
<file path=[Content_Types].xml><?xml version="1.0" encoding="utf-8"?>
<Types xmlns="http://schemas.openxmlformats.org/package/2006/content-types">
  <Default Extension="png" ContentType="image/png"/>
  <Default Extension="jpg&amp;ehk=gh5ZHgu0esS3h6bO06" ContentType="image/jpeg"/>
  <Default Extension="jpeg" ContentType="image/jpeg"/>
  <Default Extension="jpg&amp;ehk=" ContentType="image/jpeg"/>
  <Default Extension="jpg&amp;ehk=3BYXaxw" ContentType="image/jpeg"/>
  <Default Extension="rels" ContentType="application/vnd.openxmlformats-package.relationships+xml"/>
  <Default Extension="xml" ContentType="application/xml"/>
  <Default Extension="jpg&amp;ehk=y8" ContentType="image/jpeg"/>
  <Default Extension="jpg&amp;ehk=Q2eAAI4yN" ContentType="image/jpeg"/>
  <Default Extension="jpg&amp;ehk=WnibnuY15s" ContentType="image/jpeg"/>
  <Default Extension="jpg&amp;ehk=A3JUOmcAkL2qdxW1V4nLxA&amp;r=0&amp;pid=OfficeInsert" ContentType="image/jpeg"/>
  <Default Extension="jpg&amp;ehk=6PwComOSNgf4A909d2Yicw&amp;r=0&amp;pid=OfficeInsert" ContentType="image/jpeg"/>
  <Default Extension="jpg&amp;ehk=ZNFONY6s4SlRj" ContentType="image/jpeg"/>
  <Default Extension="jpg&amp;ehk=yWNrcLE09QefF5yIu64c2Q&amp;r=0&amp;pid=OfficeInsert" ContentType="image/jpeg"/>
  <Default Extension="jpg&amp;ehk=10D5xHFSd7HyzcUsfw5ioA&amp;r=0&amp;pid=OfficeInsert" ContentType="image/jpeg"/>
  <Default Extension="jpg&amp;ehk=6jboO6sCc0vPX1S1biJkXQ&amp;r=0&amp;pid=OfficeInsert" ContentType="image/jpeg"/>
  <Default Extension="jpg&amp;ehk=txBQWtGn08YcWNgC79kHLA&amp;r=0&amp;pid=OfficeInsert" ContentType="image/jpeg"/>
  <Default Extension="xlsx" ContentType="application/vnd.openxmlformats-officedocument.spreadsheetml.sheet"/>
  <Default Extension="jpg" ContentType="image/jpeg"/>
  <Default Extension="jpg&amp;ehk=w7hoJHI0WKMWrwvpNcIAOQ&amp;r=0&amp;pid=OfficeInsert" ContentType="image/jpeg"/>
  <Default Extension="jpg&amp;ehk=c3FUesV4LudDjEiLhRpvYA&amp;r=0&amp;pid=OfficeInsert"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8" r:id="rId3"/>
    <p:sldId id="275" r:id="rId4"/>
    <p:sldId id="290" r:id="rId5"/>
    <p:sldId id="259" r:id="rId6"/>
    <p:sldId id="287" r:id="rId7"/>
    <p:sldId id="261" r:id="rId8"/>
    <p:sldId id="276" r:id="rId9"/>
    <p:sldId id="277" r:id="rId10"/>
    <p:sldId id="263" r:id="rId11"/>
    <p:sldId id="267" r:id="rId12"/>
    <p:sldId id="268" r:id="rId13"/>
    <p:sldId id="266" r:id="rId14"/>
    <p:sldId id="288" r:id="rId15"/>
    <p:sldId id="269" r:id="rId16"/>
    <p:sldId id="270" r:id="rId17"/>
    <p:sldId id="273" r:id="rId18"/>
    <p:sldId id="271" r:id="rId19"/>
    <p:sldId id="286" r:id="rId20"/>
    <p:sldId id="272" r:id="rId21"/>
    <p:sldId id="285" r:id="rId22"/>
    <p:sldId id="291" r:id="rId23"/>
    <p:sldId id="28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55" d="100"/>
          <a:sy n="55" d="100"/>
        </p:scale>
        <p:origin x="4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Sheet1!$B$1</c:f>
              <c:strCache>
                <c:ptCount val="1"/>
                <c:pt idx="0">
                  <c:v>Amount</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Sheet1!$A$2:$A$13</c:f>
              <c:strCache>
                <c:ptCount val="12"/>
                <c:pt idx="0">
                  <c:v>Start Up Costs</c:v>
                </c:pt>
                <c:pt idx="1">
                  <c:v>Lease Rent</c:v>
                </c:pt>
                <c:pt idx="2">
                  <c:v>Stock</c:v>
                </c:pt>
                <c:pt idx="3">
                  <c:v>Insurances </c:v>
                </c:pt>
                <c:pt idx="4">
                  <c:v>Tools &amp; equitment</c:v>
                </c:pt>
                <c:pt idx="5">
                  <c:v>Marketing</c:v>
                </c:pt>
                <c:pt idx="6">
                  <c:v>Legal &amp; Consulting</c:v>
                </c:pt>
                <c:pt idx="7">
                  <c:v>Miscellaneous</c:v>
                </c:pt>
                <c:pt idx="8">
                  <c:v>Registering</c:v>
                </c:pt>
                <c:pt idx="9">
                  <c:v>Aminities</c:v>
                </c:pt>
                <c:pt idx="10">
                  <c:v>Business Rates</c:v>
                </c:pt>
                <c:pt idx="11">
                  <c:v>Office equitment</c:v>
                </c:pt>
              </c:strCache>
            </c:strRef>
          </c:cat>
          <c:val>
            <c:numRef>
              <c:f>Sheet1!$B$2:$B$15</c:f>
              <c:numCache>
                <c:formatCode>"£"#,##0_);[Red]\("£"#,##0\)</c:formatCode>
                <c:ptCount val="14"/>
                <c:pt idx="0">
                  <c:v>25000</c:v>
                </c:pt>
                <c:pt idx="1">
                  <c:v>1083</c:v>
                </c:pt>
                <c:pt idx="2">
                  <c:v>2000</c:v>
                </c:pt>
                <c:pt idx="3">
                  <c:v>1000</c:v>
                </c:pt>
                <c:pt idx="4">
                  <c:v>2500</c:v>
                </c:pt>
                <c:pt idx="5">
                  <c:v>2000</c:v>
                </c:pt>
                <c:pt idx="6">
                  <c:v>600</c:v>
                </c:pt>
                <c:pt idx="7">
                  <c:v>3800</c:v>
                </c:pt>
                <c:pt idx="8">
                  <c:v>75</c:v>
                </c:pt>
                <c:pt idx="9">
                  <c:v>100</c:v>
                </c:pt>
                <c:pt idx="10" formatCode="General">
                  <c:v>0</c:v>
                </c:pt>
                <c:pt idx="11">
                  <c:v>3500</c:v>
                </c:pt>
                <c:pt idx="13">
                  <c:v>9183</c:v>
                </c:pt>
              </c:numCache>
            </c:numRef>
          </c:val>
          <c:extLst>
            <c:ext xmlns:c16="http://schemas.microsoft.com/office/drawing/2014/chart" uri="{C3380CC4-5D6E-409C-BE32-E72D297353CC}">
              <c16:uniqueId val="{00000000-64CF-4402-8B51-65EC0D1D9517}"/>
            </c:ext>
          </c:extLst>
        </c:ser>
        <c:ser>
          <c:idx val="1"/>
          <c:order val="1"/>
          <c:tx>
            <c:strRef>
              <c:f>Sheet1!$C$1</c:f>
              <c:strCache>
                <c:ptCount val="1"/>
                <c:pt idx="0">
                  <c:v>Column1</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Sheet1!$A$2:$A$13</c:f>
              <c:strCache>
                <c:ptCount val="12"/>
                <c:pt idx="0">
                  <c:v>Start Up Costs</c:v>
                </c:pt>
                <c:pt idx="1">
                  <c:v>Lease Rent</c:v>
                </c:pt>
                <c:pt idx="2">
                  <c:v>Stock</c:v>
                </c:pt>
                <c:pt idx="3">
                  <c:v>Insurances </c:v>
                </c:pt>
                <c:pt idx="4">
                  <c:v>Tools &amp; equitment</c:v>
                </c:pt>
                <c:pt idx="5">
                  <c:v>Marketing</c:v>
                </c:pt>
                <c:pt idx="6">
                  <c:v>Legal &amp; Consulting</c:v>
                </c:pt>
                <c:pt idx="7">
                  <c:v>Miscellaneous</c:v>
                </c:pt>
                <c:pt idx="8">
                  <c:v>Registering</c:v>
                </c:pt>
                <c:pt idx="9">
                  <c:v>Aminities</c:v>
                </c:pt>
                <c:pt idx="10">
                  <c:v>Business Rates</c:v>
                </c:pt>
                <c:pt idx="11">
                  <c:v>Office equitment</c:v>
                </c:pt>
              </c:strCache>
            </c:strRef>
          </c:cat>
          <c:val>
            <c:numRef>
              <c:f>Sheet1!$C$2:$C$15</c:f>
              <c:numCache>
                <c:formatCode>General</c:formatCode>
                <c:ptCount val="14"/>
              </c:numCache>
            </c:numRef>
          </c:val>
          <c:extLst>
            <c:ext xmlns:c16="http://schemas.microsoft.com/office/drawing/2014/chart" uri="{C3380CC4-5D6E-409C-BE32-E72D297353CC}">
              <c16:uniqueId val="{00000001-64CF-4402-8B51-65EC0D1D9517}"/>
            </c:ext>
          </c:extLst>
        </c:ser>
        <c:ser>
          <c:idx val="2"/>
          <c:order val="2"/>
          <c:tx>
            <c:strRef>
              <c:f>Sheet1!$D$1</c:f>
              <c:strCache>
                <c:ptCount val="1"/>
                <c:pt idx="0">
                  <c:v>Column2</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Sheet1!$A$2:$A$13</c:f>
              <c:strCache>
                <c:ptCount val="12"/>
                <c:pt idx="0">
                  <c:v>Start Up Costs</c:v>
                </c:pt>
                <c:pt idx="1">
                  <c:v>Lease Rent</c:v>
                </c:pt>
                <c:pt idx="2">
                  <c:v>Stock</c:v>
                </c:pt>
                <c:pt idx="3">
                  <c:v>Insurances </c:v>
                </c:pt>
                <c:pt idx="4">
                  <c:v>Tools &amp; equitment</c:v>
                </c:pt>
                <c:pt idx="5">
                  <c:v>Marketing</c:v>
                </c:pt>
                <c:pt idx="6">
                  <c:v>Legal &amp; Consulting</c:v>
                </c:pt>
                <c:pt idx="7">
                  <c:v>Miscellaneous</c:v>
                </c:pt>
                <c:pt idx="8">
                  <c:v>Registering</c:v>
                </c:pt>
                <c:pt idx="9">
                  <c:v>Aminities</c:v>
                </c:pt>
                <c:pt idx="10">
                  <c:v>Business Rates</c:v>
                </c:pt>
                <c:pt idx="11">
                  <c:v>Office equitment</c:v>
                </c:pt>
              </c:strCache>
            </c:strRef>
          </c:cat>
          <c:val>
            <c:numRef>
              <c:f>Sheet1!$D$2:$D$15</c:f>
              <c:numCache>
                <c:formatCode>General</c:formatCode>
                <c:ptCount val="14"/>
              </c:numCache>
            </c:numRef>
          </c:val>
          <c:extLst>
            <c:ext xmlns:c16="http://schemas.microsoft.com/office/drawing/2014/chart" uri="{C3380CC4-5D6E-409C-BE32-E72D297353CC}">
              <c16:uniqueId val="{00000002-64CF-4402-8B51-65EC0D1D9517}"/>
            </c:ext>
          </c:extLst>
        </c:ser>
        <c:dLbls>
          <c:showLegendKey val="0"/>
          <c:showVal val="1"/>
          <c:showCatName val="0"/>
          <c:showSerName val="0"/>
          <c:showPercent val="0"/>
          <c:showBubbleSize val="0"/>
        </c:dLbls>
        <c:gapWidth val="219"/>
        <c:overlap val="100"/>
        <c:axId val="451016336"/>
        <c:axId val="451019288"/>
      </c:barChart>
      <c:catAx>
        <c:axId val="451016336"/>
        <c:scaling>
          <c:orientation val="minMax"/>
        </c:scaling>
        <c:delete val="0"/>
        <c:axPos val="b"/>
        <c:title>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51019288"/>
        <c:crosses val="autoZero"/>
        <c:auto val="1"/>
        <c:lblAlgn val="ctr"/>
        <c:lblOffset val="100"/>
        <c:noMultiLvlLbl val="0"/>
      </c:catAx>
      <c:valAx>
        <c:axId val="451019288"/>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5101633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3" Type="http://schemas.openxmlformats.org/officeDocument/2006/relationships/hyperlink" Target="http://patient-safety.wikispaces.com/Documentation" TargetMode="External"/><Relationship Id="rId7" Type="http://schemas.openxmlformats.org/officeDocument/2006/relationships/hyperlink" Target="http://feetoftheshepherd.blogspot.com/2010/09/happy-people-need-jesus-too.html" TargetMode="External"/><Relationship Id="rId2" Type="http://schemas.openxmlformats.org/officeDocument/2006/relationships/image" Target="../media/image18.jpg&amp;ehk=6PwComOSNgf4A909d2Yicw&amp;r=0&amp;pid=OfficeInsert"/><Relationship Id="rId1" Type="http://schemas.openxmlformats.org/officeDocument/2006/relationships/image" Target="../media/image17.jpeg"/><Relationship Id="rId6" Type="http://schemas.openxmlformats.org/officeDocument/2006/relationships/image" Target="../media/image20.jpg&amp;ehk=y8"/><Relationship Id="rId5" Type="http://schemas.openxmlformats.org/officeDocument/2006/relationships/hyperlink" Target="http://officerofthewatch.com/2012/04/22/seafarers-health-lifestyle/" TargetMode="External"/><Relationship Id="rId4" Type="http://schemas.openxmlformats.org/officeDocument/2006/relationships/image" Target="../media/image19.jpg&amp;ehk=ZNFONY6s4SlRj"/></Relationships>
</file>

<file path=ppt/diagrams/_rels/drawing2.xml.rels><?xml version="1.0" encoding="UTF-8" standalone="yes"?>
<Relationships xmlns="http://schemas.openxmlformats.org/package/2006/relationships"><Relationship Id="rId3" Type="http://schemas.openxmlformats.org/officeDocument/2006/relationships/hyperlink" Target="http://patient-safety.wikispaces.com/Documentation" TargetMode="External"/><Relationship Id="rId7" Type="http://schemas.openxmlformats.org/officeDocument/2006/relationships/hyperlink" Target="http://feetoftheshepherd.blogspot.com/2010/09/happy-people-need-jesus-too.html" TargetMode="External"/><Relationship Id="rId2" Type="http://schemas.openxmlformats.org/officeDocument/2006/relationships/image" Target="../media/image18.jpg&amp;ehk=6PwComOSNgf4A909d2Yicw&amp;r=0&amp;pid=OfficeInsert"/><Relationship Id="rId1" Type="http://schemas.openxmlformats.org/officeDocument/2006/relationships/image" Target="../media/image17.jpeg"/><Relationship Id="rId6" Type="http://schemas.openxmlformats.org/officeDocument/2006/relationships/image" Target="../media/image20.jpg&amp;ehk=y8"/><Relationship Id="rId5" Type="http://schemas.openxmlformats.org/officeDocument/2006/relationships/hyperlink" Target="http://officerofthewatch.com/2012/04/22/seafarers-health-lifestyle/" TargetMode="External"/><Relationship Id="rId4" Type="http://schemas.openxmlformats.org/officeDocument/2006/relationships/image" Target="../media/image19.jpg&amp;ehk=ZNFONY6s4SlRj"/></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02FDF9-010B-4068-898B-F4E0AB1232D3}" type="doc">
      <dgm:prSet loTypeId="urn:microsoft.com/office/officeart/2005/8/layout/list1" loCatId="list" qsTypeId="urn:microsoft.com/office/officeart/2005/8/quickstyle/simple3" qsCatId="simple" csTypeId="urn:microsoft.com/office/officeart/2005/8/colors/accent2_1" csCatId="accent2" phldr="1"/>
      <dgm:spPr/>
      <dgm:t>
        <a:bodyPr/>
        <a:lstStyle/>
        <a:p>
          <a:endParaRPr lang="en-US"/>
        </a:p>
      </dgm:t>
    </dgm:pt>
    <dgm:pt modelId="{DE9859C3-59F8-4808-8A85-03E4E28DD1E8}">
      <dgm:prSet/>
      <dgm:spPr/>
      <dgm:t>
        <a:bodyPr/>
        <a:lstStyle/>
        <a:p>
          <a:r>
            <a:rPr lang="en-GB" dirty="0"/>
            <a:t>Venisha Fraser          1604703</a:t>
          </a:r>
          <a:endParaRPr lang="en-US" dirty="0"/>
        </a:p>
      </dgm:t>
    </dgm:pt>
    <dgm:pt modelId="{8F5A6CF4-90B9-44AD-BB0B-5568B165726F}" type="parTrans" cxnId="{AD8BAE2D-9A73-439B-B6BB-EBB319301618}">
      <dgm:prSet/>
      <dgm:spPr/>
      <dgm:t>
        <a:bodyPr/>
        <a:lstStyle/>
        <a:p>
          <a:endParaRPr lang="en-US"/>
        </a:p>
      </dgm:t>
    </dgm:pt>
    <dgm:pt modelId="{418041DC-C948-4A58-9D23-118EA08C2B96}" type="sibTrans" cxnId="{AD8BAE2D-9A73-439B-B6BB-EBB319301618}">
      <dgm:prSet/>
      <dgm:spPr/>
      <dgm:t>
        <a:bodyPr/>
        <a:lstStyle/>
        <a:p>
          <a:endParaRPr lang="en-US"/>
        </a:p>
      </dgm:t>
    </dgm:pt>
    <dgm:pt modelId="{EF82040E-939F-4EAD-AF54-19255618C631}">
      <dgm:prSet/>
      <dgm:spPr/>
      <dgm:t>
        <a:bodyPr/>
        <a:lstStyle/>
        <a:p>
          <a:r>
            <a:rPr lang="en-GB" dirty="0"/>
            <a:t>Jean Pinnock             1604694</a:t>
          </a:r>
          <a:endParaRPr lang="en-US" dirty="0"/>
        </a:p>
      </dgm:t>
    </dgm:pt>
    <dgm:pt modelId="{A0669E9D-089D-4BE9-B75F-4EE565ADFD10}" type="parTrans" cxnId="{23A3DB04-4DA5-4200-A80A-A2B8586A671B}">
      <dgm:prSet/>
      <dgm:spPr/>
      <dgm:t>
        <a:bodyPr/>
        <a:lstStyle/>
        <a:p>
          <a:endParaRPr lang="en-US"/>
        </a:p>
      </dgm:t>
    </dgm:pt>
    <dgm:pt modelId="{0ABBC41B-3514-4C07-9FB5-0CDD449F53B4}" type="sibTrans" cxnId="{23A3DB04-4DA5-4200-A80A-A2B8586A671B}">
      <dgm:prSet/>
      <dgm:spPr/>
      <dgm:t>
        <a:bodyPr/>
        <a:lstStyle/>
        <a:p>
          <a:endParaRPr lang="en-US"/>
        </a:p>
      </dgm:t>
    </dgm:pt>
    <dgm:pt modelId="{11C22B8E-74AA-4C91-92EE-05364200C40A}">
      <dgm:prSet/>
      <dgm:spPr/>
      <dgm:t>
        <a:bodyPr/>
        <a:lstStyle/>
        <a:p>
          <a:r>
            <a:rPr lang="en-GB" dirty="0"/>
            <a:t>Melanie                     1604696</a:t>
          </a:r>
          <a:endParaRPr lang="en-US" dirty="0"/>
        </a:p>
      </dgm:t>
    </dgm:pt>
    <dgm:pt modelId="{E31814E8-2A33-4287-9991-8018F372AE0E}" type="parTrans" cxnId="{5C533AFD-5343-49F0-878E-99C9D1BBF85E}">
      <dgm:prSet/>
      <dgm:spPr/>
      <dgm:t>
        <a:bodyPr/>
        <a:lstStyle/>
        <a:p>
          <a:endParaRPr lang="en-US"/>
        </a:p>
      </dgm:t>
    </dgm:pt>
    <dgm:pt modelId="{B46840FD-7E13-407C-A4E0-C925FBC6ADAB}" type="sibTrans" cxnId="{5C533AFD-5343-49F0-878E-99C9D1BBF85E}">
      <dgm:prSet/>
      <dgm:spPr/>
      <dgm:t>
        <a:bodyPr/>
        <a:lstStyle/>
        <a:p>
          <a:endParaRPr lang="en-US"/>
        </a:p>
      </dgm:t>
    </dgm:pt>
    <dgm:pt modelId="{527B7078-CE2F-4D58-AAFA-E3F006BB12F8}">
      <dgm:prSet/>
      <dgm:spPr/>
      <dgm:t>
        <a:bodyPr/>
        <a:lstStyle/>
        <a:p>
          <a:r>
            <a:rPr lang="en-GB" dirty="0" err="1"/>
            <a:t>Eniko</a:t>
          </a:r>
          <a:r>
            <a:rPr lang="en-GB" dirty="0"/>
            <a:t> Kovac              1604561</a:t>
          </a:r>
          <a:endParaRPr lang="en-US" dirty="0"/>
        </a:p>
      </dgm:t>
    </dgm:pt>
    <dgm:pt modelId="{AF72AFF0-530B-412F-9B1B-A2D5A5C2DC38}" type="parTrans" cxnId="{55D97054-0C9F-4840-8912-2DAEA780EBD7}">
      <dgm:prSet/>
      <dgm:spPr/>
      <dgm:t>
        <a:bodyPr/>
        <a:lstStyle/>
        <a:p>
          <a:endParaRPr lang="en-US"/>
        </a:p>
      </dgm:t>
    </dgm:pt>
    <dgm:pt modelId="{FB897220-CB05-458E-BFEC-7C63C9A72D6A}" type="sibTrans" cxnId="{55D97054-0C9F-4840-8912-2DAEA780EBD7}">
      <dgm:prSet/>
      <dgm:spPr/>
      <dgm:t>
        <a:bodyPr/>
        <a:lstStyle/>
        <a:p>
          <a:endParaRPr lang="en-US"/>
        </a:p>
      </dgm:t>
    </dgm:pt>
    <dgm:pt modelId="{5546AC2B-2983-418F-BF57-F032B88E7DD1}">
      <dgm:prSet/>
      <dgm:spPr/>
      <dgm:t>
        <a:bodyPr/>
        <a:lstStyle/>
        <a:p>
          <a:r>
            <a:rPr lang="en-GB" dirty="0"/>
            <a:t>Annmarie Francis      1604693</a:t>
          </a:r>
          <a:endParaRPr lang="en-US" dirty="0"/>
        </a:p>
      </dgm:t>
    </dgm:pt>
    <dgm:pt modelId="{20E30710-2668-4FB0-AB3A-A33CCD5CB2D4}" type="parTrans" cxnId="{5B079989-3D9E-4E45-BBE1-0A2FCED6AAA7}">
      <dgm:prSet/>
      <dgm:spPr/>
      <dgm:t>
        <a:bodyPr/>
        <a:lstStyle/>
        <a:p>
          <a:endParaRPr lang="en-US"/>
        </a:p>
      </dgm:t>
    </dgm:pt>
    <dgm:pt modelId="{0D822FD5-A19D-4C38-9A39-94948DBA3114}" type="sibTrans" cxnId="{5B079989-3D9E-4E45-BBE1-0A2FCED6AAA7}">
      <dgm:prSet/>
      <dgm:spPr/>
      <dgm:t>
        <a:bodyPr/>
        <a:lstStyle/>
        <a:p>
          <a:endParaRPr lang="en-US"/>
        </a:p>
      </dgm:t>
    </dgm:pt>
    <dgm:pt modelId="{73D5C480-ABE7-4462-B3FD-94A647FB8F6A}" type="pres">
      <dgm:prSet presAssocID="{BA02FDF9-010B-4068-898B-F4E0AB1232D3}" presName="linear" presStyleCnt="0">
        <dgm:presLayoutVars>
          <dgm:dir/>
          <dgm:animLvl val="lvl"/>
          <dgm:resizeHandles val="exact"/>
        </dgm:presLayoutVars>
      </dgm:prSet>
      <dgm:spPr/>
    </dgm:pt>
    <dgm:pt modelId="{8DB6E931-EC6D-4397-908B-95F8FEDA6C2F}" type="pres">
      <dgm:prSet presAssocID="{DE9859C3-59F8-4808-8A85-03E4E28DD1E8}" presName="parentLin" presStyleCnt="0"/>
      <dgm:spPr/>
    </dgm:pt>
    <dgm:pt modelId="{0A9918BD-279A-4BA4-AE32-A9BBC151D2D5}" type="pres">
      <dgm:prSet presAssocID="{DE9859C3-59F8-4808-8A85-03E4E28DD1E8}" presName="parentLeftMargin" presStyleLbl="node1" presStyleIdx="0" presStyleCnt="5"/>
      <dgm:spPr/>
    </dgm:pt>
    <dgm:pt modelId="{C369168A-797A-42B9-BEA2-C43696364C34}" type="pres">
      <dgm:prSet presAssocID="{DE9859C3-59F8-4808-8A85-03E4E28DD1E8}" presName="parentText" presStyleLbl="node1" presStyleIdx="0" presStyleCnt="5">
        <dgm:presLayoutVars>
          <dgm:chMax val="0"/>
          <dgm:bulletEnabled val="1"/>
        </dgm:presLayoutVars>
      </dgm:prSet>
      <dgm:spPr/>
    </dgm:pt>
    <dgm:pt modelId="{4B2FFB0A-C1F0-426E-AFE1-A85063948359}" type="pres">
      <dgm:prSet presAssocID="{DE9859C3-59F8-4808-8A85-03E4E28DD1E8}" presName="negativeSpace" presStyleCnt="0"/>
      <dgm:spPr/>
    </dgm:pt>
    <dgm:pt modelId="{3ADA35B6-A733-402B-83DB-D590B84C8182}" type="pres">
      <dgm:prSet presAssocID="{DE9859C3-59F8-4808-8A85-03E4E28DD1E8}" presName="childText" presStyleLbl="conFgAcc1" presStyleIdx="0" presStyleCnt="5">
        <dgm:presLayoutVars>
          <dgm:bulletEnabled val="1"/>
        </dgm:presLayoutVars>
      </dgm:prSet>
      <dgm:spPr/>
    </dgm:pt>
    <dgm:pt modelId="{2A1DED67-5E25-42F5-B4B6-1C9A942C1B08}" type="pres">
      <dgm:prSet presAssocID="{418041DC-C948-4A58-9D23-118EA08C2B96}" presName="spaceBetweenRectangles" presStyleCnt="0"/>
      <dgm:spPr/>
    </dgm:pt>
    <dgm:pt modelId="{0048915B-8C4B-489F-8A9C-18CEF91099A2}" type="pres">
      <dgm:prSet presAssocID="{EF82040E-939F-4EAD-AF54-19255618C631}" presName="parentLin" presStyleCnt="0"/>
      <dgm:spPr/>
    </dgm:pt>
    <dgm:pt modelId="{682A46BD-F096-4ADD-A279-686DBBBAF03E}" type="pres">
      <dgm:prSet presAssocID="{EF82040E-939F-4EAD-AF54-19255618C631}" presName="parentLeftMargin" presStyleLbl="node1" presStyleIdx="0" presStyleCnt="5"/>
      <dgm:spPr/>
    </dgm:pt>
    <dgm:pt modelId="{12FD8E4B-6507-4CB0-8D7C-AC8E21974417}" type="pres">
      <dgm:prSet presAssocID="{EF82040E-939F-4EAD-AF54-19255618C631}" presName="parentText" presStyleLbl="node1" presStyleIdx="1" presStyleCnt="5">
        <dgm:presLayoutVars>
          <dgm:chMax val="0"/>
          <dgm:bulletEnabled val="1"/>
        </dgm:presLayoutVars>
      </dgm:prSet>
      <dgm:spPr/>
    </dgm:pt>
    <dgm:pt modelId="{F0B0F979-DBF6-4498-A7B9-FAF381E21DC8}" type="pres">
      <dgm:prSet presAssocID="{EF82040E-939F-4EAD-AF54-19255618C631}" presName="negativeSpace" presStyleCnt="0"/>
      <dgm:spPr/>
    </dgm:pt>
    <dgm:pt modelId="{D227931A-E30B-4563-A26E-F43DFE0FBA3C}" type="pres">
      <dgm:prSet presAssocID="{EF82040E-939F-4EAD-AF54-19255618C631}" presName="childText" presStyleLbl="conFgAcc1" presStyleIdx="1" presStyleCnt="5">
        <dgm:presLayoutVars>
          <dgm:bulletEnabled val="1"/>
        </dgm:presLayoutVars>
      </dgm:prSet>
      <dgm:spPr/>
    </dgm:pt>
    <dgm:pt modelId="{E0582770-EB7A-4CF2-94F5-22AA9D05F362}" type="pres">
      <dgm:prSet presAssocID="{0ABBC41B-3514-4C07-9FB5-0CDD449F53B4}" presName="spaceBetweenRectangles" presStyleCnt="0"/>
      <dgm:spPr/>
    </dgm:pt>
    <dgm:pt modelId="{07FA91E5-CC0B-4673-9191-76A4754A9943}" type="pres">
      <dgm:prSet presAssocID="{11C22B8E-74AA-4C91-92EE-05364200C40A}" presName="parentLin" presStyleCnt="0"/>
      <dgm:spPr/>
    </dgm:pt>
    <dgm:pt modelId="{F5A97780-A369-4565-B7A7-0794658B8603}" type="pres">
      <dgm:prSet presAssocID="{11C22B8E-74AA-4C91-92EE-05364200C40A}" presName="parentLeftMargin" presStyleLbl="node1" presStyleIdx="1" presStyleCnt="5"/>
      <dgm:spPr/>
    </dgm:pt>
    <dgm:pt modelId="{F42C3FCB-3FA7-41DF-BE58-490C979AC16E}" type="pres">
      <dgm:prSet presAssocID="{11C22B8E-74AA-4C91-92EE-05364200C40A}" presName="parentText" presStyleLbl="node1" presStyleIdx="2" presStyleCnt="5">
        <dgm:presLayoutVars>
          <dgm:chMax val="0"/>
          <dgm:bulletEnabled val="1"/>
        </dgm:presLayoutVars>
      </dgm:prSet>
      <dgm:spPr/>
    </dgm:pt>
    <dgm:pt modelId="{997EFCFD-2B72-4F76-924A-C1C3811B9B45}" type="pres">
      <dgm:prSet presAssocID="{11C22B8E-74AA-4C91-92EE-05364200C40A}" presName="negativeSpace" presStyleCnt="0"/>
      <dgm:spPr/>
    </dgm:pt>
    <dgm:pt modelId="{FFE5EACE-20F3-4714-8BC8-5187FA765F87}" type="pres">
      <dgm:prSet presAssocID="{11C22B8E-74AA-4C91-92EE-05364200C40A}" presName="childText" presStyleLbl="conFgAcc1" presStyleIdx="2" presStyleCnt="5">
        <dgm:presLayoutVars>
          <dgm:bulletEnabled val="1"/>
        </dgm:presLayoutVars>
      </dgm:prSet>
      <dgm:spPr/>
    </dgm:pt>
    <dgm:pt modelId="{D7B9DE5B-9A03-461B-A215-34ECBCDEF1E8}" type="pres">
      <dgm:prSet presAssocID="{B46840FD-7E13-407C-A4E0-C925FBC6ADAB}" presName="spaceBetweenRectangles" presStyleCnt="0"/>
      <dgm:spPr/>
    </dgm:pt>
    <dgm:pt modelId="{1E2CFFC2-8BA6-40A2-8227-3F0C71A0DD33}" type="pres">
      <dgm:prSet presAssocID="{527B7078-CE2F-4D58-AAFA-E3F006BB12F8}" presName="parentLin" presStyleCnt="0"/>
      <dgm:spPr/>
    </dgm:pt>
    <dgm:pt modelId="{2E14A10D-94AE-4119-B66C-CB68EF990F65}" type="pres">
      <dgm:prSet presAssocID="{527B7078-CE2F-4D58-AAFA-E3F006BB12F8}" presName="parentLeftMargin" presStyleLbl="node1" presStyleIdx="2" presStyleCnt="5"/>
      <dgm:spPr/>
    </dgm:pt>
    <dgm:pt modelId="{F2A2AA93-4767-44D0-BC25-B45AC48E2F75}" type="pres">
      <dgm:prSet presAssocID="{527B7078-CE2F-4D58-AAFA-E3F006BB12F8}" presName="parentText" presStyleLbl="node1" presStyleIdx="3" presStyleCnt="5">
        <dgm:presLayoutVars>
          <dgm:chMax val="0"/>
          <dgm:bulletEnabled val="1"/>
        </dgm:presLayoutVars>
      </dgm:prSet>
      <dgm:spPr/>
    </dgm:pt>
    <dgm:pt modelId="{086C9AD0-1055-43BD-95B6-3E82BC8DD4E4}" type="pres">
      <dgm:prSet presAssocID="{527B7078-CE2F-4D58-AAFA-E3F006BB12F8}" presName="negativeSpace" presStyleCnt="0"/>
      <dgm:spPr/>
    </dgm:pt>
    <dgm:pt modelId="{ADDB59E6-4348-4CFE-B9B6-E7F14754AB46}" type="pres">
      <dgm:prSet presAssocID="{527B7078-CE2F-4D58-AAFA-E3F006BB12F8}" presName="childText" presStyleLbl="conFgAcc1" presStyleIdx="3" presStyleCnt="5">
        <dgm:presLayoutVars>
          <dgm:bulletEnabled val="1"/>
        </dgm:presLayoutVars>
      </dgm:prSet>
      <dgm:spPr/>
    </dgm:pt>
    <dgm:pt modelId="{910FFAB8-8EDA-446E-9FE0-C63E82EF6BF1}" type="pres">
      <dgm:prSet presAssocID="{FB897220-CB05-458E-BFEC-7C63C9A72D6A}" presName="spaceBetweenRectangles" presStyleCnt="0"/>
      <dgm:spPr/>
    </dgm:pt>
    <dgm:pt modelId="{7C556F50-1B50-4163-B627-FCE9ACF35C3A}" type="pres">
      <dgm:prSet presAssocID="{5546AC2B-2983-418F-BF57-F032B88E7DD1}" presName="parentLin" presStyleCnt="0"/>
      <dgm:spPr/>
    </dgm:pt>
    <dgm:pt modelId="{BB2261A9-206D-4677-B7DC-6AD1B67DDE49}" type="pres">
      <dgm:prSet presAssocID="{5546AC2B-2983-418F-BF57-F032B88E7DD1}" presName="parentLeftMargin" presStyleLbl="node1" presStyleIdx="3" presStyleCnt="5"/>
      <dgm:spPr/>
    </dgm:pt>
    <dgm:pt modelId="{24BFCA61-FDBB-4746-9A85-18038A92EBA2}" type="pres">
      <dgm:prSet presAssocID="{5546AC2B-2983-418F-BF57-F032B88E7DD1}" presName="parentText" presStyleLbl="node1" presStyleIdx="4" presStyleCnt="5">
        <dgm:presLayoutVars>
          <dgm:chMax val="0"/>
          <dgm:bulletEnabled val="1"/>
        </dgm:presLayoutVars>
      </dgm:prSet>
      <dgm:spPr/>
    </dgm:pt>
    <dgm:pt modelId="{F9A47BA6-7D95-44A4-AD3F-5F486F27AA4C}" type="pres">
      <dgm:prSet presAssocID="{5546AC2B-2983-418F-BF57-F032B88E7DD1}" presName="negativeSpace" presStyleCnt="0"/>
      <dgm:spPr/>
    </dgm:pt>
    <dgm:pt modelId="{0D502C88-7E07-45FD-9D9D-0FBE07ED7BC3}" type="pres">
      <dgm:prSet presAssocID="{5546AC2B-2983-418F-BF57-F032B88E7DD1}" presName="childText" presStyleLbl="conFgAcc1" presStyleIdx="4" presStyleCnt="5">
        <dgm:presLayoutVars>
          <dgm:bulletEnabled val="1"/>
        </dgm:presLayoutVars>
      </dgm:prSet>
      <dgm:spPr/>
    </dgm:pt>
  </dgm:ptLst>
  <dgm:cxnLst>
    <dgm:cxn modelId="{23A3DB04-4DA5-4200-A80A-A2B8586A671B}" srcId="{BA02FDF9-010B-4068-898B-F4E0AB1232D3}" destId="{EF82040E-939F-4EAD-AF54-19255618C631}" srcOrd="1" destOrd="0" parTransId="{A0669E9D-089D-4BE9-B75F-4EE565ADFD10}" sibTransId="{0ABBC41B-3514-4C07-9FB5-0CDD449F53B4}"/>
    <dgm:cxn modelId="{9355A613-F5D3-4296-9639-5DF3B45B0757}" type="presOf" srcId="{11C22B8E-74AA-4C91-92EE-05364200C40A}" destId="{F42C3FCB-3FA7-41DF-BE58-490C979AC16E}" srcOrd="1" destOrd="0" presId="urn:microsoft.com/office/officeart/2005/8/layout/list1"/>
    <dgm:cxn modelId="{C7629718-6E4E-445F-98D9-F1B86DC61489}" type="presOf" srcId="{5546AC2B-2983-418F-BF57-F032B88E7DD1}" destId="{24BFCA61-FDBB-4746-9A85-18038A92EBA2}" srcOrd="1" destOrd="0" presId="urn:microsoft.com/office/officeart/2005/8/layout/list1"/>
    <dgm:cxn modelId="{AD8BAE2D-9A73-439B-B6BB-EBB319301618}" srcId="{BA02FDF9-010B-4068-898B-F4E0AB1232D3}" destId="{DE9859C3-59F8-4808-8A85-03E4E28DD1E8}" srcOrd="0" destOrd="0" parTransId="{8F5A6CF4-90B9-44AD-BB0B-5568B165726F}" sibTransId="{418041DC-C948-4A58-9D23-118EA08C2B96}"/>
    <dgm:cxn modelId="{67589D67-D26D-47BF-B59F-8FC2A0E23F0B}" type="presOf" srcId="{11C22B8E-74AA-4C91-92EE-05364200C40A}" destId="{F5A97780-A369-4565-B7A7-0794658B8603}" srcOrd="0" destOrd="0" presId="urn:microsoft.com/office/officeart/2005/8/layout/list1"/>
    <dgm:cxn modelId="{55D97054-0C9F-4840-8912-2DAEA780EBD7}" srcId="{BA02FDF9-010B-4068-898B-F4E0AB1232D3}" destId="{527B7078-CE2F-4D58-AAFA-E3F006BB12F8}" srcOrd="3" destOrd="0" parTransId="{AF72AFF0-530B-412F-9B1B-A2D5A5C2DC38}" sibTransId="{FB897220-CB05-458E-BFEC-7C63C9A72D6A}"/>
    <dgm:cxn modelId="{42F5DA74-F0DC-4F1D-9479-9D245419657C}" type="presOf" srcId="{5546AC2B-2983-418F-BF57-F032B88E7DD1}" destId="{BB2261A9-206D-4677-B7DC-6AD1B67DDE49}" srcOrd="0" destOrd="0" presId="urn:microsoft.com/office/officeart/2005/8/layout/list1"/>
    <dgm:cxn modelId="{5B079989-3D9E-4E45-BBE1-0A2FCED6AAA7}" srcId="{BA02FDF9-010B-4068-898B-F4E0AB1232D3}" destId="{5546AC2B-2983-418F-BF57-F032B88E7DD1}" srcOrd="4" destOrd="0" parTransId="{20E30710-2668-4FB0-AB3A-A33CCD5CB2D4}" sibTransId="{0D822FD5-A19D-4C38-9A39-94948DBA3114}"/>
    <dgm:cxn modelId="{2F8C178B-AC62-47BB-A62A-53F0093753D6}" type="presOf" srcId="{DE9859C3-59F8-4808-8A85-03E4E28DD1E8}" destId="{0A9918BD-279A-4BA4-AE32-A9BBC151D2D5}" srcOrd="0" destOrd="0" presId="urn:microsoft.com/office/officeart/2005/8/layout/list1"/>
    <dgm:cxn modelId="{2725839F-A331-4B39-9D55-C6762CA228E5}" type="presOf" srcId="{DE9859C3-59F8-4808-8A85-03E4E28DD1E8}" destId="{C369168A-797A-42B9-BEA2-C43696364C34}" srcOrd="1" destOrd="0" presId="urn:microsoft.com/office/officeart/2005/8/layout/list1"/>
    <dgm:cxn modelId="{FB0D7FA1-12E8-4B68-B1FF-BF86E6448592}" type="presOf" srcId="{EF82040E-939F-4EAD-AF54-19255618C631}" destId="{682A46BD-F096-4ADD-A279-686DBBBAF03E}" srcOrd="0" destOrd="0" presId="urn:microsoft.com/office/officeart/2005/8/layout/list1"/>
    <dgm:cxn modelId="{A79211B1-12DF-40F0-8C3F-5FDF539C1E3B}" type="presOf" srcId="{EF82040E-939F-4EAD-AF54-19255618C631}" destId="{12FD8E4B-6507-4CB0-8D7C-AC8E21974417}" srcOrd="1" destOrd="0" presId="urn:microsoft.com/office/officeart/2005/8/layout/list1"/>
    <dgm:cxn modelId="{ACD35AB8-07D6-4F2D-8C95-E90C81B8AC1E}" type="presOf" srcId="{527B7078-CE2F-4D58-AAFA-E3F006BB12F8}" destId="{2E14A10D-94AE-4119-B66C-CB68EF990F65}" srcOrd="0" destOrd="0" presId="urn:microsoft.com/office/officeart/2005/8/layout/list1"/>
    <dgm:cxn modelId="{5C3D46C6-79BB-4635-A093-958B1C4E8726}" type="presOf" srcId="{BA02FDF9-010B-4068-898B-F4E0AB1232D3}" destId="{73D5C480-ABE7-4462-B3FD-94A647FB8F6A}" srcOrd="0" destOrd="0" presId="urn:microsoft.com/office/officeart/2005/8/layout/list1"/>
    <dgm:cxn modelId="{93D07DCF-60AF-415D-A440-DD7B86FC46E5}" type="presOf" srcId="{527B7078-CE2F-4D58-AAFA-E3F006BB12F8}" destId="{F2A2AA93-4767-44D0-BC25-B45AC48E2F75}" srcOrd="1" destOrd="0" presId="urn:microsoft.com/office/officeart/2005/8/layout/list1"/>
    <dgm:cxn modelId="{5C533AFD-5343-49F0-878E-99C9D1BBF85E}" srcId="{BA02FDF9-010B-4068-898B-F4E0AB1232D3}" destId="{11C22B8E-74AA-4C91-92EE-05364200C40A}" srcOrd="2" destOrd="0" parTransId="{E31814E8-2A33-4287-9991-8018F372AE0E}" sibTransId="{B46840FD-7E13-407C-A4E0-C925FBC6ADAB}"/>
    <dgm:cxn modelId="{91CB50BB-9323-4701-90F9-B1529AF0E0F3}" type="presParOf" srcId="{73D5C480-ABE7-4462-B3FD-94A647FB8F6A}" destId="{8DB6E931-EC6D-4397-908B-95F8FEDA6C2F}" srcOrd="0" destOrd="0" presId="urn:microsoft.com/office/officeart/2005/8/layout/list1"/>
    <dgm:cxn modelId="{29314172-F63D-449E-A07E-888210A4A61D}" type="presParOf" srcId="{8DB6E931-EC6D-4397-908B-95F8FEDA6C2F}" destId="{0A9918BD-279A-4BA4-AE32-A9BBC151D2D5}" srcOrd="0" destOrd="0" presId="urn:microsoft.com/office/officeart/2005/8/layout/list1"/>
    <dgm:cxn modelId="{405D35E0-FBEB-4946-9251-14BE1ADDE1AE}" type="presParOf" srcId="{8DB6E931-EC6D-4397-908B-95F8FEDA6C2F}" destId="{C369168A-797A-42B9-BEA2-C43696364C34}" srcOrd="1" destOrd="0" presId="urn:microsoft.com/office/officeart/2005/8/layout/list1"/>
    <dgm:cxn modelId="{F5DEE54B-679C-477E-8E34-798227244BA6}" type="presParOf" srcId="{73D5C480-ABE7-4462-B3FD-94A647FB8F6A}" destId="{4B2FFB0A-C1F0-426E-AFE1-A85063948359}" srcOrd="1" destOrd="0" presId="urn:microsoft.com/office/officeart/2005/8/layout/list1"/>
    <dgm:cxn modelId="{BB31F492-91AD-413C-B62F-24934D88D657}" type="presParOf" srcId="{73D5C480-ABE7-4462-B3FD-94A647FB8F6A}" destId="{3ADA35B6-A733-402B-83DB-D590B84C8182}" srcOrd="2" destOrd="0" presId="urn:microsoft.com/office/officeart/2005/8/layout/list1"/>
    <dgm:cxn modelId="{4EE07AC2-B362-43FF-B066-0C8C0D66C0BA}" type="presParOf" srcId="{73D5C480-ABE7-4462-B3FD-94A647FB8F6A}" destId="{2A1DED67-5E25-42F5-B4B6-1C9A942C1B08}" srcOrd="3" destOrd="0" presId="urn:microsoft.com/office/officeart/2005/8/layout/list1"/>
    <dgm:cxn modelId="{3C43FF33-DB9B-4A83-B5F4-6EDB4826FECD}" type="presParOf" srcId="{73D5C480-ABE7-4462-B3FD-94A647FB8F6A}" destId="{0048915B-8C4B-489F-8A9C-18CEF91099A2}" srcOrd="4" destOrd="0" presId="urn:microsoft.com/office/officeart/2005/8/layout/list1"/>
    <dgm:cxn modelId="{6876B724-1C60-4C48-B3E7-58F9D236E379}" type="presParOf" srcId="{0048915B-8C4B-489F-8A9C-18CEF91099A2}" destId="{682A46BD-F096-4ADD-A279-686DBBBAF03E}" srcOrd="0" destOrd="0" presId="urn:microsoft.com/office/officeart/2005/8/layout/list1"/>
    <dgm:cxn modelId="{456D9214-3DC9-4DB4-A876-7A7E5BC66DFC}" type="presParOf" srcId="{0048915B-8C4B-489F-8A9C-18CEF91099A2}" destId="{12FD8E4B-6507-4CB0-8D7C-AC8E21974417}" srcOrd="1" destOrd="0" presId="urn:microsoft.com/office/officeart/2005/8/layout/list1"/>
    <dgm:cxn modelId="{868CD8C8-054B-452C-BB10-2BBFADCB74C0}" type="presParOf" srcId="{73D5C480-ABE7-4462-B3FD-94A647FB8F6A}" destId="{F0B0F979-DBF6-4498-A7B9-FAF381E21DC8}" srcOrd="5" destOrd="0" presId="urn:microsoft.com/office/officeart/2005/8/layout/list1"/>
    <dgm:cxn modelId="{F15EFA1F-157D-4EA9-AFBC-F38A9CDAC6B7}" type="presParOf" srcId="{73D5C480-ABE7-4462-B3FD-94A647FB8F6A}" destId="{D227931A-E30B-4563-A26E-F43DFE0FBA3C}" srcOrd="6" destOrd="0" presId="urn:microsoft.com/office/officeart/2005/8/layout/list1"/>
    <dgm:cxn modelId="{F6349E90-B319-4418-B3D7-5528754771B1}" type="presParOf" srcId="{73D5C480-ABE7-4462-B3FD-94A647FB8F6A}" destId="{E0582770-EB7A-4CF2-94F5-22AA9D05F362}" srcOrd="7" destOrd="0" presId="urn:microsoft.com/office/officeart/2005/8/layout/list1"/>
    <dgm:cxn modelId="{0AEE55FF-0DCB-4201-BE18-86105A787288}" type="presParOf" srcId="{73D5C480-ABE7-4462-B3FD-94A647FB8F6A}" destId="{07FA91E5-CC0B-4673-9191-76A4754A9943}" srcOrd="8" destOrd="0" presId="urn:microsoft.com/office/officeart/2005/8/layout/list1"/>
    <dgm:cxn modelId="{C2C2594A-D540-4EE8-BCDB-94B4F4AB54F9}" type="presParOf" srcId="{07FA91E5-CC0B-4673-9191-76A4754A9943}" destId="{F5A97780-A369-4565-B7A7-0794658B8603}" srcOrd="0" destOrd="0" presId="urn:microsoft.com/office/officeart/2005/8/layout/list1"/>
    <dgm:cxn modelId="{032A1596-FE8F-4B21-B953-E5D459F2392B}" type="presParOf" srcId="{07FA91E5-CC0B-4673-9191-76A4754A9943}" destId="{F42C3FCB-3FA7-41DF-BE58-490C979AC16E}" srcOrd="1" destOrd="0" presId="urn:microsoft.com/office/officeart/2005/8/layout/list1"/>
    <dgm:cxn modelId="{42527954-C455-487E-9AB8-ED3EFAC68B77}" type="presParOf" srcId="{73D5C480-ABE7-4462-B3FD-94A647FB8F6A}" destId="{997EFCFD-2B72-4F76-924A-C1C3811B9B45}" srcOrd="9" destOrd="0" presId="urn:microsoft.com/office/officeart/2005/8/layout/list1"/>
    <dgm:cxn modelId="{04B7C904-BE82-46A9-8D33-DE59C20C4EE1}" type="presParOf" srcId="{73D5C480-ABE7-4462-B3FD-94A647FB8F6A}" destId="{FFE5EACE-20F3-4714-8BC8-5187FA765F87}" srcOrd="10" destOrd="0" presId="urn:microsoft.com/office/officeart/2005/8/layout/list1"/>
    <dgm:cxn modelId="{AF959ED2-03A2-4CB9-8576-D7EB2CB0908B}" type="presParOf" srcId="{73D5C480-ABE7-4462-B3FD-94A647FB8F6A}" destId="{D7B9DE5B-9A03-461B-A215-34ECBCDEF1E8}" srcOrd="11" destOrd="0" presId="urn:microsoft.com/office/officeart/2005/8/layout/list1"/>
    <dgm:cxn modelId="{DA536DE8-B007-436E-BD22-B37C7F10482E}" type="presParOf" srcId="{73D5C480-ABE7-4462-B3FD-94A647FB8F6A}" destId="{1E2CFFC2-8BA6-40A2-8227-3F0C71A0DD33}" srcOrd="12" destOrd="0" presId="urn:microsoft.com/office/officeart/2005/8/layout/list1"/>
    <dgm:cxn modelId="{A2F646BA-2876-4FDF-A2DB-77EB1F719F9C}" type="presParOf" srcId="{1E2CFFC2-8BA6-40A2-8227-3F0C71A0DD33}" destId="{2E14A10D-94AE-4119-B66C-CB68EF990F65}" srcOrd="0" destOrd="0" presId="urn:microsoft.com/office/officeart/2005/8/layout/list1"/>
    <dgm:cxn modelId="{4F419EDA-ACBE-44DF-9B61-B7D03680AC1A}" type="presParOf" srcId="{1E2CFFC2-8BA6-40A2-8227-3F0C71A0DD33}" destId="{F2A2AA93-4767-44D0-BC25-B45AC48E2F75}" srcOrd="1" destOrd="0" presId="urn:microsoft.com/office/officeart/2005/8/layout/list1"/>
    <dgm:cxn modelId="{64DE0ED1-08F3-453D-9FCD-6CFA9241BE1D}" type="presParOf" srcId="{73D5C480-ABE7-4462-B3FD-94A647FB8F6A}" destId="{086C9AD0-1055-43BD-95B6-3E82BC8DD4E4}" srcOrd="13" destOrd="0" presId="urn:microsoft.com/office/officeart/2005/8/layout/list1"/>
    <dgm:cxn modelId="{3C5B15AC-6F5A-4918-915F-CEA146333F05}" type="presParOf" srcId="{73D5C480-ABE7-4462-B3FD-94A647FB8F6A}" destId="{ADDB59E6-4348-4CFE-B9B6-E7F14754AB46}" srcOrd="14" destOrd="0" presId="urn:microsoft.com/office/officeart/2005/8/layout/list1"/>
    <dgm:cxn modelId="{DD63D6AE-1092-4E05-B450-E306B5ED9805}" type="presParOf" srcId="{73D5C480-ABE7-4462-B3FD-94A647FB8F6A}" destId="{910FFAB8-8EDA-446E-9FE0-C63E82EF6BF1}" srcOrd="15" destOrd="0" presId="urn:microsoft.com/office/officeart/2005/8/layout/list1"/>
    <dgm:cxn modelId="{D09AB7A1-E081-4178-AD0B-31245DD7259A}" type="presParOf" srcId="{73D5C480-ABE7-4462-B3FD-94A647FB8F6A}" destId="{7C556F50-1B50-4163-B627-FCE9ACF35C3A}" srcOrd="16" destOrd="0" presId="urn:microsoft.com/office/officeart/2005/8/layout/list1"/>
    <dgm:cxn modelId="{5FAB097B-739C-4B89-A695-F1CA39AE53AC}" type="presParOf" srcId="{7C556F50-1B50-4163-B627-FCE9ACF35C3A}" destId="{BB2261A9-206D-4677-B7DC-6AD1B67DDE49}" srcOrd="0" destOrd="0" presId="urn:microsoft.com/office/officeart/2005/8/layout/list1"/>
    <dgm:cxn modelId="{C0D5A48A-434A-4594-839C-C0724FBBFFE6}" type="presParOf" srcId="{7C556F50-1B50-4163-B627-FCE9ACF35C3A}" destId="{24BFCA61-FDBB-4746-9A85-18038A92EBA2}" srcOrd="1" destOrd="0" presId="urn:microsoft.com/office/officeart/2005/8/layout/list1"/>
    <dgm:cxn modelId="{137BEF0A-D434-494B-9147-E69988001DDF}" type="presParOf" srcId="{73D5C480-ABE7-4462-B3FD-94A647FB8F6A}" destId="{F9A47BA6-7D95-44A4-AD3F-5F486F27AA4C}" srcOrd="17" destOrd="0" presId="urn:microsoft.com/office/officeart/2005/8/layout/list1"/>
    <dgm:cxn modelId="{AD58E9C6-567D-4AFF-840B-81BC5187F47A}" type="presParOf" srcId="{73D5C480-ABE7-4462-B3FD-94A647FB8F6A}" destId="{0D502C88-7E07-45FD-9D9D-0FBE07ED7BC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8420DE-C7A1-4F47-9D61-4B4637726728}" type="doc">
      <dgm:prSet loTypeId="urn:microsoft.com/office/officeart/2005/8/layout/hList7" loCatId="relationship" qsTypeId="urn:microsoft.com/office/officeart/2005/8/quickstyle/simple5" qsCatId="simple" csTypeId="urn:microsoft.com/office/officeart/2005/8/colors/accent2_1" csCatId="accent2" phldr="1"/>
      <dgm:spPr/>
      <dgm:t>
        <a:bodyPr/>
        <a:lstStyle/>
        <a:p>
          <a:endParaRPr lang="en-GB"/>
        </a:p>
      </dgm:t>
    </dgm:pt>
    <dgm:pt modelId="{D32AC93F-B880-4439-9717-49699B6714B2}">
      <dgm:prSet phldrT="[Text]"/>
      <dgm:spPr>
        <a:solidFill>
          <a:srgbClr val="92D050"/>
        </a:solidFill>
      </dgm:spPr>
      <dgm:t>
        <a:bodyPr/>
        <a:lstStyle/>
        <a:p>
          <a:r>
            <a:rPr lang="en-GB" b="1" dirty="0">
              <a:latin typeface="Garamond"/>
            </a:rPr>
            <a:t>Naturally You </a:t>
          </a:r>
          <a:r>
            <a:rPr lang="en-GB" dirty="0">
              <a:latin typeface="Garamond"/>
            </a:rPr>
            <a:t>provides a unique alternative in skin care All Natural, Affordable service combating problems in people with various different skin complaints.</a:t>
          </a:r>
        </a:p>
      </dgm:t>
    </dgm:pt>
    <dgm:pt modelId="{C6890005-BE40-4A79-A9B3-D7BFF28165E6}" type="parTrans" cxnId="{AC342032-4D72-403D-B639-CBF8DD101DEA}">
      <dgm:prSet/>
      <dgm:spPr/>
      <dgm:t>
        <a:bodyPr/>
        <a:lstStyle/>
        <a:p>
          <a:endParaRPr lang="en-GB"/>
        </a:p>
      </dgm:t>
    </dgm:pt>
    <dgm:pt modelId="{2F59D667-437E-45BC-AEE5-CA379047E62D}" type="sibTrans" cxnId="{AC342032-4D72-403D-B639-CBF8DD101DEA}">
      <dgm:prSet phldrT="1"/>
      <dgm:spPr/>
      <dgm:t>
        <a:bodyPr/>
        <a:lstStyle/>
        <a:p>
          <a:endParaRPr lang="en-US"/>
        </a:p>
      </dgm:t>
    </dgm:pt>
    <dgm:pt modelId="{E488E841-1AC8-46C8-9CA7-32FF3F4E518E}">
      <dgm:prSet phldrT="[Text]"/>
      <dgm:spPr>
        <a:solidFill>
          <a:srgbClr val="92D050"/>
        </a:solidFill>
      </dgm:spPr>
      <dgm:t>
        <a:bodyPr/>
        <a:lstStyle/>
        <a:p>
          <a:r>
            <a:rPr lang="en-GB" dirty="0">
              <a:latin typeface="Garamond"/>
            </a:rPr>
            <a:t>•</a:t>
          </a:r>
          <a:r>
            <a:rPr lang="en-GB" b="1" dirty="0">
              <a:latin typeface="Garamond"/>
            </a:rPr>
            <a:t>Naturally You</a:t>
          </a:r>
          <a:r>
            <a:rPr lang="en-GB" dirty="0">
              <a:latin typeface="Garamond"/>
            </a:rPr>
            <a:t> will provide a Dermatologist which is a Dr’s trained to diagnose and treat conditions affecting the skin, mucous membranes, hair and nails.</a:t>
          </a:r>
        </a:p>
      </dgm:t>
    </dgm:pt>
    <dgm:pt modelId="{E9613B48-07CA-4E0E-A0B5-BB3E659F1FE0}" type="parTrans" cxnId="{84A99BF6-5E63-4EEB-A248-82F5C166AD35}">
      <dgm:prSet/>
      <dgm:spPr/>
      <dgm:t>
        <a:bodyPr/>
        <a:lstStyle/>
        <a:p>
          <a:endParaRPr lang="en-US"/>
        </a:p>
      </dgm:t>
    </dgm:pt>
    <dgm:pt modelId="{2AF0232D-700D-47AD-A1DA-531D0A8E93FF}" type="sibTrans" cxnId="{84A99BF6-5E63-4EEB-A248-82F5C166AD35}">
      <dgm:prSet phldrT="2"/>
      <dgm:spPr/>
      <dgm:t>
        <a:bodyPr/>
        <a:lstStyle/>
        <a:p>
          <a:endParaRPr lang="en-US"/>
        </a:p>
      </dgm:t>
    </dgm:pt>
    <dgm:pt modelId="{3E291633-BFEC-4D16-9197-5A9214B2FB3A}">
      <dgm:prSet phldrT="[Text]"/>
      <dgm:spPr>
        <a:solidFill>
          <a:srgbClr val="92D050"/>
        </a:solidFill>
      </dgm:spPr>
      <dgm:t>
        <a:bodyPr/>
        <a:lstStyle/>
        <a:p>
          <a:r>
            <a:rPr lang="en-GB">
              <a:latin typeface="Garamond"/>
            </a:rPr>
            <a:t>• </a:t>
          </a:r>
          <a:r>
            <a:rPr lang="en-GB" b="1">
              <a:latin typeface="Garamond"/>
            </a:rPr>
            <a:t>Naturally You </a:t>
          </a:r>
          <a:r>
            <a:rPr lang="en-GB">
              <a:latin typeface="Garamond"/>
            </a:rPr>
            <a:t>Treatments will uniquely only consist of Natural Ingredients combined with a dietary health programme.</a:t>
          </a:r>
        </a:p>
      </dgm:t>
    </dgm:pt>
    <dgm:pt modelId="{2188A823-2003-47A1-A364-B66CAAC0D7EB}" type="parTrans" cxnId="{BF2CC558-553F-4267-9EDA-8336C9673D76}">
      <dgm:prSet/>
      <dgm:spPr/>
      <dgm:t>
        <a:bodyPr/>
        <a:lstStyle/>
        <a:p>
          <a:endParaRPr lang="en-US"/>
        </a:p>
      </dgm:t>
    </dgm:pt>
    <dgm:pt modelId="{9005701F-8695-4D83-B426-052B9590C976}" type="sibTrans" cxnId="{BF2CC558-553F-4267-9EDA-8336C9673D76}">
      <dgm:prSet phldrT="3"/>
      <dgm:spPr/>
      <dgm:t>
        <a:bodyPr/>
        <a:lstStyle/>
        <a:p>
          <a:endParaRPr lang="en-US"/>
        </a:p>
      </dgm:t>
    </dgm:pt>
    <dgm:pt modelId="{05020B42-A70C-419F-A594-5B7BC297B098}">
      <dgm:prSet phldrT="[Text]"/>
      <dgm:spPr>
        <a:solidFill>
          <a:srgbClr val="92D050"/>
        </a:solidFill>
      </dgm:spPr>
      <dgm:t>
        <a:bodyPr/>
        <a:lstStyle/>
        <a:p>
          <a:r>
            <a:rPr lang="en-GB" dirty="0">
              <a:latin typeface="Garamond"/>
            </a:rPr>
            <a:t>•</a:t>
          </a:r>
          <a:r>
            <a:rPr lang="en-GB" b="1" dirty="0">
              <a:latin typeface="Garamond"/>
            </a:rPr>
            <a:t>Naturally You states that </a:t>
          </a:r>
          <a:r>
            <a:rPr lang="en-GB" dirty="0">
              <a:latin typeface="Garamond"/>
            </a:rPr>
            <a:t>Treating the symptoms is one thing, </a:t>
          </a:r>
          <a:r>
            <a:rPr lang="en-GB" b="1" dirty="0">
              <a:latin typeface="Garamond"/>
            </a:rPr>
            <a:t>Naturally You,  investigates the</a:t>
          </a:r>
          <a:r>
            <a:rPr lang="en-GB" dirty="0">
              <a:latin typeface="Garamond"/>
            </a:rPr>
            <a:t> cause of the symptoms to eliminate the problem </a:t>
          </a:r>
        </a:p>
      </dgm:t>
    </dgm:pt>
    <dgm:pt modelId="{D95608F8-4B1C-41FE-AB43-FE2B919D789B}" type="parTrans" cxnId="{6EDD6D3A-DE42-466F-913A-FC15D76C55BD}">
      <dgm:prSet/>
      <dgm:spPr/>
      <dgm:t>
        <a:bodyPr/>
        <a:lstStyle/>
        <a:p>
          <a:endParaRPr lang="en-US"/>
        </a:p>
      </dgm:t>
    </dgm:pt>
    <dgm:pt modelId="{17522ADA-F850-4D3D-8A60-2F4D6D7E65A5}" type="sibTrans" cxnId="{6EDD6D3A-DE42-466F-913A-FC15D76C55BD}">
      <dgm:prSet phldrT="4"/>
      <dgm:spPr/>
      <dgm:t>
        <a:bodyPr/>
        <a:lstStyle/>
        <a:p>
          <a:endParaRPr lang="en-US"/>
        </a:p>
      </dgm:t>
    </dgm:pt>
    <dgm:pt modelId="{64789C29-7C00-428B-8F00-CAC20B0CB57E}" type="pres">
      <dgm:prSet presAssocID="{058420DE-C7A1-4F47-9D61-4B4637726728}" presName="Name0" presStyleCnt="0">
        <dgm:presLayoutVars>
          <dgm:dir/>
          <dgm:resizeHandles val="exact"/>
        </dgm:presLayoutVars>
      </dgm:prSet>
      <dgm:spPr/>
    </dgm:pt>
    <dgm:pt modelId="{A3F54354-44ED-41B0-B474-F6C72CB672E4}" type="pres">
      <dgm:prSet presAssocID="{058420DE-C7A1-4F47-9D61-4B4637726728}" presName="fgShape" presStyleLbl="fgShp" presStyleIdx="0" presStyleCnt="1"/>
      <dgm:spPr>
        <a:solidFill>
          <a:schemeClr val="bg2"/>
        </a:solidFill>
      </dgm:spPr>
    </dgm:pt>
    <dgm:pt modelId="{9EFAEA2C-FF9A-486C-9881-2BFA170B7840}" type="pres">
      <dgm:prSet presAssocID="{058420DE-C7A1-4F47-9D61-4B4637726728}" presName="linComp" presStyleCnt="0"/>
      <dgm:spPr/>
    </dgm:pt>
    <dgm:pt modelId="{926730AF-3698-4731-9332-9D714E64589D}" type="pres">
      <dgm:prSet presAssocID="{D32AC93F-B880-4439-9717-49699B6714B2}" presName="compNode" presStyleCnt="0"/>
      <dgm:spPr/>
    </dgm:pt>
    <dgm:pt modelId="{CB3A564D-287E-4C60-BC6E-A95AC18F85D4}" type="pres">
      <dgm:prSet presAssocID="{D32AC93F-B880-4439-9717-49699B6714B2}" presName="bkgdShape" presStyleLbl="node1" presStyleIdx="0" presStyleCnt="4"/>
      <dgm:spPr/>
    </dgm:pt>
    <dgm:pt modelId="{2223BB86-F3A7-4B62-9027-C6D02490AF06}" type="pres">
      <dgm:prSet presAssocID="{D32AC93F-B880-4439-9717-49699B6714B2}" presName="nodeTx" presStyleLbl="node1" presStyleIdx="0" presStyleCnt="4">
        <dgm:presLayoutVars>
          <dgm:bulletEnabled val="1"/>
        </dgm:presLayoutVars>
      </dgm:prSet>
      <dgm:spPr/>
    </dgm:pt>
    <dgm:pt modelId="{0F0D0188-EE13-4816-ADAD-FE7621851520}" type="pres">
      <dgm:prSet presAssocID="{D32AC93F-B880-4439-9717-49699B6714B2}" presName="invisiNode" presStyleLbl="node1" presStyleIdx="0" presStyleCnt="4"/>
      <dgm:spPr/>
    </dgm:pt>
    <dgm:pt modelId="{9D9DEEA7-3462-459E-9D98-920102DFED7D}" type="pres">
      <dgm:prSet presAssocID="{D32AC93F-B880-4439-9717-49699B6714B2}" presName="imagNode" presStyleLbl="fgImgPlace1" presStyleIdx="0" presStyleCnt="4" custScaleX="159425" custScaleY="109211"/>
      <dgm:spPr>
        <a:blipFill>
          <a:blip xmlns:r="http://schemas.openxmlformats.org/officeDocument/2006/relationships" r:embed="rId1">
            <a:extLst>
              <a:ext uri="{28A0092B-C50C-407E-A947-70E740481C1C}">
                <a14:useLocalDpi xmlns:a14="http://schemas.microsoft.com/office/drawing/2010/main" val="0"/>
              </a:ext>
            </a:extLst>
          </a:blip>
          <a:srcRect/>
          <a:stretch>
            <a:fillRect l="-19000" r="-19000"/>
          </a:stretch>
        </a:blipFill>
      </dgm:spPr>
    </dgm:pt>
    <dgm:pt modelId="{2F7A028E-A299-40AC-ADB5-847AB5CFEE22}" type="pres">
      <dgm:prSet presAssocID="{2F59D667-437E-45BC-AEE5-CA379047E62D}" presName="sibTrans" presStyleLbl="sibTrans2D1" presStyleIdx="0" presStyleCnt="0"/>
      <dgm:spPr/>
    </dgm:pt>
    <dgm:pt modelId="{8463E5E1-044C-4B46-9AA7-CCFA735570C0}" type="pres">
      <dgm:prSet presAssocID="{E488E841-1AC8-46C8-9CA7-32FF3F4E518E}" presName="compNode" presStyleCnt="0"/>
      <dgm:spPr/>
    </dgm:pt>
    <dgm:pt modelId="{144E7698-BE7E-44D3-AFAC-67711756F171}" type="pres">
      <dgm:prSet presAssocID="{E488E841-1AC8-46C8-9CA7-32FF3F4E518E}" presName="bkgdShape" presStyleLbl="node1" presStyleIdx="1" presStyleCnt="4"/>
      <dgm:spPr/>
    </dgm:pt>
    <dgm:pt modelId="{ADCF3086-445D-458C-AEB6-89C4D335135D}" type="pres">
      <dgm:prSet presAssocID="{E488E841-1AC8-46C8-9CA7-32FF3F4E518E}" presName="nodeTx" presStyleLbl="node1" presStyleIdx="1" presStyleCnt="4">
        <dgm:presLayoutVars>
          <dgm:bulletEnabled val="1"/>
        </dgm:presLayoutVars>
      </dgm:prSet>
      <dgm:spPr/>
    </dgm:pt>
    <dgm:pt modelId="{132F332F-3B9A-4A09-B0CD-D91F329295DB}" type="pres">
      <dgm:prSet presAssocID="{E488E841-1AC8-46C8-9CA7-32FF3F4E518E}" presName="invisiNode" presStyleLbl="node1" presStyleIdx="1" presStyleCnt="4"/>
      <dgm:spPr/>
    </dgm:pt>
    <dgm:pt modelId="{DF2FB933-85D3-488D-943E-3EE31BD14778}" type="pres">
      <dgm:prSet presAssocID="{E488E841-1AC8-46C8-9CA7-32FF3F4E518E}" presName="imagNode" presStyleLbl="fgImgPlace1" presStyleIdx="1" presStyleCnt="4" custScaleX="171938" custScaleY="115143" custLinFactNeighborX="4599" custLinFactNeighborY="-1046"/>
      <dgm:spPr>
        <a:blipFill>
          <a:blip xmlns:r="http://schemas.openxmlformats.org/officeDocument/2006/relationships"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l="-11000" r="-11000"/>
          </a:stretch>
        </a:blipFill>
      </dgm:spPr>
    </dgm:pt>
    <dgm:pt modelId="{781C0373-22F9-4103-8517-2B4BA64289D4}" type="pres">
      <dgm:prSet presAssocID="{2AF0232D-700D-47AD-A1DA-531D0A8E93FF}" presName="sibTrans" presStyleLbl="sibTrans2D1" presStyleIdx="0" presStyleCnt="0"/>
      <dgm:spPr/>
    </dgm:pt>
    <dgm:pt modelId="{11795328-27CE-4756-9657-290ADBC2EB82}" type="pres">
      <dgm:prSet presAssocID="{3E291633-BFEC-4D16-9197-5A9214B2FB3A}" presName="compNode" presStyleCnt="0"/>
      <dgm:spPr/>
    </dgm:pt>
    <dgm:pt modelId="{0CB2B665-0894-4F2C-8E2B-93B5CCD161CE}" type="pres">
      <dgm:prSet presAssocID="{3E291633-BFEC-4D16-9197-5A9214B2FB3A}" presName="bkgdShape" presStyleLbl="node1" presStyleIdx="2" presStyleCnt="4"/>
      <dgm:spPr/>
    </dgm:pt>
    <dgm:pt modelId="{378E5021-B820-4503-8659-3C16E3C94F7F}" type="pres">
      <dgm:prSet presAssocID="{3E291633-BFEC-4D16-9197-5A9214B2FB3A}" presName="nodeTx" presStyleLbl="node1" presStyleIdx="2" presStyleCnt="4">
        <dgm:presLayoutVars>
          <dgm:bulletEnabled val="1"/>
        </dgm:presLayoutVars>
      </dgm:prSet>
      <dgm:spPr/>
    </dgm:pt>
    <dgm:pt modelId="{280FE478-0686-4E6B-BE2D-794B1B7E782A}" type="pres">
      <dgm:prSet presAssocID="{3E291633-BFEC-4D16-9197-5A9214B2FB3A}" presName="invisiNode" presStyleLbl="node1" presStyleIdx="2" presStyleCnt="4"/>
      <dgm:spPr/>
    </dgm:pt>
    <dgm:pt modelId="{25E655CC-5A19-427D-9650-A85DFC7DEAD9}" type="pres">
      <dgm:prSet presAssocID="{3E291633-BFEC-4D16-9197-5A9214B2FB3A}" presName="imagNode" presStyleLbl="fgImgPlace1" presStyleIdx="2" presStyleCnt="4" custScaleX="168354" custScaleY="109211"/>
      <dgm:spPr>
        <a:blipFill>
          <a:blip xmlns:r="http://schemas.openxmlformats.org/officeDocument/2006/relationships"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l="-8000" r="-8000"/>
          </a:stretch>
        </a:blipFill>
      </dgm:spPr>
    </dgm:pt>
    <dgm:pt modelId="{6C1B3F1C-3F39-4E24-95AF-4FA7E5DC5D49}" type="pres">
      <dgm:prSet presAssocID="{9005701F-8695-4D83-B426-052B9590C976}" presName="sibTrans" presStyleLbl="sibTrans2D1" presStyleIdx="0" presStyleCnt="0"/>
      <dgm:spPr/>
    </dgm:pt>
    <dgm:pt modelId="{890B7C27-71AD-4203-A951-1638F79CE95B}" type="pres">
      <dgm:prSet presAssocID="{05020B42-A70C-419F-A594-5B7BC297B098}" presName="compNode" presStyleCnt="0"/>
      <dgm:spPr/>
    </dgm:pt>
    <dgm:pt modelId="{43DEBEA7-9907-49A1-ADB0-6C1ECF36D067}" type="pres">
      <dgm:prSet presAssocID="{05020B42-A70C-419F-A594-5B7BC297B098}" presName="bkgdShape" presStyleLbl="node1" presStyleIdx="3" presStyleCnt="4"/>
      <dgm:spPr/>
    </dgm:pt>
    <dgm:pt modelId="{04921077-6C49-44F8-BC57-B5A884C08785}" type="pres">
      <dgm:prSet presAssocID="{05020B42-A70C-419F-A594-5B7BC297B098}" presName="nodeTx" presStyleLbl="node1" presStyleIdx="3" presStyleCnt="4">
        <dgm:presLayoutVars>
          <dgm:bulletEnabled val="1"/>
        </dgm:presLayoutVars>
      </dgm:prSet>
      <dgm:spPr/>
    </dgm:pt>
    <dgm:pt modelId="{A7CBBAD2-B929-4F1E-A350-986B496B29D9}" type="pres">
      <dgm:prSet presAssocID="{05020B42-A70C-419F-A594-5B7BC297B098}" presName="invisiNode" presStyleLbl="node1" presStyleIdx="3" presStyleCnt="4"/>
      <dgm:spPr/>
    </dgm:pt>
    <dgm:pt modelId="{74A5D750-95DD-491D-B653-CAB136EF3334}" type="pres">
      <dgm:prSet presAssocID="{05020B42-A70C-419F-A594-5B7BC297B098}" presName="imagNode" presStyleLbl="fgImgPlace1" presStyleIdx="3" presStyleCnt="4" custScaleX="167070" custScaleY="109211"/>
      <dgm:spPr>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l="-26000" r="-26000"/>
          </a:stretch>
        </a:blipFill>
      </dgm:spPr>
    </dgm:pt>
  </dgm:ptLst>
  <dgm:cxnLst>
    <dgm:cxn modelId="{45ADB704-D2BC-42A8-9F13-48B32BA6F56A}" type="presOf" srcId="{9005701F-8695-4D83-B426-052B9590C976}" destId="{6C1B3F1C-3F39-4E24-95AF-4FA7E5DC5D49}" srcOrd="0" destOrd="0" presId="urn:microsoft.com/office/officeart/2005/8/layout/hList7"/>
    <dgm:cxn modelId="{62C16914-8E7D-4866-A587-224A1FEA2E06}" type="presOf" srcId="{3E291633-BFEC-4D16-9197-5A9214B2FB3A}" destId="{378E5021-B820-4503-8659-3C16E3C94F7F}" srcOrd="1" destOrd="0" presId="urn:microsoft.com/office/officeart/2005/8/layout/hList7"/>
    <dgm:cxn modelId="{03E3FD1F-CE4D-4BBB-9307-446756FFEECC}" type="presOf" srcId="{2AF0232D-700D-47AD-A1DA-531D0A8E93FF}" destId="{781C0373-22F9-4103-8517-2B4BA64289D4}" srcOrd="0" destOrd="0" presId="urn:microsoft.com/office/officeart/2005/8/layout/hList7"/>
    <dgm:cxn modelId="{5C0F3A26-8E2C-4AF9-87C1-4532D0D079B4}" type="presOf" srcId="{058420DE-C7A1-4F47-9D61-4B4637726728}" destId="{64789C29-7C00-428B-8F00-CAC20B0CB57E}" srcOrd="0" destOrd="0" presId="urn:microsoft.com/office/officeart/2005/8/layout/hList7"/>
    <dgm:cxn modelId="{AC342032-4D72-403D-B639-CBF8DD101DEA}" srcId="{058420DE-C7A1-4F47-9D61-4B4637726728}" destId="{D32AC93F-B880-4439-9717-49699B6714B2}" srcOrd="0" destOrd="0" parTransId="{C6890005-BE40-4A79-A9B3-D7BFF28165E6}" sibTransId="{2F59D667-437E-45BC-AEE5-CA379047E62D}"/>
    <dgm:cxn modelId="{6EDD6D3A-DE42-466F-913A-FC15D76C55BD}" srcId="{058420DE-C7A1-4F47-9D61-4B4637726728}" destId="{05020B42-A70C-419F-A594-5B7BC297B098}" srcOrd="3" destOrd="0" parTransId="{D95608F8-4B1C-41FE-AB43-FE2B919D789B}" sibTransId="{17522ADA-F850-4D3D-8A60-2F4D6D7E65A5}"/>
    <dgm:cxn modelId="{6A9A2962-C6EF-4CD2-9EB7-FC2CDC34DF38}" type="presOf" srcId="{3E291633-BFEC-4D16-9197-5A9214B2FB3A}" destId="{0CB2B665-0894-4F2C-8E2B-93B5CCD161CE}" srcOrd="0" destOrd="0" presId="urn:microsoft.com/office/officeart/2005/8/layout/hList7"/>
    <dgm:cxn modelId="{377DC448-1DFB-4FD5-B591-D5A6B7A77578}" type="presOf" srcId="{05020B42-A70C-419F-A594-5B7BC297B098}" destId="{43DEBEA7-9907-49A1-ADB0-6C1ECF36D067}" srcOrd="0" destOrd="0" presId="urn:microsoft.com/office/officeart/2005/8/layout/hList7"/>
    <dgm:cxn modelId="{BF2CC558-553F-4267-9EDA-8336C9673D76}" srcId="{058420DE-C7A1-4F47-9D61-4B4637726728}" destId="{3E291633-BFEC-4D16-9197-5A9214B2FB3A}" srcOrd="2" destOrd="0" parTransId="{2188A823-2003-47A1-A364-B66CAAC0D7EB}" sibTransId="{9005701F-8695-4D83-B426-052B9590C976}"/>
    <dgm:cxn modelId="{67294E7E-DB95-4ED4-A48E-4BF24FFA46BE}" type="presOf" srcId="{E488E841-1AC8-46C8-9CA7-32FF3F4E518E}" destId="{ADCF3086-445D-458C-AEB6-89C4D335135D}" srcOrd="1" destOrd="0" presId="urn:microsoft.com/office/officeart/2005/8/layout/hList7"/>
    <dgm:cxn modelId="{5B94909C-53AE-41E4-B956-FFC5D28DF5F5}" type="presOf" srcId="{2F59D667-437E-45BC-AEE5-CA379047E62D}" destId="{2F7A028E-A299-40AC-ADB5-847AB5CFEE22}" srcOrd="0" destOrd="0" presId="urn:microsoft.com/office/officeart/2005/8/layout/hList7"/>
    <dgm:cxn modelId="{AE4EA9D6-4C91-49E0-9CB8-FE0C4476462F}" type="presOf" srcId="{D32AC93F-B880-4439-9717-49699B6714B2}" destId="{2223BB86-F3A7-4B62-9027-C6D02490AF06}" srcOrd="1" destOrd="0" presId="urn:microsoft.com/office/officeart/2005/8/layout/hList7"/>
    <dgm:cxn modelId="{A4447CE0-74AA-47C2-9D4E-71B664A4E95C}" type="presOf" srcId="{D32AC93F-B880-4439-9717-49699B6714B2}" destId="{CB3A564D-287E-4C60-BC6E-A95AC18F85D4}" srcOrd="0" destOrd="0" presId="urn:microsoft.com/office/officeart/2005/8/layout/hList7"/>
    <dgm:cxn modelId="{34ADE2E2-7F4E-46EA-ADEC-0417C1427E3E}" type="presOf" srcId="{05020B42-A70C-419F-A594-5B7BC297B098}" destId="{04921077-6C49-44F8-BC57-B5A884C08785}" srcOrd="1" destOrd="0" presId="urn:microsoft.com/office/officeart/2005/8/layout/hList7"/>
    <dgm:cxn modelId="{EB74BFF2-6085-4FE2-89E4-FAF3F7C7D28E}" type="presOf" srcId="{E488E841-1AC8-46C8-9CA7-32FF3F4E518E}" destId="{144E7698-BE7E-44D3-AFAC-67711756F171}" srcOrd="0" destOrd="0" presId="urn:microsoft.com/office/officeart/2005/8/layout/hList7"/>
    <dgm:cxn modelId="{84A99BF6-5E63-4EEB-A248-82F5C166AD35}" srcId="{058420DE-C7A1-4F47-9D61-4B4637726728}" destId="{E488E841-1AC8-46C8-9CA7-32FF3F4E518E}" srcOrd="1" destOrd="0" parTransId="{E9613B48-07CA-4E0E-A0B5-BB3E659F1FE0}" sibTransId="{2AF0232D-700D-47AD-A1DA-531D0A8E93FF}"/>
    <dgm:cxn modelId="{95270BEE-5A95-4EDF-92E5-9DE847FC35FE}" type="presParOf" srcId="{64789C29-7C00-428B-8F00-CAC20B0CB57E}" destId="{A3F54354-44ED-41B0-B474-F6C72CB672E4}" srcOrd="0" destOrd="0" presId="urn:microsoft.com/office/officeart/2005/8/layout/hList7"/>
    <dgm:cxn modelId="{B41DFCED-D030-4DD0-B908-530B994EB159}" type="presParOf" srcId="{64789C29-7C00-428B-8F00-CAC20B0CB57E}" destId="{9EFAEA2C-FF9A-486C-9881-2BFA170B7840}" srcOrd="1" destOrd="0" presId="urn:microsoft.com/office/officeart/2005/8/layout/hList7"/>
    <dgm:cxn modelId="{9686CD8D-C222-49FD-ADB2-526194D120DD}" type="presParOf" srcId="{9EFAEA2C-FF9A-486C-9881-2BFA170B7840}" destId="{926730AF-3698-4731-9332-9D714E64589D}" srcOrd="0" destOrd="0" presId="urn:microsoft.com/office/officeart/2005/8/layout/hList7"/>
    <dgm:cxn modelId="{C1E38AC9-A1D5-4546-990A-B273CA8750D9}" type="presParOf" srcId="{926730AF-3698-4731-9332-9D714E64589D}" destId="{CB3A564D-287E-4C60-BC6E-A95AC18F85D4}" srcOrd="0" destOrd="0" presId="urn:microsoft.com/office/officeart/2005/8/layout/hList7"/>
    <dgm:cxn modelId="{F49081CE-F3B7-469C-8289-0C2AD715B9A4}" type="presParOf" srcId="{926730AF-3698-4731-9332-9D714E64589D}" destId="{2223BB86-F3A7-4B62-9027-C6D02490AF06}" srcOrd="1" destOrd="0" presId="urn:microsoft.com/office/officeart/2005/8/layout/hList7"/>
    <dgm:cxn modelId="{82998CAE-179F-4706-B518-2FD52CC7BEEF}" type="presParOf" srcId="{926730AF-3698-4731-9332-9D714E64589D}" destId="{0F0D0188-EE13-4816-ADAD-FE7621851520}" srcOrd="2" destOrd="0" presId="urn:microsoft.com/office/officeart/2005/8/layout/hList7"/>
    <dgm:cxn modelId="{A8189E12-72F4-48B2-9C04-5CCC6F1C0E24}" type="presParOf" srcId="{926730AF-3698-4731-9332-9D714E64589D}" destId="{9D9DEEA7-3462-459E-9D98-920102DFED7D}" srcOrd="3" destOrd="0" presId="urn:microsoft.com/office/officeart/2005/8/layout/hList7"/>
    <dgm:cxn modelId="{745F668A-4871-4559-9A4B-DF96CBD19E87}" type="presParOf" srcId="{9EFAEA2C-FF9A-486C-9881-2BFA170B7840}" destId="{2F7A028E-A299-40AC-ADB5-847AB5CFEE22}" srcOrd="1" destOrd="0" presId="urn:microsoft.com/office/officeart/2005/8/layout/hList7"/>
    <dgm:cxn modelId="{83D294C1-AA56-4D82-AFD4-35E98EBFCA9E}" type="presParOf" srcId="{9EFAEA2C-FF9A-486C-9881-2BFA170B7840}" destId="{8463E5E1-044C-4B46-9AA7-CCFA735570C0}" srcOrd="2" destOrd="0" presId="urn:microsoft.com/office/officeart/2005/8/layout/hList7"/>
    <dgm:cxn modelId="{FC2FE8E8-A3BF-463B-A8F5-E6259904B47D}" type="presParOf" srcId="{8463E5E1-044C-4B46-9AA7-CCFA735570C0}" destId="{144E7698-BE7E-44D3-AFAC-67711756F171}" srcOrd="0" destOrd="0" presId="urn:microsoft.com/office/officeart/2005/8/layout/hList7"/>
    <dgm:cxn modelId="{F4BB85A5-3D46-4782-AE79-26358AF8AF86}" type="presParOf" srcId="{8463E5E1-044C-4B46-9AA7-CCFA735570C0}" destId="{ADCF3086-445D-458C-AEB6-89C4D335135D}" srcOrd="1" destOrd="0" presId="urn:microsoft.com/office/officeart/2005/8/layout/hList7"/>
    <dgm:cxn modelId="{B7CA58C6-84B7-471E-B4B7-D477183AE983}" type="presParOf" srcId="{8463E5E1-044C-4B46-9AA7-CCFA735570C0}" destId="{132F332F-3B9A-4A09-B0CD-D91F329295DB}" srcOrd="2" destOrd="0" presId="urn:microsoft.com/office/officeart/2005/8/layout/hList7"/>
    <dgm:cxn modelId="{BF97C438-3EA6-4B26-A4FD-5AADDA79370B}" type="presParOf" srcId="{8463E5E1-044C-4B46-9AA7-CCFA735570C0}" destId="{DF2FB933-85D3-488D-943E-3EE31BD14778}" srcOrd="3" destOrd="0" presId="urn:microsoft.com/office/officeart/2005/8/layout/hList7"/>
    <dgm:cxn modelId="{F750B756-8252-43DA-8B54-270160F47514}" type="presParOf" srcId="{9EFAEA2C-FF9A-486C-9881-2BFA170B7840}" destId="{781C0373-22F9-4103-8517-2B4BA64289D4}" srcOrd="3" destOrd="0" presId="urn:microsoft.com/office/officeart/2005/8/layout/hList7"/>
    <dgm:cxn modelId="{E4778D44-8AA1-410E-AB15-C318A71369A9}" type="presParOf" srcId="{9EFAEA2C-FF9A-486C-9881-2BFA170B7840}" destId="{11795328-27CE-4756-9657-290ADBC2EB82}" srcOrd="4" destOrd="0" presId="urn:microsoft.com/office/officeart/2005/8/layout/hList7"/>
    <dgm:cxn modelId="{FEFEDE77-1727-48EB-ADD8-C0B792F33BB4}" type="presParOf" srcId="{11795328-27CE-4756-9657-290ADBC2EB82}" destId="{0CB2B665-0894-4F2C-8E2B-93B5CCD161CE}" srcOrd="0" destOrd="0" presId="urn:microsoft.com/office/officeart/2005/8/layout/hList7"/>
    <dgm:cxn modelId="{B7FD5641-5599-4F66-824C-5D47D53C269A}" type="presParOf" srcId="{11795328-27CE-4756-9657-290ADBC2EB82}" destId="{378E5021-B820-4503-8659-3C16E3C94F7F}" srcOrd="1" destOrd="0" presId="urn:microsoft.com/office/officeart/2005/8/layout/hList7"/>
    <dgm:cxn modelId="{2EBEA4B9-34CA-4397-805B-4369A7D44C86}" type="presParOf" srcId="{11795328-27CE-4756-9657-290ADBC2EB82}" destId="{280FE478-0686-4E6B-BE2D-794B1B7E782A}" srcOrd="2" destOrd="0" presId="urn:microsoft.com/office/officeart/2005/8/layout/hList7"/>
    <dgm:cxn modelId="{FA28B6EF-B8FC-4138-B302-8247C0078DAC}" type="presParOf" srcId="{11795328-27CE-4756-9657-290ADBC2EB82}" destId="{25E655CC-5A19-427D-9650-A85DFC7DEAD9}" srcOrd="3" destOrd="0" presId="urn:microsoft.com/office/officeart/2005/8/layout/hList7"/>
    <dgm:cxn modelId="{7E0108F6-B3F4-4A62-BB03-C1A83C3F42D1}" type="presParOf" srcId="{9EFAEA2C-FF9A-486C-9881-2BFA170B7840}" destId="{6C1B3F1C-3F39-4E24-95AF-4FA7E5DC5D49}" srcOrd="5" destOrd="0" presId="urn:microsoft.com/office/officeart/2005/8/layout/hList7"/>
    <dgm:cxn modelId="{2B505073-B2ED-4FEE-A4FC-EEE4BBC9D5F9}" type="presParOf" srcId="{9EFAEA2C-FF9A-486C-9881-2BFA170B7840}" destId="{890B7C27-71AD-4203-A951-1638F79CE95B}" srcOrd="6" destOrd="0" presId="urn:microsoft.com/office/officeart/2005/8/layout/hList7"/>
    <dgm:cxn modelId="{1B673260-5504-44F4-9949-075879B50D09}" type="presParOf" srcId="{890B7C27-71AD-4203-A951-1638F79CE95B}" destId="{43DEBEA7-9907-49A1-ADB0-6C1ECF36D067}" srcOrd="0" destOrd="0" presId="urn:microsoft.com/office/officeart/2005/8/layout/hList7"/>
    <dgm:cxn modelId="{E5CE393D-3F42-4DD1-97C2-F8FB0B2964E6}" type="presParOf" srcId="{890B7C27-71AD-4203-A951-1638F79CE95B}" destId="{04921077-6C49-44F8-BC57-B5A884C08785}" srcOrd="1" destOrd="0" presId="urn:microsoft.com/office/officeart/2005/8/layout/hList7"/>
    <dgm:cxn modelId="{1457BC82-ABA8-4D90-B757-35AAB1AF3492}" type="presParOf" srcId="{890B7C27-71AD-4203-A951-1638F79CE95B}" destId="{A7CBBAD2-B929-4F1E-A350-986B496B29D9}" srcOrd="2" destOrd="0" presId="urn:microsoft.com/office/officeart/2005/8/layout/hList7"/>
    <dgm:cxn modelId="{6CB14ADF-739B-4214-9316-260772149920}" type="presParOf" srcId="{890B7C27-71AD-4203-A951-1638F79CE95B}" destId="{74A5D750-95DD-491D-B653-CAB136EF3334}"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1D1BE2-FAB9-4479-82FC-009AD419642B}" type="doc">
      <dgm:prSet loTypeId="urn:microsoft.com/office/officeart/2005/8/layout/default" loCatId="list" qsTypeId="urn:microsoft.com/office/officeart/2005/8/quickstyle/simple3" qsCatId="simple" csTypeId="urn:microsoft.com/office/officeart/2005/8/colors/accent6_3" csCatId="accent6" phldr="1"/>
      <dgm:spPr/>
      <dgm:t>
        <a:bodyPr/>
        <a:lstStyle/>
        <a:p>
          <a:endParaRPr lang="en-US"/>
        </a:p>
      </dgm:t>
    </dgm:pt>
    <dgm:pt modelId="{DAA3EA05-BEC4-4932-A3D8-05DAD0137C29}">
      <dgm:prSet/>
      <dgm:spPr/>
      <dgm:t>
        <a:bodyPr/>
        <a:lstStyle/>
        <a:p>
          <a:r>
            <a:rPr lang="en-GB" dirty="0"/>
            <a:t>Aims </a:t>
          </a:r>
          <a:endParaRPr lang="en-US" dirty="0"/>
        </a:p>
      </dgm:t>
    </dgm:pt>
    <dgm:pt modelId="{58106608-82EA-4E6B-848B-52A114DEA054}" type="parTrans" cxnId="{3EF3BDA1-438C-464B-B3BA-3548B4440004}">
      <dgm:prSet/>
      <dgm:spPr/>
      <dgm:t>
        <a:bodyPr/>
        <a:lstStyle/>
        <a:p>
          <a:endParaRPr lang="en-US"/>
        </a:p>
      </dgm:t>
    </dgm:pt>
    <dgm:pt modelId="{E7E47041-074C-41E7-BF45-A0ED0EF0420F}" type="sibTrans" cxnId="{3EF3BDA1-438C-464B-B3BA-3548B4440004}">
      <dgm:prSet/>
      <dgm:spPr/>
      <dgm:t>
        <a:bodyPr/>
        <a:lstStyle/>
        <a:p>
          <a:endParaRPr lang="en-US"/>
        </a:p>
      </dgm:t>
    </dgm:pt>
    <dgm:pt modelId="{CFC5320E-D13B-4F9C-87AC-710DA9A11F97}">
      <dgm:prSet/>
      <dgm:spPr/>
      <dgm:t>
        <a:bodyPr/>
        <a:lstStyle/>
        <a:p>
          <a:r>
            <a:rPr lang="en-GB" b="1" dirty="0"/>
            <a:t>Naturally You</a:t>
          </a:r>
          <a:r>
            <a:rPr lang="en-GB" dirty="0"/>
            <a:t> will provide a unique consultancy programme that caters to each individual needs</a:t>
          </a:r>
          <a:endParaRPr lang="en-US" dirty="0"/>
        </a:p>
      </dgm:t>
    </dgm:pt>
    <dgm:pt modelId="{C562DD83-30B1-418A-B80B-2DF328503905}" type="parTrans" cxnId="{14E7155C-A373-461D-B9D2-2D70CBE58398}">
      <dgm:prSet/>
      <dgm:spPr/>
      <dgm:t>
        <a:bodyPr/>
        <a:lstStyle/>
        <a:p>
          <a:endParaRPr lang="en-US"/>
        </a:p>
      </dgm:t>
    </dgm:pt>
    <dgm:pt modelId="{F00E5894-A0DF-4412-8057-79383315447B}" type="sibTrans" cxnId="{14E7155C-A373-461D-B9D2-2D70CBE58398}">
      <dgm:prSet/>
      <dgm:spPr/>
      <dgm:t>
        <a:bodyPr/>
        <a:lstStyle/>
        <a:p>
          <a:endParaRPr lang="en-US"/>
        </a:p>
      </dgm:t>
    </dgm:pt>
    <dgm:pt modelId="{90CEDA29-1B0A-4D22-B21A-A124A1FB1A46}">
      <dgm:prSet/>
      <dgm:spPr/>
      <dgm:t>
        <a:bodyPr/>
        <a:lstStyle/>
        <a:p>
          <a:r>
            <a:rPr lang="en-GB"/>
            <a:t>The use of Only Natural Remedies</a:t>
          </a:r>
          <a:endParaRPr lang="en-US"/>
        </a:p>
      </dgm:t>
    </dgm:pt>
    <dgm:pt modelId="{204FF707-F588-4059-941D-AC76F6A54317}" type="parTrans" cxnId="{20675677-385B-450C-B047-D9DB0D4B2188}">
      <dgm:prSet/>
      <dgm:spPr/>
      <dgm:t>
        <a:bodyPr/>
        <a:lstStyle/>
        <a:p>
          <a:endParaRPr lang="en-US"/>
        </a:p>
      </dgm:t>
    </dgm:pt>
    <dgm:pt modelId="{6DCA7D42-5336-4059-8714-D9A5366DCA7F}" type="sibTrans" cxnId="{20675677-385B-450C-B047-D9DB0D4B2188}">
      <dgm:prSet/>
      <dgm:spPr/>
      <dgm:t>
        <a:bodyPr/>
        <a:lstStyle/>
        <a:p>
          <a:endParaRPr lang="en-US"/>
        </a:p>
      </dgm:t>
    </dgm:pt>
    <dgm:pt modelId="{1E153EB2-B92B-425F-88B0-96A26192DE27}">
      <dgm:prSet/>
      <dgm:spPr/>
      <dgm:t>
        <a:bodyPr/>
        <a:lstStyle/>
        <a:p>
          <a:r>
            <a:rPr lang="en-GB" dirty="0"/>
            <a:t>Treatment for all ages and genders </a:t>
          </a:r>
          <a:endParaRPr lang="en-US" dirty="0"/>
        </a:p>
      </dgm:t>
    </dgm:pt>
    <dgm:pt modelId="{E512AF39-7E29-4E5B-9B3E-13092A7D8DE9}" type="parTrans" cxnId="{A934368C-E283-43E8-9201-48155AA06EFD}">
      <dgm:prSet/>
      <dgm:spPr/>
      <dgm:t>
        <a:bodyPr/>
        <a:lstStyle/>
        <a:p>
          <a:endParaRPr lang="en-US"/>
        </a:p>
      </dgm:t>
    </dgm:pt>
    <dgm:pt modelId="{7670240E-BA80-45B2-BBCA-46FE19CD9434}" type="sibTrans" cxnId="{A934368C-E283-43E8-9201-48155AA06EFD}">
      <dgm:prSet/>
      <dgm:spPr/>
      <dgm:t>
        <a:bodyPr/>
        <a:lstStyle/>
        <a:p>
          <a:endParaRPr lang="en-US"/>
        </a:p>
      </dgm:t>
    </dgm:pt>
    <dgm:pt modelId="{C4AD49FA-833E-4AF1-AFE5-5A134C046FD3}">
      <dgm:prSet/>
      <dgm:spPr/>
      <dgm:t>
        <a:bodyPr/>
        <a:lstStyle/>
        <a:p>
          <a:r>
            <a:rPr lang="en-GB"/>
            <a:t>To be the UK’s No:1 Skin Care provider.</a:t>
          </a:r>
          <a:endParaRPr lang="en-US"/>
        </a:p>
      </dgm:t>
    </dgm:pt>
    <dgm:pt modelId="{7836219A-EEBD-4323-9DBD-EFD0EACB46EC}" type="parTrans" cxnId="{9DCC1D7E-7F7B-4EEA-A244-EEB5FDDD9653}">
      <dgm:prSet/>
      <dgm:spPr/>
      <dgm:t>
        <a:bodyPr/>
        <a:lstStyle/>
        <a:p>
          <a:endParaRPr lang="en-US"/>
        </a:p>
      </dgm:t>
    </dgm:pt>
    <dgm:pt modelId="{FF0FA9DF-0CD8-4E3C-BC75-0509A28A7F16}" type="sibTrans" cxnId="{9DCC1D7E-7F7B-4EEA-A244-EEB5FDDD9653}">
      <dgm:prSet/>
      <dgm:spPr/>
      <dgm:t>
        <a:bodyPr/>
        <a:lstStyle/>
        <a:p>
          <a:endParaRPr lang="en-US"/>
        </a:p>
      </dgm:t>
    </dgm:pt>
    <dgm:pt modelId="{EEA3E190-0662-497A-8BE8-06C2302BF39B}">
      <dgm:prSet/>
      <dgm:spPr/>
      <dgm:t>
        <a:bodyPr/>
        <a:lstStyle/>
        <a:p>
          <a:r>
            <a:rPr lang="en-GB"/>
            <a:t>Providing personal consultations</a:t>
          </a:r>
          <a:endParaRPr lang="en-US"/>
        </a:p>
      </dgm:t>
    </dgm:pt>
    <dgm:pt modelId="{1B0C5727-B4D3-4DA3-9391-28FCE3BE7641}" type="parTrans" cxnId="{884B2D37-B314-42D1-96B0-ABB468B8CD74}">
      <dgm:prSet/>
      <dgm:spPr/>
      <dgm:t>
        <a:bodyPr/>
        <a:lstStyle/>
        <a:p>
          <a:endParaRPr lang="en-US"/>
        </a:p>
      </dgm:t>
    </dgm:pt>
    <dgm:pt modelId="{C573D01F-63C6-414D-8233-B7CC5D3739A2}" type="sibTrans" cxnId="{884B2D37-B314-42D1-96B0-ABB468B8CD74}">
      <dgm:prSet/>
      <dgm:spPr/>
      <dgm:t>
        <a:bodyPr/>
        <a:lstStyle/>
        <a:p>
          <a:endParaRPr lang="en-US"/>
        </a:p>
      </dgm:t>
    </dgm:pt>
    <dgm:pt modelId="{0B9C03AF-7212-42A0-8CEC-28D37243C6D1}" type="pres">
      <dgm:prSet presAssocID="{531D1BE2-FAB9-4479-82FC-009AD419642B}" presName="diagram" presStyleCnt="0">
        <dgm:presLayoutVars>
          <dgm:dir/>
          <dgm:resizeHandles val="exact"/>
        </dgm:presLayoutVars>
      </dgm:prSet>
      <dgm:spPr/>
    </dgm:pt>
    <dgm:pt modelId="{E1CD2EB3-D35C-43E7-A8F2-B776F0310EA7}" type="pres">
      <dgm:prSet presAssocID="{DAA3EA05-BEC4-4932-A3D8-05DAD0137C29}" presName="node" presStyleLbl="node1" presStyleIdx="0" presStyleCnt="6">
        <dgm:presLayoutVars>
          <dgm:bulletEnabled val="1"/>
        </dgm:presLayoutVars>
      </dgm:prSet>
      <dgm:spPr/>
    </dgm:pt>
    <dgm:pt modelId="{774FCE26-B965-4D2D-98F9-C6616A3C9A34}" type="pres">
      <dgm:prSet presAssocID="{E7E47041-074C-41E7-BF45-A0ED0EF0420F}" presName="sibTrans" presStyleCnt="0"/>
      <dgm:spPr/>
    </dgm:pt>
    <dgm:pt modelId="{B67F6F70-F521-47CC-84B4-C4190A865967}" type="pres">
      <dgm:prSet presAssocID="{CFC5320E-D13B-4F9C-87AC-710DA9A11F97}" presName="node" presStyleLbl="node1" presStyleIdx="1" presStyleCnt="6">
        <dgm:presLayoutVars>
          <dgm:bulletEnabled val="1"/>
        </dgm:presLayoutVars>
      </dgm:prSet>
      <dgm:spPr/>
    </dgm:pt>
    <dgm:pt modelId="{AAEF7645-3B3B-4052-BE90-F879AAE5B8B1}" type="pres">
      <dgm:prSet presAssocID="{F00E5894-A0DF-4412-8057-79383315447B}" presName="sibTrans" presStyleCnt="0"/>
      <dgm:spPr/>
    </dgm:pt>
    <dgm:pt modelId="{7CC0C4C5-9221-4512-96FE-6EDB986C40E6}" type="pres">
      <dgm:prSet presAssocID="{90CEDA29-1B0A-4D22-B21A-A124A1FB1A46}" presName="node" presStyleLbl="node1" presStyleIdx="2" presStyleCnt="6" custLinFactNeighborX="5814" custLinFactNeighborY="-65852">
        <dgm:presLayoutVars>
          <dgm:bulletEnabled val="1"/>
        </dgm:presLayoutVars>
      </dgm:prSet>
      <dgm:spPr/>
    </dgm:pt>
    <dgm:pt modelId="{B3412B8F-7FCB-455D-9BF5-499EE0350A58}" type="pres">
      <dgm:prSet presAssocID="{6DCA7D42-5336-4059-8714-D9A5366DCA7F}" presName="sibTrans" presStyleCnt="0"/>
      <dgm:spPr/>
    </dgm:pt>
    <dgm:pt modelId="{6E8F43DF-115B-4DF6-AC40-88231FC90332}" type="pres">
      <dgm:prSet presAssocID="{1E153EB2-B92B-425F-88B0-96A26192DE27}" presName="node" presStyleLbl="node1" presStyleIdx="3" presStyleCnt="6">
        <dgm:presLayoutVars>
          <dgm:bulletEnabled val="1"/>
        </dgm:presLayoutVars>
      </dgm:prSet>
      <dgm:spPr/>
    </dgm:pt>
    <dgm:pt modelId="{F0BCF895-EA38-4AC6-BE93-9058586D6E38}" type="pres">
      <dgm:prSet presAssocID="{7670240E-BA80-45B2-BBCA-46FE19CD9434}" presName="sibTrans" presStyleCnt="0"/>
      <dgm:spPr/>
    </dgm:pt>
    <dgm:pt modelId="{8EB4E9A8-E200-4433-AF80-33034FD3988E}" type="pres">
      <dgm:prSet presAssocID="{C4AD49FA-833E-4AF1-AFE5-5A134C046FD3}" presName="node" presStyleLbl="node1" presStyleIdx="4" presStyleCnt="6">
        <dgm:presLayoutVars>
          <dgm:bulletEnabled val="1"/>
        </dgm:presLayoutVars>
      </dgm:prSet>
      <dgm:spPr/>
    </dgm:pt>
    <dgm:pt modelId="{12318BB9-D956-415B-A261-E9626DE48969}" type="pres">
      <dgm:prSet presAssocID="{FF0FA9DF-0CD8-4E3C-BC75-0509A28A7F16}" presName="sibTrans" presStyleCnt="0"/>
      <dgm:spPr/>
    </dgm:pt>
    <dgm:pt modelId="{1CFA6F9E-5FEB-4EE2-BC13-2C7AA6C5742C}" type="pres">
      <dgm:prSet presAssocID="{EEA3E190-0662-497A-8BE8-06C2302BF39B}" presName="node" presStyleLbl="node1" presStyleIdx="5" presStyleCnt="6">
        <dgm:presLayoutVars>
          <dgm:bulletEnabled val="1"/>
        </dgm:presLayoutVars>
      </dgm:prSet>
      <dgm:spPr/>
    </dgm:pt>
  </dgm:ptLst>
  <dgm:cxnLst>
    <dgm:cxn modelId="{A0DB4E29-0D39-4C71-96C1-8B4495AC272B}" type="presOf" srcId="{CFC5320E-D13B-4F9C-87AC-710DA9A11F97}" destId="{B67F6F70-F521-47CC-84B4-C4190A865967}" srcOrd="0" destOrd="0" presId="urn:microsoft.com/office/officeart/2005/8/layout/default"/>
    <dgm:cxn modelId="{884B2D37-B314-42D1-96B0-ABB468B8CD74}" srcId="{531D1BE2-FAB9-4479-82FC-009AD419642B}" destId="{EEA3E190-0662-497A-8BE8-06C2302BF39B}" srcOrd="5" destOrd="0" parTransId="{1B0C5727-B4D3-4DA3-9391-28FCE3BE7641}" sibTransId="{C573D01F-63C6-414D-8233-B7CC5D3739A2}"/>
    <dgm:cxn modelId="{14E7155C-A373-461D-B9D2-2D70CBE58398}" srcId="{531D1BE2-FAB9-4479-82FC-009AD419642B}" destId="{CFC5320E-D13B-4F9C-87AC-710DA9A11F97}" srcOrd="1" destOrd="0" parTransId="{C562DD83-30B1-418A-B80B-2DF328503905}" sibTransId="{F00E5894-A0DF-4412-8057-79383315447B}"/>
    <dgm:cxn modelId="{20675677-385B-450C-B047-D9DB0D4B2188}" srcId="{531D1BE2-FAB9-4479-82FC-009AD419642B}" destId="{90CEDA29-1B0A-4D22-B21A-A124A1FB1A46}" srcOrd="2" destOrd="0" parTransId="{204FF707-F588-4059-941D-AC76F6A54317}" sibTransId="{6DCA7D42-5336-4059-8714-D9A5366DCA7F}"/>
    <dgm:cxn modelId="{9DCC1D7E-7F7B-4EEA-A244-EEB5FDDD9653}" srcId="{531D1BE2-FAB9-4479-82FC-009AD419642B}" destId="{C4AD49FA-833E-4AF1-AFE5-5A134C046FD3}" srcOrd="4" destOrd="0" parTransId="{7836219A-EEBD-4323-9DBD-EFD0EACB46EC}" sibTransId="{FF0FA9DF-0CD8-4E3C-BC75-0509A28A7F16}"/>
    <dgm:cxn modelId="{A934368C-E283-43E8-9201-48155AA06EFD}" srcId="{531D1BE2-FAB9-4479-82FC-009AD419642B}" destId="{1E153EB2-B92B-425F-88B0-96A26192DE27}" srcOrd="3" destOrd="0" parTransId="{E512AF39-7E29-4E5B-9B3E-13092A7D8DE9}" sibTransId="{7670240E-BA80-45B2-BBCA-46FE19CD9434}"/>
    <dgm:cxn modelId="{743B4AA0-2A30-4EEB-86BB-72C5CA21CF40}" type="presOf" srcId="{EEA3E190-0662-497A-8BE8-06C2302BF39B}" destId="{1CFA6F9E-5FEB-4EE2-BC13-2C7AA6C5742C}" srcOrd="0" destOrd="0" presId="urn:microsoft.com/office/officeart/2005/8/layout/default"/>
    <dgm:cxn modelId="{3EF3BDA1-438C-464B-B3BA-3548B4440004}" srcId="{531D1BE2-FAB9-4479-82FC-009AD419642B}" destId="{DAA3EA05-BEC4-4932-A3D8-05DAD0137C29}" srcOrd="0" destOrd="0" parTransId="{58106608-82EA-4E6B-848B-52A114DEA054}" sibTransId="{E7E47041-074C-41E7-BF45-A0ED0EF0420F}"/>
    <dgm:cxn modelId="{2C6E1AAB-BF25-44EE-85D0-51D71913E09F}" type="presOf" srcId="{C4AD49FA-833E-4AF1-AFE5-5A134C046FD3}" destId="{8EB4E9A8-E200-4433-AF80-33034FD3988E}" srcOrd="0" destOrd="0" presId="urn:microsoft.com/office/officeart/2005/8/layout/default"/>
    <dgm:cxn modelId="{CA9305B5-1A98-4F00-95D7-FAE204C4AF4D}" type="presOf" srcId="{531D1BE2-FAB9-4479-82FC-009AD419642B}" destId="{0B9C03AF-7212-42A0-8CEC-28D37243C6D1}" srcOrd="0" destOrd="0" presId="urn:microsoft.com/office/officeart/2005/8/layout/default"/>
    <dgm:cxn modelId="{213E58B8-34D3-433F-8B6A-378BBA259793}" type="presOf" srcId="{90CEDA29-1B0A-4D22-B21A-A124A1FB1A46}" destId="{7CC0C4C5-9221-4512-96FE-6EDB986C40E6}" srcOrd="0" destOrd="0" presId="urn:microsoft.com/office/officeart/2005/8/layout/default"/>
    <dgm:cxn modelId="{FF676BBD-B665-4B74-996E-D915ED8C6E48}" type="presOf" srcId="{DAA3EA05-BEC4-4932-A3D8-05DAD0137C29}" destId="{E1CD2EB3-D35C-43E7-A8F2-B776F0310EA7}" srcOrd="0" destOrd="0" presId="urn:microsoft.com/office/officeart/2005/8/layout/default"/>
    <dgm:cxn modelId="{42CB09C0-CCA2-43D2-AA3A-C3923623B8DB}" type="presOf" srcId="{1E153EB2-B92B-425F-88B0-96A26192DE27}" destId="{6E8F43DF-115B-4DF6-AC40-88231FC90332}" srcOrd="0" destOrd="0" presId="urn:microsoft.com/office/officeart/2005/8/layout/default"/>
    <dgm:cxn modelId="{6E751097-8943-4138-9437-30FBFB42C0E8}" type="presParOf" srcId="{0B9C03AF-7212-42A0-8CEC-28D37243C6D1}" destId="{E1CD2EB3-D35C-43E7-A8F2-B776F0310EA7}" srcOrd="0" destOrd="0" presId="urn:microsoft.com/office/officeart/2005/8/layout/default"/>
    <dgm:cxn modelId="{DA1F5E2F-5B0D-4428-880A-8C9ACE431804}" type="presParOf" srcId="{0B9C03AF-7212-42A0-8CEC-28D37243C6D1}" destId="{774FCE26-B965-4D2D-98F9-C6616A3C9A34}" srcOrd="1" destOrd="0" presId="urn:microsoft.com/office/officeart/2005/8/layout/default"/>
    <dgm:cxn modelId="{A305B1DA-BEE3-4EDA-AFD8-16F9B0A97577}" type="presParOf" srcId="{0B9C03AF-7212-42A0-8CEC-28D37243C6D1}" destId="{B67F6F70-F521-47CC-84B4-C4190A865967}" srcOrd="2" destOrd="0" presId="urn:microsoft.com/office/officeart/2005/8/layout/default"/>
    <dgm:cxn modelId="{5FFE21FE-98E9-41F2-AEED-DAC912D67539}" type="presParOf" srcId="{0B9C03AF-7212-42A0-8CEC-28D37243C6D1}" destId="{AAEF7645-3B3B-4052-BE90-F879AAE5B8B1}" srcOrd="3" destOrd="0" presId="urn:microsoft.com/office/officeart/2005/8/layout/default"/>
    <dgm:cxn modelId="{1BAE8949-54D7-4C4F-85CB-B7CD8AE72955}" type="presParOf" srcId="{0B9C03AF-7212-42A0-8CEC-28D37243C6D1}" destId="{7CC0C4C5-9221-4512-96FE-6EDB986C40E6}" srcOrd="4" destOrd="0" presId="urn:microsoft.com/office/officeart/2005/8/layout/default"/>
    <dgm:cxn modelId="{DC81CB2A-BFA1-4C87-98B7-315F87B3FF63}" type="presParOf" srcId="{0B9C03AF-7212-42A0-8CEC-28D37243C6D1}" destId="{B3412B8F-7FCB-455D-9BF5-499EE0350A58}" srcOrd="5" destOrd="0" presId="urn:microsoft.com/office/officeart/2005/8/layout/default"/>
    <dgm:cxn modelId="{9E8D7D1D-2841-4516-8660-E10F54C047FE}" type="presParOf" srcId="{0B9C03AF-7212-42A0-8CEC-28D37243C6D1}" destId="{6E8F43DF-115B-4DF6-AC40-88231FC90332}" srcOrd="6" destOrd="0" presId="urn:microsoft.com/office/officeart/2005/8/layout/default"/>
    <dgm:cxn modelId="{3211F964-1240-4A23-9D02-0521BE251807}" type="presParOf" srcId="{0B9C03AF-7212-42A0-8CEC-28D37243C6D1}" destId="{F0BCF895-EA38-4AC6-BE93-9058586D6E38}" srcOrd="7" destOrd="0" presId="urn:microsoft.com/office/officeart/2005/8/layout/default"/>
    <dgm:cxn modelId="{04D545FD-7663-4932-A733-4AF79DADF2EF}" type="presParOf" srcId="{0B9C03AF-7212-42A0-8CEC-28D37243C6D1}" destId="{8EB4E9A8-E200-4433-AF80-33034FD3988E}" srcOrd="8" destOrd="0" presId="urn:microsoft.com/office/officeart/2005/8/layout/default"/>
    <dgm:cxn modelId="{4F6A005D-5910-451C-8FE9-0BF9FEAC3E9B}" type="presParOf" srcId="{0B9C03AF-7212-42A0-8CEC-28D37243C6D1}" destId="{12318BB9-D956-415B-A261-E9626DE48969}" srcOrd="9" destOrd="0" presId="urn:microsoft.com/office/officeart/2005/8/layout/default"/>
    <dgm:cxn modelId="{4D029060-43C0-4173-BC20-9A49496ECC9A}" type="presParOf" srcId="{0B9C03AF-7212-42A0-8CEC-28D37243C6D1}" destId="{1CFA6F9E-5FEB-4EE2-BC13-2C7AA6C5742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A35B6-A733-402B-83DB-D590B84C8182}">
      <dsp:nvSpPr>
        <dsp:cNvPr id="0" name=""/>
        <dsp:cNvSpPr/>
      </dsp:nvSpPr>
      <dsp:spPr>
        <a:xfrm>
          <a:off x="0" y="417708"/>
          <a:ext cx="5914209" cy="579600"/>
        </a:xfrm>
        <a:prstGeom prst="rect">
          <a:avLst/>
        </a:prstGeom>
        <a:solidFill>
          <a:schemeClr val="accent2">
            <a:alpha val="90000"/>
            <a:tint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369168A-797A-42B9-BEA2-C43696364C34}">
      <dsp:nvSpPr>
        <dsp:cNvPr id="0" name=""/>
        <dsp:cNvSpPr/>
      </dsp:nvSpPr>
      <dsp:spPr>
        <a:xfrm>
          <a:off x="295710" y="78228"/>
          <a:ext cx="4139946" cy="678960"/>
        </a:xfrm>
        <a:prstGeom prst="roundRect">
          <a:avLst/>
        </a:prstGeom>
        <a:gradFill rotWithShape="0">
          <a:gsLst>
            <a:gs pos="0">
              <a:schemeClr val="lt1">
                <a:hueOff val="0"/>
                <a:satOff val="0"/>
                <a:lumOff val="0"/>
                <a:alphaOff val="0"/>
                <a:tint val="60000"/>
                <a:lumMod val="110000"/>
              </a:schemeClr>
            </a:gs>
            <a:gs pos="100000">
              <a:schemeClr val="l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480" tIns="0" rIns="156480" bIns="0" numCol="1" spcCol="1270" anchor="ctr" anchorCtr="0">
          <a:noAutofit/>
        </a:bodyPr>
        <a:lstStyle/>
        <a:p>
          <a:pPr marL="0" lvl="0" indent="0" algn="l" defTabSz="1022350">
            <a:lnSpc>
              <a:spcPct val="90000"/>
            </a:lnSpc>
            <a:spcBef>
              <a:spcPct val="0"/>
            </a:spcBef>
            <a:spcAft>
              <a:spcPct val="35000"/>
            </a:spcAft>
            <a:buNone/>
          </a:pPr>
          <a:r>
            <a:rPr lang="en-GB" sz="2300" kern="1200" dirty="0"/>
            <a:t>Venisha Fraser          1604703</a:t>
          </a:r>
          <a:endParaRPr lang="en-US" sz="2300" kern="1200" dirty="0"/>
        </a:p>
      </dsp:txBody>
      <dsp:txXfrm>
        <a:off x="328854" y="111372"/>
        <a:ext cx="4073658" cy="612672"/>
      </dsp:txXfrm>
    </dsp:sp>
    <dsp:sp modelId="{D227931A-E30B-4563-A26E-F43DFE0FBA3C}">
      <dsp:nvSpPr>
        <dsp:cNvPr id="0" name=""/>
        <dsp:cNvSpPr/>
      </dsp:nvSpPr>
      <dsp:spPr>
        <a:xfrm>
          <a:off x="0" y="1460988"/>
          <a:ext cx="5914209" cy="579600"/>
        </a:xfrm>
        <a:prstGeom prst="rect">
          <a:avLst/>
        </a:prstGeom>
        <a:solidFill>
          <a:schemeClr val="accent2">
            <a:alpha val="90000"/>
            <a:tint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2FD8E4B-6507-4CB0-8D7C-AC8E21974417}">
      <dsp:nvSpPr>
        <dsp:cNvPr id="0" name=""/>
        <dsp:cNvSpPr/>
      </dsp:nvSpPr>
      <dsp:spPr>
        <a:xfrm>
          <a:off x="295710" y="1121508"/>
          <a:ext cx="4139946" cy="678960"/>
        </a:xfrm>
        <a:prstGeom prst="roundRect">
          <a:avLst/>
        </a:prstGeom>
        <a:gradFill rotWithShape="0">
          <a:gsLst>
            <a:gs pos="0">
              <a:schemeClr val="lt1">
                <a:hueOff val="0"/>
                <a:satOff val="0"/>
                <a:lumOff val="0"/>
                <a:alphaOff val="0"/>
                <a:tint val="60000"/>
                <a:lumMod val="110000"/>
              </a:schemeClr>
            </a:gs>
            <a:gs pos="100000">
              <a:schemeClr val="l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480" tIns="0" rIns="156480" bIns="0" numCol="1" spcCol="1270" anchor="ctr" anchorCtr="0">
          <a:noAutofit/>
        </a:bodyPr>
        <a:lstStyle/>
        <a:p>
          <a:pPr marL="0" lvl="0" indent="0" algn="l" defTabSz="1022350">
            <a:lnSpc>
              <a:spcPct val="90000"/>
            </a:lnSpc>
            <a:spcBef>
              <a:spcPct val="0"/>
            </a:spcBef>
            <a:spcAft>
              <a:spcPct val="35000"/>
            </a:spcAft>
            <a:buNone/>
          </a:pPr>
          <a:r>
            <a:rPr lang="en-GB" sz="2300" kern="1200" dirty="0"/>
            <a:t>Jean Pinnock             1604694</a:t>
          </a:r>
          <a:endParaRPr lang="en-US" sz="2300" kern="1200" dirty="0"/>
        </a:p>
      </dsp:txBody>
      <dsp:txXfrm>
        <a:off x="328854" y="1154652"/>
        <a:ext cx="4073658" cy="612672"/>
      </dsp:txXfrm>
    </dsp:sp>
    <dsp:sp modelId="{FFE5EACE-20F3-4714-8BC8-5187FA765F87}">
      <dsp:nvSpPr>
        <dsp:cNvPr id="0" name=""/>
        <dsp:cNvSpPr/>
      </dsp:nvSpPr>
      <dsp:spPr>
        <a:xfrm>
          <a:off x="0" y="2504268"/>
          <a:ext cx="5914209" cy="579600"/>
        </a:xfrm>
        <a:prstGeom prst="rect">
          <a:avLst/>
        </a:prstGeom>
        <a:solidFill>
          <a:schemeClr val="accent2">
            <a:alpha val="90000"/>
            <a:tint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42C3FCB-3FA7-41DF-BE58-490C979AC16E}">
      <dsp:nvSpPr>
        <dsp:cNvPr id="0" name=""/>
        <dsp:cNvSpPr/>
      </dsp:nvSpPr>
      <dsp:spPr>
        <a:xfrm>
          <a:off x="295710" y="2164788"/>
          <a:ext cx="4139946" cy="678960"/>
        </a:xfrm>
        <a:prstGeom prst="roundRect">
          <a:avLst/>
        </a:prstGeom>
        <a:gradFill rotWithShape="0">
          <a:gsLst>
            <a:gs pos="0">
              <a:schemeClr val="lt1">
                <a:hueOff val="0"/>
                <a:satOff val="0"/>
                <a:lumOff val="0"/>
                <a:alphaOff val="0"/>
                <a:tint val="60000"/>
                <a:lumMod val="110000"/>
              </a:schemeClr>
            </a:gs>
            <a:gs pos="100000">
              <a:schemeClr val="l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480" tIns="0" rIns="156480" bIns="0" numCol="1" spcCol="1270" anchor="ctr" anchorCtr="0">
          <a:noAutofit/>
        </a:bodyPr>
        <a:lstStyle/>
        <a:p>
          <a:pPr marL="0" lvl="0" indent="0" algn="l" defTabSz="1022350">
            <a:lnSpc>
              <a:spcPct val="90000"/>
            </a:lnSpc>
            <a:spcBef>
              <a:spcPct val="0"/>
            </a:spcBef>
            <a:spcAft>
              <a:spcPct val="35000"/>
            </a:spcAft>
            <a:buNone/>
          </a:pPr>
          <a:r>
            <a:rPr lang="en-GB" sz="2300" kern="1200" dirty="0"/>
            <a:t>Melanie                     1604696</a:t>
          </a:r>
          <a:endParaRPr lang="en-US" sz="2300" kern="1200" dirty="0"/>
        </a:p>
      </dsp:txBody>
      <dsp:txXfrm>
        <a:off x="328854" y="2197932"/>
        <a:ext cx="4073658" cy="612672"/>
      </dsp:txXfrm>
    </dsp:sp>
    <dsp:sp modelId="{ADDB59E6-4348-4CFE-B9B6-E7F14754AB46}">
      <dsp:nvSpPr>
        <dsp:cNvPr id="0" name=""/>
        <dsp:cNvSpPr/>
      </dsp:nvSpPr>
      <dsp:spPr>
        <a:xfrm>
          <a:off x="0" y="3547548"/>
          <a:ext cx="5914209" cy="579600"/>
        </a:xfrm>
        <a:prstGeom prst="rect">
          <a:avLst/>
        </a:prstGeom>
        <a:solidFill>
          <a:schemeClr val="accent2">
            <a:alpha val="90000"/>
            <a:tint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A2AA93-4767-44D0-BC25-B45AC48E2F75}">
      <dsp:nvSpPr>
        <dsp:cNvPr id="0" name=""/>
        <dsp:cNvSpPr/>
      </dsp:nvSpPr>
      <dsp:spPr>
        <a:xfrm>
          <a:off x="295710" y="3208068"/>
          <a:ext cx="4139946" cy="678960"/>
        </a:xfrm>
        <a:prstGeom prst="roundRect">
          <a:avLst/>
        </a:prstGeom>
        <a:gradFill rotWithShape="0">
          <a:gsLst>
            <a:gs pos="0">
              <a:schemeClr val="lt1">
                <a:hueOff val="0"/>
                <a:satOff val="0"/>
                <a:lumOff val="0"/>
                <a:alphaOff val="0"/>
                <a:tint val="60000"/>
                <a:lumMod val="110000"/>
              </a:schemeClr>
            </a:gs>
            <a:gs pos="100000">
              <a:schemeClr val="l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480" tIns="0" rIns="156480" bIns="0" numCol="1" spcCol="1270" anchor="ctr" anchorCtr="0">
          <a:noAutofit/>
        </a:bodyPr>
        <a:lstStyle/>
        <a:p>
          <a:pPr marL="0" lvl="0" indent="0" algn="l" defTabSz="1022350">
            <a:lnSpc>
              <a:spcPct val="90000"/>
            </a:lnSpc>
            <a:spcBef>
              <a:spcPct val="0"/>
            </a:spcBef>
            <a:spcAft>
              <a:spcPct val="35000"/>
            </a:spcAft>
            <a:buNone/>
          </a:pPr>
          <a:r>
            <a:rPr lang="en-GB" sz="2300" kern="1200" dirty="0" err="1"/>
            <a:t>Eniko</a:t>
          </a:r>
          <a:r>
            <a:rPr lang="en-GB" sz="2300" kern="1200" dirty="0"/>
            <a:t> Kovac              1604561</a:t>
          </a:r>
          <a:endParaRPr lang="en-US" sz="2300" kern="1200" dirty="0"/>
        </a:p>
      </dsp:txBody>
      <dsp:txXfrm>
        <a:off x="328854" y="3241212"/>
        <a:ext cx="4073658" cy="612672"/>
      </dsp:txXfrm>
    </dsp:sp>
    <dsp:sp modelId="{0D502C88-7E07-45FD-9D9D-0FBE07ED7BC3}">
      <dsp:nvSpPr>
        <dsp:cNvPr id="0" name=""/>
        <dsp:cNvSpPr/>
      </dsp:nvSpPr>
      <dsp:spPr>
        <a:xfrm>
          <a:off x="0" y="4590828"/>
          <a:ext cx="5914209" cy="579600"/>
        </a:xfrm>
        <a:prstGeom prst="rect">
          <a:avLst/>
        </a:prstGeom>
        <a:solidFill>
          <a:schemeClr val="accent2">
            <a:alpha val="90000"/>
            <a:tint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4BFCA61-FDBB-4746-9A85-18038A92EBA2}">
      <dsp:nvSpPr>
        <dsp:cNvPr id="0" name=""/>
        <dsp:cNvSpPr/>
      </dsp:nvSpPr>
      <dsp:spPr>
        <a:xfrm>
          <a:off x="295710" y="4251348"/>
          <a:ext cx="4139946" cy="678960"/>
        </a:xfrm>
        <a:prstGeom prst="roundRect">
          <a:avLst/>
        </a:prstGeom>
        <a:gradFill rotWithShape="0">
          <a:gsLst>
            <a:gs pos="0">
              <a:schemeClr val="lt1">
                <a:hueOff val="0"/>
                <a:satOff val="0"/>
                <a:lumOff val="0"/>
                <a:alphaOff val="0"/>
                <a:tint val="60000"/>
                <a:lumMod val="110000"/>
              </a:schemeClr>
            </a:gs>
            <a:gs pos="100000">
              <a:schemeClr val="l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480" tIns="0" rIns="156480" bIns="0" numCol="1" spcCol="1270" anchor="ctr" anchorCtr="0">
          <a:noAutofit/>
        </a:bodyPr>
        <a:lstStyle/>
        <a:p>
          <a:pPr marL="0" lvl="0" indent="0" algn="l" defTabSz="1022350">
            <a:lnSpc>
              <a:spcPct val="90000"/>
            </a:lnSpc>
            <a:spcBef>
              <a:spcPct val="0"/>
            </a:spcBef>
            <a:spcAft>
              <a:spcPct val="35000"/>
            </a:spcAft>
            <a:buNone/>
          </a:pPr>
          <a:r>
            <a:rPr lang="en-GB" sz="2300" kern="1200" dirty="0"/>
            <a:t>Annmarie Francis      1604693</a:t>
          </a:r>
          <a:endParaRPr lang="en-US" sz="2300" kern="1200" dirty="0"/>
        </a:p>
      </dsp:txBody>
      <dsp:txXfrm>
        <a:off x="328854" y="4284492"/>
        <a:ext cx="4073658"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A564D-287E-4C60-BC6E-A95AC18F85D4}">
      <dsp:nvSpPr>
        <dsp:cNvPr id="0" name=""/>
        <dsp:cNvSpPr/>
      </dsp:nvSpPr>
      <dsp:spPr>
        <a:xfrm>
          <a:off x="2238" y="0"/>
          <a:ext cx="2346386" cy="2985675"/>
        </a:xfrm>
        <a:prstGeom prst="roundRect">
          <a:avLst>
            <a:gd name="adj" fmla="val 10000"/>
          </a:avLst>
        </a:prstGeom>
        <a:solidFill>
          <a:srgbClr val="92D050"/>
        </a:solid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Garamond"/>
            </a:rPr>
            <a:t>Naturally You </a:t>
          </a:r>
          <a:r>
            <a:rPr lang="en-GB" sz="1300" kern="1200" dirty="0">
              <a:latin typeface="Garamond"/>
            </a:rPr>
            <a:t>provides a unique alternative in skin care All Natural, Affordable service combating problems in people with various different skin complaints.</a:t>
          </a:r>
        </a:p>
      </dsp:txBody>
      <dsp:txXfrm>
        <a:off x="2238" y="1194270"/>
        <a:ext cx="2346386" cy="1194270"/>
      </dsp:txXfrm>
    </dsp:sp>
    <dsp:sp modelId="{9D9DEEA7-3462-459E-9D98-920102DFED7D}">
      <dsp:nvSpPr>
        <dsp:cNvPr id="0" name=""/>
        <dsp:cNvSpPr/>
      </dsp:nvSpPr>
      <dsp:spPr>
        <a:xfrm>
          <a:off x="382906" y="133351"/>
          <a:ext cx="1585050" cy="108580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9000" r="-19000"/>
          </a:stretch>
        </a:blipFill>
        <a:ln>
          <a:noFill/>
        </a:ln>
        <a:effectLst>
          <a:outerShdw blurRad="38100" dist="25400" dir="5400000" rotWithShape="0">
            <a:srgbClr val="000000">
              <a:alpha val="60000"/>
            </a:srgbClr>
          </a:outerShdw>
        </a:effectLst>
      </dsp:spPr>
      <dsp:style>
        <a:lnRef idx="0">
          <a:scrgbClr r="0" g="0" b="0"/>
        </a:lnRef>
        <a:fillRef idx="1">
          <a:scrgbClr r="0" g="0" b="0"/>
        </a:fillRef>
        <a:effectRef idx="3">
          <a:scrgbClr r="0" g="0" b="0"/>
        </a:effectRef>
        <a:fontRef idx="minor"/>
      </dsp:style>
    </dsp:sp>
    <dsp:sp modelId="{144E7698-BE7E-44D3-AFAC-67711756F171}">
      <dsp:nvSpPr>
        <dsp:cNvPr id="0" name=""/>
        <dsp:cNvSpPr/>
      </dsp:nvSpPr>
      <dsp:spPr>
        <a:xfrm>
          <a:off x="2419016" y="0"/>
          <a:ext cx="2346386" cy="2985675"/>
        </a:xfrm>
        <a:prstGeom prst="roundRect">
          <a:avLst>
            <a:gd name="adj" fmla="val 10000"/>
          </a:avLst>
        </a:prstGeom>
        <a:solidFill>
          <a:srgbClr val="92D050"/>
        </a:solid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Garamond"/>
            </a:rPr>
            <a:t>•</a:t>
          </a:r>
          <a:r>
            <a:rPr lang="en-GB" sz="1300" b="1" kern="1200" dirty="0">
              <a:latin typeface="Garamond"/>
            </a:rPr>
            <a:t>Naturally You</a:t>
          </a:r>
          <a:r>
            <a:rPr lang="en-GB" sz="1300" kern="1200" dirty="0">
              <a:latin typeface="Garamond"/>
            </a:rPr>
            <a:t> will provide a Dermatologist which is a Dr’s trained to diagnose and treat conditions affecting the skin, mucous membranes, hair and nails.</a:t>
          </a:r>
        </a:p>
      </dsp:txBody>
      <dsp:txXfrm>
        <a:off x="2419016" y="1194270"/>
        <a:ext cx="2346386" cy="1194270"/>
      </dsp:txXfrm>
    </dsp:sp>
    <dsp:sp modelId="{DF2FB933-85D3-488D-943E-3EE31BD14778}">
      <dsp:nvSpPr>
        <dsp:cNvPr id="0" name=""/>
        <dsp:cNvSpPr/>
      </dsp:nvSpPr>
      <dsp:spPr>
        <a:xfrm>
          <a:off x="2783204" y="93462"/>
          <a:ext cx="1709458" cy="1144785"/>
        </a:xfrm>
        <a:prstGeom prst="ellipse">
          <a:avLst/>
        </a:prstGeom>
        <a:blipFill>
          <a:blip xmlns:r="http://schemas.openxmlformats.org/officeDocument/2006/relationships"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l="-11000" r="-11000"/>
          </a:stretch>
        </a:blipFill>
        <a:ln>
          <a:noFill/>
        </a:ln>
        <a:effectLst>
          <a:outerShdw blurRad="38100" dist="25400" dir="5400000" rotWithShape="0">
            <a:srgbClr val="000000">
              <a:alpha val="60000"/>
            </a:srgbClr>
          </a:outerShdw>
        </a:effectLst>
      </dsp:spPr>
      <dsp:style>
        <a:lnRef idx="0">
          <a:scrgbClr r="0" g="0" b="0"/>
        </a:lnRef>
        <a:fillRef idx="1">
          <a:scrgbClr r="0" g="0" b="0"/>
        </a:fillRef>
        <a:effectRef idx="3">
          <a:scrgbClr r="0" g="0" b="0"/>
        </a:effectRef>
        <a:fontRef idx="minor"/>
      </dsp:style>
    </dsp:sp>
    <dsp:sp modelId="{0CB2B665-0894-4F2C-8E2B-93B5CCD161CE}">
      <dsp:nvSpPr>
        <dsp:cNvPr id="0" name=""/>
        <dsp:cNvSpPr/>
      </dsp:nvSpPr>
      <dsp:spPr>
        <a:xfrm>
          <a:off x="4835794" y="0"/>
          <a:ext cx="2346386" cy="2985675"/>
        </a:xfrm>
        <a:prstGeom prst="roundRect">
          <a:avLst>
            <a:gd name="adj" fmla="val 10000"/>
          </a:avLst>
        </a:prstGeom>
        <a:solidFill>
          <a:srgbClr val="92D050"/>
        </a:solid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latin typeface="Garamond"/>
            </a:rPr>
            <a:t>• </a:t>
          </a:r>
          <a:r>
            <a:rPr lang="en-GB" sz="1300" b="1" kern="1200">
              <a:latin typeface="Garamond"/>
            </a:rPr>
            <a:t>Naturally You </a:t>
          </a:r>
          <a:r>
            <a:rPr lang="en-GB" sz="1300" kern="1200">
              <a:latin typeface="Garamond"/>
            </a:rPr>
            <a:t>Treatments will uniquely only consist of Natural Ingredients combined with a dietary health programme.</a:t>
          </a:r>
        </a:p>
      </dsp:txBody>
      <dsp:txXfrm>
        <a:off x="4835794" y="1194270"/>
        <a:ext cx="2346386" cy="1194270"/>
      </dsp:txXfrm>
    </dsp:sp>
    <dsp:sp modelId="{25E655CC-5A19-427D-9650-A85DFC7DEAD9}">
      <dsp:nvSpPr>
        <dsp:cNvPr id="0" name=""/>
        <dsp:cNvSpPr/>
      </dsp:nvSpPr>
      <dsp:spPr>
        <a:xfrm>
          <a:off x="5172074" y="133351"/>
          <a:ext cx="1673825" cy="1085808"/>
        </a:xfrm>
        <a:prstGeom prst="ellipse">
          <a:avLst/>
        </a:prstGeom>
        <a:blipFill>
          <a:blip xmlns:r="http://schemas.openxmlformats.org/officeDocument/2006/relationships"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l="-8000" r="-8000"/>
          </a:stretch>
        </a:blipFill>
        <a:ln>
          <a:noFill/>
        </a:ln>
        <a:effectLst>
          <a:outerShdw blurRad="38100" dist="25400" dir="5400000" rotWithShape="0">
            <a:srgbClr val="000000">
              <a:alpha val="60000"/>
            </a:srgbClr>
          </a:outerShdw>
        </a:effectLst>
      </dsp:spPr>
      <dsp:style>
        <a:lnRef idx="0">
          <a:scrgbClr r="0" g="0" b="0"/>
        </a:lnRef>
        <a:fillRef idx="1">
          <a:scrgbClr r="0" g="0" b="0"/>
        </a:fillRef>
        <a:effectRef idx="3">
          <a:scrgbClr r="0" g="0" b="0"/>
        </a:effectRef>
        <a:fontRef idx="minor"/>
      </dsp:style>
    </dsp:sp>
    <dsp:sp modelId="{43DEBEA7-9907-49A1-ADB0-6C1ECF36D067}">
      <dsp:nvSpPr>
        <dsp:cNvPr id="0" name=""/>
        <dsp:cNvSpPr/>
      </dsp:nvSpPr>
      <dsp:spPr>
        <a:xfrm>
          <a:off x="7252572" y="0"/>
          <a:ext cx="2346386" cy="2985675"/>
        </a:xfrm>
        <a:prstGeom prst="roundRect">
          <a:avLst>
            <a:gd name="adj" fmla="val 10000"/>
          </a:avLst>
        </a:prstGeom>
        <a:solidFill>
          <a:srgbClr val="92D050"/>
        </a:solid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Garamond"/>
            </a:rPr>
            <a:t>•</a:t>
          </a:r>
          <a:r>
            <a:rPr lang="en-GB" sz="1300" b="1" kern="1200" dirty="0">
              <a:latin typeface="Garamond"/>
            </a:rPr>
            <a:t>Naturally You states that </a:t>
          </a:r>
          <a:r>
            <a:rPr lang="en-GB" sz="1300" kern="1200" dirty="0">
              <a:latin typeface="Garamond"/>
            </a:rPr>
            <a:t>Treating the symptoms is one thing, </a:t>
          </a:r>
          <a:r>
            <a:rPr lang="en-GB" sz="1300" b="1" kern="1200" dirty="0">
              <a:latin typeface="Garamond"/>
            </a:rPr>
            <a:t>Naturally You,  investigates the</a:t>
          </a:r>
          <a:r>
            <a:rPr lang="en-GB" sz="1300" kern="1200" dirty="0">
              <a:latin typeface="Garamond"/>
            </a:rPr>
            <a:t> cause of the symptoms to eliminate the problem </a:t>
          </a:r>
        </a:p>
      </dsp:txBody>
      <dsp:txXfrm>
        <a:off x="7252572" y="1194270"/>
        <a:ext cx="2346386" cy="1194270"/>
      </dsp:txXfrm>
    </dsp:sp>
    <dsp:sp modelId="{74A5D750-95DD-491D-B653-CAB136EF3334}">
      <dsp:nvSpPr>
        <dsp:cNvPr id="0" name=""/>
        <dsp:cNvSpPr/>
      </dsp:nvSpPr>
      <dsp:spPr>
        <a:xfrm>
          <a:off x="7595235" y="133351"/>
          <a:ext cx="1661059" cy="1085808"/>
        </a:xfrm>
        <a:prstGeom prst="ellipse">
          <a:avLst/>
        </a:prstGeom>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l="-26000" r="-26000"/>
          </a:stretch>
        </a:blipFill>
        <a:ln>
          <a:noFill/>
        </a:ln>
        <a:effectLst>
          <a:outerShdw blurRad="38100" dist="25400" dir="5400000" rotWithShape="0">
            <a:srgbClr val="000000">
              <a:alpha val="60000"/>
            </a:srgbClr>
          </a:outerShdw>
        </a:effectLst>
      </dsp:spPr>
      <dsp:style>
        <a:lnRef idx="0">
          <a:scrgbClr r="0" g="0" b="0"/>
        </a:lnRef>
        <a:fillRef idx="1">
          <a:scrgbClr r="0" g="0" b="0"/>
        </a:fillRef>
        <a:effectRef idx="3">
          <a:scrgbClr r="0" g="0" b="0"/>
        </a:effectRef>
        <a:fontRef idx="minor"/>
      </dsp:style>
    </dsp:sp>
    <dsp:sp modelId="{A3F54354-44ED-41B0-B474-F6C72CB672E4}">
      <dsp:nvSpPr>
        <dsp:cNvPr id="0" name=""/>
        <dsp:cNvSpPr/>
      </dsp:nvSpPr>
      <dsp:spPr>
        <a:xfrm>
          <a:off x="384047" y="2388540"/>
          <a:ext cx="8833101" cy="447851"/>
        </a:xfrm>
        <a:prstGeom prst="leftRightArrow">
          <a:avLst/>
        </a:prstGeom>
        <a:solidFill>
          <a:schemeClr val="bg2"/>
        </a:solid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D2EB3-D35C-43E7-A8F2-B776F0310EA7}">
      <dsp:nvSpPr>
        <dsp:cNvPr id="0" name=""/>
        <dsp:cNvSpPr/>
      </dsp:nvSpPr>
      <dsp:spPr>
        <a:xfrm>
          <a:off x="48170" y="660"/>
          <a:ext cx="2210431" cy="1326259"/>
        </a:xfrm>
        <a:prstGeom prst="rect">
          <a:avLst/>
        </a:prstGeom>
        <a:gradFill rotWithShape="0">
          <a:gsLst>
            <a:gs pos="0">
              <a:schemeClr val="accent6">
                <a:shade val="80000"/>
                <a:hueOff val="0"/>
                <a:satOff val="0"/>
                <a:lumOff val="0"/>
                <a:alphaOff val="0"/>
                <a:tint val="60000"/>
                <a:lumMod val="110000"/>
              </a:schemeClr>
            </a:gs>
            <a:gs pos="100000">
              <a:schemeClr val="accent6">
                <a:shade val="80000"/>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Aims </a:t>
          </a:r>
          <a:endParaRPr lang="en-US" sz="1700" kern="1200" dirty="0"/>
        </a:p>
      </dsp:txBody>
      <dsp:txXfrm>
        <a:off x="48170" y="660"/>
        <a:ext cx="2210431" cy="1326259"/>
      </dsp:txXfrm>
    </dsp:sp>
    <dsp:sp modelId="{B67F6F70-F521-47CC-84B4-C4190A865967}">
      <dsp:nvSpPr>
        <dsp:cNvPr id="0" name=""/>
        <dsp:cNvSpPr/>
      </dsp:nvSpPr>
      <dsp:spPr>
        <a:xfrm>
          <a:off x="2479645" y="660"/>
          <a:ext cx="2210431" cy="1326259"/>
        </a:xfrm>
        <a:prstGeom prst="rect">
          <a:avLst/>
        </a:prstGeom>
        <a:gradFill rotWithShape="0">
          <a:gsLst>
            <a:gs pos="0">
              <a:schemeClr val="accent6">
                <a:shade val="80000"/>
                <a:hueOff val="-58535"/>
                <a:satOff val="1131"/>
                <a:lumOff val="5144"/>
                <a:alphaOff val="0"/>
                <a:tint val="60000"/>
                <a:lumMod val="110000"/>
              </a:schemeClr>
            </a:gs>
            <a:gs pos="100000">
              <a:schemeClr val="accent6">
                <a:shade val="80000"/>
                <a:hueOff val="-58535"/>
                <a:satOff val="1131"/>
                <a:lumOff val="5144"/>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Naturally You</a:t>
          </a:r>
          <a:r>
            <a:rPr lang="en-GB" sz="1700" kern="1200" dirty="0"/>
            <a:t> will provide a unique consultancy programme that caters to each individual needs</a:t>
          </a:r>
          <a:endParaRPr lang="en-US" sz="1700" kern="1200" dirty="0"/>
        </a:p>
      </dsp:txBody>
      <dsp:txXfrm>
        <a:off x="2479645" y="660"/>
        <a:ext cx="2210431" cy="1326259"/>
      </dsp:txXfrm>
    </dsp:sp>
    <dsp:sp modelId="{7CC0C4C5-9221-4512-96FE-6EDB986C40E6}">
      <dsp:nvSpPr>
        <dsp:cNvPr id="0" name=""/>
        <dsp:cNvSpPr/>
      </dsp:nvSpPr>
      <dsp:spPr>
        <a:xfrm>
          <a:off x="5039634" y="0"/>
          <a:ext cx="2210431" cy="1326259"/>
        </a:xfrm>
        <a:prstGeom prst="rect">
          <a:avLst/>
        </a:prstGeom>
        <a:gradFill rotWithShape="0">
          <a:gsLst>
            <a:gs pos="0">
              <a:schemeClr val="accent6">
                <a:shade val="80000"/>
                <a:hueOff val="-117070"/>
                <a:satOff val="2262"/>
                <a:lumOff val="10287"/>
                <a:alphaOff val="0"/>
                <a:tint val="60000"/>
                <a:lumMod val="110000"/>
              </a:schemeClr>
            </a:gs>
            <a:gs pos="100000">
              <a:schemeClr val="accent6">
                <a:shade val="80000"/>
                <a:hueOff val="-117070"/>
                <a:satOff val="2262"/>
                <a:lumOff val="10287"/>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use of Only Natural Remedies</a:t>
          </a:r>
          <a:endParaRPr lang="en-US" sz="1700" kern="1200"/>
        </a:p>
      </dsp:txBody>
      <dsp:txXfrm>
        <a:off x="5039634" y="0"/>
        <a:ext cx="2210431" cy="1326259"/>
      </dsp:txXfrm>
    </dsp:sp>
    <dsp:sp modelId="{6E8F43DF-115B-4DF6-AC40-88231FC90332}">
      <dsp:nvSpPr>
        <dsp:cNvPr id="0" name=""/>
        <dsp:cNvSpPr/>
      </dsp:nvSpPr>
      <dsp:spPr>
        <a:xfrm>
          <a:off x="7342595" y="660"/>
          <a:ext cx="2210431" cy="1326259"/>
        </a:xfrm>
        <a:prstGeom prst="rect">
          <a:avLst/>
        </a:prstGeom>
        <a:gradFill rotWithShape="0">
          <a:gsLst>
            <a:gs pos="0">
              <a:schemeClr val="accent6">
                <a:shade val="80000"/>
                <a:hueOff val="-175605"/>
                <a:satOff val="3392"/>
                <a:lumOff val="15431"/>
                <a:alphaOff val="0"/>
                <a:tint val="60000"/>
                <a:lumMod val="110000"/>
              </a:schemeClr>
            </a:gs>
            <a:gs pos="100000">
              <a:schemeClr val="accent6">
                <a:shade val="80000"/>
                <a:hueOff val="-175605"/>
                <a:satOff val="3392"/>
                <a:lumOff val="15431"/>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Treatment for all ages and genders </a:t>
          </a:r>
          <a:endParaRPr lang="en-US" sz="1700" kern="1200" dirty="0"/>
        </a:p>
      </dsp:txBody>
      <dsp:txXfrm>
        <a:off x="7342595" y="660"/>
        <a:ext cx="2210431" cy="1326259"/>
      </dsp:txXfrm>
    </dsp:sp>
    <dsp:sp modelId="{8EB4E9A8-E200-4433-AF80-33034FD3988E}">
      <dsp:nvSpPr>
        <dsp:cNvPr id="0" name=""/>
        <dsp:cNvSpPr/>
      </dsp:nvSpPr>
      <dsp:spPr>
        <a:xfrm>
          <a:off x="2479645" y="1547963"/>
          <a:ext cx="2210431" cy="1326259"/>
        </a:xfrm>
        <a:prstGeom prst="rect">
          <a:avLst/>
        </a:prstGeom>
        <a:gradFill rotWithShape="0">
          <a:gsLst>
            <a:gs pos="0">
              <a:schemeClr val="accent6">
                <a:shade val="80000"/>
                <a:hueOff val="-234140"/>
                <a:satOff val="4523"/>
                <a:lumOff val="20574"/>
                <a:alphaOff val="0"/>
                <a:tint val="60000"/>
                <a:lumMod val="110000"/>
              </a:schemeClr>
            </a:gs>
            <a:gs pos="100000">
              <a:schemeClr val="accent6">
                <a:shade val="80000"/>
                <a:hueOff val="-234140"/>
                <a:satOff val="4523"/>
                <a:lumOff val="20574"/>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 be the UK’s No:1 Skin Care provider.</a:t>
          </a:r>
          <a:endParaRPr lang="en-US" sz="1700" kern="1200"/>
        </a:p>
      </dsp:txBody>
      <dsp:txXfrm>
        <a:off x="2479645" y="1547963"/>
        <a:ext cx="2210431" cy="1326259"/>
      </dsp:txXfrm>
    </dsp:sp>
    <dsp:sp modelId="{1CFA6F9E-5FEB-4EE2-BC13-2C7AA6C5742C}">
      <dsp:nvSpPr>
        <dsp:cNvPr id="0" name=""/>
        <dsp:cNvSpPr/>
      </dsp:nvSpPr>
      <dsp:spPr>
        <a:xfrm>
          <a:off x="4911120" y="1547963"/>
          <a:ext cx="2210431" cy="1326259"/>
        </a:xfrm>
        <a:prstGeom prst="rect">
          <a:avLst/>
        </a:prstGeom>
        <a:gradFill rotWithShape="0">
          <a:gsLst>
            <a:gs pos="0">
              <a:schemeClr val="accent6">
                <a:shade val="80000"/>
                <a:hueOff val="-292675"/>
                <a:satOff val="5654"/>
                <a:lumOff val="25718"/>
                <a:alphaOff val="0"/>
                <a:tint val="60000"/>
                <a:lumMod val="110000"/>
              </a:schemeClr>
            </a:gs>
            <a:gs pos="100000">
              <a:schemeClr val="accent6">
                <a:shade val="80000"/>
                <a:hueOff val="-292675"/>
                <a:satOff val="5654"/>
                <a:lumOff val="25718"/>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Providing personal consultations</a:t>
          </a:r>
          <a:endParaRPr lang="en-US" sz="1700" kern="1200"/>
        </a:p>
      </dsp:txBody>
      <dsp:txXfrm>
        <a:off x="4911120" y="1547963"/>
        <a:ext cx="2210431" cy="132625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3/8/2018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hyperlink" Target="http://www.freeismylife.com/2013/04/beauty-free-samples-at-imancometics-bb.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4.jp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3.jpg"/><Relationship Id="rId5" Type="http://schemas.openxmlformats.org/officeDocument/2006/relationships/diagramQuickStyle" Target="../diagrams/quickStyle1.xml"/><Relationship Id="rId10" Type="http://schemas.openxmlformats.org/officeDocument/2006/relationships/image" Target="../media/image12.jpg"/><Relationship Id="rId4" Type="http://schemas.openxmlformats.org/officeDocument/2006/relationships/diagramLayout" Target="../diagrams/layout1.xml"/><Relationship Id="rId9" Type="http://schemas.openxmlformats.org/officeDocument/2006/relationships/image" Target="../media/image1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www.telegraph.co.uk/authors/india-sturgis/" TargetMode="External"/><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1.jpg&amp;ehk=A3JUOmcAkL2qdxW1V4nLxA&amp;r=0&amp;pid=OfficeInsert"/><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hyperlink" Target="http://kasperspiro.com/2011/09/25/make-e-learning-work-outcome-learning-4-the-developers-perspective/" TargetMode="External"/><Relationship Id="rId5" Type="http://schemas.openxmlformats.org/officeDocument/2006/relationships/diagramQuickStyle" Target="../diagrams/quickStyle3.xml"/><Relationship Id="rId10" Type="http://schemas.openxmlformats.org/officeDocument/2006/relationships/image" Target="../media/image22.jpg&amp;ehk=w7hoJHI0WKMWrwvpNcIAOQ&amp;r=0&amp;pid=OfficeInsert"/><Relationship Id="rId4" Type="http://schemas.openxmlformats.org/officeDocument/2006/relationships/diagramLayout" Target="../diagrams/layout3.xml"/><Relationship Id="rId9" Type="http://schemas.openxmlformats.org/officeDocument/2006/relationships/hyperlink" Target="http://kristinaweb20.pbworks.com/w/page/28276754/computer%20skills%20for%20kid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3.jpg&amp;ehk=6jboO6sCc0vPX1S1biJkXQ&amp;r=0&amp;pid=OfficeInsert"/><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youngbusinesskenya.blogspot.com/2010/12/youth-fund-icpak-sign-deal-to-benefit.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28.jpg&amp;ehk=txBQWtGn08YcWNgC79kHLA&amp;r=0&amp;pid=OfficeInsert"/><Relationship Id="rId3" Type="http://schemas.openxmlformats.org/officeDocument/2006/relationships/image" Target="../media/image25.jpg&amp;ehk="/><Relationship Id="rId7" Type="http://schemas.openxmlformats.org/officeDocument/2006/relationships/image" Target="../media/image27.jpg&amp;ehk=Q2eAAI4yN"/><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commons.wikimedia.org/wiki/File:Kigelia_africana_2.jpg" TargetMode="External"/><Relationship Id="rId5" Type="http://schemas.openxmlformats.org/officeDocument/2006/relationships/image" Target="../media/image26.jpg&amp;ehk=3BYXaxw"/><Relationship Id="rId10" Type="http://schemas.openxmlformats.org/officeDocument/2006/relationships/hyperlink" Target="http://www.naturallyyou.com/" TargetMode="External"/><Relationship Id="rId4" Type="http://schemas.openxmlformats.org/officeDocument/2006/relationships/hyperlink" Target="https://en.wikipedia.org/wiki/Hemp_juice" TargetMode="External"/><Relationship Id="rId9" Type="http://schemas.openxmlformats.org/officeDocument/2006/relationships/hyperlink" Target="http://lib.fo.am/future_fabulators/future_fictions_recip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inyourhead.com/blog/beauty-concierg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0.jpg&amp;ehk=yWNrcLE09QefF5yIu64c2Q&amp;r=0&amp;pid=OfficeInsert"/><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atmedia.blogspot.com/2012/10/social-media-re-fresh.html" TargetMode="External"/><Relationship Id="rId2" Type="http://schemas.openxmlformats.org/officeDocument/2006/relationships/image" Target="../media/image31.jpg&amp;ehk=c3FUesV4LudDjEiLhRpvYA&amp;r=0&amp;pid=OfficeInsert"/><Relationship Id="rId1" Type="http://schemas.openxmlformats.org/officeDocument/2006/relationships/slideLayout" Target="../slideLayouts/slideLayout5.xml"/><Relationship Id="rId5" Type="http://schemas.openxmlformats.org/officeDocument/2006/relationships/hyperlink" Target="http://toughcookiemommy.com/2013/03/are-we-addicted-to-social-media.html" TargetMode="External"/><Relationship Id="rId4" Type="http://schemas.openxmlformats.org/officeDocument/2006/relationships/image" Target="../media/image32.jpg&amp;ehk=gh5ZHgu0esS3h6bO06"/></Relationships>
</file>

<file path=ppt/slides/_rels/slide13.xml.rels><?xml version="1.0" encoding="UTF-8" standalone="yes"?>
<Relationships xmlns="http://schemas.openxmlformats.org/package/2006/relationships"><Relationship Id="rId3" Type="http://schemas.openxmlformats.org/officeDocument/2006/relationships/hyperlink" Target="http://tntfamilyhistory.blogspot.com/2013/07/making-my-fgs-schedule.html" TargetMode="External"/><Relationship Id="rId2" Type="http://schemas.openxmlformats.org/officeDocument/2006/relationships/image" Target="../media/image33.jpg&amp;ehk=10D5xHFSd7HyzcUsfw5ioA&amp;r=0&amp;pid=OfficeInsert"/><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5.jpg&amp;ehk=WnibnuY15s"/><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www.interviewedyou.com/2525/96-fcommunties-the-new-forum-hybrid-for-forum-adminstrators-owner-fluffybunny-interview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dawsonera-com.ezproxy.uwtsd.ac.uk/search?sType=ALL&amp;searchForType=2&amp;author=%22Oliver%20Wight%20International,%20Inc..%22&amp;searchBy=0" TargetMode="External"/><Relationship Id="rId2" Type="http://schemas.openxmlformats.org/officeDocument/2006/relationships/hyperlink" Target="http://www.telegraph.co.uk/authors/india-sturg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close up of a mans face&#10;&#10;Description generated with high confidence">
            <a:extLst>
              <a:ext uri="{FF2B5EF4-FFF2-40B4-BE49-F238E27FC236}">
                <a16:creationId xmlns:a16="http://schemas.microsoft.com/office/drawing/2014/main" id="{1B2C3562-47B4-4DB4-8B51-94A7940D7C2E}"/>
              </a:ext>
            </a:extLst>
          </p:cNvPr>
          <p:cNvPicPr>
            <a:picLocks noChangeAspect="1"/>
          </p:cNvPicPr>
          <p:nvPr/>
        </p:nvPicPr>
        <p:blipFill rotWithShape="1">
          <a:blip r:embed="rId3">
            <a:duotone>
              <a:prstClr val="black"/>
              <a:prstClr val="white"/>
            </a:duotone>
            <a:extLst>
              <a:ext uri="{837473B0-CC2E-450A-ABE3-18F120FF3D39}">
                <a1611:picAttrSrcUrl xmlns:a1611="http://schemas.microsoft.com/office/drawing/2016/11/main" r:id="rId4"/>
              </a:ext>
            </a:extLst>
          </a:blip>
          <a:srcRect r="10221" b="-1"/>
          <a:stretch/>
        </p:blipFill>
        <p:spPr>
          <a:xfrm>
            <a:off x="237796" y="-66530"/>
            <a:ext cx="12191980" cy="7122695"/>
          </a:xfrm>
          <a:prstGeom prst="rect">
            <a:avLst/>
          </a:prstGeom>
        </p:spPr>
      </p:pic>
      <p:sp>
        <p:nvSpPr>
          <p:cNvPr id="105" name="Rectangle 104">
            <a:extLst>
              <a:ext uri="{FF2B5EF4-FFF2-40B4-BE49-F238E27FC236}">
                <a16:creationId xmlns:a16="http://schemas.microsoft.com/office/drawing/2014/main" id="{2EE2039B-69BD-482A-841A-9C5206D9686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3000"/>
              <a:duotone>
                <a:schemeClr val="bg2">
                  <a:shade val="45000"/>
                  <a:satMod val="135000"/>
                </a:schemeClr>
                <a:prstClr val="white"/>
              </a:duotone>
              <a:extLst/>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818010C1-DC06-49C2-A879-22A5A94F46D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109" name="Group 108">
            <a:extLst>
              <a:ext uri="{FF2B5EF4-FFF2-40B4-BE49-F238E27FC236}">
                <a16:creationId xmlns:a16="http://schemas.microsoft.com/office/drawing/2014/main" id="{C929FEA8-B524-492D-9E1B-D7CF0D1C167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110" name="Rounded Rectangle 16">
              <a:extLst>
                <a:ext uri="{FF2B5EF4-FFF2-40B4-BE49-F238E27FC236}">
                  <a16:creationId xmlns:a16="http://schemas.microsoft.com/office/drawing/2014/main" id="{1DAE2262-A71A-4945-B478-4B69E5AD25AA}"/>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1" name="Picture 110">
              <a:extLst>
                <a:ext uri="{FF2B5EF4-FFF2-40B4-BE49-F238E27FC236}">
                  <a16:creationId xmlns:a16="http://schemas.microsoft.com/office/drawing/2014/main" id="{3C24B543-E1AE-4733-8F56-EF42C6766E3D}"/>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112" name="Rounded Rectangle 18">
              <a:extLst>
                <a:ext uri="{FF2B5EF4-FFF2-40B4-BE49-F238E27FC236}">
                  <a16:creationId xmlns:a16="http://schemas.microsoft.com/office/drawing/2014/main" id="{16CD6DAB-F615-4B33-AF13-B2FCBBFD1FE3}"/>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3" name="Picture 112">
              <a:extLst>
                <a:ext uri="{FF2B5EF4-FFF2-40B4-BE49-F238E27FC236}">
                  <a16:creationId xmlns:a16="http://schemas.microsoft.com/office/drawing/2014/main" id="{11444E18-A41E-4745-94A0-9F7B6E459D39}"/>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cxnSp>
        <p:nvCxnSpPr>
          <p:cNvPr id="115" name="Straight Connector 114">
            <a:extLst>
              <a:ext uri="{FF2B5EF4-FFF2-40B4-BE49-F238E27FC236}">
                <a16:creationId xmlns:a16="http://schemas.microsoft.com/office/drawing/2014/main" id="{FA2F8AFE-17D5-4D84-BEE2-F0CAE81E6DAF}"/>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8FF045A9-DC0D-4381-B219-8BD5A6D97D26}"/>
              </a:ext>
            </a:extLst>
          </p:cNvPr>
          <p:cNvSpPr>
            <a:spLocks noGrp="1"/>
          </p:cNvSpPr>
          <p:nvPr>
            <p:ph type="ctrTitle"/>
          </p:nvPr>
        </p:nvSpPr>
        <p:spPr>
          <a:xfrm>
            <a:off x="2692398" y="1871131"/>
            <a:ext cx="6815669" cy="1515533"/>
          </a:xfrm>
        </p:spPr>
        <p:txBody>
          <a:bodyPr>
            <a:normAutofit/>
          </a:bodyPr>
          <a:lstStyle/>
          <a:p>
            <a:r>
              <a:rPr lang="en-GB" dirty="0"/>
              <a:t>Naturally You</a:t>
            </a:r>
          </a:p>
        </p:txBody>
      </p:sp>
      <p:sp>
        <p:nvSpPr>
          <p:cNvPr id="3" name="Subtitle 2">
            <a:extLst>
              <a:ext uri="{FF2B5EF4-FFF2-40B4-BE49-F238E27FC236}">
                <a16:creationId xmlns:a16="http://schemas.microsoft.com/office/drawing/2014/main" id="{A96BFBF7-E732-4000-ADC1-3CD5F623E5A2}"/>
              </a:ext>
            </a:extLst>
          </p:cNvPr>
          <p:cNvSpPr>
            <a:spLocks noGrp="1"/>
          </p:cNvSpPr>
          <p:nvPr>
            <p:ph type="subTitle" idx="1"/>
          </p:nvPr>
        </p:nvSpPr>
        <p:spPr>
          <a:xfrm>
            <a:off x="2692398" y="3657597"/>
            <a:ext cx="6815669" cy="1320802"/>
          </a:xfrm>
        </p:spPr>
        <p:txBody>
          <a:bodyPr>
            <a:normAutofit/>
          </a:bodyPr>
          <a:lstStyle/>
          <a:p>
            <a:r>
              <a:rPr lang="en-GB" dirty="0"/>
              <a:t>Natural Organic Skin Care</a:t>
            </a:r>
          </a:p>
        </p:txBody>
      </p:sp>
      <p:sp>
        <p:nvSpPr>
          <p:cNvPr id="4" name="Rectangle 3">
            <a:extLst>
              <a:ext uri="{FF2B5EF4-FFF2-40B4-BE49-F238E27FC236}">
                <a16:creationId xmlns:a16="http://schemas.microsoft.com/office/drawing/2014/main" id="{27EDEC25-CF77-4A12-872B-FB5E5D0CA0FE}"/>
              </a:ext>
            </a:extLst>
          </p:cNvPr>
          <p:cNvSpPr/>
          <p:nvPr/>
        </p:nvSpPr>
        <p:spPr>
          <a:xfrm>
            <a:off x="324612" y="0"/>
            <a:ext cx="12191980" cy="340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0153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52BE4420-3B5F-4549-8B4A-77855B8215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A75876F6-95D4-48CB-8E3E-4401A96E25A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3">
            <a:extLst>
              <a:ext uri="{FF2B5EF4-FFF2-40B4-BE49-F238E27FC236}">
                <a16:creationId xmlns:a16="http://schemas.microsoft.com/office/drawing/2014/main" id="{7B407EC4-5D16-4845-9840-4E28622B65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5">
            <a:extLst>
              <a:ext uri="{FF2B5EF4-FFF2-40B4-BE49-F238E27FC236}">
                <a16:creationId xmlns:a16="http://schemas.microsoft.com/office/drawing/2014/main" id="{D1B84719-90BB-4D0C-92D8-61DC5512B3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C8E37D3-C483-4251-8FCD-0EDE0C1ED716}"/>
              </a:ext>
            </a:extLst>
          </p:cNvPr>
          <p:cNvSpPr>
            <a:spLocks noGrp="1"/>
          </p:cNvSpPr>
          <p:nvPr>
            <p:ph type="title"/>
          </p:nvPr>
        </p:nvSpPr>
        <p:spPr>
          <a:xfrm>
            <a:off x="1055599" y="1055077"/>
            <a:ext cx="2532909" cy="4794578"/>
          </a:xfrm>
        </p:spPr>
        <p:txBody>
          <a:bodyPr>
            <a:normAutofit/>
          </a:bodyPr>
          <a:lstStyle/>
          <a:p>
            <a:r>
              <a:rPr lang="en-GB">
                <a:solidFill>
                  <a:srgbClr val="262626"/>
                </a:solidFill>
              </a:rPr>
              <a:t>The Team</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86195503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icture containing car, person, indoor&#10;&#10;Description generated with very high confidence">
            <a:extLst>
              <a:ext uri="{FF2B5EF4-FFF2-40B4-BE49-F238E27FC236}">
                <a16:creationId xmlns:a16="http://schemas.microsoft.com/office/drawing/2014/main" id="{FF204512-72AD-467D-A09D-311C377098E7}"/>
              </a:ext>
            </a:extLst>
          </p:cNvPr>
          <p:cNvPicPr>
            <a:picLocks noChangeAspect="1"/>
          </p:cNvPicPr>
          <p:nvPr/>
        </p:nvPicPr>
        <p:blipFill>
          <a:blip r:embed="rId8"/>
          <a:stretch>
            <a:fillRect/>
          </a:stretch>
        </p:blipFill>
        <p:spPr>
          <a:xfrm rot="16200000">
            <a:off x="10167005" y="4646595"/>
            <a:ext cx="1063110" cy="1491917"/>
          </a:xfrm>
          <a:prstGeom prst="rect">
            <a:avLst/>
          </a:prstGeom>
        </p:spPr>
      </p:pic>
      <p:pic>
        <p:nvPicPr>
          <p:cNvPr id="10" name="Picture 9" descr="A person posing for the camera&#10;&#10;Description generated with very high confidence">
            <a:extLst>
              <a:ext uri="{FF2B5EF4-FFF2-40B4-BE49-F238E27FC236}">
                <a16:creationId xmlns:a16="http://schemas.microsoft.com/office/drawing/2014/main" id="{1F971040-9502-452A-A6D2-933EB9D9B36B}"/>
              </a:ext>
            </a:extLst>
          </p:cNvPr>
          <p:cNvPicPr>
            <a:picLocks noChangeAspect="1"/>
          </p:cNvPicPr>
          <p:nvPr/>
        </p:nvPicPr>
        <p:blipFill>
          <a:blip r:embed="rId9"/>
          <a:stretch>
            <a:fillRect/>
          </a:stretch>
        </p:blipFill>
        <p:spPr>
          <a:xfrm>
            <a:off x="9925664" y="1862218"/>
            <a:ext cx="1515807" cy="972151"/>
          </a:xfrm>
          <a:prstGeom prst="rect">
            <a:avLst/>
          </a:prstGeom>
        </p:spPr>
      </p:pic>
      <p:pic>
        <p:nvPicPr>
          <p:cNvPr id="14" name="Picture 13" descr="A person looking at the camera&#10;&#10;Description generated with very high confidence">
            <a:extLst>
              <a:ext uri="{FF2B5EF4-FFF2-40B4-BE49-F238E27FC236}">
                <a16:creationId xmlns:a16="http://schemas.microsoft.com/office/drawing/2014/main" id="{05B404AD-DE4B-4551-948D-17FE3F441CF7}"/>
              </a:ext>
            </a:extLst>
          </p:cNvPr>
          <p:cNvPicPr>
            <a:picLocks noChangeAspect="1"/>
          </p:cNvPicPr>
          <p:nvPr/>
        </p:nvPicPr>
        <p:blipFill>
          <a:blip r:embed="rId10"/>
          <a:stretch>
            <a:fillRect/>
          </a:stretch>
        </p:blipFill>
        <p:spPr>
          <a:xfrm>
            <a:off x="9925664" y="683104"/>
            <a:ext cx="1515806" cy="1140447"/>
          </a:xfrm>
          <a:prstGeom prst="rect">
            <a:avLst/>
          </a:prstGeom>
        </p:spPr>
      </p:pic>
      <p:pic>
        <p:nvPicPr>
          <p:cNvPr id="19" name="Picture 18" descr="A picture containing person, indoor, wall, bear&#10;&#10;Description generated with very high confidence">
            <a:extLst>
              <a:ext uri="{FF2B5EF4-FFF2-40B4-BE49-F238E27FC236}">
                <a16:creationId xmlns:a16="http://schemas.microsoft.com/office/drawing/2014/main" id="{038F441B-907E-43DE-93FD-D39956F2D98C}"/>
              </a:ext>
            </a:extLst>
          </p:cNvPr>
          <p:cNvPicPr>
            <a:picLocks noChangeAspect="1"/>
          </p:cNvPicPr>
          <p:nvPr/>
        </p:nvPicPr>
        <p:blipFill>
          <a:blip r:embed="rId11"/>
          <a:stretch>
            <a:fillRect/>
          </a:stretch>
        </p:blipFill>
        <p:spPr>
          <a:xfrm>
            <a:off x="9949553" y="3730031"/>
            <a:ext cx="1491918" cy="1130967"/>
          </a:xfrm>
          <a:prstGeom prst="rect">
            <a:avLst/>
          </a:prstGeom>
        </p:spPr>
      </p:pic>
      <p:pic>
        <p:nvPicPr>
          <p:cNvPr id="21" name="Picture 20" descr="A person posing for the camera&#10;&#10;Description generated with very high confidence">
            <a:extLst>
              <a:ext uri="{FF2B5EF4-FFF2-40B4-BE49-F238E27FC236}">
                <a16:creationId xmlns:a16="http://schemas.microsoft.com/office/drawing/2014/main" id="{22956FA6-CAA8-404C-BE0B-4E4F2288201B}"/>
              </a:ext>
            </a:extLst>
          </p:cNvPr>
          <p:cNvPicPr>
            <a:picLocks noChangeAspect="1"/>
          </p:cNvPicPr>
          <p:nvPr/>
        </p:nvPicPr>
        <p:blipFill>
          <a:blip r:embed="rId12"/>
          <a:stretch>
            <a:fillRect/>
          </a:stretch>
        </p:blipFill>
        <p:spPr>
          <a:xfrm>
            <a:off x="9966500" y="2796109"/>
            <a:ext cx="1474971" cy="1063111"/>
          </a:xfrm>
          <a:prstGeom prst="rect">
            <a:avLst/>
          </a:prstGeom>
        </p:spPr>
      </p:pic>
    </p:spTree>
    <p:extLst>
      <p:ext uri="{BB962C8B-B14F-4D97-AF65-F5344CB8AC3E}">
        <p14:creationId xmlns:p14="http://schemas.microsoft.com/office/powerpoint/2010/main" val="3802810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7C4B-6CEF-4169-AFC3-D428D1D8C36A}"/>
              </a:ext>
            </a:extLst>
          </p:cNvPr>
          <p:cNvSpPr>
            <a:spLocks noGrp="1"/>
          </p:cNvSpPr>
          <p:nvPr>
            <p:ph type="title"/>
          </p:nvPr>
        </p:nvSpPr>
        <p:spPr/>
        <p:txBody>
          <a:bodyPr/>
          <a:lstStyle/>
          <a:p>
            <a:r>
              <a:rPr lang="en-GB" dirty="0"/>
              <a:t>Table of Content </a:t>
            </a:r>
          </a:p>
        </p:txBody>
      </p:sp>
      <p:sp>
        <p:nvSpPr>
          <p:cNvPr id="3" name="Content Placeholder 2">
            <a:extLst>
              <a:ext uri="{FF2B5EF4-FFF2-40B4-BE49-F238E27FC236}">
                <a16:creationId xmlns:a16="http://schemas.microsoft.com/office/drawing/2014/main" id="{84228523-B21A-4662-A427-E0EBA3D7DB4B}"/>
              </a:ext>
            </a:extLst>
          </p:cNvPr>
          <p:cNvSpPr>
            <a:spLocks noGrp="1"/>
          </p:cNvSpPr>
          <p:nvPr>
            <p:ph sz="half" idx="1"/>
          </p:nvPr>
        </p:nvSpPr>
        <p:spPr>
          <a:xfrm>
            <a:off x="1298448" y="2470826"/>
            <a:ext cx="4718304" cy="3657600"/>
          </a:xfrm>
        </p:spPr>
        <p:txBody>
          <a:bodyPr>
            <a:normAutofit fontScale="25000" lnSpcReduction="20000"/>
          </a:bodyPr>
          <a:lstStyle/>
          <a:p>
            <a:pPr>
              <a:buFont typeface="Arial" panose="020B0604020202020204" pitchFamily="34" charset="0"/>
              <a:buChar char="•"/>
            </a:pPr>
            <a:r>
              <a:rPr lang="en-GB" sz="8000" dirty="0"/>
              <a:t>Executive Summary</a:t>
            </a:r>
          </a:p>
          <a:p>
            <a:pPr>
              <a:buFont typeface="Arial" panose="020B0604020202020204" pitchFamily="34" charset="0"/>
              <a:buChar char="•"/>
            </a:pPr>
            <a:r>
              <a:rPr lang="en-GB" sz="8000" dirty="0"/>
              <a:t> Purpose</a:t>
            </a:r>
          </a:p>
          <a:p>
            <a:pPr>
              <a:buFont typeface="Arial" panose="020B0604020202020204" pitchFamily="34" charset="0"/>
              <a:buChar char="•"/>
            </a:pPr>
            <a:r>
              <a:rPr lang="en-GB" sz="8000" dirty="0"/>
              <a:t>Aims</a:t>
            </a:r>
          </a:p>
          <a:p>
            <a:pPr>
              <a:buFont typeface="Arial" panose="020B0604020202020204" pitchFamily="34" charset="0"/>
              <a:buChar char="•"/>
            </a:pPr>
            <a:r>
              <a:rPr lang="en-GB" sz="8000" dirty="0"/>
              <a:t>The Business </a:t>
            </a:r>
          </a:p>
          <a:p>
            <a:pPr>
              <a:buFont typeface="Arial" panose="020B0604020202020204" pitchFamily="34" charset="0"/>
              <a:buChar char="•"/>
            </a:pPr>
            <a:r>
              <a:rPr lang="en-GB" sz="8000" dirty="0"/>
              <a:t>Products</a:t>
            </a:r>
          </a:p>
          <a:p>
            <a:pPr>
              <a:buFont typeface="Arial" panose="020B0604020202020204" pitchFamily="34" charset="0"/>
              <a:buChar char="•"/>
            </a:pPr>
            <a:r>
              <a:rPr lang="en-GB" sz="8000" dirty="0"/>
              <a:t> Service</a:t>
            </a:r>
          </a:p>
          <a:p>
            <a:pPr>
              <a:buFont typeface="Arial" panose="020B0604020202020204" pitchFamily="34" charset="0"/>
              <a:buChar char="•"/>
            </a:pPr>
            <a:r>
              <a:rPr lang="en-GB" sz="8000" dirty="0"/>
              <a:t>Market Analysis</a:t>
            </a:r>
          </a:p>
          <a:p>
            <a:pPr>
              <a:buFont typeface="Arial" panose="020B0604020202020204" pitchFamily="34" charset="0"/>
              <a:buChar char="•"/>
            </a:pPr>
            <a:r>
              <a:rPr lang="en-GB" sz="8000" dirty="0"/>
              <a:t>Marketing Plan</a:t>
            </a:r>
          </a:p>
          <a:p>
            <a:pPr>
              <a:buFont typeface="Arial" panose="020B0604020202020204" pitchFamily="34" charset="0"/>
              <a:buChar char="•"/>
            </a:pPr>
            <a:r>
              <a:rPr lang="en-GB" sz="8000" dirty="0"/>
              <a:t>Marketing time frame and Business Activity’s schedules </a:t>
            </a:r>
            <a:br>
              <a:rPr lang="en-GB" sz="4500" dirty="0"/>
            </a:br>
            <a:endParaRPr lang="en-GB" sz="4500" dirty="0"/>
          </a:p>
          <a:p>
            <a:pPr>
              <a:buFont typeface="Arial" panose="020B0604020202020204" pitchFamily="34" charset="0"/>
              <a:buChar char="•"/>
            </a:pPr>
            <a:endParaRPr lang="en-GB" dirty="0"/>
          </a:p>
          <a:p>
            <a:pPr>
              <a:buFont typeface="Arial" panose="020B0604020202020204" pitchFamily="34" charset="0"/>
              <a:buChar char="•"/>
            </a:pPr>
            <a:endParaRPr lang="en-GB" dirty="0"/>
          </a:p>
          <a:p>
            <a:pPr marL="0" indent="0">
              <a:buNone/>
            </a:pPr>
            <a:endParaRPr lang="en-GB" dirty="0"/>
          </a:p>
          <a:p>
            <a:pPr>
              <a:buFont typeface="Arial" panose="020B0604020202020204" pitchFamily="34" charset="0"/>
              <a:buChar char="•"/>
            </a:pPr>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80E3AB80-8D67-41C8-9BEF-3B2F1E3D48C6}"/>
              </a:ext>
            </a:extLst>
          </p:cNvPr>
          <p:cNvSpPr>
            <a:spLocks noGrp="1"/>
          </p:cNvSpPr>
          <p:nvPr>
            <p:ph sz="half" idx="2"/>
          </p:nvPr>
        </p:nvSpPr>
        <p:spPr>
          <a:xfrm>
            <a:off x="6181344" y="2560320"/>
            <a:ext cx="4718304" cy="3310128"/>
          </a:xfrm>
        </p:spPr>
        <p:txBody>
          <a:bodyPr>
            <a:normAutofit fontScale="25000" lnSpcReduction="20000"/>
          </a:bodyPr>
          <a:lstStyle/>
          <a:p>
            <a:r>
              <a:rPr lang="en-GB" sz="8000" dirty="0"/>
              <a:t>Swot</a:t>
            </a:r>
          </a:p>
          <a:p>
            <a:r>
              <a:rPr lang="en-GB" sz="8000" dirty="0"/>
              <a:t>Location</a:t>
            </a:r>
          </a:p>
          <a:p>
            <a:r>
              <a:rPr lang="en-GB" sz="8000" dirty="0"/>
              <a:t>Competition </a:t>
            </a:r>
          </a:p>
          <a:p>
            <a:r>
              <a:rPr lang="en-GB" sz="8000" dirty="0"/>
              <a:t>Budget</a:t>
            </a:r>
          </a:p>
          <a:p>
            <a:r>
              <a:rPr lang="en-GB" sz="8000" dirty="0"/>
              <a:t>Management and Operation</a:t>
            </a:r>
          </a:p>
          <a:p>
            <a:r>
              <a:rPr lang="en-GB" sz="8000" dirty="0"/>
              <a:t>Quality Management</a:t>
            </a:r>
          </a:p>
          <a:p>
            <a:r>
              <a:rPr lang="en-GB" sz="8000" dirty="0"/>
              <a:t>Personnel </a:t>
            </a:r>
          </a:p>
          <a:p>
            <a:r>
              <a:rPr lang="en-GB" sz="8000" dirty="0"/>
              <a:t>Learning Log</a:t>
            </a:r>
          </a:p>
          <a:p>
            <a:r>
              <a:rPr lang="en-GB" sz="8000" dirty="0"/>
              <a:t>References</a:t>
            </a:r>
          </a:p>
          <a:p>
            <a:endParaRPr lang="en-GB" dirty="0"/>
          </a:p>
        </p:txBody>
      </p:sp>
    </p:spTree>
    <p:extLst>
      <p:ext uri="{BB962C8B-B14F-4D97-AF65-F5344CB8AC3E}">
        <p14:creationId xmlns:p14="http://schemas.microsoft.com/office/powerpoint/2010/main" val="3537991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78BC618-3289-4C64-902D-506AF437E6A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21" name="Picture 20">
            <a:extLst>
              <a:ext uri="{FF2B5EF4-FFF2-40B4-BE49-F238E27FC236}">
                <a16:creationId xmlns:a16="http://schemas.microsoft.com/office/drawing/2014/main" id="{133D31B1-9C37-4542-80D3-7B54026F28E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3" name="Straight Connector 22">
            <a:extLst>
              <a:ext uri="{FF2B5EF4-FFF2-40B4-BE49-F238E27FC236}">
                <a16:creationId xmlns:a16="http://schemas.microsoft.com/office/drawing/2014/main" id="{10D273FA-71CB-4AEB-8F60-67AB3375E398}"/>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982BB75-3E67-44CE-B55D-C7A17E8E15D9}"/>
              </a:ext>
            </a:extLst>
          </p:cNvPr>
          <p:cNvSpPr>
            <a:spLocks noGrp="1"/>
          </p:cNvSpPr>
          <p:nvPr>
            <p:ph type="title"/>
          </p:nvPr>
        </p:nvSpPr>
        <p:spPr>
          <a:xfrm>
            <a:off x="1295402" y="982132"/>
            <a:ext cx="9601196" cy="1303867"/>
          </a:xfrm>
        </p:spPr>
        <p:txBody>
          <a:bodyPr>
            <a:normAutofit/>
          </a:bodyPr>
          <a:lstStyle/>
          <a:p>
            <a:pPr>
              <a:lnSpc>
                <a:spcPct val="90000"/>
              </a:lnSpc>
            </a:pPr>
            <a:br>
              <a:rPr lang="en-GB" sz="2800"/>
            </a:br>
            <a:r>
              <a:rPr lang="en-GB" sz="2800"/>
              <a:t>Executive Summary</a:t>
            </a:r>
            <a:br>
              <a:rPr lang="en-GB" sz="2800"/>
            </a:br>
            <a:endParaRPr lang="en-GB" sz="2800"/>
          </a:p>
        </p:txBody>
      </p:sp>
      <p:sp>
        <p:nvSpPr>
          <p:cNvPr id="3" name="Content Placeholder 2">
            <a:extLst>
              <a:ext uri="{FF2B5EF4-FFF2-40B4-BE49-F238E27FC236}">
                <a16:creationId xmlns:a16="http://schemas.microsoft.com/office/drawing/2014/main" id="{50E7989C-C56C-4950-AA6F-CF37BE0EAA5E}"/>
              </a:ext>
            </a:extLst>
          </p:cNvPr>
          <p:cNvSpPr>
            <a:spLocks noGrp="1"/>
          </p:cNvSpPr>
          <p:nvPr>
            <p:ph idx="1"/>
          </p:nvPr>
        </p:nvSpPr>
        <p:spPr>
          <a:xfrm>
            <a:off x="1295401" y="2556932"/>
            <a:ext cx="9601196" cy="3318936"/>
          </a:xfrm>
        </p:spPr>
        <p:txBody>
          <a:bodyPr>
            <a:normAutofit/>
          </a:bodyPr>
          <a:lstStyle/>
          <a:p>
            <a:pPr marL="0" indent="0">
              <a:buNone/>
            </a:pPr>
            <a:r>
              <a:rPr lang="en-GB" sz="2200" b="1"/>
              <a:t> </a:t>
            </a:r>
            <a:r>
              <a:rPr lang="en-GB" sz="2200"/>
              <a:t>Naturally You, is a Skin Care Company that only uses Nature for ingredients. All our products are of natural sources. Our Company has Dermatologist Consultants to diagnose and treat skin problems. Our Objective is to become the Worlds No.1 Natural Skin Care Product. Primary Research shows there is big turn in the market towards more Organic and Natural skin products as well as food, And according to </a:t>
            </a:r>
            <a:r>
              <a:rPr lang="en-GB" sz="2200">
                <a:hlinkClick r:id="rId5"/>
              </a:rPr>
              <a:t>India Sturgis</a:t>
            </a:r>
            <a:r>
              <a:rPr lang="en-GB" sz="2200"/>
              <a:t> article </a:t>
            </a:r>
            <a:r>
              <a:rPr lang="en-GB" sz="2200" i="1"/>
              <a:t>18</a:t>
            </a:r>
            <a:r>
              <a:rPr lang="en-GB" sz="2200" i="1" baseline="30000"/>
              <a:t>th</a:t>
            </a:r>
            <a:r>
              <a:rPr lang="en-GB" sz="2200" i="1"/>
              <a:t>  January 2016 ( </a:t>
            </a:r>
            <a:r>
              <a:rPr lang="en-GB" sz="2200"/>
              <a:t>The Telegraph) There are numerous people of all Ages and backgrounds suffering  from skin conditions than ever before.</a:t>
            </a:r>
            <a:r>
              <a:rPr lang="en-GB" sz="2200" b="1"/>
              <a:t>. </a:t>
            </a:r>
            <a:r>
              <a:rPr lang="en-GB" sz="2200"/>
              <a:t>We offer specialist advice for all skin types. The prospects of Naturally You in its current position are very positive in a growing market demanding more natural products.</a:t>
            </a:r>
            <a:endParaRPr lang="en-US" sz="2200"/>
          </a:p>
          <a:p>
            <a:endParaRPr lang="en-US" sz="2200"/>
          </a:p>
          <a:p>
            <a:endParaRPr lang="en-GB" sz="2200"/>
          </a:p>
          <a:p>
            <a:endParaRPr lang="en-GB" sz="2200"/>
          </a:p>
          <a:p>
            <a:endParaRPr lang="en-GB" sz="2200"/>
          </a:p>
          <a:p>
            <a:endParaRPr lang="en-GB" sz="2200"/>
          </a:p>
        </p:txBody>
      </p:sp>
    </p:spTree>
    <p:extLst>
      <p:ext uri="{BB962C8B-B14F-4D97-AF65-F5344CB8AC3E}">
        <p14:creationId xmlns:p14="http://schemas.microsoft.com/office/powerpoint/2010/main" val="2338900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BC57-7ABB-4DFB-B227-408D3A8435B0}"/>
              </a:ext>
            </a:extLst>
          </p:cNvPr>
          <p:cNvSpPr>
            <a:spLocks noGrp="1"/>
          </p:cNvSpPr>
          <p:nvPr>
            <p:ph type="title"/>
          </p:nvPr>
        </p:nvSpPr>
        <p:spPr/>
        <p:txBody>
          <a:bodyPr>
            <a:normAutofit/>
          </a:bodyPr>
          <a:lstStyle/>
          <a:p>
            <a:r>
              <a:rPr lang="en-GB" sz="5400" dirty="0">
                <a:solidFill>
                  <a:srgbClr val="262626"/>
                </a:solidFill>
              </a:rPr>
              <a:t>Purpose</a:t>
            </a:r>
            <a:br>
              <a:rPr lang="en-GB" dirty="0">
                <a:solidFill>
                  <a:srgbClr val="262626"/>
                </a:solidFill>
              </a:rPr>
            </a:br>
            <a:r>
              <a:rPr lang="en-GB" sz="2200" dirty="0">
                <a:solidFill>
                  <a:srgbClr val="262626"/>
                </a:solidFill>
              </a:rPr>
              <a:t> </a:t>
            </a:r>
          </a:p>
        </p:txBody>
      </p:sp>
      <p:graphicFrame>
        <p:nvGraphicFramePr>
          <p:cNvPr id="4" name="Diagram 4">
            <a:extLst>
              <a:ext uri="{FF2B5EF4-FFF2-40B4-BE49-F238E27FC236}">
                <a16:creationId xmlns:a16="http://schemas.microsoft.com/office/drawing/2014/main" id="{1A3E6D1D-99D1-49D5-A453-0F94A3256085}"/>
              </a:ext>
            </a:extLst>
          </p:cNvPr>
          <p:cNvGraphicFramePr>
            <a:graphicFrameLocks noGrp="1"/>
          </p:cNvGraphicFramePr>
          <p:nvPr>
            <p:ph idx="1"/>
            <p:extLst>
              <p:ext uri="{D42A27DB-BD31-4B8C-83A1-F6EECF244321}">
                <p14:modId xmlns:p14="http://schemas.microsoft.com/office/powerpoint/2010/main" val="3005602399"/>
              </p:ext>
            </p:extLst>
          </p:nvPr>
        </p:nvGraphicFramePr>
        <p:xfrm>
          <a:off x="1343025" y="2762250"/>
          <a:ext cx="9601197" cy="2985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6764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C5CE6-0865-49ED-B3A8-94960DF85F84}"/>
              </a:ext>
            </a:extLst>
          </p:cNvPr>
          <p:cNvSpPr>
            <a:spLocks noGrp="1"/>
          </p:cNvSpPr>
          <p:nvPr>
            <p:ph type="title"/>
          </p:nvPr>
        </p:nvSpPr>
        <p:spPr>
          <a:xfrm>
            <a:off x="1295402" y="982132"/>
            <a:ext cx="9601196" cy="1303867"/>
          </a:xfrm>
        </p:spPr>
        <p:txBody>
          <a:bodyPr>
            <a:normAutofit fontScale="90000"/>
          </a:bodyPr>
          <a:lstStyle/>
          <a:p>
            <a:r>
              <a:rPr lang="en-GB" dirty="0">
                <a:solidFill>
                  <a:srgbClr val="262626"/>
                </a:solidFill>
              </a:rPr>
              <a:t>Aims</a:t>
            </a:r>
            <a:br>
              <a:rPr lang="en-GB" dirty="0">
                <a:solidFill>
                  <a:srgbClr val="262626"/>
                </a:solidFill>
              </a:rPr>
            </a:br>
            <a:r>
              <a:rPr lang="en-GB" sz="2200" dirty="0">
                <a:solidFill>
                  <a:srgbClr val="262626"/>
                </a:solidFill>
              </a:rPr>
              <a:t>By </a:t>
            </a:r>
            <a:r>
              <a:rPr lang="en-GB" sz="2700" dirty="0">
                <a:solidFill>
                  <a:srgbClr val="262626"/>
                </a:solidFill>
              </a:rPr>
              <a:t>Jean</a:t>
            </a:r>
            <a:br>
              <a:rPr lang="en-GB" dirty="0">
                <a:solidFill>
                  <a:srgbClr val="262626"/>
                </a:solidFill>
              </a:rPr>
            </a:br>
            <a:endParaRPr lang="en-GB" dirty="0">
              <a:solidFill>
                <a:srgbClr val="262626"/>
              </a:solidFill>
            </a:endParaRPr>
          </a:p>
        </p:txBody>
      </p:sp>
      <p:graphicFrame>
        <p:nvGraphicFramePr>
          <p:cNvPr id="52" name="Content Placeholder 2"/>
          <p:cNvGraphicFramePr>
            <a:graphicFrameLocks noGrp="1"/>
          </p:cNvGraphicFramePr>
          <p:nvPr>
            <p:ph idx="1"/>
            <p:extLst>
              <p:ext uri="{D42A27DB-BD31-4B8C-83A1-F6EECF244321}">
                <p14:modId xmlns:p14="http://schemas.microsoft.com/office/powerpoint/2010/main" val="95032362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7DDD9205-B9FF-44BB-B188-91B33B80FE9B}"/>
              </a:ext>
            </a:extLst>
          </p:cNvPr>
          <p:cNvSpPr/>
          <p:nvPr/>
        </p:nvSpPr>
        <p:spPr>
          <a:xfrm>
            <a:off x="1295400" y="4348263"/>
            <a:ext cx="2303833" cy="12990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Objectives</a:t>
            </a:r>
          </a:p>
        </p:txBody>
      </p:sp>
      <p:pic>
        <p:nvPicPr>
          <p:cNvPr id="26" name="Picture 25" descr="A close up of a toy&#10;&#10;Description generated with high confidence">
            <a:extLst>
              <a:ext uri="{FF2B5EF4-FFF2-40B4-BE49-F238E27FC236}">
                <a16:creationId xmlns:a16="http://schemas.microsoft.com/office/drawing/2014/main" id="{1C47D2B4-B5F2-4B66-9A14-254EC8E8D8A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126382" y="704510"/>
            <a:ext cx="2857500" cy="1527606"/>
          </a:xfrm>
          <a:prstGeom prst="rect">
            <a:avLst/>
          </a:prstGeom>
        </p:spPr>
      </p:pic>
      <p:pic>
        <p:nvPicPr>
          <p:cNvPr id="43" name="Picture 42" descr="A picture containing mirror&#10;&#10;Description generated with high confidence">
            <a:extLst>
              <a:ext uri="{FF2B5EF4-FFF2-40B4-BE49-F238E27FC236}">
                <a16:creationId xmlns:a16="http://schemas.microsoft.com/office/drawing/2014/main" id="{03521C79-FC44-4120-BF3C-F938E3D0D182}"/>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8592769" y="4165869"/>
            <a:ext cx="2303834" cy="1299004"/>
          </a:xfrm>
          <a:prstGeom prst="rect">
            <a:avLst/>
          </a:prstGeom>
        </p:spPr>
      </p:pic>
    </p:spTree>
    <p:extLst>
      <p:ext uri="{BB962C8B-B14F-4D97-AF65-F5344CB8AC3E}">
        <p14:creationId xmlns:p14="http://schemas.microsoft.com/office/powerpoint/2010/main" val="2782486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close up of a logo&#10;&#10;Description generated with high confidence">
            <a:extLst>
              <a:ext uri="{FF2B5EF4-FFF2-40B4-BE49-F238E27FC236}">
                <a16:creationId xmlns:a16="http://schemas.microsoft.com/office/drawing/2014/main" id="{570E9498-3DB4-4509-9E47-56B3B2046A6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434269" y="3158321"/>
            <a:ext cx="2739728" cy="1938357"/>
          </a:xfrm>
          <a:prstGeom prst="rect">
            <a:avLst/>
          </a:prstGeom>
          <a:ln w="57150" cmpd="thickThin">
            <a:solidFill>
              <a:srgbClr val="7F7F7F"/>
            </a:solidFill>
            <a:miter lim="800000"/>
          </a:ln>
        </p:spPr>
      </p:pic>
      <p:sp>
        <p:nvSpPr>
          <p:cNvPr id="2" name="Title 1">
            <a:extLst>
              <a:ext uri="{FF2B5EF4-FFF2-40B4-BE49-F238E27FC236}">
                <a16:creationId xmlns:a16="http://schemas.microsoft.com/office/drawing/2014/main" id="{465E5143-1B67-4B72-A1EF-123D8705AEF3}"/>
              </a:ext>
            </a:extLst>
          </p:cNvPr>
          <p:cNvSpPr>
            <a:spLocks noGrp="1"/>
          </p:cNvSpPr>
          <p:nvPr>
            <p:ph type="title"/>
          </p:nvPr>
        </p:nvSpPr>
        <p:spPr/>
        <p:txBody>
          <a:bodyPr>
            <a:normAutofit/>
          </a:bodyPr>
          <a:lstStyle/>
          <a:p>
            <a:pPr>
              <a:lnSpc>
                <a:spcPct val="90000"/>
              </a:lnSpc>
            </a:pPr>
            <a:r>
              <a:rPr lang="en-GB" sz="2800" dirty="0">
                <a:solidFill>
                  <a:srgbClr val="262626"/>
                </a:solidFill>
              </a:rPr>
              <a:t>The Business</a:t>
            </a:r>
            <a:br>
              <a:rPr lang="en-GB" sz="2800" dirty="0">
                <a:solidFill>
                  <a:srgbClr val="262626"/>
                </a:solidFill>
              </a:rPr>
            </a:br>
            <a:br>
              <a:rPr lang="en-GB" sz="2800" dirty="0">
                <a:solidFill>
                  <a:srgbClr val="262626"/>
                </a:solidFill>
              </a:rPr>
            </a:br>
            <a:r>
              <a:rPr lang="en-GB" sz="2800" dirty="0">
                <a:solidFill>
                  <a:srgbClr val="262626"/>
                </a:solidFill>
              </a:rPr>
              <a:t> </a:t>
            </a:r>
          </a:p>
        </p:txBody>
      </p:sp>
      <p:sp>
        <p:nvSpPr>
          <p:cNvPr id="3" name="Content Placeholder 2">
            <a:extLst>
              <a:ext uri="{FF2B5EF4-FFF2-40B4-BE49-F238E27FC236}">
                <a16:creationId xmlns:a16="http://schemas.microsoft.com/office/drawing/2014/main" id="{5B9DF2D7-3B88-4269-BD0F-F2392F59F4CD}"/>
              </a:ext>
            </a:extLst>
          </p:cNvPr>
          <p:cNvSpPr>
            <a:spLocks noGrp="1"/>
          </p:cNvSpPr>
          <p:nvPr>
            <p:ph idx="1"/>
          </p:nvPr>
        </p:nvSpPr>
        <p:spPr>
          <a:xfrm>
            <a:off x="4796143" y="2468031"/>
            <a:ext cx="6256863" cy="3318936"/>
          </a:xfrm>
        </p:spPr>
        <p:txBody>
          <a:bodyPr>
            <a:normAutofit lnSpcReduction="10000"/>
          </a:bodyPr>
          <a:lstStyle/>
          <a:p>
            <a:pPr>
              <a:lnSpc>
                <a:spcPct val="90000"/>
              </a:lnSpc>
              <a:buFont typeface="Wingdings" panose="05000000000000000000" pitchFamily="2" charset="2"/>
              <a:buChar char="v"/>
            </a:pPr>
            <a:r>
              <a:rPr lang="en-GB" sz="1500" dirty="0">
                <a:solidFill>
                  <a:srgbClr val="262626"/>
                </a:solidFill>
              </a:rPr>
              <a:t> </a:t>
            </a:r>
            <a:r>
              <a:rPr lang="en-GB" sz="1800" dirty="0">
                <a:solidFill>
                  <a:srgbClr val="262626"/>
                </a:solidFill>
              </a:rPr>
              <a:t>Naturally You, was founded by Jean Pinnock, Venisha Fraser, </a:t>
            </a:r>
            <a:r>
              <a:rPr lang="en-GB" sz="1800" dirty="0" err="1">
                <a:solidFill>
                  <a:srgbClr val="262626"/>
                </a:solidFill>
              </a:rPr>
              <a:t>Eniko</a:t>
            </a:r>
            <a:r>
              <a:rPr lang="en-GB" sz="1800" dirty="0">
                <a:solidFill>
                  <a:srgbClr val="262626"/>
                </a:solidFill>
              </a:rPr>
              <a:t> Kovac, Melanie Nelson and Annmarie Francis in February (2015). These lady's all meet at the University Of Wales Trinity Saint David's. All five women always complained about there skin conditions and they all used natural homemade body creams. One day they all got together for lunch and realised they had the same vision, drive and dream and came up with a idea to manufacture and distribute natural organic skin care products.</a:t>
            </a:r>
          </a:p>
          <a:p>
            <a:pPr>
              <a:lnSpc>
                <a:spcPct val="90000"/>
              </a:lnSpc>
              <a:buFont typeface="Wingdings" panose="05000000000000000000" pitchFamily="2" charset="2"/>
              <a:buChar char="v"/>
            </a:pPr>
            <a:r>
              <a:rPr lang="en-GB" sz="1800" dirty="0">
                <a:solidFill>
                  <a:srgbClr val="262626"/>
                </a:solidFill>
              </a:rPr>
              <a:t> In January (2016) they manage to write a business master plan in addition, to become business partners. They started the business on a market stall in Peckham for one year. Within that time they have maximised there predicated profits and clientele. They now own a shop in Brixton and they continue to grow. This business is aiming to be the UK’s No:1 Skin Care provider.</a:t>
            </a:r>
          </a:p>
        </p:txBody>
      </p:sp>
    </p:spTree>
    <p:extLst>
      <p:ext uri="{BB962C8B-B14F-4D97-AF65-F5344CB8AC3E}">
        <p14:creationId xmlns:p14="http://schemas.microsoft.com/office/powerpoint/2010/main" val="3592125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369C1F-C4A4-40B4-B6E0-2858C840F61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21" name="Picture 20">
            <a:extLst>
              <a:ext uri="{FF2B5EF4-FFF2-40B4-BE49-F238E27FC236}">
                <a16:creationId xmlns:a16="http://schemas.microsoft.com/office/drawing/2014/main" id="{D2C6A0EE-D2D9-448F-B083-7DEEB674BA77}"/>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3" name="Straight Connector 22">
            <a:extLst>
              <a:ext uri="{FF2B5EF4-FFF2-40B4-BE49-F238E27FC236}">
                <a16:creationId xmlns:a16="http://schemas.microsoft.com/office/drawing/2014/main" id="{96DC9B3E-DC68-4FF2-9781-CB1E626F552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3B9A97EA-D51E-47CE-B882-9CE9A13D2482}"/>
              </a:ext>
            </a:extLst>
          </p:cNvPr>
          <p:cNvSpPr>
            <a:spLocks noGrp="1"/>
          </p:cNvSpPr>
          <p:nvPr>
            <p:ph type="title"/>
          </p:nvPr>
        </p:nvSpPr>
        <p:spPr>
          <a:xfrm>
            <a:off x="1295402" y="982132"/>
            <a:ext cx="9601196" cy="1303867"/>
          </a:xfrm>
        </p:spPr>
        <p:txBody>
          <a:bodyPr>
            <a:normAutofit/>
          </a:bodyPr>
          <a:lstStyle/>
          <a:p>
            <a:pPr>
              <a:lnSpc>
                <a:spcPct val="90000"/>
              </a:lnSpc>
            </a:pPr>
            <a:r>
              <a:rPr lang="en-GB" dirty="0"/>
              <a:t>The Business </a:t>
            </a:r>
            <a:br>
              <a:rPr lang="en-GB" dirty="0"/>
            </a:br>
            <a:endParaRPr lang="en-GB"/>
          </a:p>
        </p:txBody>
      </p:sp>
      <p:sp>
        <p:nvSpPr>
          <p:cNvPr id="3" name="Content Placeholder 2">
            <a:extLst>
              <a:ext uri="{FF2B5EF4-FFF2-40B4-BE49-F238E27FC236}">
                <a16:creationId xmlns:a16="http://schemas.microsoft.com/office/drawing/2014/main" id="{A31B02E3-35C6-4C2B-AE80-7641907FA4C8}"/>
              </a:ext>
            </a:extLst>
          </p:cNvPr>
          <p:cNvSpPr>
            <a:spLocks noGrp="1"/>
          </p:cNvSpPr>
          <p:nvPr>
            <p:ph idx="1"/>
          </p:nvPr>
        </p:nvSpPr>
        <p:spPr>
          <a:xfrm>
            <a:off x="1295401" y="2556932"/>
            <a:ext cx="9601196" cy="3318936"/>
          </a:xfrm>
        </p:spPr>
        <p:txBody>
          <a:bodyPr>
            <a:normAutofit/>
          </a:bodyPr>
          <a:lstStyle/>
          <a:p>
            <a:pPr>
              <a:buFont typeface="Wingdings" panose="05000000000000000000" pitchFamily="2" charset="2"/>
              <a:buChar char="v"/>
            </a:pPr>
            <a:r>
              <a:rPr lang="en-GB" sz="2200"/>
              <a:t> As a growing business we have assist over 350 clients with there individual skin care needs. However, we will continue to value and give first class services as well as building excellent relationships with all existing and new customers. </a:t>
            </a:r>
          </a:p>
          <a:p>
            <a:pPr>
              <a:buFont typeface="Wingdings" panose="05000000000000000000" pitchFamily="2" charset="2"/>
              <a:buChar char="v"/>
            </a:pPr>
            <a:r>
              <a:rPr lang="en-GB" sz="2200"/>
              <a:t> The difference between Naturally You and other big high street beauty company is that we go that extra mile, for an example, we are open seven day a week and ten hours per day. With a face to face dedicated dermatologist consultant based within the shop. There is also a manufacture department where all products are made and tailored to the need of our clients, on the same day within the same ficilitys.</a:t>
            </a:r>
          </a:p>
        </p:txBody>
      </p:sp>
    </p:spTree>
    <p:extLst>
      <p:ext uri="{BB962C8B-B14F-4D97-AF65-F5344CB8AC3E}">
        <p14:creationId xmlns:p14="http://schemas.microsoft.com/office/powerpoint/2010/main" val="3679231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8" name="Picture 7" descr="A cup of coffee&#10;&#10;Description generated with high confidence">
            <a:extLst>
              <a:ext uri="{FF2B5EF4-FFF2-40B4-BE49-F238E27FC236}">
                <a16:creationId xmlns:a16="http://schemas.microsoft.com/office/drawing/2014/main" id="{B494765B-3C90-464E-AFDE-24642105FC2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1700" r="4563" b="-2"/>
          <a:stretch/>
        </p:blipFill>
        <p:spPr>
          <a:xfrm>
            <a:off x="7534530" y="1082003"/>
            <a:ext cx="2047666" cy="2747661"/>
          </a:xfrm>
          <a:prstGeom prst="rect">
            <a:avLst/>
          </a:prstGeom>
        </p:spPr>
      </p:pic>
      <p:pic>
        <p:nvPicPr>
          <p:cNvPr id="17" name="Picture 16" descr="A large tree in a field&#10;&#10;Description generated with very high confidence">
            <a:extLst>
              <a:ext uri="{FF2B5EF4-FFF2-40B4-BE49-F238E27FC236}">
                <a16:creationId xmlns:a16="http://schemas.microsoft.com/office/drawing/2014/main" id="{254F9470-5BC9-4016-B4F2-7B3CC6A5532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711" b="21818"/>
          <a:stretch/>
        </p:blipFill>
        <p:spPr>
          <a:xfrm>
            <a:off x="7534529" y="3921104"/>
            <a:ext cx="3561588" cy="1841772"/>
          </a:xfrm>
          <a:prstGeom prst="rect">
            <a:avLst/>
          </a:prstGeom>
        </p:spPr>
      </p:pic>
      <p:pic>
        <p:nvPicPr>
          <p:cNvPr id="20" name="Picture 19" descr="A close up of a fruit&#10;&#10;Description generated with very high confidence">
            <a:extLst>
              <a:ext uri="{FF2B5EF4-FFF2-40B4-BE49-F238E27FC236}">
                <a16:creationId xmlns:a16="http://schemas.microsoft.com/office/drawing/2014/main" id="{B36781BA-D82D-4DDD-B51E-D7234DDE1244}"/>
              </a:ext>
            </a:extLst>
          </p:cNvPr>
          <p:cNvPicPr>
            <a:picLocks noChangeAspect="1"/>
          </p:cNvPicPr>
          <p:nvPr/>
        </p:nvPicPr>
        <p:blipFill rotWithShape="1">
          <a:blip r:embed="rId7"/>
          <a:srcRect l="10267" r="15565" b="-3"/>
          <a:stretch/>
        </p:blipFill>
        <p:spPr>
          <a:xfrm>
            <a:off x="9477688" y="1082001"/>
            <a:ext cx="1425924" cy="1679083"/>
          </a:xfrm>
          <a:prstGeom prst="rect">
            <a:avLst/>
          </a:prstGeom>
        </p:spPr>
      </p:pic>
      <p:pic>
        <p:nvPicPr>
          <p:cNvPr id="5" name="Picture 4" descr="A picture containing food, indoor, plate&#10;&#10;Description generated with very high confidence">
            <a:extLst>
              <a:ext uri="{FF2B5EF4-FFF2-40B4-BE49-F238E27FC236}">
                <a16:creationId xmlns:a16="http://schemas.microsoft.com/office/drawing/2014/main" id="{ACE2D53C-569B-4717-B8B2-4DDEA8C5A7F6}"/>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5850" r="27393" b="8"/>
          <a:stretch/>
        </p:blipFill>
        <p:spPr>
          <a:xfrm>
            <a:off x="9670193" y="2852524"/>
            <a:ext cx="1425923" cy="977140"/>
          </a:xfrm>
          <a:prstGeom prst="rect">
            <a:avLst/>
          </a:prstGeom>
        </p:spPr>
      </p:pic>
      <p:sp>
        <p:nvSpPr>
          <p:cNvPr id="2" name="Title 1">
            <a:extLst>
              <a:ext uri="{FF2B5EF4-FFF2-40B4-BE49-F238E27FC236}">
                <a16:creationId xmlns:a16="http://schemas.microsoft.com/office/drawing/2014/main" id="{6A1833FD-BC0C-4C15-ADE7-1F090E211318}"/>
              </a:ext>
            </a:extLst>
          </p:cNvPr>
          <p:cNvSpPr>
            <a:spLocks noGrp="1"/>
          </p:cNvSpPr>
          <p:nvPr>
            <p:ph type="title"/>
          </p:nvPr>
        </p:nvSpPr>
        <p:spPr>
          <a:xfrm>
            <a:off x="1173743" y="982132"/>
            <a:ext cx="6013559" cy="1303867"/>
          </a:xfrm>
        </p:spPr>
        <p:txBody>
          <a:bodyPr>
            <a:normAutofit/>
          </a:bodyPr>
          <a:lstStyle/>
          <a:p>
            <a:pPr>
              <a:lnSpc>
                <a:spcPct val="90000"/>
              </a:lnSpc>
            </a:pPr>
            <a:r>
              <a:rPr lang="en-GB" dirty="0"/>
              <a:t>Products </a:t>
            </a:r>
            <a:br>
              <a:rPr lang="en-GB" dirty="0"/>
            </a:br>
            <a:endParaRPr lang="en-GB" dirty="0"/>
          </a:p>
        </p:txBody>
      </p:sp>
      <p:sp>
        <p:nvSpPr>
          <p:cNvPr id="3" name="Content Placeholder 2">
            <a:extLst>
              <a:ext uri="{FF2B5EF4-FFF2-40B4-BE49-F238E27FC236}">
                <a16:creationId xmlns:a16="http://schemas.microsoft.com/office/drawing/2014/main" id="{5D53F0F0-E404-44A6-BBFE-32029D1C2336}"/>
              </a:ext>
            </a:extLst>
          </p:cNvPr>
          <p:cNvSpPr>
            <a:spLocks noGrp="1"/>
          </p:cNvSpPr>
          <p:nvPr>
            <p:ph idx="1"/>
          </p:nvPr>
        </p:nvSpPr>
        <p:spPr>
          <a:xfrm>
            <a:off x="1167385" y="2556932"/>
            <a:ext cx="6026275" cy="3318936"/>
          </a:xfrm>
        </p:spPr>
        <p:txBody>
          <a:bodyPr>
            <a:normAutofit/>
          </a:bodyPr>
          <a:lstStyle/>
          <a:p>
            <a:pPr>
              <a:lnSpc>
                <a:spcPct val="90000"/>
              </a:lnSpc>
              <a:buFont typeface="Wingdings" panose="05000000000000000000" pitchFamily="2" charset="2"/>
              <a:buChar char="v"/>
            </a:pPr>
            <a:r>
              <a:rPr lang="en-GB" sz="1800"/>
              <a:t> Naturally You, provides natural organic ingredients For an example, some of our products contained Himalayan sea salt, kigelia, clay and hemp oil. Kigelia is our new ingredient from south Africa and its apart of the Bignoniceae family. This is used for our natural Botox, face range.  </a:t>
            </a:r>
          </a:p>
          <a:p>
            <a:pPr>
              <a:lnSpc>
                <a:spcPct val="90000"/>
              </a:lnSpc>
              <a:buFont typeface="Wingdings" panose="05000000000000000000" pitchFamily="2" charset="2"/>
              <a:buChar char="v"/>
            </a:pPr>
            <a:r>
              <a:rPr lang="en-GB" sz="1800"/>
              <a:t> Through analysing primary and secondary data. No other company is using this ingredient in the uk. Not only but also it makes the products unique.</a:t>
            </a:r>
          </a:p>
          <a:p>
            <a:pPr>
              <a:lnSpc>
                <a:spcPct val="90000"/>
              </a:lnSpc>
              <a:buFont typeface="Wingdings" panose="05000000000000000000" pitchFamily="2" charset="2"/>
              <a:buChar char="v"/>
            </a:pPr>
            <a:r>
              <a:rPr lang="en-GB" sz="1800"/>
              <a:t> All our products are edible and all other ingredients used in our products are on our website </a:t>
            </a:r>
            <a:r>
              <a:rPr lang="en-GB" sz="1800">
                <a:hlinkClick r:id="rId10"/>
              </a:rPr>
              <a:t>www.NaturallyYou.com</a:t>
            </a:r>
            <a:r>
              <a:rPr lang="en-GB" sz="1800"/>
              <a:t>. None of our products contain any hormones, antibiotics, artificial smells and preservatives.</a:t>
            </a:r>
          </a:p>
        </p:txBody>
      </p:sp>
    </p:spTree>
    <p:extLst>
      <p:ext uri="{BB962C8B-B14F-4D97-AF65-F5344CB8AC3E}">
        <p14:creationId xmlns:p14="http://schemas.microsoft.com/office/powerpoint/2010/main" val="4265997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0B78BE18-6882-4FAA-BC8C-CA216E9638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3">
            <a:extLst>
              <a:ext uri="{FF2B5EF4-FFF2-40B4-BE49-F238E27FC236}">
                <a16:creationId xmlns:a16="http://schemas.microsoft.com/office/drawing/2014/main" id="{1A34F12D-8C0F-46CA-9F4A-D56193C37E3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tx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 name="Picture 6" descr="A living room filled with furniture and a large window&#10;&#10;Description generated with very high confidence">
            <a:extLst>
              <a:ext uri="{FF2B5EF4-FFF2-40B4-BE49-F238E27FC236}">
                <a16:creationId xmlns:a16="http://schemas.microsoft.com/office/drawing/2014/main" id="{3B23F94E-1539-4439-9A08-1FC3DBAA71EE}"/>
              </a:ext>
            </a:extLst>
          </p:cNvPr>
          <p:cNvPicPr>
            <a:picLocks noChangeAspect="1"/>
          </p:cNvPicPr>
          <p:nvPr/>
        </p:nvPicPr>
        <p:blipFill rotWithShape="1">
          <a:blip r:embed="rId3">
            <a:alphaModFix amt="25000"/>
            <a:extLst>
              <a:ext uri="{837473B0-CC2E-450A-ABE3-18F120FF3D39}">
                <a1611:picAttrSrcUrl xmlns:a1611="http://schemas.microsoft.com/office/drawing/2016/11/main" r:id="rId4"/>
              </a:ext>
            </a:extLst>
          </a:blip>
          <a:srcRect t="42896" r="1" b="4704"/>
          <a:stretch/>
        </p:blipFill>
        <p:spPr>
          <a:xfrm>
            <a:off x="486138" y="488137"/>
            <a:ext cx="11227442" cy="5883295"/>
          </a:xfrm>
          <a:prstGeom prst="rect">
            <a:avLst/>
          </a:prstGeom>
        </p:spPr>
      </p:pic>
      <p:sp>
        <p:nvSpPr>
          <p:cNvPr id="36" name="Rectangle 15">
            <a:extLst>
              <a:ext uri="{FF2B5EF4-FFF2-40B4-BE49-F238E27FC236}">
                <a16:creationId xmlns:a16="http://schemas.microsoft.com/office/drawing/2014/main" id="{F3838012-22B6-4303-8F29-04E1419B3A5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cxnSp>
        <p:nvCxnSpPr>
          <p:cNvPr id="37" name="Straight Connector 17">
            <a:extLst>
              <a:ext uri="{FF2B5EF4-FFF2-40B4-BE49-F238E27FC236}">
                <a16:creationId xmlns:a16="http://schemas.microsoft.com/office/drawing/2014/main" id="{AB061FF5-9F81-427C-8DA5-3989395517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bg1"/>
            </a:solidFill>
          </a:ln>
        </p:spPr>
        <p:style>
          <a:lnRef idx="2">
            <a:schemeClr val="accent1"/>
          </a:lnRef>
          <a:fillRef idx="0">
            <a:schemeClr val="accent1"/>
          </a:fillRef>
          <a:effectRef idx="1">
            <a:schemeClr val="accent1"/>
          </a:effectRef>
          <a:fontRef idx="minor">
            <a:schemeClr val="tx1"/>
          </a:fontRef>
        </p:style>
      </p:cxnSp>
      <p:grpSp>
        <p:nvGrpSpPr>
          <p:cNvPr id="38" name="Group 19">
            <a:extLst>
              <a:ext uri="{FF2B5EF4-FFF2-40B4-BE49-F238E27FC236}">
                <a16:creationId xmlns:a16="http://schemas.microsoft.com/office/drawing/2014/main" id="{F03F5A17-2CE9-4ADD-9FAF-C1A0BB39CD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21" name="Rounded Rectangle 20">
              <a:extLst>
                <a:ext uri="{FF2B5EF4-FFF2-40B4-BE49-F238E27FC236}">
                  <a16:creationId xmlns:a16="http://schemas.microsoft.com/office/drawing/2014/main" id="{4A88F887-B43E-4CD1-BCE2-739013C68D35}"/>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9" name="Picture 21">
              <a:extLst>
                <a:ext uri="{FF2B5EF4-FFF2-40B4-BE49-F238E27FC236}">
                  <a16:creationId xmlns:a16="http://schemas.microsoft.com/office/drawing/2014/main" id="{2C9D3412-AB4A-4E20-9A79-B2C80D198BC9}"/>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3" name="Rounded Rectangle 22">
              <a:extLst>
                <a:ext uri="{FF2B5EF4-FFF2-40B4-BE49-F238E27FC236}">
                  <a16:creationId xmlns:a16="http://schemas.microsoft.com/office/drawing/2014/main" id="{A1D7D010-E182-46E6-9264-B39552853FE9}"/>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40" name="Picture 23">
              <a:extLst>
                <a:ext uri="{FF2B5EF4-FFF2-40B4-BE49-F238E27FC236}">
                  <a16:creationId xmlns:a16="http://schemas.microsoft.com/office/drawing/2014/main" id="{F4783A7B-2E08-42E4-87EC-EE59B873DFB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4" name="TextBox 3">
            <a:extLst>
              <a:ext uri="{FF2B5EF4-FFF2-40B4-BE49-F238E27FC236}">
                <a16:creationId xmlns:a16="http://schemas.microsoft.com/office/drawing/2014/main" id="{727949A4-7B35-44D4-BDE4-F0AAC265BC9D}"/>
              </a:ext>
            </a:extLst>
          </p:cNvPr>
          <p:cNvSpPr txBox="1"/>
          <p:nvPr/>
        </p:nvSpPr>
        <p:spPr>
          <a:xfrm>
            <a:off x="3048000" y="3200400"/>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v"/>
            </a:pPr>
            <a:endParaRPr lang="en-GB" dirty="0"/>
          </a:p>
        </p:txBody>
      </p:sp>
      <p:sp>
        <p:nvSpPr>
          <p:cNvPr id="5" name="TextBox 4">
            <a:extLst>
              <a:ext uri="{FF2B5EF4-FFF2-40B4-BE49-F238E27FC236}">
                <a16:creationId xmlns:a16="http://schemas.microsoft.com/office/drawing/2014/main" id="{3E73365D-03AD-4A1D-BC9A-D61365AEB1C3}"/>
              </a:ext>
            </a:extLst>
          </p:cNvPr>
          <p:cNvSpPr txBox="1"/>
          <p:nvPr/>
        </p:nvSpPr>
        <p:spPr>
          <a:xfrm>
            <a:off x="3048000" y="3200400"/>
            <a:ext cx="6096000" cy="7786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endParaRPr lang="en-GB" dirty="0"/>
          </a:p>
          <a:p>
            <a:pPr indent="-285750">
              <a:spcBef>
                <a:spcPct val="20000"/>
              </a:spcBef>
              <a:spcAft>
                <a:spcPts val="600"/>
              </a:spcAft>
              <a:buChar char="•"/>
            </a:pPr>
            <a:endParaRPr lang="en-GB" dirty="0"/>
          </a:p>
        </p:txBody>
      </p:sp>
      <p:sp>
        <p:nvSpPr>
          <p:cNvPr id="2" name="Title 1">
            <a:extLst>
              <a:ext uri="{FF2B5EF4-FFF2-40B4-BE49-F238E27FC236}">
                <a16:creationId xmlns:a16="http://schemas.microsoft.com/office/drawing/2014/main" id="{911C5734-35C7-4971-A6DB-7C66049A492F}"/>
              </a:ext>
            </a:extLst>
          </p:cNvPr>
          <p:cNvSpPr>
            <a:spLocks noGrp="1"/>
          </p:cNvSpPr>
          <p:nvPr>
            <p:ph type="title"/>
          </p:nvPr>
        </p:nvSpPr>
        <p:spPr>
          <a:xfrm>
            <a:off x="1295402" y="982132"/>
            <a:ext cx="9601196" cy="1303867"/>
          </a:xfrm>
        </p:spPr>
        <p:txBody>
          <a:bodyPr>
            <a:normAutofit/>
          </a:bodyPr>
          <a:lstStyle/>
          <a:p>
            <a:pPr>
              <a:lnSpc>
                <a:spcPct val="90000"/>
              </a:lnSpc>
            </a:pPr>
            <a:r>
              <a:rPr lang="en-GB" dirty="0">
                <a:solidFill>
                  <a:schemeClr val="bg1"/>
                </a:solidFill>
              </a:rPr>
              <a:t>Service</a:t>
            </a:r>
            <a:br>
              <a:rPr lang="en-GB"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817E3A41-DC59-48AE-8C00-DCB37E379E62}"/>
              </a:ext>
            </a:extLst>
          </p:cNvPr>
          <p:cNvSpPr>
            <a:spLocks noGrp="1"/>
          </p:cNvSpPr>
          <p:nvPr>
            <p:ph idx="1"/>
          </p:nvPr>
        </p:nvSpPr>
        <p:spPr>
          <a:xfrm>
            <a:off x="1295401" y="2556931"/>
            <a:ext cx="9601196" cy="3691467"/>
          </a:xfrm>
        </p:spPr>
        <p:txBody>
          <a:bodyPr>
            <a:normAutofit fontScale="92500" lnSpcReduction="10000"/>
          </a:bodyPr>
          <a:lstStyle/>
          <a:p>
            <a:pPr marL="0" indent="0">
              <a:lnSpc>
                <a:spcPct val="90000"/>
              </a:lnSpc>
              <a:buNone/>
            </a:pPr>
            <a:endParaRPr lang="en-GB" sz="1500" dirty="0">
              <a:solidFill>
                <a:schemeClr val="bg1"/>
              </a:solidFill>
            </a:endParaRPr>
          </a:p>
          <a:p>
            <a:pPr marL="283210">
              <a:lnSpc>
                <a:spcPct val="90000"/>
              </a:lnSpc>
            </a:pPr>
            <a:endParaRPr lang="en-GB" sz="1500" dirty="0">
              <a:solidFill>
                <a:schemeClr val="bg1"/>
              </a:solidFill>
            </a:endParaRPr>
          </a:p>
          <a:p>
            <a:pPr marL="283210">
              <a:lnSpc>
                <a:spcPct val="90000"/>
              </a:lnSpc>
            </a:pPr>
            <a:r>
              <a:rPr lang="en-GB" sz="2000" dirty="0">
                <a:solidFill>
                  <a:schemeClr val="bg1"/>
                </a:solidFill>
              </a:rPr>
              <a:t>we provide outstanding service to all existing or new clients and build  relationship with all customers. Naturally You moto is to ‘’make it personal’’.</a:t>
            </a:r>
          </a:p>
          <a:p>
            <a:pPr marL="283210">
              <a:lnSpc>
                <a:spcPct val="90000"/>
              </a:lnSpc>
            </a:pPr>
            <a:r>
              <a:rPr lang="en-GB" sz="2000" dirty="0">
                <a:solidFill>
                  <a:schemeClr val="bg1"/>
                </a:solidFill>
              </a:rPr>
              <a:t>Naturally you always put the customers first as we are there to serve the organic skin care needs of our customers. </a:t>
            </a:r>
          </a:p>
          <a:p>
            <a:pPr marL="283210">
              <a:lnSpc>
                <a:spcPct val="90000"/>
              </a:lnSpc>
            </a:pPr>
            <a:r>
              <a:rPr lang="en-GB" sz="2000" dirty="0">
                <a:solidFill>
                  <a:schemeClr val="bg1"/>
                </a:solidFill>
              </a:rPr>
              <a:t>All colleges are specialist in there line of work and fully trained to serve the public and to give excellent hospitality.</a:t>
            </a:r>
          </a:p>
          <a:p>
            <a:pPr marL="283210">
              <a:lnSpc>
                <a:spcPct val="90000"/>
              </a:lnSpc>
            </a:pPr>
            <a:r>
              <a:rPr lang="en-GB" sz="2000" dirty="0">
                <a:solidFill>
                  <a:schemeClr val="bg1"/>
                </a:solidFill>
              </a:rPr>
              <a:t>As a micro company we are always learning from any mistakes and if there's a problem will fit it before it escalates </a:t>
            </a:r>
          </a:p>
          <a:p>
            <a:pPr marL="283210">
              <a:lnSpc>
                <a:spcPct val="90000"/>
              </a:lnSpc>
            </a:pPr>
            <a:r>
              <a:rPr lang="en-GB" sz="2000" dirty="0">
                <a:solidFill>
                  <a:schemeClr val="bg1"/>
                </a:solidFill>
              </a:rPr>
              <a:t>We  will continuously strive and seek  feedback from all employees and  customers to improve our services in addition to make ongoing adjustments </a:t>
            </a:r>
          </a:p>
          <a:p>
            <a:pPr marL="283210">
              <a:lnSpc>
                <a:spcPct val="90000"/>
              </a:lnSpc>
            </a:pPr>
            <a:endParaRPr lang="en-GB" sz="1500" dirty="0">
              <a:solidFill>
                <a:schemeClr val="bg1"/>
              </a:solidFill>
            </a:endParaRPr>
          </a:p>
          <a:p>
            <a:pPr marL="283210">
              <a:lnSpc>
                <a:spcPct val="90000"/>
              </a:lnSpc>
            </a:pPr>
            <a:endParaRPr lang="en-GB" sz="1500" dirty="0">
              <a:solidFill>
                <a:schemeClr val="bg1"/>
              </a:solidFill>
            </a:endParaRPr>
          </a:p>
          <a:p>
            <a:pPr marL="283210">
              <a:lnSpc>
                <a:spcPct val="90000"/>
              </a:lnSpc>
            </a:pPr>
            <a:endParaRPr lang="en-GB" sz="1500" dirty="0">
              <a:solidFill>
                <a:schemeClr val="bg1"/>
              </a:solidFill>
            </a:endParaRPr>
          </a:p>
          <a:p>
            <a:pPr>
              <a:lnSpc>
                <a:spcPct val="90000"/>
              </a:lnSpc>
            </a:pPr>
            <a:endParaRPr lang="en-GB" sz="1500" dirty="0">
              <a:solidFill>
                <a:schemeClr val="bg1"/>
              </a:solidFill>
            </a:endParaRPr>
          </a:p>
        </p:txBody>
      </p:sp>
    </p:spTree>
    <p:extLst>
      <p:ext uri="{BB962C8B-B14F-4D97-AF65-F5344CB8AC3E}">
        <p14:creationId xmlns:p14="http://schemas.microsoft.com/office/powerpoint/2010/main" val="1570016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9219C-A2DB-4CB5-8095-7C65A508CD3E}"/>
              </a:ext>
            </a:extLst>
          </p:cNvPr>
          <p:cNvSpPr>
            <a:spLocks noGrp="1"/>
          </p:cNvSpPr>
          <p:nvPr>
            <p:ph type="title"/>
          </p:nvPr>
        </p:nvSpPr>
        <p:spPr>
          <a:xfrm>
            <a:off x="7535825" y="982132"/>
            <a:ext cx="3360772" cy="1303867"/>
          </a:xfrm>
        </p:spPr>
        <p:txBody>
          <a:bodyPr>
            <a:normAutofit/>
          </a:bodyPr>
          <a:lstStyle/>
          <a:p>
            <a:pPr>
              <a:lnSpc>
                <a:spcPct val="90000"/>
              </a:lnSpc>
            </a:pPr>
            <a:r>
              <a:rPr lang="en-GB" sz="3700"/>
              <a:t>Market Analysis </a:t>
            </a:r>
            <a:br>
              <a:rPr lang="en-US" sz="3700">
                <a:latin typeface="+mj-ea"/>
                <a:cs typeface="+mj-ea"/>
              </a:rPr>
            </a:br>
            <a:endParaRPr lang="en-GB" sz="3700" err="1"/>
          </a:p>
        </p:txBody>
      </p:sp>
      <p:sp>
        <p:nvSpPr>
          <p:cNvPr id="3" name="Content Placeholder 2">
            <a:extLst>
              <a:ext uri="{FF2B5EF4-FFF2-40B4-BE49-F238E27FC236}">
                <a16:creationId xmlns:a16="http://schemas.microsoft.com/office/drawing/2014/main" id="{E3B5A39F-F188-4395-982D-E07B84DB6E91}"/>
              </a:ext>
            </a:extLst>
          </p:cNvPr>
          <p:cNvSpPr>
            <a:spLocks noGrp="1"/>
          </p:cNvSpPr>
          <p:nvPr>
            <p:ph idx="1"/>
          </p:nvPr>
        </p:nvSpPr>
        <p:spPr>
          <a:xfrm>
            <a:off x="7535824" y="2556932"/>
            <a:ext cx="3360771" cy="3318936"/>
          </a:xfrm>
        </p:spPr>
        <p:txBody>
          <a:bodyPr>
            <a:normAutofit/>
          </a:bodyPr>
          <a:lstStyle/>
          <a:p>
            <a:r>
              <a:rPr lang="en-GB"/>
              <a:t>Located in Brixton</a:t>
            </a:r>
          </a:p>
          <a:p>
            <a:r>
              <a:rPr lang="en-GB"/>
              <a:t>Single shop</a:t>
            </a:r>
          </a:p>
          <a:p>
            <a:r>
              <a:rPr lang="en-GB"/>
              <a:t>All type of age and gender</a:t>
            </a:r>
          </a:p>
          <a:p>
            <a:r>
              <a:rPr lang="en-GB"/>
              <a:t>Find the solution for common skin problems /eczema, </a:t>
            </a:r>
            <a:r>
              <a:rPr lang="en-GB" err="1"/>
              <a:t>cerosis</a:t>
            </a:r>
            <a:r>
              <a:rPr lang="en-GB"/>
              <a:t>,</a:t>
            </a:r>
          </a:p>
          <a:p>
            <a:endParaRPr lang="en-GB" dirty="0"/>
          </a:p>
          <a:p>
            <a:endParaRPr lang="en-GB"/>
          </a:p>
        </p:txBody>
      </p:sp>
      <p:pic>
        <p:nvPicPr>
          <p:cNvPr id="8" name="Picture 7">
            <a:extLst>
              <a:ext uri="{FF2B5EF4-FFF2-40B4-BE49-F238E27FC236}">
                <a16:creationId xmlns:a16="http://schemas.microsoft.com/office/drawing/2014/main" id="{93FF7928-B085-4525-BB10-F2D6ADC76D96}"/>
              </a:ext>
            </a:extLst>
          </p:cNvPr>
          <p:cNvPicPr>
            <a:picLocks noChangeAspect="1"/>
          </p:cNvPicPr>
          <p:nvPr/>
        </p:nvPicPr>
        <p:blipFill>
          <a:blip r:embed="rId3"/>
          <a:stretch>
            <a:fillRect/>
          </a:stretch>
        </p:blipFill>
        <p:spPr>
          <a:xfrm>
            <a:off x="1246136" y="1090414"/>
            <a:ext cx="5789194" cy="4305300"/>
          </a:xfrm>
          <a:prstGeom prst="rect">
            <a:avLst/>
          </a:prstGeom>
        </p:spPr>
      </p:pic>
    </p:spTree>
    <p:extLst>
      <p:ext uri="{BB962C8B-B14F-4D97-AF65-F5344CB8AC3E}">
        <p14:creationId xmlns:p14="http://schemas.microsoft.com/office/powerpoint/2010/main" val="2112123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2C83-0820-4261-8DAB-88BD597D4264}"/>
              </a:ext>
            </a:extLst>
          </p:cNvPr>
          <p:cNvSpPr>
            <a:spLocks noGrp="1"/>
          </p:cNvSpPr>
          <p:nvPr>
            <p:ph type="title"/>
          </p:nvPr>
        </p:nvSpPr>
        <p:spPr/>
        <p:txBody>
          <a:bodyPr>
            <a:normAutofit fontScale="90000"/>
          </a:bodyPr>
          <a:lstStyle/>
          <a:p>
            <a:r>
              <a:rPr lang="en-GB" dirty="0"/>
              <a:t>Marketing Plan and Advertisement </a:t>
            </a:r>
            <a:br>
              <a:rPr lang="en-US" dirty="0">
                <a:solidFill>
                  <a:schemeClr val="tx1"/>
                </a:solidFill>
              </a:rPr>
            </a:br>
            <a:endParaRPr lang="en-GB" dirty="0" err="1"/>
          </a:p>
        </p:txBody>
      </p:sp>
      <p:sp>
        <p:nvSpPr>
          <p:cNvPr id="5" name="Text Placeholder 4">
            <a:extLst>
              <a:ext uri="{FF2B5EF4-FFF2-40B4-BE49-F238E27FC236}">
                <a16:creationId xmlns:a16="http://schemas.microsoft.com/office/drawing/2014/main" id="{9770115F-89ED-4008-9314-AFD0B13C9AAF}"/>
              </a:ext>
            </a:extLst>
          </p:cNvPr>
          <p:cNvSpPr>
            <a:spLocks noGrp="1"/>
          </p:cNvSpPr>
          <p:nvPr>
            <p:ph type="body" idx="1"/>
          </p:nvPr>
        </p:nvSpPr>
        <p:spPr/>
        <p:txBody>
          <a:bodyPr/>
          <a:lstStyle/>
          <a:p>
            <a:r>
              <a:rPr lang="en-GB" dirty="0"/>
              <a:t>Plan</a:t>
            </a:r>
          </a:p>
        </p:txBody>
      </p:sp>
      <p:sp>
        <p:nvSpPr>
          <p:cNvPr id="3" name="Content Placeholder 2">
            <a:extLst>
              <a:ext uri="{FF2B5EF4-FFF2-40B4-BE49-F238E27FC236}">
                <a16:creationId xmlns:a16="http://schemas.microsoft.com/office/drawing/2014/main" id="{4BAEEB83-091A-4168-AA43-923A46A18380}"/>
              </a:ext>
            </a:extLst>
          </p:cNvPr>
          <p:cNvSpPr>
            <a:spLocks noGrp="1"/>
          </p:cNvSpPr>
          <p:nvPr>
            <p:ph sz="half" idx="2"/>
          </p:nvPr>
        </p:nvSpPr>
        <p:spPr>
          <a:xfrm>
            <a:off x="1257300" y="2705100"/>
            <a:ext cx="4718304" cy="2632605"/>
          </a:xfrm>
        </p:spPr>
        <p:txBody>
          <a:bodyPr>
            <a:normAutofit fontScale="85000" lnSpcReduction="10000"/>
          </a:bodyPr>
          <a:lstStyle/>
          <a:p>
            <a:pPr marL="0"/>
            <a:endParaRPr lang="en-GB" dirty="0">
              <a:solidFill>
                <a:srgbClr val="262626"/>
              </a:solidFill>
            </a:endParaRPr>
          </a:p>
          <a:p>
            <a:r>
              <a:rPr lang="en-GB" dirty="0"/>
              <a:t>Expend into new opportunities</a:t>
            </a:r>
          </a:p>
          <a:p>
            <a:r>
              <a:rPr lang="en-GB" dirty="0"/>
              <a:t>Long term business </a:t>
            </a:r>
          </a:p>
          <a:p>
            <a:pPr marL="0" indent="0">
              <a:buNone/>
            </a:pPr>
            <a:r>
              <a:rPr lang="en-GB" dirty="0"/>
              <a:t>   Goals are:</a:t>
            </a:r>
          </a:p>
          <a:p>
            <a:r>
              <a:rPr lang="en-GB" dirty="0">
                <a:solidFill>
                  <a:srgbClr val="000000"/>
                </a:solidFill>
              </a:rPr>
              <a:t>focus on quality and diversity of produce</a:t>
            </a:r>
            <a:endParaRPr lang="en-GB" dirty="0"/>
          </a:p>
          <a:p>
            <a:r>
              <a:rPr lang="en-GB" dirty="0">
                <a:solidFill>
                  <a:srgbClr val="000000"/>
                </a:solidFill>
              </a:rPr>
              <a:t> to make a profit </a:t>
            </a:r>
          </a:p>
          <a:p>
            <a:endParaRPr lang="en-GB" dirty="0"/>
          </a:p>
        </p:txBody>
      </p:sp>
      <p:sp>
        <p:nvSpPr>
          <p:cNvPr id="7" name="Text Placeholder 6">
            <a:extLst>
              <a:ext uri="{FF2B5EF4-FFF2-40B4-BE49-F238E27FC236}">
                <a16:creationId xmlns:a16="http://schemas.microsoft.com/office/drawing/2014/main" id="{26C61991-8FD6-452C-A020-2264A07D8E98}"/>
              </a:ext>
            </a:extLst>
          </p:cNvPr>
          <p:cNvSpPr>
            <a:spLocks noGrp="1"/>
          </p:cNvSpPr>
          <p:nvPr>
            <p:ph type="body" sz="quarter" idx="3"/>
          </p:nvPr>
        </p:nvSpPr>
        <p:spPr/>
        <p:txBody>
          <a:bodyPr/>
          <a:lstStyle/>
          <a:p>
            <a:r>
              <a:rPr lang="en-GB" dirty="0"/>
              <a:t>Advertised by</a:t>
            </a:r>
          </a:p>
        </p:txBody>
      </p:sp>
      <p:sp>
        <p:nvSpPr>
          <p:cNvPr id="9" name="Content Placeholder 8">
            <a:extLst>
              <a:ext uri="{FF2B5EF4-FFF2-40B4-BE49-F238E27FC236}">
                <a16:creationId xmlns:a16="http://schemas.microsoft.com/office/drawing/2014/main" id="{7E79C73C-2A24-48A6-B825-4D9908E31C6D}"/>
              </a:ext>
            </a:extLst>
          </p:cNvPr>
          <p:cNvSpPr>
            <a:spLocks noGrp="1"/>
          </p:cNvSpPr>
          <p:nvPr>
            <p:ph sz="quarter" idx="4"/>
          </p:nvPr>
        </p:nvSpPr>
        <p:spPr/>
        <p:txBody>
          <a:bodyPr>
            <a:normAutofit fontScale="85000" lnSpcReduction="10000"/>
          </a:bodyPr>
          <a:lstStyle/>
          <a:p>
            <a:r>
              <a:rPr lang="en-GB" dirty="0"/>
              <a:t>Leaflets</a:t>
            </a:r>
          </a:p>
          <a:p>
            <a:r>
              <a:rPr lang="en-GB" dirty="0"/>
              <a:t>Social media/ Facebook ,twitter</a:t>
            </a:r>
          </a:p>
          <a:p>
            <a:r>
              <a:rPr lang="en-GB" dirty="0"/>
              <a:t>Web sites /eBay, gumtree, amazon</a:t>
            </a:r>
          </a:p>
          <a:p>
            <a:r>
              <a:rPr lang="en-GB" dirty="0"/>
              <a:t>Business web site</a:t>
            </a:r>
          </a:p>
          <a:p>
            <a:endParaRPr lang="en-GB" dirty="0"/>
          </a:p>
        </p:txBody>
      </p:sp>
      <p:pic>
        <p:nvPicPr>
          <p:cNvPr id="11" name="Picture 10" descr="A close up of a sign&#10;&#10;Description generated with very high confidence">
            <a:extLst>
              <a:ext uri="{FF2B5EF4-FFF2-40B4-BE49-F238E27FC236}">
                <a16:creationId xmlns:a16="http://schemas.microsoft.com/office/drawing/2014/main" id="{B77674C1-C3F9-4C37-A546-739EB6DF5F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4856" y="685450"/>
            <a:ext cx="1507396" cy="1303867"/>
          </a:xfrm>
          <a:prstGeom prst="rect">
            <a:avLst/>
          </a:prstGeom>
        </p:spPr>
      </p:pic>
      <p:pic>
        <p:nvPicPr>
          <p:cNvPr id="14" name="Picture 13">
            <a:extLst>
              <a:ext uri="{FF2B5EF4-FFF2-40B4-BE49-F238E27FC236}">
                <a16:creationId xmlns:a16="http://schemas.microsoft.com/office/drawing/2014/main" id="{3712ACDD-1D48-41DF-B412-E3B40CDEB3C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122596" y="4815190"/>
            <a:ext cx="3375496" cy="1069143"/>
          </a:xfrm>
          <a:prstGeom prst="rect">
            <a:avLst/>
          </a:prstGeom>
        </p:spPr>
      </p:pic>
    </p:spTree>
    <p:extLst>
      <p:ext uri="{BB962C8B-B14F-4D97-AF65-F5344CB8AC3E}">
        <p14:creationId xmlns:p14="http://schemas.microsoft.com/office/powerpoint/2010/main" val="1684828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5B78-47EC-4C2C-8756-8E617977FC98}"/>
              </a:ext>
            </a:extLst>
          </p:cNvPr>
          <p:cNvSpPr>
            <a:spLocks noGrp="1"/>
          </p:cNvSpPr>
          <p:nvPr>
            <p:ph type="title"/>
          </p:nvPr>
        </p:nvSpPr>
        <p:spPr>
          <a:xfrm>
            <a:off x="1295400" y="982132"/>
            <a:ext cx="9601198" cy="1402253"/>
          </a:xfrm>
        </p:spPr>
        <p:txBody>
          <a:bodyPr>
            <a:normAutofit fontScale="90000"/>
          </a:bodyPr>
          <a:lstStyle/>
          <a:p>
            <a:r>
              <a:rPr lang="en-GB" dirty="0"/>
              <a:t>Marketing time frame and Business Activity’s schedules </a:t>
            </a:r>
            <a:br>
              <a:rPr lang="en-US" dirty="0">
                <a:solidFill>
                  <a:schemeClr val="tx1"/>
                </a:solidFill>
                <a:latin typeface="+mj-ea"/>
                <a:cs typeface="+mj-ea"/>
              </a:rPr>
            </a:br>
            <a:endParaRPr lang="en-GB" sz="1800" dirty="0" err="1"/>
          </a:p>
        </p:txBody>
      </p:sp>
      <p:sp>
        <p:nvSpPr>
          <p:cNvPr id="3" name="Text Placeholder 2">
            <a:extLst>
              <a:ext uri="{FF2B5EF4-FFF2-40B4-BE49-F238E27FC236}">
                <a16:creationId xmlns:a16="http://schemas.microsoft.com/office/drawing/2014/main" id="{86F394DC-4387-4F82-8036-45E8222BBAAE}"/>
              </a:ext>
            </a:extLst>
          </p:cNvPr>
          <p:cNvSpPr>
            <a:spLocks noGrp="1"/>
          </p:cNvSpPr>
          <p:nvPr>
            <p:ph type="body" idx="1"/>
          </p:nvPr>
        </p:nvSpPr>
        <p:spPr/>
        <p:txBody>
          <a:bodyPr/>
          <a:lstStyle/>
          <a:p>
            <a:r>
              <a:rPr lang="en-GB" dirty="0"/>
              <a:t>Marketing time frame </a:t>
            </a:r>
            <a:endParaRPr lang="en-GB"/>
          </a:p>
        </p:txBody>
      </p:sp>
      <p:sp>
        <p:nvSpPr>
          <p:cNvPr id="4" name="Content Placeholder 3">
            <a:extLst>
              <a:ext uri="{FF2B5EF4-FFF2-40B4-BE49-F238E27FC236}">
                <a16:creationId xmlns:a16="http://schemas.microsoft.com/office/drawing/2014/main" id="{C355B9ED-45DB-419B-BD08-7296F45C3AC5}"/>
              </a:ext>
            </a:extLst>
          </p:cNvPr>
          <p:cNvSpPr>
            <a:spLocks noGrp="1"/>
          </p:cNvSpPr>
          <p:nvPr>
            <p:ph sz="half" idx="2"/>
          </p:nvPr>
        </p:nvSpPr>
        <p:spPr/>
        <p:txBody>
          <a:bodyPr>
            <a:normAutofit lnSpcReduction="10000"/>
          </a:bodyPr>
          <a:lstStyle/>
          <a:p>
            <a:r>
              <a:rPr lang="en-GB" dirty="0"/>
              <a:t>Increase turnover in 2018.jun by 3%</a:t>
            </a:r>
          </a:p>
          <a:p>
            <a:r>
              <a:rPr lang="en-GB" dirty="0"/>
              <a:t>Get promoted by 2019 January</a:t>
            </a:r>
          </a:p>
          <a:p>
            <a:r>
              <a:rPr lang="en-US" dirty="0"/>
              <a:t>Increase visits in our Web site by 6% over two years.</a:t>
            </a:r>
            <a:endParaRPr lang="en-GB" dirty="0"/>
          </a:p>
          <a:p>
            <a:r>
              <a:rPr lang="en-GB" dirty="0"/>
              <a:t>Open a new shop by 2020</a:t>
            </a:r>
          </a:p>
          <a:p>
            <a:endParaRPr lang="en-GB" dirty="0"/>
          </a:p>
          <a:p>
            <a:endParaRPr lang="en-GB" dirty="0"/>
          </a:p>
        </p:txBody>
      </p:sp>
      <p:sp>
        <p:nvSpPr>
          <p:cNvPr id="5" name="Text Placeholder 4">
            <a:extLst>
              <a:ext uri="{FF2B5EF4-FFF2-40B4-BE49-F238E27FC236}">
                <a16:creationId xmlns:a16="http://schemas.microsoft.com/office/drawing/2014/main" id="{472C6359-978C-4F8F-8919-577A96154B18}"/>
              </a:ext>
            </a:extLst>
          </p:cNvPr>
          <p:cNvSpPr>
            <a:spLocks noGrp="1"/>
          </p:cNvSpPr>
          <p:nvPr>
            <p:ph type="body" sz="quarter" idx="3"/>
          </p:nvPr>
        </p:nvSpPr>
        <p:spPr/>
        <p:txBody>
          <a:bodyPr/>
          <a:lstStyle/>
          <a:p>
            <a:r>
              <a:rPr lang="en-GB" dirty="0"/>
              <a:t>Activities</a:t>
            </a:r>
            <a:endParaRPr lang="en-GB"/>
          </a:p>
        </p:txBody>
      </p:sp>
      <p:sp>
        <p:nvSpPr>
          <p:cNvPr id="6" name="Content Placeholder 5">
            <a:extLst>
              <a:ext uri="{FF2B5EF4-FFF2-40B4-BE49-F238E27FC236}">
                <a16:creationId xmlns:a16="http://schemas.microsoft.com/office/drawing/2014/main" id="{991FBEF5-3BEE-44FC-B174-173461465C6C}"/>
              </a:ext>
            </a:extLst>
          </p:cNvPr>
          <p:cNvSpPr>
            <a:spLocks noGrp="1"/>
          </p:cNvSpPr>
          <p:nvPr>
            <p:ph sz="quarter" idx="4"/>
          </p:nvPr>
        </p:nvSpPr>
        <p:spPr/>
        <p:txBody>
          <a:bodyPr/>
          <a:lstStyle/>
          <a:p>
            <a:r>
              <a:rPr lang="en-GB" dirty="0"/>
              <a:t>Allergy test</a:t>
            </a:r>
          </a:p>
          <a:p>
            <a:r>
              <a:rPr lang="en-GB" dirty="0"/>
              <a:t>Dermatologist advice</a:t>
            </a:r>
          </a:p>
          <a:p>
            <a:r>
              <a:rPr lang="en-GB" dirty="0"/>
              <a:t>Free sample</a:t>
            </a:r>
          </a:p>
          <a:p>
            <a:endParaRPr lang="en-GB" dirty="0"/>
          </a:p>
          <a:p>
            <a:endParaRPr lang="en-GB"/>
          </a:p>
        </p:txBody>
      </p:sp>
      <p:pic>
        <p:nvPicPr>
          <p:cNvPr id="8" name="Picture 7" descr="A close up of a sign&#10;&#10;Description generated with very high confidence">
            <a:extLst>
              <a:ext uri="{FF2B5EF4-FFF2-40B4-BE49-F238E27FC236}">
                <a16:creationId xmlns:a16="http://schemas.microsoft.com/office/drawing/2014/main" id="{BD7ED148-6EAB-4C09-9D1C-3C61CDBC5EC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04786" y="4559564"/>
            <a:ext cx="3342418" cy="1670511"/>
          </a:xfrm>
          <a:prstGeom prst="rect">
            <a:avLst/>
          </a:prstGeom>
        </p:spPr>
      </p:pic>
    </p:spTree>
    <p:extLst>
      <p:ext uri="{BB962C8B-B14F-4D97-AF65-F5344CB8AC3E}">
        <p14:creationId xmlns:p14="http://schemas.microsoft.com/office/powerpoint/2010/main" val="623790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49689-1964-4003-81C9-1DDDB628C8D7}"/>
              </a:ext>
            </a:extLst>
          </p:cNvPr>
          <p:cNvSpPr>
            <a:spLocks noGrp="1"/>
          </p:cNvSpPr>
          <p:nvPr>
            <p:ph type="title"/>
          </p:nvPr>
        </p:nvSpPr>
        <p:spPr/>
        <p:txBody>
          <a:bodyPr/>
          <a:lstStyle/>
          <a:p>
            <a:r>
              <a:rPr lang="en-GB" dirty="0"/>
              <a:t>S.W.O.T</a:t>
            </a:r>
          </a:p>
        </p:txBody>
      </p:sp>
      <p:graphicFrame>
        <p:nvGraphicFramePr>
          <p:cNvPr id="7" name="Content Placeholder 6">
            <a:extLst>
              <a:ext uri="{FF2B5EF4-FFF2-40B4-BE49-F238E27FC236}">
                <a16:creationId xmlns:a16="http://schemas.microsoft.com/office/drawing/2014/main" id="{CF04D435-8464-48A3-806F-C27354552A10}"/>
              </a:ext>
            </a:extLst>
          </p:cNvPr>
          <p:cNvGraphicFramePr>
            <a:graphicFrameLocks noGrp="1"/>
          </p:cNvGraphicFramePr>
          <p:nvPr>
            <p:ph idx="1"/>
            <p:extLst>
              <p:ext uri="{D42A27DB-BD31-4B8C-83A1-F6EECF244321}">
                <p14:modId xmlns:p14="http://schemas.microsoft.com/office/powerpoint/2010/main" val="3758084335"/>
              </p:ext>
            </p:extLst>
          </p:nvPr>
        </p:nvGraphicFramePr>
        <p:xfrm>
          <a:off x="1285875" y="2557462"/>
          <a:ext cx="9610725" cy="2909888"/>
        </p:xfrm>
        <a:graphic>
          <a:graphicData uri="http://schemas.openxmlformats.org/drawingml/2006/table">
            <a:tbl>
              <a:tblPr firstRow="1" bandRow="1">
                <a:tableStyleId>{5C22544A-7EE6-4342-B048-85BDC9FD1C3A}</a:tableStyleId>
              </a:tblPr>
              <a:tblGrid>
                <a:gridCol w="2419350">
                  <a:extLst>
                    <a:ext uri="{9D8B030D-6E8A-4147-A177-3AD203B41FA5}">
                      <a16:colId xmlns:a16="http://schemas.microsoft.com/office/drawing/2014/main" val="3345081637"/>
                    </a:ext>
                  </a:extLst>
                </a:gridCol>
                <a:gridCol w="2409825">
                  <a:extLst>
                    <a:ext uri="{9D8B030D-6E8A-4147-A177-3AD203B41FA5}">
                      <a16:colId xmlns:a16="http://schemas.microsoft.com/office/drawing/2014/main" val="4121660635"/>
                    </a:ext>
                  </a:extLst>
                </a:gridCol>
                <a:gridCol w="2381250">
                  <a:extLst>
                    <a:ext uri="{9D8B030D-6E8A-4147-A177-3AD203B41FA5}">
                      <a16:colId xmlns:a16="http://schemas.microsoft.com/office/drawing/2014/main" val="1102704905"/>
                    </a:ext>
                  </a:extLst>
                </a:gridCol>
                <a:gridCol w="2400300">
                  <a:extLst>
                    <a:ext uri="{9D8B030D-6E8A-4147-A177-3AD203B41FA5}">
                      <a16:colId xmlns:a16="http://schemas.microsoft.com/office/drawing/2014/main" val="1095849112"/>
                    </a:ext>
                  </a:extLst>
                </a:gridCol>
              </a:tblGrid>
              <a:tr h="727472">
                <a:tc>
                  <a:txBody>
                    <a:bodyPr/>
                    <a:lstStyle/>
                    <a:p>
                      <a:r>
                        <a:rPr lang="en-GB" dirty="0"/>
                        <a:t>STRENGTH</a:t>
                      </a:r>
                    </a:p>
                  </a:txBody>
                  <a:tcPr/>
                </a:tc>
                <a:tc>
                  <a:txBody>
                    <a:bodyPr/>
                    <a:lstStyle/>
                    <a:p>
                      <a:r>
                        <a:rPr lang="en-GB" dirty="0"/>
                        <a:t>WEAKNESS</a:t>
                      </a:r>
                    </a:p>
                  </a:txBody>
                  <a:tcPr/>
                </a:tc>
                <a:tc>
                  <a:txBody>
                    <a:bodyPr/>
                    <a:lstStyle/>
                    <a:p>
                      <a:r>
                        <a:rPr lang="en-GB" dirty="0"/>
                        <a:t>OPPERTUNTIES</a:t>
                      </a:r>
                    </a:p>
                  </a:txBody>
                  <a:tcPr/>
                </a:tc>
                <a:tc>
                  <a:txBody>
                    <a:bodyPr/>
                    <a:lstStyle/>
                    <a:p>
                      <a:r>
                        <a:rPr lang="en-GB" dirty="0"/>
                        <a:t>THREATS</a:t>
                      </a:r>
                    </a:p>
                  </a:txBody>
                  <a:tcPr/>
                </a:tc>
                <a:extLst>
                  <a:ext uri="{0D108BD9-81ED-4DB2-BD59-A6C34878D82A}">
                    <a16:rowId xmlns:a16="http://schemas.microsoft.com/office/drawing/2014/main" val="1030190628"/>
                  </a:ext>
                </a:extLst>
              </a:tr>
              <a:tr h="72747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solidFill>
                            <a:schemeClr val="tx1"/>
                          </a:solidFill>
                        </a:rPr>
                        <a:t>High quality of products</a:t>
                      </a:r>
                    </a:p>
                    <a:p>
                      <a:endParaRPr lang="en-GB" sz="1800"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Calibri"/>
                        </a:rPr>
                        <a:t>New open business</a:t>
                      </a:r>
                      <a:endParaRPr lang="en-US" sz="1800" dirty="0">
                        <a:solidFill>
                          <a:schemeClr val="tx1"/>
                        </a:solidFill>
                        <a:latin typeface="Calibri"/>
                      </a:endParaRPr>
                    </a:p>
                    <a:p>
                      <a:endParaRPr lang="en-GB" sz="18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Calibri"/>
                        </a:rPr>
                        <a:t>Catalogues</a:t>
                      </a:r>
                    </a:p>
                    <a:p>
                      <a:endParaRPr lang="en-GB" sz="1800" dirty="0"/>
                    </a:p>
                  </a:txBody>
                  <a:tcPr/>
                </a:tc>
                <a:tc>
                  <a:txBody>
                    <a:bodyPr/>
                    <a:lstStyle/>
                    <a:p>
                      <a:pPr algn="l" rtl="0"/>
                      <a:r>
                        <a:rPr lang="en-US" sz="1800" kern="1200" dirty="0">
                          <a:solidFill>
                            <a:schemeClr val="tx1"/>
                          </a:solidFill>
                          <a:latin typeface="Calibri"/>
                        </a:rPr>
                        <a:t>Competition</a:t>
                      </a:r>
                    </a:p>
                    <a:p>
                      <a:pPr algn="l" rtl="0"/>
                      <a:r>
                        <a:rPr lang="en-US" sz="1800" kern="1200" dirty="0">
                          <a:solidFill>
                            <a:schemeClr val="tx1"/>
                          </a:solidFill>
                          <a:latin typeface="Calibri"/>
                        </a:rPr>
                        <a:t>Increased</a:t>
                      </a:r>
                      <a:r>
                        <a:rPr lang="en-US" sz="1800" kern="1200" dirty="0">
                          <a:solidFill>
                            <a:schemeClr val="lt1"/>
                          </a:solidFill>
                          <a:latin typeface="Calibri"/>
                        </a:rPr>
                        <a:t> </a:t>
                      </a:r>
                      <a:r>
                        <a:rPr lang="en-US" sz="1800" kern="1200" dirty="0">
                          <a:solidFill>
                            <a:schemeClr val="tx1"/>
                          </a:solidFill>
                          <a:latin typeface="Calibri"/>
                        </a:rPr>
                        <a:t>online</a:t>
                      </a:r>
                      <a:r>
                        <a:rPr lang="en-US" sz="1800" kern="1200" dirty="0">
                          <a:solidFill>
                            <a:schemeClr val="lt1"/>
                          </a:solidFill>
                          <a:latin typeface="Calibri"/>
                        </a:rPr>
                        <a:t> </a:t>
                      </a:r>
                      <a:endParaRPr lang="en-GB" sz="1800" dirty="0"/>
                    </a:p>
                  </a:txBody>
                  <a:tcPr/>
                </a:tc>
                <a:extLst>
                  <a:ext uri="{0D108BD9-81ED-4DB2-BD59-A6C34878D82A}">
                    <a16:rowId xmlns:a16="http://schemas.microsoft.com/office/drawing/2014/main" val="3426770355"/>
                  </a:ext>
                </a:extLst>
              </a:tr>
              <a:tr h="727472">
                <a:tc>
                  <a:txBody>
                    <a:bodyPr/>
                    <a:lstStyle/>
                    <a:p>
                      <a:r>
                        <a:rPr lang="en-GB" sz="1800" dirty="0">
                          <a:solidFill>
                            <a:schemeClr val="tx1"/>
                          </a:solidFill>
                        </a:rPr>
                        <a:t>Excellent customer service</a:t>
                      </a:r>
                    </a:p>
                  </a:txBody>
                  <a:tcPr/>
                </a:tc>
                <a:tc>
                  <a:txBody>
                    <a:bodyPr/>
                    <a:lstStyle/>
                    <a:p>
                      <a:r>
                        <a:rPr lang="en-US" sz="1800" kern="1200" dirty="0">
                          <a:solidFill>
                            <a:schemeClr val="tx1"/>
                          </a:solidFill>
                          <a:latin typeface="Calibri"/>
                        </a:rPr>
                        <a:t>Product </a:t>
                      </a:r>
                      <a:r>
                        <a:rPr lang="en-US" sz="1800" dirty="0">
                          <a:solidFill>
                            <a:schemeClr val="tx1"/>
                          </a:solidFill>
                          <a:latin typeface="Calibri"/>
                        </a:rPr>
                        <a:t>recall </a:t>
                      </a:r>
                      <a:endParaRPr lang="en-GB" sz="1800"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Calibri"/>
                        </a:rPr>
                        <a:t>Sale force</a:t>
                      </a:r>
                    </a:p>
                    <a:p>
                      <a:endParaRPr lang="en-GB" sz="1800"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Calibri"/>
                        </a:rPr>
                        <a:t>Lack</a:t>
                      </a:r>
                      <a:r>
                        <a:rPr lang="en-US" sz="1800" kern="1200" dirty="0">
                          <a:solidFill>
                            <a:schemeClr val="lt1"/>
                          </a:solidFill>
                          <a:latin typeface="Calibri"/>
                        </a:rPr>
                        <a:t> </a:t>
                      </a:r>
                      <a:r>
                        <a:rPr lang="en-US" sz="1800" kern="1200" dirty="0">
                          <a:solidFill>
                            <a:schemeClr val="tx1"/>
                          </a:solidFill>
                          <a:latin typeface="Calibri"/>
                        </a:rPr>
                        <a:t>of</a:t>
                      </a:r>
                      <a:r>
                        <a:rPr lang="en-US" sz="1800" kern="1200" dirty="0">
                          <a:solidFill>
                            <a:schemeClr val="lt1"/>
                          </a:solidFill>
                          <a:latin typeface="Calibri"/>
                        </a:rPr>
                        <a:t> </a:t>
                      </a:r>
                      <a:r>
                        <a:rPr lang="en-US" sz="1800" kern="1200" dirty="0">
                          <a:solidFill>
                            <a:schemeClr val="tx1"/>
                          </a:solidFill>
                          <a:latin typeface="Calibri"/>
                        </a:rPr>
                        <a:t>promotion</a:t>
                      </a:r>
                      <a:endParaRPr lang="en-GB" sz="1800" dirty="0">
                        <a:solidFill>
                          <a:schemeClr val="tx1"/>
                        </a:solidFill>
                      </a:endParaRPr>
                    </a:p>
                    <a:p>
                      <a:endParaRPr lang="en-GB" sz="1800" dirty="0">
                        <a:solidFill>
                          <a:schemeClr val="tx1"/>
                        </a:solidFill>
                      </a:endParaRPr>
                    </a:p>
                  </a:txBody>
                  <a:tcPr/>
                </a:tc>
                <a:extLst>
                  <a:ext uri="{0D108BD9-81ED-4DB2-BD59-A6C34878D82A}">
                    <a16:rowId xmlns:a16="http://schemas.microsoft.com/office/drawing/2014/main" val="2474122718"/>
                  </a:ext>
                </a:extLst>
              </a:tr>
              <a:tr h="727472">
                <a:tc>
                  <a:txBody>
                    <a:bodyPr/>
                    <a:lstStyle/>
                    <a:p>
                      <a:r>
                        <a:rPr lang="en-GB" sz="1800" dirty="0">
                          <a:solidFill>
                            <a:schemeClr val="tx1"/>
                          </a:solidFill>
                        </a:rPr>
                        <a:t>Qualified employees</a:t>
                      </a:r>
                    </a:p>
                  </a:txBody>
                  <a:tcPr/>
                </a:tc>
                <a:tc>
                  <a:txBody>
                    <a:bodyPr/>
                    <a:lstStyle/>
                    <a:p>
                      <a:r>
                        <a:rPr lang="en-US" sz="1800" dirty="0">
                          <a:latin typeface="Calibri"/>
                        </a:rPr>
                        <a:t>Limited</a:t>
                      </a:r>
                      <a:r>
                        <a:rPr lang="en-US" sz="1800" kern="1200" dirty="0">
                          <a:solidFill>
                            <a:schemeClr val="lt1"/>
                          </a:solidFill>
                          <a:latin typeface="Calibri"/>
                        </a:rPr>
                        <a:t> </a:t>
                      </a:r>
                      <a:r>
                        <a:rPr lang="en-US" sz="1800" kern="1200" dirty="0">
                          <a:solidFill>
                            <a:schemeClr val="tx1"/>
                          </a:solidFill>
                          <a:latin typeface="Calibri"/>
                        </a:rPr>
                        <a:t>budget</a:t>
                      </a:r>
                      <a:endParaRPr lang="en-GB" sz="1800"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Calibri"/>
                        </a:rPr>
                        <a:t>Expand business</a:t>
                      </a:r>
                      <a:endParaRPr lang="en-GB" sz="1800" dirty="0">
                        <a:solidFill>
                          <a:schemeClr val="tx1"/>
                        </a:solidFill>
                      </a:endParaRPr>
                    </a:p>
                    <a:p>
                      <a:endParaRPr lang="en-GB" sz="1800" dirty="0"/>
                    </a:p>
                  </a:txBody>
                  <a:tcPr/>
                </a:tc>
                <a:tc>
                  <a:txBody>
                    <a:bodyPr/>
                    <a:lstStyle/>
                    <a:p>
                      <a:endParaRPr lang="en-GB" sz="1800" dirty="0"/>
                    </a:p>
                  </a:txBody>
                  <a:tcPr/>
                </a:tc>
                <a:extLst>
                  <a:ext uri="{0D108BD9-81ED-4DB2-BD59-A6C34878D82A}">
                    <a16:rowId xmlns:a16="http://schemas.microsoft.com/office/drawing/2014/main" val="4020882152"/>
                  </a:ext>
                </a:extLst>
              </a:tr>
            </a:tbl>
          </a:graphicData>
        </a:graphic>
      </p:graphicFrame>
    </p:spTree>
    <p:extLst>
      <p:ext uri="{BB962C8B-B14F-4D97-AF65-F5344CB8AC3E}">
        <p14:creationId xmlns:p14="http://schemas.microsoft.com/office/powerpoint/2010/main" val="1334594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B78BE18-6882-4FAA-BC8C-CA216E9638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1A34F12D-8C0F-46CA-9F4A-D56193C37E3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tx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5" name="Picture 4" descr="A close up of text on a black background&#10;&#10;Description generated with high confidence">
            <a:extLst>
              <a:ext uri="{FF2B5EF4-FFF2-40B4-BE49-F238E27FC236}">
                <a16:creationId xmlns:a16="http://schemas.microsoft.com/office/drawing/2014/main" id="{B8E15D48-0798-4DA7-88D6-61B33F12D606}"/>
              </a:ext>
            </a:extLst>
          </p:cNvPr>
          <p:cNvPicPr>
            <a:picLocks noChangeAspect="1"/>
          </p:cNvPicPr>
          <p:nvPr/>
        </p:nvPicPr>
        <p:blipFill rotWithShape="1">
          <a:blip r:embed="rId3">
            <a:alphaModFix amt="25000"/>
            <a:extLst/>
          </a:blip>
          <a:srcRect t="26160" r="1" b="17038"/>
          <a:stretch/>
        </p:blipFill>
        <p:spPr>
          <a:xfrm>
            <a:off x="486138" y="488137"/>
            <a:ext cx="11227442" cy="5883295"/>
          </a:xfrm>
          <a:prstGeom prst="rect">
            <a:avLst/>
          </a:prstGeom>
        </p:spPr>
      </p:pic>
      <p:sp>
        <p:nvSpPr>
          <p:cNvPr id="11" name="Rectangle 13">
            <a:extLst>
              <a:ext uri="{FF2B5EF4-FFF2-40B4-BE49-F238E27FC236}">
                <a16:creationId xmlns:a16="http://schemas.microsoft.com/office/drawing/2014/main" id="{F3838012-22B6-4303-8F29-04E1419B3A5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AB061FF5-9F81-427C-8DA5-3989395517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bg1"/>
            </a:solidFill>
          </a:ln>
        </p:spPr>
        <p:style>
          <a:lnRef idx="2">
            <a:schemeClr val="accent1"/>
          </a:lnRef>
          <a:fillRef idx="0">
            <a:schemeClr val="accent1"/>
          </a:fillRef>
          <a:effectRef idx="1">
            <a:schemeClr val="accent1"/>
          </a:effectRef>
          <a:fontRef idx="minor">
            <a:schemeClr val="tx1"/>
          </a:fontRef>
        </p:style>
      </p:cxnSp>
      <p:grpSp>
        <p:nvGrpSpPr>
          <p:cNvPr id="18" name="Group 17">
            <a:extLst>
              <a:ext uri="{FF2B5EF4-FFF2-40B4-BE49-F238E27FC236}">
                <a16:creationId xmlns:a16="http://schemas.microsoft.com/office/drawing/2014/main" id="{F03F5A17-2CE9-4ADD-9FAF-C1A0BB39CD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19" name="Rounded Rectangle 20">
              <a:extLst>
                <a:ext uri="{FF2B5EF4-FFF2-40B4-BE49-F238E27FC236}">
                  <a16:creationId xmlns:a16="http://schemas.microsoft.com/office/drawing/2014/main" id="{4A88F887-B43E-4CD1-BCE2-739013C68D35}"/>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0" name="Picture 19">
              <a:extLst>
                <a:ext uri="{FF2B5EF4-FFF2-40B4-BE49-F238E27FC236}">
                  <a16:creationId xmlns:a16="http://schemas.microsoft.com/office/drawing/2014/main" id="{2C9D3412-AB4A-4E20-9A79-B2C80D198BC9}"/>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1" name="Rounded Rectangle 22">
              <a:extLst>
                <a:ext uri="{FF2B5EF4-FFF2-40B4-BE49-F238E27FC236}">
                  <a16:creationId xmlns:a16="http://schemas.microsoft.com/office/drawing/2014/main" id="{A1D7D010-E182-46E6-9264-B39552853FE9}"/>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F4783A7B-2E08-42E4-87EC-EE59B873DFB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a:extLst>
              <a:ext uri="{FF2B5EF4-FFF2-40B4-BE49-F238E27FC236}">
                <a16:creationId xmlns:a16="http://schemas.microsoft.com/office/drawing/2014/main" id="{ED632437-5E7F-440A-98EE-3A9C1025E481}"/>
              </a:ext>
            </a:extLst>
          </p:cNvPr>
          <p:cNvSpPr>
            <a:spLocks noGrp="1"/>
          </p:cNvSpPr>
          <p:nvPr>
            <p:ph type="title"/>
          </p:nvPr>
        </p:nvSpPr>
        <p:spPr>
          <a:xfrm>
            <a:off x="1295402" y="982132"/>
            <a:ext cx="9601196" cy="1303867"/>
          </a:xfrm>
        </p:spPr>
        <p:txBody>
          <a:bodyPr>
            <a:normAutofit/>
          </a:bodyPr>
          <a:lstStyle/>
          <a:p>
            <a:pPr>
              <a:lnSpc>
                <a:spcPct val="90000"/>
              </a:lnSpc>
            </a:pPr>
            <a:r>
              <a:rPr lang="en-GB">
                <a:solidFill>
                  <a:schemeClr val="bg1"/>
                </a:solidFill>
              </a:rPr>
              <a:t>Location </a:t>
            </a:r>
            <a:br>
              <a:rPr lang="en-GB">
                <a:solidFill>
                  <a:schemeClr val="bg1"/>
                </a:solidFill>
              </a:rPr>
            </a:br>
            <a:endParaRPr lang="en-GB">
              <a:solidFill>
                <a:schemeClr val="bg1"/>
              </a:solidFill>
            </a:endParaRPr>
          </a:p>
        </p:txBody>
      </p:sp>
      <p:sp>
        <p:nvSpPr>
          <p:cNvPr id="3" name="Content Placeholder 2">
            <a:extLst>
              <a:ext uri="{FF2B5EF4-FFF2-40B4-BE49-F238E27FC236}">
                <a16:creationId xmlns:a16="http://schemas.microsoft.com/office/drawing/2014/main" id="{54448A75-D902-4ECE-ABE2-78C53092B684}"/>
              </a:ext>
            </a:extLst>
          </p:cNvPr>
          <p:cNvSpPr>
            <a:spLocks noGrp="1"/>
          </p:cNvSpPr>
          <p:nvPr>
            <p:ph idx="1"/>
          </p:nvPr>
        </p:nvSpPr>
        <p:spPr>
          <a:xfrm>
            <a:off x="1295401" y="2556932"/>
            <a:ext cx="9601196" cy="3318936"/>
          </a:xfrm>
        </p:spPr>
        <p:txBody>
          <a:bodyPr>
            <a:normAutofit/>
          </a:bodyPr>
          <a:lstStyle/>
          <a:p>
            <a:pPr>
              <a:lnSpc>
                <a:spcPct val="90000"/>
              </a:lnSpc>
            </a:pPr>
            <a:r>
              <a:rPr lang="en-GB" sz="2200">
                <a:solidFill>
                  <a:schemeClr val="bg1"/>
                </a:solidFill>
              </a:rPr>
              <a:t>Naturally you will be situated at 432 Brixton road , we collectively decided that this would be a prime location for our business.</a:t>
            </a:r>
          </a:p>
          <a:p>
            <a:pPr>
              <a:lnSpc>
                <a:spcPct val="90000"/>
              </a:lnSpc>
            </a:pPr>
            <a:r>
              <a:rPr lang="en-GB" sz="2200">
                <a:solidFill>
                  <a:schemeClr val="bg1"/>
                </a:solidFill>
              </a:rPr>
              <a:t>The property is a small shop with  glass windows either side of the entrance door, it will have a large bright sign noticeable to consumers and enough space to enable us to run our business efficiently.</a:t>
            </a:r>
          </a:p>
          <a:p>
            <a:pPr>
              <a:lnSpc>
                <a:spcPct val="90000"/>
              </a:lnSpc>
            </a:pPr>
            <a:r>
              <a:rPr lang="en-GB" sz="2200">
                <a:solidFill>
                  <a:schemeClr val="bg1"/>
                </a:solidFill>
              </a:rPr>
              <a:t>The location is on a very busy high street with other well known shops adjacent and opposite it and a market near by.</a:t>
            </a:r>
          </a:p>
          <a:p>
            <a:pPr>
              <a:lnSpc>
                <a:spcPct val="90000"/>
              </a:lnSpc>
            </a:pPr>
            <a:r>
              <a:rPr lang="en-GB" sz="2200">
                <a:solidFill>
                  <a:schemeClr val="bg1"/>
                </a:solidFill>
              </a:rPr>
              <a:t>There is a lot of foot traffic in this are with near by bus stops and underground stations</a:t>
            </a:r>
          </a:p>
        </p:txBody>
      </p:sp>
    </p:spTree>
    <p:extLst>
      <p:ext uri="{BB962C8B-B14F-4D97-AF65-F5344CB8AC3E}">
        <p14:creationId xmlns:p14="http://schemas.microsoft.com/office/powerpoint/2010/main" val="662013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picture containing sky&#10;&#10;Description generated with high confidence">
            <a:extLst>
              <a:ext uri="{FF2B5EF4-FFF2-40B4-BE49-F238E27FC236}">
                <a16:creationId xmlns:a16="http://schemas.microsoft.com/office/drawing/2014/main" id="{B6DC9FCC-0271-4FDD-BA84-B1A9AE9ABF9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85026" y="2556932"/>
            <a:ext cx="2739728" cy="2597966"/>
          </a:xfrm>
          <a:prstGeom prst="rect">
            <a:avLst/>
          </a:prstGeom>
          <a:ln w="57150" cmpd="thickThin">
            <a:solidFill>
              <a:srgbClr val="7F7F7F"/>
            </a:solidFill>
            <a:miter lim="800000"/>
          </a:ln>
        </p:spPr>
      </p:pic>
      <p:sp>
        <p:nvSpPr>
          <p:cNvPr id="2" name="Title 1">
            <a:extLst>
              <a:ext uri="{FF2B5EF4-FFF2-40B4-BE49-F238E27FC236}">
                <a16:creationId xmlns:a16="http://schemas.microsoft.com/office/drawing/2014/main" id="{15F3735E-D5DC-4F20-B1F2-16595A1FB1DA}"/>
              </a:ext>
            </a:extLst>
          </p:cNvPr>
          <p:cNvSpPr>
            <a:spLocks noGrp="1"/>
          </p:cNvSpPr>
          <p:nvPr>
            <p:ph type="title"/>
          </p:nvPr>
        </p:nvSpPr>
        <p:spPr/>
        <p:txBody>
          <a:bodyPr>
            <a:normAutofit/>
          </a:bodyPr>
          <a:lstStyle/>
          <a:p>
            <a:pPr>
              <a:lnSpc>
                <a:spcPct val="90000"/>
              </a:lnSpc>
            </a:pPr>
            <a:r>
              <a:rPr lang="en-GB">
                <a:solidFill>
                  <a:srgbClr val="262626"/>
                </a:solidFill>
              </a:rPr>
              <a:t>Competition</a:t>
            </a:r>
            <a:br>
              <a:rPr lang="en-GB">
                <a:solidFill>
                  <a:srgbClr val="262626"/>
                </a:solidFill>
              </a:rPr>
            </a:br>
            <a:r>
              <a:rPr lang="en-GB">
                <a:solidFill>
                  <a:srgbClr val="262626"/>
                </a:solidFill>
              </a:rPr>
              <a:t> </a:t>
            </a:r>
          </a:p>
        </p:txBody>
      </p:sp>
      <p:sp>
        <p:nvSpPr>
          <p:cNvPr id="3" name="Content Placeholder 2">
            <a:extLst>
              <a:ext uri="{FF2B5EF4-FFF2-40B4-BE49-F238E27FC236}">
                <a16:creationId xmlns:a16="http://schemas.microsoft.com/office/drawing/2014/main" id="{3EECD804-DAC9-4A92-BD9A-653838ED4613}"/>
              </a:ext>
            </a:extLst>
          </p:cNvPr>
          <p:cNvSpPr>
            <a:spLocks noGrp="1"/>
          </p:cNvSpPr>
          <p:nvPr>
            <p:ph idx="1"/>
          </p:nvPr>
        </p:nvSpPr>
        <p:spPr>
          <a:xfrm>
            <a:off x="1295402" y="2556932"/>
            <a:ext cx="6256866" cy="3318936"/>
          </a:xfrm>
        </p:spPr>
        <p:txBody>
          <a:bodyPr>
            <a:normAutofit/>
          </a:bodyPr>
          <a:lstStyle/>
          <a:p>
            <a:r>
              <a:rPr lang="en-GB" sz="2200">
                <a:solidFill>
                  <a:srgbClr val="262626"/>
                </a:solidFill>
              </a:rPr>
              <a:t>In researching the local area there is one competitor to our business( The Body Shop) who is a British cosmetics skin care and perfume company using natural ingredients, it was founded in 1976 by dame Anita Roddick, and  has a range of over 1.000 products which sells 3,000 stores internationally.</a:t>
            </a:r>
          </a:p>
          <a:p>
            <a:r>
              <a:rPr lang="en-GB" sz="2200">
                <a:solidFill>
                  <a:srgbClr val="262626"/>
                </a:solidFill>
              </a:rPr>
              <a:t>We believe our business will stand out as we provide a unique and personal service to customers, and try our best to meet there needs.</a:t>
            </a:r>
          </a:p>
        </p:txBody>
      </p:sp>
      <p:sp>
        <p:nvSpPr>
          <p:cNvPr id="6" name="TextBox 5">
            <a:extLst>
              <a:ext uri="{FF2B5EF4-FFF2-40B4-BE49-F238E27FC236}">
                <a16:creationId xmlns:a16="http://schemas.microsoft.com/office/drawing/2014/main" id="{92FDED25-CF9D-49F1-916E-C6D36E8B8176}"/>
              </a:ext>
            </a:extLst>
          </p:cNvPr>
          <p:cNvSpPr txBox="1"/>
          <p:nvPr/>
        </p:nvSpPr>
        <p:spPr>
          <a:xfrm>
            <a:off x="10640024" y="4954843"/>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4087861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8" name="Group 9">
            <a:extLst>
              <a:ext uri="{FF2B5EF4-FFF2-40B4-BE49-F238E27FC236}">
                <a16:creationId xmlns:a16="http://schemas.microsoft.com/office/drawing/2014/main" id="{E7DEDD00-5E71-418B-9C3C-9B71B018221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F08AA894-60A7-4A09-919E-54EF7C3EC824}"/>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1">
              <a:extLst>
                <a:ext uri="{FF2B5EF4-FFF2-40B4-BE49-F238E27FC236}">
                  <a16:creationId xmlns:a16="http://schemas.microsoft.com/office/drawing/2014/main" id="{44680684-9D82-4E2B-9E9A-778390DA9EB8}"/>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E28899EB-8201-46DC-A208-67136E6BA1A2}"/>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3">
              <a:extLst>
                <a:ext uri="{FF2B5EF4-FFF2-40B4-BE49-F238E27FC236}">
                  <a16:creationId xmlns:a16="http://schemas.microsoft.com/office/drawing/2014/main" id="{58681DBB-DB5A-40DF-8333-C7E1C945B5BD}"/>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A20A1E8-DF7F-46C0-BF4B-878FE127D18D}"/>
              </a:ext>
            </a:extLst>
          </p:cNvPr>
          <p:cNvSpPr>
            <a:spLocks noGrp="1"/>
          </p:cNvSpPr>
          <p:nvPr>
            <p:ph type="title"/>
          </p:nvPr>
        </p:nvSpPr>
        <p:spPr>
          <a:xfrm>
            <a:off x="1295402" y="982132"/>
            <a:ext cx="9601196" cy="1303867"/>
          </a:xfrm>
        </p:spPr>
        <p:txBody>
          <a:bodyPr>
            <a:normAutofit/>
          </a:bodyPr>
          <a:lstStyle/>
          <a:p>
            <a:r>
              <a:rPr lang="en-GB">
                <a:solidFill>
                  <a:srgbClr val="262626"/>
                </a:solidFill>
              </a:rPr>
              <a:t>Budget</a:t>
            </a:r>
          </a:p>
        </p:txBody>
      </p:sp>
      <p:graphicFrame>
        <p:nvGraphicFramePr>
          <p:cNvPr id="4" name="Content Placeholder 5">
            <a:extLst>
              <a:ext uri="{FF2B5EF4-FFF2-40B4-BE49-F238E27FC236}">
                <a16:creationId xmlns:a16="http://schemas.microsoft.com/office/drawing/2014/main" id="{36555372-FD04-4D50-A0CB-642B178664F4}"/>
              </a:ext>
            </a:extLst>
          </p:cNvPr>
          <p:cNvGraphicFramePr>
            <a:graphicFrameLocks noGrp="1"/>
          </p:cNvGraphicFramePr>
          <p:nvPr>
            <p:ph idx="1"/>
            <p:extLst>
              <p:ext uri="{D42A27DB-BD31-4B8C-83A1-F6EECF244321}">
                <p14:modId xmlns:p14="http://schemas.microsoft.com/office/powerpoint/2010/main" val="332075299"/>
              </p:ext>
            </p:extLst>
          </p:nvPr>
        </p:nvGraphicFramePr>
        <p:xfrm>
          <a:off x="1295401" y="2675822"/>
          <a:ext cx="9601197" cy="2985675"/>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510663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2DB30-5145-4657-875E-07C334C803A3}"/>
              </a:ext>
            </a:extLst>
          </p:cNvPr>
          <p:cNvSpPr>
            <a:spLocks noGrp="1"/>
          </p:cNvSpPr>
          <p:nvPr>
            <p:ph type="title"/>
          </p:nvPr>
        </p:nvSpPr>
        <p:spPr>
          <a:xfrm>
            <a:off x="1295402" y="621184"/>
            <a:ext cx="9601196" cy="1303867"/>
          </a:xfrm>
        </p:spPr>
        <p:txBody>
          <a:bodyPr>
            <a:normAutofit/>
          </a:bodyPr>
          <a:lstStyle/>
          <a:p>
            <a:r>
              <a:rPr lang="en-GB" dirty="0"/>
              <a:t>Management and Operations</a:t>
            </a:r>
            <a:br>
              <a:rPr lang="en-GB" dirty="0"/>
            </a:br>
            <a:endParaRPr lang="en-GB" sz="1800" dirty="0"/>
          </a:p>
        </p:txBody>
      </p:sp>
      <p:sp>
        <p:nvSpPr>
          <p:cNvPr id="3" name="Content Placeholder 2">
            <a:extLst>
              <a:ext uri="{FF2B5EF4-FFF2-40B4-BE49-F238E27FC236}">
                <a16:creationId xmlns:a16="http://schemas.microsoft.com/office/drawing/2014/main" id="{606A56C1-5E29-4097-9497-F37C9C6BE6E6}"/>
              </a:ext>
            </a:extLst>
          </p:cNvPr>
          <p:cNvSpPr>
            <a:spLocks noGrp="1"/>
          </p:cNvSpPr>
          <p:nvPr>
            <p:ph idx="1"/>
          </p:nvPr>
        </p:nvSpPr>
        <p:spPr>
          <a:xfrm>
            <a:off x="1295401" y="2418347"/>
            <a:ext cx="9601196" cy="3934327"/>
          </a:xfrm>
        </p:spPr>
        <p:txBody>
          <a:bodyPr>
            <a:normAutofit fontScale="92500" lnSpcReduction="10000"/>
          </a:bodyPr>
          <a:lstStyle/>
          <a:p>
            <a:r>
              <a:rPr lang="en-GB" dirty="0"/>
              <a:t>In this team we all have our own business management roles which collectively merge together.</a:t>
            </a:r>
          </a:p>
          <a:p>
            <a:r>
              <a:rPr lang="en-GB" dirty="0"/>
              <a:t>Collectively we all have </a:t>
            </a:r>
            <a:r>
              <a:rPr lang="en-GB"/>
              <a:t>retail experience</a:t>
            </a:r>
            <a:r>
              <a:rPr lang="en-GB" dirty="0"/>
              <a:t>( sales, customer service, distribution manufacturing)</a:t>
            </a:r>
          </a:p>
          <a:p>
            <a:r>
              <a:rPr lang="en-GB" dirty="0"/>
              <a:t>Functional areas of business  Personalised Customer focus, manufacturing and distribution, sales.</a:t>
            </a:r>
          </a:p>
          <a:p>
            <a:r>
              <a:rPr lang="en-GB" dirty="0"/>
              <a:t>Jeans role is manufacturer, Melanie's </a:t>
            </a:r>
            <a:r>
              <a:rPr lang="en-GB"/>
              <a:t>in</a:t>
            </a:r>
            <a:r>
              <a:rPr lang="en-GB" dirty="0"/>
              <a:t> charge of sales, Customer liaison role is Vanishes, </a:t>
            </a:r>
            <a:r>
              <a:rPr lang="en-GB" dirty="0" err="1"/>
              <a:t>Enikos</a:t>
            </a:r>
            <a:r>
              <a:rPr lang="en-GB" dirty="0"/>
              <a:t> </a:t>
            </a:r>
            <a:r>
              <a:rPr lang="en-GB"/>
              <a:t>runs advertising</a:t>
            </a:r>
            <a:r>
              <a:rPr lang="en-GB" dirty="0"/>
              <a:t>, Operations manager Annmarie's.</a:t>
            </a:r>
          </a:p>
          <a:p>
            <a:r>
              <a:rPr lang="en-GB" dirty="0"/>
              <a:t> As a business we all play a active role in management, but the Operations manger Annmarie makes the decisions which are key to the running of the company.</a:t>
            </a:r>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970813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EA69821-C239-4E8E-BE13-2F9DB38474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0" name="Group 9">
            <a:extLst>
              <a:ext uri="{FF2B5EF4-FFF2-40B4-BE49-F238E27FC236}">
                <a16:creationId xmlns:a16="http://schemas.microsoft.com/office/drawing/2014/main" id="{EB1E5758-C4C6-4881-AAD9-E5EE115DE267}"/>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1" name="Picture 10">
              <a:extLst>
                <a:ext uri="{FF2B5EF4-FFF2-40B4-BE49-F238E27FC236}">
                  <a16:creationId xmlns:a16="http://schemas.microsoft.com/office/drawing/2014/main" id="{7485D9AA-FF41-41E7-AEAC-314165E1598F}"/>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7AAE047-5456-48AD-A251-9B629B4BC33D}"/>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13" name="Picture 12">
              <a:extLst>
                <a:ext uri="{FF2B5EF4-FFF2-40B4-BE49-F238E27FC236}">
                  <a16:creationId xmlns:a16="http://schemas.microsoft.com/office/drawing/2014/main" id="{AF2FAF40-8EB6-4923-A7E6-706BE2B81F7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4" name="Picture 13">
              <a:extLst>
                <a:ext uri="{FF2B5EF4-FFF2-40B4-BE49-F238E27FC236}">
                  <a16:creationId xmlns:a16="http://schemas.microsoft.com/office/drawing/2014/main" id="{4181DBE3-7C4F-41FD-A431-64ACD4661B64}"/>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16" name="Straight Connector 15">
            <a:extLst>
              <a:ext uri="{FF2B5EF4-FFF2-40B4-BE49-F238E27FC236}">
                <a16:creationId xmlns:a16="http://schemas.microsoft.com/office/drawing/2014/main" id="{684DB465-2C98-4EF6-AB2C-BA288ACCB5B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71029751-907D-45C7-A39E-8C80C799A5A7}"/>
              </a:ext>
            </a:extLst>
          </p:cNvPr>
          <p:cNvSpPr>
            <a:spLocks noGrp="1"/>
          </p:cNvSpPr>
          <p:nvPr>
            <p:ph type="title"/>
          </p:nvPr>
        </p:nvSpPr>
        <p:spPr>
          <a:xfrm>
            <a:off x="1295402" y="982132"/>
            <a:ext cx="9601196" cy="1303867"/>
          </a:xfrm>
        </p:spPr>
        <p:txBody>
          <a:bodyPr>
            <a:normAutofit/>
          </a:bodyPr>
          <a:lstStyle/>
          <a:p>
            <a:pPr>
              <a:lnSpc>
                <a:spcPct val="90000"/>
              </a:lnSpc>
            </a:pPr>
            <a:r>
              <a:rPr lang="en-GB" dirty="0"/>
              <a:t>Quality Management</a:t>
            </a:r>
            <a:br>
              <a:rPr lang="en-GB" dirty="0"/>
            </a:br>
            <a:endParaRPr lang="en-GB"/>
          </a:p>
        </p:txBody>
      </p:sp>
      <p:sp>
        <p:nvSpPr>
          <p:cNvPr id="3" name="Content Placeholder 2">
            <a:extLst>
              <a:ext uri="{FF2B5EF4-FFF2-40B4-BE49-F238E27FC236}">
                <a16:creationId xmlns:a16="http://schemas.microsoft.com/office/drawing/2014/main" id="{E7AD9829-D9A8-4AAD-8967-4BD285A06595}"/>
              </a:ext>
            </a:extLst>
          </p:cNvPr>
          <p:cNvSpPr>
            <a:spLocks noGrp="1"/>
          </p:cNvSpPr>
          <p:nvPr>
            <p:ph idx="1"/>
          </p:nvPr>
        </p:nvSpPr>
        <p:spPr>
          <a:xfrm>
            <a:off x="1295401" y="2556932"/>
            <a:ext cx="9601196" cy="3318936"/>
          </a:xfrm>
        </p:spPr>
        <p:txBody>
          <a:bodyPr>
            <a:normAutofit/>
          </a:bodyPr>
          <a:lstStyle/>
          <a:p>
            <a:r>
              <a:rPr lang="en-GB" dirty="0"/>
              <a:t>How to measure and maintain our quality?  based on our Customer feedback by using evaluation forms and based on customers satisfaction needs </a:t>
            </a:r>
          </a:p>
          <a:p>
            <a:pPr marL="0" indent="0">
              <a:buNone/>
            </a:pPr>
            <a:r>
              <a:rPr lang="en-GB" dirty="0"/>
              <a:t> </a:t>
            </a:r>
          </a:p>
          <a:p>
            <a:r>
              <a:rPr lang="en-GB" dirty="0"/>
              <a:t>How to identify quality problems? Identify the root cause of the problem, depinning on the scales of the issue, as a team we would work together to choose the best possible method of solving critical matter at hand. </a:t>
            </a:r>
          </a:p>
          <a:p>
            <a:pPr marL="0" indent="0">
              <a:buNone/>
            </a:pPr>
            <a:r>
              <a:rPr lang="en-GB" dirty="0"/>
              <a:t> </a:t>
            </a:r>
          </a:p>
          <a:p>
            <a:endParaRPr lang="en-GB" dirty="0"/>
          </a:p>
        </p:txBody>
      </p:sp>
    </p:spTree>
    <p:extLst>
      <p:ext uri="{BB962C8B-B14F-4D97-AF65-F5344CB8AC3E}">
        <p14:creationId xmlns:p14="http://schemas.microsoft.com/office/powerpoint/2010/main" val="3864393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148B1-2B26-4A37-AC17-9B6636B23EC3}"/>
              </a:ext>
            </a:extLst>
          </p:cNvPr>
          <p:cNvSpPr>
            <a:spLocks noGrp="1"/>
          </p:cNvSpPr>
          <p:nvPr>
            <p:ph type="title"/>
          </p:nvPr>
        </p:nvSpPr>
        <p:spPr/>
        <p:txBody>
          <a:bodyPr>
            <a:normAutofit/>
          </a:bodyPr>
          <a:lstStyle/>
          <a:p>
            <a:r>
              <a:rPr lang="en-GB" dirty="0"/>
              <a:t>Personnel </a:t>
            </a:r>
            <a:br>
              <a:rPr lang="en-GB" dirty="0"/>
            </a:br>
            <a:endParaRPr lang="en-GB" sz="1800" dirty="0"/>
          </a:p>
        </p:txBody>
      </p:sp>
      <p:sp>
        <p:nvSpPr>
          <p:cNvPr id="3" name="Content Placeholder 2">
            <a:extLst>
              <a:ext uri="{FF2B5EF4-FFF2-40B4-BE49-F238E27FC236}">
                <a16:creationId xmlns:a16="http://schemas.microsoft.com/office/drawing/2014/main" id="{85802680-4C58-4B0E-9D28-CD96AA6A60C0}"/>
              </a:ext>
            </a:extLst>
          </p:cNvPr>
          <p:cNvSpPr>
            <a:spLocks noGrp="1"/>
          </p:cNvSpPr>
          <p:nvPr>
            <p:ph idx="1"/>
          </p:nvPr>
        </p:nvSpPr>
        <p:spPr/>
        <p:txBody>
          <a:bodyPr/>
          <a:lstStyle/>
          <a:p>
            <a:r>
              <a:rPr lang="en-GB" dirty="0"/>
              <a:t>Always updating our skills and Knowledge, collectively everybody has there own skills that they bring to the table . We are in beauty industry and things change very quickly.</a:t>
            </a:r>
          </a:p>
          <a:p>
            <a:r>
              <a:rPr lang="en-GB" dirty="0"/>
              <a:t>Training is provided for all workers every 6 months everyone does a refresher course so we can keep up with the evolving industry.</a:t>
            </a:r>
          </a:p>
          <a:p>
            <a:r>
              <a:rPr lang="en-GB" dirty="0"/>
              <a:t>First aid and fire and safety are updated every  three years.</a:t>
            </a:r>
          </a:p>
          <a:p>
            <a:r>
              <a:rPr lang="en-GB" dirty="0"/>
              <a:t>Also insurance and licences have to be updated yearly to eighteen months.</a:t>
            </a:r>
            <a:endParaRPr lang="en-GB"/>
          </a:p>
        </p:txBody>
      </p:sp>
    </p:spTree>
    <p:extLst>
      <p:ext uri="{BB962C8B-B14F-4D97-AF65-F5344CB8AC3E}">
        <p14:creationId xmlns:p14="http://schemas.microsoft.com/office/powerpoint/2010/main" val="3088421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6202988-4466-42C5-B33A-AFABF051B4F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7A4152-8E41-4D1C-B88C-57C5C430A69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99F76F5-72D4-4814-9169-8F535AEEB8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052B09-84B1-4963-B922-D55B4C53B70A}"/>
              </a:ext>
            </a:extLst>
          </p:cNvPr>
          <p:cNvSpPr>
            <a:spLocks noGrp="1"/>
          </p:cNvSpPr>
          <p:nvPr>
            <p:ph type="title"/>
          </p:nvPr>
        </p:nvSpPr>
        <p:spPr>
          <a:xfrm>
            <a:off x="804421" y="796374"/>
            <a:ext cx="10583158" cy="880027"/>
          </a:xfrm>
        </p:spPr>
        <p:txBody>
          <a:bodyPr>
            <a:normAutofit/>
          </a:bodyPr>
          <a:lstStyle/>
          <a:p>
            <a:r>
              <a:rPr lang="en-GB">
                <a:solidFill>
                  <a:srgbClr val="FFFFFF"/>
                </a:solidFill>
              </a:rPr>
              <a:t>Learning Log</a:t>
            </a:r>
          </a:p>
        </p:txBody>
      </p:sp>
      <p:sp>
        <p:nvSpPr>
          <p:cNvPr id="3" name="Content Placeholder 2">
            <a:extLst>
              <a:ext uri="{FF2B5EF4-FFF2-40B4-BE49-F238E27FC236}">
                <a16:creationId xmlns:a16="http://schemas.microsoft.com/office/drawing/2014/main" id="{16A448C0-6942-40CD-89D7-ED80D136A7DB}"/>
              </a:ext>
            </a:extLst>
          </p:cNvPr>
          <p:cNvSpPr>
            <a:spLocks noGrp="1"/>
          </p:cNvSpPr>
          <p:nvPr>
            <p:ph idx="1"/>
          </p:nvPr>
        </p:nvSpPr>
        <p:spPr>
          <a:xfrm>
            <a:off x="1295401" y="2612256"/>
            <a:ext cx="9601196" cy="3263612"/>
          </a:xfrm>
        </p:spPr>
        <p:txBody>
          <a:bodyPr>
            <a:normAutofit/>
          </a:bodyPr>
          <a:lstStyle/>
          <a:p>
            <a:pPr>
              <a:lnSpc>
                <a:spcPct val="90000"/>
              </a:lnSpc>
            </a:pPr>
            <a:r>
              <a:rPr lang="en-GB" sz="2000" dirty="0"/>
              <a:t>Wednesday 6th December 2017 Arrangements have been made for assignment group to meet in Uni Library Wednesday 6th 11am. To get the group presentation organised. Unfortunately, Ann-Marie, Melanie and </a:t>
            </a:r>
            <a:r>
              <a:rPr lang="en-GB" sz="2000" dirty="0" err="1"/>
              <a:t>Eniko</a:t>
            </a:r>
            <a:r>
              <a:rPr lang="en-GB" sz="2000" dirty="0"/>
              <a:t> was unable to come due to unforeseen circumstances. Venisha arrived at 9:30am, I Jean arrived at 1:pm. Venisha attempted to send through the assignment info but both myself and Venisha had problems with our laptops. Simon the student supporter for the U.W.T.S.D came to our aid and info was then able to be transferred. We picked out a few pictures for the presentation. We discussed whether we need to write part of the business plan as the presentation, as we have not been guided on it. Venisha stated that the Business presentation is the Business plan. Early Evening spoke with Melanie, to discuss each ones’ part of the presentation. Planned to meet tomorrow (Thursday) in Uni Library. </a:t>
            </a:r>
            <a:endParaRPr lang="en-GB">
              <a:solidFill>
                <a:schemeClr val="tx1"/>
              </a:solidFill>
            </a:endParaRPr>
          </a:p>
        </p:txBody>
      </p:sp>
    </p:spTree>
    <p:extLst>
      <p:ext uri="{BB962C8B-B14F-4D97-AF65-F5344CB8AC3E}">
        <p14:creationId xmlns:p14="http://schemas.microsoft.com/office/powerpoint/2010/main" val="3467461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CA4FC8-8815-4B68-9AC1-2DFCF0F34826}"/>
              </a:ext>
            </a:extLst>
          </p:cNvPr>
          <p:cNvPicPr>
            <a:picLocks noChangeAspect="1"/>
          </p:cNvPicPr>
          <p:nvPr/>
        </p:nvPicPr>
        <p:blipFill>
          <a:blip r:embed="rId2"/>
          <a:stretch>
            <a:fillRect/>
          </a:stretch>
        </p:blipFill>
        <p:spPr>
          <a:xfrm>
            <a:off x="1151715" y="3002243"/>
            <a:ext cx="9888569" cy="853514"/>
          </a:xfrm>
          <a:prstGeom prst="rect">
            <a:avLst/>
          </a:prstGeom>
        </p:spPr>
      </p:pic>
    </p:spTree>
    <p:extLst>
      <p:ext uri="{BB962C8B-B14F-4D97-AF65-F5344CB8AC3E}">
        <p14:creationId xmlns:p14="http://schemas.microsoft.com/office/powerpoint/2010/main" val="2912270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DA7D-807C-4C00-8845-B3A5FA8A9ABE}"/>
              </a:ext>
            </a:extLst>
          </p:cNvPr>
          <p:cNvSpPr>
            <a:spLocks noGrp="1"/>
          </p:cNvSpPr>
          <p:nvPr>
            <p:ph type="title"/>
          </p:nvPr>
        </p:nvSpPr>
        <p:spPr>
          <a:xfrm>
            <a:off x="1295402" y="982132"/>
            <a:ext cx="9601196" cy="1303867"/>
          </a:xfrm>
        </p:spPr>
        <p:txBody>
          <a:bodyPr>
            <a:normAutofit fontScale="90000"/>
          </a:bodyPr>
          <a:lstStyle/>
          <a:p>
            <a:r>
              <a:rPr lang="en-GB"/>
              <a:t>References </a:t>
            </a:r>
            <a:br>
              <a:rPr lang="en-GB"/>
            </a:br>
            <a:endParaRPr lang="en-GB" dirty="0"/>
          </a:p>
        </p:txBody>
      </p:sp>
      <p:sp>
        <p:nvSpPr>
          <p:cNvPr id="3" name="Content Placeholder 2">
            <a:extLst>
              <a:ext uri="{FF2B5EF4-FFF2-40B4-BE49-F238E27FC236}">
                <a16:creationId xmlns:a16="http://schemas.microsoft.com/office/drawing/2014/main" id="{95F8671E-7C89-4551-AD7D-5AE22CF0DCC2}"/>
              </a:ext>
            </a:extLst>
          </p:cNvPr>
          <p:cNvSpPr>
            <a:spLocks noGrp="1"/>
          </p:cNvSpPr>
          <p:nvPr>
            <p:ph idx="1"/>
          </p:nvPr>
        </p:nvSpPr>
        <p:spPr>
          <a:xfrm>
            <a:off x="1295401" y="2556932"/>
            <a:ext cx="9601196" cy="3318936"/>
          </a:xfrm>
        </p:spPr>
        <p:txBody>
          <a:bodyPr>
            <a:normAutofit fontScale="55000" lnSpcReduction="20000"/>
          </a:bodyPr>
          <a:lstStyle/>
          <a:p>
            <a:pPr marL="0" indent="0">
              <a:buNone/>
            </a:pPr>
            <a:r>
              <a:rPr lang="en-GB" sz="1600" i="1" dirty="0">
                <a:solidFill>
                  <a:srgbClr val="262626"/>
                </a:solidFill>
                <a:latin typeface="Bookman Old Style"/>
                <a:hlinkClick r:id="rId2"/>
              </a:rPr>
              <a:t>India Sturgis</a:t>
            </a:r>
            <a:r>
              <a:rPr lang="en-GB" sz="1600" i="1" dirty="0">
                <a:solidFill>
                  <a:srgbClr val="262626"/>
                </a:solidFill>
                <a:latin typeface="Bookman Old Style"/>
              </a:rPr>
              <a:t> article 18</a:t>
            </a:r>
            <a:r>
              <a:rPr lang="en-GB" sz="1600" i="1" baseline="30000" dirty="0">
                <a:solidFill>
                  <a:srgbClr val="262626"/>
                </a:solidFill>
                <a:latin typeface="Bookman Old Style"/>
              </a:rPr>
              <a:t>th</a:t>
            </a:r>
            <a:r>
              <a:rPr lang="en-GB" sz="1600" i="1" dirty="0">
                <a:solidFill>
                  <a:srgbClr val="262626"/>
                </a:solidFill>
                <a:latin typeface="Bookman Old Style"/>
              </a:rPr>
              <a:t>  January 2016 (The Telegraph)</a:t>
            </a:r>
          </a:p>
          <a:p>
            <a:pPr marL="0" indent="0">
              <a:buNone/>
            </a:pPr>
            <a:r>
              <a:rPr lang="en-US" altLang="en-US" sz="1600" i="1" dirty="0">
                <a:solidFill>
                  <a:srgbClr val="262626"/>
                </a:solidFill>
                <a:latin typeface="Bookman Old Style"/>
                <a:ea typeface="Calibri" panose="020F0502020204030204" pitchFamily="34" charset="0"/>
                <a:cs typeface="Times New Roman" panose="02020603050405020304" pitchFamily="18" charset="0"/>
              </a:rPr>
              <a:t>Clements, H. F., 2017. plant physiology american society of plant biologiogists. MOVEMENT OF ORGANIC SOLUTES IN THE SAUSAGE TREE KIGELIA AFRICANA1, sunday december, p. 15(4): 689–700.</a:t>
            </a:r>
            <a:endParaRPr lang="en-GB" altLang="en-US" sz="1600" i="1" dirty="0">
              <a:solidFill>
                <a:srgbClr val="262626"/>
              </a:solidFill>
              <a:latin typeface="Bookman Old Style"/>
            </a:endParaRPr>
          </a:p>
          <a:p>
            <a:pPr marL="0" indent="0">
              <a:buNone/>
            </a:pPr>
            <a:r>
              <a:rPr lang="en-US" sz="1600" i="1" dirty="0">
                <a:solidFill>
                  <a:srgbClr val="262626"/>
                </a:solidFill>
                <a:latin typeface="Bookman Old Style"/>
              </a:rPr>
              <a:t>Kotziagkiaouridis, Y., 2017. Why Memory Is Your Most Powerful Tool For Building Customer Relationships. [Online] </a:t>
            </a:r>
            <a:br>
              <a:rPr lang="en-US" dirty="0">
                <a:solidFill>
                  <a:schemeClr val="tx1"/>
                </a:solidFill>
                <a:latin typeface="+mn-ea"/>
                <a:cs typeface="+mn-ea"/>
              </a:rPr>
            </a:br>
            <a:r>
              <a:rPr lang="en-US" sz="1600" i="1" dirty="0">
                <a:solidFill>
                  <a:srgbClr val="262626"/>
                </a:solidFill>
                <a:latin typeface="Bookman Old Style"/>
              </a:rPr>
              <a:t>Available at: </a:t>
            </a:r>
            <a:r>
              <a:rPr lang="en-US" sz="1600" i="1" u="sng" dirty="0">
                <a:solidFill>
                  <a:srgbClr val="262626"/>
                </a:solidFill>
                <a:latin typeface="Bookman Old Style"/>
              </a:rPr>
              <a:t>https://www.forbes.com/sites/groupthink/2017/11/13/why-memory-is-your-most-powerful-tool-for-building-customer-relationships/#587ef7ab2ae6</a:t>
            </a:r>
            <a:br>
              <a:rPr lang="en-US" dirty="0">
                <a:solidFill>
                  <a:schemeClr val="tx1"/>
                </a:solidFill>
                <a:latin typeface="+mn-ea"/>
                <a:cs typeface="+mn-ea"/>
              </a:rPr>
            </a:br>
            <a:r>
              <a:rPr lang="en-US" sz="1600" i="1" dirty="0">
                <a:solidFill>
                  <a:srgbClr val="262626"/>
                </a:solidFill>
                <a:latin typeface="Bookman Old Style"/>
              </a:rPr>
              <a:t>[Accessed sunday december 2017]</a:t>
            </a:r>
          </a:p>
          <a:p>
            <a:pPr marL="0" indent="0">
              <a:buNone/>
            </a:pPr>
            <a:r>
              <a:rPr lang="en-GB" sz="1600" i="1" dirty="0">
                <a:solidFill>
                  <a:srgbClr val="262626"/>
                </a:solidFill>
                <a:latin typeface="Bookman Old Style"/>
              </a:rPr>
              <a:t>References</a:t>
            </a:r>
          </a:p>
          <a:p>
            <a:pPr marL="0" indent="0">
              <a:buNone/>
            </a:pPr>
            <a:r>
              <a:rPr lang="en-GB" sz="1600" i="1" dirty="0">
                <a:solidFill>
                  <a:srgbClr val="262626"/>
                </a:solidFill>
                <a:latin typeface="Bookman Old Style"/>
              </a:rPr>
              <a:t>first, </a:t>
            </a:r>
            <a:r>
              <a:rPr lang="en-GB" sz="1600" i="1" dirty="0" err="1">
                <a:solidFill>
                  <a:srgbClr val="262626"/>
                </a:solidFill>
                <a:latin typeface="Bookman Old Style"/>
              </a:rPr>
              <a:t>i</a:t>
            </a:r>
            <a:r>
              <a:rPr lang="en-GB" sz="1600" i="1" dirty="0">
                <a:solidFill>
                  <a:srgbClr val="262626"/>
                </a:solidFill>
                <a:latin typeface="Bookman Old Style"/>
              </a:rPr>
              <a:t>., 2017. react first. [Online] </a:t>
            </a:r>
          </a:p>
          <a:p>
            <a:pPr marL="0" indent="0">
              <a:buNone/>
            </a:pPr>
            <a:r>
              <a:rPr lang="en-GB" sz="1600" i="1" dirty="0">
                <a:solidFill>
                  <a:srgbClr val="262626"/>
                </a:solidFill>
                <a:latin typeface="Bookman Old Style"/>
              </a:rPr>
              <a:t>Available at: http://www.reactfirst.co.uk/live/tips24.asp</a:t>
            </a:r>
          </a:p>
          <a:p>
            <a:pPr marL="0" indent="0">
              <a:buNone/>
            </a:pPr>
            <a:r>
              <a:rPr lang="en-GB" sz="1600" i="1" dirty="0">
                <a:solidFill>
                  <a:srgbClr val="262626"/>
                </a:solidFill>
                <a:latin typeface="Bookman Old Style"/>
              </a:rPr>
              <a:t>[Accessed sunday december 2017].</a:t>
            </a:r>
          </a:p>
          <a:p>
            <a:pPr marL="0" indent="0">
              <a:buNone/>
            </a:pPr>
            <a:r>
              <a:rPr lang="en-GB" sz="1600" i="1" dirty="0">
                <a:solidFill>
                  <a:srgbClr val="262626"/>
                </a:solidFill>
                <a:latin typeface="Bookman Old Style"/>
              </a:rPr>
              <a:t>Shop, T. B., 2017. THE BODY SHOP INTERNATIONAL PLC. [Online] </a:t>
            </a:r>
          </a:p>
          <a:p>
            <a:pPr marL="0" indent="0">
              <a:buNone/>
            </a:pPr>
            <a:r>
              <a:rPr lang="en-GB" sz="1600" i="1" dirty="0">
                <a:solidFill>
                  <a:srgbClr val="262626"/>
                </a:solidFill>
                <a:latin typeface="Bookman Old Style"/>
              </a:rPr>
              <a:t>Available at: https://www.thebodyshop.com/en-gb/about-us</a:t>
            </a:r>
          </a:p>
          <a:p>
            <a:pPr marL="0" indent="0">
              <a:buNone/>
            </a:pPr>
            <a:r>
              <a:rPr lang="en-GB" sz="1600" i="1" dirty="0">
                <a:solidFill>
                  <a:srgbClr val="262626"/>
                </a:solidFill>
                <a:latin typeface="Bookman Old Style"/>
              </a:rPr>
              <a:t>[Accessed Sunday December 2017].</a:t>
            </a:r>
          </a:p>
          <a:p>
            <a:pPr marL="0">
              <a:buNone/>
            </a:pPr>
            <a:r>
              <a:rPr lang="en-GB" sz="1600" i="1" dirty="0">
                <a:solidFill>
                  <a:srgbClr val="262626"/>
                </a:solidFill>
                <a:latin typeface="Bookman Old Style"/>
              </a:rPr>
              <a:t>(</a:t>
            </a:r>
            <a:r>
              <a:rPr lang="en-GB" sz="1600" i="1" dirty="0">
                <a:solidFill>
                  <a:srgbClr val="262626"/>
                </a:solidFill>
                <a:latin typeface="Bookman Old Style"/>
                <a:hlinkClick r:id="rId3"/>
              </a:rPr>
              <a:t>https://www-dawsonera-com.ezproxy.uwtsd.ac.uk/search?sType=ALL&amp;searchForType=2&amp;author=%22Oliver%20Wight%20International%2C%20Inc..%22&amp;searchBy=0</a:t>
            </a:r>
            <a:r>
              <a:rPr lang="en-GB" sz="1600" i="1" dirty="0">
                <a:solidFill>
                  <a:srgbClr val="262626"/>
                </a:solidFill>
                <a:latin typeface="Bookman Old Style"/>
              </a:rPr>
              <a:t>, 2005)</a:t>
            </a:r>
            <a:endParaRPr lang="en-GB" i="1" dirty="0">
              <a:solidFill>
                <a:srgbClr val="262626"/>
              </a:solidFill>
              <a:latin typeface="Bookman Old Style"/>
            </a:endParaRPr>
          </a:p>
          <a:p>
            <a:pPr marL="0" indent="0">
              <a:buNone/>
            </a:pPr>
            <a:endParaRPr lang="en-GB" sz="1600" dirty="0"/>
          </a:p>
          <a:p>
            <a:pPr marL="0" indent="0">
              <a:buNone/>
            </a:pPr>
            <a:r>
              <a:rPr lang="en-GB" sz="1600" dirty="0"/>
              <a:t> n</a:t>
            </a:r>
          </a:p>
          <a:p>
            <a:pPr marL="0" indent="0">
              <a:buNone/>
            </a:pPr>
            <a:endParaRPr lang="en-GB" sz="1600" dirty="0"/>
          </a:p>
          <a:p>
            <a:pPr marL="0" indent="0">
              <a:buNone/>
            </a:pPr>
            <a:endParaRPr lang="en-GB" dirty="0"/>
          </a:p>
        </p:txBody>
      </p:sp>
      <p:sp>
        <p:nvSpPr>
          <p:cNvPr id="5" name="Rectangle 2">
            <a:extLst>
              <a:ext uri="{FF2B5EF4-FFF2-40B4-BE49-F238E27FC236}">
                <a16:creationId xmlns:a16="http://schemas.microsoft.com/office/drawing/2014/main" id="{859CAA46-ACFE-4DB1-86B7-1EC9A9AEF087}"/>
              </a:ext>
            </a:extLst>
          </p:cNvPr>
          <p:cNvSpPr>
            <a:spLocks noChangeArrowheads="1"/>
          </p:cNvSpPr>
          <p:nvPr/>
        </p:nvSpPr>
        <p:spPr bwMode="auto">
          <a:xfrm>
            <a:off x="0" y="32211"/>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90690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2224</TotalTime>
  <Words>1193</Words>
  <Application>Microsoft Office PowerPoint</Application>
  <PresentationFormat>Widescreen</PresentationFormat>
  <Paragraphs>162</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Bookman Old Style</vt:lpstr>
      <vt:lpstr>Calibri</vt:lpstr>
      <vt:lpstr>Garamond</vt:lpstr>
      <vt:lpstr>Times New Roman</vt:lpstr>
      <vt:lpstr>Wingdings</vt:lpstr>
      <vt:lpstr>Organic</vt:lpstr>
      <vt:lpstr>Naturally You</vt:lpstr>
      <vt:lpstr>The Team</vt:lpstr>
      <vt:lpstr>Table of Content </vt:lpstr>
      <vt:lpstr> Executive Summary </vt:lpstr>
      <vt:lpstr>Purpose  </vt:lpstr>
      <vt:lpstr>Aims By Jean </vt:lpstr>
      <vt:lpstr>The Business   </vt:lpstr>
      <vt:lpstr>The Business  </vt:lpstr>
      <vt:lpstr>Products  </vt:lpstr>
      <vt:lpstr>Service </vt:lpstr>
      <vt:lpstr>Market Analysis  </vt:lpstr>
      <vt:lpstr>Marketing Plan and Advertisement  </vt:lpstr>
      <vt:lpstr>Marketing time frame and Business Activity’s schedules  </vt:lpstr>
      <vt:lpstr>S.W.O.T</vt:lpstr>
      <vt:lpstr>Location  </vt:lpstr>
      <vt:lpstr>Competition  </vt:lpstr>
      <vt:lpstr>Budget</vt:lpstr>
      <vt:lpstr>Management and Operations </vt:lpstr>
      <vt:lpstr>Quality Management </vt:lpstr>
      <vt:lpstr>Personnel  </vt:lpstr>
      <vt:lpstr>Learning Log</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Naturally Organic</dc:title>
  <dc:creator>venisha fraser</dc:creator>
  <cp:lastModifiedBy>venisha fraser</cp:lastModifiedBy>
  <cp:revision>41</cp:revision>
  <dcterms:created xsi:type="dcterms:W3CDTF">2017-11-06T14:19:55Z</dcterms:created>
  <dcterms:modified xsi:type="dcterms:W3CDTF">2018-03-08T14:38:28Z</dcterms:modified>
</cp:coreProperties>
</file>