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9"/>
  </p:notesMasterIdLst>
  <p:sldIdLst>
    <p:sldId id="256" r:id="rId2"/>
    <p:sldId id="258" r:id="rId3"/>
    <p:sldId id="257" r:id="rId4"/>
    <p:sldId id="262" r:id="rId5"/>
    <p:sldId id="260" r:id="rId6"/>
    <p:sldId id="261" r:id="rId7"/>
    <p:sldId id="263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FF486B0-06A6-476A-8AD5-AC59879E24EC}" v="66" dt="2025-12-01T23:00:26.19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eena Lewis" userId="41922b6fb8c08192" providerId="LiveId" clId="{668C30D2-C204-4884-8984-1D162FCDEC1F}"/>
    <pc:docChg chg="undo custSel addSld modSld">
      <pc:chgData name="Deena Lewis" userId="41922b6fb8c08192" providerId="LiveId" clId="{668C30D2-C204-4884-8984-1D162FCDEC1F}" dt="2025-12-01T23:00:26.195" v="1084"/>
      <pc:docMkLst>
        <pc:docMk/>
      </pc:docMkLst>
      <pc:sldChg chg="addSp delSp modSp mod modTransition modAnim">
        <pc:chgData name="Deena Lewis" userId="41922b6fb8c08192" providerId="LiveId" clId="{668C30D2-C204-4884-8984-1D162FCDEC1F}" dt="2025-12-01T22:35:56.232" v="1039"/>
        <pc:sldMkLst>
          <pc:docMk/>
          <pc:sldMk cId="3523210749" sldId="256"/>
        </pc:sldMkLst>
        <pc:spChg chg="mod">
          <ac:chgData name="Deena Lewis" userId="41922b6fb8c08192" providerId="LiveId" clId="{668C30D2-C204-4884-8984-1D162FCDEC1F}" dt="2025-12-01T00:29:10.629" v="98" actId="404"/>
          <ac:spMkLst>
            <pc:docMk/>
            <pc:sldMk cId="3523210749" sldId="256"/>
            <ac:spMk id="2" creationId="{70DFC2B1-5032-D7BE-FEAA-6E7270EC5339}"/>
          </ac:spMkLst>
        </pc:spChg>
        <pc:spChg chg="del">
          <ac:chgData name="Deena Lewis" userId="41922b6fb8c08192" providerId="LiveId" clId="{668C30D2-C204-4884-8984-1D162FCDEC1F}" dt="2025-12-01T00:29:18.985" v="99" actId="21"/>
          <ac:spMkLst>
            <pc:docMk/>
            <pc:sldMk cId="3523210749" sldId="256"/>
            <ac:spMk id="3" creationId="{5A425E8F-1127-6624-37F3-3F8CFE993369}"/>
          </ac:spMkLst>
        </pc:spChg>
        <pc:spChg chg="add del mod">
          <ac:chgData name="Deena Lewis" userId="41922b6fb8c08192" providerId="LiveId" clId="{668C30D2-C204-4884-8984-1D162FCDEC1F}" dt="2025-12-01T00:29:23.175" v="100" actId="21"/>
          <ac:spMkLst>
            <pc:docMk/>
            <pc:sldMk cId="3523210749" sldId="256"/>
            <ac:spMk id="5" creationId="{2C96BD1C-94DD-53A6-A969-11F8A7152414}"/>
          </ac:spMkLst>
        </pc:spChg>
        <pc:spChg chg="add mod">
          <ac:chgData name="Deena Lewis" userId="41922b6fb8c08192" providerId="LiveId" clId="{668C30D2-C204-4884-8984-1D162FCDEC1F}" dt="2025-12-01T00:31:53.432" v="164" actId="20577"/>
          <ac:spMkLst>
            <pc:docMk/>
            <pc:sldMk cId="3523210749" sldId="256"/>
            <ac:spMk id="8" creationId="{C3CF30C6-9423-6181-0AC4-9D0355BF2A63}"/>
          </ac:spMkLst>
        </pc:spChg>
        <pc:picChg chg="add mod">
          <ac:chgData name="Deena Lewis" userId="41922b6fb8c08192" providerId="LiveId" clId="{668C30D2-C204-4884-8984-1D162FCDEC1F}" dt="2025-12-01T00:30:42.216" v="106" actId="1076"/>
          <ac:picMkLst>
            <pc:docMk/>
            <pc:sldMk cId="3523210749" sldId="256"/>
            <ac:picMk id="7" creationId="{6E6A3083-8C00-F039-88EB-279D1D318BEE}"/>
          </ac:picMkLst>
        </pc:picChg>
      </pc:sldChg>
      <pc:sldChg chg="addSp modSp mod modTransition modAnim">
        <pc:chgData name="Deena Lewis" userId="41922b6fb8c08192" providerId="LiveId" clId="{668C30D2-C204-4884-8984-1D162FCDEC1F}" dt="2025-12-01T22:56:28.065" v="1081"/>
        <pc:sldMkLst>
          <pc:docMk/>
          <pc:sldMk cId="3839395231" sldId="257"/>
        </pc:sldMkLst>
        <pc:spChg chg="mod">
          <ac:chgData name="Deena Lewis" userId="41922b6fb8c08192" providerId="LiveId" clId="{668C30D2-C204-4884-8984-1D162FCDEC1F}" dt="2025-12-01T01:08:29.803" v="328" actId="20577"/>
          <ac:spMkLst>
            <pc:docMk/>
            <pc:sldMk cId="3839395231" sldId="257"/>
            <ac:spMk id="3" creationId="{B9B43230-7B85-5CD8-C65F-C780938CFF2F}"/>
          </ac:spMkLst>
        </pc:spChg>
        <pc:spChg chg="mod">
          <ac:chgData name="Deena Lewis" userId="41922b6fb8c08192" providerId="LiveId" clId="{668C30D2-C204-4884-8984-1D162FCDEC1F}" dt="2025-12-01T21:55:13.449" v="689" actId="14100"/>
          <ac:spMkLst>
            <pc:docMk/>
            <pc:sldMk cId="3839395231" sldId="257"/>
            <ac:spMk id="6" creationId="{8F0EB0FB-60E3-D267-02FA-CE7BAC1C0A65}"/>
          </ac:spMkLst>
        </pc:spChg>
        <pc:spChg chg="add mod">
          <ac:chgData name="Deena Lewis" userId="41922b6fb8c08192" providerId="LiveId" clId="{668C30D2-C204-4884-8984-1D162FCDEC1F}" dt="2025-12-01T21:57:35.533" v="818" actId="1076"/>
          <ac:spMkLst>
            <pc:docMk/>
            <pc:sldMk cId="3839395231" sldId="257"/>
            <ac:spMk id="8" creationId="{1D14F500-84A8-67B7-D7DB-1D16C146A27E}"/>
          </ac:spMkLst>
        </pc:spChg>
        <pc:picChg chg="mod">
          <ac:chgData name="Deena Lewis" userId="41922b6fb8c08192" providerId="LiveId" clId="{668C30D2-C204-4884-8984-1D162FCDEC1F}" dt="2025-12-01T21:55:08.715" v="688" actId="14100"/>
          <ac:picMkLst>
            <pc:docMk/>
            <pc:sldMk cId="3839395231" sldId="257"/>
            <ac:picMk id="5" creationId="{CFE4D529-AC94-0668-FB8E-67874114076E}"/>
          </ac:picMkLst>
        </pc:picChg>
        <pc:picChg chg="add mod modCrop">
          <ac:chgData name="Deena Lewis" userId="41922b6fb8c08192" providerId="LiveId" clId="{668C30D2-C204-4884-8984-1D162FCDEC1F}" dt="2025-12-01T21:55:47.749" v="695" actId="1076"/>
          <ac:picMkLst>
            <pc:docMk/>
            <pc:sldMk cId="3839395231" sldId="257"/>
            <ac:picMk id="7" creationId="{2D32D691-62D0-C1E0-D450-52170C3FF234}"/>
          </ac:picMkLst>
        </pc:picChg>
      </pc:sldChg>
      <pc:sldChg chg="modSp mod modTransition modAnim">
        <pc:chgData name="Deena Lewis" userId="41922b6fb8c08192" providerId="LiveId" clId="{668C30D2-C204-4884-8984-1D162FCDEC1F}" dt="2025-12-01T23:00:26.195" v="1084"/>
        <pc:sldMkLst>
          <pc:docMk/>
          <pc:sldMk cId="1262288820" sldId="258"/>
        </pc:sldMkLst>
        <pc:spChg chg="mod">
          <ac:chgData name="Deena Lewis" userId="41922b6fb8c08192" providerId="LiveId" clId="{668C30D2-C204-4884-8984-1D162FCDEC1F}" dt="2025-12-01T20:20:42.842" v="452" actId="20577"/>
          <ac:spMkLst>
            <pc:docMk/>
            <pc:sldMk cId="1262288820" sldId="258"/>
            <ac:spMk id="3" creationId="{0A5ACB26-7AEE-E3D7-BA14-5356A146C936}"/>
          </ac:spMkLst>
        </pc:spChg>
      </pc:sldChg>
      <pc:sldChg chg="modSp mod">
        <pc:chgData name="Deena Lewis" userId="41922b6fb8c08192" providerId="LiveId" clId="{668C30D2-C204-4884-8984-1D162FCDEC1F}" dt="2025-12-01T01:08:46.050" v="357" actId="20577"/>
        <pc:sldMkLst>
          <pc:docMk/>
          <pc:sldMk cId="1907325856" sldId="259"/>
        </pc:sldMkLst>
        <pc:spChg chg="mod">
          <ac:chgData name="Deena Lewis" userId="41922b6fb8c08192" providerId="LiveId" clId="{668C30D2-C204-4884-8984-1D162FCDEC1F}" dt="2025-12-01T01:08:46.050" v="357" actId="20577"/>
          <ac:spMkLst>
            <pc:docMk/>
            <pc:sldMk cId="1907325856" sldId="259"/>
            <ac:spMk id="3" creationId="{F9407B2F-A484-C5FA-D8D7-11F65401A23A}"/>
          </ac:spMkLst>
        </pc:spChg>
      </pc:sldChg>
      <pc:sldChg chg="addSp modSp new mod modTransition modAnim">
        <pc:chgData name="Deena Lewis" userId="41922b6fb8c08192" providerId="LiveId" clId="{668C30D2-C204-4884-8984-1D162FCDEC1F}" dt="2025-12-01T22:42:10.105" v="1077"/>
        <pc:sldMkLst>
          <pc:docMk/>
          <pc:sldMk cId="1214351780" sldId="260"/>
        </pc:sldMkLst>
        <pc:spChg chg="mod">
          <ac:chgData name="Deena Lewis" userId="41922b6fb8c08192" providerId="LiveId" clId="{668C30D2-C204-4884-8984-1D162FCDEC1F}" dt="2025-12-01T22:07:02.496" v="887" actId="1076"/>
          <ac:spMkLst>
            <pc:docMk/>
            <pc:sldMk cId="1214351780" sldId="260"/>
            <ac:spMk id="2" creationId="{D2B4F2F0-A1BC-0B3A-E387-1C72A9605B0D}"/>
          </ac:spMkLst>
        </pc:spChg>
        <pc:spChg chg="mod">
          <ac:chgData name="Deena Lewis" userId="41922b6fb8c08192" providerId="LiveId" clId="{668C30D2-C204-4884-8984-1D162FCDEC1F}" dt="2025-12-01T22:10:55.593" v="896" actId="14100"/>
          <ac:spMkLst>
            <pc:docMk/>
            <pc:sldMk cId="1214351780" sldId="260"/>
            <ac:spMk id="3" creationId="{4F83B527-9090-BA47-DFFC-048864C48E30}"/>
          </ac:spMkLst>
        </pc:spChg>
        <pc:spChg chg="add mod">
          <ac:chgData name="Deena Lewis" userId="41922b6fb8c08192" providerId="LiveId" clId="{668C30D2-C204-4884-8984-1D162FCDEC1F}" dt="2025-12-01T22:06:15.642" v="877" actId="1076"/>
          <ac:spMkLst>
            <pc:docMk/>
            <pc:sldMk cId="1214351780" sldId="260"/>
            <ac:spMk id="6" creationId="{EDFB0305-56C0-8F01-C3CC-66CF60B5B2B4}"/>
          </ac:spMkLst>
        </pc:spChg>
        <pc:spChg chg="add mod">
          <ac:chgData name="Deena Lewis" userId="41922b6fb8c08192" providerId="LiveId" clId="{668C30D2-C204-4884-8984-1D162FCDEC1F}" dt="2025-12-01T22:16:47.204" v="1009" actId="14100"/>
          <ac:spMkLst>
            <pc:docMk/>
            <pc:sldMk cId="1214351780" sldId="260"/>
            <ac:spMk id="9" creationId="{A240E37B-A772-DA17-7DC7-66F6A2FF49CA}"/>
          </ac:spMkLst>
        </pc:spChg>
        <pc:picChg chg="add mod">
          <ac:chgData name="Deena Lewis" userId="41922b6fb8c08192" providerId="LiveId" clId="{668C30D2-C204-4884-8984-1D162FCDEC1F}" dt="2025-12-01T22:06:50.768" v="886" actId="14861"/>
          <ac:picMkLst>
            <pc:docMk/>
            <pc:sldMk cId="1214351780" sldId="260"/>
            <ac:picMk id="5" creationId="{4C9528A1-4628-469F-997E-CEAE3B32F737}"/>
          </ac:picMkLst>
        </pc:picChg>
        <pc:picChg chg="add mod">
          <ac:chgData name="Deena Lewis" userId="41922b6fb8c08192" providerId="LiveId" clId="{668C30D2-C204-4884-8984-1D162FCDEC1F}" dt="2025-12-01T22:16:43.846" v="1008" actId="1076"/>
          <ac:picMkLst>
            <pc:docMk/>
            <pc:sldMk cId="1214351780" sldId="260"/>
            <ac:picMk id="8" creationId="{B1BF6546-20C0-E767-732A-0EE8722A2661}"/>
          </ac:picMkLst>
        </pc:picChg>
      </pc:sldChg>
      <pc:sldChg chg="modSp new mod modTransition modAnim">
        <pc:chgData name="Deena Lewis" userId="41922b6fb8c08192" providerId="LiveId" clId="{668C30D2-C204-4884-8984-1D162FCDEC1F}" dt="2025-12-01T22:46:31.047" v="1080"/>
        <pc:sldMkLst>
          <pc:docMk/>
          <pc:sldMk cId="3234822938" sldId="261"/>
        </pc:sldMkLst>
        <pc:spChg chg="mod">
          <ac:chgData name="Deena Lewis" userId="41922b6fb8c08192" providerId="LiveId" clId="{668C30D2-C204-4884-8984-1D162FCDEC1F}" dt="2025-11-19T13:01:08.915" v="43" actId="20577"/>
          <ac:spMkLst>
            <pc:docMk/>
            <pc:sldMk cId="3234822938" sldId="261"/>
            <ac:spMk id="2" creationId="{EC1C9233-E2ED-6F74-673C-DF92D8F42D9F}"/>
          </ac:spMkLst>
        </pc:spChg>
        <pc:spChg chg="mod">
          <ac:chgData name="Deena Lewis" userId="41922b6fb8c08192" providerId="LiveId" clId="{668C30D2-C204-4884-8984-1D162FCDEC1F}" dt="2025-12-01T22:30:11.183" v="1013" actId="20577"/>
          <ac:spMkLst>
            <pc:docMk/>
            <pc:sldMk cId="3234822938" sldId="261"/>
            <ac:spMk id="3" creationId="{F635CEB4-2085-9D29-6CD4-CA4A479290AD}"/>
          </ac:spMkLst>
        </pc:spChg>
      </pc:sldChg>
      <pc:sldChg chg="modSp mod modTransition modAnim">
        <pc:chgData name="Deena Lewis" userId="41922b6fb8c08192" providerId="LiveId" clId="{668C30D2-C204-4884-8984-1D162FCDEC1F}" dt="2025-12-01T22:41:27.784" v="1069"/>
        <pc:sldMkLst>
          <pc:docMk/>
          <pc:sldMk cId="2705895632" sldId="262"/>
        </pc:sldMkLst>
        <pc:spChg chg="mod">
          <ac:chgData name="Deena Lewis" userId="41922b6fb8c08192" providerId="LiveId" clId="{668C30D2-C204-4884-8984-1D162FCDEC1F}" dt="2025-12-01T20:44:36.649" v="653" actId="1076"/>
          <ac:spMkLst>
            <pc:docMk/>
            <pc:sldMk cId="2705895632" sldId="262"/>
            <ac:spMk id="5" creationId="{B231EE93-A896-83A8-8D97-A52D3C912D6C}"/>
          </ac:spMkLst>
        </pc:spChg>
      </pc:sldChg>
      <pc:sldChg chg="modSp new mod">
        <pc:chgData name="Deena Lewis" userId="41922b6fb8c08192" providerId="LiveId" clId="{668C30D2-C204-4884-8984-1D162FCDEC1F}" dt="2025-12-01T22:32:59.446" v="1028" actId="27636"/>
        <pc:sldMkLst>
          <pc:docMk/>
          <pc:sldMk cId="3797687359" sldId="263"/>
        </pc:sldMkLst>
        <pc:spChg chg="mod">
          <ac:chgData name="Deena Lewis" userId="41922b6fb8c08192" providerId="LiveId" clId="{668C30D2-C204-4884-8984-1D162FCDEC1F}" dt="2025-12-01T22:30:27.165" v="1026" actId="20577"/>
          <ac:spMkLst>
            <pc:docMk/>
            <pc:sldMk cId="3797687359" sldId="263"/>
            <ac:spMk id="2" creationId="{D1BA6490-0F42-5ABC-D40F-7784FC26541C}"/>
          </ac:spMkLst>
        </pc:spChg>
        <pc:spChg chg="mod">
          <ac:chgData name="Deena Lewis" userId="41922b6fb8c08192" providerId="LiveId" clId="{668C30D2-C204-4884-8984-1D162FCDEC1F}" dt="2025-12-01T22:32:59.446" v="1028" actId="27636"/>
          <ac:spMkLst>
            <pc:docMk/>
            <pc:sldMk cId="3797687359" sldId="263"/>
            <ac:spMk id="3" creationId="{AC4EE5A3-83D4-23CE-0196-01565FF36921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2BD27E-6A71-429C-A869-9ED0891094F3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AAD9D73-755C-4C57-9031-E91189F441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02703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3902ED9B-539D-400C-8DF0-B921D03A6F37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106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83E9A4E8-C82B-4AA6-A8D8-289546F667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33695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2ED9B-539D-400C-8DF0-B921D03A6F37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9A4E8-C82B-4AA6-A8D8-289546F667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01915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4" name="Rectangle 23"/>
          <p:cNvSpPr/>
          <p:nvPr/>
        </p:nvSpPr>
        <p:spPr>
          <a:xfrm>
            <a:off x="1447800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3902ED9B-539D-400C-8DF0-B921D03A6F37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553" y="521106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1060"/>
            <a:ext cx="2112264" cy="228600"/>
          </a:xfrm>
        </p:spPr>
        <p:txBody>
          <a:bodyPr/>
          <a:lstStyle/>
          <a:p>
            <a:fld id="{83E9A4E8-C82B-4AA6-A8D8-289546F667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084164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2ED9B-539D-400C-8DF0-B921D03A6F37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9A4E8-C82B-4AA6-A8D8-289546F667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38523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2ED9B-539D-400C-8DF0-B921D03A6F37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9A4E8-C82B-4AA6-A8D8-289546F667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63693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2ED9B-539D-400C-8DF0-B921D03A6F37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9A4E8-C82B-4AA6-A8D8-289546F667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67546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2ED9B-539D-400C-8DF0-B921D03A6F37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9A4E8-C82B-4AA6-A8D8-289546F667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2808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245529" y="237744"/>
            <a:ext cx="8531352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2ED9B-539D-400C-8DF0-B921D03A6F37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3677" y="6223002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3E9A4E8-C82B-4AA6-A8D8-289546F66751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01963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3902ED9B-539D-400C-8DF0-B921D03A6F37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3E9A4E8-C82B-4AA6-A8D8-289546F66751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561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2ED9B-539D-400C-8DF0-B921D03A6F37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9A4E8-C82B-4AA6-A8D8-289546F667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99964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2ED9B-539D-400C-8DF0-B921D03A6F37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E9A4E8-C82B-4AA6-A8D8-289546F667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65101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4320" y="6307672"/>
            <a:ext cx="27432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902ED9B-539D-400C-8DF0-B921D03A6F37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307672"/>
            <a:ext cx="52120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6307672"/>
            <a:ext cx="146304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83E9A4E8-C82B-4AA6-A8D8-289546F667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15697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DFC2B1-5032-D7BE-FEAA-6E7270EC53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6135" y="439306"/>
            <a:ext cx="11024420" cy="494760"/>
          </a:xfrm>
          <a:solidFill>
            <a:schemeClr val="bg2">
              <a:lumMod val="90000"/>
            </a:schemeClr>
          </a:solidFill>
        </p:spPr>
        <p:txBody>
          <a:bodyPr/>
          <a:lstStyle/>
          <a:p>
            <a:r>
              <a:rPr lang="en-GB" sz="5400" b="1" i="1" dirty="0"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Hagia triada sarcophagus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E6A3083-8C00-F039-88EB-279D1D318BE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0898" y="1471118"/>
            <a:ext cx="5837464" cy="391576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3CF30C6-9423-6181-0AC4-9D0355BF2A63}"/>
              </a:ext>
            </a:extLst>
          </p:cNvPr>
          <p:cNvSpPr txBox="1"/>
          <p:nvPr/>
        </p:nvSpPr>
        <p:spPr>
          <a:xfrm>
            <a:off x="8888361" y="2497394"/>
            <a:ext cx="1750141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Hagia Triada Sarcophagus,</a:t>
            </a:r>
          </a:p>
          <a:p>
            <a:r>
              <a:rPr lang="en-GB" dirty="0"/>
              <a:t>Herakleion Museum, Crete, 2025</a:t>
            </a:r>
          </a:p>
        </p:txBody>
      </p:sp>
    </p:spTree>
    <p:extLst>
      <p:ext uri="{BB962C8B-B14F-4D97-AF65-F5344CB8AC3E}">
        <p14:creationId xmlns:p14="http://schemas.microsoft.com/office/powerpoint/2010/main" val="35232107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8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337FAD-CC18-7E88-BB27-094CA53C2F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Who what where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5ACB26-7AEE-E3D7-BA14-5356A146C9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Where is Hagia </a:t>
            </a:r>
            <a:r>
              <a:rPr lang="en-GB" dirty="0" err="1"/>
              <a:t>Triada</a:t>
            </a:r>
            <a:r>
              <a:rPr lang="en-GB" dirty="0"/>
              <a:t>?</a:t>
            </a:r>
          </a:p>
          <a:p>
            <a:r>
              <a:rPr lang="en-GB" dirty="0"/>
              <a:t>- South-central Crete</a:t>
            </a:r>
          </a:p>
          <a:p>
            <a:r>
              <a:rPr lang="en-GB" dirty="0"/>
              <a:t>Rectangular box on four flat legs</a:t>
            </a:r>
          </a:p>
          <a:p>
            <a:r>
              <a:rPr lang="en-GB" dirty="0"/>
              <a:t>Limestone</a:t>
            </a:r>
          </a:p>
          <a:p>
            <a:r>
              <a:rPr lang="en-GB" dirty="0"/>
              <a:t>Plastered and painted with bright colours</a:t>
            </a:r>
          </a:p>
          <a:p>
            <a:r>
              <a:rPr lang="en-GB" sz="2000" dirty="0"/>
              <a:t>What is painted on it? </a:t>
            </a:r>
          </a:p>
          <a:p>
            <a:r>
              <a:rPr lang="en-GB" dirty="0"/>
              <a:t>Funerary rites</a:t>
            </a:r>
          </a:p>
          <a:p>
            <a:r>
              <a:rPr lang="en-GB" dirty="0"/>
              <a:t>Painted in Fresco style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16E3F0D-6A3D-C079-3508-D8AF6F19CF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82978" y="3519948"/>
            <a:ext cx="4396123" cy="29506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228882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1EEAC1-90C7-2A55-AC71-0A98AF88E7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Comparison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B43230-7B85-5CD8-C65F-C780938CFF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r>
              <a:rPr lang="en-GB" sz="2000" dirty="0"/>
              <a:t>Expected to look like?</a:t>
            </a:r>
          </a:p>
          <a:p>
            <a:r>
              <a:rPr lang="en-GB" dirty="0"/>
              <a:t>Small coffin / chest</a:t>
            </a:r>
          </a:p>
          <a:p>
            <a:r>
              <a:rPr lang="en-GB" dirty="0"/>
              <a:t>Used in 1430-1320 </a:t>
            </a:r>
            <a:r>
              <a:rPr lang="en-GB" dirty="0" err="1"/>
              <a:t>Bc</a:t>
            </a:r>
            <a:endParaRPr lang="en-GB" dirty="0"/>
          </a:p>
          <a:p>
            <a:r>
              <a:rPr lang="en-GB" sz="2000" dirty="0"/>
              <a:t>Differences?</a:t>
            </a:r>
          </a:p>
          <a:p>
            <a:r>
              <a:rPr lang="en-GB" dirty="0"/>
              <a:t>Terracotta NOT limestone</a:t>
            </a:r>
          </a:p>
          <a:p>
            <a:r>
              <a:rPr lang="en-GB" dirty="0"/>
              <a:t>Painted differently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FE4D529-AC94-0668-FB8E-67874114076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0" t="1013"/>
          <a:stretch>
            <a:fillRect/>
          </a:stretch>
        </p:blipFill>
        <p:spPr>
          <a:xfrm>
            <a:off x="8431306" y="2497394"/>
            <a:ext cx="3058881" cy="300340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F0EB0FB-60E3-D267-02FA-CE7BAC1C0A65}"/>
              </a:ext>
            </a:extLst>
          </p:cNvPr>
          <p:cNvSpPr txBox="1"/>
          <p:nvPr/>
        </p:nvSpPr>
        <p:spPr>
          <a:xfrm>
            <a:off x="8431305" y="5500802"/>
            <a:ext cx="305888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Chest Larnax, </a:t>
            </a:r>
            <a:r>
              <a:rPr lang="en-GB" dirty="0" err="1"/>
              <a:t>Herakleion</a:t>
            </a:r>
            <a:r>
              <a:rPr lang="en-GB" dirty="0"/>
              <a:t> Museum, Crete, </a:t>
            </a:r>
            <a:r>
              <a:rPr lang="en-GB" dirty="0" err="1"/>
              <a:t>P.Martino</a:t>
            </a:r>
            <a:r>
              <a:rPr lang="en-GB" dirty="0"/>
              <a:t>, 1430-1320 </a:t>
            </a:r>
            <a:r>
              <a:rPr lang="en-GB" dirty="0" err="1"/>
              <a:t>Bc</a:t>
            </a: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D32D691-62D0-C1E0-D450-52170C3FF23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25" t="1863" r="14333" b="10904"/>
          <a:stretch>
            <a:fillRect/>
          </a:stretch>
        </p:blipFill>
        <p:spPr>
          <a:xfrm>
            <a:off x="5673213" y="875957"/>
            <a:ext cx="3215149" cy="284860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D14F500-84A8-67B7-D7DB-1D16C146A27E}"/>
              </a:ext>
            </a:extLst>
          </p:cNvPr>
          <p:cNvSpPr txBox="1"/>
          <p:nvPr/>
        </p:nvSpPr>
        <p:spPr>
          <a:xfrm>
            <a:off x="5418461" y="3746475"/>
            <a:ext cx="305888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Late Minoan Sarcophagus, Chania Archaeological Museum, Necropolis of Armeni, 1400-1200 </a:t>
            </a:r>
            <a:r>
              <a:rPr lang="en-GB" dirty="0" err="1"/>
              <a:t>Bc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939523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6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761F98-9781-0300-663C-D1AB58AAC1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2B21DC-291F-6FCD-6F50-21AF06248A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Egyptian influence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E31E136-361A-B2EB-0526-4FAABB43FB8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2579" t="19045" r="3026" b="52632"/>
          <a:stretch>
            <a:fillRect/>
          </a:stretch>
        </p:blipFill>
        <p:spPr>
          <a:xfrm>
            <a:off x="1288025" y="4219457"/>
            <a:ext cx="9909287" cy="199594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231EE93-A896-83A8-8D97-A52D3C912D6C}"/>
              </a:ext>
            </a:extLst>
          </p:cNvPr>
          <p:cNvSpPr txBox="1"/>
          <p:nvPr/>
        </p:nvSpPr>
        <p:spPr>
          <a:xfrm>
            <a:off x="1204451" y="2228671"/>
            <a:ext cx="953237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dirty="0"/>
              <a:t>Similar scene to Egyptian tomb and wall art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dirty="0"/>
              <a:t>Style of scene appears suddenly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dirty="0"/>
              <a:t>Little to no connection to early Minoan art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589563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B4F2F0-A1BC-0B3A-E387-1C72A9605B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769" y="382758"/>
            <a:ext cx="10058400" cy="1371600"/>
          </a:xfrm>
        </p:spPr>
        <p:txBody>
          <a:bodyPr/>
          <a:lstStyle/>
          <a:p>
            <a:r>
              <a:rPr lang="en-GB" dirty="0"/>
              <a:t>Interconnectivity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83B527-9090-BA47-DFFC-048864C48E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2542" y="2782669"/>
            <a:ext cx="6233652" cy="3805132"/>
          </a:xfrm>
        </p:spPr>
        <p:txBody>
          <a:bodyPr/>
          <a:lstStyle/>
          <a:p>
            <a:r>
              <a:rPr lang="en-GB" dirty="0"/>
              <a:t>Links with Egyptian art style through contact, diplomatic gift exchange, trade, conquest, exogamy (marriage outside of community) and travelling artisans</a:t>
            </a:r>
          </a:p>
          <a:p>
            <a:r>
              <a:rPr lang="en-GB" dirty="0"/>
              <a:t>Known interactions between Crete and 18</a:t>
            </a:r>
            <a:r>
              <a:rPr lang="en-GB" baseline="30000" dirty="0"/>
              <a:t>th</a:t>
            </a:r>
            <a:r>
              <a:rPr lang="en-GB" dirty="0"/>
              <a:t> dynasty rulers within Egypt</a:t>
            </a:r>
          </a:p>
          <a:p>
            <a:r>
              <a:rPr lang="en-GB" dirty="0"/>
              <a:t>Coincides with appearance of wall paintings of rituals in Minoan palaces</a:t>
            </a:r>
          </a:p>
          <a:p>
            <a:r>
              <a:rPr lang="en-GB" dirty="0"/>
              <a:t>Minoan figures in Theban tombs – </a:t>
            </a:r>
            <a:r>
              <a:rPr lang="en-GB" dirty="0" err="1"/>
              <a:t>Keftiu</a:t>
            </a:r>
            <a:r>
              <a:rPr lang="en-GB" dirty="0"/>
              <a:t> emissaries </a:t>
            </a:r>
          </a:p>
          <a:p>
            <a:r>
              <a:rPr lang="en-GB" dirty="0"/>
              <a:t>Faience objects thought to originate in Egypt, found in Crete Early Bronze Age (imported or inspired)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C9528A1-4628-469F-997E-CEAE3B32F73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5769" y="3522124"/>
            <a:ext cx="5238787" cy="2947691"/>
          </a:xfrm>
          <a:prstGeom prst="rect">
            <a:avLst/>
          </a:prstGeom>
          <a:effectLst>
            <a:innerShdw blurRad="114300">
              <a:schemeClr val="bg2">
                <a:lumMod val="50000"/>
              </a:schemeClr>
            </a:inn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DFB0305-56C0-8F01-C3CC-66CF60B5B2B4}"/>
              </a:ext>
            </a:extLst>
          </p:cNvPr>
          <p:cNvSpPr txBox="1"/>
          <p:nvPr/>
        </p:nvSpPr>
        <p:spPr>
          <a:xfrm>
            <a:off x="355769" y="2782669"/>
            <a:ext cx="342965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Active trade route map, Kelly Macquire, 2020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1BF6546-20C0-E767-732A-0EE8722A266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94556" y="276300"/>
            <a:ext cx="4626078" cy="2404295"/>
          </a:xfrm>
          <a:prstGeom prst="rect">
            <a:avLst/>
          </a:prstGeom>
          <a:effectLst>
            <a:innerShdw blurRad="114300">
              <a:schemeClr val="bg2">
                <a:lumMod val="50000"/>
              </a:schemeClr>
            </a:innerShdw>
          </a:effec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240E37B-A772-DA17-7DC7-66F6A2FF49CA}"/>
              </a:ext>
            </a:extLst>
          </p:cNvPr>
          <p:cNvSpPr txBox="1"/>
          <p:nvPr/>
        </p:nvSpPr>
        <p:spPr>
          <a:xfrm>
            <a:off x="10220634" y="270198"/>
            <a:ext cx="172556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Keftiu</a:t>
            </a:r>
            <a:r>
              <a:rPr lang="en-GB" dirty="0"/>
              <a:t> emissaries, Tomb of </a:t>
            </a:r>
            <a:r>
              <a:rPr lang="en-GB" dirty="0" err="1"/>
              <a:t>Rekhmire</a:t>
            </a:r>
            <a:r>
              <a:rPr lang="en-GB" dirty="0"/>
              <a:t>, Egypt Museum, 1479-1400 BC</a:t>
            </a:r>
          </a:p>
        </p:txBody>
      </p:sp>
    </p:spTree>
    <p:extLst>
      <p:ext uri="{BB962C8B-B14F-4D97-AF65-F5344CB8AC3E}">
        <p14:creationId xmlns:p14="http://schemas.microsoft.com/office/powerpoint/2010/main" val="12143517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6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1C9233-E2ED-6F74-673C-DF92D8F42D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35CEB4-2085-9D29-6CD4-CA4A479290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Hagia </a:t>
            </a:r>
            <a:r>
              <a:rPr lang="en-GB" dirty="0" err="1"/>
              <a:t>Triada</a:t>
            </a:r>
            <a:r>
              <a:rPr lang="en-GB" dirty="0"/>
              <a:t> sarcophagus is a hybrid object displaying a number of different features and design elements that speak of Minoan connections with Egypt during the Late Bronze Age period.</a:t>
            </a:r>
          </a:p>
          <a:p>
            <a:r>
              <a:rPr lang="en-GB" dirty="0"/>
              <a:t>Evidence suggests that at the time this was made there had many years of contact between Crete and Egypt.</a:t>
            </a:r>
          </a:p>
          <a:p>
            <a:r>
              <a:rPr lang="en-GB" dirty="0"/>
              <a:t>Most contact appears to be diplomatic rather than conquest based, artistic exchanges.</a:t>
            </a:r>
          </a:p>
        </p:txBody>
      </p:sp>
    </p:spTree>
    <p:extLst>
      <p:ext uri="{BB962C8B-B14F-4D97-AF65-F5344CB8AC3E}">
        <p14:creationId xmlns:p14="http://schemas.microsoft.com/office/powerpoint/2010/main" val="32348229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BA6490-0F42-5ABC-D40F-7784FC2654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4EE5A3-83D4-23CE-0196-01565FF369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Dawson, H., Nikolakopoulou, I., 2020. East Meets West: Aegean Identities and Interactions in the Late Bronze Age Mediterranean 40 S. https://doi.org/10.17169/REFUBIUM-28214Goran, D., 2017. The larnax was the standard burial vessel used in the Minoan civilization | The Vintage News. </a:t>
            </a:r>
            <a:r>
              <a:rPr lang="en-GB" dirty="0" err="1"/>
              <a:t>thevintagenews</a:t>
            </a:r>
            <a:r>
              <a:rPr lang="en-GB" dirty="0"/>
              <a:t>. URL https://www.thevintagenews.com/2017/03/09/the-larnax-was-the-standard-burial-vessel-used-in-the-minoan-civilization/ (accessed 12.1.25).</a:t>
            </a:r>
            <a:r>
              <a:rPr lang="en-GB" dirty="0" err="1"/>
              <a:t>Günkel</a:t>
            </a:r>
            <a:r>
              <a:rPr lang="en-GB" dirty="0"/>
              <a:t>-Maschek, U., n.d. Gesture, Stance, and Movement. Communicating Bodies in the Aegean Bronze Age. Acts of the International Conference at the University of Heidelberg, 11–13 November 2021.Macquire, K., 2020. The Minoans &amp; Mycenaeans: Comparison of Two Bronze Age Civilisations. World History </a:t>
            </a:r>
            <a:r>
              <a:rPr lang="en-GB" dirty="0" err="1"/>
              <a:t>Encyclopedia.Martino</a:t>
            </a:r>
            <a:r>
              <a:rPr lang="en-GB" dirty="0"/>
              <a:t>, P.L., 2012. Egyptian Ideas, Minoan Rituals: Evidence of the Interconnections between Crete and Egypt in the Bronze Age on the Hagia </a:t>
            </a:r>
            <a:r>
              <a:rPr lang="en-GB" dirty="0" err="1"/>
              <a:t>Triada</a:t>
            </a:r>
            <a:r>
              <a:rPr lang="en-GB" dirty="0"/>
              <a:t> Sarcophagus. Journal of Ancient Egyptian Interconnections 4, 31–50.Masqueradetheheart, 2023a. </a:t>
            </a:r>
            <a:r>
              <a:rPr lang="en-GB" dirty="0" err="1"/>
              <a:t>Keftiu</a:t>
            </a:r>
            <a:r>
              <a:rPr lang="en-GB" dirty="0"/>
              <a:t>. Egypt Museum. URL https://egypt-museum.com/keftiu/ (accessed 12.1.25).</a:t>
            </a:r>
            <a:r>
              <a:rPr lang="en-GB" dirty="0" err="1"/>
              <a:t>Masqueradetheheart</a:t>
            </a:r>
            <a:r>
              <a:rPr lang="en-GB" dirty="0"/>
              <a:t>, 2023b. </a:t>
            </a:r>
            <a:r>
              <a:rPr lang="en-GB" dirty="0" err="1"/>
              <a:t>Keftiu</a:t>
            </a:r>
            <a:r>
              <a:rPr lang="en-GB" dirty="0"/>
              <a:t>. Egypt Museum. URL https://egypt-museum.com/keftiu/ (accessed 12.1.25).Nauert, J.P., 1965. The Hagia </a:t>
            </a:r>
            <a:r>
              <a:rPr lang="en-GB" dirty="0" err="1"/>
              <a:t>Triada</a:t>
            </a:r>
            <a:r>
              <a:rPr lang="en-GB" dirty="0"/>
              <a:t> Sarcophagus an Iconographical Study. </a:t>
            </a:r>
            <a:r>
              <a:rPr lang="en-GB" dirty="0" err="1"/>
              <a:t>Antike</a:t>
            </a:r>
            <a:r>
              <a:rPr lang="en-GB" dirty="0"/>
              <a:t> Kunst 8, 91–98.Small, T., 1972. A Goat-Chariot on the Hagia </a:t>
            </a:r>
            <a:r>
              <a:rPr lang="en-GB" dirty="0" err="1"/>
              <a:t>Triada</a:t>
            </a:r>
            <a:r>
              <a:rPr lang="en-GB" dirty="0"/>
              <a:t> Sarcophagus. American Journal of Archaeology 76, 327–327. https://doi.org/10.2307/503927</a:t>
            </a:r>
          </a:p>
        </p:txBody>
      </p:sp>
    </p:spTree>
    <p:extLst>
      <p:ext uri="{BB962C8B-B14F-4D97-AF65-F5344CB8AC3E}">
        <p14:creationId xmlns:p14="http://schemas.microsoft.com/office/powerpoint/2010/main" val="379768735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Media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TM03457510[[fn=Savon]]</Template>
  <TotalTime>298</TotalTime>
  <Words>557</Words>
  <Application>Microsoft Office PowerPoint</Application>
  <PresentationFormat>Widescreen</PresentationFormat>
  <Paragraphs>41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Calibri</vt:lpstr>
      <vt:lpstr>Century Gothic</vt:lpstr>
      <vt:lpstr>Courier New</vt:lpstr>
      <vt:lpstr>Garamond</vt:lpstr>
      <vt:lpstr>Savon</vt:lpstr>
      <vt:lpstr>Hagia triada sarcophagus </vt:lpstr>
      <vt:lpstr>Who what where</vt:lpstr>
      <vt:lpstr>Comparison</vt:lpstr>
      <vt:lpstr>Egyptian influence</vt:lpstr>
      <vt:lpstr>Interconnectivity</vt:lpstr>
      <vt:lpstr>Conclusion</vt:lpstr>
      <vt:lpstr>Bibliography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Deena Lewis</dc:creator>
  <cp:lastModifiedBy>Deena Lewis</cp:lastModifiedBy>
  <cp:revision>6</cp:revision>
  <dcterms:created xsi:type="dcterms:W3CDTF">2025-11-19T12:48:26Z</dcterms:created>
  <dcterms:modified xsi:type="dcterms:W3CDTF">2025-12-01T23:00:27Z</dcterms:modified>
</cp:coreProperties>
</file>