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38" autoAdjust="0"/>
    <p:restoredTop sz="94660"/>
  </p:normalViewPr>
  <p:slideViewPr>
    <p:cSldViewPr snapToGrid="0">
      <p:cViewPr varScale="1">
        <p:scale>
          <a:sx n="78" d="100"/>
          <a:sy n="78" d="100"/>
        </p:scale>
        <p:origin x="19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4464" y="1371600"/>
            <a:ext cx="10863072" cy="1344168"/>
          </a:xfrm>
        </p:spPr>
        <p:txBody>
          <a:bodyPr vert="horz" lIns="91440" tIns="45720" rIns="91440" bIns="45720" rtlCol="0" anchor="b" anchorCtr="0"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algn="ctr" defTabSz="914400" rtl="0" eaLnBrk="1" latinLnBrk="0" hangingPunct="1">
              <a:lnSpc>
                <a:spcPts val="6400"/>
              </a:lnSpc>
              <a:spcBef>
                <a:spcPct val="0"/>
              </a:spcBef>
              <a:buNone/>
              <a:defRPr sz="6000" kern="12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4464" y="2715767"/>
            <a:ext cx="10863072" cy="66751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SzPct val="75000"/>
              <a:buFont typeface="Wingdings 2" pitchFamily="18" charset="2"/>
              <a:buNone/>
              <a:defRPr sz="2200" b="0" kern="120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BF921447-AE27-4BCA-9F9E-7B217C010A7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84AF5F13-3579-47B7-A1F1-3968DFFD7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5623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21447-AE27-4BCA-9F9E-7B217C010A7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F5F13-3579-47B7-A1F1-3968DFFD7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247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4634" y="4343399"/>
            <a:ext cx="10862732" cy="1346013"/>
          </a:xfrm>
        </p:spPr>
        <p:txBody>
          <a:bodyPr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>
              <a:lnSpc>
                <a:spcPts val="6400"/>
              </a:lnSpc>
              <a:defRPr sz="60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4634" y="5688106"/>
            <a:ext cx="10862733" cy="663387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>
              <a:spcBef>
                <a:spcPts val="0"/>
              </a:spcBef>
              <a:buNone/>
              <a:defRPr b="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BF921447-AE27-4BCA-9F9E-7B217C010A7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84AF5F13-3579-47B7-A1F1-3968DFFD7BC0}" type="slidenum">
              <a:rPr lang="en-GB" smtClean="0"/>
              <a:t>‹#›</a:t>
            </a:fld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2641600" y="685800"/>
            <a:ext cx="6908800" cy="3352800"/>
          </a:xfrm>
          <a:solidFill>
            <a:schemeClr val="tx1">
              <a:lumMod val="75000"/>
            </a:schemeClr>
          </a:solidFill>
          <a:ln w="127000" cap="sq">
            <a:solidFill>
              <a:schemeClr val="tx1"/>
            </a:solidFill>
            <a:miter lim="800000"/>
          </a:ln>
          <a:effectLst>
            <a:outerShdw blurRad="63500" sx="101000" sy="101000" algn="ctr" rotWithShape="0">
              <a:schemeClr val="bg2">
                <a:lumMod val="20000"/>
                <a:lumOff val="80000"/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9000000"/>
            </a:lightRig>
          </a:scene3d>
          <a:sp3d prstMaterial="matte">
            <a:bevelT w="12700" prst="relaxedInset"/>
            <a:bevelB w="38100" h="127000" prst="relaxedInset"/>
            <a:extrusionClr>
              <a:schemeClr val="tx1"/>
            </a:extrusionClr>
            <a:contourClr>
              <a:schemeClr val="tx1"/>
            </a:contourClr>
          </a:sp3d>
        </p:spPr>
        <p:txBody>
          <a:bodyPr/>
          <a:lstStyle>
            <a:lvl1pPr>
              <a:buNone/>
              <a:defRPr/>
            </a:lvl1pPr>
          </a:lstStyle>
          <a:p>
            <a:r>
              <a:rPr lang="en-US" smtClean="0"/>
              <a:t>Click icon to add picture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40954419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1774826"/>
            <a:ext cx="10862733" cy="1873250"/>
          </a:xfrm>
        </p:spPr>
        <p:txBody>
          <a:bodyPr anchor="b" anchorCtr="0"/>
          <a:lstStyle>
            <a:lvl1pPr algn="ctr">
              <a:defRPr sz="60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4634" y="3654520"/>
            <a:ext cx="1086273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0"/>
              </a:spcBef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21447-AE27-4BCA-9F9E-7B217C010A7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F5F13-3579-47B7-A1F1-3968DFFD7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249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94130"/>
            <a:ext cx="10862735" cy="145228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4633" y="1762125"/>
            <a:ext cx="512064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6728" y="1762125"/>
            <a:ext cx="512064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290763" indent="-461963"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21447-AE27-4BCA-9F9E-7B217C010A7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F5F13-3579-47B7-A1F1-3968DFFD7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176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94130"/>
            <a:ext cx="10862735" cy="1452283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4633" y="1550894"/>
            <a:ext cx="512064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633" y="2541494"/>
            <a:ext cx="512064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6728" y="1550894"/>
            <a:ext cx="512064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06728" y="2541494"/>
            <a:ext cx="512064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21447-AE27-4BCA-9F9E-7B217C010A7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F5F13-3579-47B7-A1F1-3968DFFD7BC0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670560" y="2353235"/>
            <a:ext cx="512064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6406727" y="2353235"/>
            <a:ext cx="5120640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2374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21447-AE27-4BCA-9F9E-7B217C010A7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F5F13-3579-47B7-A1F1-3968DFFD7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776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21447-AE27-4BCA-9F9E-7B217C010A7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F5F13-3579-47B7-A1F1-3968DFFD7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9241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387" y="416860"/>
            <a:ext cx="512064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90043" y="403413"/>
            <a:ext cx="5120640" cy="572275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3387" y="2438400"/>
            <a:ext cx="512064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21447-AE27-4BCA-9F9E-7B217C010A7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F5F13-3579-47B7-A1F1-3968DFFD7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205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387" y="416860"/>
            <a:ext cx="5120640" cy="1994647"/>
          </a:xfrm>
        </p:spPr>
        <p:txBody>
          <a:bodyPr anchor="b"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3387" y="2438400"/>
            <a:ext cx="512064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21447-AE27-4BCA-9F9E-7B217C010A7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F5F13-3579-47B7-A1F1-3968DFFD7BC0}" type="slidenum">
              <a:rPr lang="en-GB" smtClean="0"/>
              <a:t>‹#›</a:t>
            </a:fld>
            <a:endParaRPr lang="en-GB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6406727" y="430306"/>
            <a:ext cx="5120640" cy="5432612"/>
          </a:xfrm>
          <a:solidFill>
            <a:schemeClr val="bg1">
              <a:lumMod val="85000"/>
            </a:schemeClr>
          </a:solidFill>
          <a:ln w="127000" cap="sq">
            <a:solidFill>
              <a:schemeClr val="bg1"/>
            </a:solidFill>
            <a:miter lim="800000"/>
          </a:ln>
          <a:effectLst>
            <a:outerShdw blurRad="76200" dist="12700" dir="5400000" sx="100500" sy="100500" rotWithShape="0">
              <a:prstClr val="black">
                <a:alpha val="30000"/>
              </a:prstClr>
            </a:outerShdw>
          </a:effectLst>
          <a:scene3d>
            <a:camera prst="orthographicFront"/>
            <a:lightRig rig="threePt" dir="t"/>
          </a:scene3d>
          <a:sp3d extrusionH="50800">
            <a:extrusionClr>
              <a:schemeClr val="tx1"/>
            </a:extrusionClr>
            <a:contourClr>
              <a:schemeClr val="tx1"/>
            </a:contourClr>
          </a:sp3d>
        </p:spPr>
        <p:txBody>
          <a:bodyPr vert="horz" lIns="91440" tIns="45720" rIns="91440" bIns="45720" rtlCol="0">
            <a:normAutofit/>
          </a:bodyPr>
          <a:lstStyle>
            <a:lvl1pPr marL="457200" indent="-457200" algn="l" defTabSz="914400" rtl="0" eaLnBrk="1" latinLnBrk="0" hangingPunct="1">
              <a:spcBef>
                <a:spcPts val="2000"/>
              </a:spcBef>
              <a:buClr>
                <a:schemeClr val="accent2">
                  <a:lumMod val="50000"/>
                  <a:lumOff val="50000"/>
                </a:schemeClr>
              </a:buClr>
              <a:buSzPct val="75000"/>
              <a:buFont typeface="Wingdings 2" pitchFamily="18" charset="2"/>
              <a:buNone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682402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7pPr marL="2743200" indent="-457200">
              <a:defRPr/>
            </a:lvl7pPr>
            <a:lvl8pPr marL="2743200" indent="-457200">
              <a:defRPr/>
            </a:lvl8pPr>
            <a:lvl9pPr marL="2743200" indent="-457200"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21447-AE27-4BCA-9F9E-7B217C010A7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F5F13-3579-47B7-A1F1-3968DFFD7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8176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681883" y="417513"/>
            <a:ext cx="2133600" cy="57086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566" y="417513"/>
            <a:ext cx="8665633" cy="570865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21447-AE27-4BCA-9F9E-7B217C010A7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F5F13-3579-47B7-A1F1-3968DFFD7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45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BF921447-AE27-4BCA-9F9E-7B217C010A7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84AF5F13-3579-47B7-A1F1-3968DFFD7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8691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4634" y="94130"/>
            <a:ext cx="10862735" cy="145228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4634" y="1761565"/>
            <a:ext cx="10862735" cy="43645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012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F921447-AE27-4BCA-9F9E-7B217C010A7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90212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4AF5F13-3579-47B7-A1F1-3968DFFD7B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474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5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2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828800" indent="-457200" algn="l" defTabSz="914400" rtl="0" eaLnBrk="1" latinLnBrk="0" hangingPunct="1">
        <a:spcBef>
          <a:spcPts val="6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286000" indent="-457200" algn="l" defTabSz="914400" rtl="0" eaLnBrk="1" latinLnBrk="0" hangingPunct="1">
        <a:spcBef>
          <a:spcPts val="6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7432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2051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6576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1195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Apportionment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Tutorial </a:t>
            </a:r>
            <a:r>
              <a:rPr lang="en-GB" dirty="0" smtClean="0"/>
              <a:t>Activity 1 - Pippin Ltd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58714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Apportionment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Firstly, consider the basis of apportionment i.e. apportionment of rent based on floor area (</a:t>
            </a:r>
            <a:r>
              <a:rPr lang="en-GB" dirty="0" err="1" smtClean="0"/>
              <a:t>sq</a:t>
            </a:r>
            <a:r>
              <a:rPr lang="en-GB" dirty="0" smtClean="0"/>
              <a:t> </a:t>
            </a:r>
            <a:r>
              <a:rPr lang="en-GB" dirty="0" err="1" smtClean="0"/>
              <a:t>ft</a:t>
            </a:r>
            <a:r>
              <a:rPr lang="en-GB" dirty="0" smtClean="0"/>
              <a:t>)</a:t>
            </a:r>
          </a:p>
          <a:p>
            <a:r>
              <a:rPr lang="en-GB" dirty="0" smtClean="0"/>
              <a:t>Secondly, you need the total floor area of a department and divide it by the total floor area of the factory</a:t>
            </a:r>
          </a:p>
          <a:p>
            <a:r>
              <a:rPr lang="en-GB" dirty="0" smtClean="0"/>
              <a:t>Finally, multiply it by the total cost of the rent.</a:t>
            </a:r>
          </a:p>
          <a:p>
            <a:r>
              <a:rPr lang="en-GB" dirty="0" smtClean="0"/>
              <a:t>For example based on the floor area of the forming department, the rent cost apportioned to that department would be:</a:t>
            </a:r>
          </a:p>
          <a:p>
            <a:r>
              <a:rPr lang="en-GB" dirty="0" smtClean="0"/>
              <a:t>2000 / 10000 x 8000 = 1,600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0495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Pippin Ltd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Pippin Ltd has three production departments (forming, machines and assembly) and two service departments (maintenance and general).</a:t>
            </a:r>
          </a:p>
          <a:p>
            <a:r>
              <a:rPr lang="en-GB" dirty="0" smtClean="0"/>
              <a:t>Undertake activity 1 using the data provided, apportion overheads to the five departments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6519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57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729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5210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ddle">
  <a:themeElements>
    <a:clrScheme name="Saddle">
      <a:dk1>
        <a:srgbClr val="302C24"/>
      </a:dk1>
      <a:lt1>
        <a:sysClr val="window" lastClr="FFFFFF"/>
      </a:lt1>
      <a:dk2>
        <a:srgbClr val="AC6416"/>
      </a:dk2>
      <a:lt2>
        <a:srgbClr val="E8E4DB"/>
      </a:lt2>
      <a:accent1>
        <a:srgbClr val="C6B178"/>
      </a:accent1>
      <a:accent2>
        <a:srgbClr val="9C5B14"/>
      </a:accent2>
      <a:accent3>
        <a:srgbClr val="71B2BC"/>
      </a:accent3>
      <a:accent4>
        <a:srgbClr val="78AA5D"/>
      </a:accent4>
      <a:accent5>
        <a:srgbClr val="867099"/>
      </a:accent5>
      <a:accent6>
        <a:srgbClr val="4C6F75"/>
      </a:accent6>
      <a:hlink>
        <a:srgbClr val="F27B0E"/>
      </a:hlink>
      <a:folHlink>
        <a:srgbClr val="989268"/>
      </a:folHlink>
    </a:clrScheme>
    <a:fontScheme name="Saddle">
      <a:maj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Saddle">
      <a:fillStyleLst>
        <a:solidFill>
          <a:schemeClr val="phClr"/>
        </a:solidFill>
        <a:gradFill rotWithShape="1">
          <a:gsLst>
            <a:gs pos="0">
              <a:schemeClr val="phClr"/>
            </a:gs>
            <a:gs pos="30000">
              <a:schemeClr val="phClr">
                <a:tint val="80000"/>
              </a:schemeClr>
            </a:gs>
            <a:gs pos="100000">
              <a:schemeClr val="phClr">
                <a:tint val="100000"/>
              </a:schemeClr>
            </a:gs>
          </a:gsLst>
          <a:path path="rect">
            <a:fillToRect l="50000" r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70000"/>
                <a:satMod val="120000"/>
              </a:schemeClr>
              <a:schemeClr val="phClr">
                <a:tint val="30000"/>
                <a:satMod val="120000"/>
              </a:schemeClr>
            </a:duotone>
          </a:blip>
          <a:stretch/>
        </a:blip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50800" cap="flat" cmpd="dbl" algn="ctr">
          <a:solidFill>
            <a:schemeClr val="phClr"/>
          </a:solidFill>
          <a:prstDash val="solid"/>
        </a:ln>
        <a:ln w="7620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FFFFFF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sunrise" dir="tl">
              <a:rot lat="0" lon="0" rev="1200000"/>
            </a:lightRig>
          </a:scene3d>
          <a:sp3d prstMaterial="softEdge">
            <a:bevelT w="0" h="0"/>
          </a:sp3d>
        </a:effectStyle>
        <a:effectStyle>
          <a:effectLst>
            <a:innerShdw blurRad="76200" dist="38100" dir="13500000">
              <a:srgbClr val="FFFFFF">
                <a:alpha val="75000"/>
              </a:srgbClr>
            </a:innerShdw>
          </a:effectLst>
          <a:scene3d>
            <a:camera prst="perspectiveFront" fov="2400000"/>
            <a:lightRig rig="twoPt" dir="tl"/>
          </a:scene3d>
          <a:sp3d>
            <a:bevelT w="25400" h="12700" prst="angle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250000"/>
              </a:schemeClr>
              <a:schemeClr val="phClr">
                <a:tint val="5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shade val="90000"/>
                <a:hueMod val="90000"/>
                <a:satMod val="150000"/>
                <a:lumMod val="90000"/>
              </a:schemeClr>
              <a:schemeClr val="phClr">
                <a:tint val="70000"/>
                <a:shade val="80000"/>
                <a:satMod val="3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Accounting for Labour tutorial</Template>
  <TotalTime>10</TotalTime>
  <Words>130</Words>
  <Application>Microsoft Office PowerPoint</Application>
  <PresentationFormat>Widescreen</PresentationFormat>
  <Paragraphs>11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Book Antiqua</vt:lpstr>
      <vt:lpstr>Wingdings 2</vt:lpstr>
      <vt:lpstr>Saddle</vt:lpstr>
      <vt:lpstr>Apportionment</vt:lpstr>
      <vt:lpstr>Apportionment Method</vt:lpstr>
      <vt:lpstr>Pippin Ltd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Apportionment</dc:title>
  <dc:creator>Marie Pitson</dc:creator>
  <cp:lastModifiedBy>Marie Pitson</cp:lastModifiedBy>
  <cp:revision>1</cp:revision>
  <dcterms:created xsi:type="dcterms:W3CDTF">2018-03-26T09:24:12Z</dcterms:created>
  <dcterms:modified xsi:type="dcterms:W3CDTF">2018-03-26T09:34:46Z</dcterms:modified>
</cp:coreProperties>
</file>