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4640"/>
  </p:normalViewPr>
  <p:slideViewPr>
    <p:cSldViewPr snapToGrid="0">
      <p:cViewPr>
        <p:scale>
          <a:sx n="111" d="100"/>
          <a:sy n="111" d="100"/>
        </p:scale>
        <p:origin x="160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D9A952-3A5D-47FA-B0CD-32D000433D00}" type="datetimeFigureOut">
              <a:rPr lang="en-GB" smtClean="0"/>
              <a:t>03/02/2025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43EF1-B49B-4789-A0CD-2267913492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89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9310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7913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1120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0505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97388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161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0082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8592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843EF1-B49B-4789-A0CD-22679134928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2725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C128FA71-3A18-48C0-980F-4B68F7F63042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69205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741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69644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8490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2/3/25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44842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2/3/25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50056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2/3/25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070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0498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309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452839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04437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03776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93675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42852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1041132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42581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84430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7F45AC6-C491-4585-A584-9CE2AF7D5500}" type="datetime1">
              <a:rPr lang="en-US" smtClean="0"/>
              <a:t>2/3/25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72212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  <p:sldLayoutId id="2147483757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505D468-F003-1E1B-B4D8-6C3897124F65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prstClr val="white"/>
            </a:duotone>
          </a:blip>
          <a:srcRect t="1964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EE2039B-69BD-482A-841A-9C5206D96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4">
              <a:alphaModFix amt="83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8010C1-DC06-49C2-A879-22A5A94F4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929FEA8-B524-492D-9E1B-D7CF0D1C1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14" name="Rounded Rectangle 16">
              <a:extLst>
                <a:ext uri="{FF2B5EF4-FFF2-40B4-BE49-F238E27FC236}">
                  <a16:creationId xmlns:a16="http://schemas.microsoft.com/office/drawing/2014/main" id="{1DAE2262-A71A-4945-B478-4B69E5AD2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C24B543-E1AE-4733-8F56-EF42C6766E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16" name="Rounded Rectangle 18">
              <a:extLst>
                <a:ext uri="{FF2B5EF4-FFF2-40B4-BE49-F238E27FC236}">
                  <a16:creationId xmlns:a16="http://schemas.microsoft.com/office/drawing/2014/main" id="{16CD6DAB-F615-4B33-AF13-B2FCBBFD1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11444E18-A41E-4745-94A0-9F7B6E459D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82D7EC5-4DED-3C2F-645D-852D326523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 b="1"/>
              <a:t>FEASIBILITY PLAN FOR AN INTERNATIONAL MEETING </a:t>
            </a:r>
            <a:endParaRPr lang="en-GB" sz="34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15B27E-9A22-66F1-C9DC-0788387490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92398" y="3657596"/>
            <a:ext cx="6815669" cy="1718733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Student name: </a:t>
            </a:r>
            <a:r>
              <a:rPr lang="en-GB" dirty="0" err="1"/>
              <a:t>Iuliana</a:t>
            </a:r>
            <a:r>
              <a:rPr lang="en-GB" dirty="0"/>
              <a:t>-Daniela </a:t>
            </a:r>
            <a:r>
              <a:rPr lang="en-GB" dirty="0" err="1"/>
              <a:t>Giurea</a:t>
            </a:r>
            <a:r>
              <a:rPr lang="en-GB" dirty="0"/>
              <a:t> </a:t>
            </a:r>
          </a:p>
          <a:p>
            <a:r>
              <a:rPr lang="en-GB" dirty="0"/>
              <a:t>Student number : 2226406</a:t>
            </a:r>
          </a:p>
          <a:p>
            <a:r>
              <a:rPr lang="en-GB" dirty="0"/>
              <a:t>Lecturer name : Kathryn Flynn</a:t>
            </a:r>
          </a:p>
          <a:p>
            <a:r>
              <a:rPr lang="en-GB" dirty="0"/>
              <a:t>‘’ I confirm that I have not used any AI tools in the research and creation of this assignment. I confirm that I have not presented any AI generated materials as my own work. I confirm I have copies of my drafts , notes , and other resources I used, which I may be asked to provide in evidence’’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A2F8AFE-17D5-4D84-BEE2-F0CAE81E6D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176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129" name="Group 5128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5130" name="Picture 5129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5131" name="Rectangle 5130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5132" name="Picture 5131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5133" name="Picture 5132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437C28-D98B-D881-2700-94728CB814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en-GB" b="1" dirty="0"/>
              <a:t>Introduction </a:t>
            </a:r>
          </a:p>
        </p:txBody>
      </p:sp>
      <p:sp>
        <p:nvSpPr>
          <p:cNvPr id="5135" name="Rectangle 5134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Blog | Remarkable Education">
            <a:extLst>
              <a:ext uri="{FF2B5EF4-FFF2-40B4-BE49-F238E27FC236}">
                <a16:creationId xmlns:a16="http://schemas.microsoft.com/office/drawing/2014/main" id="{DA6E1063-D1B3-9498-A9A5-4DEC3F935F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72" r="2570" b="-3"/>
          <a:stretch/>
        </p:blipFill>
        <p:spPr bwMode="auto">
          <a:xfrm>
            <a:off x="1412683" y="1410208"/>
            <a:ext cx="5278777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137" name="Straight Connector 5136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02F7E-644F-99A5-D50E-94A5F34E5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5824" y="2556932"/>
            <a:ext cx="3360771" cy="3318936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Organisation of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UK Diversity &amp; Inclusion Business Summit 2025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Promoting workplace diversity and inclusion strategies (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Garg and Sangwan, 2021)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Showcasing industry best practices and innovations.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Encouraging policy development for inclusive workplaces.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1399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F64A04E-0778-4E62-3B7E-5175BCAD7E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231D6-9301-8F4E-705B-9DAD071BF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GB" b="1" dirty="0">
                <a:solidFill>
                  <a:srgbClr val="262626"/>
                </a:solidFill>
              </a:rPr>
              <a:t>Market Analysis: Target Market and Competitor Analysis </a:t>
            </a: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5B237130-74BB-4494-BE51-27706F7EC1E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962252249"/>
              </p:ext>
            </p:extLst>
          </p:nvPr>
        </p:nvGraphicFramePr>
        <p:xfrm>
          <a:off x="1053524" y="2590800"/>
          <a:ext cx="4959924" cy="3578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75651">
                  <a:extLst>
                    <a:ext uri="{9D8B030D-6E8A-4147-A177-3AD203B41FA5}">
                      <a16:colId xmlns:a16="http://schemas.microsoft.com/office/drawing/2014/main" val="1813025063"/>
                    </a:ext>
                  </a:extLst>
                </a:gridCol>
                <a:gridCol w="1955115">
                  <a:extLst>
                    <a:ext uri="{9D8B030D-6E8A-4147-A177-3AD203B41FA5}">
                      <a16:colId xmlns:a16="http://schemas.microsoft.com/office/drawing/2014/main" val="993862415"/>
                    </a:ext>
                  </a:extLst>
                </a:gridCol>
                <a:gridCol w="1729158">
                  <a:extLst>
                    <a:ext uri="{9D8B030D-6E8A-4147-A177-3AD203B41FA5}">
                      <a16:colId xmlns:a16="http://schemas.microsoft.com/office/drawing/2014/main" val="2943757476"/>
                    </a:ext>
                  </a:extLst>
                </a:gridCol>
              </a:tblGrid>
              <a:tr h="223659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Competitor Analysis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2611506"/>
                  </a:ext>
                </a:extLst>
              </a:tr>
              <a:tr h="223659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Event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Key Features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Differentiation Strategy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662541"/>
                  </a:ext>
                </a:extLst>
              </a:tr>
              <a:tr h="67097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CIPD D&amp;I Conference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HR focus, policy discussions, UK-wide (CIPD, 2023).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Practical solutions, cross-industry approach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1959034"/>
                  </a:ext>
                </a:extLst>
              </a:tr>
              <a:tr h="89463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Inclusive Companies Awards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Corporate recognition, case studies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Hands-on workshops, actionable insights (</a:t>
                      </a:r>
                      <a:r>
                        <a:rPr lang="en-GB" sz="1200" b="1" kern="100" dirty="0" err="1">
                          <a:solidFill>
                            <a:schemeClr val="tx1"/>
                          </a:solidFill>
                          <a:effectLst/>
                        </a:rPr>
                        <a:t>Savickaite</a:t>
                      </a: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 and </a:t>
                      </a:r>
                      <a:r>
                        <a:rPr lang="en-GB" sz="1200" b="1" kern="100" dirty="0" err="1">
                          <a:solidFill>
                            <a:schemeClr val="tx1"/>
                          </a:solidFill>
                          <a:effectLst/>
                        </a:rPr>
                        <a:t>Bourguet</a:t>
                      </a: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, 2023) 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37533"/>
                  </a:ext>
                </a:extLst>
              </a:tr>
              <a:tr h="447318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Diversity in Tech Summit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Tech sector focus, innovation talks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Multi-sector applicability, wider outreach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47722837"/>
                  </a:ext>
                </a:extLst>
              </a:tr>
              <a:tr h="670977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Women in Leadership Summit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Gender-focused leadership themes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Broader inclusivity, diverse representation (Rhode, 2016)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5852341"/>
                  </a:ext>
                </a:extLst>
              </a:tr>
              <a:tr h="447318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The Inclusion Conference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Thought leadership, networking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Interactive sessions, policy development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2746" marR="32746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73814529"/>
                  </a:ext>
                </a:extLst>
              </a:tr>
            </a:tbl>
          </a:graphicData>
        </a:graphic>
      </p:graphicFrame>
      <p:graphicFrame>
        <p:nvGraphicFramePr>
          <p:cNvPr id="22" name="Content Placeholder 21">
            <a:extLst>
              <a:ext uri="{FF2B5EF4-FFF2-40B4-BE49-F238E27FC236}">
                <a16:creationId xmlns:a16="http://schemas.microsoft.com/office/drawing/2014/main" id="{55E5EC85-A708-DE61-A618-CC9E979D8F59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4109003854"/>
              </p:ext>
            </p:extLst>
          </p:nvPr>
        </p:nvGraphicFramePr>
        <p:xfrm>
          <a:off x="6096000" y="2590800"/>
          <a:ext cx="5181599" cy="35784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9189">
                  <a:extLst>
                    <a:ext uri="{9D8B030D-6E8A-4147-A177-3AD203B41FA5}">
                      <a16:colId xmlns:a16="http://schemas.microsoft.com/office/drawing/2014/main" val="839493870"/>
                    </a:ext>
                  </a:extLst>
                </a:gridCol>
                <a:gridCol w="1606510">
                  <a:extLst>
                    <a:ext uri="{9D8B030D-6E8A-4147-A177-3AD203B41FA5}">
                      <a16:colId xmlns:a16="http://schemas.microsoft.com/office/drawing/2014/main" val="512757459"/>
                    </a:ext>
                  </a:extLst>
                </a:gridCol>
                <a:gridCol w="2105900">
                  <a:extLst>
                    <a:ext uri="{9D8B030D-6E8A-4147-A177-3AD203B41FA5}">
                      <a16:colId xmlns:a16="http://schemas.microsoft.com/office/drawing/2014/main" val="3496234116"/>
                    </a:ext>
                  </a:extLst>
                </a:gridCol>
              </a:tblGrid>
              <a:tr h="319254">
                <a:tc gridSpan="3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Target Market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7775598"/>
                  </a:ext>
                </a:extLst>
              </a:tr>
              <a:tr h="225080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Segment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Targeting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Positioning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853254"/>
                  </a:ext>
                </a:extLst>
              </a:tr>
              <a:tr h="684854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Demographics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Business professionals, HR managers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Inclusive workplace solutions (</a:t>
                      </a:r>
                      <a:r>
                        <a:rPr lang="en-GB" sz="1200" b="1" kern="100" dirty="0" err="1">
                          <a:solidFill>
                            <a:schemeClr val="tx1"/>
                          </a:solidFill>
                          <a:effectLst/>
                        </a:rPr>
                        <a:t>Igboanugo</a:t>
                      </a: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, Yang, and Bigelow, 2022)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7549465"/>
                  </a:ext>
                </a:extLst>
              </a:tr>
              <a:tr h="4501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Psychographics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DEI-focused policymakers, students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Thought leadership and networking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356176"/>
                  </a:ext>
                </a:extLst>
              </a:tr>
              <a:tr h="4501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Behavioural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DEI policy influencers, change advocates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Actionable strategies for impact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5109019"/>
                  </a:ext>
                </a:extLst>
              </a:tr>
              <a:tr h="45016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Geographic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UK-based corporate sectors and academia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Leading UK DEI business summit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79452136"/>
                  </a:ext>
                </a:extLst>
              </a:tr>
              <a:tr h="900321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Industry Trends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Rising demand for DEI initiatives (Ferraro, Hemsley and Sands, 2023)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Innovative and practical DEI approaches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8302" marR="48302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8034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895242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97B5565-14C6-6F03-985D-CF3799BCDB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30B9F-4322-08AC-4F1E-992DA56AF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262626"/>
                </a:solidFill>
              </a:rPr>
              <a:t>Market Analysis: Marketing Strategies </a:t>
            </a:r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AD6969B-37B8-0797-2C59-244F0EC600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4979964"/>
              </p:ext>
            </p:extLst>
          </p:nvPr>
        </p:nvGraphicFramePr>
        <p:xfrm>
          <a:off x="5125258" y="2746480"/>
          <a:ext cx="6593535" cy="39972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2972">
                  <a:extLst>
                    <a:ext uri="{9D8B030D-6E8A-4147-A177-3AD203B41FA5}">
                      <a16:colId xmlns:a16="http://schemas.microsoft.com/office/drawing/2014/main" val="2457414161"/>
                    </a:ext>
                  </a:extLst>
                </a:gridCol>
                <a:gridCol w="2149086">
                  <a:extLst>
                    <a:ext uri="{9D8B030D-6E8A-4147-A177-3AD203B41FA5}">
                      <a16:colId xmlns:a16="http://schemas.microsoft.com/office/drawing/2014/main" val="539471677"/>
                    </a:ext>
                  </a:extLst>
                </a:gridCol>
                <a:gridCol w="2541477">
                  <a:extLst>
                    <a:ext uri="{9D8B030D-6E8A-4147-A177-3AD203B41FA5}">
                      <a16:colId xmlns:a16="http://schemas.microsoft.com/office/drawing/2014/main" val="992507408"/>
                    </a:ext>
                  </a:extLst>
                </a:gridCol>
              </a:tblGrid>
              <a:tr h="364459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Strategy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Key Tactics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Platforms/Partners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7190498"/>
                  </a:ext>
                </a:extLst>
              </a:tr>
              <a:tr h="85492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chemeClr val="tx1"/>
                          </a:solidFill>
                          <a:effectLst/>
                        </a:rPr>
                        <a:t>Social Media</a:t>
                      </a:r>
                      <a:endParaRPr lang="en-IN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Hashtags, paid ads, content (Evans, Bratton and McKee, 2021)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LinkedIn, Twitter, Instagram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1218629"/>
                  </a:ext>
                </a:extLst>
              </a:tr>
              <a:tr h="378329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Partnerships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Corporate sponsors, NGOs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Diversity-focused organisations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8780957"/>
                  </a:ext>
                </a:extLst>
              </a:tr>
              <a:tr h="180396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>
                          <a:solidFill>
                            <a:schemeClr val="tx1"/>
                          </a:solidFill>
                          <a:effectLst/>
                        </a:rPr>
                        <a:t>Influencer Endorsements</a:t>
                      </a:r>
                      <a:endParaRPr lang="en-IN" sz="20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chemeClr val="tx1"/>
                          </a:solidFill>
                          <a:effectLst/>
                        </a:rPr>
                        <a:t>Industry leaders, public figures (Nascimento, Campos and Suarez, 2020)</a:t>
                      </a:r>
                      <a:endParaRPr lang="en-IN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2000" b="1" kern="100" dirty="0">
                          <a:solidFill>
                            <a:schemeClr val="tx1"/>
                          </a:solidFill>
                          <a:effectLst/>
                        </a:rPr>
                        <a:t>HR influencers, business icons</a:t>
                      </a:r>
                      <a:endParaRPr lang="en-IN" sz="20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89969" marR="89969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5098323"/>
                  </a:ext>
                </a:extLst>
              </a:tr>
            </a:tbl>
          </a:graphicData>
        </a:graphic>
      </p:graphicFrame>
      <p:pic>
        <p:nvPicPr>
          <p:cNvPr id="2052" name="Picture 4" descr="What is Event Marketing? Types, Roles, and Examples | Marketing91">
            <a:extLst>
              <a:ext uri="{FF2B5EF4-FFF2-40B4-BE49-F238E27FC236}">
                <a16:creationId xmlns:a16="http://schemas.microsoft.com/office/drawing/2014/main" id="{940A86F0-AED4-554D-BE32-B09575C8C6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4025" y="251662"/>
            <a:ext cx="609600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82827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192DE2-6355-2ECD-A015-3C078CFA12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53" name="Group 6152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6154" name="Picture 6153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6155" name="Rectangle 6154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6156" name="Picture 6155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6157" name="Picture 6156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D29028-9D5B-63B3-209D-7787A68763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Operational Feasibility: Venue Considerations </a:t>
            </a:r>
          </a:p>
        </p:txBody>
      </p:sp>
      <p:sp>
        <p:nvSpPr>
          <p:cNvPr id="6159" name="Rectangle 6158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Advertising &amp; Branding for Exhibitors | Excel London">
            <a:extLst>
              <a:ext uri="{FF2B5EF4-FFF2-40B4-BE49-F238E27FC236}">
                <a16:creationId xmlns:a16="http://schemas.microsoft.com/office/drawing/2014/main" id="{00B9D44D-A3B4-A629-3498-54D633B7C0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1" r="5761" b="2"/>
          <a:stretch/>
        </p:blipFill>
        <p:spPr bwMode="auto">
          <a:xfrm>
            <a:off x="1412683" y="1410208"/>
            <a:ext cx="5278777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161" name="Straight Connector 6160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D8C37-F9FA-CCBF-E388-3FB2A02602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99472" y="2556932"/>
            <a:ext cx="3793644" cy="3318936"/>
          </a:xfrm>
        </p:spPr>
        <p:txBody>
          <a:bodyPr>
            <a:normAutofit/>
          </a:bodyPr>
          <a:lstStyle/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Proposed Venue: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ExCeL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London, high capacity, central location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ExCel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, 2025)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Accessibility: Public transport links, disability-friendly facilities.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Facilities: Conference rooms, AV technology, catering services.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Justification: Large capacity, accessibility, industry-renowned venue (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Rogers and Wynn-Moylan, 2022)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56340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C2E7D69-2282-311D-924D-03524916D5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177" name="Group 7176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7178" name="Picture 7177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7179" name="Rectangle 7178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7180" name="Picture 7179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7181" name="Picture 7180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0F0E8F-6831-152A-1834-07C8350E4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Operational Feasibility: Resource Requirements</a:t>
            </a:r>
          </a:p>
        </p:txBody>
      </p:sp>
      <p:sp>
        <p:nvSpPr>
          <p:cNvPr id="7183" name="Rectangle 7182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0" name="Picture 2" descr="Resource Requirements in Project Management: A Quick Guide">
            <a:extLst>
              <a:ext uri="{FF2B5EF4-FFF2-40B4-BE49-F238E27FC236}">
                <a16:creationId xmlns:a16="http://schemas.microsoft.com/office/drawing/2014/main" id="{1FCDC723-205C-993D-7406-FAD2AF86B6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071" r="9268" b="-2"/>
          <a:stretch/>
        </p:blipFill>
        <p:spPr bwMode="auto">
          <a:xfrm>
            <a:off x="1412683" y="1410208"/>
            <a:ext cx="5278777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185" name="Straight Connector 7184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BF8AC-C40C-4031-0613-8CAC9E4DE4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4572" y="2556932"/>
            <a:ext cx="4033157" cy="3691468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Catering: Diverse menu, dietary accommodations, buffet stations.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Staffing: Event coordinators, security, hospitality professionals (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Melly, McLoughlin and Maguire, 2023)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Technical Support: AV setup, Wi-Fi, live streaming services.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Accessibility Measures: Wheelchair access, sign language interpreters (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Bowdin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 al., </a:t>
            </a:r>
            <a:r>
              <a:rPr lang="en-GB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2023)</a:t>
            </a: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800" dirty="0"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Risk Management: Sanitation stations, social distancing, health screenings (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Dounavi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 </a:t>
            </a:r>
            <a:r>
              <a:rPr lang="en-GB" sz="1800" i="1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et al., 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Aptos" panose="020B0004020202020204" pitchFamily="34" charset="0"/>
              </a:rPr>
              <a:t>2022).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5626242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5CEB9A-545D-9CA8-60EB-0BA9D3B158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D39BF-9A04-84B0-073D-37D2E3E6B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Financial Feasibility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995C53-90A9-822C-B6A3-E291157F43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8657399"/>
              </p:ext>
            </p:extLst>
          </p:nvPr>
        </p:nvGraphicFramePr>
        <p:xfrm>
          <a:off x="1163234" y="2575560"/>
          <a:ext cx="4461712" cy="31012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71120">
                  <a:extLst>
                    <a:ext uri="{9D8B030D-6E8A-4147-A177-3AD203B41FA5}">
                      <a16:colId xmlns:a16="http://schemas.microsoft.com/office/drawing/2014/main" val="1194154900"/>
                    </a:ext>
                  </a:extLst>
                </a:gridCol>
                <a:gridCol w="1892439">
                  <a:extLst>
                    <a:ext uri="{9D8B030D-6E8A-4147-A177-3AD203B41FA5}">
                      <a16:colId xmlns:a16="http://schemas.microsoft.com/office/drawing/2014/main" val="4142777602"/>
                    </a:ext>
                  </a:extLst>
                </a:gridCol>
                <a:gridCol w="1198153">
                  <a:extLst>
                    <a:ext uri="{9D8B030D-6E8A-4147-A177-3AD203B41FA5}">
                      <a16:colId xmlns:a16="http://schemas.microsoft.com/office/drawing/2014/main" val="17593736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Category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Key Elements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Estimated Cost/Revenue (£)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82192615"/>
                  </a:ext>
                </a:extLst>
              </a:tr>
              <a:tr h="70485"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Projected Costs Breakdown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9957075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Venue Rental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ExCeL London hire fees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50,000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5811340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Catering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Food &amp; beverages, dietary needs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20,000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5987796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Marketing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Digital campaigns, print materials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15,000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0097246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Guest Speakers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Honorariums, travel, accommodation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25,000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3345012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</a:rPr>
                        <a:t>Total Costs</a:t>
                      </a: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endParaRPr lang="en-IN" sz="1200" b="1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00" dirty="0">
                          <a:solidFill>
                            <a:schemeClr val="tx1"/>
                          </a:solidFill>
                          <a:effectLst/>
                        </a:rPr>
                        <a:t>1,10,000</a:t>
                      </a: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06867114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2DA7942-1E7C-E279-00FC-6C9811612E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823762"/>
              </p:ext>
            </p:extLst>
          </p:nvPr>
        </p:nvGraphicFramePr>
        <p:xfrm>
          <a:off x="5901489" y="2575560"/>
          <a:ext cx="5376659" cy="1706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20202">
                  <a:extLst>
                    <a:ext uri="{9D8B030D-6E8A-4147-A177-3AD203B41FA5}">
                      <a16:colId xmlns:a16="http://schemas.microsoft.com/office/drawing/2014/main" val="3724855502"/>
                    </a:ext>
                  </a:extLst>
                </a:gridCol>
                <a:gridCol w="2229240">
                  <a:extLst>
                    <a:ext uri="{9D8B030D-6E8A-4147-A177-3AD203B41FA5}">
                      <a16:colId xmlns:a16="http://schemas.microsoft.com/office/drawing/2014/main" val="1624733649"/>
                    </a:ext>
                  </a:extLst>
                </a:gridCol>
                <a:gridCol w="1427217">
                  <a:extLst>
                    <a:ext uri="{9D8B030D-6E8A-4147-A177-3AD203B41FA5}">
                      <a16:colId xmlns:a16="http://schemas.microsoft.com/office/drawing/2014/main" val="1505758520"/>
                    </a:ext>
                  </a:extLst>
                </a:gridCol>
              </a:tblGrid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chemeClr val="tx1"/>
                          </a:solidFill>
                          <a:effectLst/>
                        </a:rPr>
                        <a:t>Revenue Generation</a:t>
                      </a:r>
                      <a:endParaRPr lang="en-IN" sz="14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Key Sources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Estimated Income (£)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4455605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chemeClr val="tx1"/>
                          </a:solidFill>
                          <a:effectLst/>
                        </a:rPr>
                        <a:t>Ticket Sales</a:t>
                      </a:r>
                      <a:endParaRPr lang="en-IN" sz="14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Attendees (1000 x £100)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1,00,000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45856815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Sponsorships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Corporate partnerships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50,000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03859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Grants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chemeClr val="tx1"/>
                          </a:solidFill>
                          <a:effectLst/>
                        </a:rPr>
                        <a:t>Government, NGOs support</a:t>
                      </a:r>
                      <a:endParaRPr lang="en-IN" sz="14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chemeClr val="tx1"/>
                          </a:solidFill>
                          <a:effectLst/>
                        </a:rPr>
                        <a:t>20,000</a:t>
                      </a:r>
                      <a:endParaRPr lang="en-IN" sz="14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640276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Merchandise Sales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Event-branded items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10,000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5347735"/>
                  </a:ext>
                </a:extLst>
              </a:tr>
              <a:tr h="42545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>
                          <a:solidFill>
                            <a:schemeClr val="tx1"/>
                          </a:solidFill>
                          <a:effectLst/>
                        </a:rPr>
                        <a:t>Total Revenue</a:t>
                      </a:r>
                      <a:endParaRPr lang="en-IN" sz="1400" b="1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lang="en-IN" sz="1200" b="1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400" b="1" kern="100" dirty="0">
                          <a:solidFill>
                            <a:schemeClr val="tx1"/>
                          </a:solidFill>
                          <a:effectLst/>
                        </a:rPr>
                        <a:t>1,80,000</a:t>
                      </a:r>
                      <a:endParaRPr lang="en-IN" sz="1400" b="1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537896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9F13C6C-CBB9-E139-33C1-53230DABEDD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6478828"/>
              </p:ext>
            </p:extLst>
          </p:nvPr>
        </p:nvGraphicFramePr>
        <p:xfrm>
          <a:off x="5901489" y="4530519"/>
          <a:ext cx="5376659" cy="110581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52291">
                  <a:extLst>
                    <a:ext uri="{9D8B030D-6E8A-4147-A177-3AD203B41FA5}">
                      <a16:colId xmlns:a16="http://schemas.microsoft.com/office/drawing/2014/main" val="992985367"/>
                    </a:ext>
                  </a:extLst>
                </a:gridCol>
                <a:gridCol w="2234971">
                  <a:extLst>
                    <a:ext uri="{9D8B030D-6E8A-4147-A177-3AD203B41FA5}">
                      <a16:colId xmlns:a16="http://schemas.microsoft.com/office/drawing/2014/main" val="2692292293"/>
                    </a:ext>
                  </a:extLst>
                </a:gridCol>
                <a:gridCol w="1489397">
                  <a:extLst>
                    <a:ext uri="{9D8B030D-6E8A-4147-A177-3AD203B41FA5}">
                      <a16:colId xmlns:a16="http://schemas.microsoft.com/office/drawing/2014/main" val="3990129896"/>
                    </a:ext>
                  </a:extLst>
                </a:gridCol>
              </a:tblGrid>
              <a:tr h="318572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Profitability Considerations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Calculation Formula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Result (£)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36642750"/>
                  </a:ext>
                </a:extLst>
              </a:tr>
              <a:tr h="24668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Gross Profit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Total Revenue - Total Costs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180,000 - 110,000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04034887"/>
                  </a:ext>
                </a:extLst>
              </a:tr>
              <a:tr h="24668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Net Profit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After tax and contingencies (10%)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63,000</a:t>
                      </a:r>
                      <a:endParaRPr lang="en-IN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72993971"/>
                  </a:ext>
                </a:extLst>
              </a:tr>
              <a:tr h="246686"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ROI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</a:rPr>
                        <a:t>(Net Profit / Total Costs) x 100%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57.30%</a:t>
                      </a:r>
                      <a:endParaRPr lang="en-IN" sz="1200" kern="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61219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970461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5A53BB3-969A-20D5-3BAC-344B611187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2A1E17-C678-3D9E-7787-5937517D9F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262626"/>
                </a:solidFill>
              </a:rPr>
              <a:t>Strategic Planning Considerations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D1D5BDA-1AD2-11CE-CEAE-C81ADC4B5D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35569621"/>
              </p:ext>
            </p:extLst>
          </p:nvPr>
        </p:nvGraphicFramePr>
        <p:xfrm>
          <a:off x="1132608" y="2707509"/>
          <a:ext cx="9926783" cy="2940519"/>
        </p:xfrm>
        <a:graphic>
          <a:graphicData uri="http://schemas.openxmlformats.org/drawingml/2006/table">
            <a:tbl>
              <a:tblPr firstRow="1" firstCol="1" bandRow="1"/>
              <a:tblGrid>
                <a:gridCol w="2500802">
                  <a:extLst>
                    <a:ext uri="{9D8B030D-6E8A-4147-A177-3AD203B41FA5}">
                      <a16:colId xmlns:a16="http://schemas.microsoft.com/office/drawing/2014/main" val="851863299"/>
                    </a:ext>
                  </a:extLst>
                </a:gridCol>
                <a:gridCol w="2370087">
                  <a:extLst>
                    <a:ext uri="{9D8B030D-6E8A-4147-A177-3AD203B41FA5}">
                      <a16:colId xmlns:a16="http://schemas.microsoft.com/office/drawing/2014/main" val="4051443388"/>
                    </a:ext>
                  </a:extLst>
                </a:gridCol>
                <a:gridCol w="2506656">
                  <a:extLst>
                    <a:ext uri="{9D8B030D-6E8A-4147-A177-3AD203B41FA5}">
                      <a16:colId xmlns:a16="http://schemas.microsoft.com/office/drawing/2014/main" val="2136992884"/>
                    </a:ext>
                  </a:extLst>
                </a:gridCol>
                <a:gridCol w="2549238">
                  <a:extLst>
                    <a:ext uri="{9D8B030D-6E8A-4147-A177-3AD203B41FA5}">
                      <a16:colId xmlns:a16="http://schemas.microsoft.com/office/drawing/2014/main" val="586043428"/>
                    </a:ext>
                  </a:extLst>
                </a:gridCol>
              </a:tblGrid>
              <a:tr h="330628"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Strengths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Weaknesses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Opportunities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1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Threats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1397206"/>
                  </a:ext>
                </a:extLst>
              </a:tr>
              <a:tr h="613687"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 demand for DEI initiatives (Ferraro, Hemsley and Sands, 2023)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Strong competition from events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Growing ESG focus on business (Wang </a:t>
                      </a:r>
                      <a:r>
                        <a:rPr lang="en-GB" sz="1800" b="0" i="1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et al., </a:t>
                      </a: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2024)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Economic downturn affecting funding (Taylor, 2015)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4302857"/>
                  </a:ext>
                </a:extLst>
              </a:tr>
              <a:tr h="330628"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Corporate sponsorship interest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Limited brand recognition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Government policy support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Changing industry regulations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6585139"/>
                  </a:ext>
                </a:extLst>
              </a:tr>
              <a:tr h="613687"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Experienced event planning team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Dependence on sponsorships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Partnerships with key industries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Potential logistical challenges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41841423"/>
                  </a:ext>
                </a:extLst>
              </a:tr>
              <a:tr h="330628"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Prime location in London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High operational costs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Rising public awareness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 fontAlgn="t">
                        <a:lnSpc>
                          <a:spcPct val="100000"/>
                        </a:lnSpc>
                        <a:spcAft>
                          <a:spcPts val="800"/>
                        </a:spcAft>
                      </a:pPr>
                      <a:r>
                        <a:rPr lang="en-GB" sz="1800" b="0" i="0" u="none" strike="noStrike" kern="100" dirty="0">
                          <a:effectLst/>
                          <a:latin typeface="Times New Roman" panose="02020603050405020304" pitchFamily="18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Technological disruptions</a:t>
                      </a:r>
                      <a:endParaRPr lang="en-GB" sz="28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70765" marR="70765" marT="982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19632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3219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4DC363-8BA9-5D16-17FF-703132FEF1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14" name="Rectangle 8213">
            <a:extLst>
              <a:ext uri="{FF2B5EF4-FFF2-40B4-BE49-F238E27FC236}">
                <a16:creationId xmlns:a16="http://schemas.microsoft.com/office/drawing/2014/main" id="{572F6A24-139E-4EB5-86D2-431F42EF8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216" name="Group 8215">
            <a:extLst>
              <a:ext uri="{FF2B5EF4-FFF2-40B4-BE49-F238E27FC236}">
                <a16:creationId xmlns:a16="http://schemas.microsoft.com/office/drawing/2014/main" id="{3963AE85-BE5D-4975-BACF-DDDCC9C2A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217" name="Picture 8216">
              <a:extLst>
                <a:ext uri="{FF2B5EF4-FFF2-40B4-BE49-F238E27FC236}">
                  <a16:creationId xmlns:a16="http://schemas.microsoft.com/office/drawing/2014/main" id="{1E7751F0-16BF-4A9D-B778-5D46B92B44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8218" name="Rectangle 8217">
              <a:extLst>
                <a:ext uri="{FF2B5EF4-FFF2-40B4-BE49-F238E27FC236}">
                  <a16:creationId xmlns:a16="http://schemas.microsoft.com/office/drawing/2014/main" id="{1D755924-121A-47AA-8613-995D4108BC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8219" name="Picture 8218">
              <a:extLst>
                <a:ext uri="{FF2B5EF4-FFF2-40B4-BE49-F238E27FC236}">
                  <a16:creationId xmlns:a16="http://schemas.microsoft.com/office/drawing/2014/main" id="{B4D2AFDA-19BE-4455-830E-1541E5D7B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8220" name="Picture 8219">
              <a:extLst>
                <a:ext uri="{FF2B5EF4-FFF2-40B4-BE49-F238E27FC236}">
                  <a16:creationId xmlns:a16="http://schemas.microsoft.com/office/drawing/2014/main" id="{0FB15EBF-E414-4E00-87E7-700A78A60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4FB9C37-4183-7F64-4CE4-5EF470FE9E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2" y="982132"/>
            <a:ext cx="4802185" cy="130386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100" b="1"/>
              <a:t>Legal and Ethical Considerations</a:t>
            </a:r>
          </a:p>
        </p:txBody>
      </p:sp>
      <p:sp>
        <p:nvSpPr>
          <p:cNvPr id="8222" name="Rectangle 8221">
            <a:extLst>
              <a:ext uri="{FF2B5EF4-FFF2-40B4-BE49-F238E27FC236}">
                <a16:creationId xmlns:a16="http://schemas.microsoft.com/office/drawing/2014/main" id="{C9DA5B05-DD14-4860-AC45-02A8D2EE1A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4517009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194" name="Picture 2" descr="Legal Aspects of Business: Key Considerations">
            <a:extLst>
              <a:ext uri="{FF2B5EF4-FFF2-40B4-BE49-F238E27FC236}">
                <a16:creationId xmlns:a16="http://schemas.microsoft.com/office/drawing/2014/main" id="{BFD69A08-63F8-742B-599F-BAAE79DFEA0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24" r="14113" b="-2"/>
          <a:stretch/>
        </p:blipFill>
        <p:spPr bwMode="auto">
          <a:xfrm>
            <a:off x="1412683" y="1410208"/>
            <a:ext cx="3876801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224" name="Straight Connector 8223">
            <a:extLst>
              <a:ext uri="{FF2B5EF4-FFF2-40B4-BE49-F238E27FC236}">
                <a16:creationId xmlns:a16="http://schemas.microsoft.com/office/drawing/2014/main" id="{36BE37AC-AD36-4C42-9B8C-C5500F4E7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4412" y="2400639"/>
            <a:ext cx="4802185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5A278D-B9D9-F014-CAF1-7B9B120CC1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7496" y="2478788"/>
            <a:ext cx="5380104" cy="3691463"/>
          </a:xfrm>
        </p:spPr>
        <p:txBody>
          <a:bodyPr>
            <a:normAutofit fontScale="92500" lnSpcReduction="10000"/>
          </a:bodyPr>
          <a:lstStyle/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Accessibility Compliance: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Equality Act 2010 adherence.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Data Protection: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GDPR-compliant data handling practices (</a:t>
            </a:r>
            <a:r>
              <a:rPr lang="en-GB" sz="1600" dirty="0" err="1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Diamantopoulou</a:t>
            </a:r>
            <a:r>
              <a:rPr lang="en-GB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600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 al., </a:t>
            </a:r>
            <a:r>
              <a:rPr lang="en-GB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2020)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Health &amp; Safety: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Event regulations and risk management.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Ethical Marketing: 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Transparent sponsorship and promotions.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Inclusivity Policy: 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No discrimination, equal participation (</a:t>
            </a:r>
            <a:r>
              <a:rPr lang="en-GB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Ahmadian and Scheib, 2021)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Fair Representation: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Diverse speakers and panelists.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Accessibility Measures: 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Disability-friendly facilities and services.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600" b="1" i="1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Code of Conduct:</a:t>
            </a:r>
            <a:r>
              <a:rPr lang="en-US" sz="16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Respectful, inclusive event environment.</a:t>
            </a:r>
            <a:endParaRPr lang="en-IN" sz="16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028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8357E42-1646-09D8-1D51-14920F9F30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22AC0F86-9A78-4E84-A4B4-ADB8B2629A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225" name="Group 9224">
            <a:extLst>
              <a:ext uri="{FF2B5EF4-FFF2-40B4-BE49-F238E27FC236}">
                <a16:creationId xmlns:a16="http://schemas.microsoft.com/office/drawing/2014/main" id="{4AF78B9E-8BE2-4706-9377-A05FA25AB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9226" name="Picture 9225">
              <a:extLst>
                <a:ext uri="{FF2B5EF4-FFF2-40B4-BE49-F238E27FC236}">
                  <a16:creationId xmlns:a16="http://schemas.microsoft.com/office/drawing/2014/main" id="{32CDFDE2-4DB3-4623-BA21-187D1B710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227" name="Rectangle 9226">
              <a:extLst>
                <a:ext uri="{FF2B5EF4-FFF2-40B4-BE49-F238E27FC236}">
                  <a16:creationId xmlns:a16="http://schemas.microsoft.com/office/drawing/2014/main" id="{ED74B2AA-1443-4E9B-8462-F7F5B8525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9228" name="Picture 9227">
              <a:extLst>
                <a:ext uri="{FF2B5EF4-FFF2-40B4-BE49-F238E27FC236}">
                  <a16:creationId xmlns:a16="http://schemas.microsoft.com/office/drawing/2014/main" id="{9BB652B6-7300-49EC-9422-EF5342492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9229" name="Picture 9228">
              <a:extLst>
                <a:ext uri="{FF2B5EF4-FFF2-40B4-BE49-F238E27FC236}">
                  <a16:creationId xmlns:a16="http://schemas.microsoft.com/office/drawing/2014/main" id="{D0909587-01DE-424D-A15F-DAA28CF2C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5423171-869E-F55C-ACA4-90284ED96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5825" y="982132"/>
            <a:ext cx="3360772" cy="1303867"/>
          </a:xfrm>
        </p:spPr>
        <p:txBody>
          <a:bodyPr>
            <a:normAutofit/>
          </a:bodyPr>
          <a:lstStyle/>
          <a:p>
            <a:r>
              <a:rPr lang="en-GB" b="1" dirty="0"/>
              <a:t>Conclusion </a:t>
            </a:r>
          </a:p>
        </p:txBody>
      </p:sp>
      <p:sp>
        <p:nvSpPr>
          <p:cNvPr id="9231" name="Rectangle 9230">
            <a:extLst>
              <a:ext uri="{FF2B5EF4-FFF2-40B4-BE49-F238E27FC236}">
                <a16:creationId xmlns:a16="http://schemas.microsoft.com/office/drawing/2014/main" id="{69A54E25-1C05-48E5-A5CC-3778C1D36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3" y="1092200"/>
            <a:ext cx="5942687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Maximizing Workplace Inclusion and Diversity: Data-Driven Strategies for  Empowered Corporate Culture">
            <a:extLst>
              <a:ext uri="{FF2B5EF4-FFF2-40B4-BE49-F238E27FC236}">
                <a16:creationId xmlns:a16="http://schemas.microsoft.com/office/drawing/2014/main" id="{FE7FDAEE-81EA-F2F4-B03C-4C1153EC34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1685" b="3"/>
          <a:stretch/>
        </p:blipFill>
        <p:spPr bwMode="auto">
          <a:xfrm>
            <a:off x="1412683" y="1410208"/>
            <a:ext cx="5278777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233" name="Straight Connector 9232">
            <a:extLst>
              <a:ext uri="{FF2B5EF4-FFF2-40B4-BE49-F238E27FC236}">
                <a16:creationId xmlns:a16="http://schemas.microsoft.com/office/drawing/2014/main" id="{0E5D0023-B23E-4823-8D72-B07FFF8CAE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0089" y="2400639"/>
            <a:ext cx="337650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974022-E9DD-2396-F967-8160A735D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3394" y="2417570"/>
            <a:ext cx="4045527" cy="3318936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90000"/>
              </a:lnSpc>
              <a:spcAft>
                <a:spcPts val="800"/>
              </a:spcAft>
              <a:buNone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Thus, from the above presentation, it can be deduced that: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event is profitable with the revenue exceeding projected costs.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event has adequate resources and an accessible venue.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There is a high interest and good sponsorship opportunities.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9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US" sz="1800" dirty="0">
                <a:effectLst/>
                <a:latin typeface="Times New Roman" panose="02020603050405020304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next steps should involve finalization of partnerships, marketing, and logistics.</a:t>
            </a:r>
            <a:endParaRPr lang="en-IN" sz="1800" dirty="0">
              <a:effectLst/>
              <a:latin typeface="Times New Roman" panose="02020603050405020304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59567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4E3762-374A-1530-2237-A013C667B4A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C878D9A-77BE-4701-AE3D-EEFC53CD5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43BE08-0ED1-4B73-AC6D-B7E26A59C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663" y="469900"/>
            <a:ext cx="3695002" cy="59182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balanced" dir="t"/>
          </a:scene3d>
          <a:sp3d>
            <a:bevelT w="6350" h="63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6B2094-7FC0-45FC-BFED-3CB88CEE6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9668" y="635508"/>
            <a:ext cx="3364992" cy="5586984"/>
          </a:xfrm>
          <a:prstGeom prst="rect">
            <a:avLst/>
          </a:prstGeom>
          <a:noFill/>
          <a:ln w="15875" cap="flat">
            <a:solidFill>
              <a:schemeClr val="accent1"/>
            </a:solidFill>
            <a:miter lim="800000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3944FE-11F7-38DD-C749-056310A0C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108" y="954756"/>
            <a:ext cx="2730414" cy="4946003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References</a:t>
            </a:r>
            <a:endParaRPr lang="en-GB" sz="4100" b="1" dirty="0">
              <a:solidFill>
                <a:srgbClr val="FFFFFF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A4B640-BB7F-4272-A710-068DBA9F9A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0"/>
            <a:ext cx="7537704" cy="6858000"/>
          </a:xfrm>
          <a:prstGeom prst="rect">
            <a:avLst/>
          </a:prstGeom>
          <a:gradFill>
            <a:gsLst>
              <a:gs pos="0">
                <a:schemeClr val="bg1"/>
              </a:gs>
              <a:gs pos="30000">
                <a:schemeClr val="bg1"/>
              </a:gs>
              <a:gs pos="61000">
                <a:schemeClr val="bg2">
                  <a:lumMod val="20000"/>
                  <a:lumOff val="80000"/>
                </a:schemeClr>
              </a:gs>
              <a:gs pos="97000">
                <a:schemeClr val="bg2">
                  <a:lumMod val="70000"/>
                  <a:lumOff val="3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  <a:effectLst>
            <a:innerShdw blurRad="63500" dist="50800" dir="10800000">
              <a:prstClr val="black">
                <a:alpha val="35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00772F3-A194-5B62-2E99-2134C0EA88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9818" y="0"/>
            <a:ext cx="7412182" cy="6858000"/>
          </a:xfrm>
        </p:spPr>
        <p:txBody>
          <a:bodyPr anchor="ctr">
            <a:normAutofit fontScale="92500"/>
          </a:bodyPr>
          <a:lstStyle/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Ahmadian, M. and Scheib, H., (2021). Promoting Diversity and Inclusion. In International Community Development Practice (pp. 169-193). Routledge.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Allen, J., Harris, R. and Jago, L., (2022). Festival &amp; special event management. John Wiley &amp; Sons.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Bowdin, G.A., Allen, J., Harris, R., Jago, L., O'toole, W. and McDonnell, I., (2023). Events management. Routledge.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CIPD (2023) Equality, Diversity and Inclusion Conference. CIPD. Available at: https://events.cipd.co.uk/equality-diversity-and-inclusion (Accessed on: 24/01/2025)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de Miranda, A., (2016). The real economy and the regeneration of East London. In London After Recession (pp. 161-176). Routledge.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Diamantopoulou, V., Androutsopoulou, A., Gritzalis, S. and Charalabidis, Y., (2020). Preserving digital privacy in e-participation environments: Towards GDPR compliance. Information, 11(2), p.117.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Dounavi, L.E., Dermitzakis, E., Chatzistelios, G. and Kirytopoulos, K., (2022. Project management for corporate events: a set of tools to manage risk and increase quality outcomes. Sustainability, 14(4), p.2009.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Evans, D., Bratton, S. and McKee, J., (2021). Social media marketing. AG Printing &amp; Publishing.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ExCel (2025) Visiting Excel | Welcome to Excel London. Excel. Available at: https://www.excel.london/ (Accessed on: 24/01/2025)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Ferraro, C., Hemsley, A. and Sands, S., (2023). Embracing diversity, equity, and inclusion (DEI): Considerations and opportunities for brand managers. Business Horizons, 66(4), pp.463-479.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Ferraro, C., Hemsley, A. and Sands, S., (2023). Embracing diversity, equity, and inclusion (DEI): Considerations and opportunities for brand managers. Business Horizons, 66(4), pp.463-479.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Garg, S. and Sangwan, S., (2021). Literature review on diversity and inclusion at workplace, 2010–2017. Vision, 25(1), pp.12-22.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Igboanugo, S., Yang, J. and Bigelow, P., (2022). Building a framework for an inclusive workplace culture. The International Journal of Information, Diversity, &amp; Inclusion, 6(3), pp.52-67.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Melly, D., McLoughlin, E. and Maguire, K., (2023). Emerging venue considerations for event management: the case of Ireland. Tourism and Hospitality, 4(1), pp.187-201.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Nascimento, T.C.D., Campos, R.D. and Suarez, M., (2020). Experimenting, partnering and bonding: a framework for the digital influencer-brand endorsement relationship. Journal of Marketing Management, 36(11-12), pp.1009-1030.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Rhode, D.L., (2016). Women and leadership. Oxford University Press.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Rogers, T. and Wynn-Moylan, P., (2022). Conferences and conventions: A global industry. Routledge.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Savickaite, S. and Bourguet, M.L., (2023). Immersive Learning and Inclusivity: Raising Awareness, Identifying Opportunities and Challenges, and Adapting Practice. Immersive Learning Research-Practitioner, pp.53-56.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Taylor, C., (2015). Thinking out of the box: Fundraising during economic downturns. In Serials Collection Management in Recessionary Times (pp. 178-191). Routledge. </a:t>
            </a:r>
          </a:p>
          <a:p>
            <a:pPr algn="just">
              <a:lnSpc>
                <a:spcPct val="110000"/>
              </a:lnSpc>
              <a:spcBef>
                <a:spcPts val="16"/>
              </a:spcBef>
              <a:spcAft>
                <a:spcPts val="200"/>
              </a:spcAft>
            </a:pPr>
            <a:r>
              <a:rPr lang="en-GB" sz="1200"/>
              <a:t>Wang, N., Pan, H., Feng, Y. and Du, S., (2024). How do ESG practices create value for businesses? Research review and prospects. Sustainability Accounting, Management and Policy Journal, 15(5), pp.1155-1177.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844279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44</TotalTime>
  <Words>1558</Words>
  <Application>Microsoft Macintosh PowerPoint</Application>
  <PresentationFormat>Widescreen</PresentationFormat>
  <Paragraphs>187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Garamond</vt:lpstr>
      <vt:lpstr>Symbol</vt:lpstr>
      <vt:lpstr>Times New Roman</vt:lpstr>
      <vt:lpstr>Organic</vt:lpstr>
      <vt:lpstr>FEASIBILITY PLAN FOR AN INTERNATIONAL MEETING </vt:lpstr>
      <vt:lpstr>Introduction </vt:lpstr>
      <vt:lpstr>Market Analysis: Target Market and Competitor Analysis </vt:lpstr>
      <vt:lpstr>Market Analysis: Marketing Strategies </vt:lpstr>
      <vt:lpstr>Operational Feasibility: Venue Considerations </vt:lpstr>
      <vt:lpstr>Operational Feasibility: Resource Requirements</vt:lpstr>
      <vt:lpstr>Financial Feasibility </vt:lpstr>
      <vt:lpstr>Strategic Planning Considerations </vt:lpstr>
      <vt:lpstr>Legal and Ethical Considerations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Iuliana-Daniela Giurea (2226406)</cp:lastModifiedBy>
  <cp:revision>3</cp:revision>
  <dcterms:created xsi:type="dcterms:W3CDTF">2025-01-24T07:53:04Z</dcterms:created>
  <dcterms:modified xsi:type="dcterms:W3CDTF">2025-02-03T20:07:30Z</dcterms:modified>
</cp:coreProperties>
</file>