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4" r:id="rId1"/>
  </p:sldMasterIdLst>
  <p:sldIdLst>
    <p:sldId id="256" r:id="rId2"/>
    <p:sldId id="257" r:id="rId3"/>
    <p:sldId id="258" r:id="rId4"/>
    <p:sldId id="259" r:id="rId5"/>
    <p:sldId id="260" r:id="rId6"/>
    <p:sldId id="261" r:id="rId7"/>
    <p:sldId id="262" r:id="rId8"/>
    <p:sldId id="263" r:id="rId9"/>
    <p:sldId id="264" r:id="rId10"/>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93253D8-3A32-836D-6590-1C065915782B}" v="92" dt="2025-11-13T12:33:12.301"/>
    <p1510:client id="{C211C9EF-DCD8-14D7-A072-15991DA86A0A}" v="8" dt="2025-11-13T12:36:13.14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6"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5" Type="http://schemas.microsoft.com/office/2016/11/relationships/changesInfo" Target="changesInfos/changesInfo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Kieley Ann Kali (2008020)" userId="S::2008020@student.uwtsd.ac.uk::50d7cf73-858f-4889-960f-a4113b9aeae6" providerId="AD" clId="Web-{C211C9EF-DCD8-14D7-A072-15991DA86A0A}"/>
    <pc:docChg chg="modSld">
      <pc:chgData name="Kieley Ann Kali (2008020)" userId="S::2008020@student.uwtsd.ac.uk::50d7cf73-858f-4889-960f-a4113b9aeae6" providerId="AD" clId="Web-{C211C9EF-DCD8-14D7-A072-15991DA86A0A}" dt="2025-11-13T12:36:10.080" v="6" actId="20577"/>
      <pc:docMkLst>
        <pc:docMk/>
      </pc:docMkLst>
      <pc:sldChg chg="modSp">
        <pc:chgData name="Kieley Ann Kali (2008020)" userId="S::2008020@student.uwtsd.ac.uk::50d7cf73-858f-4889-960f-a4113b9aeae6" providerId="AD" clId="Web-{C211C9EF-DCD8-14D7-A072-15991DA86A0A}" dt="2025-11-13T12:35:08.376" v="1" actId="20577"/>
        <pc:sldMkLst>
          <pc:docMk/>
          <pc:sldMk cId="758015900" sldId="257"/>
        </pc:sldMkLst>
        <pc:spChg chg="mod">
          <ac:chgData name="Kieley Ann Kali (2008020)" userId="S::2008020@student.uwtsd.ac.uk::50d7cf73-858f-4889-960f-a4113b9aeae6" providerId="AD" clId="Web-{C211C9EF-DCD8-14D7-A072-15991DA86A0A}" dt="2025-11-13T12:35:08.376" v="1" actId="20577"/>
          <ac:spMkLst>
            <pc:docMk/>
            <pc:sldMk cId="758015900" sldId="257"/>
            <ac:spMk id="3" creationId="{2FC42DFA-3859-477D-A9EA-2EB4610B7CC3}"/>
          </ac:spMkLst>
        </pc:spChg>
      </pc:sldChg>
      <pc:sldChg chg="modSp">
        <pc:chgData name="Kieley Ann Kali (2008020)" userId="S::2008020@student.uwtsd.ac.uk::50d7cf73-858f-4889-960f-a4113b9aeae6" providerId="AD" clId="Web-{C211C9EF-DCD8-14D7-A072-15991DA86A0A}" dt="2025-11-13T12:35:24.423" v="3" actId="20577"/>
        <pc:sldMkLst>
          <pc:docMk/>
          <pc:sldMk cId="1095468362" sldId="258"/>
        </pc:sldMkLst>
        <pc:spChg chg="mod">
          <ac:chgData name="Kieley Ann Kali (2008020)" userId="S::2008020@student.uwtsd.ac.uk::50d7cf73-858f-4889-960f-a4113b9aeae6" providerId="AD" clId="Web-{C211C9EF-DCD8-14D7-A072-15991DA86A0A}" dt="2025-11-13T12:35:24.423" v="3" actId="20577"/>
          <ac:spMkLst>
            <pc:docMk/>
            <pc:sldMk cId="1095468362" sldId="258"/>
            <ac:spMk id="3" creationId="{B6328236-2440-F636-8B5F-FAA78F091B73}"/>
          </ac:spMkLst>
        </pc:spChg>
      </pc:sldChg>
      <pc:sldChg chg="modSp">
        <pc:chgData name="Kieley Ann Kali (2008020)" userId="S::2008020@student.uwtsd.ac.uk::50d7cf73-858f-4889-960f-a4113b9aeae6" providerId="AD" clId="Web-{C211C9EF-DCD8-14D7-A072-15991DA86A0A}" dt="2025-11-13T12:35:38.267" v="4" actId="20577"/>
        <pc:sldMkLst>
          <pc:docMk/>
          <pc:sldMk cId="3785880703" sldId="259"/>
        </pc:sldMkLst>
        <pc:spChg chg="mod">
          <ac:chgData name="Kieley Ann Kali (2008020)" userId="S::2008020@student.uwtsd.ac.uk::50d7cf73-858f-4889-960f-a4113b9aeae6" providerId="AD" clId="Web-{C211C9EF-DCD8-14D7-A072-15991DA86A0A}" dt="2025-11-13T12:35:38.267" v="4" actId="20577"/>
          <ac:spMkLst>
            <pc:docMk/>
            <pc:sldMk cId="3785880703" sldId="259"/>
            <ac:spMk id="3" creationId="{207253FE-3D78-EFF0-734D-7C5C71404498}"/>
          </ac:spMkLst>
        </pc:spChg>
      </pc:sldChg>
      <pc:sldChg chg="modSp">
        <pc:chgData name="Kieley Ann Kali (2008020)" userId="S::2008020@student.uwtsd.ac.uk::50d7cf73-858f-4889-960f-a4113b9aeae6" providerId="AD" clId="Web-{C211C9EF-DCD8-14D7-A072-15991DA86A0A}" dt="2025-11-13T12:36:10.080" v="6" actId="20577"/>
        <pc:sldMkLst>
          <pc:docMk/>
          <pc:sldMk cId="3087508626" sldId="262"/>
        </pc:sldMkLst>
        <pc:spChg chg="mod">
          <ac:chgData name="Kieley Ann Kali (2008020)" userId="S::2008020@student.uwtsd.ac.uk::50d7cf73-858f-4889-960f-a4113b9aeae6" providerId="AD" clId="Web-{C211C9EF-DCD8-14D7-A072-15991DA86A0A}" dt="2025-11-13T12:36:10.080" v="6" actId="20577"/>
          <ac:spMkLst>
            <pc:docMk/>
            <pc:sldMk cId="3087508626" sldId="262"/>
            <ac:spMk id="3" creationId="{BC6C9FD8-9FC8-7145-4771-0F5AB38B46F4}"/>
          </ac:spMkLst>
        </pc:spChg>
      </pc:sldChg>
    </pc:docChg>
  </pc:docChgLst>
  <pc:docChgLst>
    <pc:chgData name="Kieley Ann Kali (2008020)" userId="S::2008020@student.uwtsd.ac.uk::50d7cf73-858f-4889-960f-a4113b9aeae6" providerId="AD" clId="Web-{793253D8-3A32-836D-6590-1C065915782B}"/>
    <pc:docChg chg="modSld">
      <pc:chgData name="Kieley Ann Kali (2008020)" userId="S::2008020@student.uwtsd.ac.uk::50d7cf73-858f-4889-960f-a4113b9aeae6" providerId="AD" clId="Web-{793253D8-3A32-836D-6590-1C065915782B}" dt="2025-11-13T12:33:12.301" v="97" actId="1076"/>
      <pc:docMkLst>
        <pc:docMk/>
      </pc:docMkLst>
      <pc:sldChg chg="modSp">
        <pc:chgData name="Kieley Ann Kali (2008020)" userId="S::2008020@student.uwtsd.ac.uk::50d7cf73-858f-4889-960f-a4113b9aeae6" providerId="AD" clId="Web-{793253D8-3A32-836D-6590-1C065915782B}" dt="2025-11-13T12:16:15.496" v="32" actId="20577"/>
        <pc:sldMkLst>
          <pc:docMk/>
          <pc:sldMk cId="1095468362" sldId="258"/>
        </pc:sldMkLst>
        <pc:spChg chg="mod">
          <ac:chgData name="Kieley Ann Kali (2008020)" userId="S::2008020@student.uwtsd.ac.uk::50d7cf73-858f-4889-960f-a4113b9aeae6" providerId="AD" clId="Web-{793253D8-3A32-836D-6590-1C065915782B}" dt="2025-11-13T12:16:15.496" v="32" actId="20577"/>
          <ac:spMkLst>
            <pc:docMk/>
            <pc:sldMk cId="1095468362" sldId="258"/>
            <ac:spMk id="3" creationId="{B6328236-2440-F636-8B5F-FAA78F091B73}"/>
          </ac:spMkLst>
        </pc:spChg>
      </pc:sldChg>
      <pc:sldChg chg="modSp">
        <pc:chgData name="Kieley Ann Kali (2008020)" userId="S::2008020@student.uwtsd.ac.uk::50d7cf73-858f-4889-960f-a4113b9aeae6" providerId="AD" clId="Web-{793253D8-3A32-836D-6590-1C065915782B}" dt="2025-11-13T12:23:34.940" v="66" actId="20577"/>
        <pc:sldMkLst>
          <pc:docMk/>
          <pc:sldMk cId="3785880703" sldId="259"/>
        </pc:sldMkLst>
        <pc:spChg chg="mod">
          <ac:chgData name="Kieley Ann Kali (2008020)" userId="S::2008020@student.uwtsd.ac.uk::50d7cf73-858f-4889-960f-a4113b9aeae6" providerId="AD" clId="Web-{793253D8-3A32-836D-6590-1C065915782B}" dt="2025-11-13T12:23:34.940" v="66" actId="20577"/>
          <ac:spMkLst>
            <pc:docMk/>
            <pc:sldMk cId="3785880703" sldId="259"/>
            <ac:spMk id="3" creationId="{207253FE-3D78-EFF0-734D-7C5C71404498}"/>
          </ac:spMkLst>
        </pc:spChg>
      </pc:sldChg>
      <pc:sldChg chg="modSp">
        <pc:chgData name="Kieley Ann Kali (2008020)" userId="S::2008020@student.uwtsd.ac.uk::50d7cf73-858f-4889-960f-a4113b9aeae6" providerId="AD" clId="Web-{793253D8-3A32-836D-6590-1C065915782B}" dt="2025-11-13T12:27:07.934" v="79" actId="20577"/>
        <pc:sldMkLst>
          <pc:docMk/>
          <pc:sldMk cId="881160458" sldId="261"/>
        </pc:sldMkLst>
        <pc:spChg chg="mod">
          <ac:chgData name="Kieley Ann Kali (2008020)" userId="S::2008020@student.uwtsd.ac.uk::50d7cf73-858f-4889-960f-a4113b9aeae6" providerId="AD" clId="Web-{793253D8-3A32-836D-6590-1C065915782B}" dt="2025-11-13T12:27:07.934" v="79" actId="20577"/>
          <ac:spMkLst>
            <pc:docMk/>
            <pc:sldMk cId="881160458" sldId="261"/>
            <ac:spMk id="3" creationId="{37969422-1A31-521B-1995-A5AD3CF5FA10}"/>
          </ac:spMkLst>
        </pc:spChg>
        <pc:spChg chg="mod">
          <ac:chgData name="Kieley Ann Kali (2008020)" userId="S::2008020@student.uwtsd.ac.uk::50d7cf73-858f-4889-960f-a4113b9aeae6" providerId="AD" clId="Web-{793253D8-3A32-836D-6590-1C065915782B}" dt="2025-11-13T12:26:51.074" v="76" actId="20577"/>
          <ac:spMkLst>
            <pc:docMk/>
            <pc:sldMk cId="881160458" sldId="261"/>
            <ac:spMk id="4" creationId="{6914EA6F-1282-E63B-42C4-BE3E6D760AD8}"/>
          </ac:spMkLst>
        </pc:spChg>
        <pc:spChg chg="mod">
          <ac:chgData name="Kieley Ann Kali (2008020)" userId="S::2008020@student.uwtsd.ac.uk::50d7cf73-858f-4889-960f-a4113b9aeae6" providerId="AD" clId="Web-{793253D8-3A32-836D-6590-1C065915782B}" dt="2025-11-13T12:26:39.776" v="75" actId="20577"/>
          <ac:spMkLst>
            <pc:docMk/>
            <pc:sldMk cId="881160458" sldId="261"/>
            <ac:spMk id="5" creationId="{EC1EB512-00B6-13BA-099B-054C2BC66CEF}"/>
          </ac:spMkLst>
        </pc:spChg>
        <pc:spChg chg="mod">
          <ac:chgData name="Kieley Ann Kali (2008020)" userId="S::2008020@student.uwtsd.ac.uk::50d7cf73-858f-4889-960f-a4113b9aeae6" providerId="AD" clId="Web-{793253D8-3A32-836D-6590-1C065915782B}" dt="2025-11-13T12:26:58.949" v="77" actId="20577"/>
          <ac:spMkLst>
            <pc:docMk/>
            <pc:sldMk cId="881160458" sldId="261"/>
            <ac:spMk id="6" creationId="{21BDA993-3E3E-7BB2-3AAD-D618426025D4}"/>
          </ac:spMkLst>
        </pc:spChg>
        <pc:spChg chg="mod">
          <ac:chgData name="Kieley Ann Kali (2008020)" userId="S::2008020@student.uwtsd.ac.uk::50d7cf73-858f-4889-960f-a4113b9aeae6" providerId="AD" clId="Web-{793253D8-3A32-836D-6590-1C065915782B}" dt="2025-11-13T12:26:34.870" v="74" actId="20577"/>
          <ac:spMkLst>
            <pc:docMk/>
            <pc:sldMk cId="881160458" sldId="261"/>
            <ac:spMk id="7" creationId="{1E274F4F-2E2E-6DF5-7EC5-F1BBDCD03F00}"/>
          </ac:spMkLst>
        </pc:spChg>
      </pc:sldChg>
      <pc:sldChg chg="modSp">
        <pc:chgData name="Kieley Ann Kali (2008020)" userId="S::2008020@student.uwtsd.ac.uk::50d7cf73-858f-4889-960f-a4113b9aeae6" providerId="AD" clId="Web-{793253D8-3A32-836D-6590-1C065915782B}" dt="2025-11-13T12:29:02.749" v="81" actId="20577"/>
        <pc:sldMkLst>
          <pc:docMk/>
          <pc:sldMk cId="3087508626" sldId="262"/>
        </pc:sldMkLst>
        <pc:spChg chg="mod">
          <ac:chgData name="Kieley Ann Kali (2008020)" userId="S::2008020@student.uwtsd.ac.uk::50d7cf73-858f-4889-960f-a4113b9aeae6" providerId="AD" clId="Web-{793253D8-3A32-836D-6590-1C065915782B}" dt="2025-11-13T12:29:02.749" v="81" actId="20577"/>
          <ac:spMkLst>
            <pc:docMk/>
            <pc:sldMk cId="3087508626" sldId="262"/>
            <ac:spMk id="3" creationId="{BC6C9FD8-9FC8-7145-4771-0F5AB38B46F4}"/>
          </ac:spMkLst>
        </pc:spChg>
      </pc:sldChg>
      <pc:sldChg chg="modSp">
        <pc:chgData name="Kieley Ann Kali (2008020)" userId="S::2008020@student.uwtsd.ac.uk::50d7cf73-858f-4889-960f-a4113b9aeae6" providerId="AD" clId="Web-{793253D8-3A32-836D-6590-1C065915782B}" dt="2025-11-13T12:31:27.159" v="90" actId="1076"/>
        <pc:sldMkLst>
          <pc:docMk/>
          <pc:sldMk cId="1160871263" sldId="263"/>
        </pc:sldMkLst>
        <pc:spChg chg="mod">
          <ac:chgData name="Kieley Ann Kali (2008020)" userId="S::2008020@student.uwtsd.ac.uk::50d7cf73-858f-4889-960f-a4113b9aeae6" providerId="AD" clId="Web-{793253D8-3A32-836D-6590-1C065915782B}" dt="2025-11-13T12:31:27.159" v="90" actId="1076"/>
          <ac:spMkLst>
            <pc:docMk/>
            <pc:sldMk cId="1160871263" sldId="263"/>
            <ac:spMk id="3" creationId="{15637EC5-AB8E-6BC7-A18B-412DC97F8376}"/>
          </ac:spMkLst>
        </pc:spChg>
      </pc:sldChg>
      <pc:sldChg chg="modSp">
        <pc:chgData name="Kieley Ann Kali (2008020)" userId="S::2008020@student.uwtsd.ac.uk::50d7cf73-858f-4889-960f-a4113b9aeae6" providerId="AD" clId="Web-{793253D8-3A32-836D-6590-1C065915782B}" dt="2025-11-13T12:33:12.301" v="97" actId="1076"/>
        <pc:sldMkLst>
          <pc:docMk/>
          <pc:sldMk cId="1782972387" sldId="264"/>
        </pc:sldMkLst>
        <pc:spChg chg="mod">
          <ac:chgData name="Kieley Ann Kali (2008020)" userId="S::2008020@student.uwtsd.ac.uk::50d7cf73-858f-4889-960f-a4113b9aeae6" providerId="AD" clId="Web-{793253D8-3A32-836D-6590-1C065915782B}" dt="2025-11-13T12:33:12.301" v="97" actId="1076"/>
          <ac:spMkLst>
            <pc:docMk/>
            <pc:sldMk cId="1782972387" sldId="264"/>
            <ac:spMk id="3" creationId="{67709C27-86D4-8DC2-0BED-952B3E948582}"/>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503645-DCFE-47FC-8A66-F9A45A422ED9}"/>
              </a:ext>
            </a:extLst>
          </p:cNvPr>
          <p:cNvSpPr>
            <a:spLocks noGrp="1"/>
          </p:cNvSpPr>
          <p:nvPr>
            <p:ph type="ctrTitle"/>
          </p:nvPr>
        </p:nvSpPr>
        <p:spPr>
          <a:xfrm>
            <a:off x="3221150" y="1247140"/>
            <a:ext cx="7891760" cy="3450844"/>
          </a:xfrm>
        </p:spPr>
        <p:txBody>
          <a:bodyPr anchor="t"/>
          <a:lstStyle>
            <a:lvl1pPr algn="l">
              <a:defRPr sz="6000"/>
            </a:lvl1pPr>
          </a:lstStyle>
          <a:p>
            <a:r>
              <a:rPr lang="en-US"/>
              <a:t>Click to edit Master title style</a:t>
            </a:r>
          </a:p>
        </p:txBody>
      </p:sp>
      <p:sp>
        <p:nvSpPr>
          <p:cNvPr id="3" name="Subtitle 2">
            <a:extLst>
              <a:ext uri="{FF2B5EF4-FFF2-40B4-BE49-F238E27FC236}">
                <a16:creationId xmlns:a16="http://schemas.microsoft.com/office/drawing/2014/main" id="{2AD509FA-7BD7-4D45-998F-0E43038F179C}"/>
              </a:ext>
            </a:extLst>
          </p:cNvPr>
          <p:cNvSpPr>
            <a:spLocks noGrp="1"/>
          </p:cNvSpPr>
          <p:nvPr>
            <p:ph type="subTitle" idx="1"/>
          </p:nvPr>
        </p:nvSpPr>
        <p:spPr>
          <a:xfrm>
            <a:off x="3221150" y="4818126"/>
            <a:ext cx="7891760" cy="1268984"/>
          </a:xfrm>
        </p:spPr>
        <p:txBody>
          <a:bodyPr anchor="b"/>
          <a:lstStyle>
            <a:lvl1pPr marL="0" indent="0" algn="l">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9" name="Rectangle 8">
            <a:extLst>
              <a:ext uri="{FF2B5EF4-FFF2-40B4-BE49-F238E27FC236}">
                <a16:creationId xmlns:a16="http://schemas.microsoft.com/office/drawing/2014/main" id="{2D03A0B2-4A2F-D846-A5E6-FB7CB9A031F7}"/>
              </a:ext>
            </a:extLst>
          </p:cNvPr>
          <p:cNvSpPr/>
          <p:nvPr/>
        </p:nvSpPr>
        <p:spPr>
          <a:xfrm>
            <a:off x="1" y="1375492"/>
            <a:ext cx="2770698" cy="5482505"/>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10" name="Rectangle 9">
            <a:extLst>
              <a:ext uri="{FF2B5EF4-FFF2-40B4-BE49-F238E27FC236}">
                <a16:creationId xmlns:a16="http://schemas.microsoft.com/office/drawing/2014/main" id="{7F573F1D-73A7-FB41-BCAD-FC9AA7DEF4F5}"/>
              </a:ext>
            </a:extLst>
          </p:cNvPr>
          <p:cNvSpPr/>
          <p:nvPr/>
        </p:nvSpPr>
        <p:spPr>
          <a:xfrm>
            <a:off x="0" y="-3"/>
            <a:ext cx="1373567" cy="6857999"/>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7" name="Date Placeholder 6">
            <a:extLst>
              <a:ext uri="{FF2B5EF4-FFF2-40B4-BE49-F238E27FC236}">
                <a16:creationId xmlns:a16="http://schemas.microsoft.com/office/drawing/2014/main" id="{DDCFA51C-E4FE-4BF2-A2DD-E32DE57D8AD0}"/>
              </a:ext>
            </a:extLst>
          </p:cNvPr>
          <p:cNvSpPr>
            <a:spLocks noGrp="1"/>
          </p:cNvSpPr>
          <p:nvPr>
            <p:ph type="dt" sz="half" idx="10"/>
          </p:nvPr>
        </p:nvSpPr>
        <p:spPr/>
        <p:txBody>
          <a:bodyPr/>
          <a:lstStyle/>
          <a:p>
            <a:pPr algn="r"/>
            <a:fld id="{1449AA12-8195-4182-A7AC-2E7E59DFBDAF}" type="datetimeFigureOut">
              <a:rPr lang="en-US" smtClean="0"/>
              <a:pPr algn="r"/>
              <a:t>11/13/2025</a:t>
            </a:fld>
            <a:endParaRPr lang="en-US"/>
          </a:p>
        </p:txBody>
      </p:sp>
      <p:sp>
        <p:nvSpPr>
          <p:cNvPr id="8" name="Footer Placeholder 7">
            <a:extLst>
              <a:ext uri="{FF2B5EF4-FFF2-40B4-BE49-F238E27FC236}">
                <a16:creationId xmlns:a16="http://schemas.microsoft.com/office/drawing/2014/main" id="{5A438448-FC2D-4A2F-B7C0-04AC50311EAA}"/>
              </a:ext>
            </a:extLst>
          </p:cNvPr>
          <p:cNvSpPr>
            <a:spLocks noGrp="1"/>
          </p:cNvSpPr>
          <p:nvPr>
            <p:ph type="ftr" sz="quarter" idx="11"/>
          </p:nvPr>
        </p:nvSpPr>
        <p:spPr>
          <a:xfrm>
            <a:off x="3221150" y="6292850"/>
            <a:ext cx="4114800" cy="365125"/>
          </a:xfrm>
        </p:spPr>
        <p:txBody>
          <a:bodyPr/>
          <a:lstStyle/>
          <a:p>
            <a:pPr algn="l"/>
            <a:endParaRPr lang="en-US"/>
          </a:p>
        </p:txBody>
      </p:sp>
      <p:sp>
        <p:nvSpPr>
          <p:cNvPr id="11" name="Slide Number Placeholder 10">
            <a:extLst>
              <a:ext uri="{FF2B5EF4-FFF2-40B4-BE49-F238E27FC236}">
                <a16:creationId xmlns:a16="http://schemas.microsoft.com/office/drawing/2014/main" id="{3B07C67E-EAD9-47D8-9559-4E091BC03BA8}"/>
              </a:ext>
            </a:extLst>
          </p:cNvPr>
          <p:cNvSpPr>
            <a:spLocks noGrp="1"/>
          </p:cNvSpPr>
          <p:nvPr>
            <p:ph type="sldNum" sz="quarter" idx="12"/>
          </p:nvPr>
        </p:nvSpPr>
        <p:spPr/>
        <p:txBody>
          <a:bodyPr/>
          <a:lstStyle/>
          <a:p>
            <a:fld id="{14DFC975-2FD7-44A5-9E78-ECBA46156075}" type="slidenum">
              <a:rPr lang="en-US" smtClean="0"/>
              <a:t>‹#›</a:t>
            </a:fld>
            <a:endParaRPr lang="en-US"/>
          </a:p>
        </p:txBody>
      </p:sp>
    </p:spTree>
    <p:extLst>
      <p:ext uri="{BB962C8B-B14F-4D97-AF65-F5344CB8AC3E}">
        <p14:creationId xmlns:p14="http://schemas.microsoft.com/office/powerpoint/2010/main" val="173485682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BC5DD8-8608-4B55-96D8-0AB848C028CE}"/>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98A3CC0B-7B21-422D-937D-FBD49EE9397F}"/>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AA0EAFA-89BC-43E9-8EB9-B6B3CD136E43}"/>
              </a:ext>
            </a:extLst>
          </p:cNvPr>
          <p:cNvSpPr>
            <a:spLocks noGrp="1"/>
          </p:cNvSpPr>
          <p:nvPr>
            <p:ph type="dt" sz="half" idx="10"/>
          </p:nvPr>
        </p:nvSpPr>
        <p:spPr/>
        <p:txBody>
          <a:bodyPr/>
          <a:lstStyle/>
          <a:p>
            <a:fld id="{1449AA12-8195-4182-A7AC-2E7E59DFBDAF}" type="datetimeFigureOut">
              <a:rPr lang="en-US" smtClean="0"/>
              <a:t>11/13/2025</a:t>
            </a:fld>
            <a:endParaRPr lang="en-US"/>
          </a:p>
        </p:txBody>
      </p:sp>
      <p:sp>
        <p:nvSpPr>
          <p:cNvPr id="5" name="Footer Placeholder 4">
            <a:extLst>
              <a:ext uri="{FF2B5EF4-FFF2-40B4-BE49-F238E27FC236}">
                <a16:creationId xmlns:a16="http://schemas.microsoft.com/office/drawing/2014/main" id="{A3850944-70C2-487F-A102-58CDFB94C3C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177B7B8-A972-455E-9D8C-9B8026A5306D}"/>
              </a:ext>
            </a:extLst>
          </p:cNvPr>
          <p:cNvSpPr>
            <a:spLocks noGrp="1"/>
          </p:cNvSpPr>
          <p:nvPr>
            <p:ph type="sldNum" sz="quarter" idx="12"/>
          </p:nvPr>
        </p:nvSpPr>
        <p:spPr/>
        <p:txBody>
          <a:bodyPr/>
          <a:lstStyle/>
          <a:p>
            <a:fld id="{14DFC975-2FD7-44A5-9E78-ECBA46156075}" type="slidenum">
              <a:rPr lang="en-US" smtClean="0"/>
              <a:t>‹#›</a:t>
            </a:fld>
            <a:endParaRPr lang="en-US"/>
          </a:p>
        </p:txBody>
      </p:sp>
      <p:sp>
        <p:nvSpPr>
          <p:cNvPr id="51" name="Rectangle 50">
            <a:extLst>
              <a:ext uri="{FF2B5EF4-FFF2-40B4-BE49-F238E27FC236}">
                <a16:creationId xmlns:a16="http://schemas.microsoft.com/office/drawing/2014/main" id="{CCC95119-6D9D-3542-9E0E-4171B33DC9CA}"/>
              </a:ext>
            </a:extLst>
          </p:cNvPr>
          <p:cNvSpPr/>
          <p:nvPr/>
        </p:nvSpPr>
        <p:spPr>
          <a:xfrm>
            <a:off x="0" y="565153"/>
            <a:ext cx="1133856" cy="6292847"/>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2" name="Rectangle 51">
            <a:extLst>
              <a:ext uri="{FF2B5EF4-FFF2-40B4-BE49-F238E27FC236}">
                <a16:creationId xmlns:a16="http://schemas.microsoft.com/office/drawing/2014/main" id="{EFC92F19-7317-314C-81B7-43B8B687F4E4}"/>
              </a:ext>
            </a:extLst>
          </p:cNvPr>
          <p:cNvSpPr/>
          <p:nvPr/>
        </p:nvSpPr>
        <p:spPr>
          <a:xfrm>
            <a:off x="0" y="-3"/>
            <a:ext cx="565150" cy="6857999"/>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49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18754153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3087F2-AA0E-4F0C-9AD6-2353021573D7}"/>
              </a:ext>
            </a:extLst>
          </p:cNvPr>
          <p:cNvSpPr>
            <a:spLocks noGrp="1"/>
          </p:cNvSpPr>
          <p:nvPr>
            <p:ph type="title"/>
          </p:nvPr>
        </p:nvSpPr>
        <p:spPr>
          <a:xfrm>
            <a:off x="3221150" y="1251674"/>
            <a:ext cx="7891760" cy="2914688"/>
          </a:xfrm>
        </p:spPr>
        <p:txBody>
          <a:bodyPr anchor="t"/>
          <a:lstStyle>
            <a:lvl1pPr>
              <a:defRPr sz="5400"/>
            </a:lvl1pPr>
          </a:lstStyle>
          <a:p>
            <a:r>
              <a:rPr lang="en-US"/>
              <a:t>Click to edit Master title style</a:t>
            </a:r>
          </a:p>
        </p:txBody>
      </p:sp>
      <p:sp>
        <p:nvSpPr>
          <p:cNvPr id="3" name="Text Placeholder 2">
            <a:extLst>
              <a:ext uri="{FF2B5EF4-FFF2-40B4-BE49-F238E27FC236}">
                <a16:creationId xmlns:a16="http://schemas.microsoft.com/office/drawing/2014/main" id="{E7937807-96B8-4061-A845-1287216BF53B}"/>
              </a:ext>
            </a:extLst>
          </p:cNvPr>
          <p:cNvSpPr>
            <a:spLocks noGrp="1"/>
          </p:cNvSpPr>
          <p:nvPr>
            <p:ph type="body" idx="1"/>
          </p:nvPr>
        </p:nvSpPr>
        <p:spPr>
          <a:xfrm>
            <a:off x="3221150" y="4818126"/>
            <a:ext cx="7891760" cy="1271524"/>
          </a:xfrm>
        </p:spPr>
        <p:txBody>
          <a:bodyPr anchor="b"/>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032AF346-9503-4767-BCB4-84B823E27419}"/>
              </a:ext>
            </a:extLst>
          </p:cNvPr>
          <p:cNvSpPr>
            <a:spLocks noGrp="1"/>
          </p:cNvSpPr>
          <p:nvPr>
            <p:ph type="dt" sz="half" idx="10"/>
          </p:nvPr>
        </p:nvSpPr>
        <p:spPr/>
        <p:txBody>
          <a:bodyPr/>
          <a:lstStyle/>
          <a:p>
            <a:fld id="{1449AA12-8195-4182-A7AC-2E7E59DFBDAF}" type="datetimeFigureOut">
              <a:rPr lang="en-US" smtClean="0"/>
              <a:t>11/13/2025</a:t>
            </a:fld>
            <a:endParaRPr lang="en-US"/>
          </a:p>
        </p:txBody>
      </p:sp>
      <p:sp>
        <p:nvSpPr>
          <p:cNvPr id="5" name="Footer Placeholder 4">
            <a:extLst>
              <a:ext uri="{FF2B5EF4-FFF2-40B4-BE49-F238E27FC236}">
                <a16:creationId xmlns:a16="http://schemas.microsoft.com/office/drawing/2014/main" id="{5259605B-A39D-4BEE-B46F-16CF13FA0BA7}"/>
              </a:ext>
            </a:extLst>
          </p:cNvPr>
          <p:cNvSpPr>
            <a:spLocks noGrp="1"/>
          </p:cNvSpPr>
          <p:nvPr>
            <p:ph type="ftr" sz="quarter" idx="11"/>
          </p:nvPr>
        </p:nvSpPr>
        <p:spPr>
          <a:xfrm>
            <a:off x="3221150" y="6292850"/>
            <a:ext cx="4114800" cy="365125"/>
          </a:xfrm>
        </p:spPr>
        <p:txBody>
          <a:bodyPr/>
          <a:lstStyle/>
          <a:p>
            <a:endParaRPr lang="en-US"/>
          </a:p>
        </p:txBody>
      </p:sp>
      <p:sp>
        <p:nvSpPr>
          <p:cNvPr id="6" name="Slide Number Placeholder 5">
            <a:extLst>
              <a:ext uri="{FF2B5EF4-FFF2-40B4-BE49-F238E27FC236}">
                <a16:creationId xmlns:a16="http://schemas.microsoft.com/office/drawing/2014/main" id="{2575834A-942D-410B-A430-43F9E01FC5F9}"/>
              </a:ext>
            </a:extLst>
          </p:cNvPr>
          <p:cNvSpPr>
            <a:spLocks noGrp="1"/>
          </p:cNvSpPr>
          <p:nvPr>
            <p:ph type="sldNum" sz="quarter" idx="12"/>
          </p:nvPr>
        </p:nvSpPr>
        <p:spPr/>
        <p:txBody>
          <a:bodyPr/>
          <a:lstStyle/>
          <a:p>
            <a:fld id="{14DFC975-2FD7-44A5-9E78-ECBA46156075}" type="slidenum">
              <a:rPr lang="en-US" smtClean="0"/>
              <a:t>‹#›</a:t>
            </a:fld>
            <a:endParaRPr lang="en-US"/>
          </a:p>
        </p:txBody>
      </p:sp>
      <p:sp>
        <p:nvSpPr>
          <p:cNvPr id="9" name="Rectangle 8">
            <a:extLst>
              <a:ext uri="{FF2B5EF4-FFF2-40B4-BE49-F238E27FC236}">
                <a16:creationId xmlns:a16="http://schemas.microsoft.com/office/drawing/2014/main" id="{4AD199D5-C485-D449-9804-F755E0907B51}"/>
              </a:ext>
            </a:extLst>
          </p:cNvPr>
          <p:cNvSpPr/>
          <p:nvPr/>
        </p:nvSpPr>
        <p:spPr>
          <a:xfrm>
            <a:off x="1" y="1375492"/>
            <a:ext cx="2770698" cy="5482505"/>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10" name="Rectangle 9">
            <a:extLst>
              <a:ext uri="{FF2B5EF4-FFF2-40B4-BE49-F238E27FC236}">
                <a16:creationId xmlns:a16="http://schemas.microsoft.com/office/drawing/2014/main" id="{4290D1A7-C550-2540-86C9-EB0FB2EB2E71}"/>
              </a:ext>
            </a:extLst>
          </p:cNvPr>
          <p:cNvSpPr/>
          <p:nvPr/>
        </p:nvSpPr>
        <p:spPr>
          <a:xfrm>
            <a:off x="0" y="-3"/>
            <a:ext cx="1373567" cy="6857999"/>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Tree>
    <p:extLst>
      <p:ext uri="{BB962C8B-B14F-4D97-AF65-F5344CB8AC3E}">
        <p14:creationId xmlns:p14="http://schemas.microsoft.com/office/powerpoint/2010/main" val="96677282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5FCAD2-C321-4E81-AEBE-696A90E2D9A4}"/>
              </a:ext>
            </a:extLst>
          </p:cNvPr>
          <p:cNvSpPr>
            <a:spLocks noGrp="1"/>
          </p:cNvSpPr>
          <p:nvPr>
            <p:ph type="title"/>
          </p:nvPr>
        </p:nvSpPr>
        <p:spPr>
          <a:xfrm>
            <a:off x="1587710" y="455362"/>
            <a:ext cx="9486690" cy="1550419"/>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3EF20CD1-0E09-4415-911C-0F5B7341DD80}"/>
              </a:ext>
            </a:extLst>
          </p:cNvPr>
          <p:cNvSpPr>
            <a:spLocks noGrp="1"/>
          </p:cNvSpPr>
          <p:nvPr>
            <p:ph sz="half" idx="1"/>
          </p:nvPr>
        </p:nvSpPr>
        <p:spPr>
          <a:xfrm>
            <a:off x="1587709" y="2160016"/>
            <a:ext cx="4425437" cy="392709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EA963EDD-031A-49CA-9130-067550BD0D55}"/>
              </a:ext>
            </a:extLst>
          </p:cNvPr>
          <p:cNvSpPr>
            <a:spLocks noGrp="1"/>
          </p:cNvSpPr>
          <p:nvPr>
            <p:ph sz="half" idx="2"/>
          </p:nvPr>
        </p:nvSpPr>
        <p:spPr>
          <a:xfrm>
            <a:off x="6648963" y="2160016"/>
            <a:ext cx="4425437" cy="392709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0808E79-A0BE-49F3-AE92-7EE5CC78F1A6}"/>
              </a:ext>
            </a:extLst>
          </p:cNvPr>
          <p:cNvSpPr>
            <a:spLocks noGrp="1"/>
          </p:cNvSpPr>
          <p:nvPr>
            <p:ph type="dt" sz="half" idx="10"/>
          </p:nvPr>
        </p:nvSpPr>
        <p:spPr/>
        <p:txBody>
          <a:bodyPr/>
          <a:lstStyle/>
          <a:p>
            <a:fld id="{1449AA12-8195-4182-A7AC-2E7E59DFBDAF}" type="datetimeFigureOut">
              <a:rPr lang="en-US" smtClean="0"/>
              <a:t>11/13/2025</a:t>
            </a:fld>
            <a:endParaRPr lang="en-US"/>
          </a:p>
        </p:txBody>
      </p:sp>
      <p:sp>
        <p:nvSpPr>
          <p:cNvPr id="6" name="Footer Placeholder 5">
            <a:extLst>
              <a:ext uri="{FF2B5EF4-FFF2-40B4-BE49-F238E27FC236}">
                <a16:creationId xmlns:a16="http://schemas.microsoft.com/office/drawing/2014/main" id="{2898B87C-BF1E-47CF-9A4E-FD4BE32C050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AC06E71-46F6-469C-A9CA-E707EBE51B58}"/>
              </a:ext>
            </a:extLst>
          </p:cNvPr>
          <p:cNvSpPr>
            <a:spLocks noGrp="1"/>
          </p:cNvSpPr>
          <p:nvPr>
            <p:ph type="sldNum" sz="quarter" idx="12"/>
          </p:nvPr>
        </p:nvSpPr>
        <p:spPr/>
        <p:txBody>
          <a:bodyPr/>
          <a:lstStyle/>
          <a:p>
            <a:fld id="{14DFC975-2FD7-44A5-9E78-ECBA46156075}" type="slidenum">
              <a:rPr lang="en-US" smtClean="0"/>
              <a:t>‹#›</a:t>
            </a:fld>
            <a:endParaRPr lang="en-US"/>
          </a:p>
        </p:txBody>
      </p:sp>
      <p:sp>
        <p:nvSpPr>
          <p:cNvPr id="10" name="Rectangle 9">
            <a:extLst>
              <a:ext uri="{FF2B5EF4-FFF2-40B4-BE49-F238E27FC236}">
                <a16:creationId xmlns:a16="http://schemas.microsoft.com/office/drawing/2014/main" id="{052659F6-6B3B-A545-A45F-FAD238210D47}"/>
              </a:ext>
            </a:extLst>
          </p:cNvPr>
          <p:cNvSpPr/>
          <p:nvPr/>
        </p:nvSpPr>
        <p:spPr>
          <a:xfrm>
            <a:off x="0" y="565153"/>
            <a:ext cx="1133856" cy="6292847"/>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B80637F8-15DE-2240-8BF8-D6E57A337B1A}"/>
              </a:ext>
            </a:extLst>
          </p:cNvPr>
          <p:cNvSpPr/>
          <p:nvPr/>
        </p:nvSpPr>
        <p:spPr>
          <a:xfrm>
            <a:off x="0" y="-3"/>
            <a:ext cx="565150" cy="6857999"/>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49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9134523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53B26D-64DE-4314-8BD2-25FD618FB46D}"/>
              </a:ext>
            </a:extLst>
          </p:cNvPr>
          <p:cNvSpPr>
            <a:spLocks noGrp="1"/>
          </p:cNvSpPr>
          <p:nvPr>
            <p:ph type="title"/>
          </p:nvPr>
        </p:nvSpPr>
        <p:spPr>
          <a:xfrm>
            <a:off x="1591056" y="457200"/>
            <a:ext cx="9521854" cy="1554480"/>
          </a:xfrm>
        </p:spPr>
        <p:txBody>
          <a:bodyPr/>
          <a:lstStyle/>
          <a:p>
            <a:r>
              <a:rPr lang="en-US"/>
              <a:t>Click to edit Master title style</a:t>
            </a:r>
          </a:p>
        </p:txBody>
      </p:sp>
      <p:sp>
        <p:nvSpPr>
          <p:cNvPr id="3" name="Text Placeholder 2">
            <a:extLst>
              <a:ext uri="{FF2B5EF4-FFF2-40B4-BE49-F238E27FC236}">
                <a16:creationId xmlns:a16="http://schemas.microsoft.com/office/drawing/2014/main" id="{29D77613-5CEE-4B05-A937-CD43EAAABF38}"/>
              </a:ext>
            </a:extLst>
          </p:cNvPr>
          <p:cNvSpPr>
            <a:spLocks noGrp="1"/>
          </p:cNvSpPr>
          <p:nvPr>
            <p:ph type="body" idx="1"/>
          </p:nvPr>
        </p:nvSpPr>
        <p:spPr>
          <a:xfrm>
            <a:off x="1591057" y="2165086"/>
            <a:ext cx="4425696" cy="823912"/>
          </a:xfrm>
        </p:spPr>
        <p:txBody>
          <a:bodyPr anchor="b">
            <a:normAutofit/>
          </a:bodyPr>
          <a:lstStyle>
            <a:lvl1pPr marL="0" indent="0">
              <a:buNone/>
              <a:defRPr sz="22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343E4779-3B5A-4993-9C7F-FB19F1633F5D}"/>
              </a:ext>
            </a:extLst>
          </p:cNvPr>
          <p:cNvSpPr>
            <a:spLocks noGrp="1"/>
          </p:cNvSpPr>
          <p:nvPr>
            <p:ph sz="half" idx="2"/>
          </p:nvPr>
        </p:nvSpPr>
        <p:spPr>
          <a:xfrm>
            <a:off x="1591056" y="2988998"/>
            <a:ext cx="4425697" cy="3098112"/>
          </a:xfrm>
        </p:spPr>
        <p:txBody>
          <a:bodyPr/>
          <a:lstStyle>
            <a:lvl1pPr>
              <a:defRPr sz="2000"/>
            </a:lvl1pPr>
            <a:lvl2pPr>
              <a:defRPr sz="1800"/>
            </a:lvl2pPr>
            <a:lvl3pPr>
              <a:defRPr sz="1600"/>
            </a:lvl3pPr>
            <a:lvl4pPr>
              <a:defRPr sz="1400"/>
            </a:lvl4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AB51081A-685C-4C18-9AE9-425106A02F6B}"/>
              </a:ext>
            </a:extLst>
          </p:cNvPr>
          <p:cNvSpPr>
            <a:spLocks noGrp="1"/>
          </p:cNvSpPr>
          <p:nvPr>
            <p:ph type="body" sz="quarter" idx="3"/>
          </p:nvPr>
        </p:nvSpPr>
        <p:spPr>
          <a:xfrm>
            <a:off x="6687214" y="2165086"/>
            <a:ext cx="4425696" cy="823912"/>
          </a:xfrm>
        </p:spPr>
        <p:txBody>
          <a:bodyPr anchor="b">
            <a:normAutofit/>
          </a:bodyPr>
          <a:lstStyle>
            <a:lvl1pPr marL="0" indent="0">
              <a:buNone/>
              <a:defRPr sz="22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7780F424-FE3A-4B7D-B60C-7AEA2118A585}"/>
              </a:ext>
            </a:extLst>
          </p:cNvPr>
          <p:cNvSpPr>
            <a:spLocks noGrp="1"/>
          </p:cNvSpPr>
          <p:nvPr>
            <p:ph sz="quarter" idx="4"/>
          </p:nvPr>
        </p:nvSpPr>
        <p:spPr>
          <a:xfrm>
            <a:off x="6687214" y="2988998"/>
            <a:ext cx="4425696" cy="3098112"/>
          </a:xfrm>
        </p:spPr>
        <p:txBody>
          <a:bodyPr/>
          <a:lstStyle>
            <a:lvl1pPr>
              <a:defRPr sz="2000"/>
            </a:lvl1pPr>
            <a:lvl2pPr>
              <a:defRPr sz="1800"/>
            </a:lvl2pPr>
            <a:lvl3pPr>
              <a:defRPr sz="1600"/>
            </a:lvl3pPr>
            <a:lvl4pPr>
              <a:defRPr sz="1400"/>
            </a:lvl4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864D2A96-CD7D-41BC-BDBE-5E29B7C0B325}"/>
              </a:ext>
            </a:extLst>
          </p:cNvPr>
          <p:cNvSpPr>
            <a:spLocks noGrp="1"/>
          </p:cNvSpPr>
          <p:nvPr>
            <p:ph type="dt" sz="half" idx="10"/>
          </p:nvPr>
        </p:nvSpPr>
        <p:spPr/>
        <p:txBody>
          <a:bodyPr/>
          <a:lstStyle/>
          <a:p>
            <a:fld id="{1449AA12-8195-4182-A7AC-2E7E59DFBDAF}" type="datetimeFigureOut">
              <a:rPr lang="en-US" smtClean="0"/>
              <a:t>11/13/2025</a:t>
            </a:fld>
            <a:endParaRPr lang="en-US"/>
          </a:p>
        </p:txBody>
      </p:sp>
      <p:sp>
        <p:nvSpPr>
          <p:cNvPr id="8" name="Footer Placeholder 7">
            <a:extLst>
              <a:ext uri="{FF2B5EF4-FFF2-40B4-BE49-F238E27FC236}">
                <a16:creationId xmlns:a16="http://schemas.microsoft.com/office/drawing/2014/main" id="{2CD1471D-6DDE-4E56-84E9-48136966A935}"/>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6CA3F451-CF28-4F57-B844-52A665440A02}"/>
              </a:ext>
            </a:extLst>
          </p:cNvPr>
          <p:cNvSpPr>
            <a:spLocks noGrp="1"/>
          </p:cNvSpPr>
          <p:nvPr>
            <p:ph type="sldNum" sz="quarter" idx="12"/>
          </p:nvPr>
        </p:nvSpPr>
        <p:spPr/>
        <p:txBody>
          <a:bodyPr/>
          <a:lstStyle/>
          <a:p>
            <a:fld id="{14DFC975-2FD7-44A5-9E78-ECBA46156075}" type="slidenum">
              <a:rPr lang="en-US" smtClean="0"/>
              <a:t>‹#›</a:t>
            </a:fld>
            <a:endParaRPr lang="en-US"/>
          </a:p>
        </p:txBody>
      </p:sp>
      <p:sp>
        <p:nvSpPr>
          <p:cNvPr id="12" name="Rectangle 11">
            <a:extLst>
              <a:ext uri="{FF2B5EF4-FFF2-40B4-BE49-F238E27FC236}">
                <a16:creationId xmlns:a16="http://schemas.microsoft.com/office/drawing/2014/main" id="{2D1FA03E-7A83-AB41-BB4B-25B04946559A}"/>
              </a:ext>
            </a:extLst>
          </p:cNvPr>
          <p:cNvSpPr/>
          <p:nvPr/>
        </p:nvSpPr>
        <p:spPr>
          <a:xfrm>
            <a:off x="0" y="565153"/>
            <a:ext cx="1133856" cy="6292847"/>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17702630-3C98-A142-9D04-1D852974DC26}"/>
              </a:ext>
            </a:extLst>
          </p:cNvPr>
          <p:cNvSpPr/>
          <p:nvPr/>
        </p:nvSpPr>
        <p:spPr>
          <a:xfrm>
            <a:off x="0" y="-3"/>
            <a:ext cx="565150" cy="6857999"/>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49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95355018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322D7A-4502-49C3-BAFB-6D46F7A2E274}"/>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8CAB67EE-A167-43D1-9C58-7B736CF28B64}"/>
              </a:ext>
            </a:extLst>
          </p:cNvPr>
          <p:cNvSpPr>
            <a:spLocks noGrp="1"/>
          </p:cNvSpPr>
          <p:nvPr>
            <p:ph type="dt" sz="half" idx="10"/>
          </p:nvPr>
        </p:nvSpPr>
        <p:spPr/>
        <p:txBody>
          <a:bodyPr/>
          <a:lstStyle/>
          <a:p>
            <a:fld id="{1449AA12-8195-4182-A7AC-2E7E59DFBDAF}" type="datetimeFigureOut">
              <a:rPr lang="en-US" smtClean="0"/>
              <a:t>11/13/2025</a:t>
            </a:fld>
            <a:endParaRPr lang="en-US"/>
          </a:p>
        </p:txBody>
      </p:sp>
      <p:sp>
        <p:nvSpPr>
          <p:cNvPr id="4" name="Footer Placeholder 3">
            <a:extLst>
              <a:ext uri="{FF2B5EF4-FFF2-40B4-BE49-F238E27FC236}">
                <a16:creationId xmlns:a16="http://schemas.microsoft.com/office/drawing/2014/main" id="{3C5605B7-599B-450E-9E8D-2A9AE3F30FF4}"/>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875BD2B1-8C5F-430B-A0F2-CD5281AB75E2}"/>
              </a:ext>
            </a:extLst>
          </p:cNvPr>
          <p:cNvSpPr>
            <a:spLocks noGrp="1"/>
          </p:cNvSpPr>
          <p:nvPr>
            <p:ph type="sldNum" sz="quarter" idx="12"/>
          </p:nvPr>
        </p:nvSpPr>
        <p:spPr/>
        <p:txBody>
          <a:bodyPr/>
          <a:lstStyle/>
          <a:p>
            <a:fld id="{14DFC975-2FD7-44A5-9E78-ECBA46156075}" type="slidenum">
              <a:rPr lang="en-US" smtClean="0"/>
              <a:t>‹#›</a:t>
            </a:fld>
            <a:endParaRPr lang="en-US"/>
          </a:p>
        </p:txBody>
      </p:sp>
      <p:sp>
        <p:nvSpPr>
          <p:cNvPr id="8" name="Rectangle 7">
            <a:extLst>
              <a:ext uri="{FF2B5EF4-FFF2-40B4-BE49-F238E27FC236}">
                <a16:creationId xmlns:a16="http://schemas.microsoft.com/office/drawing/2014/main" id="{1DBA877B-B45A-BD48-8FC8-E752E7D7174F}"/>
              </a:ext>
            </a:extLst>
          </p:cNvPr>
          <p:cNvSpPr/>
          <p:nvPr/>
        </p:nvSpPr>
        <p:spPr>
          <a:xfrm>
            <a:off x="0" y="565153"/>
            <a:ext cx="1133856" cy="6292847"/>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DBF3343D-2AFA-B544-B40A-315F5EC680B6}"/>
              </a:ext>
            </a:extLst>
          </p:cNvPr>
          <p:cNvSpPr/>
          <p:nvPr/>
        </p:nvSpPr>
        <p:spPr>
          <a:xfrm>
            <a:off x="0" y="-3"/>
            <a:ext cx="565150" cy="6857999"/>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49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60708158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9308016-71BA-4CD3-918D-51613F7F4DF5}"/>
              </a:ext>
            </a:extLst>
          </p:cNvPr>
          <p:cNvSpPr>
            <a:spLocks noGrp="1"/>
          </p:cNvSpPr>
          <p:nvPr>
            <p:ph type="dt" sz="half" idx="10"/>
          </p:nvPr>
        </p:nvSpPr>
        <p:spPr/>
        <p:txBody>
          <a:bodyPr/>
          <a:lstStyle/>
          <a:p>
            <a:fld id="{1449AA12-8195-4182-A7AC-2E7E59DFBDAF}" type="datetimeFigureOut">
              <a:rPr lang="en-US" smtClean="0"/>
              <a:t>11/13/2025</a:t>
            </a:fld>
            <a:endParaRPr lang="en-US"/>
          </a:p>
        </p:txBody>
      </p:sp>
      <p:sp>
        <p:nvSpPr>
          <p:cNvPr id="3" name="Footer Placeholder 2">
            <a:extLst>
              <a:ext uri="{FF2B5EF4-FFF2-40B4-BE49-F238E27FC236}">
                <a16:creationId xmlns:a16="http://schemas.microsoft.com/office/drawing/2014/main" id="{95B24F46-0425-47C6-9FFB-F69AFFFE89D7}"/>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A3CE7A99-1593-4189-A514-8209CC32A2EA}"/>
              </a:ext>
            </a:extLst>
          </p:cNvPr>
          <p:cNvSpPr>
            <a:spLocks noGrp="1"/>
          </p:cNvSpPr>
          <p:nvPr>
            <p:ph type="sldNum" sz="quarter" idx="12"/>
          </p:nvPr>
        </p:nvSpPr>
        <p:spPr/>
        <p:txBody>
          <a:bodyPr/>
          <a:lstStyle/>
          <a:p>
            <a:fld id="{14DFC975-2FD7-44A5-9E78-ECBA46156075}" type="slidenum">
              <a:rPr lang="en-US" smtClean="0"/>
              <a:t>‹#›</a:t>
            </a:fld>
            <a:endParaRPr lang="en-US"/>
          </a:p>
        </p:txBody>
      </p:sp>
      <p:sp>
        <p:nvSpPr>
          <p:cNvPr id="7" name="Rectangle 6">
            <a:extLst>
              <a:ext uri="{FF2B5EF4-FFF2-40B4-BE49-F238E27FC236}">
                <a16:creationId xmlns:a16="http://schemas.microsoft.com/office/drawing/2014/main" id="{11C15DFD-AB97-AB43-A6C9-2808708C91B4}"/>
              </a:ext>
            </a:extLst>
          </p:cNvPr>
          <p:cNvSpPr/>
          <p:nvPr/>
        </p:nvSpPr>
        <p:spPr>
          <a:xfrm>
            <a:off x="0" y="565153"/>
            <a:ext cx="1133856" cy="6292847"/>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a:extLst>
              <a:ext uri="{FF2B5EF4-FFF2-40B4-BE49-F238E27FC236}">
                <a16:creationId xmlns:a16="http://schemas.microsoft.com/office/drawing/2014/main" id="{4A05BA89-ECA6-2247-ABBB-3C67160202E9}"/>
              </a:ext>
            </a:extLst>
          </p:cNvPr>
          <p:cNvSpPr/>
          <p:nvPr/>
        </p:nvSpPr>
        <p:spPr>
          <a:xfrm>
            <a:off x="0" y="-3"/>
            <a:ext cx="565150" cy="6857999"/>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49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01695674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4E933B-3FC6-4B08-9FBE-2DD48307A4D4}"/>
              </a:ext>
            </a:extLst>
          </p:cNvPr>
          <p:cNvSpPr>
            <a:spLocks noGrp="1"/>
          </p:cNvSpPr>
          <p:nvPr>
            <p:ph type="title"/>
          </p:nvPr>
        </p:nvSpPr>
        <p:spPr>
          <a:xfrm>
            <a:off x="1587712" y="455362"/>
            <a:ext cx="4043440" cy="1584512"/>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377FBD4A-4514-4DCE-8F18-914DF3F4EED1}"/>
              </a:ext>
            </a:extLst>
          </p:cNvPr>
          <p:cNvSpPr>
            <a:spLocks noGrp="1"/>
          </p:cNvSpPr>
          <p:nvPr>
            <p:ph idx="1"/>
          </p:nvPr>
        </p:nvSpPr>
        <p:spPr>
          <a:xfrm>
            <a:off x="6271232" y="565151"/>
            <a:ext cx="5358384" cy="5521960"/>
          </a:xfrm>
        </p:spPr>
        <p:txBody>
          <a:bodyPr>
            <a:normAutofit/>
          </a:bodyPr>
          <a:lstStyle>
            <a:lvl1pPr>
              <a:defRPr sz="2200"/>
            </a:lvl1pPr>
            <a:lvl2pPr>
              <a:defRPr sz="1900"/>
            </a:lvl2pPr>
            <a:lvl3pPr>
              <a:defRPr sz="1700"/>
            </a:lvl3pPr>
            <a:lvl4pPr>
              <a:defRPr sz="1500"/>
            </a:lvl4pPr>
            <a:lvl5pPr>
              <a:defRPr sz="15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5AF18C85-0675-4202-B796-352766854939}"/>
              </a:ext>
            </a:extLst>
          </p:cNvPr>
          <p:cNvSpPr>
            <a:spLocks noGrp="1"/>
          </p:cNvSpPr>
          <p:nvPr>
            <p:ph type="body" sz="half" idx="2"/>
          </p:nvPr>
        </p:nvSpPr>
        <p:spPr>
          <a:xfrm>
            <a:off x="1587712" y="2039874"/>
            <a:ext cx="4043440" cy="38291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10079E5-F934-4D04-866F-F7CB5B08ACC4}"/>
              </a:ext>
            </a:extLst>
          </p:cNvPr>
          <p:cNvSpPr>
            <a:spLocks noGrp="1"/>
          </p:cNvSpPr>
          <p:nvPr>
            <p:ph type="dt" sz="half" idx="10"/>
          </p:nvPr>
        </p:nvSpPr>
        <p:spPr/>
        <p:txBody>
          <a:bodyPr/>
          <a:lstStyle/>
          <a:p>
            <a:fld id="{1449AA12-8195-4182-A7AC-2E7E59DFBDAF}" type="datetimeFigureOut">
              <a:rPr lang="en-US" smtClean="0"/>
              <a:t>11/13/2025</a:t>
            </a:fld>
            <a:endParaRPr lang="en-US"/>
          </a:p>
        </p:txBody>
      </p:sp>
      <p:sp>
        <p:nvSpPr>
          <p:cNvPr id="6" name="Footer Placeholder 5">
            <a:extLst>
              <a:ext uri="{FF2B5EF4-FFF2-40B4-BE49-F238E27FC236}">
                <a16:creationId xmlns:a16="http://schemas.microsoft.com/office/drawing/2014/main" id="{E705FC94-7915-439A-B937-F02D1BB03A0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21B69B19-4156-4584-B1DC-4F42F200B915}"/>
              </a:ext>
            </a:extLst>
          </p:cNvPr>
          <p:cNvSpPr>
            <a:spLocks noGrp="1"/>
          </p:cNvSpPr>
          <p:nvPr>
            <p:ph type="sldNum" sz="quarter" idx="12"/>
          </p:nvPr>
        </p:nvSpPr>
        <p:spPr/>
        <p:txBody>
          <a:bodyPr/>
          <a:lstStyle/>
          <a:p>
            <a:fld id="{14DFC975-2FD7-44A5-9E78-ECBA46156075}" type="slidenum">
              <a:rPr lang="en-US" smtClean="0"/>
              <a:t>‹#›</a:t>
            </a:fld>
            <a:endParaRPr lang="en-US"/>
          </a:p>
        </p:txBody>
      </p:sp>
      <p:sp>
        <p:nvSpPr>
          <p:cNvPr id="10" name="Rectangle 9">
            <a:extLst>
              <a:ext uri="{FF2B5EF4-FFF2-40B4-BE49-F238E27FC236}">
                <a16:creationId xmlns:a16="http://schemas.microsoft.com/office/drawing/2014/main" id="{DC1B6031-8ABE-F648-8E05-3D08D0D54B53}"/>
              </a:ext>
            </a:extLst>
          </p:cNvPr>
          <p:cNvSpPr/>
          <p:nvPr/>
        </p:nvSpPr>
        <p:spPr>
          <a:xfrm>
            <a:off x="0" y="565153"/>
            <a:ext cx="1133856" cy="6292847"/>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0DABD855-35E6-BE4F-8B03-FD12DDB32E10}"/>
              </a:ext>
            </a:extLst>
          </p:cNvPr>
          <p:cNvSpPr/>
          <p:nvPr/>
        </p:nvSpPr>
        <p:spPr>
          <a:xfrm>
            <a:off x="0" y="-3"/>
            <a:ext cx="565150" cy="6857999"/>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49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87388439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1E1F3B-090C-4BB5-84BE-8ED0FC5981A5}"/>
              </a:ext>
            </a:extLst>
          </p:cNvPr>
          <p:cNvSpPr>
            <a:spLocks noGrp="1"/>
          </p:cNvSpPr>
          <p:nvPr>
            <p:ph type="title"/>
          </p:nvPr>
        </p:nvSpPr>
        <p:spPr>
          <a:xfrm>
            <a:off x="1587711" y="455362"/>
            <a:ext cx="4043436" cy="1584512"/>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9397C49E-9426-4B24-B2A7-C54B89DA60A3}"/>
              </a:ext>
            </a:extLst>
          </p:cNvPr>
          <p:cNvSpPr>
            <a:spLocks noGrp="1"/>
          </p:cNvSpPr>
          <p:nvPr>
            <p:ph type="pic" idx="1"/>
          </p:nvPr>
        </p:nvSpPr>
        <p:spPr>
          <a:xfrm>
            <a:off x="6271232" y="565150"/>
            <a:ext cx="5355607" cy="552267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DBC7F011-0A5F-44E9-88CD-C95A33351B45}"/>
              </a:ext>
            </a:extLst>
          </p:cNvPr>
          <p:cNvSpPr>
            <a:spLocks noGrp="1"/>
          </p:cNvSpPr>
          <p:nvPr>
            <p:ph type="body" sz="half" idx="2"/>
          </p:nvPr>
        </p:nvSpPr>
        <p:spPr>
          <a:xfrm>
            <a:off x="1587711" y="2039874"/>
            <a:ext cx="4043436" cy="38291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D721C85-27BB-4533-A21B-C379FE03A944}"/>
              </a:ext>
            </a:extLst>
          </p:cNvPr>
          <p:cNvSpPr>
            <a:spLocks noGrp="1"/>
          </p:cNvSpPr>
          <p:nvPr>
            <p:ph type="dt" sz="half" idx="10"/>
          </p:nvPr>
        </p:nvSpPr>
        <p:spPr/>
        <p:txBody>
          <a:bodyPr/>
          <a:lstStyle/>
          <a:p>
            <a:fld id="{1449AA12-8195-4182-A7AC-2E7E59DFBDAF}" type="datetimeFigureOut">
              <a:rPr lang="en-US" smtClean="0"/>
              <a:t>11/13/2025</a:t>
            </a:fld>
            <a:endParaRPr lang="en-US"/>
          </a:p>
        </p:txBody>
      </p:sp>
      <p:sp>
        <p:nvSpPr>
          <p:cNvPr id="6" name="Footer Placeholder 5">
            <a:extLst>
              <a:ext uri="{FF2B5EF4-FFF2-40B4-BE49-F238E27FC236}">
                <a16:creationId xmlns:a16="http://schemas.microsoft.com/office/drawing/2014/main" id="{35018850-01F1-4247-9BFD-1DDC5DDDC38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6B365A9-4C28-480F-B370-2DFF234B73F7}"/>
              </a:ext>
            </a:extLst>
          </p:cNvPr>
          <p:cNvSpPr>
            <a:spLocks noGrp="1"/>
          </p:cNvSpPr>
          <p:nvPr>
            <p:ph type="sldNum" sz="quarter" idx="12"/>
          </p:nvPr>
        </p:nvSpPr>
        <p:spPr/>
        <p:txBody>
          <a:bodyPr/>
          <a:lstStyle/>
          <a:p>
            <a:fld id="{14DFC975-2FD7-44A5-9E78-ECBA46156075}" type="slidenum">
              <a:rPr lang="en-US" smtClean="0"/>
              <a:t>‹#›</a:t>
            </a:fld>
            <a:endParaRPr lang="en-US"/>
          </a:p>
        </p:txBody>
      </p:sp>
      <p:sp>
        <p:nvSpPr>
          <p:cNvPr id="10" name="Rectangle 9">
            <a:extLst>
              <a:ext uri="{FF2B5EF4-FFF2-40B4-BE49-F238E27FC236}">
                <a16:creationId xmlns:a16="http://schemas.microsoft.com/office/drawing/2014/main" id="{920EAFF3-0A84-F84B-90E4-A596F00B3DC2}"/>
              </a:ext>
            </a:extLst>
          </p:cNvPr>
          <p:cNvSpPr/>
          <p:nvPr/>
        </p:nvSpPr>
        <p:spPr>
          <a:xfrm>
            <a:off x="0" y="565153"/>
            <a:ext cx="1133856" cy="6292847"/>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8392559-3C15-B249-93C9-B0F7E9E5DDD8}"/>
              </a:ext>
            </a:extLst>
          </p:cNvPr>
          <p:cNvSpPr/>
          <p:nvPr/>
        </p:nvSpPr>
        <p:spPr>
          <a:xfrm>
            <a:off x="0" y="-3"/>
            <a:ext cx="565150" cy="6857999"/>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49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55648813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EC53B0-59B2-4B39-93E0-DCFBB932C82A}"/>
              </a:ext>
            </a:extLst>
          </p:cNvPr>
          <p:cNvSpPr>
            <a:spLocks noGrp="1"/>
          </p:cNvSpPr>
          <p:nvPr>
            <p:ph type="title"/>
          </p:nvPr>
        </p:nvSpPr>
        <p:spPr>
          <a:xfrm>
            <a:off x="1587710" y="455362"/>
            <a:ext cx="9525200" cy="1550419"/>
          </a:xfr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D18C5F7B-98AC-425B-80BD-6C6F3032D0CE}"/>
              </a:ext>
            </a:extLst>
          </p:cNvPr>
          <p:cNvSpPr>
            <a:spLocks noGrp="1"/>
          </p:cNvSpPr>
          <p:nvPr>
            <p:ph type="body" orient="vert" idx="1"/>
          </p:nvPr>
        </p:nvSpPr>
        <p:spPr>
          <a:xfrm>
            <a:off x="1587710" y="2160016"/>
            <a:ext cx="9525200" cy="3926152"/>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C88C2EE-2433-424A-878C-24514FF5D44F}"/>
              </a:ext>
            </a:extLst>
          </p:cNvPr>
          <p:cNvSpPr>
            <a:spLocks noGrp="1"/>
          </p:cNvSpPr>
          <p:nvPr>
            <p:ph type="dt" sz="half" idx="10"/>
          </p:nvPr>
        </p:nvSpPr>
        <p:spPr/>
        <p:txBody>
          <a:bodyPr/>
          <a:lstStyle/>
          <a:p>
            <a:fld id="{1449AA12-8195-4182-A7AC-2E7E59DFBDAF}" type="datetimeFigureOut">
              <a:rPr lang="en-US" smtClean="0"/>
              <a:t>11/13/2025</a:t>
            </a:fld>
            <a:endParaRPr lang="en-US"/>
          </a:p>
        </p:txBody>
      </p:sp>
      <p:sp>
        <p:nvSpPr>
          <p:cNvPr id="5" name="Footer Placeholder 4">
            <a:extLst>
              <a:ext uri="{FF2B5EF4-FFF2-40B4-BE49-F238E27FC236}">
                <a16:creationId xmlns:a16="http://schemas.microsoft.com/office/drawing/2014/main" id="{1FFEFD20-ADE2-40F3-A071-6D1E97F8FB3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EB7D1D5-5E92-48E1-9475-EC122D3FE613}"/>
              </a:ext>
            </a:extLst>
          </p:cNvPr>
          <p:cNvSpPr>
            <a:spLocks noGrp="1"/>
          </p:cNvSpPr>
          <p:nvPr>
            <p:ph type="sldNum" sz="quarter" idx="12"/>
          </p:nvPr>
        </p:nvSpPr>
        <p:spPr/>
        <p:txBody>
          <a:bodyPr/>
          <a:lstStyle/>
          <a:p>
            <a:fld id="{14DFC975-2FD7-44A5-9E78-ECBA46156075}" type="slidenum">
              <a:rPr lang="en-US" smtClean="0"/>
              <a:t>‹#›</a:t>
            </a:fld>
            <a:endParaRPr lang="en-US"/>
          </a:p>
        </p:txBody>
      </p:sp>
      <p:sp>
        <p:nvSpPr>
          <p:cNvPr id="9" name="Rectangle 8">
            <a:extLst>
              <a:ext uri="{FF2B5EF4-FFF2-40B4-BE49-F238E27FC236}">
                <a16:creationId xmlns:a16="http://schemas.microsoft.com/office/drawing/2014/main" id="{60FCF945-5CF3-5542-A36A-9CBB738E735E}"/>
              </a:ext>
            </a:extLst>
          </p:cNvPr>
          <p:cNvSpPr/>
          <p:nvPr/>
        </p:nvSpPr>
        <p:spPr>
          <a:xfrm>
            <a:off x="0" y="565153"/>
            <a:ext cx="1133856" cy="6292847"/>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3C7D61B-66C5-4341-8F2D-129A9E4D8283}"/>
              </a:ext>
            </a:extLst>
          </p:cNvPr>
          <p:cNvSpPr/>
          <p:nvPr/>
        </p:nvSpPr>
        <p:spPr>
          <a:xfrm>
            <a:off x="0" y="-3"/>
            <a:ext cx="565150" cy="6857999"/>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49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97486443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F47FBCF-6EDB-4883-92D4-612F4D1C5589}"/>
              </a:ext>
            </a:extLst>
          </p:cNvPr>
          <p:cNvSpPr>
            <a:spLocks noGrp="1"/>
          </p:cNvSpPr>
          <p:nvPr>
            <p:ph type="title" orient="vert"/>
          </p:nvPr>
        </p:nvSpPr>
        <p:spPr>
          <a:xfrm>
            <a:off x="8846380" y="565149"/>
            <a:ext cx="2266530" cy="5611813"/>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D49D2DF8-B588-416F-AA11-9F3A0DDE6765}"/>
              </a:ext>
            </a:extLst>
          </p:cNvPr>
          <p:cNvSpPr>
            <a:spLocks noGrp="1"/>
          </p:cNvSpPr>
          <p:nvPr>
            <p:ph type="body" orient="vert" idx="1"/>
          </p:nvPr>
        </p:nvSpPr>
        <p:spPr>
          <a:xfrm>
            <a:off x="1587710" y="565149"/>
            <a:ext cx="7088929" cy="5611813"/>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72F7B1D-405D-4EE7-9A23-3F21916C9503}"/>
              </a:ext>
            </a:extLst>
          </p:cNvPr>
          <p:cNvSpPr>
            <a:spLocks noGrp="1"/>
          </p:cNvSpPr>
          <p:nvPr>
            <p:ph type="dt" sz="half" idx="10"/>
          </p:nvPr>
        </p:nvSpPr>
        <p:spPr/>
        <p:txBody>
          <a:bodyPr/>
          <a:lstStyle/>
          <a:p>
            <a:fld id="{1449AA12-8195-4182-A7AC-2E7E59DFBDAF}" type="datetimeFigureOut">
              <a:rPr lang="en-US" smtClean="0"/>
              <a:t>11/13/2025</a:t>
            </a:fld>
            <a:endParaRPr lang="en-US"/>
          </a:p>
        </p:txBody>
      </p:sp>
      <p:sp>
        <p:nvSpPr>
          <p:cNvPr id="5" name="Footer Placeholder 4">
            <a:extLst>
              <a:ext uri="{FF2B5EF4-FFF2-40B4-BE49-F238E27FC236}">
                <a16:creationId xmlns:a16="http://schemas.microsoft.com/office/drawing/2014/main" id="{D27B9304-686C-431A-8E7F-D9DD19F4DF0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BFA240B-DB2E-46ED-8AC6-744B2C1C70E3}"/>
              </a:ext>
            </a:extLst>
          </p:cNvPr>
          <p:cNvSpPr>
            <a:spLocks noGrp="1"/>
          </p:cNvSpPr>
          <p:nvPr>
            <p:ph type="sldNum" sz="quarter" idx="12"/>
          </p:nvPr>
        </p:nvSpPr>
        <p:spPr/>
        <p:txBody>
          <a:bodyPr/>
          <a:lstStyle/>
          <a:p>
            <a:fld id="{14DFC975-2FD7-44A5-9E78-ECBA46156075}" type="slidenum">
              <a:rPr lang="en-US" smtClean="0"/>
              <a:t>‹#›</a:t>
            </a:fld>
            <a:endParaRPr lang="en-US"/>
          </a:p>
        </p:txBody>
      </p:sp>
      <p:sp>
        <p:nvSpPr>
          <p:cNvPr id="9" name="Rectangle 8">
            <a:extLst>
              <a:ext uri="{FF2B5EF4-FFF2-40B4-BE49-F238E27FC236}">
                <a16:creationId xmlns:a16="http://schemas.microsoft.com/office/drawing/2014/main" id="{2F275F2C-778B-864A-8379-6D0726B18FDC}"/>
              </a:ext>
            </a:extLst>
          </p:cNvPr>
          <p:cNvSpPr/>
          <p:nvPr/>
        </p:nvSpPr>
        <p:spPr>
          <a:xfrm>
            <a:off x="0" y="565153"/>
            <a:ext cx="1133856" cy="6292847"/>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F70051C8-76B3-384B-BCF1-60BB80301FCD}"/>
              </a:ext>
            </a:extLst>
          </p:cNvPr>
          <p:cNvSpPr/>
          <p:nvPr/>
        </p:nvSpPr>
        <p:spPr>
          <a:xfrm>
            <a:off x="0" y="-3"/>
            <a:ext cx="565150" cy="6857999"/>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49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69193249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F7ACD69-D2F4-4938-B590-C414049017E0}"/>
              </a:ext>
            </a:extLst>
          </p:cNvPr>
          <p:cNvSpPr>
            <a:spLocks noGrp="1"/>
          </p:cNvSpPr>
          <p:nvPr>
            <p:ph type="title"/>
          </p:nvPr>
        </p:nvSpPr>
        <p:spPr>
          <a:xfrm>
            <a:off x="1587710" y="455362"/>
            <a:ext cx="9486690" cy="1550419"/>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a:extLst>
              <a:ext uri="{FF2B5EF4-FFF2-40B4-BE49-F238E27FC236}">
                <a16:creationId xmlns:a16="http://schemas.microsoft.com/office/drawing/2014/main" id="{2E762BD4-BA0F-4CA4-BAE3-DF2B5087C045}"/>
              </a:ext>
            </a:extLst>
          </p:cNvPr>
          <p:cNvSpPr>
            <a:spLocks noGrp="1"/>
          </p:cNvSpPr>
          <p:nvPr>
            <p:ph type="body" idx="1"/>
          </p:nvPr>
        </p:nvSpPr>
        <p:spPr>
          <a:xfrm>
            <a:off x="1587710" y="2160016"/>
            <a:ext cx="9486690" cy="392615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80B2FEE-249E-42F1-94D8-A8C0759EF471}"/>
              </a:ext>
            </a:extLst>
          </p:cNvPr>
          <p:cNvSpPr>
            <a:spLocks noGrp="1"/>
          </p:cNvSpPr>
          <p:nvPr>
            <p:ph type="dt" sz="half" idx="2"/>
          </p:nvPr>
        </p:nvSpPr>
        <p:spPr>
          <a:xfrm>
            <a:off x="8018632" y="6292850"/>
            <a:ext cx="3094278" cy="365125"/>
          </a:xfrm>
          <a:prstGeom prst="rect">
            <a:avLst/>
          </a:prstGeom>
        </p:spPr>
        <p:txBody>
          <a:bodyPr vert="horz" lIns="91440" tIns="45720" rIns="91440" bIns="45720" rtlCol="0" anchor="ctr"/>
          <a:lstStyle>
            <a:lvl1pPr algn="r">
              <a:defRPr sz="1100">
                <a:solidFill>
                  <a:schemeClr val="tx1">
                    <a:tint val="75000"/>
                  </a:schemeClr>
                </a:solidFill>
              </a:defRPr>
            </a:lvl1pPr>
          </a:lstStyle>
          <a:p>
            <a:fld id="{1449AA12-8195-4182-A7AC-2E7E59DFBDAF}" type="datetimeFigureOut">
              <a:rPr lang="en-US" smtClean="0"/>
              <a:pPr/>
              <a:t>11/13/2025</a:t>
            </a:fld>
            <a:endParaRPr lang="en-US"/>
          </a:p>
        </p:txBody>
      </p:sp>
      <p:sp>
        <p:nvSpPr>
          <p:cNvPr id="5" name="Footer Placeholder 4">
            <a:extLst>
              <a:ext uri="{FF2B5EF4-FFF2-40B4-BE49-F238E27FC236}">
                <a16:creationId xmlns:a16="http://schemas.microsoft.com/office/drawing/2014/main" id="{8560C617-A890-4920-83B0-143C03349066}"/>
              </a:ext>
            </a:extLst>
          </p:cNvPr>
          <p:cNvSpPr>
            <a:spLocks noGrp="1"/>
          </p:cNvSpPr>
          <p:nvPr>
            <p:ph type="ftr" sz="quarter" idx="3"/>
          </p:nvPr>
        </p:nvSpPr>
        <p:spPr>
          <a:xfrm>
            <a:off x="1587711" y="6292850"/>
            <a:ext cx="4114800" cy="365125"/>
          </a:xfrm>
          <a:prstGeom prst="rect">
            <a:avLst/>
          </a:prstGeom>
        </p:spPr>
        <p:txBody>
          <a:bodyPr vert="horz" lIns="91440" tIns="45720" rIns="91440" bIns="45720" rtlCol="0" anchor="ctr"/>
          <a:lstStyle>
            <a:lvl1pPr algn="l">
              <a:defRPr sz="11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14F1B4F1-B06B-4BBE-BFFF-C0B386E2449E}"/>
              </a:ext>
            </a:extLst>
          </p:cNvPr>
          <p:cNvSpPr>
            <a:spLocks noGrp="1"/>
          </p:cNvSpPr>
          <p:nvPr>
            <p:ph type="sldNum" sz="quarter" idx="4"/>
          </p:nvPr>
        </p:nvSpPr>
        <p:spPr>
          <a:xfrm>
            <a:off x="11149574" y="6292850"/>
            <a:ext cx="813816" cy="365125"/>
          </a:xfrm>
          <a:prstGeom prst="rect">
            <a:avLst/>
          </a:prstGeom>
        </p:spPr>
        <p:txBody>
          <a:bodyPr vert="horz" lIns="91440" tIns="45720" rIns="91440" bIns="45720" rtlCol="0" anchor="ctr"/>
          <a:lstStyle>
            <a:lvl1pPr algn="r">
              <a:defRPr sz="1100">
                <a:solidFill>
                  <a:schemeClr val="tx1">
                    <a:tint val="75000"/>
                  </a:schemeClr>
                </a:solidFill>
              </a:defRPr>
            </a:lvl1pPr>
          </a:lstStyle>
          <a:p>
            <a:fld id="{14DFC975-2FD7-44A5-9E78-ECBA46156075}" type="slidenum">
              <a:rPr lang="en-US" smtClean="0"/>
              <a:pPr/>
              <a:t>‹#›</a:t>
            </a:fld>
            <a:endParaRPr lang="en-US"/>
          </a:p>
        </p:txBody>
      </p:sp>
    </p:spTree>
    <p:extLst>
      <p:ext uri="{BB962C8B-B14F-4D97-AF65-F5344CB8AC3E}">
        <p14:creationId xmlns:p14="http://schemas.microsoft.com/office/powerpoint/2010/main" val="2777520439"/>
      </p:ext>
    </p:extLst>
  </p:cSld>
  <p:clrMap bg1="dk1" tx1="lt1" bg2="dk2" tx2="lt2" accent1="accent1" accent2="accent2" accent3="accent3" accent4="accent4" accent5="accent5" accent6="accent6" hlink="hlink" folHlink="folHlink"/>
  <p:sldLayoutIdLst>
    <p:sldLayoutId id="2147483729" r:id="rId1"/>
    <p:sldLayoutId id="2147483730" r:id="rId2"/>
    <p:sldLayoutId id="2147483731" r:id="rId3"/>
    <p:sldLayoutId id="2147483732" r:id="rId4"/>
    <p:sldLayoutId id="2147483733" r:id="rId5"/>
    <p:sldLayoutId id="2147483727" r:id="rId6"/>
    <p:sldLayoutId id="2147483723" r:id="rId7"/>
    <p:sldLayoutId id="2147483724" r:id="rId8"/>
    <p:sldLayoutId id="2147483725" r:id="rId9"/>
    <p:sldLayoutId id="2147483726" r:id="rId10"/>
    <p:sldLayoutId id="2147483728" r:id="rId11"/>
  </p:sldLayoutIdLst>
  <p:txStyles>
    <p:titleStyle>
      <a:lvl1pPr algn="l" defTabSz="914400" rtl="0" eaLnBrk="1" latinLnBrk="0" hangingPunct="1">
        <a:lnSpc>
          <a:spcPct val="100000"/>
        </a:lnSpc>
        <a:spcBef>
          <a:spcPct val="0"/>
        </a:spcBef>
        <a:buNone/>
        <a:defRPr sz="4400" b="1" kern="120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200"/>
        </a:spcBef>
        <a:buClr>
          <a:schemeClr val="accent1"/>
        </a:buClr>
        <a:buFont typeface="Arial" panose="020B0604020202020204" pitchFamily="34" charset="0"/>
        <a:buChar char="•"/>
        <a:defRPr sz="2200" kern="1200">
          <a:solidFill>
            <a:schemeClr val="tx1"/>
          </a:solidFill>
          <a:latin typeface="+mn-lt"/>
          <a:ea typeface="+mn-ea"/>
          <a:cs typeface="+mn-cs"/>
        </a:defRPr>
      </a:lvl1pPr>
      <a:lvl2pPr marL="457200" indent="-228600" algn="l" defTabSz="914400" rtl="0" eaLnBrk="1" latinLnBrk="0" hangingPunct="1">
        <a:lnSpc>
          <a:spcPct val="110000"/>
        </a:lnSpc>
        <a:spcBef>
          <a:spcPts val="600"/>
        </a:spcBef>
        <a:buClr>
          <a:schemeClr val="accent1"/>
        </a:buClr>
        <a:buFont typeface="Arial" panose="020B0604020202020204" pitchFamily="34" charset="0"/>
        <a:buChar char="•"/>
        <a:defRPr sz="1900" kern="1200">
          <a:solidFill>
            <a:schemeClr val="tx1"/>
          </a:solidFill>
          <a:latin typeface="+mn-lt"/>
          <a:ea typeface="+mn-ea"/>
          <a:cs typeface="+mn-cs"/>
        </a:defRPr>
      </a:lvl2pPr>
      <a:lvl3pPr marL="685800" indent="-228600" algn="l" defTabSz="914400" rtl="0" eaLnBrk="1" latinLnBrk="0" hangingPunct="1">
        <a:lnSpc>
          <a:spcPct val="110000"/>
        </a:lnSpc>
        <a:spcBef>
          <a:spcPts val="600"/>
        </a:spcBef>
        <a:buClr>
          <a:schemeClr val="accent1"/>
        </a:buClr>
        <a:buFont typeface="Arial" panose="020B0604020202020204" pitchFamily="34" charset="0"/>
        <a:buChar char="•"/>
        <a:defRPr sz="1700" kern="1200">
          <a:solidFill>
            <a:schemeClr val="tx1"/>
          </a:solidFill>
          <a:latin typeface="+mn-lt"/>
          <a:ea typeface="+mn-ea"/>
          <a:cs typeface="+mn-cs"/>
        </a:defRPr>
      </a:lvl3pPr>
      <a:lvl4pPr marL="914400" indent="-228600" algn="l" defTabSz="914400" rtl="0" eaLnBrk="1" latinLnBrk="0" hangingPunct="1">
        <a:lnSpc>
          <a:spcPct val="110000"/>
        </a:lnSpc>
        <a:spcBef>
          <a:spcPts val="600"/>
        </a:spcBef>
        <a:buClr>
          <a:schemeClr val="accent1"/>
        </a:buClr>
        <a:buFont typeface="Arial" panose="020B0604020202020204" pitchFamily="34" charset="0"/>
        <a:buChar char="•"/>
        <a:defRPr sz="1500" kern="1200">
          <a:solidFill>
            <a:schemeClr val="tx1"/>
          </a:solidFill>
          <a:latin typeface="+mn-lt"/>
          <a:ea typeface="+mn-ea"/>
          <a:cs typeface="+mn-cs"/>
        </a:defRPr>
      </a:lvl4pPr>
      <a:lvl5pPr marL="1143000" indent="-228600" algn="l" defTabSz="914400" rtl="0" eaLnBrk="1" latinLnBrk="0" hangingPunct="1">
        <a:lnSpc>
          <a:spcPct val="110000"/>
        </a:lnSpc>
        <a:spcBef>
          <a:spcPts val="600"/>
        </a:spcBef>
        <a:buClr>
          <a:schemeClr val="accent1"/>
        </a:buClr>
        <a:buFont typeface="Arial" panose="020B0604020202020204" pitchFamily="34" charset="0"/>
        <a:buChar char="•"/>
        <a:defRPr sz="15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hyperlink" Target="https://carelearning.org.uk/blog/workforce/what-is-problem-solving-in-health-and-social-care/" TargetMode="Externa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hyperlink" Target="https://creately.com/" TargetMode="Externa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s://creately.com/" TargetMode="External"/><Relationship Id="rId2" Type="http://schemas.openxmlformats.org/officeDocument/2006/relationships/hyperlink" Target="https://carelearning.org.uk/" TargetMode="External"/><Relationship Id="rId1" Type="http://schemas.openxmlformats.org/officeDocument/2006/relationships/slideLayout" Target="../slideLayouts/slideLayout2.xml"/><Relationship Id="rId6" Type="http://schemas.openxmlformats.org/officeDocument/2006/relationships/hyperlink" Target="https://nhscampaign.org/issues/staff-shortages/?utm_source=chatgpt.com" TargetMode="External"/><Relationship Id="rId5" Type="http://schemas.openxmlformats.org/officeDocument/2006/relationships/hyperlink" Target="https://www.cqc.org.uk/publications/monitoring-mental-health-act/2023-2024/workforce?utm_source=chatgpt.com" TargetMode="External"/><Relationship Id="rId4" Type="http://schemas.openxmlformats.org/officeDocument/2006/relationships/hyperlink" Target="https://creazilla.co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88F843D-1C1B-C740-AC27-E3238D0F5F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7640861" y="1156155"/>
            <a:ext cx="4370207" cy="2427262"/>
          </a:xfrm>
        </p:spPr>
        <p:txBody>
          <a:bodyPr>
            <a:normAutofit fontScale="90000"/>
          </a:bodyPr>
          <a:lstStyle/>
          <a:p>
            <a:r>
              <a:rPr lang="en-GB" sz="2400">
                <a:solidFill>
                  <a:schemeClr val="accent4">
                    <a:lumMod val="60000"/>
                    <a:lumOff val="40000"/>
                  </a:schemeClr>
                </a:solidFill>
                <a:latin typeface="Arial"/>
                <a:cs typeface="Arial"/>
              </a:rPr>
              <a:t>Kieley Ann Kali</a:t>
            </a:r>
            <a:br>
              <a:rPr lang="en-GB" sz="2400">
                <a:solidFill>
                  <a:schemeClr val="accent4">
                    <a:lumMod val="60000"/>
                    <a:lumOff val="40000"/>
                  </a:schemeClr>
                </a:solidFill>
                <a:latin typeface="Arial"/>
                <a:cs typeface="Arial"/>
              </a:rPr>
            </a:br>
            <a:r>
              <a:rPr lang="en-GB" sz="2400">
                <a:solidFill>
                  <a:schemeClr val="accent4">
                    <a:lumMod val="60000"/>
                    <a:lumOff val="40000"/>
                  </a:schemeClr>
                </a:solidFill>
                <a:latin typeface="Arial"/>
                <a:cs typeface="Arial"/>
              </a:rPr>
              <a:t> 2008020</a:t>
            </a:r>
            <a:br>
              <a:rPr lang="en-GB" sz="2400">
                <a:solidFill>
                  <a:schemeClr val="accent4">
                    <a:lumMod val="60000"/>
                    <a:lumOff val="40000"/>
                  </a:schemeClr>
                </a:solidFill>
                <a:latin typeface="Arial"/>
                <a:cs typeface="Arial"/>
              </a:rPr>
            </a:br>
            <a:br>
              <a:rPr lang="en-GB" sz="2400">
                <a:solidFill>
                  <a:schemeClr val="accent4">
                    <a:lumMod val="60000"/>
                    <a:lumOff val="40000"/>
                  </a:schemeClr>
                </a:solidFill>
                <a:latin typeface="Arial"/>
                <a:cs typeface="Arial"/>
              </a:rPr>
            </a:br>
            <a:r>
              <a:rPr lang="en-GB" sz="2400">
                <a:solidFill>
                  <a:schemeClr val="accent4">
                    <a:lumMod val="60000"/>
                    <a:lumOff val="40000"/>
                  </a:schemeClr>
                </a:solidFill>
                <a:latin typeface="Arial"/>
                <a:cs typeface="Arial"/>
              </a:rPr>
              <a:t>Professional Development within Health and Social Care LCHS4009</a:t>
            </a:r>
            <a:br>
              <a:rPr lang="en-GB" sz="2400">
                <a:latin typeface="Arial"/>
                <a:cs typeface="Arial"/>
              </a:rPr>
            </a:br>
            <a:br>
              <a:rPr lang="en-GB" sz="2400">
                <a:latin typeface="Arial"/>
                <a:cs typeface="Arial"/>
              </a:rPr>
            </a:br>
            <a:br>
              <a:rPr lang="en-GB" sz="2400">
                <a:latin typeface="Arial"/>
                <a:cs typeface="Arial"/>
              </a:rPr>
            </a:br>
            <a:br>
              <a:rPr lang="en-GB" sz="2400">
                <a:latin typeface="Arial"/>
                <a:cs typeface="Arial"/>
              </a:rPr>
            </a:br>
            <a:endParaRPr lang="en-GB" sz="2400">
              <a:latin typeface="Arial"/>
              <a:cs typeface="Arial"/>
            </a:endParaRPr>
          </a:p>
        </p:txBody>
      </p:sp>
      <p:sp>
        <p:nvSpPr>
          <p:cNvPr id="3" name="Subtitle 2"/>
          <p:cNvSpPr>
            <a:spLocks noGrp="1"/>
          </p:cNvSpPr>
          <p:nvPr>
            <p:ph type="subTitle" idx="1"/>
          </p:nvPr>
        </p:nvSpPr>
        <p:spPr>
          <a:xfrm>
            <a:off x="7643320" y="3908275"/>
            <a:ext cx="3608208" cy="745820"/>
          </a:xfrm>
        </p:spPr>
        <p:txBody>
          <a:bodyPr>
            <a:noAutofit/>
          </a:bodyPr>
          <a:lstStyle/>
          <a:p>
            <a:r>
              <a:rPr lang="en-GB" b="1">
                <a:solidFill>
                  <a:schemeClr val="accent4">
                    <a:lumMod val="60000"/>
                    <a:lumOff val="40000"/>
                  </a:schemeClr>
                </a:solidFill>
                <a:latin typeface="Arial"/>
                <a:cs typeface="Arial"/>
              </a:rPr>
              <a:t>Individual presentation – problem solving </a:t>
            </a:r>
          </a:p>
        </p:txBody>
      </p:sp>
      <p:pic>
        <p:nvPicPr>
          <p:cNvPr id="4" name="Picture 3" descr="Paint in motion from the bottom of the view">
            <a:extLst>
              <a:ext uri="{FF2B5EF4-FFF2-40B4-BE49-F238E27FC236}">
                <a16:creationId xmlns:a16="http://schemas.microsoft.com/office/drawing/2014/main" id="{632E2902-FC10-28E7-88E7-3CBA627E229E}"/>
              </a:ext>
            </a:extLst>
          </p:cNvPr>
          <p:cNvPicPr>
            <a:picLocks noChangeAspect="1"/>
          </p:cNvPicPr>
          <p:nvPr/>
        </p:nvPicPr>
        <p:blipFill>
          <a:blip r:embed="rId2"/>
          <a:srcRect l="19082" r="10834" b="-9"/>
          <a:stretch>
            <a:fillRect/>
          </a:stretch>
        </p:blipFill>
        <p:spPr>
          <a:xfrm>
            <a:off x="-1" y="10"/>
            <a:ext cx="7456513" cy="6857990"/>
          </a:xfrm>
          <a:custGeom>
            <a:avLst/>
            <a:gdLst/>
            <a:ahLst/>
            <a:cxnLst/>
            <a:rect l="l" t="t" r="r" b="b"/>
            <a:pathLst>
              <a:path w="7456513" h="6858000">
                <a:moveTo>
                  <a:pt x="0" y="0"/>
                </a:moveTo>
                <a:lnTo>
                  <a:pt x="6059386" y="0"/>
                </a:lnTo>
                <a:lnTo>
                  <a:pt x="6059386" y="1375489"/>
                </a:lnTo>
                <a:lnTo>
                  <a:pt x="7456513" y="1375489"/>
                </a:lnTo>
                <a:lnTo>
                  <a:pt x="7456513" y="6858000"/>
                </a:lnTo>
                <a:lnTo>
                  <a:pt x="0" y="6858000"/>
                </a:lnTo>
                <a:close/>
              </a:path>
            </a:pathLst>
          </a:custGeom>
        </p:spPr>
      </p:pic>
      <p:sp>
        <p:nvSpPr>
          <p:cNvPr id="11" name="Rectangle 10">
            <a:extLst>
              <a:ext uri="{FF2B5EF4-FFF2-40B4-BE49-F238E27FC236}">
                <a16:creationId xmlns:a16="http://schemas.microsoft.com/office/drawing/2014/main" id="{A21C8291-E3D5-4240-8FF4-E5213CBCC4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85818" y="1375492"/>
            <a:ext cx="2770698" cy="5482505"/>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13" name="Rectangle 12">
            <a:extLst>
              <a:ext uri="{FF2B5EF4-FFF2-40B4-BE49-F238E27FC236}">
                <a16:creationId xmlns:a16="http://schemas.microsoft.com/office/drawing/2014/main" id="{08B44AFE-C181-7047-8CC9-CA00BD385E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85818" y="-3"/>
            <a:ext cx="1373567" cy="6857999"/>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C602F4-8D46-65F7-9811-D3FB22C8F100}"/>
              </a:ext>
            </a:extLst>
          </p:cNvPr>
          <p:cNvSpPr>
            <a:spLocks noGrp="1"/>
          </p:cNvSpPr>
          <p:nvPr>
            <p:ph type="title"/>
          </p:nvPr>
        </p:nvSpPr>
        <p:spPr>
          <a:xfrm>
            <a:off x="1587710" y="156740"/>
            <a:ext cx="9486690" cy="839906"/>
          </a:xfrm>
        </p:spPr>
        <p:txBody>
          <a:bodyPr/>
          <a:lstStyle/>
          <a:p>
            <a:r>
              <a:rPr lang="en-GB">
                <a:solidFill>
                  <a:schemeClr val="accent4">
                    <a:lumMod val="60000"/>
                    <a:lumOff val="40000"/>
                  </a:schemeClr>
                </a:solidFill>
                <a:latin typeface="Arial"/>
                <a:cs typeface="Arial"/>
              </a:rPr>
              <a:t>Introduction </a:t>
            </a:r>
          </a:p>
        </p:txBody>
      </p:sp>
      <p:sp>
        <p:nvSpPr>
          <p:cNvPr id="3" name="Content Placeholder 2">
            <a:extLst>
              <a:ext uri="{FF2B5EF4-FFF2-40B4-BE49-F238E27FC236}">
                <a16:creationId xmlns:a16="http://schemas.microsoft.com/office/drawing/2014/main" id="{2FC42DFA-3859-477D-A9EA-2EB4610B7CC3}"/>
              </a:ext>
            </a:extLst>
          </p:cNvPr>
          <p:cNvSpPr>
            <a:spLocks noGrp="1"/>
          </p:cNvSpPr>
          <p:nvPr>
            <p:ph idx="1"/>
          </p:nvPr>
        </p:nvSpPr>
        <p:spPr>
          <a:xfrm>
            <a:off x="1453845" y="996421"/>
            <a:ext cx="9486690" cy="5408962"/>
          </a:xfrm>
        </p:spPr>
        <p:txBody>
          <a:bodyPr vert="horz" lIns="91440" tIns="45720" rIns="91440" bIns="45720" rtlCol="0" anchor="t">
            <a:noAutofit/>
          </a:bodyPr>
          <a:lstStyle/>
          <a:p>
            <a:pPr marL="0" indent="0">
              <a:buNone/>
            </a:pPr>
            <a:r>
              <a:rPr lang="en-GB" sz="1600">
                <a:latin typeface="Arial"/>
                <a:cs typeface="Arial"/>
              </a:rPr>
              <a:t>Today I will be talking about a long-term problem within the Health and Social care sector and ideas of how the problem could be solved, I have chosen to base mine around the lack of staff for the Mental Health department due to low funding and not enough training. I feel like this will always be a major crises within the NHS so solving resolutions for this are at a minim but there are other options if not to solve the whole problem, then to at least make it easier.</a:t>
            </a:r>
          </a:p>
          <a:p>
            <a:pPr marL="0" indent="0">
              <a:buNone/>
            </a:pPr>
            <a:r>
              <a:rPr lang="en-GB" sz="1600">
                <a:latin typeface="Arial"/>
                <a:cs typeface="Arial"/>
              </a:rPr>
              <a:t>Problem solving is crucial withing the Health Care sector, good problem solving maintains quality of care, keeps people safe and supports the well-being of not only the patients but the Health Care staff too. It is an everyday part of Health and Social care, from mental health support workers to nurses there will always be some kind of issue that needs thoughtful solutions. </a:t>
            </a:r>
            <a:r>
              <a:rPr lang="en-GB" sz="1600">
                <a:latin typeface="Arial"/>
                <a:ea typeface="+mn-lt"/>
                <a:cs typeface="+mn-lt"/>
                <a:hlinkClick r:id="rId2"/>
              </a:rPr>
              <a:t>What is Problem Solving in Health and Social Care? – Care Learning</a:t>
            </a:r>
            <a:r>
              <a:rPr lang="en-GB" sz="1600">
                <a:latin typeface="Arial"/>
                <a:ea typeface="+mn-lt"/>
                <a:cs typeface="+mn-lt"/>
              </a:rPr>
              <a:t> (last accessed 2025)</a:t>
            </a:r>
          </a:p>
          <a:p>
            <a:pPr marL="0" indent="0">
              <a:buNone/>
            </a:pPr>
            <a:r>
              <a:rPr lang="en-GB" sz="1600">
                <a:latin typeface="Arial"/>
                <a:cs typeface="Arial"/>
              </a:rPr>
              <a:t>Key problem-solving skills include:</a:t>
            </a:r>
          </a:p>
          <a:p>
            <a:pPr marL="285750" indent="-285750"/>
            <a:r>
              <a:rPr lang="en-GB" sz="1600">
                <a:latin typeface="Arial"/>
                <a:cs typeface="Arial"/>
              </a:rPr>
              <a:t>Reflection </a:t>
            </a:r>
          </a:p>
          <a:p>
            <a:pPr marL="285750" indent="-285750"/>
            <a:r>
              <a:rPr lang="en-GB" sz="1600">
                <a:latin typeface="Arial"/>
                <a:cs typeface="Arial"/>
              </a:rPr>
              <a:t>Effective communication </a:t>
            </a:r>
          </a:p>
          <a:p>
            <a:pPr marL="285750" indent="-285750"/>
            <a:r>
              <a:rPr lang="en-GB" sz="1600">
                <a:latin typeface="Arial"/>
                <a:cs typeface="Arial"/>
              </a:rPr>
              <a:t>Critical thinking</a:t>
            </a:r>
          </a:p>
          <a:p>
            <a:pPr marL="285750" indent="-285750"/>
            <a:r>
              <a:rPr lang="en-GB" sz="1600">
                <a:latin typeface="Arial"/>
                <a:cs typeface="Arial"/>
              </a:rPr>
              <a:t>TEAMWORK! </a:t>
            </a:r>
          </a:p>
          <a:p>
            <a:pPr marL="285750" indent="-285750"/>
            <a:endParaRPr lang="en-GB" sz="1800">
              <a:latin typeface="Neue Haas Grotesk Text Pro"/>
              <a:cs typeface="Arial"/>
            </a:endParaRPr>
          </a:p>
          <a:p>
            <a:pPr marL="0" indent="0">
              <a:buNone/>
            </a:pPr>
            <a:endParaRPr lang="en-GB" sz="1800">
              <a:latin typeface="Arial"/>
              <a:cs typeface="Arial"/>
            </a:endParaRPr>
          </a:p>
          <a:p>
            <a:pPr marL="0" indent="0">
              <a:buNone/>
            </a:pPr>
            <a:endParaRPr lang="en-GB" sz="1800">
              <a:latin typeface="Arial"/>
              <a:cs typeface="Arial"/>
            </a:endParaRPr>
          </a:p>
          <a:p>
            <a:pPr marL="0" indent="0">
              <a:buNone/>
            </a:pPr>
            <a:endParaRPr lang="en-GB" sz="1800">
              <a:latin typeface="Arial"/>
              <a:cs typeface="Arial"/>
            </a:endParaRPr>
          </a:p>
        </p:txBody>
      </p:sp>
      <p:pic>
        <p:nvPicPr>
          <p:cNvPr id="4" name="Picture 3" descr="A blue and red head with words&#10;&#10;AI-generated content may be incorrect.">
            <a:extLst>
              <a:ext uri="{FF2B5EF4-FFF2-40B4-BE49-F238E27FC236}">
                <a16:creationId xmlns:a16="http://schemas.microsoft.com/office/drawing/2014/main" id="{BAB0AABB-6046-7165-82E4-F72A28CD224E}"/>
              </a:ext>
            </a:extLst>
          </p:cNvPr>
          <p:cNvPicPr>
            <a:picLocks noChangeAspect="1"/>
          </p:cNvPicPr>
          <p:nvPr/>
        </p:nvPicPr>
        <p:blipFill>
          <a:blip r:embed="rId3"/>
          <a:stretch>
            <a:fillRect/>
          </a:stretch>
        </p:blipFill>
        <p:spPr>
          <a:xfrm>
            <a:off x="6535203" y="4051291"/>
            <a:ext cx="3542419" cy="2894634"/>
          </a:xfrm>
          <a:prstGeom prst="rect">
            <a:avLst/>
          </a:prstGeom>
        </p:spPr>
      </p:pic>
    </p:spTree>
    <p:extLst>
      <p:ext uri="{BB962C8B-B14F-4D97-AF65-F5344CB8AC3E}">
        <p14:creationId xmlns:p14="http://schemas.microsoft.com/office/powerpoint/2010/main" val="75801590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A553D1-2253-1EAD-8ED9-D1939BF7D624}"/>
              </a:ext>
            </a:extLst>
          </p:cNvPr>
          <p:cNvSpPr>
            <a:spLocks noGrp="1"/>
          </p:cNvSpPr>
          <p:nvPr>
            <p:ph type="title"/>
          </p:nvPr>
        </p:nvSpPr>
        <p:spPr>
          <a:xfrm>
            <a:off x="1556818" y="146443"/>
            <a:ext cx="9486690" cy="592772"/>
          </a:xfrm>
        </p:spPr>
        <p:txBody>
          <a:bodyPr>
            <a:normAutofit fontScale="90000"/>
          </a:bodyPr>
          <a:lstStyle/>
          <a:p>
            <a:r>
              <a:rPr lang="en-GB" sz="3600">
                <a:solidFill>
                  <a:schemeClr val="accent4">
                    <a:lumMod val="60000"/>
                    <a:lumOff val="40000"/>
                  </a:schemeClr>
                </a:solidFill>
                <a:latin typeface="Arial"/>
                <a:cs typeface="Arial"/>
              </a:rPr>
              <a:t>Mental Health staff shortage</a:t>
            </a:r>
          </a:p>
        </p:txBody>
      </p:sp>
      <p:sp>
        <p:nvSpPr>
          <p:cNvPr id="3" name="Content Placeholder 2">
            <a:extLst>
              <a:ext uri="{FF2B5EF4-FFF2-40B4-BE49-F238E27FC236}">
                <a16:creationId xmlns:a16="http://schemas.microsoft.com/office/drawing/2014/main" id="{B6328236-2440-F636-8B5F-FAA78F091B73}"/>
              </a:ext>
            </a:extLst>
          </p:cNvPr>
          <p:cNvSpPr>
            <a:spLocks noGrp="1"/>
          </p:cNvSpPr>
          <p:nvPr>
            <p:ph idx="1"/>
          </p:nvPr>
        </p:nvSpPr>
        <p:spPr>
          <a:xfrm>
            <a:off x="1350872" y="759584"/>
            <a:ext cx="9486690" cy="5954719"/>
          </a:xfrm>
        </p:spPr>
        <p:txBody>
          <a:bodyPr vert="horz" lIns="91440" tIns="45720" rIns="91440" bIns="45720" rtlCol="0" anchor="t">
            <a:noAutofit/>
          </a:bodyPr>
          <a:lstStyle/>
          <a:p>
            <a:pPr marL="0" indent="0">
              <a:buNone/>
            </a:pPr>
            <a:r>
              <a:rPr lang="en-GB" sz="1600">
                <a:latin typeface="Arial"/>
                <a:ea typeface="+mn-lt"/>
                <a:cs typeface="+mn-lt"/>
              </a:rPr>
              <a:t>According to O’Dowd (2024), staffing shortages in mental health services have degraded the safety and quality of therapeutic care. Research by Yan et al. (2024) highlights how high decline and poor retention among mental health staff exacerbate workforce gaps.</a:t>
            </a:r>
            <a:br>
              <a:rPr lang="en-GB" sz="1600">
                <a:latin typeface="Arial"/>
                <a:ea typeface="+mn-lt"/>
                <a:cs typeface="+mn-lt"/>
              </a:rPr>
            </a:br>
            <a:r>
              <a:rPr lang="en-GB" sz="1600" err="1">
                <a:latin typeface="Arial"/>
                <a:ea typeface="+mn-lt"/>
                <a:cs typeface="+mn-lt"/>
              </a:rPr>
              <a:t>Shemtob</a:t>
            </a:r>
            <a:r>
              <a:rPr lang="en-GB" sz="1600">
                <a:latin typeface="Arial"/>
                <a:ea typeface="+mn-lt"/>
                <a:cs typeface="+mn-lt"/>
              </a:rPr>
              <a:t> et al. (2023) further outline systemic issues across health and social care that contribute to staffing deficits.</a:t>
            </a:r>
            <a:r>
              <a:rPr lang="en-GB" sz="1600">
                <a:latin typeface="Arial"/>
                <a:cs typeface="Arial"/>
              </a:rPr>
              <a:t> The heightened workload pressures means there will be reduced availability for personalized attention, longer waiting times for appointments and delays in getting the right treatment/medication which could have a negative impact on the patient's conditions and treatments.</a:t>
            </a:r>
            <a:endParaRPr lang="en-US" sz="1600">
              <a:latin typeface="Arial"/>
              <a:cs typeface="Arial"/>
            </a:endParaRPr>
          </a:p>
          <a:p>
            <a:pPr marL="0" indent="0">
              <a:buNone/>
            </a:pPr>
            <a:r>
              <a:rPr lang="en-GB" sz="1600">
                <a:latin typeface="Arial"/>
                <a:cs typeface="Arial"/>
              </a:rPr>
              <a:t>Here are some key reasons why it is such a critical issue:</a:t>
            </a:r>
            <a:endParaRPr lang="en-US" sz="1600">
              <a:latin typeface="Arial"/>
              <a:cs typeface="Arial"/>
            </a:endParaRPr>
          </a:p>
          <a:p>
            <a:pPr marL="285750" indent="-285750"/>
            <a:r>
              <a:rPr lang="en-GB" sz="1600" b="1">
                <a:solidFill>
                  <a:schemeClr val="accent4">
                    <a:lumMod val="60000"/>
                    <a:lumOff val="40000"/>
                  </a:schemeClr>
                </a:solidFill>
                <a:latin typeface="Arial"/>
                <a:cs typeface="Arial"/>
              </a:rPr>
              <a:t>Patients' safety -</a:t>
            </a:r>
            <a:r>
              <a:rPr lang="en-GB" sz="1600" b="1">
                <a:latin typeface="Arial"/>
                <a:cs typeface="Arial"/>
              </a:rPr>
              <a:t> </a:t>
            </a:r>
            <a:r>
              <a:rPr lang="en-GB" sz="1600">
                <a:latin typeface="Arial"/>
                <a:ea typeface="+mn-lt"/>
                <a:cs typeface="+mn-lt"/>
              </a:rPr>
              <a:t>Patients with mental health conditions often require close supervision and timely interventions. Insufficient staff can lead to missed warning signs, delayed responses to crises, and increased risk of self-harm, suicide, or violence.</a:t>
            </a:r>
          </a:p>
          <a:p>
            <a:pPr marL="285750" indent="-285750"/>
            <a:r>
              <a:rPr lang="en-GB" sz="1600" b="1">
                <a:solidFill>
                  <a:schemeClr val="accent4">
                    <a:lumMod val="60000"/>
                    <a:lumOff val="40000"/>
                  </a:schemeClr>
                </a:solidFill>
                <a:latin typeface="Arial"/>
                <a:ea typeface="+mn-lt"/>
                <a:cs typeface="+mn-lt"/>
              </a:rPr>
              <a:t>Safety Risks for Staff -</a:t>
            </a:r>
            <a:r>
              <a:rPr lang="en-GB" sz="1600" b="1">
                <a:solidFill>
                  <a:srgbClr val="FFFFFF"/>
                </a:solidFill>
                <a:latin typeface="Arial"/>
                <a:ea typeface="+mn-lt"/>
                <a:cs typeface="+mn-lt"/>
              </a:rPr>
              <a:t> </a:t>
            </a:r>
            <a:r>
              <a:rPr lang="en-GB" sz="1600">
                <a:solidFill>
                  <a:srgbClr val="FFFFFF"/>
                </a:solidFill>
                <a:latin typeface="Arial"/>
                <a:ea typeface="+mn-lt"/>
                <a:cs typeface="+mn-lt"/>
              </a:rPr>
              <a:t>Mental health environments can be unpredictable, with patients experiencing aggressive or challenging behaviours. Low staffing levels increase the risk of staff injury and compromise their ability to maintain a safe environment.</a:t>
            </a:r>
            <a:endParaRPr lang="en-GB" sz="1600" b="1">
              <a:solidFill>
                <a:srgbClr val="EF8DC0"/>
              </a:solidFill>
              <a:latin typeface="Arial"/>
              <a:cs typeface="Arial"/>
            </a:endParaRPr>
          </a:p>
          <a:p>
            <a:r>
              <a:rPr lang="en-GB" sz="1600" b="1">
                <a:solidFill>
                  <a:schemeClr val="accent4">
                    <a:lumMod val="60000"/>
                    <a:lumOff val="40000"/>
                  </a:schemeClr>
                </a:solidFill>
                <a:latin typeface="Arial"/>
                <a:ea typeface="+mn-lt"/>
                <a:cs typeface="+mn-lt"/>
              </a:rPr>
              <a:t>Financial Strains -</a:t>
            </a:r>
            <a:r>
              <a:rPr lang="en-GB" sz="1600">
                <a:latin typeface="Arial"/>
                <a:ea typeface="+mn-lt"/>
                <a:cs typeface="+mn-lt"/>
              </a:rPr>
              <a:t> Low staffing can cause delays in treatment, discharge processes, and administrative tasks, impacting the hospital’s efficiency and increasing costs due to reliance on temporary staff or legal liabilities.</a:t>
            </a:r>
            <a:endParaRPr lang="en-GB" sz="1600">
              <a:latin typeface="Arial"/>
              <a:cs typeface="Arial"/>
            </a:endParaRPr>
          </a:p>
          <a:p>
            <a:r>
              <a:rPr lang="en-GB" sz="1600" b="1">
                <a:solidFill>
                  <a:schemeClr val="accent4">
                    <a:lumMod val="60000"/>
                    <a:lumOff val="40000"/>
                  </a:schemeClr>
                </a:solidFill>
                <a:latin typeface="Arial"/>
                <a:ea typeface="+mn-lt"/>
                <a:cs typeface="+mn-lt"/>
              </a:rPr>
              <a:t>Negative Impact on Patient Outcomes -</a:t>
            </a:r>
            <a:r>
              <a:rPr lang="en-GB" sz="1600" b="1">
                <a:latin typeface="Arial"/>
                <a:ea typeface="+mn-lt"/>
                <a:cs typeface="+mn-lt"/>
              </a:rPr>
              <a:t> </a:t>
            </a:r>
            <a:r>
              <a:rPr lang="en-GB" sz="1600">
                <a:latin typeface="Arial"/>
                <a:ea typeface="+mn-lt"/>
                <a:cs typeface="+mn-lt"/>
              </a:rPr>
              <a:t>Ultimately, insufficient staffing can lead to poorer health outcomes, higher funding for new staff/training courses, and dissatisfaction among patients and their families.</a:t>
            </a:r>
            <a:endParaRPr lang="en-GB" sz="1600">
              <a:latin typeface="Arial"/>
              <a:cs typeface="Arial"/>
            </a:endParaRPr>
          </a:p>
          <a:p>
            <a:endParaRPr lang="en-GB" sz="1600">
              <a:latin typeface="Arial"/>
              <a:cs typeface="Arial"/>
            </a:endParaRPr>
          </a:p>
          <a:p>
            <a:endParaRPr lang="en-GB" sz="1600">
              <a:latin typeface="Arial"/>
              <a:cs typeface="Arial"/>
            </a:endParaRPr>
          </a:p>
          <a:p>
            <a:pPr marL="285750" indent="-285750"/>
            <a:endParaRPr lang="en-GB" sz="1600">
              <a:latin typeface="Arial"/>
              <a:cs typeface="Arial"/>
            </a:endParaRPr>
          </a:p>
        </p:txBody>
      </p:sp>
    </p:spTree>
    <p:extLst>
      <p:ext uri="{BB962C8B-B14F-4D97-AF65-F5344CB8AC3E}">
        <p14:creationId xmlns:p14="http://schemas.microsoft.com/office/powerpoint/2010/main" val="109546836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93E666-5B8E-0FF6-64D2-BB7B03079F6B}"/>
              </a:ext>
            </a:extLst>
          </p:cNvPr>
          <p:cNvSpPr>
            <a:spLocks noGrp="1"/>
          </p:cNvSpPr>
          <p:nvPr>
            <p:ph type="title"/>
          </p:nvPr>
        </p:nvSpPr>
        <p:spPr>
          <a:xfrm>
            <a:off x="1484737" y="2281"/>
            <a:ext cx="9486690" cy="1262095"/>
          </a:xfrm>
        </p:spPr>
        <p:txBody>
          <a:bodyPr>
            <a:normAutofit/>
          </a:bodyPr>
          <a:lstStyle/>
          <a:p>
            <a:r>
              <a:rPr lang="en-GB" sz="3600">
                <a:solidFill>
                  <a:schemeClr val="accent4">
                    <a:lumMod val="60000"/>
                    <a:lumOff val="40000"/>
                  </a:schemeClr>
                </a:solidFill>
                <a:latin typeface="Arial"/>
                <a:cs typeface="Arial"/>
              </a:rPr>
              <a:t>What is a Fish bone diagram and why is it used as a problem – solving technique: </a:t>
            </a:r>
          </a:p>
        </p:txBody>
      </p:sp>
      <p:sp>
        <p:nvSpPr>
          <p:cNvPr id="3" name="Content Placeholder 2">
            <a:extLst>
              <a:ext uri="{FF2B5EF4-FFF2-40B4-BE49-F238E27FC236}">
                <a16:creationId xmlns:a16="http://schemas.microsoft.com/office/drawing/2014/main" id="{207253FE-3D78-EFF0-734D-7C5C71404498}"/>
              </a:ext>
            </a:extLst>
          </p:cNvPr>
          <p:cNvSpPr>
            <a:spLocks noGrp="1"/>
          </p:cNvSpPr>
          <p:nvPr>
            <p:ph idx="1"/>
          </p:nvPr>
        </p:nvSpPr>
        <p:spPr>
          <a:xfrm>
            <a:off x="1484737" y="1387719"/>
            <a:ext cx="9486690" cy="4924989"/>
          </a:xfrm>
        </p:spPr>
        <p:txBody>
          <a:bodyPr vert="horz" lIns="91440" tIns="45720" rIns="91440" bIns="45720" rtlCol="0" anchor="t">
            <a:normAutofit/>
          </a:bodyPr>
          <a:lstStyle/>
          <a:p>
            <a:pPr marL="0" indent="0">
              <a:buNone/>
            </a:pPr>
            <a:endParaRPr lang="en-US" sz="1600">
              <a:latin typeface="Arial"/>
              <a:cs typeface="Arial"/>
            </a:endParaRPr>
          </a:p>
          <a:p>
            <a:pPr marL="0" indent="0">
              <a:buNone/>
            </a:pPr>
            <a:r>
              <a:rPr lang="en-US" sz="1600" b="1">
                <a:latin typeface="Arial"/>
                <a:ea typeface="+mn-lt"/>
                <a:cs typeface="+mn-lt"/>
              </a:rPr>
              <a:t>What is a Fishbone Diagram?</a:t>
            </a:r>
            <a:endParaRPr lang="en-US" sz="1600">
              <a:latin typeface="Arial"/>
              <a:cs typeface="Arial"/>
            </a:endParaRPr>
          </a:p>
          <a:p>
            <a:r>
              <a:rPr lang="en-US" sz="1600">
                <a:latin typeface="Arial"/>
                <a:ea typeface="+mn-lt"/>
                <a:cs typeface="+mn-lt"/>
              </a:rPr>
              <a:t>Also known as an </a:t>
            </a:r>
            <a:r>
              <a:rPr lang="en-US" sz="1600" b="1">
                <a:latin typeface="Arial"/>
                <a:ea typeface="+mn-lt"/>
                <a:cs typeface="+mn-lt"/>
              </a:rPr>
              <a:t>Ishikawa Diagram </a:t>
            </a:r>
            <a:r>
              <a:rPr lang="en-US" sz="1600">
                <a:latin typeface="Arial"/>
                <a:ea typeface="+mn-lt"/>
                <a:cs typeface="+mn-lt"/>
              </a:rPr>
              <a:t>is a problem-solving tool used to visually identify and organize the potential causes of a specific issue. </a:t>
            </a:r>
            <a:endParaRPr lang="en-US" sz="1600">
              <a:latin typeface="Arial"/>
              <a:cs typeface="Arial"/>
            </a:endParaRPr>
          </a:p>
          <a:p>
            <a:r>
              <a:rPr lang="en-US" sz="1600">
                <a:latin typeface="Arial"/>
                <a:ea typeface="+mn-lt"/>
                <a:cs typeface="+mn-lt"/>
              </a:rPr>
              <a:t>A simple tool used to identify and organize the </a:t>
            </a:r>
            <a:r>
              <a:rPr lang="en-US" sz="1600" b="1">
                <a:latin typeface="Arial"/>
                <a:ea typeface="+mn-lt"/>
                <a:cs typeface="+mn-lt"/>
              </a:rPr>
              <a:t>root causes</a:t>
            </a:r>
            <a:r>
              <a:rPr lang="en-US" sz="1600">
                <a:latin typeface="Arial"/>
                <a:ea typeface="+mn-lt"/>
                <a:cs typeface="+mn-lt"/>
              </a:rPr>
              <a:t> of a problem</a:t>
            </a:r>
            <a:endParaRPr lang="en-US" sz="1600">
              <a:latin typeface="Arial"/>
              <a:cs typeface="Arial"/>
            </a:endParaRPr>
          </a:p>
          <a:p>
            <a:pPr marL="0" indent="0">
              <a:buNone/>
            </a:pPr>
            <a:r>
              <a:rPr lang="en-US" sz="1600">
                <a:latin typeface="Arial"/>
                <a:ea typeface="+mn-lt"/>
                <a:cs typeface="+mn-lt"/>
              </a:rPr>
              <a:t>The diagram resembles a </a:t>
            </a:r>
            <a:r>
              <a:rPr lang="en-US" sz="1600" b="1">
                <a:latin typeface="Arial"/>
                <a:ea typeface="+mn-lt"/>
                <a:cs typeface="+mn-lt"/>
              </a:rPr>
              <a:t>fish skeleton</a:t>
            </a:r>
            <a:r>
              <a:rPr lang="en-US" sz="1600">
                <a:latin typeface="Arial"/>
                <a:ea typeface="+mn-lt"/>
                <a:cs typeface="+mn-lt"/>
              </a:rPr>
              <a:t>:</a:t>
            </a:r>
            <a:endParaRPr lang="en-US" sz="1600">
              <a:latin typeface="Arial"/>
            </a:endParaRPr>
          </a:p>
          <a:p>
            <a:pPr lvl="1"/>
            <a:r>
              <a:rPr lang="en-US" sz="1600" b="1">
                <a:latin typeface="Arial"/>
                <a:ea typeface="+mn-lt"/>
                <a:cs typeface="+mn-lt"/>
              </a:rPr>
              <a:t>Head</a:t>
            </a:r>
            <a:r>
              <a:rPr lang="en-US" sz="1600">
                <a:latin typeface="Arial"/>
                <a:ea typeface="+mn-lt"/>
                <a:cs typeface="+mn-lt"/>
              </a:rPr>
              <a:t> – the main problem being analyzed</a:t>
            </a:r>
            <a:endParaRPr lang="en-US" sz="1600">
              <a:latin typeface="Arial"/>
              <a:cs typeface="Arial"/>
            </a:endParaRPr>
          </a:p>
          <a:p>
            <a:pPr lvl="1"/>
            <a:r>
              <a:rPr lang="en-US" sz="1600" b="1">
                <a:latin typeface="Arial"/>
                <a:ea typeface="+mn-lt"/>
                <a:cs typeface="+mn-lt"/>
              </a:rPr>
              <a:t>Spine</a:t>
            </a:r>
            <a:r>
              <a:rPr lang="en-US" sz="1600">
                <a:latin typeface="Arial"/>
                <a:ea typeface="+mn-lt"/>
                <a:cs typeface="+mn-lt"/>
              </a:rPr>
              <a:t> – the line extending from the head, showing the main issue</a:t>
            </a:r>
            <a:endParaRPr lang="en-US" sz="1600">
              <a:latin typeface="Arial"/>
              <a:cs typeface="Arial"/>
            </a:endParaRPr>
          </a:p>
          <a:p>
            <a:pPr lvl="1"/>
            <a:r>
              <a:rPr lang="en-US" sz="1600" b="1">
                <a:latin typeface="Arial"/>
                <a:ea typeface="+mn-lt"/>
                <a:cs typeface="+mn-lt"/>
              </a:rPr>
              <a:t>Bones</a:t>
            </a:r>
            <a:r>
              <a:rPr lang="en-US" sz="1600">
                <a:latin typeface="Arial"/>
                <a:ea typeface="+mn-lt"/>
                <a:cs typeface="+mn-lt"/>
              </a:rPr>
              <a:t> – categories of causes branching from the spine</a:t>
            </a:r>
            <a:endParaRPr lang="en-US" sz="1600">
              <a:latin typeface="Arial"/>
              <a:cs typeface="Arial"/>
            </a:endParaRPr>
          </a:p>
          <a:p>
            <a:pPr lvl="1"/>
            <a:r>
              <a:rPr lang="en-US" sz="1600" b="1">
                <a:latin typeface="Arial"/>
                <a:ea typeface="+mn-lt"/>
                <a:cs typeface="+mn-lt"/>
              </a:rPr>
              <a:t>Details</a:t>
            </a:r>
            <a:r>
              <a:rPr lang="en-US" sz="1600">
                <a:latin typeface="Arial"/>
                <a:ea typeface="+mn-lt"/>
                <a:cs typeface="+mn-lt"/>
              </a:rPr>
              <a:t> – specific factors listed under each category</a:t>
            </a:r>
            <a:endParaRPr lang="en-US" sz="1600">
              <a:latin typeface="Arial"/>
            </a:endParaRPr>
          </a:p>
          <a:p>
            <a:pPr lvl="1"/>
            <a:r>
              <a:rPr lang="en-US" sz="1600">
                <a:latin typeface="Arial"/>
                <a:ea typeface="+mn-lt"/>
                <a:cs typeface="+mn-lt"/>
              </a:rPr>
              <a:t>Helps teams </a:t>
            </a:r>
            <a:r>
              <a:rPr lang="en-US" sz="1600" b="1">
                <a:latin typeface="Arial"/>
                <a:ea typeface="+mn-lt"/>
                <a:cs typeface="+mn-lt"/>
              </a:rPr>
              <a:t>visually analyze</a:t>
            </a:r>
            <a:r>
              <a:rPr lang="en-US" sz="1600">
                <a:latin typeface="Arial"/>
                <a:ea typeface="+mn-lt"/>
                <a:cs typeface="+mn-lt"/>
              </a:rPr>
              <a:t> all possible causes and develop effective solutions</a:t>
            </a:r>
            <a:endParaRPr lang="en-US" sz="1600">
              <a:latin typeface="Arial"/>
              <a:cs typeface="Arial"/>
            </a:endParaRPr>
          </a:p>
          <a:p>
            <a:pPr marL="0" indent="0">
              <a:buNone/>
            </a:pPr>
            <a:r>
              <a:rPr lang="en-US" sz="1600" i="1">
                <a:latin typeface="Arial"/>
                <a:ea typeface="+mn-lt"/>
                <a:cs typeface="+mn-lt"/>
              </a:rPr>
              <a:t>(</a:t>
            </a:r>
            <a:r>
              <a:rPr lang="en-US" sz="1600" i="1" err="1">
                <a:latin typeface="Arial"/>
                <a:ea typeface="+mn-lt"/>
                <a:cs typeface="+mn-lt"/>
              </a:rPr>
              <a:t>Creately</a:t>
            </a:r>
            <a:r>
              <a:rPr lang="en-US" sz="1600" i="1">
                <a:latin typeface="Arial"/>
                <a:ea typeface="+mn-lt"/>
                <a:cs typeface="+mn-lt"/>
              </a:rPr>
              <a:t>, 2025) What Is a Fishbone Diagram? Definition, Uses, Benefits &amp; Templates.</a:t>
            </a:r>
            <a:r>
              <a:rPr lang="en-US" sz="1600">
                <a:latin typeface="Arial"/>
                <a:ea typeface="+mn-lt"/>
                <a:cs typeface="+mn-lt"/>
              </a:rPr>
              <a:t> Last updated: 12 February 2025. Available at: </a:t>
            </a:r>
            <a:r>
              <a:rPr lang="en-US" sz="1600">
                <a:latin typeface="Arial"/>
                <a:ea typeface="+mn-lt"/>
                <a:cs typeface="+mn-lt"/>
                <a:hlinkClick r:id="rId2"/>
              </a:rPr>
              <a:t>https://creately.com</a:t>
            </a:r>
            <a:r>
              <a:rPr lang="en-US" sz="1600">
                <a:latin typeface="Arial"/>
                <a:ea typeface="+mn-lt"/>
                <a:cs typeface="+mn-lt"/>
              </a:rPr>
              <a:t> (Accessed: 2025) </a:t>
            </a:r>
            <a:endParaRPr lang="en-US">
              <a:latin typeface="Arial"/>
            </a:endParaRPr>
          </a:p>
          <a:p>
            <a:pPr marL="285750" indent="-285750"/>
            <a:endParaRPr lang="en-US" sz="1600">
              <a:latin typeface="Arial"/>
              <a:cs typeface="Arial"/>
            </a:endParaRPr>
          </a:p>
        </p:txBody>
      </p:sp>
    </p:spTree>
    <p:extLst>
      <p:ext uri="{BB962C8B-B14F-4D97-AF65-F5344CB8AC3E}">
        <p14:creationId xmlns:p14="http://schemas.microsoft.com/office/powerpoint/2010/main" val="378588070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Arrow: Pentagon 3">
            <a:extLst>
              <a:ext uri="{FF2B5EF4-FFF2-40B4-BE49-F238E27FC236}">
                <a16:creationId xmlns:a16="http://schemas.microsoft.com/office/drawing/2014/main" id="{A1665025-764A-8439-6428-A6612D75A550}"/>
              </a:ext>
            </a:extLst>
          </p:cNvPr>
          <p:cNvSpPr/>
          <p:nvPr/>
        </p:nvSpPr>
        <p:spPr>
          <a:xfrm>
            <a:off x="9469906" y="2481798"/>
            <a:ext cx="1884120" cy="2284700"/>
          </a:xfrm>
          <a:prstGeom prst="homePlate">
            <a:avLst/>
          </a:prstGeom>
          <a:solidFill>
            <a:schemeClr val="accent3">
              <a:lumMod val="7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a:solidFill>
                  <a:schemeClr val="accent4">
                    <a:lumMod val="60000"/>
                    <a:lumOff val="40000"/>
                  </a:schemeClr>
                </a:solidFill>
                <a:latin typeface="Arial"/>
                <a:cs typeface="Arial"/>
              </a:rPr>
              <a:t>Short Staff Within the Health Care Sector</a:t>
            </a:r>
          </a:p>
        </p:txBody>
      </p:sp>
      <p:cxnSp>
        <p:nvCxnSpPr>
          <p:cNvPr id="5" name="Straight Arrow Connector 4">
            <a:extLst>
              <a:ext uri="{FF2B5EF4-FFF2-40B4-BE49-F238E27FC236}">
                <a16:creationId xmlns:a16="http://schemas.microsoft.com/office/drawing/2014/main" id="{EE620B74-95E0-2C09-3951-3AA8E68D01CE}"/>
              </a:ext>
            </a:extLst>
          </p:cNvPr>
          <p:cNvCxnSpPr/>
          <p:nvPr/>
        </p:nvCxnSpPr>
        <p:spPr>
          <a:xfrm>
            <a:off x="1872226" y="3656708"/>
            <a:ext cx="7604060" cy="13804"/>
          </a:xfrm>
          <a:prstGeom prst="straightConnector1">
            <a:avLst/>
          </a:prstGeom>
          <a:ln/>
        </p:spPr>
        <p:style>
          <a:lnRef idx="3">
            <a:schemeClr val="accent3"/>
          </a:lnRef>
          <a:fillRef idx="0">
            <a:schemeClr val="accent3"/>
          </a:fillRef>
          <a:effectRef idx="2">
            <a:schemeClr val="accent3"/>
          </a:effectRef>
          <a:fontRef idx="minor">
            <a:schemeClr val="tx1"/>
          </a:fontRef>
        </p:style>
      </p:cxnSp>
      <p:cxnSp>
        <p:nvCxnSpPr>
          <p:cNvPr id="6" name="Straight Arrow Connector 5">
            <a:extLst>
              <a:ext uri="{FF2B5EF4-FFF2-40B4-BE49-F238E27FC236}">
                <a16:creationId xmlns:a16="http://schemas.microsoft.com/office/drawing/2014/main" id="{E804FF20-EF2C-74CB-A4C1-5A5C6CBE2DE3}"/>
              </a:ext>
            </a:extLst>
          </p:cNvPr>
          <p:cNvCxnSpPr/>
          <p:nvPr/>
        </p:nvCxnSpPr>
        <p:spPr>
          <a:xfrm>
            <a:off x="8357504" y="1581723"/>
            <a:ext cx="667876" cy="2078899"/>
          </a:xfrm>
          <a:prstGeom prst="straightConnector1">
            <a:avLst/>
          </a:prstGeom>
        </p:spPr>
        <p:style>
          <a:lnRef idx="3">
            <a:schemeClr val="accent3"/>
          </a:lnRef>
          <a:fillRef idx="0">
            <a:schemeClr val="accent3"/>
          </a:fillRef>
          <a:effectRef idx="2">
            <a:schemeClr val="accent3"/>
          </a:effectRef>
          <a:fontRef idx="minor">
            <a:schemeClr val="tx1"/>
          </a:fontRef>
        </p:style>
      </p:cxnSp>
      <p:cxnSp>
        <p:nvCxnSpPr>
          <p:cNvPr id="10" name="Straight Arrow Connector 9">
            <a:extLst>
              <a:ext uri="{FF2B5EF4-FFF2-40B4-BE49-F238E27FC236}">
                <a16:creationId xmlns:a16="http://schemas.microsoft.com/office/drawing/2014/main" id="{AA5F3EA6-50BA-9548-218F-DACBAA5EF979}"/>
              </a:ext>
            </a:extLst>
          </p:cNvPr>
          <p:cNvCxnSpPr/>
          <p:nvPr/>
        </p:nvCxnSpPr>
        <p:spPr>
          <a:xfrm>
            <a:off x="5719360" y="1603335"/>
            <a:ext cx="654533" cy="2080348"/>
          </a:xfrm>
          <a:prstGeom prst="straightConnector1">
            <a:avLst/>
          </a:prstGeom>
        </p:spPr>
        <p:style>
          <a:lnRef idx="3">
            <a:schemeClr val="accent3"/>
          </a:lnRef>
          <a:fillRef idx="0">
            <a:schemeClr val="accent3"/>
          </a:fillRef>
          <a:effectRef idx="2">
            <a:schemeClr val="accent3"/>
          </a:effectRef>
          <a:fontRef idx="minor">
            <a:schemeClr val="tx1"/>
          </a:fontRef>
        </p:style>
      </p:cxnSp>
      <p:cxnSp>
        <p:nvCxnSpPr>
          <p:cNvPr id="11" name="Straight Arrow Connector 10">
            <a:extLst>
              <a:ext uri="{FF2B5EF4-FFF2-40B4-BE49-F238E27FC236}">
                <a16:creationId xmlns:a16="http://schemas.microsoft.com/office/drawing/2014/main" id="{9EF02354-62DE-AA59-3C63-402D8271D330}"/>
              </a:ext>
            </a:extLst>
          </p:cNvPr>
          <p:cNvCxnSpPr/>
          <p:nvPr/>
        </p:nvCxnSpPr>
        <p:spPr>
          <a:xfrm>
            <a:off x="3070339" y="1605220"/>
            <a:ext cx="642930" cy="2061784"/>
          </a:xfrm>
          <a:prstGeom prst="straightConnector1">
            <a:avLst/>
          </a:prstGeom>
        </p:spPr>
        <p:style>
          <a:lnRef idx="3">
            <a:schemeClr val="accent3"/>
          </a:lnRef>
          <a:fillRef idx="0">
            <a:schemeClr val="accent3"/>
          </a:fillRef>
          <a:effectRef idx="2">
            <a:schemeClr val="accent3"/>
          </a:effectRef>
          <a:fontRef idx="minor">
            <a:schemeClr val="tx1"/>
          </a:fontRef>
        </p:style>
      </p:cxnSp>
      <p:sp>
        <p:nvSpPr>
          <p:cNvPr id="14" name="Rectangle 13">
            <a:extLst>
              <a:ext uri="{FF2B5EF4-FFF2-40B4-BE49-F238E27FC236}">
                <a16:creationId xmlns:a16="http://schemas.microsoft.com/office/drawing/2014/main" id="{DEAD6747-36E8-D59C-A72C-F541362F0923}"/>
              </a:ext>
            </a:extLst>
          </p:cNvPr>
          <p:cNvSpPr/>
          <p:nvPr/>
        </p:nvSpPr>
        <p:spPr>
          <a:xfrm>
            <a:off x="1992137" y="1083133"/>
            <a:ext cx="1947094" cy="501551"/>
          </a:xfrm>
          <a:prstGeom prst="rect">
            <a:avLst/>
          </a:prstGeom>
          <a:solidFill>
            <a:schemeClr val="accent3">
              <a:lumMod val="7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600">
                <a:solidFill>
                  <a:schemeClr val="accent4">
                    <a:lumMod val="60000"/>
                    <a:lumOff val="40000"/>
                  </a:schemeClr>
                </a:solidFill>
                <a:latin typeface="Arial"/>
                <a:cs typeface="Arial"/>
              </a:rPr>
              <a:t>Environment (workplace)</a:t>
            </a:r>
          </a:p>
        </p:txBody>
      </p:sp>
      <p:sp>
        <p:nvSpPr>
          <p:cNvPr id="15" name="Rectangle 14">
            <a:extLst>
              <a:ext uri="{FF2B5EF4-FFF2-40B4-BE49-F238E27FC236}">
                <a16:creationId xmlns:a16="http://schemas.microsoft.com/office/drawing/2014/main" id="{D0ED930E-FBE1-A4D0-D9A8-72BF4B6781F8}"/>
              </a:ext>
            </a:extLst>
          </p:cNvPr>
          <p:cNvSpPr/>
          <p:nvPr/>
        </p:nvSpPr>
        <p:spPr>
          <a:xfrm>
            <a:off x="4584568" y="1083510"/>
            <a:ext cx="1943118" cy="504481"/>
          </a:xfrm>
          <a:prstGeom prst="rect">
            <a:avLst/>
          </a:prstGeom>
          <a:solidFill>
            <a:schemeClr val="accent3">
              <a:lumMod val="7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600">
                <a:solidFill>
                  <a:schemeClr val="accent4">
                    <a:lumMod val="60000"/>
                    <a:lumOff val="40000"/>
                  </a:schemeClr>
                </a:solidFill>
                <a:latin typeface="Arial"/>
                <a:cs typeface="Arial"/>
              </a:rPr>
              <a:t>Funding &amp; resources</a:t>
            </a:r>
          </a:p>
        </p:txBody>
      </p:sp>
      <p:sp>
        <p:nvSpPr>
          <p:cNvPr id="16" name="Rectangle 15">
            <a:extLst>
              <a:ext uri="{FF2B5EF4-FFF2-40B4-BE49-F238E27FC236}">
                <a16:creationId xmlns:a16="http://schemas.microsoft.com/office/drawing/2014/main" id="{D3264E15-C52C-ED9E-C77F-6C615CBE0F15}"/>
              </a:ext>
            </a:extLst>
          </p:cNvPr>
          <p:cNvSpPr/>
          <p:nvPr/>
        </p:nvSpPr>
        <p:spPr>
          <a:xfrm>
            <a:off x="7107093" y="1086440"/>
            <a:ext cx="1954547" cy="507033"/>
          </a:xfrm>
          <a:prstGeom prst="rect">
            <a:avLst/>
          </a:prstGeom>
          <a:solidFill>
            <a:schemeClr val="accent3">
              <a:lumMod val="7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600">
                <a:solidFill>
                  <a:schemeClr val="accent4">
                    <a:lumMod val="60000"/>
                    <a:lumOff val="40000"/>
                  </a:schemeClr>
                </a:solidFill>
                <a:latin typeface="Arial"/>
                <a:cs typeface="Arial"/>
              </a:rPr>
              <a:t>People (staff)</a:t>
            </a:r>
          </a:p>
        </p:txBody>
      </p:sp>
      <p:sp>
        <p:nvSpPr>
          <p:cNvPr id="17" name="Flowchart: Collate 16">
            <a:extLst>
              <a:ext uri="{FF2B5EF4-FFF2-40B4-BE49-F238E27FC236}">
                <a16:creationId xmlns:a16="http://schemas.microsoft.com/office/drawing/2014/main" id="{5209D167-2D57-7ECF-7839-8957CF26361B}"/>
              </a:ext>
            </a:extLst>
          </p:cNvPr>
          <p:cNvSpPr/>
          <p:nvPr/>
        </p:nvSpPr>
        <p:spPr>
          <a:xfrm>
            <a:off x="1450532" y="3291327"/>
            <a:ext cx="843168" cy="740296"/>
          </a:xfrm>
          <a:prstGeom prst="flowChartCollate">
            <a:avLst/>
          </a:prstGeom>
          <a:solidFill>
            <a:schemeClr val="accent4">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cxnSp>
        <p:nvCxnSpPr>
          <p:cNvPr id="18" name="Straight Arrow Connector 17">
            <a:extLst>
              <a:ext uri="{FF2B5EF4-FFF2-40B4-BE49-F238E27FC236}">
                <a16:creationId xmlns:a16="http://schemas.microsoft.com/office/drawing/2014/main" id="{4B8F05EE-A37E-C156-77D6-B2CB064EA778}"/>
              </a:ext>
            </a:extLst>
          </p:cNvPr>
          <p:cNvCxnSpPr/>
          <p:nvPr/>
        </p:nvCxnSpPr>
        <p:spPr>
          <a:xfrm>
            <a:off x="8336263" y="2965968"/>
            <a:ext cx="521964" cy="228151"/>
          </a:xfrm>
          <a:prstGeom prst="straightConnector1">
            <a:avLst/>
          </a:prstGeom>
          <a:ln>
            <a:headEnd type="triangle"/>
            <a:tailEnd type="triangle"/>
          </a:ln>
        </p:spPr>
        <p:style>
          <a:lnRef idx="1">
            <a:schemeClr val="accent1"/>
          </a:lnRef>
          <a:fillRef idx="0">
            <a:schemeClr val="accent1"/>
          </a:fillRef>
          <a:effectRef idx="0">
            <a:schemeClr val="accent1"/>
          </a:effectRef>
          <a:fontRef idx="minor">
            <a:schemeClr val="tx1"/>
          </a:fontRef>
        </p:style>
      </p:cxnSp>
      <p:cxnSp>
        <p:nvCxnSpPr>
          <p:cNvPr id="19" name="Straight Arrow Connector 18">
            <a:extLst>
              <a:ext uri="{FF2B5EF4-FFF2-40B4-BE49-F238E27FC236}">
                <a16:creationId xmlns:a16="http://schemas.microsoft.com/office/drawing/2014/main" id="{9782EF91-41F8-2F5B-86FA-646BBFC9B58F}"/>
              </a:ext>
            </a:extLst>
          </p:cNvPr>
          <p:cNvCxnSpPr/>
          <p:nvPr/>
        </p:nvCxnSpPr>
        <p:spPr>
          <a:xfrm>
            <a:off x="8064279" y="2214343"/>
            <a:ext cx="505901" cy="218231"/>
          </a:xfrm>
          <a:prstGeom prst="straightConnector1">
            <a:avLst/>
          </a:prstGeom>
          <a:ln>
            <a:headEnd type="triangle"/>
            <a:tailEnd type="triangle"/>
          </a:ln>
        </p:spPr>
        <p:style>
          <a:lnRef idx="1">
            <a:schemeClr val="accent1"/>
          </a:lnRef>
          <a:fillRef idx="0">
            <a:schemeClr val="accent1"/>
          </a:fillRef>
          <a:effectRef idx="0">
            <a:schemeClr val="accent1"/>
          </a:effectRef>
          <a:fontRef idx="minor">
            <a:schemeClr val="tx1"/>
          </a:fontRef>
        </p:style>
      </p:cxnSp>
      <p:cxnSp>
        <p:nvCxnSpPr>
          <p:cNvPr id="20" name="Straight Arrow Connector 19">
            <a:extLst>
              <a:ext uri="{FF2B5EF4-FFF2-40B4-BE49-F238E27FC236}">
                <a16:creationId xmlns:a16="http://schemas.microsoft.com/office/drawing/2014/main" id="{5EBFF2F6-ECE6-4D6E-ADC8-823005019FFD}"/>
              </a:ext>
            </a:extLst>
          </p:cNvPr>
          <p:cNvCxnSpPr/>
          <p:nvPr/>
        </p:nvCxnSpPr>
        <p:spPr>
          <a:xfrm>
            <a:off x="5676670" y="2936587"/>
            <a:ext cx="535659" cy="287669"/>
          </a:xfrm>
          <a:prstGeom prst="straightConnector1">
            <a:avLst/>
          </a:prstGeom>
          <a:ln>
            <a:headEnd type="triangle"/>
            <a:tailEnd type="triangle"/>
          </a:ln>
        </p:spPr>
        <p:style>
          <a:lnRef idx="1">
            <a:schemeClr val="accent1"/>
          </a:lnRef>
          <a:fillRef idx="0">
            <a:schemeClr val="accent1"/>
          </a:fillRef>
          <a:effectRef idx="0">
            <a:schemeClr val="accent1"/>
          </a:effectRef>
          <a:fontRef idx="minor">
            <a:schemeClr val="tx1"/>
          </a:fontRef>
        </p:style>
      </p:cxnSp>
      <p:cxnSp>
        <p:nvCxnSpPr>
          <p:cNvPr id="21" name="Straight Arrow Connector 20">
            <a:extLst>
              <a:ext uri="{FF2B5EF4-FFF2-40B4-BE49-F238E27FC236}">
                <a16:creationId xmlns:a16="http://schemas.microsoft.com/office/drawing/2014/main" id="{53819231-1247-05FC-50A4-29651F7C36AB}"/>
              </a:ext>
            </a:extLst>
          </p:cNvPr>
          <p:cNvCxnSpPr/>
          <p:nvPr/>
        </p:nvCxnSpPr>
        <p:spPr>
          <a:xfrm>
            <a:off x="5417526" y="2243725"/>
            <a:ext cx="513932" cy="254133"/>
          </a:xfrm>
          <a:prstGeom prst="straightConnector1">
            <a:avLst/>
          </a:prstGeom>
          <a:ln>
            <a:headEnd type="triangle"/>
            <a:tailEnd type="triangle"/>
          </a:ln>
        </p:spPr>
        <p:style>
          <a:lnRef idx="1">
            <a:schemeClr val="accent1"/>
          </a:lnRef>
          <a:fillRef idx="0">
            <a:schemeClr val="accent1"/>
          </a:fillRef>
          <a:effectRef idx="0">
            <a:schemeClr val="accent1"/>
          </a:effectRef>
          <a:fontRef idx="minor">
            <a:schemeClr val="tx1"/>
          </a:fontRef>
        </p:style>
      </p:cxnSp>
      <p:sp>
        <p:nvSpPr>
          <p:cNvPr id="22" name="TextBox 21">
            <a:extLst>
              <a:ext uri="{FF2B5EF4-FFF2-40B4-BE49-F238E27FC236}">
                <a16:creationId xmlns:a16="http://schemas.microsoft.com/office/drawing/2014/main" id="{6DA6274C-0863-4E83-0B38-683B076CEED0}"/>
              </a:ext>
            </a:extLst>
          </p:cNvPr>
          <p:cNvSpPr txBox="1"/>
          <p:nvPr/>
        </p:nvSpPr>
        <p:spPr>
          <a:xfrm>
            <a:off x="6572836" y="1849304"/>
            <a:ext cx="1507783"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a:solidFill>
                  <a:schemeClr val="accent4">
                    <a:lumMod val="60000"/>
                    <a:lumOff val="40000"/>
                  </a:schemeClr>
                </a:solidFill>
                <a:latin typeface="Arial"/>
                <a:cs typeface="Arial"/>
              </a:rPr>
              <a:t>Staff illness or absence </a:t>
            </a:r>
          </a:p>
        </p:txBody>
      </p:sp>
      <p:sp>
        <p:nvSpPr>
          <p:cNvPr id="26" name="TextBox 25">
            <a:extLst>
              <a:ext uri="{FF2B5EF4-FFF2-40B4-BE49-F238E27FC236}">
                <a16:creationId xmlns:a16="http://schemas.microsoft.com/office/drawing/2014/main" id="{8FDBF501-8BE3-7237-507D-FA1E3D6D153B}"/>
              </a:ext>
            </a:extLst>
          </p:cNvPr>
          <p:cNvSpPr txBox="1"/>
          <p:nvPr/>
        </p:nvSpPr>
        <p:spPr>
          <a:xfrm>
            <a:off x="6699967" y="2590990"/>
            <a:ext cx="1258766" cy="73866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a:solidFill>
                  <a:schemeClr val="accent4">
                    <a:lumMod val="60000"/>
                    <a:lumOff val="40000"/>
                  </a:schemeClr>
                </a:solidFill>
                <a:latin typeface="Arial"/>
                <a:cs typeface="Arial"/>
              </a:rPr>
              <a:t>Lack of qualifications or training </a:t>
            </a:r>
          </a:p>
        </p:txBody>
      </p:sp>
      <p:sp>
        <p:nvSpPr>
          <p:cNvPr id="27" name="TextBox 26">
            <a:extLst>
              <a:ext uri="{FF2B5EF4-FFF2-40B4-BE49-F238E27FC236}">
                <a16:creationId xmlns:a16="http://schemas.microsoft.com/office/drawing/2014/main" id="{781C0119-95DF-D4E9-782B-C6EE81F445B6}"/>
              </a:ext>
            </a:extLst>
          </p:cNvPr>
          <p:cNvSpPr txBox="1"/>
          <p:nvPr/>
        </p:nvSpPr>
        <p:spPr>
          <a:xfrm>
            <a:off x="3301896" y="1717999"/>
            <a:ext cx="1989952" cy="73866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a:solidFill>
                  <a:schemeClr val="accent4">
                    <a:lumMod val="60000"/>
                    <a:lumOff val="40000"/>
                  </a:schemeClr>
                </a:solidFill>
                <a:latin typeface="Arial"/>
                <a:cs typeface="Arial"/>
              </a:rPr>
              <a:t>Budget shortages may result in fewer treatment programmes </a:t>
            </a:r>
          </a:p>
        </p:txBody>
      </p:sp>
      <p:sp>
        <p:nvSpPr>
          <p:cNvPr id="28" name="TextBox 27">
            <a:extLst>
              <a:ext uri="{FF2B5EF4-FFF2-40B4-BE49-F238E27FC236}">
                <a16:creationId xmlns:a16="http://schemas.microsoft.com/office/drawing/2014/main" id="{F4A022DD-B4D2-C35A-8F1D-A96F40AE0ED1}"/>
              </a:ext>
            </a:extLst>
          </p:cNvPr>
          <p:cNvSpPr txBox="1"/>
          <p:nvPr/>
        </p:nvSpPr>
        <p:spPr>
          <a:xfrm>
            <a:off x="3668786" y="2479017"/>
            <a:ext cx="1984843" cy="116955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a:solidFill>
                  <a:schemeClr val="accent4">
                    <a:lumMod val="60000"/>
                    <a:lumOff val="40000"/>
                  </a:schemeClr>
                </a:solidFill>
                <a:latin typeface="Arial"/>
                <a:cs typeface="Arial"/>
              </a:rPr>
              <a:t>Underfunded services often struggle to offer competitive salaries, training or staff support</a:t>
            </a:r>
          </a:p>
        </p:txBody>
      </p:sp>
      <p:sp>
        <p:nvSpPr>
          <p:cNvPr id="29" name="TextBox 28">
            <a:extLst>
              <a:ext uri="{FF2B5EF4-FFF2-40B4-BE49-F238E27FC236}">
                <a16:creationId xmlns:a16="http://schemas.microsoft.com/office/drawing/2014/main" id="{EC4A5067-906C-9C53-1B15-947B9CC3CC28}"/>
              </a:ext>
            </a:extLst>
          </p:cNvPr>
          <p:cNvSpPr txBox="1"/>
          <p:nvPr/>
        </p:nvSpPr>
        <p:spPr>
          <a:xfrm>
            <a:off x="1214904" y="1677300"/>
            <a:ext cx="1937405" cy="73866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a:solidFill>
                  <a:schemeClr val="accent4">
                    <a:lumMod val="60000"/>
                    <a:lumOff val="40000"/>
                  </a:schemeClr>
                </a:solidFill>
                <a:latin typeface="Arial"/>
                <a:cs typeface="Arial"/>
              </a:rPr>
              <a:t>Poor management or leadership within the workplace</a:t>
            </a:r>
          </a:p>
        </p:txBody>
      </p:sp>
      <p:cxnSp>
        <p:nvCxnSpPr>
          <p:cNvPr id="30" name="Straight Arrow Connector 29">
            <a:extLst>
              <a:ext uri="{FF2B5EF4-FFF2-40B4-BE49-F238E27FC236}">
                <a16:creationId xmlns:a16="http://schemas.microsoft.com/office/drawing/2014/main" id="{D010D791-855F-E5BC-2737-6F3853F0C720}"/>
              </a:ext>
            </a:extLst>
          </p:cNvPr>
          <p:cNvCxnSpPr/>
          <p:nvPr/>
        </p:nvCxnSpPr>
        <p:spPr>
          <a:xfrm>
            <a:off x="2862688" y="2281912"/>
            <a:ext cx="403048" cy="217699"/>
          </a:xfrm>
          <a:prstGeom prst="straightConnector1">
            <a:avLst/>
          </a:prstGeom>
          <a:ln>
            <a:headEnd type="triangle"/>
            <a:tailEnd type="triangle"/>
          </a:ln>
        </p:spPr>
        <p:style>
          <a:lnRef idx="1">
            <a:schemeClr val="accent1"/>
          </a:lnRef>
          <a:fillRef idx="0">
            <a:schemeClr val="accent1"/>
          </a:fillRef>
          <a:effectRef idx="0">
            <a:schemeClr val="accent1"/>
          </a:effectRef>
          <a:fontRef idx="minor">
            <a:schemeClr val="tx1"/>
          </a:fontRef>
        </p:style>
      </p:cxnSp>
      <p:sp>
        <p:nvSpPr>
          <p:cNvPr id="31" name="TextBox 30">
            <a:extLst>
              <a:ext uri="{FF2B5EF4-FFF2-40B4-BE49-F238E27FC236}">
                <a16:creationId xmlns:a16="http://schemas.microsoft.com/office/drawing/2014/main" id="{CD5CC010-0A91-25F3-7FAB-3AD66554A81D}"/>
              </a:ext>
            </a:extLst>
          </p:cNvPr>
          <p:cNvSpPr txBox="1"/>
          <p:nvPr/>
        </p:nvSpPr>
        <p:spPr>
          <a:xfrm>
            <a:off x="1317956" y="2551019"/>
            <a:ext cx="1346332"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a:solidFill>
                  <a:schemeClr val="accent4">
                    <a:lumMod val="60000"/>
                    <a:lumOff val="40000"/>
                  </a:schemeClr>
                </a:solidFill>
                <a:latin typeface="Arial"/>
                <a:cs typeface="Arial"/>
              </a:rPr>
              <a:t>Decreased job satisfaction </a:t>
            </a:r>
          </a:p>
        </p:txBody>
      </p:sp>
      <p:cxnSp>
        <p:nvCxnSpPr>
          <p:cNvPr id="32" name="Straight Arrow Connector 31">
            <a:extLst>
              <a:ext uri="{FF2B5EF4-FFF2-40B4-BE49-F238E27FC236}">
                <a16:creationId xmlns:a16="http://schemas.microsoft.com/office/drawing/2014/main" id="{ED3261F1-70F3-4AFD-526A-20DCE0C1F3C0}"/>
              </a:ext>
            </a:extLst>
          </p:cNvPr>
          <p:cNvCxnSpPr/>
          <p:nvPr/>
        </p:nvCxnSpPr>
        <p:spPr>
          <a:xfrm>
            <a:off x="3000444" y="2958606"/>
            <a:ext cx="536343" cy="317428"/>
          </a:xfrm>
          <a:prstGeom prst="straightConnector1">
            <a:avLst/>
          </a:prstGeom>
          <a:ln>
            <a:headEnd type="triangle"/>
            <a:tailEnd type="triangle"/>
          </a:ln>
        </p:spPr>
        <p:style>
          <a:lnRef idx="1">
            <a:schemeClr val="accent1"/>
          </a:lnRef>
          <a:fillRef idx="0">
            <a:schemeClr val="accent1"/>
          </a:fillRef>
          <a:effectRef idx="0">
            <a:schemeClr val="accent1"/>
          </a:effectRef>
          <a:fontRef idx="minor">
            <a:schemeClr val="tx1"/>
          </a:fontRef>
        </p:style>
      </p:cxnSp>
      <p:cxnSp>
        <p:nvCxnSpPr>
          <p:cNvPr id="3" name="Straight Arrow Connector 2">
            <a:extLst>
              <a:ext uri="{FF2B5EF4-FFF2-40B4-BE49-F238E27FC236}">
                <a16:creationId xmlns:a16="http://schemas.microsoft.com/office/drawing/2014/main" id="{D9225C21-AFC4-614F-FB0E-6A61EDB23CEC}"/>
              </a:ext>
            </a:extLst>
          </p:cNvPr>
          <p:cNvCxnSpPr/>
          <p:nvPr/>
        </p:nvCxnSpPr>
        <p:spPr>
          <a:xfrm flipH="1">
            <a:off x="4493426" y="3677934"/>
            <a:ext cx="643587" cy="2038430"/>
          </a:xfrm>
          <a:prstGeom prst="straightConnector1">
            <a:avLst/>
          </a:prstGeom>
        </p:spPr>
        <p:style>
          <a:lnRef idx="3">
            <a:schemeClr val="accent3"/>
          </a:lnRef>
          <a:fillRef idx="0">
            <a:schemeClr val="accent3"/>
          </a:fillRef>
          <a:effectRef idx="2">
            <a:schemeClr val="accent3"/>
          </a:effectRef>
          <a:fontRef idx="minor">
            <a:schemeClr val="tx1"/>
          </a:fontRef>
        </p:style>
      </p:cxnSp>
      <p:cxnSp>
        <p:nvCxnSpPr>
          <p:cNvPr id="7" name="Straight Arrow Connector 6">
            <a:extLst>
              <a:ext uri="{FF2B5EF4-FFF2-40B4-BE49-F238E27FC236}">
                <a16:creationId xmlns:a16="http://schemas.microsoft.com/office/drawing/2014/main" id="{5843BBE4-C5F9-D3F3-E47A-F9F5F73D91CD}"/>
              </a:ext>
            </a:extLst>
          </p:cNvPr>
          <p:cNvCxnSpPr/>
          <p:nvPr/>
        </p:nvCxnSpPr>
        <p:spPr>
          <a:xfrm flipH="1">
            <a:off x="7280856" y="3680505"/>
            <a:ext cx="684777" cy="2040990"/>
          </a:xfrm>
          <a:prstGeom prst="straightConnector1">
            <a:avLst/>
          </a:prstGeom>
        </p:spPr>
        <p:style>
          <a:lnRef idx="3">
            <a:schemeClr val="accent3"/>
          </a:lnRef>
          <a:fillRef idx="0">
            <a:schemeClr val="accent3"/>
          </a:fillRef>
          <a:effectRef idx="2">
            <a:schemeClr val="accent3"/>
          </a:effectRef>
          <a:fontRef idx="minor">
            <a:schemeClr val="tx1"/>
          </a:fontRef>
        </p:style>
      </p:cxnSp>
      <p:sp>
        <p:nvSpPr>
          <p:cNvPr id="9" name="Rectangle 8">
            <a:extLst>
              <a:ext uri="{FF2B5EF4-FFF2-40B4-BE49-F238E27FC236}">
                <a16:creationId xmlns:a16="http://schemas.microsoft.com/office/drawing/2014/main" id="{E9C65B76-B718-312A-2BC1-B68769302B05}"/>
              </a:ext>
            </a:extLst>
          </p:cNvPr>
          <p:cNvSpPr/>
          <p:nvPr/>
        </p:nvSpPr>
        <p:spPr>
          <a:xfrm>
            <a:off x="3562137" y="5729200"/>
            <a:ext cx="1997230" cy="519888"/>
          </a:xfrm>
          <a:prstGeom prst="rect">
            <a:avLst/>
          </a:prstGeom>
          <a:solidFill>
            <a:srgbClr val="7030A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600">
                <a:solidFill>
                  <a:schemeClr val="accent4">
                    <a:lumMod val="60000"/>
                    <a:lumOff val="40000"/>
                  </a:schemeClr>
                </a:solidFill>
                <a:latin typeface="Arial"/>
                <a:cs typeface="Arial"/>
              </a:rPr>
              <a:t>External factors</a:t>
            </a:r>
          </a:p>
        </p:txBody>
      </p:sp>
      <p:sp>
        <p:nvSpPr>
          <p:cNvPr id="12" name="Rectangle 11">
            <a:extLst>
              <a:ext uri="{FF2B5EF4-FFF2-40B4-BE49-F238E27FC236}">
                <a16:creationId xmlns:a16="http://schemas.microsoft.com/office/drawing/2014/main" id="{9A6D41CD-AE4C-6609-C123-A0E37FEB1909}"/>
              </a:ext>
            </a:extLst>
          </p:cNvPr>
          <p:cNvSpPr/>
          <p:nvPr/>
        </p:nvSpPr>
        <p:spPr>
          <a:xfrm>
            <a:off x="6732963" y="5726640"/>
            <a:ext cx="1956073" cy="522471"/>
          </a:xfrm>
          <a:prstGeom prst="rect">
            <a:avLst/>
          </a:prstGeom>
          <a:solidFill>
            <a:srgbClr val="7030A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600">
                <a:solidFill>
                  <a:schemeClr val="accent4">
                    <a:lumMod val="60000"/>
                    <a:lumOff val="40000"/>
                  </a:schemeClr>
                </a:solidFill>
                <a:latin typeface="Arial"/>
                <a:cs typeface="Arial"/>
              </a:rPr>
              <a:t>Management</a:t>
            </a:r>
            <a:r>
              <a:rPr lang="en-GB"/>
              <a:t> </a:t>
            </a:r>
          </a:p>
        </p:txBody>
      </p:sp>
      <p:cxnSp>
        <p:nvCxnSpPr>
          <p:cNvPr id="13" name="Straight Arrow Connector 12">
            <a:extLst>
              <a:ext uri="{FF2B5EF4-FFF2-40B4-BE49-F238E27FC236}">
                <a16:creationId xmlns:a16="http://schemas.microsoft.com/office/drawing/2014/main" id="{E9FBD7BB-4575-DD8D-BE2B-3BC8DC4827DC}"/>
              </a:ext>
            </a:extLst>
          </p:cNvPr>
          <p:cNvCxnSpPr/>
          <p:nvPr/>
        </p:nvCxnSpPr>
        <p:spPr>
          <a:xfrm>
            <a:off x="3945598" y="5314878"/>
            <a:ext cx="615125" cy="12871"/>
          </a:xfrm>
          <a:prstGeom prst="straightConnector1">
            <a:avLst/>
          </a:prstGeom>
          <a:ln>
            <a:headEnd type="triangle"/>
            <a:tailEnd type="triangle"/>
          </a:ln>
        </p:spPr>
        <p:style>
          <a:lnRef idx="1">
            <a:schemeClr val="accent1"/>
          </a:lnRef>
          <a:fillRef idx="0">
            <a:schemeClr val="accent1"/>
          </a:fillRef>
          <a:effectRef idx="0">
            <a:schemeClr val="accent1"/>
          </a:effectRef>
          <a:fontRef idx="minor">
            <a:schemeClr val="tx1"/>
          </a:fontRef>
        </p:style>
      </p:cxnSp>
      <p:cxnSp>
        <p:nvCxnSpPr>
          <p:cNvPr id="23" name="Straight Arrow Connector 22">
            <a:extLst>
              <a:ext uri="{FF2B5EF4-FFF2-40B4-BE49-F238E27FC236}">
                <a16:creationId xmlns:a16="http://schemas.microsoft.com/office/drawing/2014/main" id="{1A52917D-F801-6B8A-2B94-F7F1E6E23B95}"/>
              </a:ext>
            </a:extLst>
          </p:cNvPr>
          <p:cNvCxnSpPr/>
          <p:nvPr/>
        </p:nvCxnSpPr>
        <p:spPr>
          <a:xfrm>
            <a:off x="4272475" y="4375427"/>
            <a:ext cx="617707" cy="12871"/>
          </a:xfrm>
          <a:prstGeom prst="straightConnector1">
            <a:avLst/>
          </a:prstGeom>
          <a:ln>
            <a:headEnd type="triangle"/>
            <a:tailEnd type="triangle"/>
          </a:ln>
        </p:spPr>
        <p:style>
          <a:lnRef idx="1">
            <a:schemeClr val="accent1"/>
          </a:lnRef>
          <a:fillRef idx="0">
            <a:schemeClr val="accent1"/>
          </a:fillRef>
          <a:effectRef idx="0">
            <a:schemeClr val="accent1"/>
          </a:effectRef>
          <a:fontRef idx="minor">
            <a:schemeClr val="tx1"/>
          </a:fontRef>
        </p:style>
      </p:cxnSp>
      <p:cxnSp>
        <p:nvCxnSpPr>
          <p:cNvPr id="24" name="Straight Arrow Connector 23">
            <a:extLst>
              <a:ext uri="{FF2B5EF4-FFF2-40B4-BE49-F238E27FC236}">
                <a16:creationId xmlns:a16="http://schemas.microsoft.com/office/drawing/2014/main" id="{EDF6798B-05D4-E5E0-3ECC-477BC558B811}"/>
              </a:ext>
            </a:extLst>
          </p:cNvPr>
          <p:cNvCxnSpPr/>
          <p:nvPr/>
        </p:nvCxnSpPr>
        <p:spPr>
          <a:xfrm>
            <a:off x="7113942" y="4488675"/>
            <a:ext cx="512164" cy="2574"/>
          </a:xfrm>
          <a:prstGeom prst="straightConnector1">
            <a:avLst/>
          </a:prstGeom>
          <a:ln>
            <a:headEnd type="triangle"/>
            <a:tailEnd type="triangle"/>
          </a:ln>
        </p:spPr>
        <p:style>
          <a:lnRef idx="1">
            <a:schemeClr val="accent1"/>
          </a:lnRef>
          <a:fillRef idx="0">
            <a:schemeClr val="accent1"/>
          </a:fillRef>
          <a:effectRef idx="0">
            <a:schemeClr val="accent1"/>
          </a:effectRef>
          <a:fontRef idx="minor">
            <a:schemeClr val="tx1"/>
          </a:fontRef>
        </p:style>
      </p:cxnSp>
      <p:cxnSp>
        <p:nvCxnSpPr>
          <p:cNvPr id="25" name="Straight Arrow Connector 24">
            <a:extLst>
              <a:ext uri="{FF2B5EF4-FFF2-40B4-BE49-F238E27FC236}">
                <a16:creationId xmlns:a16="http://schemas.microsoft.com/office/drawing/2014/main" id="{264BCDF8-6BF4-66BA-38D4-C030C5D60905}"/>
              </a:ext>
            </a:extLst>
          </p:cNvPr>
          <p:cNvCxnSpPr/>
          <p:nvPr/>
        </p:nvCxnSpPr>
        <p:spPr>
          <a:xfrm>
            <a:off x="6733008" y="5368893"/>
            <a:ext cx="617707" cy="12871"/>
          </a:xfrm>
          <a:prstGeom prst="straightConnector1">
            <a:avLst/>
          </a:prstGeom>
          <a:ln>
            <a:headEnd type="triangle"/>
            <a:tailEnd type="triangle"/>
          </a:ln>
        </p:spPr>
        <p:style>
          <a:lnRef idx="1">
            <a:schemeClr val="accent1"/>
          </a:lnRef>
          <a:fillRef idx="0">
            <a:schemeClr val="accent1"/>
          </a:fillRef>
          <a:effectRef idx="0">
            <a:schemeClr val="accent1"/>
          </a:effectRef>
          <a:fontRef idx="minor">
            <a:schemeClr val="tx1"/>
          </a:fontRef>
        </p:style>
      </p:cxnSp>
      <p:sp>
        <p:nvSpPr>
          <p:cNvPr id="33" name="TextBox 32">
            <a:extLst>
              <a:ext uri="{FF2B5EF4-FFF2-40B4-BE49-F238E27FC236}">
                <a16:creationId xmlns:a16="http://schemas.microsoft.com/office/drawing/2014/main" id="{21E25417-E3ED-0263-DD78-E6BA197EC584}"/>
              </a:ext>
            </a:extLst>
          </p:cNvPr>
          <p:cNvSpPr txBox="1"/>
          <p:nvPr/>
        </p:nvSpPr>
        <p:spPr>
          <a:xfrm>
            <a:off x="1644680" y="4184966"/>
            <a:ext cx="2633045"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a:solidFill>
                  <a:schemeClr val="accent4">
                    <a:lumMod val="60000"/>
                    <a:lumOff val="40000"/>
                  </a:schemeClr>
                </a:solidFill>
                <a:latin typeface="Arial"/>
                <a:cs typeface="Arial"/>
              </a:rPr>
              <a:t>Competitive job market for mental health professionals </a:t>
            </a:r>
          </a:p>
        </p:txBody>
      </p:sp>
      <p:sp>
        <p:nvSpPr>
          <p:cNvPr id="34" name="TextBox 33">
            <a:extLst>
              <a:ext uri="{FF2B5EF4-FFF2-40B4-BE49-F238E27FC236}">
                <a16:creationId xmlns:a16="http://schemas.microsoft.com/office/drawing/2014/main" id="{096C2AFC-DB76-CD78-B096-D366B3DD6C14}"/>
              </a:ext>
            </a:extLst>
          </p:cNvPr>
          <p:cNvSpPr txBox="1"/>
          <p:nvPr/>
        </p:nvSpPr>
        <p:spPr>
          <a:xfrm>
            <a:off x="1312638" y="4928768"/>
            <a:ext cx="2239243"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a:solidFill>
                  <a:schemeClr val="accent4">
                    <a:lumMod val="60000"/>
                    <a:lumOff val="40000"/>
                  </a:schemeClr>
                </a:solidFill>
                <a:latin typeface="Arial"/>
                <a:cs typeface="Arial"/>
              </a:rPr>
              <a:t>Policy changes impacting workforce availability </a:t>
            </a:r>
          </a:p>
        </p:txBody>
      </p:sp>
      <p:sp>
        <p:nvSpPr>
          <p:cNvPr id="35" name="TextBox 34">
            <a:extLst>
              <a:ext uri="{FF2B5EF4-FFF2-40B4-BE49-F238E27FC236}">
                <a16:creationId xmlns:a16="http://schemas.microsoft.com/office/drawing/2014/main" id="{9CE2C2EC-6518-DD34-39BC-9281ABF9FBCC}"/>
              </a:ext>
            </a:extLst>
          </p:cNvPr>
          <p:cNvSpPr txBox="1"/>
          <p:nvPr/>
        </p:nvSpPr>
        <p:spPr>
          <a:xfrm>
            <a:off x="5286579" y="4195284"/>
            <a:ext cx="1855694"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a:solidFill>
                  <a:schemeClr val="accent4">
                    <a:lumMod val="60000"/>
                    <a:lumOff val="40000"/>
                  </a:schemeClr>
                </a:solidFill>
                <a:latin typeface="Arial"/>
                <a:cs typeface="Arial"/>
              </a:rPr>
              <a:t>Delays in hiring or onboarding </a:t>
            </a:r>
          </a:p>
        </p:txBody>
      </p:sp>
      <p:sp>
        <p:nvSpPr>
          <p:cNvPr id="2" name="TextBox 1">
            <a:extLst>
              <a:ext uri="{FF2B5EF4-FFF2-40B4-BE49-F238E27FC236}">
                <a16:creationId xmlns:a16="http://schemas.microsoft.com/office/drawing/2014/main" id="{6EA5579C-7CE2-BDBD-A177-978A30D98110}"/>
              </a:ext>
            </a:extLst>
          </p:cNvPr>
          <p:cNvSpPr txBox="1"/>
          <p:nvPr/>
        </p:nvSpPr>
        <p:spPr>
          <a:xfrm>
            <a:off x="4834146" y="5054323"/>
            <a:ext cx="1861663"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a:solidFill>
                  <a:schemeClr val="accent4">
                    <a:lumMod val="60000"/>
                    <a:lumOff val="40000"/>
                  </a:schemeClr>
                </a:solidFill>
                <a:latin typeface="Arial"/>
                <a:cs typeface="Arial"/>
              </a:rPr>
              <a:t>Setting unrealistic work schedules </a:t>
            </a:r>
          </a:p>
        </p:txBody>
      </p:sp>
    </p:spTree>
    <p:extLst>
      <p:ext uri="{BB962C8B-B14F-4D97-AF65-F5344CB8AC3E}">
        <p14:creationId xmlns:p14="http://schemas.microsoft.com/office/powerpoint/2010/main" val="320961538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FFC67F-156A-952F-8BA8-1893B5AAEB7B}"/>
              </a:ext>
            </a:extLst>
          </p:cNvPr>
          <p:cNvSpPr>
            <a:spLocks noGrp="1"/>
          </p:cNvSpPr>
          <p:nvPr>
            <p:ph type="title"/>
          </p:nvPr>
        </p:nvSpPr>
        <p:spPr>
          <a:xfrm>
            <a:off x="1587710" y="455362"/>
            <a:ext cx="9486690" cy="819311"/>
          </a:xfrm>
        </p:spPr>
        <p:txBody>
          <a:bodyPr>
            <a:normAutofit/>
          </a:bodyPr>
          <a:lstStyle/>
          <a:p>
            <a:r>
              <a:rPr lang="en-GB" sz="3600">
                <a:solidFill>
                  <a:schemeClr val="accent4">
                    <a:lumMod val="60000"/>
                    <a:lumOff val="40000"/>
                  </a:schemeClr>
                </a:solidFill>
                <a:latin typeface="Arial"/>
                <a:cs typeface="Arial"/>
              </a:rPr>
              <a:t>Solutions to low staff issues</a:t>
            </a:r>
          </a:p>
        </p:txBody>
      </p:sp>
      <p:sp>
        <p:nvSpPr>
          <p:cNvPr id="3" name="Content Placeholder 2">
            <a:extLst>
              <a:ext uri="{FF2B5EF4-FFF2-40B4-BE49-F238E27FC236}">
                <a16:creationId xmlns:a16="http://schemas.microsoft.com/office/drawing/2014/main" id="{37969422-1A31-521B-1995-A5AD3CF5FA10}"/>
              </a:ext>
            </a:extLst>
          </p:cNvPr>
          <p:cNvSpPr>
            <a:spLocks noGrp="1"/>
          </p:cNvSpPr>
          <p:nvPr>
            <p:ph idx="1"/>
          </p:nvPr>
        </p:nvSpPr>
        <p:spPr>
          <a:xfrm>
            <a:off x="1299386" y="1274448"/>
            <a:ext cx="3195041" cy="5450152"/>
          </a:xfrm>
        </p:spPr>
        <p:txBody>
          <a:bodyPr vert="horz" lIns="91440" tIns="45720" rIns="91440" bIns="45720" rtlCol="0" anchor="t">
            <a:noAutofit/>
          </a:bodyPr>
          <a:lstStyle/>
          <a:p>
            <a:pPr marL="0" indent="0">
              <a:buNone/>
            </a:pPr>
            <a:r>
              <a:rPr lang="en-GB" sz="1600" b="1">
                <a:solidFill>
                  <a:schemeClr val="accent4">
                    <a:lumMod val="60000"/>
                    <a:lumOff val="40000"/>
                  </a:schemeClr>
                </a:solidFill>
                <a:latin typeface="Arial"/>
                <a:cs typeface="Arial"/>
              </a:rPr>
              <a:t>Recruitment </a:t>
            </a:r>
          </a:p>
          <a:p>
            <a:r>
              <a:rPr lang="en-GB" sz="1400">
                <a:latin typeface="Arial"/>
                <a:ea typeface="+mn-lt"/>
                <a:cs typeface="+mn-lt"/>
              </a:rPr>
              <a:t>Offering a greater salary can attract and retain highly skilled and qualified staff, improving the overall quality of care provided within the organisation (Care Quality Commission, 2025). Providing more training opportunities, professional development, and clearer career pathways encourages individuals who are genuinely interested in health and social care to join and remain in the workforce (Care Learning, 2025). In addition, respecting staff and recognising their potential helps to boost morale and motivation, which are key factors in reducing turnover and maintaining a positive working environment (Care Quality Commission, 2025).</a:t>
            </a:r>
            <a:endParaRPr lang="en-GB" sz="1400">
              <a:latin typeface="Arial"/>
              <a:cs typeface="Arial"/>
            </a:endParaRPr>
          </a:p>
          <a:p>
            <a:pPr marL="0" indent="0">
              <a:buNone/>
            </a:pPr>
            <a:endParaRPr lang="en-GB" sz="1400">
              <a:latin typeface="Arial"/>
              <a:cs typeface="Arial"/>
            </a:endParaRPr>
          </a:p>
          <a:p>
            <a:endParaRPr lang="en-GB" sz="1400">
              <a:latin typeface="Arial"/>
              <a:cs typeface="Arial"/>
            </a:endParaRPr>
          </a:p>
          <a:p>
            <a:endParaRPr lang="en-GB" sz="1600">
              <a:latin typeface="Arial"/>
              <a:cs typeface="Arial"/>
            </a:endParaRPr>
          </a:p>
          <a:p>
            <a:endParaRPr lang="en-GB"/>
          </a:p>
        </p:txBody>
      </p:sp>
      <p:sp>
        <p:nvSpPr>
          <p:cNvPr id="4" name="TextBox 3">
            <a:extLst>
              <a:ext uri="{FF2B5EF4-FFF2-40B4-BE49-F238E27FC236}">
                <a16:creationId xmlns:a16="http://schemas.microsoft.com/office/drawing/2014/main" id="{6914EA6F-1282-E63B-42C4-BE3E6D760AD8}"/>
              </a:ext>
            </a:extLst>
          </p:cNvPr>
          <p:cNvSpPr txBox="1"/>
          <p:nvPr/>
        </p:nvSpPr>
        <p:spPr>
          <a:xfrm>
            <a:off x="4640212" y="1270785"/>
            <a:ext cx="2484219" cy="289310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b="1">
                <a:solidFill>
                  <a:schemeClr val="accent4">
                    <a:lumMod val="60000"/>
                    <a:lumOff val="40000"/>
                  </a:schemeClr>
                </a:solidFill>
                <a:latin typeface="Arial"/>
                <a:cs typeface="Arial"/>
              </a:rPr>
              <a:t>Improve working conditions </a:t>
            </a:r>
          </a:p>
          <a:p>
            <a:pPr marL="285750" indent="-285750">
              <a:buFont typeface="Arial"/>
              <a:buChar char="•"/>
            </a:pPr>
            <a:r>
              <a:rPr lang="en-GB" sz="1600">
                <a:latin typeface="Arial"/>
                <a:cs typeface="Arial"/>
              </a:rPr>
              <a:t>Offer more flexible shifts and part-time options</a:t>
            </a:r>
          </a:p>
          <a:p>
            <a:pPr marL="285750" indent="-285750">
              <a:buFont typeface="Arial"/>
              <a:buChar char="•"/>
            </a:pPr>
            <a:r>
              <a:rPr lang="en-GB" sz="1600">
                <a:latin typeface="Arial"/>
                <a:cs typeface="Arial"/>
              </a:rPr>
              <a:t>Create a positive organisation with strong leadership and team support</a:t>
            </a:r>
          </a:p>
          <a:p>
            <a:pPr marL="285750" indent="-285750">
              <a:buFont typeface="Arial"/>
              <a:buChar char="•"/>
            </a:pPr>
            <a:endParaRPr lang="en-GB" sz="1600">
              <a:latin typeface="Arial"/>
              <a:cs typeface="Arial"/>
            </a:endParaRPr>
          </a:p>
          <a:p>
            <a:pPr marL="285750" indent="-285750">
              <a:buFont typeface="Arial"/>
              <a:buChar char="•"/>
            </a:pPr>
            <a:endParaRPr lang="en-GB"/>
          </a:p>
        </p:txBody>
      </p:sp>
      <p:sp>
        <p:nvSpPr>
          <p:cNvPr id="5" name="TextBox 4">
            <a:extLst>
              <a:ext uri="{FF2B5EF4-FFF2-40B4-BE49-F238E27FC236}">
                <a16:creationId xmlns:a16="http://schemas.microsoft.com/office/drawing/2014/main" id="{EC1EB512-00B6-13BA-099B-054C2BC66CEF}"/>
              </a:ext>
            </a:extLst>
          </p:cNvPr>
          <p:cNvSpPr txBox="1"/>
          <p:nvPr/>
        </p:nvSpPr>
        <p:spPr>
          <a:xfrm>
            <a:off x="4637210" y="3947149"/>
            <a:ext cx="3353696" cy="264687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b="1">
                <a:solidFill>
                  <a:schemeClr val="accent4">
                    <a:lumMod val="60000"/>
                    <a:lumOff val="40000"/>
                  </a:schemeClr>
                </a:solidFill>
                <a:latin typeface="Arial"/>
                <a:cs typeface="Arial"/>
              </a:rPr>
              <a:t>Utilize technology and support staff</a:t>
            </a:r>
          </a:p>
          <a:p>
            <a:pPr marL="285750" indent="-285750">
              <a:buFont typeface="Arial"/>
              <a:buChar char="•"/>
            </a:pPr>
            <a:r>
              <a:rPr lang="en-GB" sz="1600">
                <a:latin typeface="Arial"/>
                <a:cs typeface="Arial"/>
              </a:rPr>
              <a:t>Employ more administrative staff to reduce clerical burdens on clinical staff</a:t>
            </a:r>
          </a:p>
          <a:p>
            <a:pPr marL="285750" indent="-285750">
              <a:buFont typeface="Arial"/>
              <a:buChar char="•"/>
            </a:pPr>
            <a:r>
              <a:rPr lang="en-GB" sz="1600">
                <a:latin typeface="Arial"/>
                <a:cs typeface="Arial"/>
              </a:rPr>
              <a:t>Expand services through teletherapy to reach more patients (over the phone or zoom appointments)</a:t>
            </a:r>
          </a:p>
          <a:p>
            <a:pPr marL="285750" indent="-285750">
              <a:buFont typeface="Arial"/>
              <a:buChar char="•"/>
            </a:pPr>
            <a:endParaRPr lang="en-GB"/>
          </a:p>
        </p:txBody>
      </p:sp>
      <p:sp>
        <p:nvSpPr>
          <p:cNvPr id="6" name="TextBox 5">
            <a:extLst>
              <a:ext uri="{FF2B5EF4-FFF2-40B4-BE49-F238E27FC236}">
                <a16:creationId xmlns:a16="http://schemas.microsoft.com/office/drawing/2014/main" id="{21BDA993-3E3E-7BB2-3AAD-D618426025D4}"/>
              </a:ext>
            </a:extLst>
          </p:cNvPr>
          <p:cNvSpPr txBox="1"/>
          <p:nvPr/>
        </p:nvSpPr>
        <p:spPr>
          <a:xfrm>
            <a:off x="8333578" y="1276076"/>
            <a:ext cx="2939660" cy="261610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b="1">
                <a:solidFill>
                  <a:schemeClr val="accent4">
                    <a:lumMod val="60000"/>
                    <a:lumOff val="40000"/>
                  </a:schemeClr>
                </a:solidFill>
                <a:latin typeface="Arial"/>
                <a:cs typeface="Arial"/>
              </a:rPr>
              <a:t>Funding </a:t>
            </a:r>
          </a:p>
          <a:p>
            <a:pPr marL="285750" indent="-285750">
              <a:buFont typeface="Arial"/>
              <a:buChar char="•"/>
            </a:pPr>
            <a:r>
              <a:rPr lang="en-GB" sz="1600">
                <a:latin typeface="Arial"/>
                <a:cs typeface="Arial"/>
              </a:rPr>
              <a:t>Advocate for increased funding such as grants or government funding</a:t>
            </a:r>
          </a:p>
          <a:p>
            <a:pPr marL="285750" indent="-285750">
              <a:buFont typeface="Arial"/>
              <a:buChar char="•"/>
            </a:pPr>
            <a:r>
              <a:rPr lang="en-GB" sz="1600">
                <a:latin typeface="Arial"/>
                <a:cs typeface="Arial"/>
              </a:rPr>
              <a:t>Collaborate with universities and training colleges to create more pathways for new professionals</a:t>
            </a:r>
          </a:p>
          <a:p>
            <a:pPr marL="285750" indent="-285750">
              <a:buFont typeface="Arial"/>
              <a:buChar char="•"/>
            </a:pPr>
            <a:endParaRPr lang="en-GB"/>
          </a:p>
        </p:txBody>
      </p:sp>
      <p:sp>
        <p:nvSpPr>
          <p:cNvPr id="7" name="TextBox 6">
            <a:extLst>
              <a:ext uri="{FF2B5EF4-FFF2-40B4-BE49-F238E27FC236}">
                <a16:creationId xmlns:a16="http://schemas.microsoft.com/office/drawing/2014/main" id="{1E274F4F-2E2E-6DF5-7EC5-F1BBDCD03F00}"/>
              </a:ext>
            </a:extLst>
          </p:cNvPr>
          <p:cNvSpPr txBox="1"/>
          <p:nvPr/>
        </p:nvSpPr>
        <p:spPr>
          <a:xfrm>
            <a:off x="8332433" y="3952154"/>
            <a:ext cx="2939660" cy="236988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b="1">
                <a:solidFill>
                  <a:schemeClr val="accent4">
                    <a:lumMod val="60000"/>
                    <a:lumOff val="40000"/>
                  </a:schemeClr>
                </a:solidFill>
                <a:latin typeface="Arial"/>
                <a:cs typeface="Arial"/>
              </a:rPr>
              <a:t>Address the well-being of staff</a:t>
            </a:r>
          </a:p>
          <a:p>
            <a:pPr marL="285750" indent="-285750">
              <a:buFont typeface="Arial"/>
              <a:buChar char="•"/>
            </a:pPr>
            <a:r>
              <a:rPr lang="en-GB" sz="1600">
                <a:latin typeface="Arial"/>
                <a:cs typeface="Arial"/>
              </a:rPr>
              <a:t>Provide mental health support and counselling for staff</a:t>
            </a:r>
          </a:p>
          <a:p>
            <a:pPr marL="285750" indent="-285750">
              <a:buFont typeface="Arial"/>
              <a:buChar char="•"/>
            </a:pPr>
            <a:r>
              <a:rPr lang="en-GB" sz="1600">
                <a:latin typeface="Arial"/>
                <a:cs typeface="Arial"/>
              </a:rPr>
              <a:t>Monitor workloads to prevent burnout and ensure manageable caseloads</a:t>
            </a:r>
          </a:p>
        </p:txBody>
      </p:sp>
    </p:spTree>
    <p:extLst>
      <p:ext uri="{BB962C8B-B14F-4D97-AF65-F5344CB8AC3E}">
        <p14:creationId xmlns:p14="http://schemas.microsoft.com/office/powerpoint/2010/main" val="88116045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B10A4A-6847-EE56-6EE1-5220E10B016B}"/>
              </a:ext>
            </a:extLst>
          </p:cNvPr>
          <p:cNvSpPr>
            <a:spLocks noGrp="1"/>
          </p:cNvSpPr>
          <p:nvPr>
            <p:ph type="title"/>
          </p:nvPr>
        </p:nvSpPr>
        <p:spPr/>
        <p:txBody>
          <a:bodyPr>
            <a:normAutofit/>
          </a:bodyPr>
          <a:lstStyle/>
          <a:p>
            <a:r>
              <a:rPr lang="en-GB" sz="4000">
                <a:solidFill>
                  <a:schemeClr val="accent4">
                    <a:lumMod val="60000"/>
                    <a:lumOff val="40000"/>
                  </a:schemeClr>
                </a:solidFill>
                <a:latin typeface="Arial"/>
                <a:cs typeface="Arial"/>
              </a:rPr>
              <a:t>Strategies to implement the solutions</a:t>
            </a:r>
            <a:r>
              <a:rPr lang="en-GB"/>
              <a:t> </a:t>
            </a:r>
          </a:p>
        </p:txBody>
      </p:sp>
      <p:sp>
        <p:nvSpPr>
          <p:cNvPr id="3" name="Content Placeholder 2">
            <a:extLst>
              <a:ext uri="{FF2B5EF4-FFF2-40B4-BE49-F238E27FC236}">
                <a16:creationId xmlns:a16="http://schemas.microsoft.com/office/drawing/2014/main" id="{BC6C9FD8-9FC8-7145-4771-0F5AB38B46F4}"/>
              </a:ext>
            </a:extLst>
          </p:cNvPr>
          <p:cNvSpPr>
            <a:spLocks noGrp="1"/>
          </p:cNvSpPr>
          <p:nvPr>
            <p:ph idx="1"/>
          </p:nvPr>
        </p:nvSpPr>
        <p:spPr>
          <a:xfrm>
            <a:off x="1587710" y="2005557"/>
            <a:ext cx="9486690" cy="3926152"/>
          </a:xfrm>
        </p:spPr>
        <p:txBody>
          <a:bodyPr vert="horz" lIns="91440" tIns="45720" rIns="91440" bIns="45720" rtlCol="0" anchor="t">
            <a:normAutofit/>
          </a:bodyPr>
          <a:lstStyle/>
          <a:p>
            <a:pPr marL="0" indent="0">
              <a:buNone/>
            </a:pPr>
            <a:r>
              <a:rPr lang="en-GB" sz="1600">
                <a:latin typeface="Arial"/>
                <a:ea typeface="+mn-lt"/>
                <a:cs typeface="+mn-lt"/>
              </a:rPr>
              <a:t>Implementing solutions to staff shortages in a healthcare practice requires a multifaceted approach that addresses immediate needs while establishing sustainable long-term strategies. </a:t>
            </a:r>
            <a:endParaRPr lang="en-US" sz="1600">
              <a:latin typeface="Arial"/>
              <a:ea typeface="+mn-lt"/>
              <a:cs typeface="Arial"/>
            </a:endParaRPr>
          </a:p>
          <a:p>
            <a:pPr marL="0" indent="0">
              <a:buNone/>
            </a:pPr>
            <a:r>
              <a:rPr lang="en-GB" sz="1600">
                <a:latin typeface="Arial"/>
                <a:ea typeface="+mn-lt"/>
                <a:cs typeface="+mn-lt"/>
              </a:rPr>
              <a:t>Here are some effective strategies:</a:t>
            </a:r>
          </a:p>
          <a:p>
            <a:pPr marL="285750" indent="-285750"/>
            <a:r>
              <a:rPr lang="en-GB" sz="1600">
                <a:latin typeface="Arial"/>
                <a:cs typeface="Arial"/>
              </a:rPr>
              <a:t>Flexible scheduling </a:t>
            </a:r>
          </a:p>
          <a:p>
            <a:pPr marL="285750" indent="-285750"/>
            <a:r>
              <a:rPr lang="en-GB" sz="1600">
                <a:latin typeface="Arial"/>
                <a:cs typeface="Arial"/>
              </a:rPr>
              <a:t>Enhance recruitment efforts </a:t>
            </a:r>
          </a:p>
          <a:p>
            <a:pPr marL="285750" indent="-285750"/>
            <a:r>
              <a:rPr lang="en-GB" sz="1600">
                <a:latin typeface="Arial"/>
                <a:ea typeface="+mn-lt"/>
                <a:cs typeface="+mn-lt"/>
              </a:rPr>
              <a:t>Offer competitive compensation, benefits, professional development opportunities, and a positive work environment to reduce turnover.</a:t>
            </a:r>
            <a:endParaRPr lang="en-GB" sz="1600">
              <a:latin typeface="Arial"/>
              <a:ea typeface="+mn-lt"/>
              <a:cs typeface="Arial"/>
            </a:endParaRPr>
          </a:p>
          <a:p>
            <a:pPr marL="285750" indent="-285750"/>
            <a:r>
              <a:rPr lang="en-GB" sz="1600">
                <a:latin typeface="Arial"/>
                <a:cs typeface="Arial"/>
              </a:rPr>
              <a:t>Make the work place a safe and enjoyable place to work</a:t>
            </a:r>
          </a:p>
          <a:p>
            <a:pPr marL="0" indent="0">
              <a:buNone/>
            </a:pPr>
            <a:r>
              <a:rPr lang="en-GB" sz="1600">
                <a:latin typeface="Arial"/>
                <a:cs typeface="Arial"/>
              </a:rPr>
              <a:t>By combining these strategies, healthcare practices can better manage staff shortages,</a:t>
            </a:r>
            <a:r>
              <a:rPr lang="en-GB" sz="1600" i="1">
                <a:latin typeface="Arial"/>
                <a:ea typeface="+mn-lt"/>
                <a:cs typeface="+mn-lt"/>
              </a:rPr>
              <a:t>(O’Dowd, 2024)</a:t>
            </a:r>
            <a:r>
              <a:rPr lang="en-GB" sz="1600">
                <a:latin typeface="Arial"/>
                <a:cs typeface="Arial"/>
              </a:rPr>
              <a:t> improve staff satisfaction and maintain quality patient care. </a:t>
            </a:r>
          </a:p>
        </p:txBody>
      </p:sp>
    </p:spTree>
    <p:extLst>
      <p:ext uri="{BB962C8B-B14F-4D97-AF65-F5344CB8AC3E}">
        <p14:creationId xmlns:p14="http://schemas.microsoft.com/office/powerpoint/2010/main" val="308750862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BF2BA6-9CDF-A642-7BCB-7B793A48B4C8}"/>
              </a:ext>
            </a:extLst>
          </p:cNvPr>
          <p:cNvSpPr>
            <a:spLocks noGrp="1"/>
          </p:cNvSpPr>
          <p:nvPr>
            <p:ph type="title"/>
          </p:nvPr>
        </p:nvSpPr>
        <p:spPr>
          <a:xfrm>
            <a:off x="1587710" y="455362"/>
            <a:ext cx="9486690" cy="798717"/>
          </a:xfrm>
        </p:spPr>
        <p:txBody>
          <a:bodyPr>
            <a:normAutofit/>
          </a:bodyPr>
          <a:lstStyle/>
          <a:p>
            <a:r>
              <a:rPr lang="en-GB" sz="4000">
                <a:solidFill>
                  <a:schemeClr val="accent4">
                    <a:lumMod val="60000"/>
                    <a:lumOff val="40000"/>
                  </a:schemeClr>
                </a:solidFill>
                <a:latin typeface="Arial"/>
                <a:cs typeface="Arial"/>
              </a:rPr>
              <a:t>Conclusion </a:t>
            </a:r>
          </a:p>
        </p:txBody>
      </p:sp>
      <p:sp>
        <p:nvSpPr>
          <p:cNvPr id="3" name="Content Placeholder 2">
            <a:extLst>
              <a:ext uri="{FF2B5EF4-FFF2-40B4-BE49-F238E27FC236}">
                <a16:creationId xmlns:a16="http://schemas.microsoft.com/office/drawing/2014/main" id="{15637EC5-AB8E-6BC7-A18B-412DC97F8376}"/>
              </a:ext>
            </a:extLst>
          </p:cNvPr>
          <p:cNvSpPr>
            <a:spLocks noGrp="1"/>
          </p:cNvSpPr>
          <p:nvPr>
            <p:ph idx="1"/>
          </p:nvPr>
        </p:nvSpPr>
        <p:spPr>
          <a:xfrm>
            <a:off x="1484737" y="1253854"/>
            <a:ext cx="9486690" cy="3874666"/>
          </a:xfrm>
        </p:spPr>
        <p:txBody>
          <a:bodyPr vert="horz" lIns="91440" tIns="45720" rIns="91440" bIns="45720" rtlCol="0" anchor="t">
            <a:noAutofit/>
          </a:bodyPr>
          <a:lstStyle/>
          <a:p>
            <a:pPr>
              <a:buNone/>
            </a:pPr>
            <a:endParaRPr lang="en-GB" sz="1600" b="1">
              <a:latin typeface="Arial"/>
              <a:cs typeface="Arial"/>
            </a:endParaRPr>
          </a:p>
          <a:p>
            <a:pPr>
              <a:buFont typeface="Arial"/>
              <a:buChar char="•"/>
            </a:pPr>
            <a:r>
              <a:rPr lang="en-GB" sz="1600">
                <a:latin typeface="Arial"/>
                <a:ea typeface="+mn-lt"/>
                <a:cs typeface="+mn-lt"/>
              </a:rPr>
              <a:t>Addressing </a:t>
            </a:r>
            <a:r>
              <a:rPr lang="en-GB" sz="1600" b="1">
                <a:latin typeface="Arial"/>
                <a:ea typeface="+mn-lt"/>
                <a:cs typeface="+mn-lt"/>
              </a:rPr>
              <a:t>staff shortages</a:t>
            </a:r>
            <a:r>
              <a:rPr lang="en-GB" sz="1600">
                <a:latin typeface="Arial"/>
                <a:ea typeface="+mn-lt"/>
                <a:cs typeface="+mn-lt"/>
              </a:rPr>
              <a:t> in healthcare requires strong </a:t>
            </a:r>
            <a:r>
              <a:rPr lang="en-GB" sz="1600" b="1">
                <a:latin typeface="Arial"/>
                <a:ea typeface="+mn-lt"/>
                <a:cs typeface="+mn-lt"/>
              </a:rPr>
              <a:t>problem-solving skills</a:t>
            </a:r>
            <a:endParaRPr lang="en-GB" sz="1600">
              <a:latin typeface="Arial"/>
              <a:cs typeface="Arial"/>
            </a:endParaRPr>
          </a:p>
          <a:p>
            <a:pPr>
              <a:buFont typeface="Arial"/>
              <a:buChar char="•"/>
            </a:pPr>
            <a:r>
              <a:rPr lang="en-GB" sz="1600">
                <a:latin typeface="Arial"/>
                <a:ea typeface="+mn-lt"/>
                <a:cs typeface="+mn-lt"/>
              </a:rPr>
              <a:t>Identify </a:t>
            </a:r>
            <a:r>
              <a:rPr lang="en-GB" sz="1600" b="1">
                <a:latin typeface="Arial"/>
                <a:ea typeface="+mn-lt"/>
                <a:cs typeface="+mn-lt"/>
              </a:rPr>
              <a:t>root causes</a:t>
            </a:r>
            <a:r>
              <a:rPr lang="en-GB" sz="1600">
                <a:latin typeface="Arial"/>
                <a:ea typeface="+mn-lt"/>
                <a:cs typeface="+mn-lt"/>
              </a:rPr>
              <a:t> and implement evidence-based strategies</a:t>
            </a:r>
            <a:endParaRPr lang="en-GB" sz="1600">
              <a:latin typeface="Arial"/>
              <a:cs typeface="Arial"/>
            </a:endParaRPr>
          </a:p>
          <a:p>
            <a:pPr>
              <a:buFont typeface="Arial"/>
              <a:buChar char="•"/>
            </a:pPr>
            <a:r>
              <a:rPr lang="en-GB" sz="1600">
                <a:latin typeface="Arial"/>
                <a:ea typeface="+mn-lt"/>
                <a:cs typeface="+mn-lt"/>
              </a:rPr>
              <a:t>Use </a:t>
            </a:r>
            <a:r>
              <a:rPr lang="en-GB" sz="1600" b="1">
                <a:latin typeface="Arial"/>
                <a:ea typeface="+mn-lt"/>
                <a:cs typeface="+mn-lt"/>
              </a:rPr>
              <a:t>technology</a:t>
            </a:r>
            <a:r>
              <a:rPr lang="en-GB" sz="1600">
                <a:latin typeface="Arial"/>
                <a:ea typeface="+mn-lt"/>
                <a:cs typeface="+mn-lt"/>
              </a:rPr>
              <a:t> and </a:t>
            </a:r>
            <a:r>
              <a:rPr lang="en-GB" sz="1600" b="1">
                <a:latin typeface="Arial"/>
                <a:ea typeface="+mn-lt"/>
                <a:cs typeface="+mn-lt"/>
              </a:rPr>
              <a:t>optimised workflows</a:t>
            </a:r>
            <a:r>
              <a:rPr lang="en-GB" sz="1600">
                <a:latin typeface="Arial"/>
                <a:ea typeface="+mn-lt"/>
                <a:cs typeface="+mn-lt"/>
              </a:rPr>
              <a:t> to improve efficiency</a:t>
            </a:r>
            <a:endParaRPr lang="en-GB" sz="1600">
              <a:latin typeface="Arial"/>
              <a:cs typeface="Arial"/>
            </a:endParaRPr>
          </a:p>
          <a:p>
            <a:pPr>
              <a:buFont typeface="Arial"/>
              <a:buChar char="•"/>
            </a:pPr>
            <a:r>
              <a:rPr lang="en-GB" sz="1600">
                <a:latin typeface="Arial"/>
                <a:ea typeface="+mn-lt"/>
                <a:cs typeface="+mn-lt"/>
              </a:rPr>
              <a:t>Foster a </a:t>
            </a:r>
            <a:r>
              <a:rPr lang="en-GB" sz="1600" b="1">
                <a:latin typeface="Arial"/>
                <a:ea typeface="+mn-lt"/>
                <a:cs typeface="+mn-lt"/>
              </a:rPr>
              <a:t>supportive and positive work environment</a:t>
            </a:r>
            <a:r>
              <a:rPr lang="en-GB" sz="1600">
                <a:latin typeface="Arial"/>
                <a:ea typeface="+mn-lt"/>
                <a:cs typeface="+mn-lt"/>
              </a:rPr>
              <a:t> to retain staff</a:t>
            </a:r>
            <a:endParaRPr lang="en-GB" sz="1600">
              <a:latin typeface="Arial"/>
              <a:cs typeface="Arial"/>
            </a:endParaRPr>
          </a:p>
          <a:p>
            <a:pPr>
              <a:buFont typeface="Arial"/>
              <a:buChar char="•"/>
            </a:pPr>
            <a:r>
              <a:rPr lang="en-GB" sz="1600">
                <a:latin typeface="Arial"/>
                <a:ea typeface="+mn-lt"/>
                <a:cs typeface="+mn-lt"/>
              </a:rPr>
              <a:t>Apply </a:t>
            </a:r>
            <a:r>
              <a:rPr lang="en-GB" sz="1600" b="1">
                <a:latin typeface="Arial"/>
                <a:ea typeface="+mn-lt"/>
                <a:cs typeface="+mn-lt"/>
              </a:rPr>
              <a:t>proactive problem-solving tools</a:t>
            </a:r>
            <a:r>
              <a:rPr lang="en-GB" sz="1600">
                <a:latin typeface="Arial"/>
                <a:ea typeface="+mn-lt"/>
                <a:cs typeface="+mn-lt"/>
              </a:rPr>
              <a:t> such as the </a:t>
            </a:r>
            <a:r>
              <a:rPr lang="en-GB" sz="1600" b="1">
                <a:latin typeface="Arial"/>
                <a:ea typeface="+mn-lt"/>
                <a:cs typeface="+mn-lt"/>
              </a:rPr>
              <a:t>Fishbone Diagram</a:t>
            </a:r>
            <a:r>
              <a:rPr lang="en-GB" sz="1600">
                <a:latin typeface="Arial"/>
                <a:ea typeface="+mn-lt"/>
                <a:cs typeface="+mn-lt"/>
              </a:rPr>
              <a:t> to maintain quality care </a:t>
            </a:r>
            <a:r>
              <a:rPr lang="en-GB" sz="1600" i="1">
                <a:latin typeface="Arial"/>
                <a:ea typeface="+mn-lt"/>
                <a:cs typeface="+mn-lt"/>
              </a:rPr>
              <a:t>(</a:t>
            </a:r>
            <a:r>
              <a:rPr lang="en-GB" sz="1600" i="1" err="1">
                <a:latin typeface="Arial"/>
                <a:ea typeface="+mn-lt"/>
                <a:cs typeface="+mn-lt"/>
              </a:rPr>
              <a:t>Creately</a:t>
            </a:r>
            <a:r>
              <a:rPr lang="en-GB" sz="1600" i="1">
                <a:latin typeface="Arial"/>
                <a:ea typeface="+mn-lt"/>
                <a:cs typeface="+mn-lt"/>
              </a:rPr>
              <a:t>, 2025)</a:t>
            </a:r>
            <a:endParaRPr lang="en-GB" sz="1600">
              <a:latin typeface="Arial"/>
              <a:cs typeface="Arial"/>
            </a:endParaRPr>
          </a:p>
          <a:p>
            <a:pPr>
              <a:buFont typeface="Arial"/>
              <a:buChar char="•"/>
            </a:pPr>
            <a:r>
              <a:rPr lang="en-GB" sz="1600">
                <a:latin typeface="Arial"/>
                <a:ea typeface="+mn-lt"/>
                <a:cs typeface="+mn-lt"/>
              </a:rPr>
              <a:t>Enhance </a:t>
            </a:r>
            <a:r>
              <a:rPr lang="en-GB" sz="1600" b="1">
                <a:latin typeface="Arial"/>
                <a:ea typeface="+mn-lt"/>
                <a:cs typeface="+mn-lt"/>
              </a:rPr>
              <a:t>staff satisfaction and retention</a:t>
            </a:r>
            <a:r>
              <a:rPr lang="en-GB" sz="1600">
                <a:latin typeface="Arial"/>
                <a:ea typeface="+mn-lt"/>
                <a:cs typeface="+mn-lt"/>
              </a:rPr>
              <a:t> through collaboration and adaptability</a:t>
            </a:r>
            <a:endParaRPr lang="en-GB" sz="1600">
              <a:latin typeface="Arial"/>
              <a:cs typeface="Arial"/>
            </a:endParaRPr>
          </a:p>
          <a:p>
            <a:pPr>
              <a:buFont typeface="Arial"/>
              <a:buChar char="•"/>
            </a:pPr>
            <a:r>
              <a:rPr lang="en-GB" sz="1600">
                <a:latin typeface="Arial"/>
                <a:ea typeface="+mn-lt"/>
                <a:cs typeface="+mn-lt"/>
              </a:rPr>
              <a:t>A </a:t>
            </a:r>
            <a:r>
              <a:rPr lang="en-GB" sz="1600" b="1">
                <a:latin typeface="Arial"/>
                <a:ea typeface="+mn-lt"/>
                <a:cs typeface="+mn-lt"/>
              </a:rPr>
              <a:t>collaborative, adaptive approach</a:t>
            </a:r>
            <a:r>
              <a:rPr lang="en-GB" sz="1600">
                <a:latin typeface="Arial"/>
                <a:ea typeface="+mn-lt"/>
                <a:cs typeface="+mn-lt"/>
              </a:rPr>
              <a:t> ensures resilience and efficiency in healthcare practices</a:t>
            </a:r>
            <a:endParaRPr lang="en-GB" sz="1600">
              <a:latin typeface="Arial"/>
            </a:endParaRPr>
          </a:p>
          <a:p>
            <a:pPr marL="0" indent="0">
              <a:buNone/>
            </a:pPr>
            <a:endParaRPr lang="en-GB" sz="1800">
              <a:latin typeface="Arial"/>
              <a:cs typeface="Arial"/>
            </a:endParaRPr>
          </a:p>
        </p:txBody>
      </p:sp>
    </p:spTree>
    <p:extLst>
      <p:ext uri="{BB962C8B-B14F-4D97-AF65-F5344CB8AC3E}">
        <p14:creationId xmlns:p14="http://schemas.microsoft.com/office/powerpoint/2010/main" val="116087126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2110FC-2659-1E84-92AD-88B51B513638}"/>
              </a:ext>
            </a:extLst>
          </p:cNvPr>
          <p:cNvSpPr>
            <a:spLocks noGrp="1"/>
          </p:cNvSpPr>
          <p:nvPr>
            <p:ph type="title"/>
          </p:nvPr>
        </p:nvSpPr>
        <p:spPr>
          <a:xfrm>
            <a:off x="1587710" y="455362"/>
            <a:ext cx="9486690" cy="850203"/>
          </a:xfrm>
        </p:spPr>
        <p:txBody>
          <a:bodyPr>
            <a:normAutofit/>
          </a:bodyPr>
          <a:lstStyle/>
          <a:p>
            <a:r>
              <a:rPr lang="en-GB" sz="4000">
                <a:solidFill>
                  <a:schemeClr val="accent4">
                    <a:lumMod val="60000"/>
                    <a:lumOff val="40000"/>
                  </a:schemeClr>
                </a:solidFill>
                <a:latin typeface="Arial"/>
                <a:cs typeface="Arial"/>
              </a:rPr>
              <a:t>References </a:t>
            </a:r>
          </a:p>
        </p:txBody>
      </p:sp>
      <p:sp>
        <p:nvSpPr>
          <p:cNvPr id="3" name="Content Placeholder 2">
            <a:extLst>
              <a:ext uri="{FF2B5EF4-FFF2-40B4-BE49-F238E27FC236}">
                <a16:creationId xmlns:a16="http://schemas.microsoft.com/office/drawing/2014/main" id="{67709C27-86D4-8DC2-0BED-952B3E948582}"/>
              </a:ext>
            </a:extLst>
          </p:cNvPr>
          <p:cNvSpPr>
            <a:spLocks noGrp="1"/>
          </p:cNvSpPr>
          <p:nvPr>
            <p:ph idx="1"/>
          </p:nvPr>
        </p:nvSpPr>
        <p:spPr>
          <a:xfrm>
            <a:off x="1587710" y="1212665"/>
            <a:ext cx="9486690" cy="3705228"/>
          </a:xfrm>
        </p:spPr>
        <p:txBody>
          <a:bodyPr vert="horz" lIns="91440" tIns="45720" rIns="91440" bIns="45720" rtlCol="0" anchor="t">
            <a:normAutofit fontScale="92500" lnSpcReduction="20000"/>
          </a:bodyPr>
          <a:lstStyle/>
          <a:p>
            <a:pPr marL="0" indent="0">
              <a:buNone/>
            </a:pPr>
            <a:endParaRPr lang="en-GB" sz="1600">
              <a:latin typeface="Arial"/>
              <a:cs typeface="Arial"/>
            </a:endParaRPr>
          </a:p>
          <a:p>
            <a:pPr>
              <a:buAutoNum type="arabicPeriod"/>
            </a:pPr>
            <a:endParaRPr lang="en-US" sz="1600">
              <a:latin typeface="Neue Haas Grotesk Text Pro"/>
              <a:cs typeface="Arial"/>
            </a:endParaRPr>
          </a:p>
          <a:p>
            <a:pPr marL="342900" indent="-342900">
              <a:buAutoNum type="arabicPeriod"/>
            </a:pPr>
            <a:r>
              <a:rPr lang="en-US" sz="1600">
                <a:latin typeface="Arial"/>
                <a:ea typeface="+mn-lt"/>
                <a:cs typeface="+mn-lt"/>
              </a:rPr>
              <a:t>Care Learning (2025) </a:t>
            </a:r>
            <a:r>
              <a:rPr lang="en-US" sz="1600" i="1">
                <a:latin typeface="Arial"/>
                <a:ea typeface="+mn-lt"/>
                <a:cs typeface="+mn-lt"/>
              </a:rPr>
              <a:t>What is Problem Solving in Health and Social Care?</a:t>
            </a:r>
            <a:r>
              <a:rPr lang="en-US" sz="1600">
                <a:latin typeface="Arial"/>
                <a:ea typeface="+mn-lt"/>
                <a:cs typeface="+mn-lt"/>
              </a:rPr>
              <a:t> Available at: </a:t>
            </a:r>
            <a:r>
              <a:rPr lang="en-US" sz="1600">
                <a:latin typeface="Arial"/>
                <a:ea typeface="+mn-lt"/>
                <a:cs typeface="+mn-lt"/>
                <a:hlinkClick r:id="rId2"/>
              </a:rPr>
              <a:t>https://carelearning.org.uk</a:t>
            </a:r>
            <a:r>
              <a:rPr lang="en-US" sz="1600">
                <a:latin typeface="Arial"/>
                <a:ea typeface="+mn-lt"/>
                <a:cs typeface="+mn-lt"/>
              </a:rPr>
              <a:t> (Accessed: 2025).</a:t>
            </a:r>
            <a:endParaRPr lang="en-US" sz="1600">
              <a:latin typeface="Arial"/>
              <a:cs typeface="Arial"/>
            </a:endParaRPr>
          </a:p>
          <a:p>
            <a:pPr marL="342900" indent="-342900">
              <a:buAutoNum type="arabicPeriod"/>
            </a:pPr>
            <a:r>
              <a:rPr lang="en-US" sz="1600" err="1">
                <a:latin typeface="Arial"/>
                <a:ea typeface="+mn-lt"/>
                <a:cs typeface="+mn-lt"/>
              </a:rPr>
              <a:t>Creately</a:t>
            </a:r>
            <a:r>
              <a:rPr lang="en-US" sz="1600">
                <a:latin typeface="Arial"/>
                <a:ea typeface="+mn-lt"/>
                <a:cs typeface="+mn-lt"/>
              </a:rPr>
              <a:t> (2025) </a:t>
            </a:r>
            <a:r>
              <a:rPr lang="en-US" sz="1600" i="1">
                <a:latin typeface="Arial"/>
                <a:ea typeface="+mn-lt"/>
                <a:cs typeface="+mn-lt"/>
              </a:rPr>
              <a:t>What Is a Fishbone Diagram? Definition, Uses, Benefits &amp; Templates.</a:t>
            </a:r>
            <a:r>
              <a:rPr lang="en-US" sz="1600">
                <a:latin typeface="Arial"/>
                <a:ea typeface="+mn-lt"/>
                <a:cs typeface="+mn-lt"/>
              </a:rPr>
              <a:t> Last updated: 12 February 2025. Available at: </a:t>
            </a:r>
            <a:r>
              <a:rPr lang="en-US" sz="1600">
                <a:latin typeface="Arial"/>
                <a:ea typeface="+mn-lt"/>
                <a:cs typeface="+mn-lt"/>
                <a:hlinkClick r:id="rId3"/>
              </a:rPr>
              <a:t>https://creately.com</a:t>
            </a:r>
            <a:r>
              <a:rPr lang="en-US" sz="1600">
                <a:latin typeface="Arial"/>
                <a:ea typeface="+mn-lt"/>
                <a:cs typeface="+mn-lt"/>
              </a:rPr>
              <a:t> (Accessed: 2025).</a:t>
            </a:r>
            <a:endParaRPr lang="en-US">
              <a:latin typeface="Arial"/>
              <a:cs typeface="Arial"/>
            </a:endParaRPr>
          </a:p>
          <a:p>
            <a:pPr marL="342900" indent="-342900">
              <a:buAutoNum type="arabicPeriod"/>
            </a:pPr>
            <a:r>
              <a:rPr lang="en-US" sz="1600" err="1">
                <a:latin typeface="Arial"/>
                <a:ea typeface="+mn-lt"/>
                <a:cs typeface="+mn-lt"/>
              </a:rPr>
              <a:t>Creazilla</a:t>
            </a:r>
            <a:r>
              <a:rPr lang="en-US" sz="1600">
                <a:latin typeface="Arial"/>
                <a:ea typeface="+mn-lt"/>
                <a:cs typeface="+mn-lt"/>
              </a:rPr>
              <a:t> (n.d.) </a:t>
            </a:r>
            <a:r>
              <a:rPr lang="en-US" sz="1600" i="1">
                <a:latin typeface="Arial"/>
                <a:ea typeface="+mn-lt"/>
                <a:cs typeface="+mn-lt"/>
              </a:rPr>
              <a:t>Mental Illness – Free vector clipart images.</a:t>
            </a:r>
            <a:r>
              <a:rPr lang="en-US" sz="1600">
                <a:latin typeface="Arial"/>
                <a:ea typeface="+mn-lt"/>
                <a:cs typeface="+mn-lt"/>
              </a:rPr>
              <a:t> Available at: </a:t>
            </a:r>
            <a:r>
              <a:rPr lang="en-US" sz="1600">
                <a:latin typeface="Arial"/>
                <a:ea typeface="+mn-lt"/>
                <a:cs typeface="+mn-lt"/>
                <a:hlinkClick r:id="rId4"/>
              </a:rPr>
              <a:t>https://creazilla.com</a:t>
            </a:r>
            <a:r>
              <a:rPr lang="en-US" sz="1600">
                <a:latin typeface="Arial"/>
                <a:ea typeface="+mn-lt"/>
                <a:cs typeface="+mn-lt"/>
              </a:rPr>
              <a:t> (Accessed: 2025).</a:t>
            </a:r>
            <a:endParaRPr lang="en-US">
              <a:latin typeface="Arial"/>
              <a:cs typeface="Arial"/>
            </a:endParaRPr>
          </a:p>
          <a:p>
            <a:pPr marL="342900" indent="-342900">
              <a:buAutoNum type="arabicPeriod"/>
            </a:pPr>
            <a:r>
              <a:rPr lang="en-US" sz="1600">
                <a:latin typeface="Arial"/>
                <a:ea typeface="+mn-lt"/>
                <a:cs typeface="+mn-lt"/>
              </a:rPr>
              <a:t>Care Quality Commission (2025) </a:t>
            </a:r>
            <a:r>
              <a:rPr lang="en-US" sz="1600" i="1">
                <a:latin typeface="Arial"/>
                <a:ea typeface="+mn-lt"/>
                <a:cs typeface="+mn-lt"/>
              </a:rPr>
              <a:t>Monitoring the Mental Health Act in 2023/24: Workforce.</a:t>
            </a:r>
            <a:r>
              <a:rPr lang="en-US" sz="1600">
                <a:latin typeface="Arial"/>
                <a:ea typeface="+mn-lt"/>
                <a:cs typeface="+mn-lt"/>
              </a:rPr>
              <a:t> Available at: </a:t>
            </a:r>
            <a:r>
              <a:rPr lang="en-US" sz="1600">
                <a:latin typeface="Arial"/>
                <a:ea typeface="+mn-lt"/>
                <a:cs typeface="+mn-lt"/>
                <a:hlinkClick r:id="rId5"/>
              </a:rPr>
              <a:t>https://www.cqc.org.uk/publications/monitoring-mental-health-act/2023-2024/workforce</a:t>
            </a:r>
            <a:r>
              <a:rPr lang="en-US" sz="1600">
                <a:latin typeface="Arial"/>
                <a:ea typeface="+mn-lt"/>
                <a:cs typeface="+mn-lt"/>
              </a:rPr>
              <a:t> (Accessed: 2025).</a:t>
            </a:r>
            <a:endParaRPr lang="en-US">
              <a:latin typeface="Arial"/>
              <a:cs typeface="Arial"/>
            </a:endParaRPr>
          </a:p>
          <a:p>
            <a:pPr marL="342900" indent="-342900">
              <a:buAutoNum type="arabicPeriod"/>
            </a:pPr>
            <a:r>
              <a:rPr lang="en-US" sz="1600">
                <a:latin typeface="Arial"/>
                <a:ea typeface="+mn-lt"/>
                <a:cs typeface="+mn-lt"/>
              </a:rPr>
              <a:t>NHS Campaign (2024) </a:t>
            </a:r>
            <a:r>
              <a:rPr lang="en-US" sz="1600" i="1">
                <a:latin typeface="Arial"/>
                <a:ea typeface="+mn-lt"/>
                <a:cs typeface="+mn-lt"/>
              </a:rPr>
              <a:t>Staff Shortages.</a:t>
            </a:r>
            <a:r>
              <a:rPr lang="en-US" sz="1600">
                <a:latin typeface="Arial"/>
                <a:ea typeface="+mn-lt"/>
                <a:cs typeface="+mn-lt"/>
              </a:rPr>
              <a:t> Available at: </a:t>
            </a:r>
            <a:r>
              <a:rPr lang="en-US" sz="1600">
                <a:latin typeface="Arial"/>
                <a:ea typeface="+mn-lt"/>
                <a:cs typeface="+mn-lt"/>
                <a:hlinkClick r:id="rId6"/>
              </a:rPr>
              <a:t>https://nhscampaign.org/issues/staff-shortages/</a:t>
            </a:r>
            <a:r>
              <a:rPr lang="en-US" sz="1600">
                <a:latin typeface="Arial"/>
                <a:ea typeface="+mn-lt"/>
                <a:cs typeface="+mn-lt"/>
              </a:rPr>
              <a:t> (Accessed: 2025).</a:t>
            </a:r>
            <a:endParaRPr lang="en-US">
              <a:latin typeface="Arial"/>
              <a:cs typeface="Arial"/>
            </a:endParaRPr>
          </a:p>
          <a:p>
            <a:pPr>
              <a:buAutoNum type="arabicPeriod"/>
            </a:pPr>
            <a:endParaRPr lang="en-US" sz="1600">
              <a:latin typeface="Neue Haas Grotesk Text Pro"/>
              <a:cs typeface="Arial"/>
            </a:endParaRPr>
          </a:p>
          <a:p>
            <a:pPr>
              <a:buAutoNum type="arabicPeriod"/>
            </a:pPr>
            <a:endParaRPr lang="en-US" sz="1600">
              <a:latin typeface="Neue Haas Grotesk Text Pro"/>
              <a:cs typeface="Arial"/>
            </a:endParaRPr>
          </a:p>
          <a:p>
            <a:pPr marL="342900" indent="-342900">
              <a:buAutoNum type="arabicPeriod"/>
            </a:pPr>
            <a:endParaRPr lang="en-US" sz="1600">
              <a:latin typeface="Arial"/>
              <a:cs typeface="Arial"/>
            </a:endParaRPr>
          </a:p>
          <a:p>
            <a:pPr>
              <a:buAutoNum type="arabicPeriod"/>
            </a:pPr>
            <a:endParaRPr lang="en-GB" sz="1700"/>
          </a:p>
        </p:txBody>
      </p:sp>
    </p:spTree>
    <p:extLst>
      <p:ext uri="{BB962C8B-B14F-4D97-AF65-F5344CB8AC3E}">
        <p14:creationId xmlns:p14="http://schemas.microsoft.com/office/powerpoint/2010/main" val="1782972387"/>
      </p:ext>
    </p:extLst>
  </p:cSld>
  <p:clrMapOvr>
    <a:masterClrMapping/>
  </p:clrMapOvr>
</p:sld>
</file>

<file path=ppt/theme/theme1.xml><?xml version="1.0" encoding="utf-8"?>
<a:theme xmlns:a="http://schemas.openxmlformats.org/drawingml/2006/main" name="InterweaveVTI">
  <a:themeElements>
    <a:clrScheme name="Interweave-R1">
      <a:dk1>
        <a:srgbClr val="000000"/>
      </a:dk1>
      <a:lt1>
        <a:srgbClr val="FFFFFF"/>
      </a:lt1>
      <a:dk2>
        <a:srgbClr val="292C2D"/>
      </a:dk2>
      <a:lt2>
        <a:srgbClr val="DDDEDD"/>
      </a:lt2>
      <a:accent1>
        <a:srgbClr val="0BA5E8"/>
      </a:accent1>
      <a:accent2>
        <a:srgbClr val="5066E1"/>
      </a:accent2>
      <a:accent3>
        <a:srgbClr val="894EC0"/>
      </a:accent3>
      <a:accent4>
        <a:srgbClr val="E54196"/>
      </a:accent4>
      <a:accent5>
        <a:srgbClr val="BE4449"/>
      </a:accent5>
      <a:accent6>
        <a:srgbClr val="F55822"/>
      </a:accent6>
      <a:hlink>
        <a:srgbClr val="C22DD8"/>
      </a:hlink>
      <a:folHlink>
        <a:srgbClr val="737F82"/>
      </a:folHlink>
    </a:clrScheme>
    <a:fontScheme name="Interweave">
      <a:majorFont>
        <a:latin typeface="Neue Haas Grotesk Text Pro"/>
        <a:ea typeface=""/>
        <a:cs typeface=""/>
      </a:majorFont>
      <a:minorFont>
        <a:latin typeface="Neue Haas Grotesk Tex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InterweaveVTI" id="{2A5AE21D-FC75-4AD0-BC12-FA563BC24905}" vid="{9A4A41B8-EB69-44BB-8E15-B517E25CF8C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9</Slides>
  <Notes>0</Notes>
  <HiddenSlides>0</HiddenSlides>
  <ScaleCrop>false</ScaleCrop>
  <HeadingPairs>
    <vt:vector size="4" baseType="variant">
      <vt:variant>
        <vt:lpstr>Theme</vt:lpstr>
      </vt:variant>
      <vt:variant>
        <vt:i4>1</vt:i4>
      </vt:variant>
      <vt:variant>
        <vt:lpstr>Slide Titles</vt:lpstr>
      </vt:variant>
      <vt:variant>
        <vt:i4>9</vt:i4>
      </vt:variant>
    </vt:vector>
  </HeadingPairs>
  <TitlesOfParts>
    <vt:vector size="10" baseType="lpstr">
      <vt:lpstr>InterweaveVTI</vt:lpstr>
      <vt:lpstr>Kieley Ann Kali  2008020  Professional Development within Health and Social Care LCHS4009    </vt:lpstr>
      <vt:lpstr>Introduction </vt:lpstr>
      <vt:lpstr>Mental Health staff shortage</vt:lpstr>
      <vt:lpstr>What is a Fish bone diagram and why is it used as a problem – solving technique: </vt:lpstr>
      <vt:lpstr>PowerPoint Presentation</vt:lpstr>
      <vt:lpstr>Solutions to low staff issues</vt:lpstr>
      <vt:lpstr>Strategies to implement the solutions </vt:lpstr>
      <vt:lpstr>Conclusion </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1</cp:revision>
  <dcterms:created xsi:type="dcterms:W3CDTF">2025-06-02T11:49:15Z</dcterms:created>
  <dcterms:modified xsi:type="dcterms:W3CDTF">2025-11-13T12:36:42Z</dcterms:modified>
</cp:coreProperties>
</file>