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67" d="100"/>
          <a:sy n="67" d="100"/>
        </p:scale>
        <p:origin x="45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A6944-8834-C9AB-6FFA-E41168940BB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4B47FC1-F8FE-100A-361B-585A26B9CF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DF5113E-A049-4807-6181-10FB24928123}"/>
              </a:ext>
            </a:extLst>
          </p:cNvPr>
          <p:cNvSpPr>
            <a:spLocks noGrp="1"/>
          </p:cNvSpPr>
          <p:nvPr>
            <p:ph type="dt" sz="half" idx="10"/>
          </p:nvPr>
        </p:nvSpPr>
        <p:spPr/>
        <p:txBody>
          <a:bodyPr/>
          <a:lstStyle/>
          <a:p>
            <a:fld id="{C4D9D266-4B2F-4F9A-BB47-B619D9C1CE71}" type="datetimeFigureOut">
              <a:rPr lang="en-US" smtClean="0"/>
              <a:t>11/4/2022</a:t>
            </a:fld>
            <a:endParaRPr lang="en-US"/>
          </a:p>
        </p:txBody>
      </p:sp>
      <p:sp>
        <p:nvSpPr>
          <p:cNvPr id="5" name="Footer Placeholder 4">
            <a:extLst>
              <a:ext uri="{FF2B5EF4-FFF2-40B4-BE49-F238E27FC236}">
                <a16:creationId xmlns:a16="http://schemas.microsoft.com/office/drawing/2014/main" id="{046086F3-F602-98B3-03CD-92CC47ECD8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3601A6-8A23-3E62-1DBA-38D0116CF5DB}"/>
              </a:ext>
            </a:extLst>
          </p:cNvPr>
          <p:cNvSpPr>
            <a:spLocks noGrp="1"/>
          </p:cNvSpPr>
          <p:nvPr>
            <p:ph type="sldNum" sz="quarter" idx="12"/>
          </p:nvPr>
        </p:nvSpPr>
        <p:spPr/>
        <p:txBody>
          <a:bodyPr/>
          <a:lstStyle/>
          <a:p>
            <a:fld id="{CB1FD5E9-E224-4189-9824-0DA7C32F5151}" type="slidenum">
              <a:rPr lang="en-US" smtClean="0"/>
              <a:t>‹#›</a:t>
            </a:fld>
            <a:endParaRPr lang="en-US"/>
          </a:p>
        </p:txBody>
      </p:sp>
    </p:spTree>
    <p:extLst>
      <p:ext uri="{BB962C8B-B14F-4D97-AF65-F5344CB8AC3E}">
        <p14:creationId xmlns:p14="http://schemas.microsoft.com/office/powerpoint/2010/main" val="886040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6D729-F1BB-8B68-542C-F4558C848F9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78EF84D-BDE4-DBF8-BAE1-4F1C9DBC54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447A7-9E4A-83C7-AADA-117BD063680B}"/>
              </a:ext>
            </a:extLst>
          </p:cNvPr>
          <p:cNvSpPr>
            <a:spLocks noGrp="1"/>
          </p:cNvSpPr>
          <p:nvPr>
            <p:ph type="dt" sz="half" idx="10"/>
          </p:nvPr>
        </p:nvSpPr>
        <p:spPr/>
        <p:txBody>
          <a:bodyPr/>
          <a:lstStyle/>
          <a:p>
            <a:fld id="{C4D9D266-4B2F-4F9A-BB47-B619D9C1CE71}" type="datetimeFigureOut">
              <a:rPr lang="en-US" smtClean="0"/>
              <a:t>11/4/2022</a:t>
            </a:fld>
            <a:endParaRPr lang="en-US"/>
          </a:p>
        </p:txBody>
      </p:sp>
      <p:sp>
        <p:nvSpPr>
          <p:cNvPr id="5" name="Footer Placeholder 4">
            <a:extLst>
              <a:ext uri="{FF2B5EF4-FFF2-40B4-BE49-F238E27FC236}">
                <a16:creationId xmlns:a16="http://schemas.microsoft.com/office/drawing/2014/main" id="{4ADFD2A3-260D-73A1-6830-6621154F05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BDC816-6755-2964-D54A-537C23F7DFE2}"/>
              </a:ext>
            </a:extLst>
          </p:cNvPr>
          <p:cNvSpPr>
            <a:spLocks noGrp="1"/>
          </p:cNvSpPr>
          <p:nvPr>
            <p:ph type="sldNum" sz="quarter" idx="12"/>
          </p:nvPr>
        </p:nvSpPr>
        <p:spPr/>
        <p:txBody>
          <a:bodyPr/>
          <a:lstStyle/>
          <a:p>
            <a:fld id="{CB1FD5E9-E224-4189-9824-0DA7C32F5151}" type="slidenum">
              <a:rPr lang="en-US" smtClean="0"/>
              <a:t>‹#›</a:t>
            </a:fld>
            <a:endParaRPr lang="en-US"/>
          </a:p>
        </p:txBody>
      </p:sp>
    </p:spTree>
    <p:extLst>
      <p:ext uri="{BB962C8B-B14F-4D97-AF65-F5344CB8AC3E}">
        <p14:creationId xmlns:p14="http://schemas.microsoft.com/office/powerpoint/2010/main" val="1079425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F5BC8-3C15-2FA5-EF48-AAAE816A7D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1C64337-9BF2-EF18-7E01-627581D4ED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697150-471E-A6A5-8CFA-6242D4E26C89}"/>
              </a:ext>
            </a:extLst>
          </p:cNvPr>
          <p:cNvSpPr>
            <a:spLocks noGrp="1"/>
          </p:cNvSpPr>
          <p:nvPr>
            <p:ph type="dt" sz="half" idx="10"/>
          </p:nvPr>
        </p:nvSpPr>
        <p:spPr/>
        <p:txBody>
          <a:bodyPr/>
          <a:lstStyle/>
          <a:p>
            <a:fld id="{C4D9D266-4B2F-4F9A-BB47-B619D9C1CE71}" type="datetimeFigureOut">
              <a:rPr lang="en-US" smtClean="0"/>
              <a:t>11/4/2022</a:t>
            </a:fld>
            <a:endParaRPr lang="en-US"/>
          </a:p>
        </p:txBody>
      </p:sp>
      <p:sp>
        <p:nvSpPr>
          <p:cNvPr id="5" name="Footer Placeholder 4">
            <a:extLst>
              <a:ext uri="{FF2B5EF4-FFF2-40B4-BE49-F238E27FC236}">
                <a16:creationId xmlns:a16="http://schemas.microsoft.com/office/drawing/2014/main" id="{80DDD712-3CB8-8780-7311-1172F79D7D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23FFE2-C5BE-B837-DC54-27AB41339A6C}"/>
              </a:ext>
            </a:extLst>
          </p:cNvPr>
          <p:cNvSpPr>
            <a:spLocks noGrp="1"/>
          </p:cNvSpPr>
          <p:nvPr>
            <p:ph type="sldNum" sz="quarter" idx="12"/>
          </p:nvPr>
        </p:nvSpPr>
        <p:spPr/>
        <p:txBody>
          <a:bodyPr/>
          <a:lstStyle/>
          <a:p>
            <a:fld id="{CB1FD5E9-E224-4189-9824-0DA7C32F5151}" type="slidenum">
              <a:rPr lang="en-US" smtClean="0"/>
              <a:t>‹#›</a:t>
            </a:fld>
            <a:endParaRPr lang="en-US"/>
          </a:p>
        </p:txBody>
      </p:sp>
    </p:spTree>
    <p:extLst>
      <p:ext uri="{BB962C8B-B14F-4D97-AF65-F5344CB8AC3E}">
        <p14:creationId xmlns:p14="http://schemas.microsoft.com/office/powerpoint/2010/main" val="3473960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DC6AD-09C1-6CC0-0CE3-90F70EE2CB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DE5C2B-E989-BEC7-843A-C1CF514455D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17FA05A-443D-3606-F354-83C71DB457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7FD5FA-F130-4938-C190-B96BB691B238}"/>
              </a:ext>
            </a:extLst>
          </p:cNvPr>
          <p:cNvSpPr>
            <a:spLocks noGrp="1"/>
          </p:cNvSpPr>
          <p:nvPr>
            <p:ph type="dt" sz="half" idx="10"/>
          </p:nvPr>
        </p:nvSpPr>
        <p:spPr/>
        <p:txBody>
          <a:bodyPr/>
          <a:lstStyle/>
          <a:p>
            <a:fld id="{C4D9D266-4B2F-4F9A-BB47-B619D9C1CE71}" type="datetimeFigureOut">
              <a:rPr lang="en-US" smtClean="0"/>
              <a:t>11/4/2022</a:t>
            </a:fld>
            <a:endParaRPr lang="en-US"/>
          </a:p>
        </p:txBody>
      </p:sp>
      <p:sp>
        <p:nvSpPr>
          <p:cNvPr id="6" name="Footer Placeholder 5">
            <a:extLst>
              <a:ext uri="{FF2B5EF4-FFF2-40B4-BE49-F238E27FC236}">
                <a16:creationId xmlns:a16="http://schemas.microsoft.com/office/drawing/2014/main" id="{C71F7148-B256-A5C2-89D2-A85E744B27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EE0256-11D6-5A92-7498-120E7178A710}"/>
              </a:ext>
            </a:extLst>
          </p:cNvPr>
          <p:cNvSpPr>
            <a:spLocks noGrp="1"/>
          </p:cNvSpPr>
          <p:nvPr>
            <p:ph type="sldNum" sz="quarter" idx="12"/>
          </p:nvPr>
        </p:nvSpPr>
        <p:spPr/>
        <p:txBody>
          <a:bodyPr/>
          <a:lstStyle/>
          <a:p>
            <a:fld id="{CB1FD5E9-E224-4189-9824-0DA7C32F5151}" type="slidenum">
              <a:rPr lang="en-US" smtClean="0"/>
              <a:t>‹#›</a:t>
            </a:fld>
            <a:endParaRPr lang="en-US"/>
          </a:p>
        </p:txBody>
      </p:sp>
    </p:spTree>
    <p:extLst>
      <p:ext uri="{BB962C8B-B14F-4D97-AF65-F5344CB8AC3E}">
        <p14:creationId xmlns:p14="http://schemas.microsoft.com/office/powerpoint/2010/main" val="3203446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6AB38-A130-3AB2-60D2-787EE916C16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9F427F1-CBC3-7F5B-C776-F5E37ECB54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D8E78E-1D02-9AED-5C46-3F1D6CB7D41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EFEE068-4CF1-71AB-052E-71244CAA3F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BF406D-B32F-2C23-DC01-473C5E7120C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549D80C-7CCE-8E07-C1FC-FC1CDB8EB8D3}"/>
              </a:ext>
            </a:extLst>
          </p:cNvPr>
          <p:cNvSpPr>
            <a:spLocks noGrp="1"/>
          </p:cNvSpPr>
          <p:nvPr>
            <p:ph type="dt" sz="half" idx="10"/>
          </p:nvPr>
        </p:nvSpPr>
        <p:spPr/>
        <p:txBody>
          <a:bodyPr/>
          <a:lstStyle/>
          <a:p>
            <a:fld id="{C4D9D266-4B2F-4F9A-BB47-B619D9C1CE71}" type="datetimeFigureOut">
              <a:rPr lang="en-US" smtClean="0"/>
              <a:t>11/4/2022</a:t>
            </a:fld>
            <a:endParaRPr lang="en-US"/>
          </a:p>
        </p:txBody>
      </p:sp>
      <p:sp>
        <p:nvSpPr>
          <p:cNvPr id="8" name="Footer Placeholder 7">
            <a:extLst>
              <a:ext uri="{FF2B5EF4-FFF2-40B4-BE49-F238E27FC236}">
                <a16:creationId xmlns:a16="http://schemas.microsoft.com/office/drawing/2014/main" id="{3C51D0E1-D54B-FC32-29DE-8BADAF40B9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DD8F1-B2C0-094E-C6FD-3FCB9BB324D0}"/>
              </a:ext>
            </a:extLst>
          </p:cNvPr>
          <p:cNvSpPr>
            <a:spLocks noGrp="1"/>
          </p:cNvSpPr>
          <p:nvPr>
            <p:ph type="sldNum" sz="quarter" idx="12"/>
          </p:nvPr>
        </p:nvSpPr>
        <p:spPr/>
        <p:txBody>
          <a:bodyPr/>
          <a:lstStyle/>
          <a:p>
            <a:fld id="{CB1FD5E9-E224-4189-9824-0DA7C32F5151}" type="slidenum">
              <a:rPr lang="en-US" smtClean="0"/>
              <a:t>‹#›</a:t>
            </a:fld>
            <a:endParaRPr lang="en-US"/>
          </a:p>
        </p:txBody>
      </p:sp>
    </p:spTree>
    <p:extLst>
      <p:ext uri="{BB962C8B-B14F-4D97-AF65-F5344CB8AC3E}">
        <p14:creationId xmlns:p14="http://schemas.microsoft.com/office/powerpoint/2010/main" val="3209824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2AA3D-A6A8-388D-2D69-3C5F9169AB0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7090CB2-2D66-C410-3FD6-479DCAF63258}"/>
              </a:ext>
            </a:extLst>
          </p:cNvPr>
          <p:cNvSpPr>
            <a:spLocks noGrp="1"/>
          </p:cNvSpPr>
          <p:nvPr>
            <p:ph type="dt" sz="half" idx="10"/>
          </p:nvPr>
        </p:nvSpPr>
        <p:spPr/>
        <p:txBody>
          <a:bodyPr/>
          <a:lstStyle/>
          <a:p>
            <a:fld id="{C4D9D266-4B2F-4F9A-BB47-B619D9C1CE71}" type="datetimeFigureOut">
              <a:rPr lang="en-US" smtClean="0"/>
              <a:t>11/4/2022</a:t>
            </a:fld>
            <a:endParaRPr lang="en-US"/>
          </a:p>
        </p:txBody>
      </p:sp>
      <p:sp>
        <p:nvSpPr>
          <p:cNvPr id="4" name="Footer Placeholder 3">
            <a:extLst>
              <a:ext uri="{FF2B5EF4-FFF2-40B4-BE49-F238E27FC236}">
                <a16:creationId xmlns:a16="http://schemas.microsoft.com/office/drawing/2014/main" id="{92642EED-70B0-CC3F-ED48-B800413122F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54337D0-48C4-17BF-616F-EA589D97597A}"/>
              </a:ext>
            </a:extLst>
          </p:cNvPr>
          <p:cNvSpPr>
            <a:spLocks noGrp="1"/>
          </p:cNvSpPr>
          <p:nvPr>
            <p:ph type="sldNum" sz="quarter" idx="12"/>
          </p:nvPr>
        </p:nvSpPr>
        <p:spPr/>
        <p:txBody>
          <a:bodyPr/>
          <a:lstStyle/>
          <a:p>
            <a:fld id="{CB1FD5E9-E224-4189-9824-0DA7C32F5151}" type="slidenum">
              <a:rPr lang="en-US" smtClean="0"/>
              <a:t>‹#›</a:t>
            </a:fld>
            <a:endParaRPr lang="en-US"/>
          </a:p>
        </p:txBody>
      </p:sp>
    </p:spTree>
    <p:extLst>
      <p:ext uri="{BB962C8B-B14F-4D97-AF65-F5344CB8AC3E}">
        <p14:creationId xmlns:p14="http://schemas.microsoft.com/office/powerpoint/2010/main" val="387844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3428A1-B5A3-7849-510C-12D931812EE7}"/>
              </a:ext>
            </a:extLst>
          </p:cNvPr>
          <p:cNvSpPr>
            <a:spLocks noGrp="1"/>
          </p:cNvSpPr>
          <p:nvPr>
            <p:ph type="dt" sz="half" idx="10"/>
          </p:nvPr>
        </p:nvSpPr>
        <p:spPr/>
        <p:txBody>
          <a:bodyPr/>
          <a:lstStyle/>
          <a:p>
            <a:fld id="{C4D9D266-4B2F-4F9A-BB47-B619D9C1CE71}" type="datetimeFigureOut">
              <a:rPr lang="en-US" smtClean="0"/>
              <a:t>11/4/2022</a:t>
            </a:fld>
            <a:endParaRPr lang="en-US"/>
          </a:p>
        </p:txBody>
      </p:sp>
      <p:sp>
        <p:nvSpPr>
          <p:cNvPr id="3" name="Footer Placeholder 2">
            <a:extLst>
              <a:ext uri="{FF2B5EF4-FFF2-40B4-BE49-F238E27FC236}">
                <a16:creationId xmlns:a16="http://schemas.microsoft.com/office/drawing/2014/main" id="{D07B9B53-3BD8-2C75-1DE7-ACB1275A494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5E7DCA1-7D19-ACFD-B58C-7BC99F534B67}"/>
              </a:ext>
            </a:extLst>
          </p:cNvPr>
          <p:cNvSpPr>
            <a:spLocks noGrp="1"/>
          </p:cNvSpPr>
          <p:nvPr>
            <p:ph type="sldNum" sz="quarter" idx="12"/>
          </p:nvPr>
        </p:nvSpPr>
        <p:spPr/>
        <p:txBody>
          <a:bodyPr/>
          <a:lstStyle/>
          <a:p>
            <a:fld id="{CB1FD5E9-E224-4189-9824-0DA7C32F5151}" type="slidenum">
              <a:rPr lang="en-US" smtClean="0"/>
              <a:t>‹#›</a:t>
            </a:fld>
            <a:endParaRPr lang="en-US"/>
          </a:p>
        </p:txBody>
      </p:sp>
    </p:spTree>
    <p:extLst>
      <p:ext uri="{BB962C8B-B14F-4D97-AF65-F5344CB8AC3E}">
        <p14:creationId xmlns:p14="http://schemas.microsoft.com/office/powerpoint/2010/main" val="22920673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4D79-9AED-4FC5-14B4-6343897F3F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FA390E-E656-AF28-B873-6C3E5DE9BF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5F60200-D1E5-EC3A-37B8-E3242CCD13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092AA5-F278-336C-BEFA-903D7E5D2D09}"/>
              </a:ext>
            </a:extLst>
          </p:cNvPr>
          <p:cNvSpPr>
            <a:spLocks noGrp="1"/>
          </p:cNvSpPr>
          <p:nvPr>
            <p:ph type="dt" sz="half" idx="10"/>
          </p:nvPr>
        </p:nvSpPr>
        <p:spPr/>
        <p:txBody>
          <a:bodyPr/>
          <a:lstStyle/>
          <a:p>
            <a:fld id="{C4D9D266-4B2F-4F9A-BB47-B619D9C1CE71}" type="datetimeFigureOut">
              <a:rPr lang="en-US" smtClean="0"/>
              <a:t>11/4/2022</a:t>
            </a:fld>
            <a:endParaRPr lang="en-US"/>
          </a:p>
        </p:txBody>
      </p:sp>
      <p:sp>
        <p:nvSpPr>
          <p:cNvPr id="6" name="Footer Placeholder 5">
            <a:extLst>
              <a:ext uri="{FF2B5EF4-FFF2-40B4-BE49-F238E27FC236}">
                <a16:creationId xmlns:a16="http://schemas.microsoft.com/office/drawing/2014/main" id="{686A5B31-065A-01D8-1CE8-BC3F42B20D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17F153-6184-C82A-238C-A910CCEC8D20}"/>
              </a:ext>
            </a:extLst>
          </p:cNvPr>
          <p:cNvSpPr>
            <a:spLocks noGrp="1"/>
          </p:cNvSpPr>
          <p:nvPr>
            <p:ph type="sldNum" sz="quarter" idx="12"/>
          </p:nvPr>
        </p:nvSpPr>
        <p:spPr/>
        <p:txBody>
          <a:bodyPr/>
          <a:lstStyle/>
          <a:p>
            <a:fld id="{CB1FD5E9-E224-4189-9824-0DA7C32F5151}" type="slidenum">
              <a:rPr lang="en-US" smtClean="0"/>
              <a:t>‹#›</a:t>
            </a:fld>
            <a:endParaRPr lang="en-US"/>
          </a:p>
        </p:txBody>
      </p:sp>
    </p:spTree>
    <p:extLst>
      <p:ext uri="{BB962C8B-B14F-4D97-AF65-F5344CB8AC3E}">
        <p14:creationId xmlns:p14="http://schemas.microsoft.com/office/powerpoint/2010/main" val="2791246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67C66-01E6-4A61-FC3B-C38F1B53C0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B0C9D91-E4F8-8649-7F2E-899C87CFE6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597F712-4E9D-EA06-2A39-503339A54B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3790C7-5286-9FFC-0E4C-A4E291B905C1}"/>
              </a:ext>
            </a:extLst>
          </p:cNvPr>
          <p:cNvSpPr>
            <a:spLocks noGrp="1"/>
          </p:cNvSpPr>
          <p:nvPr>
            <p:ph type="dt" sz="half" idx="10"/>
          </p:nvPr>
        </p:nvSpPr>
        <p:spPr/>
        <p:txBody>
          <a:bodyPr/>
          <a:lstStyle/>
          <a:p>
            <a:fld id="{C4D9D266-4B2F-4F9A-BB47-B619D9C1CE71}" type="datetimeFigureOut">
              <a:rPr lang="en-US" smtClean="0"/>
              <a:t>11/4/2022</a:t>
            </a:fld>
            <a:endParaRPr lang="en-US"/>
          </a:p>
        </p:txBody>
      </p:sp>
      <p:sp>
        <p:nvSpPr>
          <p:cNvPr id="6" name="Footer Placeholder 5">
            <a:extLst>
              <a:ext uri="{FF2B5EF4-FFF2-40B4-BE49-F238E27FC236}">
                <a16:creationId xmlns:a16="http://schemas.microsoft.com/office/drawing/2014/main" id="{9CA66F99-F28A-CE44-1C4F-C347869912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77C07C-810C-3500-2D01-4DA2DF4C4731}"/>
              </a:ext>
            </a:extLst>
          </p:cNvPr>
          <p:cNvSpPr>
            <a:spLocks noGrp="1"/>
          </p:cNvSpPr>
          <p:nvPr>
            <p:ph type="sldNum" sz="quarter" idx="12"/>
          </p:nvPr>
        </p:nvSpPr>
        <p:spPr/>
        <p:txBody>
          <a:bodyPr/>
          <a:lstStyle/>
          <a:p>
            <a:fld id="{CB1FD5E9-E224-4189-9824-0DA7C32F5151}" type="slidenum">
              <a:rPr lang="en-US" smtClean="0"/>
              <a:t>‹#›</a:t>
            </a:fld>
            <a:endParaRPr lang="en-US"/>
          </a:p>
        </p:txBody>
      </p:sp>
    </p:spTree>
    <p:extLst>
      <p:ext uri="{BB962C8B-B14F-4D97-AF65-F5344CB8AC3E}">
        <p14:creationId xmlns:p14="http://schemas.microsoft.com/office/powerpoint/2010/main" val="1378044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E2ADE-DDA0-AE9F-C5FC-AA21316BDE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ADD000-37CF-DB8E-6823-36B04562F2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ED4FC9-49AB-9511-FA1D-2220C3950C1B}"/>
              </a:ext>
            </a:extLst>
          </p:cNvPr>
          <p:cNvSpPr>
            <a:spLocks noGrp="1"/>
          </p:cNvSpPr>
          <p:nvPr>
            <p:ph type="dt" sz="half" idx="10"/>
          </p:nvPr>
        </p:nvSpPr>
        <p:spPr/>
        <p:txBody>
          <a:bodyPr/>
          <a:lstStyle/>
          <a:p>
            <a:fld id="{C4D9D266-4B2F-4F9A-BB47-B619D9C1CE71}" type="datetimeFigureOut">
              <a:rPr lang="en-US" smtClean="0"/>
              <a:t>11/4/2022</a:t>
            </a:fld>
            <a:endParaRPr lang="en-US"/>
          </a:p>
        </p:txBody>
      </p:sp>
      <p:sp>
        <p:nvSpPr>
          <p:cNvPr id="5" name="Footer Placeholder 4">
            <a:extLst>
              <a:ext uri="{FF2B5EF4-FFF2-40B4-BE49-F238E27FC236}">
                <a16:creationId xmlns:a16="http://schemas.microsoft.com/office/drawing/2014/main" id="{52781A04-48A8-14FE-B78D-C2656A0CF3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E582A0-1344-F9FA-F89B-148678EF51A2}"/>
              </a:ext>
            </a:extLst>
          </p:cNvPr>
          <p:cNvSpPr>
            <a:spLocks noGrp="1"/>
          </p:cNvSpPr>
          <p:nvPr>
            <p:ph type="sldNum" sz="quarter" idx="12"/>
          </p:nvPr>
        </p:nvSpPr>
        <p:spPr/>
        <p:txBody>
          <a:bodyPr/>
          <a:lstStyle/>
          <a:p>
            <a:fld id="{CB1FD5E9-E224-4189-9824-0DA7C32F5151}" type="slidenum">
              <a:rPr lang="en-US" smtClean="0"/>
              <a:t>‹#›</a:t>
            </a:fld>
            <a:endParaRPr lang="en-US"/>
          </a:p>
        </p:txBody>
      </p:sp>
    </p:spTree>
    <p:extLst>
      <p:ext uri="{BB962C8B-B14F-4D97-AF65-F5344CB8AC3E}">
        <p14:creationId xmlns:p14="http://schemas.microsoft.com/office/powerpoint/2010/main" val="2210773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213411-3997-490B-CD96-EE3AD54A520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F282C20-1BA3-C408-7E77-F241B90E84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58BF8B-CF20-E3A9-78A1-382E84B1DC40}"/>
              </a:ext>
            </a:extLst>
          </p:cNvPr>
          <p:cNvSpPr>
            <a:spLocks noGrp="1"/>
          </p:cNvSpPr>
          <p:nvPr>
            <p:ph type="dt" sz="half" idx="10"/>
          </p:nvPr>
        </p:nvSpPr>
        <p:spPr/>
        <p:txBody>
          <a:bodyPr/>
          <a:lstStyle/>
          <a:p>
            <a:fld id="{C4D9D266-4B2F-4F9A-BB47-B619D9C1CE71}" type="datetimeFigureOut">
              <a:rPr lang="en-US" smtClean="0"/>
              <a:t>11/4/2022</a:t>
            </a:fld>
            <a:endParaRPr lang="en-US"/>
          </a:p>
        </p:txBody>
      </p:sp>
      <p:sp>
        <p:nvSpPr>
          <p:cNvPr id="5" name="Footer Placeholder 4">
            <a:extLst>
              <a:ext uri="{FF2B5EF4-FFF2-40B4-BE49-F238E27FC236}">
                <a16:creationId xmlns:a16="http://schemas.microsoft.com/office/drawing/2014/main" id="{5E7D4C6F-ABC2-3CE8-65EB-66A7D4F6B0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B0777F-61C2-AAF4-1D27-EDE9570ED1F2}"/>
              </a:ext>
            </a:extLst>
          </p:cNvPr>
          <p:cNvSpPr>
            <a:spLocks noGrp="1"/>
          </p:cNvSpPr>
          <p:nvPr>
            <p:ph type="sldNum" sz="quarter" idx="12"/>
          </p:nvPr>
        </p:nvSpPr>
        <p:spPr/>
        <p:txBody>
          <a:bodyPr/>
          <a:lstStyle/>
          <a:p>
            <a:fld id="{CB1FD5E9-E224-4189-9824-0DA7C32F5151}" type="slidenum">
              <a:rPr lang="en-US" smtClean="0"/>
              <a:t>‹#›</a:t>
            </a:fld>
            <a:endParaRPr lang="en-US"/>
          </a:p>
        </p:txBody>
      </p:sp>
    </p:spTree>
    <p:extLst>
      <p:ext uri="{BB962C8B-B14F-4D97-AF65-F5344CB8AC3E}">
        <p14:creationId xmlns:p14="http://schemas.microsoft.com/office/powerpoint/2010/main" val="1830295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06B9E9-6A43-95FB-D1AE-FC68E4502E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788CAFE-FC94-6890-BFAD-58BFDDBEB6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445318-7C48-95EA-9F74-9E6FDA8A78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D9D266-4B2F-4F9A-BB47-B619D9C1CE71}" type="datetimeFigureOut">
              <a:rPr lang="en-US" smtClean="0"/>
              <a:t>11/4/2022</a:t>
            </a:fld>
            <a:endParaRPr lang="en-US"/>
          </a:p>
        </p:txBody>
      </p:sp>
      <p:sp>
        <p:nvSpPr>
          <p:cNvPr id="5" name="Footer Placeholder 4">
            <a:extLst>
              <a:ext uri="{FF2B5EF4-FFF2-40B4-BE49-F238E27FC236}">
                <a16:creationId xmlns:a16="http://schemas.microsoft.com/office/drawing/2014/main" id="{A4EAE49A-FDF3-6FAD-D12C-9006AC86D0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74DBA17-76CA-0578-9B39-5F49566578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1FD5E9-E224-4189-9824-0DA7C32F5151}" type="slidenum">
              <a:rPr lang="en-US" smtClean="0"/>
              <a:t>‹#›</a:t>
            </a:fld>
            <a:endParaRPr lang="en-US"/>
          </a:p>
        </p:txBody>
      </p:sp>
    </p:spTree>
    <p:extLst>
      <p:ext uri="{BB962C8B-B14F-4D97-AF65-F5344CB8AC3E}">
        <p14:creationId xmlns:p14="http://schemas.microsoft.com/office/powerpoint/2010/main" val="19816806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50428A-A0FE-4718-BB52-1A3BDBF51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8F428E7C-CF72-4177-B907-662EDCB35B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884544" y="2265762"/>
            <a:ext cx="6329167" cy="2547872"/>
            <a:chOff x="-2412483" y="5117355"/>
            <a:chExt cx="4342728" cy="1748210"/>
          </a:xfrm>
        </p:grpSpPr>
        <p:sp>
          <p:nvSpPr>
            <p:cNvPr id="12" name="Isosceles Triangle 11">
              <a:extLst>
                <a:ext uri="{FF2B5EF4-FFF2-40B4-BE49-F238E27FC236}">
                  <a16:creationId xmlns:a16="http://schemas.microsoft.com/office/drawing/2014/main" id="{E2C38613-1CC6-42DF-9D5B-1C3CFF915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6174" y="5117355"/>
              <a:ext cx="3496419" cy="174821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FA88567F-0B25-4895-A6DF-304638BE5B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12483" y="6202815"/>
              <a:ext cx="1325500" cy="66275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Freeform: Shape 14">
            <a:extLst>
              <a:ext uri="{FF2B5EF4-FFF2-40B4-BE49-F238E27FC236}">
                <a16:creationId xmlns:a16="http://schemas.microsoft.com/office/drawing/2014/main" id="{4B7A2B20-C280-41CF-965D-FA68DA2BD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883073" y="-1094168"/>
            <a:ext cx="4864676" cy="3807333"/>
          </a:xfrm>
          <a:custGeom>
            <a:avLst/>
            <a:gdLst>
              <a:gd name="connsiteX0" fmla="*/ 0 w 4864676"/>
              <a:gd name="connsiteY0" fmla="*/ 3191201 h 3807333"/>
              <a:gd name="connsiteX1" fmla="*/ 3191202 w 4864676"/>
              <a:gd name="connsiteY1" fmla="*/ 0 h 3807333"/>
              <a:gd name="connsiteX2" fmla="*/ 4864676 w 4864676"/>
              <a:gd name="connsiteY2" fmla="*/ 1673474 h 3807333"/>
              <a:gd name="connsiteX3" fmla="*/ 4864676 w 4864676"/>
              <a:gd name="connsiteY3" fmla="*/ 3807333 h 3807333"/>
              <a:gd name="connsiteX4" fmla="*/ 0 w 4864676"/>
              <a:gd name="connsiteY4" fmla="*/ 3807333 h 38073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4676" h="3807333">
                <a:moveTo>
                  <a:pt x="0" y="3191201"/>
                </a:moveTo>
                <a:lnTo>
                  <a:pt x="3191202" y="0"/>
                </a:lnTo>
                <a:lnTo>
                  <a:pt x="4864676" y="1673474"/>
                </a:lnTo>
                <a:lnTo>
                  <a:pt x="4864676" y="3807333"/>
                </a:lnTo>
                <a:lnTo>
                  <a:pt x="0" y="380733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CF218E6-E246-4EBB-BA8D-DB65AB59A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83537" y="3632636"/>
            <a:ext cx="1185708" cy="1185708"/>
          </a:xfrm>
          <a:custGeom>
            <a:avLst/>
            <a:gdLst>
              <a:gd name="connsiteX0" fmla="*/ 0 w 1185708"/>
              <a:gd name="connsiteY0" fmla="*/ 0 h 1185708"/>
              <a:gd name="connsiteX1" fmla="*/ 454971 w 1185708"/>
              <a:gd name="connsiteY1" fmla="*/ 0 h 1185708"/>
              <a:gd name="connsiteX2" fmla="*/ 1185708 w 1185708"/>
              <a:gd name="connsiteY2" fmla="*/ 730737 h 1185708"/>
              <a:gd name="connsiteX3" fmla="*/ 1185708 w 1185708"/>
              <a:gd name="connsiteY3" fmla="*/ 1185708 h 1185708"/>
              <a:gd name="connsiteX4" fmla="*/ 0 w 1185708"/>
              <a:gd name="connsiteY4" fmla="*/ 1185708 h 11857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85708" h="1185708">
                <a:moveTo>
                  <a:pt x="0" y="0"/>
                </a:moveTo>
                <a:lnTo>
                  <a:pt x="454971" y="0"/>
                </a:lnTo>
                <a:lnTo>
                  <a:pt x="1185708" y="730737"/>
                </a:lnTo>
                <a:lnTo>
                  <a:pt x="1185708" y="1185708"/>
                </a:lnTo>
                <a:lnTo>
                  <a:pt x="0" y="1185708"/>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3B9D26D-939B-4838-886B-07E227F3A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303927" y="5624986"/>
            <a:ext cx="989294" cy="98929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2A4816AD-26D3-4C16-8CD2-0AE877FBAD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2" y="-723949"/>
            <a:ext cx="5389379" cy="5389379"/>
          </a:xfrm>
          <a:custGeom>
            <a:avLst/>
            <a:gdLst>
              <a:gd name="connsiteX0" fmla="*/ 0 w 5389379"/>
              <a:gd name="connsiteY0" fmla="*/ 2602331 h 5389379"/>
              <a:gd name="connsiteX1" fmla="*/ 2602331 w 5389379"/>
              <a:gd name="connsiteY1" fmla="*/ 0 h 5389379"/>
              <a:gd name="connsiteX2" fmla="*/ 5389379 w 5389379"/>
              <a:gd name="connsiteY2" fmla="*/ 0 h 5389379"/>
              <a:gd name="connsiteX3" fmla="*/ 5389379 w 5389379"/>
              <a:gd name="connsiteY3" fmla="*/ 5389379 h 5389379"/>
              <a:gd name="connsiteX4" fmla="*/ 0 w 5389379"/>
              <a:gd name="connsiteY4" fmla="*/ 5389379 h 53893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9379" h="5389379">
                <a:moveTo>
                  <a:pt x="0" y="2602331"/>
                </a:moveTo>
                <a:lnTo>
                  <a:pt x="2602331" y="0"/>
                </a:lnTo>
                <a:lnTo>
                  <a:pt x="5389379" y="0"/>
                </a:lnTo>
                <a:lnTo>
                  <a:pt x="5389379" y="5389379"/>
                </a:lnTo>
                <a:lnTo>
                  <a:pt x="0" y="538937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Wood human figure">
            <a:extLst>
              <a:ext uri="{FF2B5EF4-FFF2-40B4-BE49-F238E27FC236}">
                <a16:creationId xmlns:a16="http://schemas.microsoft.com/office/drawing/2014/main" id="{96003892-38BB-4684-BD23-9225239ED110}"/>
              </a:ext>
            </a:extLst>
          </p:cNvPr>
          <p:cNvPicPr>
            <a:picLocks noChangeAspect="1"/>
          </p:cNvPicPr>
          <p:nvPr/>
        </p:nvPicPr>
        <p:blipFill rotWithShape="1">
          <a:blip r:embed="rId2">
            <a:alphaModFix amt="30000"/>
          </a:blip>
          <a:srcRect r="12005"/>
          <a:stretch/>
        </p:blipFill>
        <p:spPr>
          <a:xfrm>
            <a:off x="2285136" y="10"/>
            <a:ext cx="7621733" cy="5781597"/>
          </a:xfrm>
          <a:custGeom>
            <a:avLst/>
            <a:gdLst/>
            <a:ahLst/>
            <a:cxnLst/>
            <a:rect l="l" t="t" r="r" b="b"/>
            <a:pathLst>
              <a:path w="7621733" h="5781607">
                <a:moveTo>
                  <a:pt x="1970741" y="0"/>
                </a:moveTo>
                <a:lnTo>
                  <a:pt x="5650993" y="0"/>
                </a:lnTo>
                <a:lnTo>
                  <a:pt x="7621733" y="1970741"/>
                </a:lnTo>
                <a:lnTo>
                  <a:pt x="3810867" y="5781607"/>
                </a:lnTo>
                <a:lnTo>
                  <a:pt x="0" y="1970741"/>
                </a:lnTo>
                <a:close/>
              </a:path>
            </a:pathLst>
          </a:custGeom>
        </p:spPr>
      </p:pic>
      <p:sp>
        <p:nvSpPr>
          <p:cNvPr id="23" name="Freeform: Shape 22">
            <a:extLst>
              <a:ext uri="{FF2B5EF4-FFF2-40B4-BE49-F238E27FC236}">
                <a16:creationId xmlns:a16="http://schemas.microsoft.com/office/drawing/2014/main" id="{449E75B4-6C35-495B-850B-28CDE6E39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4" y="-1424977"/>
            <a:ext cx="6791435" cy="6791435"/>
          </a:xfrm>
          <a:custGeom>
            <a:avLst/>
            <a:gdLst>
              <a:gd name="connsiteX0" fmla="*/ 0 w 6791435"/>
              <a:gd name="connsiteY0" fmla="*/ 4004387 h 6791435"/>
              <a:gd name="connsiteX1" fmla="*/ 81158 w 6791435"/>
              <a:gd name="connsiteY1" fmla="*/ 3923229 h 6791435"/>
              <a:gd name="connsiteX2" fmla="*/ 81158 w 6791435"/>
              <a:gd name="connsiteY2" fmla="*/ 6710277 h 6791435"/>
              <a:gd name="connsiteX3" fmla="*/ 6710277 w 6791435"/>
              <a:gd name="connsiteY3" fmla="*/ 6710277 h 6791435"/>
              <a:gd name="connsiteX4" fmla="*/ 6710277 w 6791435"/>
              <a:gd name="connsiteY4" fmla="*/ 81158 h 6791435"/>
              <a:gd name="connsiteX5" fmla="*/ 3923229 w 6791435"/>
              <a:gd name="connsiteY5" fmla="*/ 81158 h 6791435"/>
              <a:gd name="connsiteX6" fmla="*/ 4004387 w 6791435"/>
              <a:gd name="connsiteY6" fmla="*/ 0 h 6791435"/>
              <a:gd name="connsiteX7" fmla="*/ 6791435 w 6791435"/>
              <a:gd name="connsiteY7" fmla="*/ 0 h 6791435"/>
              <a:gd name="connsiteX8" fmla="*/ 6791435 w 6791435"/>
              <a:gd name="connsiteY8" fmla="*/ 6791435 h 6791435"/>
              <a:gd name="connsiteX9" fmla="*/ 0 w 6791435"/>
              <a:gd name="connsiteY9"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91435" h="6791435">
                <a:moveTo>
                  <a:pt x="0" y="4004387"/>
                </a:moveTo>
                <a:lnTo>
                  <a:pt x="81158" y="3923229"/>
                </a:lnTo>
                <a:lnTo>
                  <a:pt x="81158" y="6710277"/>
                </a:lnTo>
                <a:lnTo>
                  <a:pt x="6710277" y="6710277"/>
                </a:lnTo>
                <a:lnTo>
                  <a:pt x="6710277" y="81158"/>
                </a:lnTo>
                <a:lnTo>
                  <a:pt x="3923229" y="81158"/>
                </a:lnTo>
                <a:lnTo>
                  <a:pt x="4004387" y="0"/>
                </a:lnTo>
                <a:lnTo>
                  <a:pt x="6791435" y="0"/>
                </a:lnTo>
                <a:lnTo>
                  <a:pt x="679143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CF694552-4E29-74E7-D5B7-64C6024D83BB}"/>
              </a:ext>
            </a:extLst>
          </p:cNvPr>
          <p:cNvSpPr>
            <a:spLocks noGrp="1"/>
          </p:cNvSpPr>
          <p:nvPr>
            <p:ph type="subTitle" idx="1"/>
          </p:nvPr>
        </p:nvSpPr>
        <p:spPr>
          <a:xfrm>
            <a:off x="4020065" y="3052157"/>
            <a:ext cx="4316627" cy="1039441"/>
          </a:xfrm>
          <a:noFill/>
        </p:spPr>
        <p:txBody>
          <a:bodyPr>
            <a:normAutofit/>
          </a:bodyPr>
          <a:lstStyle/>
          <a:p>
            <a:r>
              <a:rPr lang="en-GB" sz="1600">
                <a:solidFill>
                  <a:srgbClr val="080808"/>
                </a:solidFill>
              </a:rPr>
              <a:t>Name:Qamer Zamen </a:t>
            </a:r>
          </a:p>
          <a:p>
            <a:r>
              <a:rPr lang="en-GB" sz="1600">
                <a:solidFill>
                  <a:srgbClr val="080808"/>
                </a:solidFill>
              </a:rPr>
              <a:t>ID 2117480</a:t>
            </a:r>
          </a:p>
          <a:p>
            <a:r>
              <a:rPr lang="en-GB" sz="1600">
                <a:solidFill>
                  <a:srgbClr val="080808"/>
                </a:solidFill>
              </a:rPr>
              <a:t>Lecturer: Mohammed Islam</a:t>
            </a:r>
          </a:p>
          <a:p>
            <a:endParaRPr lang="en-GB" sz="1600">
              <a:solidFill>
                <a:srgbClr val="080808"/>
              </a:solidFill>
            </a:endParaRPr>
          </a:p>
          <a:p>
            <a:endParaRPr lang="en-US" sz="1600">
              <a:solidFill>
                <a:srgbClr val="080808"/>
              </a:solidFill>
            </a:endParaRPr>
          </a:p>
        </p:txBody>
      </p:sp>
      <p:sp>
        <p:nvSpPr>
          <p:cNvPr id="2" name="Title 1">
            <a:extLst>
              <a:ext uri="{FF2B5EF4-FFF2-40B4-BE49-F238E27FC236}">
                <a16:creationId xmlns:a16="http://schemas.microsoft.com/office/drawing/2014/main" id="{E17F2BEB-07B9-30DF-12CB-E769E547A681}"/>
              </a:ext>
            </a:extLst>
          </p:cNvPr>
          <p:cNvSpPr>
            <a:spLocks noGrp="1"/>
          </p:cNvSpPr>
          <p:nvPr>
            <p:ph type="ctrTitle"/>
          </p:nvPr>
        </p:nvSpPr>
        <p:spPr>
          <a:xfrm>
            <a:off x="3287021" y="895381"/>
            <a:ext cx="5782716" cy="2150719"/>
          </a:xfrm>
          <a:noFill/>
        </p:spPr>
        <p:txBody>
          <a:bodyPr anchor="ctr">
            <a:normAutofit/>
          </a:bodyPr>
          <a:lstStyle/>
          <a:p>
            <a:r>
              <a:rPr lang="en-GB" sz="3600">
                <a:solidFill>
                  <a:srgbClr val="080808"/>
                </a:solidFill>
              </a:rPr>
              <a:t>Problem solving and decision making(bmsw4004 birm)</a:t>
            </a:r>
            <a:br>
              <a:rPr lang="en-GB" sz="3600">
                <a:solidFill>
                  <a:srgbClr val="080808"/>
                </a:solidFill>
              </a:rPr>
            </a:br>
            <a:r>
              <a:rPr lang="en-GB" sz="3600">
                <a:solidFill>
                  <a:srgbClr val="080808"/>
                </a:solidFill>
              </a:rPr>
              <a:t>presentation</a:t>
            </a:r>
            <a:endParaRPr lang="en-US" sz="3600">
              <a:solidFill>
                <a:srgbClr val="080808"/>
              </a:solidFill>
            </a:endParaRPr>
          </a:p>
        </p:txBody>
      </p:sp>
      <p:sp>
        <p:nvSpPr>
          <p:cNvPr id="25" name="Isosceles Triangle 24">
            <a:extLst>
              <a:ext uri="{FF2B5EF4-FFF2-40B4-BE49-F238E27FC236}">
                <a16:creationId xmlns:a16="http://schemas.microsoft.com/office/drawing/2014/main" id="{0EB2D58A-B2F2-4B07-9595-4FED1037FF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67461" y="5398157"/>
            <a:ext cx="2934814" cy="146740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DEB95C3F-0968-4E23-80BD-35CE22E83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5580" y="5117355"/>
            <a:ext cx="3496419" cy="174821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16E9C92B-1893-4BFE-B7CF-905EB3F87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9271" y="5949259"/>
            <a:ext cx="1832612" cy="916306"/>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81037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7DBE7-D10A-5FC2-D089-045424555A9D}"/>
              </a:ext>
            </a:extLst>
          </p:cNvPr>
          <p:cNvSpPr>
            <a:spLocks noGrp="1"/>
          </p:cNvSpPr>
          <p:nvPr>
            <p:ph type="title"/>
          </p:nvPr>
        </p:nvSpPr>
        <p:spPr>
          <a:xfrm>
            <a:off x="838200" y="365125"/>
            <a:ext cx="10515600" cy="5483225"/>
          </a:xfrm>
        </p:spPr>
        <p:txBody>
          <a:bodyPr>
            <a:normAutofit/>
          </a:bodyPr>
          <a:lstStyle/>
          <a:p>
            <a:pPr>
              <a:lnSpc>
                <a:spcPct val="150000"/>
              </a:lnSpc>
            </a:pPr>
            <a:r>
              <a:rPr lang="en-GB" b="1" dirty="0"/>
              <a:t>Introduction</a:t>
            </a:r>
            <a:br>
              <a:rPr lang="en-GB" b="1" dirty="0"/>
            </a:br>
            <a:r>
              <a:rPr lang="en-GB" sz="2800" dirty="0" err="1"/>
              <a:t>T.M.Lewin</a:t>
            </a:r>
            <a:r>
              <a:rPr lang="en-GB" sz="2800" dirty="0"/>
              <a:t> created in 1898 has gone into administration</a:t>
            </a:r>
            <a:br>
              <a:rPr lang="en-GB" sz="2800" dirty="0"/>
            </a:br>
            <a:r>
              <a:rPr lang="en-GB" sz="2800" dirty="0"/>
              <a:t>The company has been operating in the clothes fashion industry having 150 shops worldwide</a:t>
            </a:r>
            <a:br>
              <a:rPr lang="en-GB" sz="2800" dirty="0"/>
            </a:br>
            <a:r>
              <a:rPr lang="en-GB" sz="2800" dirty="0"/>
              <a:t>Since the pandemic and the social distancing laws the sales have dropped to zero.</a:t>
            </a:r>
            <a:endParaRPr lang="en-US" sz="2800" dirty="0"/>
          </a:p>
        </p:txBody>
      </p:sp>
    </p:spTree>
    <p:extLst>
      <p:ext uri="{BB962C8B-B14F-4D97-AF65-F5344CB8AC3E}">
        <p14:creationId xmlns:p14="http://schemas.microsoft.com/office/powerpoint/2010/main" val="1259910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AF305-6D1F-5D6E-010E-F005106D35F5}"/>
              </a:ext>
            </a:extLst>
          </p:cNvPr>
          <p:cNvSpPr>
            <a:spLocks noGrp="1"/>
          </p:cNvSpPr>
          <p:nvPr>
            <p:ph type="title"/>
          </p:nvPr>
        </p:nvSpPr>
        <p:spPr/>
        <p:txBody>
          <a:bodyPr/>
          <a:lstStyle/>
          <a:p>
            <a:r>
              <a:rPr lang="en-GB" b="1" dirty="0"/>
              <a:t>COVID-19 Impact on T M Lewin</a:t>
            </a:r>
            <a:endParaRPr lang="en-US" b="1" dirty="0"/>
          </a:p>
        </p:txBody>
      </p:sp>
      <p:sp>
        <p:nvSpPr>
          <p:cNvPr id="3" name="Content Placeholder 2">
            <a:extLst>
              <a:ext uri="{FF2B5EF4-FFF2-40B4-BE49-F238E27FC236}">
                <a16:creationId xmlns:a16="http://schemas.microsoft.com/office/drawing/2014/main" id="{DFC28E6B-AB75-0C71-5403-50FB06ABD1FD}"/>
              </a:ext>
            </a:extLst>
          </p:cNvPr>
          <p:cNvSpPr>
            <a:spLocks noGrp="1"/>
          </p:cNvSpPr>
          <p:nvPr>
            <p:ph idx="1"/>
          </p:nvPr>
        </p:nvSpPr>
        <p:spPr/>
        <p:txBody>
          <a:bodyPr/>
          <a:lstStyle/>
          <a:p>
            <a:r>
              <a:rPr lang="en-GB" dirty="0"/>
              <a:t>Covid 19 and the impact on T.M. Lewin.</a:t>
            </a:r>
            <a:endParaRPr lang="en-US" dirty="0"/>
          </a:p>
          <a:p>
            <a:r>
              <a:rPr lang="en-US" dirty="0" err="1"/>
              <a:t>T.M.Lewin</a:t>
            </a:r>
            <a:r>
              <a:rPr lang="en-US" dirty="0"/>
              <a:t> has closed all of its stores only leaving room for online sales.</a:t>
            </a:r>
          </a:p>
          <a:p>
            <a:r>
              <a:rPr lang="en-US" dirty="0"/>
              <a:t>Also with the lockdown and people working from home there is not enough demand for formal wear.</a:t>
            </a:r>
            <a:endParaRPr lang="en-GB" dirty="0"/>
          </a:p>
        </p:txBody>
      </p:sp>
    </p:spTree>
    <p:extLst>
      <p:ext uri="{BB962C8B-B14F-4D97-AF65-F5344CB8AC3E}">
        <p14:creationId xmlns:p14="http://schemas.microsoft.com/office/powerpoint/2010/main" val="4251850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EC53B7-891F-40CD-2DFE-E2885101BD64}"/>
              </a:ext>
            </a:extLst>
          </p:cNvPr>
          <p:cNvSpPr>
            <a:spLocks noGrp="1"/>
          </p:cNvSpPr>
          <p:nvPr>
            <p:ph type="title"/>
          </p:nvPr>
        </p:nvSpPr>
        <p:spPr>
          <a:xfrm>
            <a:off x="4653441" y="321734"/>
            <a:ext cx="6895092" cy="1135737"/>
          </a:xfrm>
        </p:spPr>
        <p:txBody>
          <a:bodyPr>
            <a:normAutofit/>
          </a:bodyPr>
          <a:lstStyle/>
          <a:p>
            <a:r>
              <a:rPr lang="en-GB" sz="3600"/>
              <a:t>PESTLE analysis</a:t>
            </a:r>
            <a:endParaRPr lang="en-US" sz="3600"/>
          </a:p>
        </p:txBody>
      </p:sp>
      <p:pic>
        <p:nvPicPr>
          <p:cNvPr id="2050" name="Picture 2" descr="Marketing Theories – PESTEL Analysis">
            <a:extLst>
              <a:ext uri="{FF2B5EF4-FFF2-40B4-BE49-F238E27FC236}">
                <a16:creationId xmlns:a16="http://schemas.microsoft.com/office/drawing/2014/main" id="{56AA8DA7-3656-6A33-85D9-BEA3DBAE60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35" r="5069" b="6550"/>
          <a:stretch/>
        </p:blipFill>
        <p:spPr bwMode="auto">
          <a:xfrm>
            <a:off x="643467" y="2090286"/>
            <a:ext cx="3415612" cy="2677426"/>
          </a:xfrm>
          <a:prstGeom prst="rect">
            <a:avLst/>
          </a:prstGeom>
          <a:noFill/>
          <a:extLst>
            <a:ext uri="{909E8E84-426E-40DD-AFC4-6F175D3DCCD1}">
              <a14:hiddenFill xmlns:a14="http://schemas.microsoft.com/office/drawing/2010/main">
                <a:solidFill>
                  <a:srgbClr val="FFFFFF"/>
                </a:solidFill>
              </a14:hiddenFill>
            </a:ext>
          </a:extLst>
        </p:spPr>
      </p:pic>
      <p:grpSp>
        <p:nvGrpSpPr>
          <p:cNvPr id="2057" name="Group 2056">
            <a:extLst>
              <a:ext uri="{FF2B5EF4-FFF2-40B4-BE49-F238E27FC236}">
                <a16:creationId xmlns:a16="http://schemas.microsoft.com/office/drawing/2014/main" id="{C34A4475-365F-4381-A542-4698D6377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2058" name="Isosceles Triangle 2057">
              <a:extLst>
                <a:ext uri="{FF2B5EF4-FFF2-40B4-BE49-F238E27FC236}">
                  <a16:creationId xmlns:a16="http://schemas.microsoft.com/office/drawing/2014/main" id="{148F8F8B-B172-475E-9119-57F2A1C87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9" name="Rectangle 2058">
              <a:extLst>
                <a:ext uri="{FF2B5EF4-FFF2-40B4-BE49-F238E27FC236}">
                  <a16:creationId xmlns:a16="http://schemas.microsoft.com/office/drawing/2014/main" id="{1B0349D0-97A5-4654-A515-C72EA9E0B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Content Placeholder 4">
            <a:extLst>
              <a:ext uri="{FF2B5EF4-FFF2-40B4-BE49-F238E27FC236}">
                <a16:creationId xmlns:a16="http://schemas.microsoft.com/office/drawing/2014/main" id="{7ABCCF93-6E36-3C97-8A07-0E45FAC95DD5}"/>
              </a:ext>
            </a:extLst>
          </p:cNvPr>
          <p:cNvSpPr>
            <a:spLocks noGrp="1"/>
          </p:cNvSpPr>
          <p:nvPr>
            <p:ph idx="1"/>
          </p:nvPr>
        </p:nvSpPr>
        <p:spPr>
          <a:xfrm>
            <a:off x="4653440" y="1782981"/>
            <a:ext cx="6895092" cy="4393982"/>
          </a:xfrm>
        </p:spPr>
        <p:txBody>
          <a:bodyPr>
            <a:normAutofit/>
          </a:bodyPr>
          <a:lstStyle/>
          <a:p>
            <a:r>
              <a:rPr lang="en-GB" sz="1400" b="1" u="sng"/>
              <a:t>POLITICAL</a:t>
            </a:r>
          </a:p>
          <a:p>
            <a:r>
              <a:rPr lang="en-GB" sz="1400"/>
              <a:t>Importing materials has become hard because of tax rates and duty.</a:t>
            </a:r>
          </a:p>
          <a:p>
            <a:r>
              <a:rPr lang="en-GB" sz="1400" b="1" u="sng"/>
              <a:t>ECONOMICAL</a:t>
            </a:r>
          </a:p>
          <a:p>
            <a:r>
              <a:rPr lang="en-GB" sz="1400"/>
              <a:t>With over 80 shops worldwide the currency fluctuations play a big part too.</a:t>
            </a:r>
          </a:p>
          <a:p>
            <a:r>
              <a:rPr lang="en-GB" sz="1400" b="1" u="sng"/>
              <a:t>SOCIAL</a:t>
            </a:r>
          </a:p>
          <a:p>
            <a:r>
              <a:rPr lang="en-GB" sz="1400"/>
              <a:t>Society is a big part of the industry were norms and fashion ideas are always changing.</a:t>
            </a:r>
          </a:p>
          <a:p>
            <a:r>
              <a:rPr lang="en-GB" sz="1400" b="1" u="sng"/>
              <a:t>TECHNOLOGICAL</a:t>
            </a:r>
          </a:p>
          <a:p>
            <a:r>
              <a:rPr lang="en-GB" sz="1400"/>
              <a:t>With the new regulations from the government and the digital era we live in, a lot of the fashion industry has moved online.</a:t>
            </a:r>
          </a:p>
          <a:p>
            <a:r>
              <a:rPr lang="en-GB" sz="1400" b="1" u="sng"/>
              <a:t>LEGAL</a:t>
            </a:r>
          </a:p>
          <a:p>
            <a:r>
              <a:rPr lang="en-US" sz="1400"/>
              <a:t>Employment law, health and safety regulations and common law.</a:t>
            </a:r>
          </a:p>
          <a:p>
            <a:r>
              <a:rPr lang="en-US" sz="1400"/>
              <a:t>Environment law</a:t>
            </a:r>
          </a:p>
          <a:p>
            <a:r>
              <a:rPr lang="en-US" sz="1400" b="1" u="sng"/>
              <a:t>ENVIROMENTAL</a:t>
            </a:r>
          </a:p>
          <a:p>
            <a:r>
              <a:rPr lang="en-US" sz="1400"/>
              <a:t>Minimizing carbon footprint and maximizing productivity is key.</a:t>
            </a:r>
          </a:p>
          <a:p>
            <a:endParaRPr lang="en-US" sz="1400"/>
          </a:p>
        </p:txBody>
      </p:sp>
      <p:grpSp>
        <p:nvGrpSpPr>
          <p:cNvPr id="2061" name="Group 2060">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2062" name="Isosceles Triangle 206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53249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F3C5E2-E159-04F2-596A-BC798E8B2FEA}"/>
              </a:ext>
            </a:extLst>
          </p:cNvPr>
          <p:cNvSpPr>
            <a:spLocks noGrp="1"/>
          </p:cNvSpPr>
          <p:nvPr>
            <p:ph type="title"/>
          </p:nvPr>
        </p:nvSpPr>
        <p:spPr>
          <a:xfrm>
            <a:off x="643467" y="1698171"/>
            <a:ext cx="3962061" cy="4516360"/>
          </a:xfrm>
        </p:spPr>
        <p:txBody>
          <a:bodyPr anchor="t">
            <a:normAutofit/>
          </a:bodyPr>
          <a:lstStyle/>
          <a:p>
            <a:r>
              <a:rPr lang="en-GB" sz="3600" b="1"/>
              <a:t>SWOT</a:t>
            </a:r>
            <a:endParaRPr lang="en-US" sz="3600" b="1"/>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BD2D207-8A42-A180-50F8-25A0BC6E77BC}"/>
              </a:ext>
            </a:extLst>
          </p:cNvPr>
          <p:cNvSpPr>
            <a:spLocks noGrp="1"/>
          </p:cNvSpPr>
          <p:nvPr>
            <p:ph idx="1"/>
          </p:nvPr>
        </p:nvSpPr>
        <p:spPr>
          <a:xfrm>
            <a:off x="5070020" y="1698170"/>
            <a:ext cx="6478513" cy="4516361"/>
          </a:xfrm>
        </p:spPr>
        <p:txBody>
          <a:bodyPr>
            <a:normAutofit/>
          </a:bodyPr>
          <a:lstStyle/>
          <a:p>
            <a:r>
              <a:rPr lang="en-GB" sz="1600" b="1" u="sng"/>
              <a:t>STRENGTHS</a:t>
            </a:r>
          </a:p>
          <a:p>
            <a:r>
              <a:rPr lang="en-GB" sz="1600"/>
              <a:t>Global presence</a:t>
            </a:r>
          </a:p>
          <a:p>
            <a:r>
              <a:rPr lang="en-GB" sz="1600"/>
              <a:t>Valuable brand</a:t>
            </a:r>
          </a:p>
          <a:p>
            <a:r>
              <a:rPr lang="en-GB" sz="1600" b="1" u="sng"/>
              <a:t>WEAKNESSES</a:t>
            </a:r>
          </a:p>
          <a:p>
            <a:r>
              <a:rPr lang="en-GB" sz="1600"/>
              <a:t>Financially not stable</a:t>
            </a:r>
          </a:p>
          <a:p>
            <a:r>
              <a:rPr lang="en-GB" sz="1600"/>
              <a:t>Too much focus on a niche market</a:t>
            </a:r>
          </a:p>
          <a:p>
            <a:r>
              <a:rPr lang="en-GB" sz="1600" b="1" u="sng"/>
              <a:t>OPPORTUNITIES</a:t>
            </a:r>
          </a:p>
          <a:p>
            <a:r>
              <a:rPr lang="en-GB" sz="1600"/>
              <a:t>Exploring all of the online opportunities</a:t>
            </a:r>
          </a:p>
          <a:p>
            <a:r>
              <a:rPr lang="en-US" sz="1600"/>
              <a:t>Make more of a diverse product</a:t>
            </a:r>
          </a:p>
          <a:p>
            <a:r>
              <a:rPr lang="en-US" sz="1600" b="1" u="sng"/>
              <a:t>THREATS</a:t>
            </a:r>
          </a:p>
          <a:p>
            <a:r>
              <a:rPr lang="en-US" sz="1600"/>
              <a:t>Covid pandemic</a:t>
            </a:r>
          </a:p>
          <a:p>
            <a:r>
              <a:rPr lang="en-US" sz="1600"/>
              <a:t>Competition</a:t>
            </a:r>
          </a:p>
          <a:p>
            <a:r>
              <a:rPr lang="en-US" sz="1600"/>
              <a:t>Social norms</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95863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4314DD-6AC4-C7D2-BF30-F8AC072F0451}"/>
              </a:ext>
            </a:extLst>
          </p:cNvPr>
          <p:cNvSpPr>
            <a:spLocks noGrp="1"/>
          </p:cNvSpPr>
          <p:nvPr>
            <p:ph type="title"/>
          </p:nvPr>
        </p:nvSpPr>
        <p:spPr>
          <a:xfrm>
            <a:off x="643467" y="321734"/>
            <a:ext cx="10905066" cy="1135737"/>
          </a:xfrm>
        </p:spPr>
        <p:txBody>
          <a:bodyPr>
            <a:normAutofit/>
          </a:bodyPr>
          <a:lstStyle/>
          <a:p>
            <a:r>
              <a:rPr lang="en-GB" sz="3600" b="1" dirty="0"/>
              <a:t>PROBLEMS IDENTIFIED</a:t>
            </a:r>
            <a:endParaRPr lang="en-US" sz="3600" b="1" dirty="0"/>
          </a:p>
        </p:txBody>
      </p:sp>
      <p:sp>
        <p:nvSpPr>
          <p:cNvPr id="3" name="Content Placeholder 2">
            <a:extLst>
              <a:ext uri="{FF2B5EF4-FFF2-40B4-BE49-F238E27FC236}">
                <a16:creationId xmlns:a16="http://schemas.microsoft.com/office/drawing/2014/main" id="{B89BFE27-C8D3-8BCA-D9D9-6AEE6DE60E70}"/>
              </a:ext>
            </a:extLst>
          </p:cNvPr>
          <p:cNvSpPr>
            <a:spLocks noGrp="1"/>
          </p:cNvSpPr>
          <p:nvPr>
            <p:ph idx="1"/>
          </p:nvPr>
        </p:nvSpPr>
        <p:spPr>
          <a:xfrm>
            <a:off x="643467" y="1782981"/>
            <a:ext cx="10905066" cy="4393982"/>
          </a:xfrm>
        </p:spPr>
        <p:txBody>
          <a:bodyPr>
            <a:normAutofit/>
          </a:bodyPr>
          <a:lstStyle/>
          <a:p>
            <a:r>
              <a:rPr lang="en-GB" sz="2000"/>
              <a:t>PANDEMIC </a:t>
            </a:r>
          </a:p>
          <a:p>
            <a:r>
              <a:rPr lang="en-GB" sz="2000"/>
              <a:t>INFLATION</a:t>
            </a:r>
          </a:p>
          <a:p>
            <a:r>
              <a:rPr lang="en-GB" sz="2000"/>
              <a:t>SOCIAL NORMS</a:t>
            </a:r>
          </a:p>
          <a:p>
            <a:r>
              <a:rPr lang="en-GB" sz="2000"/>
              <a:t>CURRENCY FLUXUATION</a:t>
            </a:r>
          </a:p>
          <a:p>
            <a:r>
              <a:rPr lang="en-GB" sz="2000"/>
              <a:t>LACK OF MODERNISATION</a:t>
            </a:r>
          </a:p>
          <a:p>
            <a:r>
              <a:rPr lang="en-GB" sz="2000"/>
              <a:t>BREXIT (SUPPLY CHAIN)</a:t>
            </a:r>
            <a:endParaRPr lang="en-US" sz="20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42132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7C3305-F086-9BFB-03A5-AA183585F9C4}"/>
              </a:ext>
            </a:extLst>
          </p:cNvPr>
          <p:cNvSpPr>
            <a:spLocks noGrp="1"/>
          </p:cNvSpPr>
          <p:nvPr>
            <p:ph type="title"/>
          </p:nvPr>
        </p:nvSpPr>
        <p:spPr>
          <a:xfrm>
            <a:off x="643468" y="621792"/>
            <a:ext cx="4989890" cy="5413248"/>
          </a:xfrm>
        </p:spPr>
        <p:txBody>
          <a:bodyPr>
            <a:normAutofit/>
          </a:bodyPr>
          <a:lstStyle/>
          <a:p>
            <a:r>
              <a:rPr lang="en-GB" sz="3600" b="1" dirty="0"/>
              <a:t>SOLUTIONS</a:t>
            </a:r>
            <a:endParaRPr lang="en-US" sz="3600" b="1" dirty="0"/>
          </a:p>
        </p:txBody>
      </p:sp>
      <p:sp>
        <p:nvSpPr>
          <p:cNvPr id="10" name="Freeform: Shape 9">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487" y="2994212"/>
            <a:ext cx="1345385" cy="668410"/>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480" y="2760304"/>
            <a:ext cx="418137" cy="41813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08836" y="4124955"/>
            <a:ext cx="635336"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36522" y="4621062"/>
            <a:ext cx="224347"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10175676" y="5597890"/>
            <a:ext cx="2982940"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46240" y="5280494"/>
            <a:ext cx="841505" cy="84150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7203B33-A4C4-D66E-5856-DFDBE431DA51}"/>
              </a:ext>
            </a:extLst>
          </p:cNvPr>
          <p:cNvSpPr>
            <a:spLocks noGrp="1"/>
          </p:cNvSpPr>
          <p:nvPr>
            <p:ph idx="1"/>
          </p:nvPr>
        </p:nvSpPr>
        <p:spPr>
          <a:xfrm>
            <a:off x="3248025" y="875455"/>
            <a:ext cx="7428752" cy="5571065"/>
          </a:xfrm>
          <a:noFill/>
        </p:spPr>
        <p:txBody>
          <a:bodyPr anchor="ctr">
            <a:normAutofit/>
          </a:bodyPr>
          <a:lstStyle/>
          <a:p>
            <a:r>
              <a:rPr lang="en-GB" sz="2400" dirty="0"/>
              <a:t>Having a social distancing work environment</a:t>
            </a:r>
          </a:p>
          <a:p>
            <a:r>
              <a:rPr lang="en-GB" sz="2400" dirty="0"/>
              <a:t>Keep extra costs to a minimum</a:t>
            </a:r>
          </a:p>
          <a:p>
            <a:r>
              <a:rPr lang="en-GB" sz="2400" dirty="0"/>
              <a:t>Keeping up with all the new fashion ideas</a:t>
            </a:r>
          </a:p>
          <a:p>
            <a:r>
              <a:rPr lang="en-GB" sz="2400" dirty="0"/>
              <a:t>Bringing in more modern machinery</a:t>
            </a:r>
          </a:p>
          <a:p>
            <a:r>
              <a:rPr lang="en-GB" sz="2400" dirty="0"/>
              <a:t>Finding local company to fill void in supply chain</a:t>
            </a:r>
          </a:p>
          <a:p>
            <a:endParaRPr lang="en-GB" sz="2400" dirty="0"/>
          </a:p>
          <a:p>
            <a:endParaRPr lang="en-GB" sz="2400" dirty="0"/>
          </a:p>
          <a:p>
            <a:endParaRPr lang="en-GB" sz="2400" dirty="0"/>
          </a:p>
          <a:p>
            <a:endParaRPr lang="en-US" sz="2400" dirty="0"/>
          </a:p>
        </p:txBody>
      </p:sp>
    </p:spTree>
    <p:extLst>
      <p:ext uri="{BB962C8B-B14F-4D97-AF65-F5344CB8AC3E}">
        <p14:creationId xmlns:p14="http://schemas.microsoft.com/office/powerpoint/2010/main" val="4107583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Freeform: Shape 103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Freeform: Shape 103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41" name="Isosceles Triangle 104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ishbone Diagram Root Cause Analysis - Pros &amp; Cons">
            <a:extLst>
              <a:ext uri="{FF2B5EF4-FFF2-40B4-BE49-F238E27FC236}">
                <a16:creationId xmlns:a16="http://schemas.microsoft.com/office/drawing/2014/main" id="{A7659B16-45CA-6CFA-BB5E-81B7B733177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674" b="-603"/>
          <a:stretch/>
        </p:blipFill>
        <p:spPr bwMode="auto">
          <a:xfrm>
            <a:off x="657225" y="1443567"/>
            <a:ext cx="9804890" cy="467571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1043" name="Isosceles Triangle 104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6495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areer Corner: Job Interview Questions To Answer And Ask -">
            <a:extLst>
              <a:ext uri="{FF2B5EF4-FFF2-40B4-BE49-F238E27FC236}">
                <a16:creationId xmlns:a16="http://schemas.microsoft.com/office/drawing/2014/main" id="{6B012659-D6BF-3F28-5DCC-FDEE79A1DD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8677" y="899475"/>
            <a:ext cx="7066350" cy="35996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24E296E-600A-0EAB-24C5-B729BC1ED10F}"/>
              </a:ext>
            </a:extLst>
          </p:cNvPr>
          <p:cNvSpPr txBox="1"/>
          <p:nvPr/>
        </p:nvSpPr>
        <p:spPr>
          <a:xfrm>
            <a:off x="2781077" y="4723813"/>
            <a:ext cx="6097772" cy="707886"/>
          </a:xfrm>
          <a:prstGeom prst="rect">
            <a:avLst/>
          </a:prstGeom>
          <a:noFill/>
        </p:spPr>
        <p:txBody>
          <a:bodyPr wrap="square">
            <a:spAutoFit/>
          </a:bodyPr>
          <a:lstStyle/>
          <a:p>
            <a:pPr algn="ctr"/>
            <a:r>
              <a:rPr lang="en-US" altLang="ko-KR" sz="4000" b="1" dirty="0">
                <a:latin typeface="Cambria" panose="02040503050406030204" pitchFamily="18" charset="0"/>
                <a:ea typeface="Cambria" panose="02040503050406030204" pitchFamily="18" charset="0"/>
                <a:cs typeface="Arial" pitchFamily="34" charset="0"/>
              </a:rPr>
              <a:t>THANK YOU</a:t>
            </a:r>
            <a:endParaRPr lang="ko-KR" altLang="en-US" sz="4000" b="1" dirty="0">
              <a:latin typeface="Cambria" panose="02040503050406030204" pitchFamily="18" charset="0"/>
              <a:cs typeface="Arial" pitchFamily="34" charset="0"/>
            </a:endParaRPr>
          </a:p>
        </p:txBody>
      </p:sp>
    </p:spTree>
    <p:extLst>
      <p:ext uri="{BB962C8B-B14F-4D97-AF65-F5344CB8AC3E}">
        <p14:creationId xmlns:p14="http://schemas.microsoft.com/office/powerpoint/2010/main" val="14895400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307</Words>
  <Application>Microsoft Office PowerPoint</Application>
  <PresentationFormat>Widescreen</PresentationFormat>
  <Paragraphs>53</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Cambria</vt:lpstr>
      <vt:lpstr>Office Theme</vt:lpstr>
      <vt:lpstr>Problem solving and decision making(bmsw4004 birm) presentation</vt:lpstr>
      <vt:lpstr>Introduction T.M.Lewin created in 1898 has gone into administration The company has been operating in the clothes fashion industry having 150 shops worldwide Since the pandemic and the social distancing laws the sales have dropped to zero.</vt:lpstr>
      <vt:lpstr>COVID-19 Impact on T M Lewin</vt:lpstr>
      <vt:lpstr>PESTLE analysis</vt:lpstr>
      <vt:lpstr>SWOT</vt:lpstr>
      <vt:lpstr>PROBLEMS IDENTIFIED</vt:lpstr>
      <vt:lpstr>SOLUTIONS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making(bmsw4004 birm) presentation</dc:title>
  <dc:creator>Muhammad Mominul Islam</dc:creator>
  <cp:lastModifiedBy>Muhammad Mominul Islam</cp:lastModifiedBy>
  <cp:revision>4</cp:revision>
  <dcterms:created xsi:type="dcterms:W3CDTF">2022-11-04T14:43:43Z</dcterms:created>
  <dcterms:modified xsi:type="dcterms:W3CDTF">2022-11-04T15:46:03Z</dcterms:modified>
</cp:coreProperties>
</file>