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17"/>
  </p:notesMasterIdLst>
  <p:sldIdLst>
    <p:sldId id="258" r:id="rId6"/>
    <p:sldId id="264" r:id="rId7"/>
    <p:sldId id="295" r:id="rId8"/>
    <p:sldId id="283" r:id="rId9"/>
    <p:sldId id="285" r:id="rId10"/>
    <p:sldId id="296" r:id="rId11"/>
    <p:sldId id="297" r:id="rId12"/>
    <p:sldId id="298" r:id="rId13"/>
    <p:sldId id="299" r:id="rId14"/>
    <p:sldId id="300" r:id="rId15"/>
    <p:sldId id="27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94" d="100"/>
          <a:sy n="94" d="100"/>
        </p:scale>
        <p:origin x="114" y="31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Harris" userId="ac199a4c-ad19-40c2-90c5-6743bba5a0d2" providerId="ADAL" clId="{D91D5785-0661-4E64-8CE0-18706FCC6A89}"/>
    <pc:docChg chg="custSel modSld">
      <pc:chgData name="John Harris" userId="ac199a4c-ad19-40c2-90c5-6743bba5a0d2" providerId="ADAL" clId="{D91D5785-0661-4E64-8CE0-18706FCC6A89}" dt="2025-09-17T13:59:17.135" v="289" actId="20577"/>
      <pc:docMkLst>
        <pc:docMk/>
      </pc:docMkLst>
      <pc:sldChg chg="modSp mod">
        <pc:chgData name="John Harris" userId="ac199a4c-ad19-40c2-90c5-6743bba5a0d2" providerId="ADAL" clId="{D91D5785-0661-4E64-8CE0-18706FCC6A89}" dt="2025-09-17T13:59:17.135" v="289" actId="20577"/>
        <pc:sldMkLst>
          <pc:docMk/>
          <pc:sldMk cId="3242883234" sldId="278"/>
        </pc:sldMkLst>
        <pc:spChg chg="mod">
          <ac:chgData name="John Harris" userId="ac199a4c-ad19-40c2-90c5-6743bba5a0d2" providerId="ADAL" clId="{D91D5785-0661-4E64-8CE0-18706FCC6A89}" dt="2025-09-17T13:59:17.135" v="289" actId="20577"/>
          <ac:spMkLst>
            <pc:docMk/>
            <pc:sldMk cId="3242883234" sldId="278"/>
            <ac:spMk id="3" creationId="{356CD0EB-C0FD-EC7F-671D-6CF28221804A}"/>
          </ac:spMkLst>
        </pc:spChg>
      </pc:sldChg>
      <pc:sldChg chg="modSp mod">
        <pc:chgData name="John Harris" userId="ac199a4c-ad19-40c2-90c5-6743bba5a0d2" providerId="ADAL" clId="{D91D5785-0661-4E64-8CE0-18706FCC6A89}" dt="2025-09-17T13:57:26.811" v="170" actId="20577"/>
        <pc:sldMkLst>
          <pc:docMk/>
          <pc:sldMk cId="303724706" sldId="283"/>
        </pc:sldMkLst>
        <pc:spChg chg="mod">
          <ac:chgData name="John Harris" userId="ac199a4c-ad19-40c2-90c5-6743bba5a0d2" providerId="ADAL" clId="{D91D5785-0661-4E64-8CE0-18706FCC6A89}" dt="2025-09-17T13:57:26.811" v="170" actId="20577"/>
          <ac:spMkLst>
            <pc:docMk/>
            <pc:sldMk cId="303724706" sldId="283"/>
            <ac:spMk id="3" creationId="{38400C68-9864-6AAE-58A5-23B2D18AECFD}"/>
          </ac:spMkLst>
        </pc:spChg>
      </pc:sldChg>
      <pc:sldChg chg="modSp mod">
        <pc:chgData name="John Harris" userId="ac199a4c-ad19-40c2-90c5-6743bba5a0d2" providerId="ADAL" clId="{D91D5785-0661-4E64-8CE0-18706FCC6A89}" dt="2025-09-17T13:56:14.799" v="151" actId="115"/>
        <pc:sldMkLst>
          <pc:docMk/>
          <pc:sldMk cId="1729699865" sldId="298"/>
        </pc:sldMkLst>
        <pc:spChg chg="mod">
          <ac:chgData name="John Harris" userId="ac199a4c-ad19-40c2-90c5-6743bba5a0d2" providerId="ADAL" clId="{D91D5785-0661-4E64-8CE0-18706FCC6A89}" dt="2025-09-17T13:56:14.799" v="151" actId="115"/>
          <ac:spMkLst>
            <pc:docMk/>
            <pc:sldMk cId="1729699865" sldId="298"/>
            <ac:spMk id="3" creationId="{7A92CF3D-B8D8-A4EA-885C-D933765121F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Week 3 – Research Topics &amp; Literature Reviews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219" y="25718"/>
            <a:ext cx="11481847" cy="1325563"/>
          </a:xfrm>
        </p:spPr>
        <p:txBody>
          <a:bodyPr/>
          <a:lstStyle/>
          <a:p>
            <a:r>
              <a:rPr lang="en-GB" dirty="0"/>
              <a:t>Session objectives/plan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851C0-6472-8C4E-46B8-9AE82FBD8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329530"/>
            <a:ext cx="11481847" cy="4177189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3300" dirty="0"/>
              <a:t>Identifying a well-focussed research topic</a:t>
            </a:r>
          </a:p>
          <a:p>
            <a:endParaRPr lang="en-GB" sz="3300" dirty="0"/>
          </a:p>
          <a:p>
            <a:r>
              <a:rPr lang="en-GB" sz="3300" dirty="0"/>
              <a:t>Understand the nature of literature reviews</a:t>
            </a:r>
          </a:p>
          <a:p>
            <a:endParaRPr lang="en-GB" sz="3300" dirty="0"/>
          </a:p>
          <a:p>
            <a:r>
              <a:rPr lang="en-GB" sz="3300" dirty="0"/>
              <a:t>Deepen understanding of conducting a critical literature review</a:t>
            </a:r>
          </a:p>
          <a:p>
            <a:endParaRPr lang="en-GB" sz="3300" dirty="0"/>
          </a:p>
          <a:p>
            <a:r>
              <a:rPr lang="en-GB" sz="3300" dirty="0"/>
              <a:t>Activity / Discussion</a:t>
            </a:r>
          </a:p>
          <a:p>
            <a:pPr marL="0" indent="0">
              <a:buNone/>
            </a:pP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C642F-8C61-BD30-DA6C-322CED653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Doing critical literature reviews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5EB05-BE13-E8A6-E726-B29911AF4B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literature review?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5654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36D8B-38FC-3579-4581-6CD7823F7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about CSR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0C68-9864-6AAE-58A5-23B2D18AEC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Each one of you will be allocated one of the readings in the folder. Each of these (in some way) relates to the topic of Corporate Social Responsibility (CSR).</a:t>
            </a:r>
          </a:p>
          <a:p>
            <a:endParaRPr lang="en-GB" dirty="0"/>
          </a:p>
          <a:p>
            <a:r>
              <a:rPr lang="en-GB" dirty="0"/>
              <a:t>Present a 5–10-minute summary overview of the approach taken to undertake the research, the ‘research gap’, methodological underpinning, and key findings.  </a:t>
            </a:r>
          </a:p>
        </p:txBody>
      </p:sp>
    </p:spTree>
    <p:extLst>
      <p:ext uri="{BB962C8B-B14F-4D97-AF65-F5344CB8AC3E}">
        <p14:creationId xmlns:p14="http://schemas.microsoft.com/office/powerpoint/2010/main" val="303724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5392E-BB28-1458-2490-1768DC427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Gap-spotting (Alvesson and Sandburg, 2011)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6BDE4-9A58-8D9F-D517-BD1A2F25B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Identifying the research gap</a:t>
            </a:r>
          </a:p>
        </p:txBody>
      </p:sp>
    </p:spTree>
    <p:extLst>
      <p:ext uri="{BB962C8B-B14F-4D97-AF65-F5344CB8AC3E}">
        <p14:creationId xmlns:p14="http://schemas.microsoft.com/office/powerpoint/2010/main" val="96227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3D1E3-60A3-1BF6-BA60-D342B3BD4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Critically reviewing the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F0BDF-F764-9F8E-2936-16B8047B4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Three ways you are likely to use literature in your research</a:t>
            </a:r>
          </a:p>
          <a:p>
            <a:pPr marL="0" indent="0">
              <a:buNone/>
            </a:pPr>
            <a:endParaRPr lang="en-GB" dirty="0"/>
          </a:p>
          <a:p>
            <a:pPr marL="914400" lvl="1" indent="-457200">
              <a:buAutoNum type="arabicPeriod"/>
            </a:pPr>
            <a:r>
              <a:rPr lang="en-GB" dirty="0"/>
              <a:t>Preliminary search that helps you to generate and refine your research area and topic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2. 	The critical review or critical literature review – provides the context and theoretical 	framework for your research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3. 	Places your research findings within the wider body of knowledge</a:t>
            </a:r>
          </a:p>
        </p:txBody>
      </p:sp>
    </p:spTree>
    <p:extLst>
      <p:ext uri="{BB962C8B-B14F-4D97-AF65-F5344CB8AC3E}">
        <p14:creationId xmlns:p14="http://schemas.microsoft.com/office/powerpoint/2010/main" val="2304329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7CD941-A063-E460-8FEF-D8FDB2895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Literature review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43497CA-7A20-5A76-8C4C-145829CF7C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16526" y="145626"/>
            <a:ext cx="7258052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815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5394D-7D82-0003-C35E-D84138123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Being critical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2CF3D-B8D8-A4EA-885C-D93376512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10665"/>
            <a:ext cx="11481847" cy="357593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Mingers (2000) argues that there are 4 aspects of a critical approach</a:t>
            </a:r>
          </a:p>
          <a:p>
            <a:pPr marL="0" indent="0">
              <a:buNone/>
            </a:pPr>
            <a:r>
              <a:rPr lang="en-GB" dirty="0"/>
              <a:t>	1. critique of rhetoric</a:t>
            </a:r>
          </a:p>
          <a:p>
            <a:pPr marL="0" indent="0">
              <a:buNone/>
            </a:pPr>
            <a:r>
              <a:rPr lang="en-GB" dirty="0"/>
              <a:t>	2. critique of tradition</a:t>
            </a:r>
          </a:p>
          <a:p>
            <a:pPr marL="0" indent="0">
              <a:buNone/>
            </a:pPr>
            <a:r>
              <a:rPr lang="en-GB" dirty="0"/>
              <a:t>	3. Critique of authority</a:t>
            </a:r>
          </a:p>
          <a:p>
            <a:pPr marL="0" indent="0">
              <a:buNone/>
            </a:pPr>
            <a:r>
              <a:rPr lang="en-GB" dirty="0"/>
              <a:t>	4. critique of objectivity</a:t>
            </a:r>
          </a:p>
          <a:p>
            <a:pPr marL="0" indent="0">
              <a:buNone/>
            </a:pPr>
            <a:endParaRPr lang="en-GB" sz="3100" b="0" i="0" dirty="0">
              <a:solidFill>
                <a:srgbClr val="555555"/>
              </a:solidFill>
              <a:effectLst/>
            </a:endParaRPr>
          </a:p>
          <a:p>
            <a:pPr marL="0" indent="0">
              <a:buNone/>
            </a:pPr>
            <a:r>
              <a:rPr lang="en-GB" sz="3100" b="0" i="0" dirty="0">
                <a:solidFill>
                  <a:srgbClr val="555555"/>
                </a:solidFill>
                <a:effectLst/>
              </a:rPr>
              <a:t>In critically reviewing the literature, you need to read the literature about your research topic with some</a:t>
            </a:r>
            <a:r>
              <a:rPr lang="en-GB" sz="3100" b="0" i="0" u="sng" dirty="0">
                <a:solidFill>
                  <a:srgbClr val="555555"/>
                </a:solidFill>
                <a:effectLst/>
              </a:rPr>
              <a:t> scepticism</a:t>
            </a:r>
            <a:r>
              <a:rPr lang="en-GB" sz="3100" b="0" i="0" dirty="0">
                <a:solidFill>
                  <a:srgbClr val="555555"/>
                </a:solidFill>
                <a:effectLst/>
              </a:rPr>
              <a:t> and be willing to </a:t>
            </a:r>
            <a:r>
              <a:rPr lang="en-GB" sz="3100" b="0" i="0" u="sng" dirty="0">
                <a:solidFill>
                  <a:srgbClr val="555555"/>
                </a:solidFill>
                <a:effectLst/>
              </a:rPr>
              <a:t>question what you read</a:t>
            </a:r>
            <a:r>
              <a:rPr lang="en-GB" sz="3100" b="0" i="0" dirty="0">
                <a:solidFill>
                  <a:srgbClr val="555555"/>
                </a:solidFill>
                <a:effectLst/>
              </a:rPr>
              <a:t>; the term critical referring to the judgement you exercise. </a:t>
            </a:r>
          </a:p>
          <a:p>
            <a:pPr marL="0" indent="0">
              <a:buNone/>
            </a:pPr>
            <a:endParaRPr lang="en-GB" sz="3100" b="0" i="0" dirty="0">
              <a:solidFill>
                <a:srgbClr val="555555"/>
              </a:solidFill>
              <a:effectLst/>
            </a:endParaRPr>
          </a:p>
          <a:p>
            <a:pPr marL="0" indent="0">
              <a:buNone/>
            </a:pPr>
            <a:r>
              <a:rPr lang="en-GB" sz="3100" b="0" i="0" dirty="0">
                <a:solidFill>
                  <a:srgbClr val="555555"/>
                </a:solidFill>
                <a:effectLst/>
              </a:rPr>
              <a:t>This means as you write your review you need to be constantly </a:t>
            </a:r>
            <a:r>
              <a:rPr lang="en-GB" sz="3100" b="0" i="0" u="sng" dirty="0">
                <a:solidFill>
                  <a:srgbClr val="555555"/>
                </a:solidFill>
                <a:effectLst/>
              </a:rPr>
              <a:t>considering and justifying your own critical stance </a:t>
            </a:r>
            <a:r>
              <a:rPr lang="en-GB" sz="3100" b="0" i="0" dirty="0">
                <a:solidFill>
                  <a:srgbClr val="555555"/>
                </a:solidFill>
                <a:effectLst/>
              </a:rPr>
              <a:t>with clear arguments and references to the literature rather than just giving your own opinion.</a:t>
            </a:r>
          </a:p>
          <a:p>
            <a:pPr marL="0" indent="0">
              <a:buNone/>
            </a:pPr>
            <a:br>
              <a:rPr lang="en-GB" sz="3100" dirty="0"/>
            </a:br>
            <a:r>
              <a:rPr lang="en-GB" sz="1600" b="0" i="0" dirty="0">
                <a:solidFill>
                  <a:srgbClr val="555555"/>
                </a:solidFill>
                <a:effectLst/>
              </a:rPr>
              <a:t>Saunders, Mark, et al. </a:t>
            </a:r>
            <a:r>
              <a:rPr lang="en-GB" sz="1600" b="0" i="1" dirty="0">
                <a:solidFill>
                  <a:srgbClr val="555555"/>
                </a:solidFill>
                <a:effectLst/>
              </a:rPr>
              <a:t>Research Methods for Business Students</a:t>
            </a:r>
            <a:r>
              <a:rPr lang="en-GB" sz="1600" b="0" i="0" dirty="0">
                <a:solidFill>
                  <a:srgbClr val="555555"/>
                </a:solidFill>
                <a:effectLst/>
              </a:rPr>
              <a:t>, Pearson Education, Limited, 2019.</a:t>
            </a:r>
            <a:r>
              <a:rPr lang="en-GB" sz="1600" b="0" i="1" dirty="0">
                <a:solidFill>
                  <a:srgbClr val="555555"/>
                </a:solidFill>
                <a:effectLst/>
              </a:rPr>
              <a:t> ProQuest </a:t>
            </a:r>
            <a:r>
              <a:rPr lang="en-GB" sz="1600" b="0" i="1" dirty="0" err="1">
                <a:solidFill>
                  <a:srgbClr val="555555"/>
                </a:solidFill>
                <a:effectLst/>
              </a:rPr>
              <a:t>Ebook</a:t>
            </a:r>
            <a:r>
              <a:rPr lang="en-GB" sz="1600" b="0" i="1" dirty="0">
                <a:solidFill>
                  <a:srgbClr val="555555"/>
                </a:solidFill>
                <a:effectLst/>
              </a:rPr>
              <a:t> Central</a:t>
            </a:r>
            <a:r>
              <a:rPr lang="en-GB" sz="1600" b="0" i="0" dirty="0">
                <a:solidFill>
                  <a:srgbClr val="555555"/>
                </a:solidFill>
                <a:effectLst/>
              </a:rPr>
              <a:t>, http://ebookcentral.proquest.com/lib/trinity/detail.action?docID=5774742.</a:t>
            </a:r>
            <a:br>
              <a:rPr lang="en-GB" sz="1600" dirty="0"/>
            </a:br>
            <a:r>
              <a:rPr lang="en-GB" sz="1600" b="0" i="0" dirty="0">
                <a:solidFill>
                  <a:srgbClr val="555555"/>
                </a:solidFill>
                <a:effectLst/>
              </a:rPr>
              <a:t>Created from trinity on 2023-10-24 14:41:05.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29699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checklist&#10;&#10;Description automatically generated">
            <a:extLst>
              <a:ext uri="{FF2B5EF4-FFF2-40B4-BE49-F238E27FC236}">
                <a16:creationId xmlns:a16="http://schemas.microsoft.com/office/drawing/2014/main" id="{F257BFF0-375A-E2D7-57B6-E8E8F474D6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04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750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aper with text on it&#10;&#10;Description automatically generated">
            <a:extLst>
              <a:ext uri="{FF2B5EF4-FFF2-40B4-BE49-F238E27FC236}">
                <a16:creationId xmlns:a16="http://schemas.microsoft.com/office/drawing/2014/main" id="{2B25AF6B-1A63-75A3-35F3-C097FE57A3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012" y="1046480"/>
            <a:ext cx="11071521" cy="4427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542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7C581-AF50-4EF1-EDED-B05863B73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highlight>
                  <a:srgbClr val="800080"/>
                </a:highlight>
              </a:rPr>
              <a:t>SEMINAR ACTIVITY</a:t>
            </a:r>
            <a:br>
              <a:rPr lang="en-GB" dirty="0">
                <a:highlight>
                  <a:srgbClr val="800080"/>
                </a:highlight>
              </a:rPr>
            </a:b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CD0EB-C0FD-EC7F-671D-6CF282218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Using a peer-reviewed academic article in your main area of interest, think about the following questions:</a:t>
            </a:r>
          </a:p>
          <a:p>
            <a:endParaRPr lang="en-GB" i="1" dirty="0">
              <a:solidFill>
                <a:schemeClr val="accent1"/>
              </a:solidFill>
            </a:endParaRPr>
          </a:p>
          <a:p>
            <a:pPr lvl="1"/>
            <a:r>
              <a:rPr lang="en-GB" i="1" dirty="0">
                <a:solidFill>
                  <a:schemeClr val="accent1"/>
                </a:solidFill>
              </a:rPr>
              <a:t>Has it provided a historical context?</a:t>
            </a:r>
          </a:p>
          <a:p>
            <a:pPr lvl="1"/>
            <a:r>
              <a:rPr lang="en-GB" i="1" dirty="0">
                <a:solidFill>
                  <a:schemeClr val="accent1"/>
                </a:solidFill>
              </a:rPr>
              <a:t>What are the contemporary issues, debates, issues and questions on the topic?</a:t>
            </a:r>
          </a:p>
          <a:p>
            <a:pPr lvl="1"/>
            <a:r>
              <a:rPr lang="en-GB" i="1" dirty="0">
                <a:solidFill>
                  <a:schemeClr val="accent1"/>
                </a:solidFill>
              </a:rPr>
              <a:t>What are the relevant theories and practices underpinning the research topic?</a:t>
            </a:r>
          </a:p>
          <a:p>
            <a:pPr lvl="1"/>
            <a:r>
              <a:rPr lang="en-GB" i="1" dirty="0">
                <a:solidFill>
                  <a:schemeClr val="accent1"/>
                </a:solidFill>
              </a:rPr>
              <a:t>Has it provided definitions of key terms?</a:t>
            </a:r>
          </a:p>
          <a:p>
            <a:pPr lvl="1"/>
            <a:r>
              <a:rPr lang="en-GB" i="1" dirty="0">
                <a:solidFill>
                  <a:schemeClr val="accent1"/>
                </a:solidFill>
              </a:rPr>
              <a:t>Does it identify a research gap?</a:t>
            </a:r>
          </a:p>
          <a:p>
            <a:pPr lvl="1"/>
            <a:endParaRPr lang="en-GB" i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8832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51</TotalTime>
  <Words>444</Words>
  <Application>Microsoft Office PowerPoint</Application>
  <PresentationFormat>Widescreen</PresentationFormat>
  <Paragraphs>54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UWTSD 200_Title Page</vt:lpstr>
      <vt:lpstr>UWTSD 200_Text 1</vt:lpstr>
      <vt:lpstr>PowerPoint Presentation</vt:lpstr>
      <vt:lpstr>Session objectives/plan</vt:lpstr>
      <vt:lpstr>Doing critical literature reviews</vt:lpstr>
      <vt:lpstr>Examples about CSR</vt:lpstr>
      <vt:lpstr>Gap-spotting (Alvesson and Sandburg, 2011) </vt:lpstr>
      <vt:lpstr>Critically reviewing the literature</vt:lpstr>
      <vt:lpstr>Literature review process</vt:lpstr>
      <vt:lpstr>Being critical</vt:lpstr>
      <vt:lpstr>PowerPoint Presentation</vt:lpstr>
      <vt:lpstr>PowerPoint Presentation</vt:lpstr>
      <vt:lpstr>  SEMINAR 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John Harris</cp:lastModifiedBy>
  <cp:revision>4</cp:revision>
  <dcterms:created xsi:type="dcterms:W3CDTF">2023-10-08T18:11:10Z</dcterms:created>
  <dcterms:modified xsi:type="dcterms:W3CDTF">2025-09-17T13:59:25Z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