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  <p:sldMasterId id="2147483703" r:id="rId2"/>
  </p:sldMasterIdLst>
  <p:notesMasterIdLst>
    <p:notesMasterId r:id="rId75"/>
  </p:notesMasterIdLst>
  <p:sldIdLst>
    <p:sldId id="366" r:id="rId3"/>
    <p:sldId id="258" r:id="rId4"/>
    <p:sldId id="367" r:id="rId5"/>
    <p:sldId id="437" r:id="rId6"/>
    <p:sldId id="369" r:id="rId7"/>
    <p:sldId id="370" r:id="rId8"/>
    <p:sldId id="371" r:id="rId9"/>
    <p:sldId id="372" r:id="rId10"/>
    <p:sldId id="373" r:id="rId11"/>
    <p:sldId id="374" r:id="rId12"/>
    <p:sldId id="375" r:id="rId13"/>
    <p:sldId id="376" r:id="rId14"/>
    <p:sldId id="377" r:id="rId15"/>
    <p:sldId id="378" r:id="rId16"/>
    <p:sldId id="379" r:id="rId17"/>
    <p:sldId id="380" r:id="rId18"/>
    <p:sldId id="381" r:id="rId19"/>
    <p:sldId id="382" r:id="rId20"/>
    <p:sldId id="383" r:id="rId21"/>
    <p:sldId id="384" r:id="rId22"/>
    <p:sldId id="385" r:id="rId23"/>
    <p:sldId id="386" r:id="rId24"/>
    <p:sldId id="387" r:id="rId25"/>
    <p:sldId id="388" r:id="rId26"/>
    <p:sldId id="389" r:id="rId27"/>
    <p:sldId id="390" r:id="rId28"/>
    <p:sldId id="391" r:id="rId29"/>
    <p:sldId id="392" r:id="rId30"/>
    <p:sldId id="393" r:id="rId31"/>
    <p:sldId id="394" r:id="rId32"/>
    <p:sldId id="395" r:id="rId33"/>
    <p:sldId id="396" r:id="rId34"/>
    <p:sldId id="397" r:id="rId35"/>
    <p:sldId id="398" r:id="rId36"/>
    <p:sldId id="399" r:id="rId37"/>
    <p:sldId id="400" r:id="rId38"/>
    <p:sldId id="401" r:id="rId39"/>
    <p:sldId id="402" r:id="rId40"/>
    <p:sldId id="403" r:id="rId41"/>
    <p:sldId id="404" r:id="rId42"/>
    <p:sldId id="405" r:id="rId43"/>
    <p:sldId id="406" r:id="rId44"/>
    <p:sldId id="407" r:id="rId45"/>
    <p:sldId id="408" r:id="rId46"/>
    <p:sldId id="409" r:id="rId47"/>
    <p:sldId id="410" r:id="rId48"/>
    <p:sldId id="411" r:id="rId49"/>
    <p:sldId id="412" r:id="rId50"/>
    <p:sldId id="413" r:id="rId51"/>
    <p:sldId id="414" r:id="rId52"/>
    <p:sldId id="415" r:id="rId53"/>
    <p:sldId id="416" r:id="rId54"/>
    <p:sldId id="417" r:id="rId55"/>
    <p:sldId id="418" r:id="rId56"/>
    <p:sldId id="419" r:id="rId57"/>
    <p:sldId id="420" r:id="rId58"/>
    <p:sldId id="421" r:id="rId59"/>
    <p:sldId id="422" r:id="rId60"/>
    <p:sldId id="423" r:id="rId61"/>
    <p:sldId id="424" r:id="rId62"/>
    <p:sldId id="425" r:id="rId63"/>
    <p:sldId id="426" r:id="rId64"/>
    <p:sldId id="427" r:id="rId65"/>
    <p:sldId id="428" r:id="rId66"/>
    <p:sldId id="429" r:id="rId67"/>
    <p:sldId id="430" r:id="rId68"/>
    <p:sldId id="431" r:id="rId69"/>
    <p:sldId id="432" r:id="rId70"/>
    <p:sldId id="433" r:id="rId71"/>
    <p:sldId id="434" r:id="rId72"/>
    <p:sldId id="435" r:id="rId73"/>
    <p:sldId id="436" r:id="rId74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58" autoAdjust="0"/>
    <p:restoredTop sz="61294" autoAdjust="0"/>
  </p:normalViewPr>
  <p:slideViewPr>
    <p:cSldViewPr>
      <p:cViewPr varScale="1">
        <p:scale>
          <a:sx n="70" d="100"/>
          <a:sy n="70" d="100"/>
        </p:scale>
        <p:origin x="279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16" Type="http://schemas.openxmlformats.org/officeDocument/2006/relationships/slide" Target="slides/slide1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slide" Target="slides/slide64.xml"/><Relationship Id="rId74" Type="http://schemas.openxmlformats.org/officeDocument/2006/relationships/slide" Target="slides/slide72.xml"/><Relationship Id="rId79" Type="http://schemas.openxmlformats.org/officeDocument/2006/relationships/tableStyles" Target="tableStyles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77" Type="http://schemas.openxmlformats.org/officeDocument/2006/relationships/viewProps" Target="view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slide" Target="slides/slide71.xml"/><Relationship Id="rId78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6" Type="http://schemas.openxmlformats.org/officeDocument/2006/relationships/presProps" Target="presProps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E4ECF3-D542-4D3F-A3A3-2E6E98A7C9FE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E105F-8527-4319-AD10-2196F5B20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96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53483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cy-GB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cy-GB" dirty="0">
                <a:latin typeface="Arial" panose="020B0604020202020204" pitchFamily="34" charset="0"/>
              </a:rPr>
              <a:t>It’s always worth explaining who the module team are.</a:t>
            </a:r>
          </a:p>
          <a:p>
            <a:pPr eaLnBrk="1" hangingPunct="1"/>
            <a:endParaRPr lang="en-GB" altLang="cy-GB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cy-GB" dirty="0">
                <a:latin typeface="Arial" panose="020B0604020202020204" pitchFamily="34" charset="0"/>
              </a:rPr>
              <a:t>Explain that it is possible that their assignment will not be marked by the lecturer teaching them.</a:t>
            </a:r>
          </a:p>
          <a:p>
            <a:pPr eaLnBrk="1" hangingPunct="1"/>
            <a:r>
              <a:rPr lang="en-GB" altLang="cy-GB" dirty="0">
                <a:latin typeface="Arial" panose="020B0604020202020204" pitchFamily="34" charset="0"/>
              </a:rPr>
              <a:t>Should they need to contact someone to discuss feedback, it is the marker they should contact – therefore, this slide can be useful for them.</a:t>
            </a:r>
          </a:p>
          <a:p>
            <a:pPr eaLnBrk="1" hangingPunct="1"/>
            <a:endParaRPr lang="en-GB" altLang="cy-GB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cy-GB" dirty="0">
                <a:latin typeface="Arial" panose="020B0604020202020204" pitchFamily="34" charset="0"/>
              </a:rPr>
              <a:t>* They also need to share their recordings with the whole team.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344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57225" y="793750"/>
            <a:ext cx="52959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510325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57225" y="793750"/>
            <a:ext cx="52959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265100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26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i="1" dirty="0">
              <a:latin typeface="Arial" panose="020B0604020202020204" pitchFamily="34" charset="0"/>
            </a:endParaRPr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10C6355-4E7D-4201-86A0-E9BB36801752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557429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41DB5C-EB30-4949-8F73-A094E8B8143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161641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41DB5C-EB30-4949-8F73-A094E8B8143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61334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41DB5C-EB30-4949-8F73-A094E8B8143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02161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41DB5C-EB30-4949-8F73-A094E8B8143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853930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784874D-5CF1-445E-8B3A-3DE06A0936FB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03198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784874D-5CF1-445E-8B3A-3DE06A0936FB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31547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EEAB0F1-3A97-4448-AAED-205D114AAEB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186728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97730034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34955237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41002385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61107779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44803152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62050072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59728475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99640040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30009593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63219891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59776129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40954511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95387886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28610857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51087394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2171746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31127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8C569E7-322E-4507-9BEE-D94CE7B73F25}" type="slidenum">
              <a:rPr lang="cy-GB" altLang="en-US" sz="1200" smtClean="0">
                <a:latin typeface="Arial" panose="020B0604020202020204" pitchFamily="34" charset="0"/>
              </a:rPr>
              <a:pPr/>
              <a:t>37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987858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6961100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7429912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63298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75718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09303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51011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43745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56429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05554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60279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954474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817410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634958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079333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371817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88569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460116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918211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549550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112615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002037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854973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60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379067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61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277335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62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311016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63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430061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64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648080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65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433618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66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616394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67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253485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u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68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789560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70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241057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71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994332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72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071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634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3362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4033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364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809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555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41923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1557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5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115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3/4/2024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260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a.rees-edwards@uwtsd.ac.uk" TargetMode="External"/><Relationship Id="rId7" Type="http://schemas.openxmlformats.org/officeDocument/2006/relationships/hyperlink" Target="mailto:j.elmer@uwtsd.ac.uk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openxmlformats.org/officeDocument/2006/relationships/hyperlink" Target="mailto:natasha.jones@uwtsd.ac.uk" TargetMode="External"/><Relationship Id="rId5" Type="http://schemas.openxmlformats.org/officeDocument/2006/relationships/hyperlink" Target="mailto:j.pitman@uwtsd.ac.uk" TargetMode="External"/><Relationship Id="rId4" Type="http://schemas.openxmlformats.org/officeDocument/2006/relationships/hyperlink" Target="mailto:Paul.darby@uwtsd.ac.uk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mailto:ITServiceDesk@uwtsd.ac.uk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Relationship Id="rId4" Type="http://schemas.openxmlformats.org/officeDocument/2006/relationships/hyperlink" Target="mailto:moodle@uwtsd.ac.uk" TargetMode="Externa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5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5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8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vyfXWSVaqUE" TargetMode="External"/><Relationship Id="rId6" Type="http://schemas.openxmlformats.org/officeDocument/2006/relationships/image" Target="../media/image28.png"/><Relationship Id="rId5" Type="http://schemas.openxmlformats.org/officeDocument/2006/relationships/image" Target="../media/image27.jpeg"/><Relationship Id="rId4" Type="http://schemas.openxmlformats.org/officeDocument/2006/relationships/image" Target="../media/image26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5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5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2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O_abRWZk7hI" TargetMode="External"/><Relationship Id="rId4" Type="http://schemas.openxmlformats.org/officeDocument/2006/relationships/image" Target="../media/image34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3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w0v_pu6miJ8" TargetMode="External"/><Relationship Id="rId4" Type="http://schemas.openxmlformats.org/officeDocument/2006/relationships/image" Target="../media/image35.jpe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5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https://www.youtube.com/embed/vlDgG3AKrMc" TargetMode="External"/><Relationship Id="rId1" Type="http://schemas.openxmlformats.org/officeDocument/2006/relationships/video" Target="https://www.youtube.com/embed/-ovVeLy739s" TargetMode="Externa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notesSlide" Target="../notesSlides/notesSlide55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5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5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5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5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5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5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wales/history/sites/themes/myths.shtml" TargetMode="External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5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lDgG3AKrMc" TargetMode="External"/><Relationship Id="rId7" Type="http://schemas.openxmlformats.org/officeDocument/2006/relationships/hyperlink" Target="https://www.youtube.com/watch?v=G5usxv4LKy0" TargetMode="External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dailypost.co.uk/news/local-news/leeks-st-davids-day-daffodils-17838203" TargetMode="External"/><Relationship Id="rId5" Type="http://schemas.openxmlformats.org/officeDocument/2006/relationships/hyperlink" Target="https://www.changechecker.org/coin/20/round-1pound-Wales-Leek.aspx" TargetMode="External"/><Relationship Id="rId4" Type="http://schemas.openxmlformats.org/officeDocument/2006/relationships/hyperlink" Target="https://www.bbc.co.uk/wales/history/sites/themes/myths.shtml" TargetMode="Externa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-ovVeLy739s" TargetMode="External"/><Relationship Id="rId7" Type="http://schemas.openxmlformats.org/officeDocument/2006/relationships/hyperlink" Target="https://www.silvermans.co.uk/products/welsh-guards-cap-badge?variant=4198692291" TargetMode="External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youtube.com/watch?v=w0v_pu6miJ8" TargetMode="External"/><Relationship Id="rId5" Type="http://schemas.openxmlformats.org/officeDocument/2006/relationships/hyperlink" Target="https://pdfs.semanticscholar.org/023b/0223f2673be190d6978e85f4d7fb606125ad.pdf" TargetMode="External"/><Relationship Id="rId4" Type="http://schemas.openxmlformats.org/officeDocument/2006/relationships/hyperlink" Target="https://www.learningandexploringthroughplay.com/2017/02/st-davids-day-activity-for-kids.html" TargetMode="Externa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flagshop.co.uk/wales-flag-18-x-12-rope-toggle.html" TargetMode="External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198.23.153.33/academy/lesson/globalization-and-organizational-culture.html" TargetMode="External"/><Relationship Id="rId5" Type="http://schemas.openxmlformats.org/officeDocument/2006/relationships/hyperlink" Target="https://www.amazon.co.uk/gp/product/1291985271/ref=ox_sc_saved_title_8?smid=A3P5ROKL5A1OLE&amp;psc=1" TargetMode="External"/><Relationship Id="rId4" Type="http://schemas.openxmlformats.org/officeDocument/2006/relationships/hyperlink" Target="https://www.youtube.com/watch?v=vyfXWSVaqUE&amp;t=64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455" y="1385456"/>
            <a:ext cx="4022117" cy="3738338"/>
          </a:xfrm>
        </p:spPr>
        <p:txBody>
          <a:bodyPr/>
          <a:lstStyle/>
          <a:p>
            <a:r>
              <a:rPr lang="en-GB" sz="3600" b="1" dirty="0"/>
              <a:t>ECEY4004C </a:t>
            </a:r>
            <a:br>
              <a:rPr lang="en-GB" sz="3600" dirty="0"/>
            </a:br>
            <a:r>
              <a:rPr lang="en-GB" sz="3600" dirty="0" err="1"/>
              <a:t>Amlieithwydd</a:t>
            </a:r>
            <a:r>
              <a:rPr lang="en-GB" sz="3600" dirty="0"/>
              <a:t>, </a:t>
            </a:r>
            <a:r>
              <a:rPr lang="en-GB" sz="3600" dirty="0" err="1"/>
              <a:t>aml-feddwl</a:t>
            </a: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r>
              <a:rPr lang="en-GB" sz="3600" dirty="0" err="1"/>
              <a:t>Cyflwyniad</a:t>
            </a:r>
            <a:r>
              <a:rPr lang="en-GB" sz="3600" dirty="0"/>
              <a:t> </a:t>
            </a:r>
            <a:r>
              <a:rPr lang="en-GB" sz="3600" dirty="0" err="1"/>
              <a:t>i’r</a:t>
            </a:r>
            <a:r>
              <a:rPr lang="en-GB" sz="3600" dirty="0"/>
              <a:t> </a:t>
            </a:r>
            <a:r>
              <a:rPr lang="en-GB" sz="3600" dirty="0" err="1"/>
              <a:t>modwl</a:t>
            </a: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91891" y="1385455"/>
            <a:ext cx="4509654" cy="3738995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ECEY4004 </a:t>
            </a: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Multilingualism, multi-thinking</a:t>
            </a:r>
            <a:endParaRPr lang="en-GB" sz="3600" b="1" kern="0" dirty="0">
              <a:solidFill>
                <a:schemeClr val="accent4">
                  <a:lumMod val="20000"/>
                  <a:lumOff val="80000"/>
                </a:schemeClr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Introduction to module</a:t>
            </a:r>
            <a:endParaRPr lang="cy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2385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645EF5-D069-8894-ADC1-5AD0C0511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A7315-B909-41F8-CDDC-A839B65EC7C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Manylion y modwl;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Deilliannau dysgu;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Aseiniad.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20C1C3-D0CD-D855-4E9F-66DEEC1AC0B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details;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Assignment.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1992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8A6B2-748D-1A99-DB11-6D346E4991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cy-GB" sz="4400" dirty="0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br>
              <a:rPr lang="en-GB" altLang="cy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F90D8A-B342-BAB2-1074-09162C8FDCA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Diffinio ‘diwylliant’;</a:t>
            </a:r>
          </a:p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Cymru a ‘</a:t>
            </a:r>
            <a:r>
              <a:rPr lang="cy-GB" altLang="cy-GB" i="1" dirty="0" err="1">
                <a:latin typeface="Arial" panose="020B0604020202020204" pitchFamily="34" charset="0"/>
                <a:cs typeface="Arial" panose="020B0604020202020204" pitchFamily="34" charset="0"/>
              </a:rPr>
              <a:t>Chymreictod</a:t>
            </a:r>
            <a:r>
              <a:rPr lang="cy-GB" altLang="cy-GB" i="1" dirty="0">
                <a:latin typeface="Arial" panose="020B0604020202020204" pitchFamily="34" charset="0"/>
                <a:cs typeface="Arial" panose="020B0604020202020204" pitchFamily="34" charset="0"/>
              </a:rPr>
              <a:t>’;</a:t>
            </a:r>
          </a:p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Tebygrwydd a gwahaniaethau.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BD0E45-A846-4B25-2D90-D20F00FBE0E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Defining ‘culture’;</a:t>
            </a:r>
          </a:p>
          <a:p>
            <a:pPr eaLnBrk="1" hangingPunct="1"/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Wales and </a:t>
            </a:r>
            <a:r>
              <a:rPr lang="en-GB" altLang="cy-GB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‘Welshness’;</a:t>
            </a:r>
          </a:p>
          <a:p>
            <a:pPr eaLnBrk="1" hangingPunct="1"/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Similarities and differences.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23080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852E6-CDF0-D0F9-C504-877C85C6C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altLang="cy-GB" sz="4400" dirty="0">
                <a:latin typeface="Arial" panose="020B0604020202020204" pitchFamily="34" charset="0"/>
                <a:cs typeface="Arial" panose="020B0604020202020204" pitchFamily="34" charset="0"/>
              </a:rPr>
              <a:t>Tîm y modwl</a:t>
            </a:r>
            <a:br>
              <a:rPr lang="en-GB" altLang="cy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module team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E16DBA-577E-6DD2-3A60-F8A75A7C91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400" y="1825625"/>
            <a:ext cx="4343400" cy="3809862"/>
          </a:xfrm>
        </p:spPr>
        <p:txBody>
          <a:bodyPr>
            <a:normAutofit fontScale="92500" lnSpcReduction="20000"/>
          </a:bodyPr>
          <a:lstStyle/>
          <a:p>
            <a:pPr marL="0" indent="0" eaLnBrk="1" hangingPunct="1"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Alison Rees Edwards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a.rees-edwards@uwtsd.ac.uk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Paul Darby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paul.darby@uwtsd.ac.uk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eaLnBrk="1" hangingPunct="1">
              <a:buFontTx/>
              <a:buNone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Jessica Pitman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j.pitman@uwtsd.ac.uk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4F810B-021A-A685-AF99-6E293775AB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825625"/>
            <a:ext cx="4419600" cy="380986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Natasha Jones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natasha.jones@uwtsd.ac.uk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Jocelyn Elmer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j.elmer@uwtsd.ac.uk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5929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65127"/>
            <a:ext cx="8286750" cy="854074"/>
          </a:xfrm>
        </p:spPr>
        <p:txBody>
          <a:bodyPr>
            <a:no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Cyflogadwyedd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Trosglwyddadwy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Employability/Transferable Skills</a:t>
            </a:r>
            <a:endParaRPr lang="en-US" sz="3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3760440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Trefn;</a:t>
            </a:r>
          </a:p>
          <a:p>
            <a:pPr>
              <a:buFontTx/>
              <a:buChar char="-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Presenoldeb;</a:t>
            </a:r>
          </a:p>
          <a:p>
            <a:pPr>
              <a:buFontTx/>
              <a:buChar char="-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Prydlondeb;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Cynllunio;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8800"/>
            <a:ext cx="3886200" cy="4348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Organisation;</a:t>
            </a:r>
          </a:p>
          <a:p>
            <a:pPr>
              <a:buFontTx/>
              <a:buChar char="-"/>
            </a:pPr>
            <a:r>
              <a:rPr lang="en-GB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Attendance;</a:t>
            </a:r>
          </a:p>
          <a:p>
            <a:pPr>
              <a:buFontTx/>
              <a:buChar char="-"/>
            </a:pPr>
            <a:r>
              <a:rPr lang="en-GB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Punctuality;</a:t>
            </a:r>
          </a:p>
          <a:p>
            <a:r>
              <a:rPr lang="en-GB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Planning;</a:t>
            </a:r>
          </a:p>
          <a:p>
            <a:pPr marL="0" indent="0">
              <a:buNone/>
            </a:pPr>
            <a:endParaRPr lang="en-GB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02872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65127"/>
            <a:ext cx="8915400" cy="854074"/>
          </a:xfrm>
        </p:spPr>
        <p:txBody>
          <a:bodyPr>
            <a:no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Sgiliau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Cyflogadwyedd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Trosglwyddadwy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Employability/Transferable Skills</a:t>
            </a:r>
            <a:endParaRPr lang="en-US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6400"/>
            <a:ext cx="4038600" cy="3912840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Ymchwilio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trafod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76400"/>
            <a:ext cx="3886200" cy="4500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 taking;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Discussion skills;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Idea sharing.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76901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3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8761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Amcanion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modwl</a:t>
            </a:r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Aims of module</a:t>
            </a:r>
            <a:endParaRPr lang="cy-GB" altLang="cy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3" name="Content Placeholder 4"/>
          <p:cNvSpPr>
            <a:spLocks noGrp="1"/>
          </p:cNvSpPr>
          <p:nvPr>
            <p:ph sz="half" idx="1"/>
          </p:nvPr>
        </p:nvSpPr>
        <p:spPr>
          <a:xfrm>
            <a:off x="228600" y="1417865"/>
            <a:ext cx="4286250" cy="3992336"/>
          </a:xfrm>
        </p:spPr>
        <p:txBody>
          <a:bodyPr>
            <a:normAutofit fontScale="92500"/>
          </a:bodyPr>
          <a:lstStyle/>
          <a:p>
            <a:pPr lvl="0" fontAlgn="base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 ymwybyddiaeth myfyrwyr o’r cysyniad o amlieithrwydd a’i bwysigrwydd mewn lleoliadau blynyddoedd cynnar.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fontAlgn="base" hangingPunct="0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Galluogi myfyrwyr i wneud cynnydd yn eu defnydd o’r iaith Gymraeg mewn perthynas â’u lefelau personol a’u sgiliau cyfredol i’w defnyddio gyda phlant ifanc.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417864"/>
            <a:ext cx="4191000" cy="47083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altLang="cy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•To raise students’ awareness of the concept and importance of multilingualism in early years settings.</a:t>
            </a:r>
          </a:p>
          <a:p>
            <a:pPr marL="0" indent="0">
              <a:buNone/>
            </a:pPr>
            <a:r>
              <a:rPr lang="en-GB" altLang="cy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•To enable students to progress in the use of the Welsh language in relation to their personal levels and current skills for use with young children.</a:t>
            </a:r>
          </a:p>
        </p:txBody>
      </p:sp>
    </p:spTree>
    <p:extLst>
      <p:ext uri="{BB962C8B-B14F-4D97-AF65-F5344CB8AC3E}">
        <p14:creationId xmlns:p14="http://schemas.microsoft.com/office/powerpoint/2010/main" val="6355648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864394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 1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sz="half" idx="1"/>
          </p:nvPr>
        </p:nvSpPr>
        <p:spPr>
          <a:xfrm>
            <a:off x="76200" y="1385094"/>
            <a:ext cx="4419600" cy="5015706"/>
          </a:xfrm>
        </p:spPr>
        <p:txBody>
          <a:bodyPr>
            <a:noAutofit/>
          </a:bodyPr>
          <a:lstStyle/>
          <a:p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dangos hyder cynyddol o ran eu gafael ar Gymraeg llafar sy’n addas i’w defnyddio mewn lleoliadau blynyddoedd cynnar, a chaffael gwybodaeth estynedig ynglŷn â sut i ynganu’r Gymraeg ac ymadroddion Cymraeg;</a:t>
            </a:r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385094"/>
            <a:ext cx="4572000" cy="4710906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demonstrate increased confidence in command of spoken Welsh suitable for early years settings, acquiring an extended knowledge of Welsh pronunciation and Welsh phrases;</a:t>
            </a:r>
          </a:p>
          <a:p>
            <a:pPr marL="0" indent="0" eaLnBrk="1" hangingPunct="1">
              <a:buNone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6100022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864394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 2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sz="half" idx="1"/>
          </p:nvPr>
        </p:nvSpPr>
        <p:spPr>
          <a:xfrm>
            <a:off x="76200" y="1524000"/>
            <a:ext cx="4419600" cy="4876800"/>
          </a:xfrm>
        </p:spPr>
        <p:txBody>
          <a:bodyPr>
            <a:noAutofit/>
          </a:bodyPr>
          <a:lstStyle/>
          <a:p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deall pwysigrwydd agweddau cadarnhaol at amlieithrwydd, meddwl dargyfeiriol a darparu amrywiaeth o brofiadau iaith i annog dwyieithrwydd cynnar plant; </a:t>
            </a:r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24000"/>
            <a:ext cx="4572000" cy="4572000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 the importance of positive attitudes towards multilingualism, divergent thinking and providing a variety of language experiences to encourage children’s early bilingualism; </a:t>
            </a:r>
          </a:p>
          <a:p>
            <a:pPr marL="0" indent="0" eaLnBrk="1" hangingPunct="1">
              <a:buNone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049362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864394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3</a:t>
            </a:r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 3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sz="half" idx="1"/>
          </p:nvPr>
        </p:nvSpPr>
        <p:spPr>
          <a:xfrm>
            <a:off x="76200" y="1385094"/>
            <a:ext cx="4419600" cy="5015706"/>
          </a:xfrm>
        </p:spPr>
        <p:txBody>
          <a:bodyPr>
            <a:noAutofit/>
          </a:bodyPr>
          <a:lstStyle/>
          <a:p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datblygu a dangos sgiliau cynyddol o ran cynllunio gweithgareddau ar gyfer plant ifanc yn ymwneud ag iaith a diwylliant, gyda chysylltiadau â Fframwaith  y Cyfnod Sylfaen a’r Cwricwlwm Cymreig;</a:t>
            </a:r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385094"/>
            <a:ext cx="4572000" cy="4710906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and demonstrate increasing skills in planning activities for young children relating to language and culture, with links to the Foundation Phase Framework and </a:t>
            </a:r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Curriculum </a:t>
            </a:r>
            <a:r>
              <a:rPr lang="en-GB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Cymreig</a:t>
            </a:r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5083250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864394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4</a:t>
            </a:r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 4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sz="half" idx="1"/>
          </p:nvPr>
        </p:nvSpPr>
        <p:spPr>
          <a:xfrm>
            <a:off x="76200" y="1676400"/>
            <a:ext cx="4419600" cy="4724400"/>
          </a:xfrm>
        </p:spPr>
        <p:txBody>
          <a:bodyPr>
            <a:noAutofit/>
          </a:bodyPr>
          <a:lstStyle/>
          <a:p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trefnu eu gwybodaeth a’r hyn y maent wedi’i ddysgu drwy ddefnyddio amrywiaeth o adnoddau gwybodaeth, a chyflwyno’u gwaith ar y lefel briodol.</a:t>
            </a:r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676400"/>
            <a:ext cx="4572000" cy="4419600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organise their knowledge and learning through use of a range of information resources, and present their work at the appropriate level.</a:t>
            </a:r>
          </a:p>
          <a:p>
            <a:pPr eaLnBrk="1" hangingPunct="1"/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4026891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625473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Meysydd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astudiaeth</a:t>
            </a:r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Topics to be studied</a:t>
            </a:r>
          </a:p>
        </p:txBody>
      </p:sp>
      <p:sp>
        <p:nvSpPr>
          <p:cNvPr id="14339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628650" y="1355727"/>
            <a:ext cx="3886200" cy="408949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y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Iaith a diwylliant Cymreig;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Aml ddiwylliant;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Dwyieithrwydd ac Amlieithrwydd;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Yr ymennydd dwyieithog;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Plant a Chymraeg fel Iaith Ychwanegol (CIY) a Saesneg fel Iaith Ychwanegol (SIY);</a:t>
            </a:r>
          </a:p>
        </p:txBody>
      </p:sp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29150" y="1355727"/>
            <a:ext cx="4286250" cy="408949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and culture;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Multiculturalism;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Bilingualism and Multilingualism;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bilingual brain;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with Welsh as an Additional Language (WAL) and English as an Additional Language (EAL);</a:t>
            </a:r>
          </a:p>
        </p:txBody>
      </p:sp>
    </p:spTree>
    <p:extLst>
      <p:ext uri="{BB962C8B-B14F-4D97-AF65-F5344CB8AC3E}">
        <p14:creationId xmlns:p14="http://schemas.microsoft.com/office/powerpoint/2010/main" val="28483390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365127"/>
            <a:ext cx="8134350" cy="777873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Meysydd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astudiaeth</a:t>
            </a:r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Topics to be studied</a:t>
            </a:r>
          </a:p>
        </p:txBody>
      </p:sp>
      <p:sp>
        <p:nvSpPr>
          <p:cNvPr id="14339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628650" y="1676400"/>
            <a:ext cx="3886200" cy="37688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Fframweithiau a rhaglenni;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Rôl chwarae;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Gweithgareddau i hyrwyddo datblygiad ail iaith (neu fwy);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Rôl oedolion.</a:t>
            </a:r>
          </a:p>
        </p:txBody>
      </p:sp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29150" y="1676400"/>
            <a:ext cx="4286250" cy="37688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Frameworks and programmes;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 of play;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Activities that promote second language development (or more);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 of adults.</a:t>
            </a:r>
          </a:p>
        </p:txBody>
      </p:sp>
    </p:spTree>
    <p:extLst>
      <p:ext uri="{BB962C8B-B14F-4D97-AF65-F5344CB8AC3E}">
        <p14:creationId xmlns:p14="http://schemas.microsoft.com/office/powerpoint/2010/main" val="29292874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/>
          <p:cNvSpPr>
            <a:spLocks noGrp="1" noChangeArrowheads="1"/>
          </p:cNvSpPr>
          <p:nvPr>
            <p:ph type="title"/>
          </p:nvPr>
        </p:nvSpPr>
        <p:spPr>
          <a:xfrm>
            <a:off x="381000" y="188640"/>
            <a:ext cx="8229600" cy="1143000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Asesiadau</a:t>
            </a:r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Assessments</a:t>
            </a:r>
          </a:p>
        </p:txBody>
      </p:sp>
      <p:sp>
        <p:nvSpPr>
          <p:cNvPr id="10245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457200" y="1520280"/>
            <a:ext cx="4038600" cy="4605883"/>
          </a:xfrm>
        </p:spPr>
        <p:txBody>
          <a:bodyPr>
            <a:normAutofit fontScale="92500" lnSpcReduction="10000"/>
          </a:bodyPr>
          <a:lstStyle/>
          <a:p>
            <a:pPr marL="0" indent="0" eaLnBrk="1" hangingPunct="1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altLang="cy-GB" b="1" dirty="0" err="1">
                <a:latin typeface="Arial" panose="020B0604020202020204" pitchFamily="34" charset="0"/>
                <a:cs typeface="Arial" panose="020B0604020202020204" pitchFamily="34" charset="0"/>
              </a:rPr>
              <a:t>Asesiad</a:t>
            </a:r>
            <a:r>
              <a:rPr lang="en-GB" altLang="cy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eaLnBrk="1" hangingPunct="1">
              <a:lnSpc>
                <a:spcPct val="90000"/>
              </a:lnSpc>
              <a:spcBef>
                <a:spcPts val="0"/>
              </a:spcBef>
              <a:buFontTx/>
              <a:buNone/>
              <a:defRPr/>
            </a:pPr>
            <a:r>
              <a:rPr lang="en-GB" altLang="cy-GB" b="1" dirty="0" err="1">
                <a:latin typeface="Arial" panose="020B0604020202020204" pitchFamily="34" charset="0"/>
                <a:cs typeface="Arial" panose="020B0604020202020204" pitchFamily="34" charset="0"/>
              </a:rPr>
              <a:t>Prosiect</a:t>
            </a:r>
            <a:r>
              <a:rPr lang="en-GB" altLang="cy-GB" b="1" dirty="0">
                <a:latin typeface="Arial" panose="020B0604020202020204" pitchFamily="34" charset="0"/>
                <a:cs typeface="Arial" panose="020B0604020202020204" pitchFamily="34" charset="0"/>
              </a:rPr>
              <a:t> (100%)</a:t>
            </a:r>
          </a:p>
          <a:p>
            <a:pPr marL="0" indent="0" eaLnBrk="1" hangingPunct="1">
              <a:lnSpc>
                <a:spcPct val="90000"/>
              </a:lnSpc>
              <a:spcBef>
                <a:spcPts val="0"/>
              </a:spcBef>
              <a:buFontTx/>
              <a:buNone/>
              <a:defRPr/>
            </a:pPr>
            <a:endParaRPr lang="en-GB" alt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ts val="0"/>
              </a:spcBef>
              <a:defRPr/>
            </a:pPr>
            <a:r>
              <a:rPr lang="en-GB" altLang="cy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21.04.2024;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alt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ts val="0"/>
              </a:spcBef>
              <a:defRPr/>
            </a:pP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23:59yh;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alt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ts val="0"/>
              </a:spcBef>
              <a:defRPr/>
            </a:pPr>
            <a:r>
              <a:rPr lang="en-GB" altLang="cy-GB" dirty="0" err="1">
                <a:latin typeface="Arial" panose="020B0604020202020204" pitchFamily="34" charset="0"/>
                <a:cs typeface="Arial" panose="020B0604020202020204" pitchFamily="34" charset="0"/>
              </a:rPr>
              <a:t>Recordiadau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 OneDrive;</a:t>
            </a:r>
          </a:p>
          <a:p>
            <a:pPr eaLnBrk="1" hangingPunct="1">
              <a:spcBef>
                <a:spcPts val="0"/>
              </a:spcBef>
              <a:defRPr/>
            </a:pPr>
            <a:r>
              <a:rPr lang="en-GB" altLang="cy-GB" dirty="0" err="1">
                <a:latin typeface="Arial" panose="020B0604020202020204" pitchFamily="34" charset="0"/>
                <a:cs typeface="Arial" panose="020B0604020202020204" pitchFamily="34" charset="0"/>
              </a:rPr>
              <a:t>Sgript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cy-GB" dirty="0" err="1">
                <a:latin typeface="Arial" panose="020B0604020202020204" pitchFamily="34" charset="0"/>
                <a:cs typeface="Arial" panose="020B0604020202020204" pitchFamily="34" charset="0"/>
              </a:rPr>
              <a:t>rhestr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 Turnitin.</a:t>
            </a: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cy-GB" sz="2600" b="1" dirty="0">
              <a:latin typeface="Arial" panose="020B0604020202020204" pitchFamily="34" charset="0"/>
            </a:endParaRPr>
          </a:p>
          <a:p>
            <a:pPr marL="0" indent="0" eaLnBrk="1" hangingPunct="1">
              <a:lnSpc>
                <a:spcPct val="90000"/>
              </a:lnSpc>
              <a:buNone/>
              <a:defRPr/>
            </a:pPr>
            <a:endParaRPr lang="en-GB" altLang="cy-GB" sz="3000" b="1" dirty="0"/>
          </a:p>
        </p:txBody>
      </p:sp>
      <p:sp>
        <p:nvSpPr>
          <p:cNvPr id="10246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648200" y="1520279"/>
            <a:ext cx="4316288" cy="4042321"/>
          </a:xfrm>
        </p:spPr>
        <p:txBody>
          <a:bodyPr>
            <a:normAutofit fontScale="92500" lnSpcReduction="10000"/>
          </a:bodyPr>
          <a:lstStyle/>
          <a:p>
            <a:pPr marL="0" indent="0" eaLnBrk="1" hangingPunct="1">
              <a:lnSpc>
                <a:spcPct val="90000"/>
              </a:lnSpc>
              <a:buNone/>
              <a:defRPr/>
            </a:pPr>
            <a:r>
              <a:rPr lang="en-GB" alt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(100%)</a:t>
            </a: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cy-GB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21.04.2024;</a:t>
            </a: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GB" altLang="cy-GB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23:59pm;</a:t>
            </a: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GB" altLang="cy-GB" sz="2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Recordings on OneDrive;</a:t>
            </a: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Script and reference list on Turnitin.</a:t>
            </a: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cy-GB" sz="26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33264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ECEY4004C</a:t>
            </a:r>
            <a:b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ECEY4004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57200" y="1535113"/>
            <a:ext cx="4040188" cy="4054127"/>
          </a:xfrm>
        </p:spPr>
        <p:txBody>
          <a:bodyPr/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3600" b="1" dirty="0">
                <a:latin typeface="Arial" panose="020B0604020202020204" pitchFamily="34" charset="0"/>
              </a:rPr>
              <a:t>Canllawiau Asesiad </a:t>
            </a: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4645025" y="1535113"/>
            <a:ext cx="4041775" cy="4054127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sz="3600" b="1" dirty="0">
                <a:solidFill>
                  <a:srgbClr val="0070C0"/>
                </a:solidFill>
                <a:latin typeface="Arial" panose="020B0604020202020204" pitchFamily="34" charset="0"/>
              </a:rPr>
              <a:t>Assessment </a:t>
            </a:r>
            <a:r>
              <a:rPr lang="cy-GB" sz="3600" b="1" dirty="0" err="1">
                <a:solidFill>
                  <a:srgbClr val="0070C0"/>
                </a:solidFill>
                <a:latin typeface="Arial" panose="020B0604020202020204" pitchFamily="34" charset="0"/>
              </a:rPr>
              <a:t>Guidance</a:t>
            </a:r>
            <a:endParaRPr lang="cy-GB" sz="3600" b="1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1844111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907073"/>
          </a:xfrm>
        </p:spPr>
        <p:txBody>
          <a:bodyPr>
            <a:noAutofit/>
          </a:bodyPr>
          <a:lstStyle/>
          <a:p>
            <a:pPr algn="ctr"/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Disgrifiad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 of the assignment 1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76201" y="1447800"/>
            <a:ext cx="4495799" cy="4141790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Cynhyrchwch un recordiad o chi yn ymgymryd mewn gweithgaredd 10 munud sydd yn hyrwyddo a chefnogi dwyieithrwydd ac/neu amlieithrwydd.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Rhaid recordio hwn</a:t>
            </a:r>
            <a:r>
              <a:rPr lang="cy-GB" sz="1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19600" y="1447799"/>
            <a:ext cx="4648199" cy="4141790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sz="3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Produce one recording of yourself undertaking a 10-minute activity which promotes and supports bilingualism and/or multilingualism. </a:t>
            </a:r>
            <a:r>
              <a:rPr lang="en-GB" sz="3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needs to be recorded.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9010670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822693"/>
          </a:xfrm>
        </p:spPr>
        <p:txBody>
          <a:bodyPr>
            <a:noAutofit/>
          </a:bodyPr>
          <a:lstStyle/>
          <a:p>
            <a:pPr algn="ctr"/>
            <a:r>
              <a:rPr lang="en-GB" altLang="cy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Disgrifiad</a:t>
            </a:r>
            <a: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2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  <a:b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 of the assignment 2</a:t>
            </a:r>
            <a:endParaRPr lang="en-GB" sz="3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76201" y="1340766"/>
            <a:ext cx="4190999" cy="4248823"/>
          </a:xfrm>
        </p:spPr>
        <p:txBody>
          <a:bodyPr>
            <a:noAutofit/>
          </a:bodyPr>
          <a:lstStyle/>
          <a:p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Cynhyrchwch ail recordiad o 10 munud ohonoch chi'n trafod y canlynol: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a) Manteision dwyieithrwydd ac/neu amlieithrwydd;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b) Cymraeg fel Iaith Ychwanegol/Saesneg fel Iaith Ychwanegol;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c) Datblygiad yr ymennydd;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ch) Meddwl dargyfeiriol;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d) Cysylltiadau â fframweithiau a rhaglenni blynyddoedd cynnar.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19600" y="1340766"/>
            <a:ext cx="4648199" cy="4248823"/>
          </a:xfrm>
        </p:spPr>
        <p:txBody>
          <a:bodyPr>
            <a:normAutofit fontScale="85000" lnSpcReduction="20000"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Produce a second 10-minute recording of you discussing the following: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a) Benefits of bilingualism and/or multilingualism;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b) Welsh as an Additional Language/English as an Additional Language;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c) Brain development;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d) Divergent thinking;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e) Links with early years’ frameworks and programmes.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0234812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42960"/>
            <a:ext cx="8286750" cy="647640"/>
          </a:xfrm>
        </p:spPr>
        <p:txBody>
          <a:bodyPr>
            <a:noAutofit/>
          </a:bodyPr>
          <a:lstStyle/>
          <a:p>
            <a:pPr algn="ctr"/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Disgrifiad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 of the assignment 3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76201" y="1340766"/>
            <a:ext cx="4190999" cy="4248823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Dylech chi gefnogi’r cynnwys gydag esiamplau o’r gweithgaredd.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Rhaid cefnogi cynnwys yr ail recordiad gyda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chyfeirnodi ar lafar.</a:t>
            </a:r>
          </a:p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Felly, recordiad 20 munud gyda’i gilydd;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19600" y="1340766"/>
            <a:ext cx="4648199" cy="4248823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should support the content with examples from your activity;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second recording must be supported with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verbal referencing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Therefore, a 20 minute recording altogether;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2135039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800039"/>
          </a:xfrm>
        </p:spPr>
        <p:txBody>
          <a:bodyPr>
            <a:noAutofit/>
          </a:bodyPr>
          <a:lstStyle/>
          <a:p>
            <a:pPr algn="ctr"/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Disgrifiad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4 </a:t>
            </a:r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 of the assignment 4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76201" y="1340766"/>
            <a:ext cx="4343399" cy="4248823"/>
          </a:xfrm>
        </p:spPr>
        <p:txBody>
          <a:bodyPr>
            <a:normAutofit fontScale="92500" lnSpcReduction="20000"/>
          </a:bodyPr>
          <a:lstStyle/>
          <a:p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Lanlwythwch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eich recordiad/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au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ar eich OneDrive erbyn y dyddiad cyflwyno;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Cofiwch i’w rhannu gyda thîm y modwl –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bydd y marciwr yn cadarnhau eu bod wedi cael eu derbyn;</a:t>
            </a:r>
          </a:p>
          <a:p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Lanlwythwch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eich sgript a’ch rhestr cyfeiriadau ar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erbyn y dyddiad cyflwyno.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19600" y="1340766"/>
            <a:ext cx="4648199" cy="4248823"/>
          </a:xfrm>
        </p:spPr>
        <p:txBody>
          <a:bodyPr>
            <a:normAutofit fontScale="62500" lnSpcReduction="20000"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sz="45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Upload your recording/s onto your OneDrive account by the submission date;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sz="45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Remember to share with the module team – </a:t>
            </a:r>
            <a:r>
              <a:rPr lang="en-GB" sz="45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marker will confirm receipt of your recordings;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sz="45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Upload your script and reference list onto Turnitin by the submission date.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3358230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65126"/>
            <a:ext cx="8210550" cy="930273"/>
          </a:xfrm>
        </p:spPr>
        <p:txBody>
          <a:bodyPr>
            <a:noAutofit/>
          </a:bodyPr>
          <a:lstStyle/>
          <a:p>
            <a:pPr algn="ctr"/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Ystyriaethau ymarferol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Practical implications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304800" y="1825625"/>
            <a:ext cx="4210050" cy="435133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Dewis o weithgaredd;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Lleoliad;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Cyfarpar recordio;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Cydweddoldeb;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5102225" y="1825625"/>
            <a:ext cx="4041775" cy="3763964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Choice of activity;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Location;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Recording equipment;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Compatibility;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2924415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65127"/>
            <a:ext cx="8058150" cy="1033460"/>
          </a:xfrm>
        </p:spPr>
        <p:txBody>
          <a:bodyPr>
            <a:noAutofit/>
          </a:bodyPr>
          <a:lstStyle/>
          <a:p>
            <a:pPr algn="ctr"/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Ystyriaethau ymarferol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Practical implications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304801" y="1600199"/>
            <a:ext cx="4210050" cy="4576764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Sain;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2 recordiad i’w cyflwyno;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Sgript a rhestr o gyfeiriadau i’w gyflwyno;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Manylion cyflwyno.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5102225" y="1600199"/>
            <a:ext cx="4041775" cy="3989389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Volume;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2 recordings to be submitted;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Script and reference list to be submitted;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Sub</a:t>
            </a: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mission details.</a:t>
            </a:r>
            <a:endParaRPr lang="cy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9357688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25474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(2il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gyflwyniad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 (2</a:t>
            </a:r>
            <a:r>
              <a:rPr lang="en-GB" sz="4000" baseline="30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presentation)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76399"/>
            <a:ext cx="3886200" cy="3886201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Cyflwyniad: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Cyflwynwch eich hunan;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Croesawch y gynulleidfa;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76399"/>
            <a:ext cx="3886200" cy="403860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Introduce yourself;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Welcome the audience: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51543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25474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(2il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gyflwyniad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 (2</a:t>
            </a:r>
            <a:r>
              <a:rPr lang="en-GB" sz="4000" baseline="30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presentation)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752599"/>
            <a:ext cx="3886200" cy="3810001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Esboniwch pwrpas eich cyflwyniad;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Rhowch trosolwg o’r cynnwys.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752599"/>
            <a:ext cx="3886200" cy="3962401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purpose of presentation;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structure of content.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09819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16001"/>
            <a:ext cx="7962900" cy="903199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535201"/>
            <a:ext cx="4286250" cy="3798800"/>
          </a:xfrm>
        </p:spPr>
        <p:txBody>
          <a:bodyPr>
            <a:no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Prif gorff: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Buddion dwyieithrwydd/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amlieithrwydd;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CIY/SIY;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Datblygiad yr ymennydd;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35200"/>
            <a:ext cx="4210050" cy="395119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body: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of bilingualism/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multilingualism;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WAL/EAL;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Brain development;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16028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16001"/>
            <a:ext cx="7962900" cy="903199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676399"/>
            <a:ext cx="4286250" cy="3657601"/>
          </a:xfrm>
        </p:spPr>
        <p:txBody>
          <a:bodyPr>
            <a:noAutofit/>
          </a:bodyPr>
          <a:lstStyle/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Meddwl dargyfeiriol;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Fframweithiau a rhaglenni;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Cefnogwch gydag esiamplau o’r gweithgaredd, ymchwil a damcaniaeth;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Cefnogwch gyda chyfeirnodi ar lafar.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76400"/>
            <a:ext cx="4210050" cy="381000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Divergent thinking;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Frameworks and programmes;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with examples from your activity, research and theory; 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with verbal references.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77963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90689"/>
            <a:ext cx="3886200" cy="3871911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Clo: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Crynodeb o’r prif bwyntiau;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Awgrymiadau ar gyfer arfer y dyfodol;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Dim damcaniaeth/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ymchwil newydd.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3886200" cy="402431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 of main points;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Suggestions for future practice;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new theory/research.</a:t>
            </a:r>
          </a:p>
        </p:txBody>
      </p:sp>
    </p:spTree>
    <p:extLst>
      <p:ext uri="{BB962C8B-B14F-4D97-AF65-F5344CB8AC3E}">
        <p14:creationId xmlns:p14="http://schemas.microsoft.com/office/powerpoint/2010/main" val="27717907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44564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Yr asesiad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371600"/>
            <a:ext cx="4419600" cy="4217989"/>
          </a:xfrm>
        </p:spPr>
        <p:txBody>
          <a:bodyPr>
            <a:normAutofit fontScale="925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altLang="cy-GB" sz="30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Lanlwytho 2 recordiad (20 munud):</a:t>
            </a: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r>
              <a:rPr lang="cy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Eich gweithgaredd;</a:t>
            </a: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r>
              <a:rPr lang="cy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Eich dadansoddiad;</a:t>
            </a: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endParaRPr lang="cy-GB" altLang="cy-GB" sz="30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altLang="cy-GB" sz="30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Rhaid </a:t>
            </a:r>
            <a:r>
              <a:rPr lang="cy-GB" altLang="cy-GB" sz="3000" b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lanlwytho’r</a:t>
            </a:r>
            <a:r>
              <a:rPr lang="cy-GB" altLang="cy-GB" sz="30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ddau recordiad ar ONEDRIVE.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altLang="cy-GB" sz="3000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RHANNWCH GYDA THÎM Y MODWL.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altLang="cy-GB" sz="45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447801"/>
            <a:ext cx="4572000" cy="4141788"/>
          </a:xfrm>
        </p:spPr>
        <p:txBody>
          <a:bodyPr>
            <a:normAutofit fontScale="92500" lnSpcReduction="2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3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Upload 2 recordings (20 minutes):</a:t>
            </a: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r>
              <a:rPr lang="en-GB" altLang="cy-GB" sz="33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Your activity; </a:t>
            </a: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r>
              <a:rPr lang="en-GB" altLang="cy-GB" sz="33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Your analysis;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300" kern="0" dirty="0">
              <a:solidFill>
                <a:srgbClr val="0070C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3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Both these recordings are to be uploaded onto ONEDRIVE.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300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SHARE WITH THE MODULE TEAM.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9170011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382000" cy="1096962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Yr asesiad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219202"/>
            <a:ext cx="4419600" cy="4370387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altLang="cy-GB" sz="45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3. </a:t>
            </a:r>
            <a:r>
              <a:rPr lang="cy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Lanlwytho</a:t>
            </a: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eich sgript a’ch rhestr o gyfeiriadau;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altLang="cy-GB" b="1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alt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Rhaid cyflwyno eich sgript a’ch rhestr o gyfeiriadau ar TURNITIN.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219201"/>
            <a:ext cx="4572000" cy="437038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3. Upload your script and reference list;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kern="0" dirty="0">
              <a:solidFill>
                <a:srgbClr val="0070C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Your script and reference list is to be submitted onto TURNITIN.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0916932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25474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recordiad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recording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295400"/>
            <a:ext cx="4419600" cy="4114801"/>
          </a:xfrm>
        </p:spPr>
        <p:txBody>
          <a:bodyPr>
            <a:normAutofit fontScale="925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Ydy’r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recordiad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yn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chwarae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?</a:t>
            </a:r>
            <a:endParaRPr lang="cy-GB" altLang="cy-GB" sz="30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Yn glir?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Oes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modd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gweld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chi, y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lleoliad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a’r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propiau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ayyb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?</a:t>
            </a:r>
            <a:endParaRPr lang="cy-GB" altLang="cy-GB" sz="30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altLang="cy-GB" sz="30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000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Dim recordio gyda phlant (hyd yn oed tu ôl y camera).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219201"/>
            <a:ext cx="4572000" cy="437038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Does it play?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Is it clear?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Can you see yourself, the location and the props </a:t>
            </a:r>
            <a:r>
              <a:rPr lang="en-GB" altLang="cy-GB" kern="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etc</a:t>
            </a: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?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No recording with children (even behind the camera).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2494282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daflen asesu 1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1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431928"/>
            <a:ext cx="4419600" cy="4054473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10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Sgiliau Ymgysylltu â Llenyddiaeth: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Cyfeirnodi (ysgrifenedig ac ar lafar);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Rhestr o gyfeiriadau; tystiolaeth o ymchwil eang.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431927"/>
            <a:ext cx="4572000" cy="4157661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10 marks</a:t>
            </a:r>
          </a:p>
          <a:p>
            <a:pPr marL="0" indent="0">
              <a:buNone/>
            </a:pP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Literature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Referencing (written and oral);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eference list; evidence of wider reading.</a:t>
            </a:r>
            <a:endParaRPr lang="cy-GB" sz="2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2288283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30273"/>
          </a:xfrm>
        </p:spPr>
        <p:txBody>
          <a:bodyPr>
            <a:normAutofit fontScale="90000"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daflen asesu 2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2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" y="1600200"/>
            <a:ext cx="4572000" cy="4114799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40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Sgiliau Gwybodaeth a Dealltwriaeth: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Dangos dealltwriaeth o:</a:t>
            </a:r>
          </a:p>
          <a:p>
            <a:pPr marL="514350" indent="-514350" eaLnBrk="0" fontAlgn="base" hangingPunct="0">
              <a:spcAft>
                <a:spcPct val="0"/>
              </a:spcAft>
              <a:buAutoNum type="alphaLcParenR"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Manteision </a:t>
            </a:r>
            <a:r>
              <a:rPr lang="cy-GB" sz="2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dwyieithrwydd/amlieithrwydd;</a:t>
            </a:r>
          </a:p>
          <a:p>
            <a:pPr marL="514350" indent="-514350" eaLnBrk="0" fontAlgn="base" hangingPunct="0">
              <a:spcAft>
                <a:spcPct val="0"/>
              </a:spcAft>
              <a:buAutoNum type="alphaLcParenR"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Cefnogi plant CIY/SIY;</a:t>
            </a:r>
          </a:p>
          <a:p>
            <a:pPr marL="514350" indent="-514350" eaLnBrk="0" fontAlgn="base" hangingPunct="0">
              <a:spcAft>
                <a:spcPct val="0"/>
              </a:spcAft>
              <a:buAutoNum type="alphaLcParenR"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Datblygiad yr ymennydd;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ch) Meddwl dargyfeiriol.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179887"/>
          </a:xfrm>
        </p:spPr>
        <p:txBody>
          <a:bodyPr>
            <a:normAutofit fontScale="925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6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40 marks</a:t>
            </a:r>
          </a:p>
          <a:p>
            <a:pPr marL="0" indent="0">
              <a:buNone/>
            </a:pPr>
            <a:r>
              <a:rPr lang="en-GB" sz="2600" b="1" dirty="0">
                <a:solidFill>
                  <a:srgbClr val="0070C0"/>
                </a:solidFill>
                <a:latin typeface="Arial" panose="020B0604020202020204" pitchFamily="34" charset="0"/>
              </a:rPr>
              <a:t>Knowledge and Understanding Skills: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Demonstrates understanding of: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a) Benefits of bilingualism/multilingualism;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b) Supporting children with WAL/EAL;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c) Brain development;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d) Divergent thinking.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346307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daflen asesu 3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3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10 marc</a:t>
            </a: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</a:rPr>
              <a:t>Sgiliau Gwybyddol a Deallusol: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- Cysylltiadau gyda fframweithiau a rhaglenni.</a:t>
            </a: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  <a:cs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05447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1</a:t>
            </a: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0 marks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Cognitive and Intellectual Skills: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Links with frameworks and programmes.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7435291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0446" y="365126"/>
            <a:ext cx="7886700" cy="903286"/>
          </a:xfrm>
        </p:spPr>
        <p:txBody>
          <a:bodyPr>
            <a:normAutofit fontScale="90000"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daflen asesu 4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4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20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Sgiliau Cymhwyso Ymarferol: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Priodoldeb y gweithgaredd; 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Cynhwysiad o eiriau a chymalau dwyieithog/amlieithog;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Elfen o hwyl.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054475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2</a:t>
            </a: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0 marks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Practical Application Skills: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Appropriateness of activity;</a:t>
            </a:r>
          </a:p>
          <a:p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Inclusion of bilingual/multilingual words and phrases;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Element of fun.</a:t>
            </a:r>
            <a:endParaRPr lang="en-GB" sz="2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0850962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54074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daflen asesu 5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5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398587"/>
            <a:ext cx="4343401" cy="4119319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4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20 marc</a:t>
            </a: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</a:rPr>
              <a:t>Sgiliau Trosglwyddadwy ar gyfer Bywyd ac Arfer Proffesiynol: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Sgiliau Academaidd;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Sgiliau Cyflwyno;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Sgiliau TGCh.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398587"/>
            <a:ext cx="4572000" cy="4191001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20 </a:t>
            </a: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marks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Transferable Skills for Life and Professional Practice: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Skills;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Presenting Skills;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ICT Skills.</a:t>
            </a:r>
            <a:endParaRPr lang="cy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8102890"/>
      </p:ext>
    </p:extLst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Amgylchiadau Esgusodol (EC)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Extenuating Circumstances (EC)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484784"/>
            <a:ext cx="4536504" cy="4692180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Digwyddiadau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allan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o’ch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rheolaeth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Gweithred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swyddogol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Cwblhau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ffurflen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SC01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MyTSD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Cysylltu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Swyddfa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484784"/>
            <a:ext cx="4407346" cy="469217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Events out of your control;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Official procedure;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Complete form SC01 (</a:t>
            </a:r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MyTSD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Liaise with Academic Office.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794400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Cyflwyniadau Hwyr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Late Submissions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wedi'i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gapio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40%;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chaniateir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staff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 within 7 working days – no EC – capped at 40%;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 after 7 working days – no EC – staff not permitted to assess.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291546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>
              <a:defRPr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Materion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TGCh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ICT issues?</a:t>
            </a: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Desg Gymorth TG</a:t>
            </a:r>
          </a:p>
          <a:p>
            <a:pPr>
              <a:defRPr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ITServiceDesk@uwtsd.ac.uk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0300 500 5055</a:t>
            </a:r>
          </a:p>
          <a:p>
            <a:pPr marL="0" indent="0">
              <a:buNone/>
              <a:defRPr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moodle@uwtsd.ac.uk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  <a:defRPr/>
            </a:pPr>
            <a:endParaRPr lang="cy-GB" sz="2400" dirty="0">
              <a:latin typeface="Arial" panose="020B0604020202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Service Desk</a:t>
            </a:r>
          </a:p>
          <a:p>
            <a:pPr>
              <a:defRPr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ITServiceDesk@uwtsd.ac.uk</a:t>
            </a:r>
            <a:endParaRPr lang="en-US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0300 500 5055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</a:p>
          <a:p>
            <a:pPr>
              <a:defRPr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moodle@uwtsd.ac.uk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970326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1705894"/>
            <a:ext cx="4407346" cy="4471069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Recordiad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Llawlyfr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darlithydd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Cydlynydd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705894"/>
            <a:ext cx="3886200" cy="4471069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Recording;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handbook;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lecturer;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coordinator.</a:t>
            </a:r>
          </a:p>
        </p:txBody>
      </p:sp>
    </p:spTree>
    <p:extLst>
      <p:ext uri="{BB962C8B-B14F-4D97-AF65-F5344CB8AC3E}">
        <p14:creationId xmlns:p14="http://schemas.microsoft.com/office/powerpoint/2010/main" val="286551589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br>
              <a:rPr lang="en-GB" dirty="0">
                <a:latin typeface="Arial" panose="020B0604020202020204" pitchFamily="34" charset="0"/>
              </a:rPr>
            </a:br>
            <a:r>
              <a:rPr lang="en-GB" sz="3600" dirty="0" err="1">
                <a:latin typeface="Arial" panose="020B0604020202020204" pitchFamily="34" charset="0"/>
              </a:rPr>
              <a:t>Cwestiynau</a:t>
            </a:r>
            <a:r>
              <a:rPr lang="en-GB" sz="3600" dirty="0">
                <a:latin typeface="Arial" panose="020B0604020202020204" pitchFamily="34" charset="0"/>
              </a:rPr>
              <a:t> am yr </a:t>
            </a:r>
            <a:r>
              <a:rPr lang="en-GB" sz="3600" dirty="0" err="1">
                <a:latin typeface="Arial" panose="020B0604020202020204" pitchFamily="34" charset="0"/>
              </a:rPr>
              <a:t>aseiniad</a:t>
            </a:r>
            <a:r>
              <a:rPr lang="en-GB" sz="3600" dirty="0">
                <a:latin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Questions about the assignment?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2286000"/>
            <a:ext cx="4407346" cy="3890963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</a:rPr>
              <a:t>PEIDIWCH</a:t>
            </a:r>
            <a:r>
              <a:rPr lang="en-GB" sz="2400" dirty="0">
                <a:latin typeface="Arial" panose="020B0604020202020204" pitchFamily="34" charset="0"/>
              </a:rPr>
              <a:t> Â DIBYNNU AR EICH FFRINDIAU/CYFOEDION.</a:t>
            </a:r>
          </a:p>
          <a:p>
            <a:endParaRPr lang="en-GB" sz="2400" dirty="0">
              <a:latin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DO NOT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RELY ON FRIENDS/PEERS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endParaRPr lang="en-GB" sz="2400" dirty="0">
              <a:latin typeface="Arial" panose="020B0604020202020204" pitchFamily="34" charset="0"/>
            </a:endParaRP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AE74DD5A-AE9F-C32D-D29C-8A0CA91EF45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76800" y="1905000"/>
            <a:ext cx="3638550" cy="3200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AD471D-1450-48EC-A9F1-244D3AE4DFBD}"/>
              </a:ext>
            </a:extLst>
          </p:cNvPr>
          <p:cNvSpPr txBox="1"/>
          <p:nvPr/>
        </p:nvSpPr>
        <p:spPr>
          <a:xfrm>
            <a:off x="5257800" y="539784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Facebook)</a:t>
            </a:r>
          </a:p>
        </p:txBody>
      </p:sp>
    </p:spTree>
    <p:extLst>
      <p:ext uri="{BB962C8B-B14F-4D97-AF65-F5344CB8AC3E}">
        <p14:creationId xmlns:p14="http://schemas.microsoft.com/office/powerpoint/2010/main" val="311366523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Diwylliant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752600"/>
            <a:ext cx="4286250" cy="4424363"/>
          </a:xfrm>
        </p:spPr>
        <p:txBody>
          <a:bodyPr/>
          <a:lstStyle/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</a:rPr>
              <a:t>“set o werthoedd a chredoau, neu glwstwr o ymddygiadau dysgedig rydyn ni'n eu rhannu ag eraill mewn cymdeithas benodol, gan roi ymdeimlad o berthyn a hunaniaeth i ni.”</a:t>
            </a:r>
          </a:p>
          <a:p>
            <a:pPr marL="0" indent="0" algn="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Lebron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2013, p. 126).</a:t>
            </a:r>
          </a:p>
          <a:p>
            <a:pPr marL="0" indent="0" algn="r">
              <a:buNone/>
            </a:pPr>
            <a:endParaRPr lang="cy-GB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752600"/>
            <a:ext cx="4286250" cy="44243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“a set of values and beliefs, or a cluster of learned </a:t>
            </a:r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</a:rPr>
              <a:t>behaviors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(sic) that we share with others in a particular society, giving us a sense of belongingness and identity.”</a:t>
            </a:r>
          </a:p>
          <a:p>
            <a:pPr marL="0" indent="0" algn="r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Lebron</a:t>
            </a: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2013, p. 126).</a:t>
            </a:r>
          </a:p>
        </p:txBody>
      </p:sp>
    </p:spTree>
    <p:extLst>
      <p:ext uri="{BB962C8B-B14F-4D97-AF65-F5344CB8AC3E}">
        <p14:creationId xmlns:p14="http://schemas.microsoft.com/office/powerpoint/2010/main" val="39454243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Diwylliant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752600"/>
            <a:ext cx="4286250" cy="4424363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Iaith;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Crefydd;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Bwyd;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Arferion cymdeithasol;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Cerddoriaeth;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752600"/>
            <a:ext cx="3886200" cy="44243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Religion;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Food;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habits;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Music;</a:t>
            </a:r>
          </a:p>
        </p:txBody>
      </p:sp>
    </p:spTree>
    <p:extLst>
      <p:ext uri="{BB962C8B-B14F-4D97-AF65-F5344CB8AC3E}">
        <p14:creationId xmlns:p14="http://schemas.microsoft.com/office/powerpoint/2010/main" val="208196042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Diwylliant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508128"/>
            <a:ext cx="4286250" cy="4668835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 celfyddydau;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Credoau;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Ymddygiadau;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Gwrthrychau;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Symbolau, normau a gwerthoedd.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08128"/>
            <a:ext cx="3886200" cy="466883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arts;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Beliefs;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Shared symbols, norms and values.</a:t>
            </a:r>
          </a:p>
        </p:txBody>
      </p:sp>
    </p:spTree>
    <p:extLst>
      <p:ext uri="{BB962C8B-B14F-4D97-AF65-F5344CB8AC3E}">
        <p14:creationId xmlns:p14="http://schemas.microsoft.com/office/powerpoint/2010/main" val="303115007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Diwylliant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" y="1371600"/>
            <a:ext cx="4438650" cy="4805363"/>
          </a:xfrm>
        </p:spPr>
        <p:txBody>
          <a:bodyPr>
            <a:normAutofit/>
          </a:bodyPr>
          <a:lstStyle/>
          <a:p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Yn cynnwys gwahanol elfennau:</a:t>
            </a:r>
          </a:p>
          <a:p>
            <a:pPr>
              <a:buFontTx/>
              <a:buChar char="-"/>
            </a:pPr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Ystyron a rennir;</a:t>
            </a:r>
          </a:p>
          <a:p>
            <a:pPr>
              <a:buFontTx/>
              <a:buChar char="-"/>
            </a:pPr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Pobl yn cael eu geni i mewn iddo;</a:t>
            </a:r>
          </a:p>
          <a:p>
            <a:pPr>
              <a:buFontTx/>
              <a:buChar char="-"/>
            </a:pPr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Wedi'i ddysgu yn ifanc;</a:t>
            </a:r>
          </a:p>
          <a:p>
            <a:pPr>
              <a:buFontTx/>
              <a:buChar char="-"/>
            </a:pPr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Rhan o bersonoliaeth unigolion;</a:t>
            </a:r>
          </a:p>
          <a:p>
            <a:pPr>
              <a:buFontTx/>
              <a:buChar char="-"/>
            </a:pPr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Pwy yw pobl fel cenedl;</a:t>
            </a:r>
          </a:p>
          <a:p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Mae gan wahanol wledydd ddiwylliant cenedlaethol gwahanol.</a:t>
            </a:r>
          </a:p>
          <a:p>
            <a:pPr marL="0" indent="0" algn="r">
              <a:buNone/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1800" dirty="0" err="1">
                <a:latin typeface="Arial" panose="020B0604020202020204" pitchFamily="34" charset="0"/>
                <a:cs typeface="Arial" panose="020B0604020202020204" pitchFamily="34" charset="0"/>
              </a:rPr>
              <a:t>Wengrzyn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</a:p>
          <a:p>
            <a:pPr marL="0" indent="0" algn="r">
              <a:buNone/>
            </a:pPr>
            <a:endParaRPr lang="cy-GB" sz="18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08128"/>
            <a:ext cx="4210050" cy="4668835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Made up of different elements:</a:t>
            </a:r>
          </a:p>
          <a:p>
            <a:pPr>
              <a:buFontTx/>
              <a:buChar char="-"/>
            </a:pPr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Shared meanings;</a:t>
            </a:r>
          </a:p>
          <a:p>
            <a:pPr>
              <a:buFontTx/>
              <a:buChar char="-"/>
            </a:pPr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are born into it;</a:t>
            </a:r>
          </a:p>
          <a:p>
            <a:pPr>
              <a:buFontTx/>
              <a:buChar char="-"/>
            </a:pPr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Learned at an early age;</a:t>
            </a:r>
          </a:p>
          <a:p>
            <a:pPr>
              <a:buFontTx/>
              <a:buChar char="-"/>
            </a:pPr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of individuals’ personality;</a:t>
            </a:r>
          </a:p>
          <a:p>
            <a:pPr>
              <a:buFontTx/>
              <a:buChar char="-"/>
            </a:pPr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people are as a nation;</a:t>
            </a:r>
          </a:p>
          <a:p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 countries have a different national culture.</a:t>
            </a:r>
          </a:p>
          <a:p>
            <a:pPr marL="0" indent="0" algn="r">
              <a:buNone/>
            </a:pP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Wengrzyn</a:t>
            </a: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297315943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Baner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Wales’ flag 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1295400"/>
            <a:ext cx="8534399" cy="4648199"/>
          </a:xfrm>
        </p:spPr>
      </p:pic>
      <p:sp>
        <p:nvSpPr>
          <p:cNvPr id="7" name="TextBox 6"/>
          <p:cNvSpPr txBox="1"/>
          <p:nvPr/>
        </p:nvSpPr>
        <p:spPr>
          <a:xfrm flipH="1">
            <a:off x="5029200" y="5334000"/>
            <a:ext cx="365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/>
                </a:solidFill>
              </a:rPr>
              <a:t>(Source: The Flag Shop, no date)</a:t>
            </a:r>
          </a:p>
        </p:txBody>
      </p:sp>
    </p:spTree>
    <p:extLst>
      <p:ext uri="{BB962C8B-B14F-4D97-AF65-F5344CB8AC3E}">
        <p14:creationId xmlns:p14="http://schemas.microsoft.com/office/powerpoint/2010/main" val="91200144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Arwyddlun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– Y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Genhinen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emblem – The leek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447800"/>
            <a:ext cx="2286000" cy="2286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2462212"/>
            <a:ext cx="2209800" cy="324112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8546" y="1610009"/>
            <a:ext cx="2143125" cy="214312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381000" y="3886200"/>
            <a:ext cx="2438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(Source: Daily Post, 2020)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447799" y="5061371"/>
            <a:ext cx="27398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Silvermans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715000" y="3886200"/>
            <a:ext cx="2971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(Source: Change Checker, 2021)</a:t>
            </a:r>
          </a:p>
        </p:txBody>
      </p:sp>
    </p:spTree>
    <p:extLst>
      <p:ext uri="{BB962C8B-B14F-4D97-AF65-F5344CB8AC3E}">
        <p14:creationId xmlns:p14="http://schemas.microsoft.com/office/powerpoint/2010/main" val="305253336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09600" y="762000"/>
            <a:ext cx="3581400" cy="4572000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'</a:t>
            </a:r>
            <a:r>
              <a:rPr lang="en-GB" dirty="0" err="1">
                <a:latin typeface="Arial" panose="020B0604020202020204" pitchFamily="34" charset="0"/>
              </a:rPr>
              <a:t>Gwisg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genhinen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dy</a:t>
            </a:r>
            <a:r>
              <a:rPr lang="en-GB" dirty="0">
                <a:latin typeface="Arial" panose="020B0604020202020204" pitchFamily="34" charset="0"/>
              </a:rPr>
              <a:t> gap, a </a:t>
            </a:r>
            <a:r>
              <a:rPr lang="en-GB" dirty="0" err="1">
                <a:latin typeface="Arial" panose="020B0604020202020204" pitchFamily="34" charset="0"/>
              </a:rPr>
              <a:t>gwisg</a:t>
            </a:r>
            <a:r>
              <a:rPr lang="en-GB" dirty="0">
                <a:latin typeface="Arial" panose="020B0604020202020204" pitchFamily="34" charset="0"/>
              </a:rPr>
              <a:t> hi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dy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galon</a:t>
            </a:r>
            <a:r>
              <a:rPr lang="en-GB" dirty="0">
                <a:latin typeface="Arial" panose="020B0604020202020204" pitchFamily="34" charset="0"/>
              </a:rPr>
              <a:t>’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(Wear a leek on your cap/hat, and wear it in your heart)</a:t>
            </a:r>
          </a:p>
        </p:txBody>
      </p:sp>
    </p:spTree>
    <p:extLst>
      <p:ext uri="{BB962C8B-B14F-4D97-AF65-F5344CB8AC3E}">
        <p14:creationId xmlns:p14="http://schemas.microsoft.com/office/powerpoint/2010/main" val="400463708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365127"/>
            <a:ext cx="6705600" cy="701673"/>
          </a:xfrm>
        </p:spPr>
        <p:txBody>
          <a:bodyPr>
            <a:no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Arwyddlun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– Y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genhinen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Pedr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emblem – The daffodil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1295401"/>
            <a:ext cx="3047999" cy="160019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80617" y="2918814"/>
            <a:ext cx="2362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Tenby daffodil</a:t>
            </a:r>
          </a:p>
          <a:p>
            <a:r>
              <a:rPr lang="en-GB" sz="1400" dirty="0"/>
              <a:t>(Source: Plant Wild, 2021)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699" y="3571220"/>
            <a:ext cx="3124200" cy="158731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 flipH="1">
            <a:off x="266699" y="5158530"/>
            <a:ext cx="36195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Welsh daffodil</a:t>
            </a:r>
          </a:p>
          <a:p>
            <a:r>
              <a:rPr lang="en-GB" sz="1400" dirty="0"/>
              <a:t>(Source: Grow Wild, no date)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733800" y="1143000"/>
            <a:ext cx="5257800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Arial" panose="020B0604020202020204" pitchFamily="34" charset="0"/>
              </a:rPr>
              <a:t>Daffodil ( I.D. Hooson )</a:t>
            </a:r>
          </a:p>
          <a:p>
            <a:pPr algn="ctr"/>
            <a:endParaRPr lang="en-GB" sz="1400" dirty="0">
              <a:latin typeface="Arial" panose="020B0604020202020204" pitchFamily="34" charset="0"/>
            </a:endParaRPr>
          </a:p>
          <a:p>
            <a:pPr algn="ctr"/>
            <a:r>
              <a:rPr lang="en-GB" sz="1400" dirty="0" err="1">
                <a:latin typeface="Arial" panose="020B0604020202020204" pitchFamily="34" charset="0"/>
              </a:rPr>
              <a:t>Fe’th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welais</a:t>
            </a:r>
            <a:r>
              <a:rPr lang="en-GB" sz="1400" dirty="0">
                <a:latin typeface="Arial" panose="020B0604020202020204" pitchFamily="34" charset="0"/>
              </a:rPr>
              <a:t> di </a:t>
            </a:r>
            <a:r>
              <a:rPr lang="en-GB" sz="1400" dirty="0" err="1">
                <a:latin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lawnt</a:t>
            </a:r>
            <a:r>
              <a:rPr lang="en-GB" sz="1400" dirty="0">
                <a:latin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</a:rPr>
              <a:t>plas</a:t>
            </a:r>
            <a:r>
              <a:rPr lang="en-GB" sz="1400" dirty="0">
                <a:latin typeface="Arial" panose="020B0604020202020204" pitchFamily="34" charset="0"/>
              </a:rPr>
              <a:t>,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  A </a:t>
            </a:r>
            <a:r>
              <a:rPr lang="en-GB" sz="1400" dirty="0" err="1">
                <a:latin typeface="Arial" panose="020B0604020202020204" pitchFamily="34" charset="0"/>
              </a:rPr>
              <a:t>gwyntoedd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Mawrth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oer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</a:rPr>
              <a:t> min;</a:t>
            </a:r>
          </a:p>
          <a:p>
            <a:pPr algn="ctr"/>
            <a:r>
              <a:rPr lang="en-GB" sz="1400" dirty="0" err="1">
                <a:latin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feysydd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llwyd</a:t>
            </a:r>
            <a:r>
              <a:rPr lang="en-GB" sz="1400" dirty="0">
                <a:latin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</a:rPr>
              <a:t>gweirglodd</a:t>
            </a:r>
            <a:r>
              <a:rPr lang="en-GB" sz="1400" dirty="0">
                <a:latin typeface="Arial" panose="020B0604020202020204" pitchFamily="34" charset="0"/>
              </a:rPr>
              <a:t> las,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  Ac </a:t>
            </a:r>
            <a:r>
              <a:rPr lang="en-GB" sz="1400" dirty="0" err="1">
                <a:latin typeface="Arial" panose="020B0604020202020204" pitchFamily="34" charset="0"/>
              </a:rPr>
              <a:t>awel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Ebrill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fel</a:t>
            </a:r>
            <a:r>
              <a:rPr lang="en-GB" sz="1400" dirty="0">
                <a:latin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</a:rPr>
              <a:t>gwin</a:t>
            </a:r>
            <a:r>
              <a:rPr lang="en-GB" sz="1400" dirty="0">
                <a:latin typeface="Arial" panose="020B0604020202020204" pitchFamily="34" charset="0"/>
              </a:rPr>
              <a:t>;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Ni </a:t>
            </a:r>
            <a:r>
              <a:rPr lang="en-GB" sz="1400" dirty="0" err="1">
                <a:latin typeface="Arial" panose="020B0604020202020204" pitchFamily="34" charset="0"/>
              </a:rPr>
              <a:t>welwyd</a:t>
            </a:r>
            <a:r>
              <a:rPr lang="en-GB" sz="1400" dirty="0">
                <a:latin typeface="Arial" panose="020B0604020202020204" pitchFamily="34" charset="0"/>
              </a:rPr>
              <a:t> un </a:t>
            </a:r>
            <a:r>
              <a:rPr lang="en-GB" sz="1400" dirty="0" err="1">
                <a:latin typeface="Arial" panose="020B0604020202020204" pitchFamily="34" charset="0"/>
              </a:rPr>
              <a:t>erioed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mor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llon</a:t>
            </a:r>
            <a:r>
              <a:rPr lang="en-GB" sz="1400" dirty="0">
                <a:latin typeface="Arial" panose="020B0604020202020204" pitchFamily="34" charset="0"/>
              </a:rPr>
              <a:t>,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Âth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fantell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werdd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a’th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euraid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rudd</a:t>
            </a:r>
            <a:r>
              <a:rPr lang="en-GB" sz="1400" dirty="0">
                <a:latin typeface="Arial" panose="020B0604020202020204" pitchFamily="34" charset="0"/>
              </a:rPr>
              <a:t>,</a:t>
            </a:r>
          </a:p>
          <a:p>
            <a:pPr algn="ctr"/>
            <a:r>
              <a:rPr lang="en-GB" sz="1400" dirty="0" err="1">
                <a:latin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dawnsio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</a:rPr>
              <a:t>gwynt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glaw</a:t>
            </a:r>
            <a:endParaRPr lang="en-GB" sz="1400" dirty="0">
              <a:latin typeface="Arial" panose="020B0604020202020204" pitchFamily="34" charset="0"/>
            </a:endParaRP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  I </a:t>
            </a:r>
            <a:r>
              <a:rPr lang="en-GB" sz="1400" dirty="0" err="1">
                <a:latin typeface="Arial" panose="020B0604020202020204" pitchFamily="34" charset="0"/>
              </a:rPr>
              <a:t>bibau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pêr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rhyw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gerddor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cudd</a:t>
            </a:r>
            <a:r>
              <a:rPr lang="en-GB" sz="1400" dirty="0">
                <a:latin typeface="Arial" panose="020B0604020202020204" pitchFamily="34" charset="0"/>
              </a:rPr>
              <a:t>.</a:t>
            </a:r>
          </a:p>
          <a:p>
            <a:pPr algn="ctr"/>
            <a:endParaRPr lang="en-GB" sz="1400" dirty="0">
              <a:latin typeface="Arial" panose="020B0604020202020204" pitchFamily="34" charset="0"/>
            </a:endParaRPr>
          </a:p>
          <a:p>
            <a:pPr algn="ctr"/>
            <a:r>
              <a:rPr lang="en-GB" sz="1400" dirty="0" err="1">
                <a:latin typeface="Arial" panose="020B0604020202020204" pitchFamily="34" charset="0"/>
              </a:rPr>
              <a:t>Fe’th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welais</a:t>
            </a:r>
            <a:r>
              <a:rPr lang="en-GB" sz="1400" dirty="0">
                <a:latin typeface="Arial" panose="020B0604020202020204" pitchFamily="34" charset="0"/>
              </a:rPr>
              <a:t> di </a:t>
            </a:r>
            <a:r>
              <a:rPr lang="en-GB" sz="1400" dirty="0" err="1">
                <a:latin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llestr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pridd</a:t>
            </a:r>
            <a:endParaRPr lang="en-GB" sz="1400" dirty="0">
              <a:latin typeface="Arial" panose="020B0604020202020204" pitchFamily="34" charset="0"/>
            </a:endParaRP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  </a:t>
            </a:r>
            <a:r>
              <a:rPr lang="en-GB" sz="1400" dirty="0" err="1">
                <a:latin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ffawydd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fwrdd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gwerinwr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tlawd</a:t>
            </a:r>
            <a:r>
              <a:rPr lang="en-GB" sz="1400" dirty="0">
                <a:latin typeface="Arial" panose="020B0604020202020204" pitchFamily="34" charset="0"/>
              </a:rPr>
              <a:t>;</a:t>
            </a:r>
          </a:p>
          <a:p>
            <a:pPr algn="ctr"/>
            <a:r>
              <a:rPr lang="en-GB" sz="1400" dirty="0" err="1">
                <a:latin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ffiol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ddrud</a:t>
            </a:r>
            <a:r>
              <a:rPr lang="en-GB" sz="1400" dirty="0">
                <a:latin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</a:rPr>
              <a:t>risial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pur</a:t>
            </a:r>
            <a:endParaRPr lang="en-GB" sz="1400" dirty="0">
              <a:latin typeface="Arial" panose="020B0604020202020204" pitchFamily="34" charset="0"/>
            </a:endParaRP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  </a:t>
            </a:r>
            <a:r>
              <a:rPr lang="en-GB" sz="1400" dirty="0" err="1">
                <a:latin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neuadd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wych</a:t>
            </a:r>
            <a:r>
              <a:rPr lang="en-GB" sz="1400" dirty="0">
                <a:latin typeface="Arial" panose="020B0604020202020204" pitchFamily="34" charset="0"/>
              </a:rPr>
              <a:t> y da </a:t>
            </a:r>
            <a:r>
              <a:rPr lang="en-GB" sz="1400" dirty="0" err="1">
                <a:latin typeface="Arial" panose="020B0604020202020204" pitchFamily="34" charset="0"/>
              </a:rPr>
              <a:t>ei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ffawd</a:t>
            </a:r>
            <a:r>
              <a:rPr lang="en-GB" sz="1400" dirty="0">
                <a:latin typeface="Arial" panose="020B0604020202020204" pitchFamily="34" charset="0"/>
              </a:rPr>
              <a:t>;</a:t>
            </a:r>
          </a:p>
          <a:p>
            <a:pPr algn="ctr"/>
            <a:r>
              <a:rPr lang="en-GB" sz="1400" dirty="0" err="1">
                <a:latin typeface="Arial" panose="020B0604020202020204" pitchFamily="34" charset="0"/>
              </a:rPr>
              <a:t>Ond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ofer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yno</a:t>
            </a:r>
            <a:r>
              <a:rPr lang="en-GB" sz="1400" dirty="0">
                <a:latin typeface="Arial" panose="020B0604020202020204" pitchFamily="34" charset="0"/>
              </a:rPr>
              <a:t> bob </a:t>
            </a:r>
            <a:r>
              <a:rPr lang="en-GB" sz="1400" dirty="0" err="1">
                <a:latin typeface="Arial" panose="020B0604020202020204" pitchFamily="34" charset="0"/>
              </a:rPr>
              <a:t>rhyw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gerdd</a:t>
            </a:r>
            <a:r>
              <a:rPr lang="en-GB" sz="1400" dirty="0">
                <a:latin typeface="Arial" panose="020B0604020202020204" pitchFamily="34" charset="0"/>
              </a:rPr>
              <a:t>;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 Ni </a:t>
            </a:r>
            <a:r>
              <a:rPr lang="en-GB" sz="1400" dirty="0" err="1">
                <a:latin typeface="Arial" panose="020B0604020202020204" pitchFamily="34" charset="0"/>
              </a:rPr>
              <a:t>ddawnsit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mwy</a:t>
            </a:r>
            <a:r>
              <a:rPr lang="en-GB" sz="1400" dirty="0">
                <a:latin typeface="Arial" panose="020B0604020202020204" pitchFamily="34" charset="0"/>
              </a:rPr>
              <a:t>; ac </a:t>
            </a:r>
            <a:r>
              <a:rPr lang="en-GB" sz="1400" dirty="0" err="1">
                <a:latin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dy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rudd</a:t>
            </a:r>
            <a:endParaRPr lang="en-GB" sz="1400" dirty="0">
              <a:latin typeface="Arial" panose="020B0604020202020204" pitchFamily="34" charset="0"/>
            </a:endParaRP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‘R </a:t>
            </a:r>
            <a:r>
              <a:rPr lang="en-GB" sz="1400" dirty="0" err="1">
                <a:latin typeface="Arial" panose="020B0604020202020204" pitchFamily="34" charset="0"/>
              </a:rPr>
              <a:t>oedd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hiraeth</a:t>
            </a:r>
            <a:r>
              <a:rPr lang="en-GB" sz="1400" dirty="0">
                <a:latin typeface="Arial" panose="020B0604020202020204" pitchFamily="34" charset="0"/>
              </a:rPr>
              <a:t> am y </a:t>
            </a:r>
            <a:r>
              <a:rPr lang="en-GB" sz="1400" dirty="0" err="1">
                <a:latin typeface="Arial" panose="020B0604020202020204" pitchFamily="34" charset="0"/>
              </a:rPr>
              <a:t>gwynt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a’r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glaw</a:t>
            </a:r>
            <a:r>
              <a:rPr lang="en-GB" sz="1400" dirty="0">
                <a:latin typeface="Arial" panose="020B0604020202020204" pitchFamily="34" charset="0"/>
              </a:rPr>
              <a:t>,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</a:rPr>
              <a:t>phibau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pêr</a:t>
            </a:r>
            <a:r>
              <a:rPr lang="en-GB" sz="1400" dirty="0">
                <a:latin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</a:rPr>
              <a:t>cerddor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cudd</a:t>
            </a:r>
            <a:r>
              <a:rPr lang="en-GB" sz="1400" dirty="0"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1473932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57200" y="533401"/>
            <a:ext cx="4343400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685800"/>
            <a:r>
              <a:rPr lang="en-GB" sz="27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William Wordsworth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126609" y="1143000"/>
            <a:ext cx="4388241" cy="548640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wandered lonely as a cloud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That floats on high o'er vales and hills,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When all at once I saw a crowd,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host, of golden daffodils;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Beside the lake, beneath the trees,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Fluttering and dancing in the breeze.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Continuous as the stars that shine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twinkle on the milky way,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stretched in never-ending line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Along the margin of a bay: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Ten thousand saw I at a glance,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Tossing their heads in sprightly dance.</a:t>
            </a:r>
          </a:p>
          <a:p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4629150" y="1143000"/>
            <a:ext cx="4343400" cy="480060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waves beside them danced; but they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Out-did the sparkling waves in glee: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poet could not but be gay,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such a jocund company: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gazed—and gazed—but little thought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wealth the show to me had brought: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oft, when on my couch I lie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vacant or in pensive mood,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flash upon that inward eye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Which is the bliss of solitude;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then my heart with pleasure fills,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dances with the daffodils.</a:t>
            </a:r>
          </a:p>
        </p:txBody>
      </p:sp>
    </p:spTree>
    <p:extLst>
      <p:ext uri="{BB962C8B-B14F-4D97-AF65-F5344CB8AC3E}">
        <p14:creationId xmlns:p14="http://schemas.microsoft.com/office/powerpoint/2010/main" val="214653586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53328"/>
            <a:ext cx="7886700" cy="77787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Beth am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wledydd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about other countries?</a:t>
            </a:r>
          </a:p>
        </p:txBody>
      </p:sp>
      <p:pic>
        <p:nvPicPr>
          <p:cNvPr id="13" name="Picture 12" descr="C:\Users\a.rees-edwards\AppData\Local\Microsoft\Windows\INetCache\Content.MSO\9C28C76B.tmp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315353"/>
            <a:ext cx="2514600" cy="1504047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13" descr="Hardy Mixed Carnations | Gurney's Seed &amp; Nursery Co.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1184285"/>
            <a:ext cx="2666999" cy="163511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Picture 14" descr="C:\Users\a.rees-edwards\AppData\Local\Microsoft\Windows\INetCache\Content.MSO\85307285.tmp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2300" y="2506734"/>
            <a:ext cx="2514599" cy="1531866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Picture 15" descr="C:\Users\a.rees-edwards\AppData\Local\Microsoft\Windows\INetCache\Content.MSO\BC3EADA1.tmp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955" y="3810000"/>
            <a:ext cx="2514599" cy="1752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Picture 16" descr="C:\Users\a.rees-edwards\AppData\Local\Microsoft\Windows\INetCache\Content.MSO\AEE06C7D.tmp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657600"/>
            <a:ext cx="2514599" cy="167640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Box 10"/>
          <p:cNvSpPr txBox="1"/>
          <p:nvPr/>
        </p:nvSpPr>
        <p:spPr>
          <a:xfrm>
            <a:off x="990600" y="292608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971058" y="2998708"/>
            <a:ext cx="129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 Russia</a:t>
            </a:r>
          </a:p>
        </p:txBody>
      </p:sp>
      <p:sp>
        <p:nvSpPr>
          <p:cNvPr id="19" name="TextBox 18"/>
          <p:cNvSpPr txBox="1"/>
          <p:nvPr/>
        </p:nvSpPr>
        <p:spPr>
          <a:xfrm flipH="1">
            <a:off x="6172199" y="2948404"/>
            <a:ext cx="2438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Slovenia &amp; Spain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733800" y="2057400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 Austria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078481" y="4907281"/>
            <a:ext cx="11125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4. France</a:t>
            </a:r>
          </a:p>
        </p:txBody>
      </p:sp>
      <p:sp>
        <p:nvSpPr>
          <p:cNvPr id="22" name="TextBox 21"/>
          <p:cNvSpPr txBox="1"/>
          <p:nvPr/>
        </p:nvSpPr>
        <p:spPr>
          <a:xfrm flipH="1">
            <a:off x="4495800" y="4419600"/>
            <a:ext cx="129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5. Portugal</a:t>
            </a:r>
          </a:p>
        </p:txBody>
      </p:sp>
    </p:spTree>
    <p:extLst>
      <p:ext uri="{BB962C8B-B14F-4D97-AF65-F5344CB8AC3E}">
        <p14:creationId xmlns:p14="http://schemas.microsoft.com/office/powerpoint/2010/main" val="1921580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53328"/>
            <a:ext cx="7886700" cy="77787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Beth am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wledydd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about other countries?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90600" y="292608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381000" y="3002281"/>
            <a:ext cx="254655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1. Bangladesh, Ethiopia, Guyana, Italy, Kazakhstan, Sri Lanka, Zimbabwe</a:t>
            </a:r>
          </a:p>
        </p:txBody>
      </p:sp>
      <p:sp>
        <p:nvSpPr>
          <p:cNvPr id="19" name="TextBox 18"/>
          <p:cNvSpPr txBox="1"/>
          <p:nvPr/>
        </p:nvSpPr>
        <p:spPr>
          <a:xfrm flipH="1">
            <a:off x="6375360" y="2649909"/>
            <a:ext cx="2438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Finland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733800" y="2057400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 India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895601" y="4907281"/>
            <a:ext cx="2133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4. Hong Kong, Honduras, Venezuela</a:t>
            </a:r>
          </a:p>
        </p:txBody>
      </p:sp>
      <p:sp>
        <p:nvSpPr>
          <p:cNvPr id="22" name="TextBox 21"/>
          <p:cNvSpPr txBox="1"/>
          <p:nvPr/>
        </p:nvSpPr>
        <p:spPr>
          <a:xfrm flipH="1">
            <a:off x="4876800" y="4495800"/>
            <a:ext cx="129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5. Belgium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165104"/>
            <a:ext cx="2285999" cy="189123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91200" y="1076880"/>
            <a:ext cx="3028950" cy="15144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9150" y="2477367"/>
            <a:ext cx="2690136" cy="179016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00" y="3805957"/>
            <a:ext cx="2743200" cy="177216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0008" y="3371613"/>
            <a:ext cx="2423345" cy="191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221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53328"/>
            <a:ext cx="7886700" cy="77787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Beth am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wledydd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about other countries?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90600" y="292608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228601" y="3002281"/>
            <a:ext cx="2849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1. England, Bulgaria, Cyprus, </a:t>
            </a:r>
            <a:r>
              <a:rPr lang="en-GB" sz="1400" dirty="0" err="1"/>
              <a:t>Czechia</a:t>
            </a:r>
            <a:r>
              <a:rPr lang="en-GB" sz="1400" dirty="0"/>
              <a:t>, Ecuador, Iran, Iraq, Luxembourg, Maldives, Slovakia, South Korea, USA</a:t>
            </a:r>
          </a:p>
        </p:txBody>
      </p:sp>
      <p:sp>
        <p:nvSpPr>
          <p:cNvPr id="19" name="TextBox 18"/>
          <p:cNvSpPr txBox="1"/>
          <p:nvPr/>
        </p:nvSpPr>
        <p:spPr>
          <a:xfrm flipH="1">
            <a:off x="6400800" y="2860513"/>
            <a:ext cx="2438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Ireland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733800" y="2057400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 Ukraine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979420" y="4835098"/>
            <a:ext cx="12649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4.  Scotland</a:t>
            </a:r>
          </a:p>
        </p:txBody>
      </p:sp>
      <p:sp>
        <p:nvSpPr>
          <p:cNvPr id="22" name="TextBox 21"/>
          <p:cNvSpPr txBox="1"/>
          <p:nvPr/>
        </p:nvSpPr>
        <p:spPr>
          <a:xfrm flipH="1">
            <a:off x="4876799" y="4419600"/>
            <a:ext cx="1606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5. Netherlands, Turkey, Hungary, Kyrgyzstan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9" y="1217854"/>
            <a:ext cx="2590800" cy="17621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6550" y="1032325"/>
            <a:ext cx="2619375" cy="17430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2803" y="2481392"/>
            <a:ext cx="2619375" cy="17430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0504" y="3887972"/>
            <a:ext cx="2619375" cy="174307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83697" y="3487922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167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30273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Nawddsant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Patron Saint of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600200"/>
            <a:ext cx="4362450" cy="45767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400" i="1" dirty="0">
                <a:latin typeface="Arial" panose="020B0604020202020204" pitchFamily="34" charset="0"/>
              </a:rPr>
              <a:t>“sant sydd yn </a:t>
            </a:r>
            <a:r>
              <a:rPr lang="fr-FR" sz="2400" i="1" dirty="0" err="1">
                <a:latin typeface="Arial" panose="020B0604020202020204" pitchFamily="34" charset="0"/>
              </a:rPr>
              <a:t>amddiffyn</a:t>
            </a:r>
            <a:r>
              <a:rPr lang="fr-FR" sz="2400" i="1" dirty="0">
                <a:latin typeface="Arial" panose="020B0604020202020204" pitchFamily="34" charset="0"/>
              </a:rPr>
              <a:t> </a:t>
            </a:r>
            <a:r>
              <a:rPr lang="fr-FR" sz="2400" i="1" dirty="0" err="1">
                <a:latin typeface="Arial" panose="020B0604020202020204" pitchFamily="34" charset="0"/>
              </a:rPr>
              <a:t>neu</a:t>
            </a:r>
            <a:r>
              <a:rPr lang="fr-FR" sz="2400" i="1" dirty="0">
                <a:latin typeface="Arial" panose="020B0604020202020204" pitchFamily="34" charset="0"/>
              </a:rPr>
              <a:t> </a:t>
            </a:r>
            <a:r>
              <a:rPr lang="fr-FR" sz="2400" i="1" dirty="0" err="1">
                <a:latin typeface="Arial" panose="020B0604020202020204" pitchFamily="34" charset="0"/>
              </a:rPr>
              <a:t>arwain</a:t>
            </a:r>
            <a:r>
              <a:rPr lang="fr-FR" sz="2400" i="1" dirty="0">
                <a:latin typeface="Arial" panose="020B0604020202020204" pitchFamily="34" charset="0"/>
              </a:rPr>
              <a:t> </a:t>
            </a:r>
            <a:r>
              <a:rPr lang="fr-FR" sz="2400" i="1" dirty="0" err="1">
                <a:latin typeface="Arial" panose="020B0604020202020204" pitchFamily="34" charset="0"/>
              </a:rPr>
              <a:t>person</a:t>
            </a:r>
            <a:r>
              <a:rPr lang="fr-FR" sz="2400" i="1" dirty="0">
                <a:latin typeface="Arial" panose="020B0604020202020204" pitchFamily="34" charset="0"/>
              </a:rPr>
              <a:t> </a:t>
            </a:r>
            <a:r>
              <a:rPr lang="fr-FR" sz="2400" i="1" dirty="0" err="1">
                <a:latin typeface="Arial" panose="020B0604020202020204" pitchFamily="34" charset="0"/>
              </a:rPr>
              <a:t>neu</a:t>
            </a:r>
            <a:r>
              <a:rPr lang="fr-FR" sz="2400" i="1" dirty="0">
                <a:latin typeface="Arial" panose="020B0604020202020204" pitchFamily="34" charset="0"/>
              </a:rPr>
              <a:t> le”</a:t>
            </a:r>
            <a:endParaRPr lang="cy-GB" sz="2400" i="1" dirty="0">
              <a:latin typeface="Arial" panose="020B0604020202020204" pitchFamily="34" charset="0"/>
            </a:endParaRP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Dewi Sant;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6ed Ganrif;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Ŵyr Brenin Ceredigion;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00200"/>
            <a:ext cx="4286250" cy="45767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i="1" dirty="0">
                <a:solidFill>
                  <a:srgbClr val="0070C0"/>
                </a:solidFill>
              </a:rPr>
              <a:t>“the protecting or guiding saint of a person or place”</a:t>
            </a:r>
          </a:p>
          <a:p>
            <a:r>
              <a:rPr lang="en-GB" sz="2600" dirty="0">
                <a:solidFill>
                  <a:srgbClr val="0070C0"/>
                </a:solidFill>
              </a:rPr>
              <a:t>Saint David;</a:t>
            </a:r>
          </a:p>
          <a:p>
            <a:r>
              <a:rPr lang="en-GB" sz="2600" dirty="0">
                <a:solidFill>
                  <a:srgbClr val="0070C0"/>
                </a:solidFill>
              </a:rPr>
              <a:t>6</a:t>
            </a:r>
            <a:r>
              <a:rPr lang="en-GB" sz="2600" baseline="30000" dirty="0">
                <a:solidFill>
                  <a:srgbClr val="0070C0"/>
                </a:solidFill>
              </a:rPr>
              <a:t>th</a:t>
            </a:r>
            <a:r>
              <a:rPr lang="en-GB" sz="2600" dirty="0">
                <a:solidFill>
                  <a:srgbClr val="0070C0"/>
                </a:solidFill>
              </a:rPr>
              <a:t> Century;</a:t>
            </a:r>
          </a:p>
          <a:p>
            <a:r>
              <a:rPr lang="en-GB" sz="2600" dirty="0">
                <a:solidFill>
                  <a:srgbClr val="0070C0"/>
                </a:solidFill>
              </a:rPr>
              <a:t>Grandson of the King of Ceredigion;</a:t>
            </a:r>
          </a:p>
        </p:txBody>
      </p:sp>
    </p:spTree>
    <p:extLst>
      <p:ext uri="{BB962C8B-B14F-4D97-AF65-F5344CB8AC3E}">
        <p14:creationId xmlns:p14="http://schemas.microsoft.com/office/powerpoint/2010/main" val="329086900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65126"/>
            <a:ext cx="8134350" cy="1082673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Nawddsant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Patron Saint of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752600"/>
            <a:ext cx="4362450" cy="4424363"/>
          </a:xfrm>
        </p:spPr>
        <p:txBody>
          <a:bodyPr>
            <a:normAutofit/>
          </a:bodyPr>
          <a:lstStyle/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Mab Santes Non;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Mawrth 1af – Dydd Gwyl Dewi;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Ydych chi’n ymwybodol o ‘seintiau nawdd’ eraill?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752600"/>
            <a:ext cx="4286250" cy="4424363"/>
          </a:xfrm>
        </p:spPr>
        <p:txBody>
          <a:bodyPr>
            <a:normAutofit/>
          </a:bodyPr>
          <a:lstStyle/>
          <a:p>
            <a:r>
              <a:rPr lang="en-GB" sz="2600" dirty="0">
                <a:solidFill>
                  <a:srgbClr val="0070C0"/>
                </a:solidFill>
              </a:rPr>
              <a:t>Son of Saint Non;</a:t>
            </a:r>
          </a:p>
          <a:p>
            <a:r>
              <a:rPr lang="en-GB" sz="2600" dirty="0">
                <a:solidFill>
                  <a:srgbClr val="0070C0"/>
                </a:solidFill>
              </a:rPr>
              <a:t>March 1</a:t>
            </a:r>
            <a:r>
              <a:rPr lang="en-GB" sz="2600" baseline="30000" dirty="0">
                <a:solidFill>
                  <a:srgbClr val="0070C0"/>
                </a:solidFill>
              </a:rPr>
              <a:t>st</a:t>
            </a:r>
            <a:r>
              <a:rPr lang="en-GB" sz="2600" dirty="0">
                <a:solidFill>
                  <a:srgbClr val="0070C0"/>
                </a:solidFill>
              </a:rPr>
              <a:t> – St. David’s day;</a:t>
            </a:r>
          </a:p>
          <a:p>
            <a:r>
              <a:rPr lang="en-GB" sz="2600" dirty="0">
                <a:solidFill>
                  <a:srgbClr val="0070C0"/>
                </a:solidFill>
              </a:rPr>
              <a:t>Do you know of other ‘patron saints?’</a:t>
            </a:r>
          </a:p>
        </p:txBody>
      </p:sp>
    </p:spTree>
    <p:extLst>
      <p:ext uri="{BB962C8B-B14F-4D97-AF65-F5344CB8AC3E}">
        <p14:creationId xmlns:p14="http://schemas.microsoft.com/office/powerpoint/2010/main" val="124110985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Dewi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Sant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Saint David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304800" y="1219201"/>
            <a:ext cx="3428999" cy="1676399"/>
          </a:xfrm>
          <a:prstGeom prst="rect">
            <a:avLst/>
          </a:prstGeom>
        </p:spPr>
      </p:pic>
      <p:pic>
        <p:nvPicPr>
          <p:cNvPr id="5" name="vyfXWSVaqUE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724400" y="1143000"/>
            <a:ext cx="4191000" cy="304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 flipH="1">
            <a:off x="5562600" y="4419600"/>
            <a:ext cx="2952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UK Webcast, 2008)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52400" y="2971800"/>
            <a:ext cx="33527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                            (Source: The flag shop, no date)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1000" y="3429000"/>
            <a:ext cx="3429000" cy="174307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28651" y="5257800"/>
            <a:ext cx="31051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(Source: St </a:t>
            </a:r>
            <a:r>
              <a:rPr lang="en-GB" sz="1200" dirty="0" err="1"/>
              <a:t>Davids</a:t>
            </a:r>
            <a:r>
              <a:rPr lang="en-GB" sz="1200" dirty="0"/>
              <a:t> Cathedral, no date)</a:t>
            </a:r>
          </a:p>
        </p:txBody>
      </p:sp>
    </p:spTree>
    <p:extLst>
      <p:ext uri="{BB962C8B-B14F-4D97-AF65-F5344CB8AC3E}">
        <p14:creationId xmlns:p14="http://schemas.microsoft.com/office/powerpoint/2010/main" val="395185441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Dewi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Sant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Saint David</a:t>
            </a:r>
          </a:p>
        </p:txBody>
      </p:sp>
      <p:sp>
        <p:nvSpPr>
          <p:cNvPr id="6" name="TextBox 5"/>
          <p:cNvSpPr txBox="1"/>
          <p:nvPr/>
        </p:nvSpPr>
        <p:spPr>
          <a:xfrm flipH="1">
            <a:off x="4191000" y="4351892"/>
            <a:ext cx="2952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52400" y="2964631"/>
            <a:ext cx="33527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                   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28651" y="5257800"/>
            <a:ext cx="31051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43001"/>
            <a:ext cx="3886200" cy="2667000"/>
          </a:xfrm>
        </p:spPr>
        <p:txBody>
          <a:bodyPr/>
          <a:lstStyle/>
          <a:p>
            <a:pPr marL="0" indent="0">
              <a:buNone/>
            </a:pPr>
            <a:r>
              <a:rPr lang="en-GB" i="1" dirty="0">
                <a:latin typeface="Arial" panose="020B0604020202020204" pitchFamily="34" charset="0"/>
              </a:rPr>
              <a:t>“</a:t>
            </a:r>
            <a:r>
              <a:rPr lang="en-GB" i="1" dirty="0" err="1">
                <a:latin typeface="Arial" panose="020B0604020202020204" pitchFamily="34" charset="0"/>
              </a:rPr>
              <a:t>Gwnewch</a:t>
            </a:r>
            <a:r>
              <a:rPr lang="en-GB" i="1" dirty="0">
                <a:latin typeface="Arial" panose="020B0604020202020204" pitchFamily="34" charset="0"/>
              </a:rPr>
              <a:t> y </a:t>
            </a:r>
            <a:r>
              <a:rPr lang="en-GB" i="1" dirty="0" err="1">
                <a:latin typeface="Arial" panose="020B0604020202020204" pitchFamily="34" charset="0"/>
              </a:rPr>
              <a:t>pethau</a:t>
            </a:r>
            <a:r>
              <a:rPr lang="en-GB" i="1" dirty="0">
                <a:latin typeface="Arial" panose="020B0604020202020204" pitchFamily="34" charset="0"/>
              </a:rPr>
              <a:t> </a:t>
            </a:r>
            <a:r>
              <a:rPr lang="en-GB" i="1" dirty="0" err="1">
                <a:latin typeface="Arial" panose="020B0604020202020204" pitchFamily="34" charset="0"/>
              </a:rPr>
              <a:t>bychain</a:t>
            </a:r>
            <a:r>
              <a:rPr lang="en-GB" i="1" dirty="0">
                <a:latin typeface="Arial" panose="020B0604020202020204" pitchFamily="34" charset="0"/>
              </a:rPr>
              <a:t>”</a:t>
            </a:r>
          </a:p>
          <a:p>
            <a:pPr marL="0" indent="0">
              <a:buNone/>
            </a:pPr>
            <a:endParaRPr lang="en-GB" i="1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“Do the little things”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171151"/>
            <a:ext cx="3851418" cy="4162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16330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Yr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assignment?</a:t>
            </a:r>
          </a:p>
        </p:txBody>
      </p:sp>
      <p:sp>
        <p:nvSpPr>
          <p:cNvPr id="6" name="TextBox 5"/>
          <p:cNvSpPr txBox="1"/>
          <p:nvPr/>
        </p:nvSpPr>
        <p:spPr>
          <a:xfrm flipH="1">
            <a:off x="4191000" y="4351892"/>
            <a:ext cx="2952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52400" y="2964631"/>
            <a:ext cx="33527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                   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28650" y="5257800"/>
            <a:ext cx="371474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(Source: Learning and Exploring through Play, 2016)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1" y="1143000"/>
            <a:ext cx="83058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81025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52400"/>
            <a:ext cx="6705600" cy="990600"/>
          </a:xfrm>
        </p:spPr>
        <p:txBody>
          <a:bodyPr>
            <a:no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Traddodiadau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gofio…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Traditions to remember…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type="body" sz="half" idx="2"/>
          </p:nvPr>
        </p:nvSpPr>
        <p:spPr>
          <a:xfrm>
            <a:off x="152400" y="1295400"/>
            <a:ext cx="3429000" cy="4267200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Nosweithiau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cawl;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Welsh cakes/</a:t>
            </a:r>
            <a:r>
              <a:rPr lang="en-GB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Pice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mân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Bara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brith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sz="2400" i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Cawl evenings;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cakes;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Bara </a:t>
            </a:r>
            <a:r>
              <a:rPr lang="en-GB" sz="24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brith</a:t>
            </a:r>
            <a:r>
              <a:rPr lang="en-GB" sz="240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Anything else?</a:t>
            </a:r>
          </a:p>
        </p:txBody>
      </p:sp>
      <p:sp>
        <p:nvSpPr>
          <p:cNvPr id="6" name="TextBox 5"/>
          <p:cNvSpPr txBox="1"/>
          <p:nvPr/>
        </p:nvSpPr>
        <p:spPr>
          <a:xfrm flipH="1">
            <a:off x="4191000" y="4351892"/>
            <a:ext cx="2952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85800" y="5724610"/>
            <a:ext cx="31051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004D97F-D83E-E425-1C49-2B4EF25A5B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7600" y="1305010"/>
            <a:ext cx="1743075" cy="261937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7996927-BF23-B26C-EE39-B49D9F6A474B}"/>
              </a:ext>
            </a:extLst>
          </p:cNvPr>
          <p:cNvSpPr txBox="1"/>
          <p:nvPr/>
        </p:nvSpPr>
        <p:spPr>
          <a:xfrm>
            <a:off x="3429000" y="4041345"/>
            <a:ext cx="213360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(Source: Countryfile)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D64394C-C17D-C548-2599-0D0506D4E8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1238" y="434372"/>
            <a:ext cx="2238375" cy="203835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8E083A7-EF55-0607-7D75-0E0B7F5E9563}"/>
              </a:ext>
            </a:extLst>
          </p:cNvPr>
          <p:cNvSpPr txBox="1"/>
          <p:nvPr/>
        </p:nvSpPr>
        <p:spPr>
          <a:xfrm flipH="1">
            <a:off x="5943600" y="2799491"/>
            <a:ext cx="2667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(Source: BBC Good Food)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985117E-D203-9A53-3D8B-C01F5BECE4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4037" y="3609846"/>
            <a:ext cx="3276600" cy="139065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B685228-E909-0556-EA52-CC0A9B8E8CD0}"/>
              </a:ext>
            </a:extLst>
          </p:cNvPr>
          <p:cNvSpPr txBox="1"/>
          <p:nvPr/>
        </p:nvSpPr>
        <p:spPr>
          <a:xfrm>
            <a:off x="6234153" y="5000496"/>
            <a:ext cx="214309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Felinfach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22805712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682624"/>
            <a:ext cx="4572000" cy="548244"/>
          </a:xfrm>
        </p:spPr>
        <p:txBody>
          <a:bodyPr>
            <a:noAutofit/>
          </a:bodyPr>
          <a:lstStyle/>
          <a:p>
            <a:pPr algn="ctr"/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Eisteddfod?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type="body" sz="half" idx="2"/>
          </p:nvPr>
        </p:nvSpPr>
        <p:spPr>
          <a:xfrm>
            <a:off x="152400" y="1295400"/>
            <a:ext cx="2971800" cy="426720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gwerin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Clocsio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i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Folk dancing;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Clog dancing.</a:t>
            </a:r>
          </a:p>
        </p:txBody>
      </p:sp>
      <p:sp>
        <p:nvSpPr>
          <p:cNvPr id="6" name="TextBox 5"/>
          <p:cNvSpPr txBox="1"/>
          <p:nvPr/>
        </p:nvSpPr>
        <p:spPr>
          <a:xfrm flipH="1">
            <a:off x="4191000" y="4351892"/>
            <a:ext cx="2952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57226" y="5722551"/>
            <a:ext cx="31051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</p:txBody>
      </p:sp>
      <p:pic>
        <p:nvPicPr>
          <p:cNvPr id="9" name="O_abRWZk7hI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230563" y="1302951"/>
            <a:ext cx="5227637" cy="403104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91000" y="5257800"/>
            <a:ext cx="2819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Eisteddfod yr </a:t>
            </a:r>
            <a:r>
              <a:rPr lang="en-GB" dirty="0" err="1"/>
              <a:t>Urdd</a:t>
            </a:r>
            <a:r>
              <a:rPr lang="en-GB" dirty="0"/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358779904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81000" y="380999"/>
            <a:ext cx="8134350" cy="68580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traddodiadol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traditional dances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152400" y="1219201"/>
            <a:ext cx="3810000" cy="4343400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Lloegr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Morris;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Yr Alban –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Ucheldirol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Iwerddon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Stepio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Gwyddelig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England – </a:t>
            </a: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 dancing;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Scotland – </a:t>
            </a: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Highland dancing;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Ireland – </a:t>
            </a: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Irish stepdance.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w0v_pu6miJ8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191000" y="1825625"/>
            <a:ext cx="4648200" cy="320357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715000" y="5029200"/>
            <a:ext cx="28003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 err="1"/>
              <a:t>Riverdance</a:t>
            </a:r>
            <a:endParaRPr lang="en-GB" sz="2000" i="1" dirty="0"/>
          </a:p>
        </p:txBody>
      </p:sp>
    </p:spTree>
    <p:extLst>
      <p:ext uri="{BB962C8B-B14F-4D97-AF65-F5344CB8AC3E}">
        <p14:creationId xmlns:p14="http://schemas.microsoft.com/office/powerpoint/2010/main" val="4111347919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delyn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harp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50" y="1825625"/>
            <a:ext cx="3311958" cy="3660775"/>
          </a:xfrm>
          <a:prstGeom prst="rect">
            <a:avLst/>
          </a:prstGeom>
        </p:spPr>
      </p:pic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3940608" y="233364"/>
            <a:ext cx="4974792" cy="5715000"/>
          </a:xfrm>
        </p:spPr>
        <p:txBody>
          <a:bodyPr>
            <a:normAutofit/>
          </a:bodyPr>
          <a:lstStyle/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Offeryn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cerdd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o:</a:t>
            </a:r>
          </a:p>
          <a:p>
            <a:pPr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Yr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Aifft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>
              <a:buFontTx/>
              <a:buChar char="-"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Iwerddon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>
              <a:buFontTx/>
              <a:buChar char="-"/>
            </a:pP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Paraguay;</a:t>
            </a:r>
          </a:p>
          <a:p>
            <a:pPr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Yr Alban;</a:t>
            </a:r>
          </a:p>
          <a:p>
            <a:pPr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Cymru.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musical instrument of:</a:t>
            </a:r>
          </a:p>
          <a:p>
            <a:pPr>
              <a:buFontTx/>
              <a:buChar char="-"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Egypt;</a:t>
            </a:r>
          </a:p>
          <a:p>
            <a:pPr>
              <a:buFontTx/>
              <a:buChar char="-"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Ireland;</a:t>
            </a:r>
          </a:p>
          <a:p>
            <a:pPr>
              <a:buFontTx/>
              <a:buChar char="-"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Paraguay;</a:t>
            </a:r>
          </a:p>
          <a:p>
            <a:pPr>
              <a:buFontTx/>
              <a:buChar char="-"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Scotland;</a:t>
            </a:r>
          </a:p>
          <a:p>
            <a:pPr>
              <a:buFontTx/>
              <a:buChar char="-"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Wales.</a:t>
            </a:r>
          </a:p>
        </p:txBody>
      </p:sp>
    </p:spTree>
    <p:extLst>
      <p:ext uri="{BB962C8B-B14F-4D97-AF65-F5344CB8AC3E}">
        <p14:creationId xmlns:p14="http://schemas.microsoft.com/office/powerpoint/2010/main" val="243908087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Catrin Finch</a:t>
            </a:r>
          </a:p>
        </p:txBody>
      </p:sp>
      <p:pic>
        <p:nvPicPr>
          <p:cNvPr id="3" name="-ovVeLy739s"/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57200" y="1752600"/>
            <a:ext cx="3784601" cy="3657600"/>
          </a:xfrm>
          <a:prstGeom prst="rect">
            <a:avLst/>
          </a:prstGeom>
        </p:spPr>
      </p:pic>
      <p:pic>
        <p:nvPicPr>
          <p:cNvPr id="4" name="vlDgG3AKrMc"/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4648200" y="1711884"/>
            <a:ext cx="3962400" cy="3698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799419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Llwyau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caru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Love spoons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495800" y="365126"/>
            <a:ext cx="4419600" cy="5583237"/>
          </a:xfrm>
        </p:spPr>
        <p:txBody>
          <a:bodyPr>
            <a:normAutofit fontScale="92500" lnSpcReduction="10000"/>
          </a:bodyPr>
          <a:lstStyle/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Arfer cyffredin yng Nghymru o'r 17eg ganrif;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Wedi'i gerfio gan ddarpar cariadon;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Mae symbolau yn cyfleu gwahanol ystyron;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Yn dal i gael ei roi fel anrheg heddiw.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Common practice in Wales from 17</a:t>
            </a:r>
            <a:r>
              <a:rPr lang="en-GB" sz="2400" baseline="30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century;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Carved by prospective suitors;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Symbols convey different meanings;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Still given as gift today.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33400" y="1752600"/>
            <a:ext cx="3657600" cy="3677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5077024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72511" y="365126"/>
            <a:ext cx="3918489" cy="849309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Santes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Dwynwen</a:t>
            </a:r>
            <a:endParaRPr lang="en-GB" sz="3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715000" y="1447800"/>
            <a:ext cx="3156489" cy="3581400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152400" y="1600200"/>
            <a:ext cx="5486400" cy="4576764"/>
          </a:xfrm>
        </p:spPr>
        <p:txBody>
          <a:bodyPr>
            <a:normAutofit/>
          </a:bodyPr>
          <a:lstStyle/>
          <a:p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Dathlwyd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25ain;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San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Ffolant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Cymru;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5ed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Ganrif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Nawddsant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cariadon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ffermwyr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Sefydlu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lleiandy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Ynys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Llanddwyn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Ynys Môn;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Man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pererindod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449886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72511" y="365126"/>
            <a:ext cx="3918489" cy="930273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Saint </a:t>
            </a:r>
            <a:r>
              <a:rPr lang="en-GB" sz="36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Dwynwen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715000" y="1447800"/>
            <a:ext cx="3156489" cy="3886200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152400" y="1066800"/>
            <a:ext cx="5486400" cy="51101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Celebrated on January 25</a:t>
            </a:r>
            <a:r>
              <a:rPr lang="en-GB" sz="2600" baseline="30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th;</a:t>
            </a:r>
            <a:endParaRPr lang="en-GB" sz="2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equivalent to Saint Valentine;</a:t>
            </a: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GB" sz="2600" baseline="30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Century;</a:t>
            </a: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Patron saint of lovers AND farmers’ animals;</a:t>
            </a: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 convent on </a:t>
            </a:r>
            <a:r>
              <a:rPr lang="en-GB" sz="26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Llanddwyn</a:t>
            </a: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Island, on Anglesey;</a:t>
            </a: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Place of pilgrimage today.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7201081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082674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Fari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Lwyd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524000"/>
            <a:ext cx="4286250" cy="5105400"/>
          </a:xfrm>
        </p:spPr>
        <p:txBody>
          <a:bodyPr>
            <a:normAutofit/>
          </a:bodyPr>
          <a:lstStyle/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Traddodiad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De Cymru;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Gwreiddiau paganaidd;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Dathliad Nos Galan;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Penglog ceffyl;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Brwydr o benillion;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Os caniateir mynediad i'r tŷ/tafarn, credir ei fod yn dod â lwc dda.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EA58C3D1-98C5-4265-6634-F38836474C2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953000" y="1524000"/>
            <a:ext cx="3733800" cy="340121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C6E3C50-58F8-A4C0-4A3B-FC588F745D80}"/>
              </a:ext>
            </a:extLst>
          </p:cNvPr>
          <p:cNvSpPr txBox="1"/>
          <p:nvPr/>
        </p:nvSpPr>
        <p:spPr>
          <a:xfrm flipH="1">
            <a:off x="5486400" y="5105400"/>
            <a:ext cx="298323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(Source: Travel Channel)</a:t>
            </a:r>
          </a:p>
        </p:txBody>
      </p:sp>
    </p:spTree>
    <p:extLst>
      <p:ext uri="{BB962C8B-B14F-4D97-AF65-F5344CB8AC3E}">
        <p14:creationId xmlns:p14="http://schemas.microsoft.com/office/powerpoint/2010/main" val="2222780013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038" y="365127"/>
            <a:ext cx="8237762" cy="773110"/>
          </a:xfrm>
        </p:spPr>
        <p:txBody>
          <a:bodyPr>
            <a:normAutofit fontScale="90000"/>
          </a:bodyPr>
          <a:lstStyle/>
          <a:p>
            <a:b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 </a:t>
            </a:r>
            <a:r>
              <a:rPr lang="en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Lwyd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(the grey mare or grey Mary)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85D543A-68B8-2A29-4920-B642531A6E1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49038" y="1600200"/>
            <a:ext cx="3731075" cy="3401863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47801"/>
            <a:ext cx="4210050" cy="472916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South Wales tradition;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Pagan origins;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Year’s Eve celebration;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Horse’s skull;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Battle of verses;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permitted entry to house/pub, thought to bring good luck.</a:t>
            </a:r>
          </a:p>
        </p:txBody>
      </p:sp>
    </p:spTree>
    <p:extLst>
      <p:ext uri="{BB962C8B-B14F-4D97-AF65-F5344CB8AC3E}">
        <p14:creationId xmlns:p14="http://schemas.microsoft.com/office/powerpoint/2010/main" val="2434581812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082674"/>
          </a:xfrm>
        </p:spPr>
        <p:txBody>
          <a:bodyPr>
            <a:normAutofit/>
          </a:bodyPr>
          <a:lstStyle/>
          <a:p>
            <a:r>
              <a:rPr lang="en-GB" sz="3200" i="1" dirty="0">
                <a:latin typeface="Arial" panose="020B0604020202020204" pitchFamily="34" charset="0"/>
              </a:rPr>
              <a:t>‘</a:t>
            </a:r>
            <a:r>
              <a:rPr lang="en-GB" sz="3200" i="1" dirty="0" err="1">
                <a:latin typeface="Arial" panose="020B0604020202020204" pitchFamily="34" charset="0"/>
              </a:rPr>
              <a:t>Calennig</a:t>
            </a:r>
            <a:r>
              <a:rPr lang="en-GB" sz="3200" i="1" dirty="0">
                <a:latin typeface="Arial" panose="020B0604020202020204" pitchFamily="34" charset="0"/>
              </a:rPr>
              <a:t>’</a:t>
            </a:r>
            <a:endParaRPr lang="en-GB" sz="3200" i="1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52401" y="1295400"/>
            <a:ext cx="4267200" cy="4267200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762001"/>
            <a:ext cx="4800600" cy="4800600"/>
          </a:xfrm>
        </p:spPr>
        <p:txBody>
          <a:bodyPr>
            <a:normAutofit fontScale="92500" lnSpcReduction="10000"/>
          </a:bodyPr>
          <a:lstStyle/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Plant yn ymweld â’u cymdogion ac yn canu penillion traddodiadol yn dymuno lwc dda;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Yn draddodiadol i gario afal wedi’i addurno;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Rhoi’r afal fel anrheg o lwc dda.</a:t>
            </a:r>
          </a:p>
          <a:p>
            <a:pPr marL="0" indent="0">
              <a:buNone/>
            </a:pPr>
            <a:endParaRPr lang="cy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visit neighbours and sing traditional rhymes to wish good luck;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Traditional to carry decorated apple;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given as a good luck present.</a:t>
            </a:r>
          </a:p>
          <a:p>
            <a:pPr marL="0" indent="0">
              <a:buNone/>
            </a:pPr>
            <a:endParaRPr lang="en-GB" sz="24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FCFD63-A061-F408-CE21-4FDCDBFD3AE0}"/>
              </a:ext>
            </a:extLst>
          </p:cNvPr>
          <p:cNvSpPr txBox="1"/>
          <p:nvPr/>
        </p:nvSpPr>
        <p:spPr>
          <a:xfrm flipH="1">
            <a:off x="568411" y="5364481"/>
            <a:ext cx="28910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Siop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Cwlwm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803688092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788" y="533399"/>
            <a:ext cx="6816811" cy="76200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Hoff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chwedl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Favourite myth/legend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?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676399"/>
            <a:ext cx="4362450" cy="3810001"/>
          </a:xfrm>
        </p:spPr>
        <p:txBody>
          <a:bodyPr>
            <a:normAutofit fontScale="92500" lnSpcReduction="2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Beddgelert;</a:t>
            </a:r>
          </a:p>
          <a:p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Cantre’r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Gwaelod;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Gwiber Emlyn;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Mabinogi;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Twm Sion Cati;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Rhai eraill/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Others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cy-GB" b="1" dirty="0">
                <a:latin typeface="Arial" panose="020B0604020202020204" pitchFamily="34" charset="0"/>
              </a:rPr>
              <a:t>Beth am eich diwylliant chi?</a:t>
            </a:r>
          </a:p>
          <a:p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What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about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your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culture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Welsh myths and legends </a:t>
            </a:r>
            <a:endParaRPr lang="en-GB" sz="3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0517507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067550" cy="777874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assignment…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752600"/>
            <a:ext cx="4210050" cy="4424363"/>
          </a:xfrm>
        </p:spPr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Dechreuwch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weithgaredd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fedrwch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ymgorffori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ail/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drydedd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fedrwch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hwylus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752600"/>
            <a:ext cx="4362450" cy="44243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 thinking about an activity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could you incorporate a second/third language?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you ensure the activity is fun for children?</a:t>
            </a:r>
          </a:p>
        </p:txBody>
      </p:sp>
    </p:spTree>
    <p:extLst>
      <p:ext uri="{BB962C8B-B14F-4D97-AF65-F5344CB8AC3E}">
        <p14:creationId xmlns:p14="http://schemas.microsoft.com/office/powerpoint/2010/main" val="2364027991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3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143000"/>
            <a:ext cx="9144000" cy="5033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Astar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Artes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Recordings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(2012)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Catrin Finch and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Seckou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Keita Live: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Bamba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https://www.youtube.com/watch?v=vlDgG3AKrMc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BBC (2014)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Myths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Legends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https://www.bbc.co.uk/wales/history/sites/themes/myths.shtml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8 2021].</a:t>
            </a:r>
          </a:p>
          <a:p>
            <a:pPr marL="0" indent="0">
              <a:buNone/>
            </a:pP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Change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Checker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(2021)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Round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£1: Wales: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Leek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https://www.changechecker.org/coin/20/round-1pound-Wales-Leek.aspx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Daily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Post (2020)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Call for wearing leeks on St David's Day to make a comeback,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https://www.dailypost.co.uk/news/local-news/leeks-st-davids-day-daffodils-17838203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[Accessed: February 2 2021].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Eisteddfod yr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Urdd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(2017)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Adran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Bro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Taf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/ Rh.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Morgannwg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Ganol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https://www.youtube.com/watch?v=G5usxv4LKy0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endParaRPr lang="cy-GB" sz="2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5437250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3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143000"/>
            <a:ext cx="9144000" cy="5033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Finch, C. (2017) 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Bugeilio‘r Gwenith Gwyn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https://www.youtube.com/watch?v=-ovVeLy739s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Learning and Exploring through Play (2016)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St David’s Activity for Kids,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https://www.learningandexploringthroughplay.com/2017/02/st-davids-day-activity-for-kids.html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Lebron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A. (2013) ‘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?’,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Merit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Research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Journal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Review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1(6),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pp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. 126 – 132. {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online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https://pdfs.semanticscholar.org/023b/0223f2673be190d6978e85f4d7fb606125ad.pdf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Riverdance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(2014)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Riverdance at the Eurovision Song Contest,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https://www.youtube.com/watch?v=w0v_pu6miJ8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8 2021].</a:t>
            </a:r>
          </a:p>
          <a:p>
            <a:pPr marL="0" indent="0">
              <a:buNone/>
            </a:pP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Silvermans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(2019) 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Welsh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Guards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cap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badge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https://www.silvermans.co.uk/products/welsh-guards-cap-badge?variant=4198692291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endParaRPr lang="cy-GB" sz="2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5300052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3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143000"/>
            <a:ext cx="8534400" cy="5033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Flag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Shop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no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date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Wales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Flag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https://www.theflagshop.co.uk/wales-flag-18-x-12-rope-toggle.html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UK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Webcast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(2008)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St David of Wales - Legends of Wales,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https://www.youtube.com/watch?v=vyfXWSVaqUE&amp;t=64s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4 2021].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Watkins, G. (2018) 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Welsh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Legends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Myths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on-line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https://www.amazon.co.uk/gp/product/1291985271/ref=ox_sc_saved_title_8?smid=A3P5ROKL5A1OLE&amp;psc=1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8 2021].</a:t>
            </a:r>
          </a:p>
          <a:p>
            <a:pPr marL="0" indent="0">
              <a:buNone/>
            </a:pP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Wengrzyn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R. (2017)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Globalization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Organizational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http://198.23.153.33/academy/lesson/globalization-and-organizational-culture.html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endParaRPr lang="cy-GB" sz="2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2307266"/>
      </p:ext>
    </p:extLst>
  </p:cSld>
  <p:clrMapOvr>
    <a:masterClrMapping/>
  </p:clrMapOvr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4156</Words>
  <Application>Microsoft Office PowerPoint</Application>
  <PresentationFormat>On-screen Show (4:3)</PresentationFormat>
  <Paragraphs>701</Paragraphs>
  <Slides>72</Slides>
  <Notes>65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72</vt:i4>
      </vt:variant>
    </vt:vector>
  </HeadingPairs>
  <TitlesOfParts>
    <vt:vector size="77" baseType="lpstr">
      <vt:lpstr>Arial</vt:lpstr>
      <vt:lpstr>Calibri</vt:lpstr>
      <vt:lpstr>Calibri Light</vt:lpstr>
      <vt:lpstr>Sub Title 1</vt:lpstr>
      <vt:lpstr>Accessible 2</vt:lpstr>
      <vt:lpstr>ECEY4004C  Amlieithwydd, aml-feddwl   Cyflwyniad i’r modwl   </vt:lpstr>
      <vt:lpstr>Cynnwys Contents</vt:lpstr>
      <vt:lpstr>Cynnwys Contents</vt:lpstr>
      <vt:lpstr>Tîm y modwl The module team</vt:lpstr>
      <vt:lpstr>Sgiliau Cyflogadwyedd/Trosglwyddadwy Employability/Transferable Skills</vt:lpstr>
      <vt:lpstr>Sgiliau Cyflogadwyedd/Trosglwyddadwy Employability/Transferable Skills</vt:lpstr>
      <vt:lpstr>Amcanion y modwl Aims of module</vt:lpstr>
      <vt:lpstr>Deilliannau dysgu 1 Learning outcomes 1</vt:lpstr>
      <vt:lpstr>Deilliannau dysgu 2 Learning outcomes 2</vt:lpstr>
      <vt:lpstr>Deilliannau dysgu 3 Learning outcomes 3</vt:lpstr>
      <vt:lpstr>Deilliannau dysgu 4 Learning outcomes 4</vt:lpstr>
      <vt:lpstr>Meysydd astudiaeth Topics to be studied</vt:lpstr>
      <vt:lpstr>Meysydd astudiaeth Topics to be studied</vt:lpstr>
      <vt:lpstr>Asesiadau Assessments</vt:lpstr>
      <vt:lpstr>ECEY4004C ECEY4004</vt:lpstr>
      <vt:lpstr>Disgrifiad o’r aseiniad 1 Description of the assignment 1</vt:lpstr>
      <vt:lpstr>Disgrifiad o’r aseiniad 2 Description of the assignment 2</vt:lpstr>
      <vt:lpstr>Disgrifiad o’r aseiniad 3  Description of the assignment 3</vt:lpstr>
      <vt:lpstr>Disgrifiad o’r aseiniad 4  Description of the assignment 4</vt:lpstr>
      <vt:lpstr>Ystyriaethau ymarferol Practical implications</vt:lpstr>
      <vt:lpstr>Ystyriaethau ymarferol Practical implications</vt:lpstr>
      <vt:lpstr>Strwythur (2il gyflwyniad) Structure (2nd presentation)</vt:lpstr>
      <vt:lpstr>Strwythur (2il gyflwyniad) Structure (2nd presentation)</vt:lpstr>
      <vt:lpstr>Strwythur Structure</vt:lpstr>
      <vt:lpstr>Strwythur Structure</vt:lpstr>
      <vt:lpstr>Strwythur Structure</vt:lpstr>
      <vt:lpstr>Yr asesiad The assessment</vt:lpstr>
      <vt:lpstr>Yr asesiad The assessment</vt:lpstr>
      <vt:lpstr>Y recordiad The recording</vt:lpstr>
      <vt:lpstr>Y daflen asesu 1 The assessment sheet 1</vt:lpstr>
      <vt:lpstr>Y daflen asesu 2 The assessment sheet 2</vt:lpstr>
      <vt:lpstr>Y daflen asesu 3 The assessment sheet 3</vt:lpstr>
      <vt:lpstr>Y daflen asesu 4 The assessment sheet 4</vt:lpstr>
      <vt:lpstr>Y daflen asesu 5 The assessment sheet 5</vt:lpstr>
      <vt:lpstr>Amgylchiadau Esgusodol (EC) Extenuating Circumstances (EC)</vt:lpstr>
      <vt:lpstr>Cyflwyniadau Hwyr  Late Submissions</vt:lpstr>
      <vt:lpstr>Materion TGCh? ICT issues?</vt:lpstr>
      <vt:lpstr>Cwestiynau am yr aseiniad? Questions about the assignment?</vt:lpstr>
      <vt:lpstr> Cwestiynau am yr aseiniad? Questions about the assignment?</vt:lpstr>
      <vt:lpstr>Diwylliant Culture</vt:lpstr>
      <vt:lpstr>Diwylliant Culture</vt:lpstr>
      <vt:lpstr>Diwylliant Culture</vt:lpstr>
      <vt:lpstr>Diwylliant cenedlaethol National culture</vt:lpstr>
      <vt:lpstr>Baner Cymru Wales’ flag </vt:lpstr>
      <vt:lpstr>Arwyddlun cenedlaethol – Y Genhinen National emblem – The leek</vt:lpstr>
      <vt:lpstr>PowerPoint Presentation</vt:lpstr>
      <vt:lpstr>Arwyddlun cenedlaethol – Y genhinen Pedr National emblem – The daffodil</vt:lpstr>
      <vt:lpstr>PowerPoint Presentation</vt:lpstr>
      <vt:lpstr>Beth am wledydd eraill? What about other countries?</vt:lpstr>
      <vt:lpstr>Beth am wledydd eraill? What about other countries?</vt:lpstr>
      <vt:lpstr>Beth am wledydd eraill? What about other countries?</vt:lpstr>
      <vt:lpstr>Nawddsant Cymru Patron Saint of Wales</vt:lpstr>
      <vt:lpstr>Nawddsant Cymru Patron Saint of Wales</vt:lpstr>
      <vt:lpstr>Dewi Sant Saint David</vt:lpstr>
      <vt:lpstr>Dewi Sant Saint David</vt:lpstr>
      <vt:lpstr>Yr aseiniad? The assignment?</vt:lpstr>
      <vt:lpstr>Traddodiadau i gofio… Traditions to remember…</vt:lpstr>
      <vt:lpstr>     Eisteddfod? </vt:lpstr>
      <vt:lpstr>Dawnsio traddodiadol eraill Other traditional dances </vt:lpstr>
      <vt:lpstr>Y delyn The harp</vt:lpstr>
      <vt:lpstr>Catrin Finch</vt:lpstr>
      <vt:lpstr>Llwyau caru  Love spoons</vt:lpstr>
      <vt:lpstr>Santes Dwynwen</vt:lpstr>
      <vt:lpstr>Saint Dwynwen</vt:lpstr>
      <vt:lpstr>Y Fari Lwyd </vt:lpstr>
      <vt:lpstr> Mari Lwyd (the grey mare or grey Mary)</vt:lpstr>
      <vt:lpstr>‘Calennig’</vt:lpstr>
      <vt:lpstr>Hoff chwedl?  Favourite myth/legend? </vt:lpstr>
      <vt:lpstr>Eich aseiniad… Your assignment…</vt:lpstr>
      <vt:lpstr>Cyfeiriadau References</vt:lpstr>
      <vt:lpstr>Cyfeiriadau References</vt:lpstr>
      <vt:lpstr>Cyfeiriadau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Alison Rees-Edwards</cp:lastModifiedBy>
  <cp:revision>100</cp:revision>
  <dcterms:created xsi:type="dcterms:W3CDTF">2015-10-03T11:53:06Z</dcterms:created>
  <dcterms:modified xsi:type="dcterms:W3CDTF">2024-03-04T10:44:24Z</dcterms:modified>
</cp:coreProperties>
</file>