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81" r:id="rId5"/>
    <p:sldId id="268" r:id="rId6"/>
    <p:sldId id="259" r:id="rId7"/>
    <p:sldId id="273" r:id="rId8"/>
    <p:sldId id="274" r:id="rId9"/>
    <p:sldId id="275" r:id="rId10"/>
    <p:sldId id="260" r:id="rId11"/>
    <p:sldId id="261" r:id="rId12"/>
    <p:sldId id="276" r:id="rId13"/>
    <p:sldId id="280" r:id="rId14"/>
    <p:sldId id="264" r:id="rId15"/>
    <p:sldId id="272" r:id="rId16"/>
    <p:sldId id="277" r:id="rId17"/>
    <p:sldId id="278" r:id="rId18"/>
    <p:sldId id="271" r:id="rId19"/>
    <p:sldId id="262" r:id="rId20"/>
    <p:sldId id="266" r:id="rId21"/>
    <p:sldId id="267" r:id="rId22"/>
    <p:sldId id="279" r:id="rId23"/>
    <p:sldId id="27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5.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5.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2DF2E9-45A3-40D4-8C9F-B5E2DF33B70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DCBD701-193E-4E9D-9BC7-1CC7E493EAEC}">
      <dgm:prSet/>
      <dgm:spPr/>
      <dgm:t>
        <a:bodyPr/>
        <a:lstStyle/>
        <a:p>
          <a:r>
            <a:rPr lang="en-GB" dirty="0"/>
            <a:t>Your name</a:t>
          </a:r>
          <a:endParaRPr lang="en-US" dirty="0"/>
        </a:p>
      </dgm:t>
    </dgm:pt>
    <dgm:pt modelId="{B3803564-32B4-4F91-88A0-F43660FD9CB7}" type="parTrans" cxnId="{61C39B11-CEE9-41F2-B25F-1F07DD31EDF7}">
      <dgm:prSet/>
      <dgm:spPr/>
      <dgm:t>
        <a:bodyPr/>
        <a:lstStyle/>
        <a:p>
          <a:endParaRPr lang="en-US"/>
        </a:p>
      </dgm:t>
    </dgm:pt>
    <dgm:pt modelId="{1F0FB660-95E8-40AB-B969-92846C4A98AE}" type="sibTrans" cxnId="{61C39B11-CEE9-41F2-B25F-1F07DD31EDF7}">
      <dgm:prSet/>
      <dgm:spPr/>
      <dgm:t>
        <a:bodyPr/>
        <a:lstStyle/>
        <a:p>
          <a:endParaRPr lang="en-US"/>
        </a:p>
      </dgm:t>
    </dgm:pt>
    <dgm:pt modelId="{5F7CA27C-6B7F-4E5B-AD24-200A9E05B631}">
      <dgm:prSet/>
      <dgm:spPr/>
      <dgm:t>
        <a:bodyPr/>
        <a:lstStyle/>
        <a:p>
          <a:r>
            <a:rPr lang="en-GB" dirty="0"/>
            <a:t>Professional interests</a:t>
          </a:r>
          <a:endParaRPr lang="en-US" dirty="0"/>
        </a:p>
      </dgm:t>
    </dgm:pt>
    <dgm:pt modelId="{BD195C45-AAB1-4498-B9F9-45FFBC2E866A}" type="parTrans" cxnId="{C059AE06-0602-4BD6-8486-9F568CC7C61A}">
      <dgm:prSet/>
      <dgm:spPr/>
      <dgm:t>
        <a:bodyPr/>
        <a:lstStyle/>
        <a:p>
          <a:endParaRPr lang="en-US"/>
        </a:p>
      </dgm:t>
    </dgm:pt>
    <dgm:pt modelId="{630A22E3-5F9E-434C-B418-4EAC177EED9C}" type="sibTrans" cxnId="{C059AE06-0602-4BD6-8486-9F568CC7C61A}">
      <dgm:prSet/>
      <dgm:spPr/>
      <dgm:t>
        <a:bodyPr/>
        <a:lstStyle/>
        <a:p>
          <a:endParaRPr lang="en-US"/>
        </a:p>
      </dgm:t>
    </dgm:pt>
    <dgm:pt modelId="{76085C4C-6704-4D7E-9719-FC05FB7F7BFE}">
      <dgm:prSet/>
      <dgm:spPr/>
      <dgm:t>
        <a:bodyPr/>
        <a:lstStyle/>
        <a:p>
          <a:r>
            <a:rPr lang="en-GB" dirty="0"/>
            <a:t>What you hope to gain from attending this module</a:t>
          </a:r>
          <a:endParaRPr lang="en-US" dirty="0"/>
        </a:p>
      </dgm:t>
    </dgm:pt>
    <dgm:pt modelId="{745E9C34-90A0-4F78-841F-1AD479392642}" type="parTrans" cxnId="{8C8D80C8-8BDE-4415-8D59-B21D2A3290B4}">
      <dgm:prSet/>
      <dgm:spPr/>
      <dgm:t>
        <a:bodyPr/>
        <a:lstStyle/>
        <a:p>
          <a:endParaRPr lang="en-US"/>
        </a:p>
      </dgm:t>
    </dgm:pt>
    <dgm:pt modelId="{1985A1DB-EDE1-4C18-BCA0-64836F918E1A}" type="sibTrans" cxnId="{8C8D80C8-8BDE-4415-8D59-B21D2A3290B4}">
      <dgm:prSet/>
      <dgm:spPr/>
      <dgm:t>
        <a:bodyPr/>
        <a:lstStyle/>
        <a:p>
          <a:endParaRPr lang="en-US"/>
        </a:p>
      </dgm:t>
    </dgm:pt>
    <dgm:pt modelId="{3E6E4603-971D-4235-9605-A0E67FA7E3C7}">
      <dgm:prSet/>
      <dgm:spPr/>
      <dgm:t>
        <a:bodyPr/>
        <a:lstStyle/>
        <a:p>
          <a:r>
            <a:rPr lang="en-GB" dirty="0"/>
            <a:t>Something surprising </a:t>
          </a:r>
          <a:endParaRPr lang="en-US" dirty="0"/>
        </a:p>
      </dgm:t>
    </dgm:pt>
    <dgm:pt modelId="{DEDD48BA-8A20-47F7-B6FA-0D2407DC1B2C}" type="parTrans" cxnId="{E31AE1D4-B62C-4524-9154-DBA72CF5AA51}">
      <dgm:prSet/>
      <dgm:spPr/>
      <dgm:t>
        <a:bodyPr/>
        <a:lstStyle/>
        <a:p>
          <a:endParaRPr lang="en-US"/>
        </a:p>
      </dgm:t>
    </dgm:pt>
    <dgm:pt modelId="{64F3BFA5-95BA-4C78-B57D-74241346357B}" type="sibTrans" cxnId="{E31AE1D4-B62C-4524-9154-DBA72CF5AA51}">
      <dgm:prSet/>
      <dgm:spPr/>
      <dgm:t>
        <a:bodyPr/>
        <a:lstStyle/>
        <a:p>
          <a:endParaRPr lang="en-US"/>
        </a:p>
      </dgm:t>
    </dgm:pt>
    <dgm:pt modelId="{67A20382-74B3-4D04-BB25-93F43DA54C20}" type="pres">
      <dgm:prSet presAssocID="{C92DF2E9-45A3-40D4-8C9F-B5E2DF33B705}" presName="root" presStyleCnt="0">
        <dgm:presLayoutVars>
          <dgm:dir/>
          <dgm:resizeHandles val="exact"/>
        </dgm:presLayoutVars>
      </dgm:prSet>
      <dgm:spPr/>
      <dgm:t>
        <a:bodyPr/>
        <a:lstStyle/>
        <a:p>
          <a:endParaRPr lang="en-GB"/>
        </a:p>
      </dgm:t>
    </dgm:pt>
    <dgm:pt modelId="{FD58E5F3-B149-41A1-AB88-2941C45A1DD4}" type="pres">
      <dgm:prSet presAssocID="{BDCBD701-193E-4E9D-9BC7-1CC7E493EAEC}" presName="compNode" presStyleCnt="0"/>
      <dgm:spPr/>
    </dgm:pt>
    <dgm:pt modelId="{78E97D6C-C5D8-4208-AB68-CDE1BBEC013C}" type="pres">
      <dgm:prSet presAssocID="{BDCBD701-193E-4E9D-9BC7-1CC7E493EAEC}" presName="bgRect" presStyleLbl="bgShp" presStyleIdx="0" presStyleCnt="4"/>
      <dgm:spPr/>
    </dgm:pt>
    <dgm:pt modelId="{51F6D88A-1454-4A71-B1DC-5A303EE56EEA}" type="pres">
      <dgm:prSet presAssocID="{BDCBD701-193E-4E9D-9BC7-1CC7E493EAEC}"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Question mark"/>
        </a:ext>
      </dgm:extLst>
    </dgm:pt>
    <dgm:pt modelId="{0DDFFE2E-33FB-40E0-964D-C3966FD1135D}" type="pres">
      <dgm:prSet presAssocID="{BDCBD701-193E-4E9D-9BC7-1CC7E493EAEC}" presName="spaceRect" presStyleCnt="0"/>
      <dgm:spPr/>
    </dgm:pt>
    <dgm:pt modelId="{F565DD13-418C-416D-9453-97733553C535}" type="pres">
      <dgm:prSet presAssocID="{BDCBD701-193E-4E9D-9BC7-1CC7E493EAEC}" presName="parTx" presStyleLbl="revTx" presStyleIdx="0" presStyleCnt="4">
        <dgm:presLayoutVars>
          <dgm:chMax val="0"/>
          <dgm:chPref val="0"/>
        </dgm:presLayoutVars>
      </dgm:prSet>
      <dgm:spPr/>
      <dgm:t>
        <a:bodyPr/>
        <a:lstStyle/>
        <a:p>
          <a:endParaRPr lang="en-GB"/>
        </a:p>
      </dgm:t>
    </dgm:pt>
    <dgm:pt modelId="{EB49DE0A-F08F-46F4-9126-89735A120DD3}" type="pres">
      <dgm:prSet presAssocID="{1F0FB660-95E8-40AB-B969-92846C4A98AE}" presName="sibTrans" presStyleCnt="0"/>
      <dgm:spPr/>
    </dgm:pt>
    <dgm:pt modelId="{486CB999-C1C7-4D41-A8B5-6A3D058A68F7}" type="pres">
      <dgm:prSet presAssocID="{5F7CA27C-6B7F-4E5B-AD24-200A9E05B631}" presName="compNode" presStyleCnt="0"/>
      <dgm:spPr/>
    </dgm:pt>
    <dgm:pt modelId="{7AE9081C-CC97-4549-9850-21A315C854EE}" type="pres">
      <dgm:prSet presAssocID="{5F7CA27C-6B7F-4E5B-AD24-200A9E05B631}" presName="bgRect" presStyleLbl="bgShp" presStyleIdx="1" presStyleCnt="4"/>
      <dgm:spPr/>
    </dgm:pt>
    <dgm:pt modelId="{9EF8E194-6D4A-4E91-8D4C-2704D96951EA}" type="pres">
      <dgm:prSet presAssocID="{5F7CA27C-6B7F-4E5B-AD24-200A9E05B631}"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Briefcase"/>
        </a:ext>
      </dgm:extLst>
    </dgm:pt>
    <dgm:pt modelId="{A371BD32-45C1-4E2A-AAE9-C9E3943CA078}" type="pres">
      <dgm:prSet presAssocID="{5F7CA27C-6B7F-4E5B-AD24-200A9E05B631}" presName="spaceRect" presStyleCnt="0"/>
      <dgm:spPr/>
    </dgm:pt>
    <dgm:pt modelId="{4323BA16-1E0D-4190-B1DF-A38CF541698F}" type="pres">
      <dgm:prSet presAssocID="{5F7CA27C-6B7F-4E5B-AD24-200A9E05B631}" presName="parTx" presStyleLbl="revTx" presStyleIdx="1" presStyleCnt="4">
        <dgm:presLayoutVars>
          <dgm:chMax val="0"/>
          <dgm:chPref val="0"/>
        </dgm:presLayoutVars>
      </dgm:prSet>
      <dgm:spPr/>
      <dgm:t>
        <a:bodyPr/>
        <a:lstStyle/>
        <a:p>
          <a:endParaRPr lang="en-GB"/>
        </a:p>
      </dgm:t>
    </dgm:pt>
    <dgm:pt modelId="{AB33081A-A12A-4891-9C1D-605CF3E4C1AA}" type="pres">
      <dgm:prSet presAssocID="{630A22E3-5F9E-434C-B418-4EAC177EED9C}" presName="sibTrans" presStyleCnt="0"/>
      <dgm:spPr/>
    </dgm:pt>
    <dgm:pt modelId="{C5C1A967-C425-4272-8199-3CCF0054507A}" type="pres">
      <dgm:prSet presAssocID="{76085C4C-6704-4D7E-9719-FC05FB7F7BFE}" presName="compNode" presStyleCnt="0"/>
      <dgm:spPr/>
    </dgm:pt>
    <dgm:pt modelId="{34D1EC68-4D94-4F9D-907F-07BAD11061EC}" type="pres">
      <dgm:prSet presAssocID="{76085C4C-6704-4D7E-9719-FC05FB7F7BFE}" presName="bgRect" presStyleLbl="bgShp" presStyleIdx="2" presStyleCnt="4"/>
      <dgm:spPr/>
    </dgm:pt>
    <dgm:pt modelId="{4D781E6A-F045-492B-A890-D698FF9D8DE6}" type="pres">
      <dgm:prSet presAssocID="{76085C4C-6704-4D7E-9719-FC05FB7F7BFE}"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GB"/>
        </a:p>
      </dgm:t>
      <dgm:extLst>
        <a:ext uri="{E40237B7-FDA0-4F09-8148-C483321AD2D9}">
          <dgm14:cNvPr xmlns:dgm14="http://schemas.microsoft.com/office/drawing/2010/diagram" id="0" name="" descr="Classroom"/>
        </a:ext>
      </dgm:extLst>
    </dgm:pt>
    <dgm:pt modelId="{0B4E4441-D4FC-43B2-9411-B8C3AA74399D}" type="pres">
      <dgm:prSet presAssocID="{76085C4C-6704-4D7E-9719-FC05FB7F7BFE}" presName="spaceRect" presStyleCnt="0"/>
      <dgm:spPr/>
    </dgm:pt>
    <dgm:pt modelId="{FDC7B19F-7771-4A45-98AC-E32E4DE217F9}" type="pres">
      <dgm:prSet presAssocID="{76085C4C-6704-4D7E-9719-FC05FB7F7BFE}" presName="parTx" presStyleLbl="revTx" presStyleIdx="2" presStyleCnt="4">
        <dgm:presLayoutVars>
          <dgm:chMax val="0"/>
          <dgm:chPref val="0"/>
        </dgm:presLayoutVars>
      </dgm:prSet>
      <dgm:spPr/>
      <dgm:t>
        <a:bodyPr/>
        <a:lstStyle/>
        <a:p>
          <a:endParaRPr lang="en-GB"/>
        </a:p>
      </dgm:t>
    </dgm:pt>
    <dgm:pt modelId="{F03413E9-C484-428D-B4AF-A82E1E1F3AD4}" type="pres">
      <dgm:prSet presAssocID="{1985A1DB-EDE1-4C18-BCA0-64836F918E1A}" presName="sibTrans" presStyleCnt="0"/>
      <dgm:spPr/>
    </dgm:pt>
    <dgm:pt modelId="{42D5233B-D8FA-4DF4-92AD-53E30C88C8B7}" type="pres">
      <dgm:prSet presAssocID="{3E6E4603-971D-4235-9605-A0E67FA7E3C7}" presName="compNode" presStyleCnt="0"/>
      <dgm:spPr/>
    </dgm:pt>
    <dgm:pt modelId="{EFA0DD7C-CB8A-4A85-B4D5-478B0A7639CC}" type="pres">
      <dgm:prSet presAssocID="{3E6E4603-971D-4235-9605-A0E67FA7E3C7}" presName="bgRect" presStyleLbl="bgShp" presStyleIdx="3" presStyleCnt="4"/>
      <dgm:spPr/>
    </dgm:pt>
    <dgm:pt modelId="{67F58363-11C4-4221-804B-811E2A47F60C}" type="pres">
      <dgm:prSet presAssocID="{3E6E4603-971D-4235-9605-A0E67FA7E3C7}"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GB"/>
        </a:p>
      </dgm:t>
      <dgm:extLst>
        <a:ext uri="{E40237B7-FDA0-4F09-8148-C483321AD2D9}">
          <dgm14:cNvPr xmlns:dgm14="http://schemas.microsoft.com/office/drawing/2010/diagram" id="0" name="" descr="Magnifying glass"/>
        </a:ext>
      </dgm:extLst>
    </dgm:pt>
    <dgm:pt modelId="{A4EB289E-3A29-41B4-9CBC-8D0AA6C330BC}" type="pres">
      <dgm:prSet presAssocID="{3E6E4603-971D-4235-9605-A0E67FA7E3C7}" presName="spaceRect" presStyleCnt="0"/>
      <dgm:spPr/>
    </dgm:pt>
    <dgm:pt modelId="{1619C956-6BD0-47E6-93B9-E2C187BFC945}" type="pres">
      <dgm:prSet presAssocID="{3E6E4603-971D-4235-9605-A0E67FA7E3C7}" presName="parTx" presStyleLbl="revTx" presStyleIdx="3" presStyleCnt="4">
        <dgm:presLayoutVars>
          <dgm:chMax val="0"/>
          <dgm:chPref val="0"/>
        </dgm:presLayoutVars>
      </dgm:prSet>
      <dgm:spPr/>
      <dgm:t>
        <a:bodyPr/>
        <a:lstStyle/>
        <a:p>
          <a:endParaRPr lang="en-GB"/>
        </a:p>
      </dgm:t>
    </dgm:pt>
  </dgm:ptLst>
  <dgm:cxnLst>
    <dgm:cxn modelId="{E31AE1D4-B62C-4524-9154-DBA72CF5AA51}" srcId="{C92DF2E9-45A3-40D4-8C9F-B5E2DF33B705}" destId="{3E6E4603-971D-4235-9605-A0E67FA7E3C7}" srcOrd="3" destOrd="0" parTransId="{DEDD48BA-8A20-47F7-B6FA-0D2407DC1B2C}" sibTransId="{64F3BFA5-95BA-4C78-B57D-74241346357B}"/>
    <dgm:cxn modelId="{D3192B99-7A24-4586-B607-9E6DD4F33C8C}" type="presOf" srcId="{3E6E4603-971D-4235-9605-A0E67FA7E3C7}" destId="{1619C956-6BD0-47E6-93B9-E2C187BFC945}" srcOrd="0" destOrd="0" presId="urn:microsoft.com/office/officeart/2018/2/layout/IconVerticalSolidList"/>
    <dgm:cxn modelId="{52CFF098-30FE-402D-A7A9-FFE0E7E659BD}" type="presOf" srcId="{5F7CA27C-6B7F-4E5B-AD24-200A9E05B631}" destId="{4323BA16-1E0D-4190-B1DF-A38CF541698F}" srcOrd="0" destOrd="0" presId="urn:microsoft.com/office/officeart/2018/2/layout/IconVerticalSolidList"/>
    <dgm:cxn modelId="{C059AE06-0602-4BD6-8486-9F568CC7C61A}" srcId="{C92DF2E9-45A3-40D4-8C9F-B5E2DF33B705}" destId="{5F7CA27C-6B7F-4E5B-AD24-200A9E05B631}" srcOrd="1" destOrd="0" parTransId="{BD195C45-AAB1-4498-B9F9-45FFBC2E866A}" sibTransId="{630A22E3-5F9E-434C-B418-4EAC177EED9C}"/>
    <dgm:cxn modelId="{61C39B11-CEE9-41F2-B25F-1F07DD31EDF7}" srcId="{C92DF2E9-45A3-40D4-8C9F-B5E2DF33B705}" destId="{BDCBD701-193E-4E9D-9BC7-1CC7E493EAEC}" srcOrd="0" destOrd="0" parTransId="{B3803564-32B4-4F91-88A0-F43660FD9CB7}" sibTransId="{1F0FB660-95E8-40AB-B969-92846C4A98AE}"/>
    <dgm:cxn modelId="{0166DE80-C9A8-4E74-83C9-C2017575C8D7}" type="presOf" srcId="{76085C4C-6704-4D7E-9719-FC05FB7F7BFE}" destId="{FDC7B19F-7771-4A45-98AC-E32E4DE217F9}" srcOrd="0" destOrd="0" presId="urn:microsoft.com/office/officeart/2018/2/layout/IconVerticalSolidList"/>
    <dgm:cxn modelId="{8C8D80C8-8BDE-4415-8D59-B21D2A3290B4}" srcId="{C92DF2E9-45A3-40D4-8C9F-B5E2DF33B705}" destId="{76085C4C-6704-4D7E-9719-FC05FB7F7BFE}" srcOrd="2" destOrd="0" parTransId="{745E9C34-90A0-4F78-841F-1AD479392642}" sibTransId="{1985A1DB-EDE1-4C18-BCA0-64836F918E1A}"/>
    <dgm:cxn modelId="{EB7241A3-4117-461E-94CD-B985BAD6AAEB}" type="presOf" srcId="{C92DF2E9-45A3-40D4-8C9F-B5E2DF33B705}" destId="{67A20382-74B3-4D04-BB25-93F43DA54C20}" srcOrd="0" destOrd="0" presId="urn:microsoft.com/office/officeart/2018/2/layout/IconVerticalSolidList"/>
    <dgm:cxn modelId="{EF004676-4BF2-4027-88AF-13E6242261BA}" type="presOf" srcId="{BDCBD701-193E-4E9D-9BC7-1CC7E493EAEC}" destId="{F565DD13-418C-416D-9453-97733553C535}" srcOrd="0" destOrd="0" presId="urn:microsoft.com/office/officeart/2018/2/layout/IconVerticalSolidList"/>
    <dgm:cxn modelId="{438B7659-C4F4-4B96-BE19-053D48449DCE}" type="presParOf" srcId="{67A20382-74B3-4D04-BB25-93F43DA54C20}" destId="{FD58E5F3-B149-41A1-AB88-2941C45A1DD4}" srcOrd="0" destOrd="0" presId="urn:microsoft.com/office/officeart/2018/2/layout/IconVerticalSolidList"/>
    <dgm:cxn modelId="{D639866F-E38D-4EAB-8F3E-4D09860B6521}" type="presParOf" srcId="{FD58E5F3-B149-41A1-AB88-2941C45A1DD4}" destId="{78E97D6C-C5D8-4208-AB68-CDE1BBEC013C}" srcOrd="0" destOrd="0" presId="urn:microsoft.com/office/officeart/2018/2/layout/IconVerticalSolidList"/>
    <dgm:cxn modelId="{D7D6862D-D40D-4289-8D04-C0DCA3A9CC5F}" type="presParOf" srcId="{FD58E5F3-B149-41A1-AB88-2941C45A1DD4}" destId="{51F6D88A-1454-4A71-B1DC-5A303EE56EEA}" srcOrd="1" destOrd="0" presId="urn:microsoft.com/office/officeart/2018/2/layout/IconVerticalSolidList"/>
    <dgm:cxn modelId="{BF426E05-2DEE-4A2C-AEFE-562A47F61960}" type="presParOf" srcId="{FD58E5F3-B149-41A1-AB88-2941C45A1DD4}" destId="{0DDFFE2E-33FB-40E0-964D-C3966FD1135D}" srcOrd="2" destOrd="0" presId="urn:microsoft.com/office/officeart/2018/2/layout/IconVerticalSolidList"/>
    <dgm:cxn modelId="{E98E0534-F961-46A3-B400-AACDA6647071}" type="presParOf" srcId="{FD58E5F3-B149-41A1-AB88-2941C45A1DD4}" destId="{F565DD13-418C-416D-9453-97733553C535}" srcOrd="3" destOrd="0" presId="urn:microsoft.com/office/officeart/2018/2/layout/IconVerticalSolidList"/>
    <dgm:cxn modelId="{2257A349-FE82-4C0D-8673-EAE996716D12}" type="presParOf" srcId="{67A20382-74B3-4D04-BB25-93F43DA54C20}" destId="{EB49DE0A-F08F-46F4-9126-89735A120DD3}" srcOrd="1" destOrd="0" presId="urn:microsoft.com/office/officeart/2018/2/layout/IconVerticalSolidList"/>
    <dgm:cxn modelId="{3487B5B5-F0AC-4123-9820-E8ADDEAB0C94}" type="presParOf" srcId="{67A20382-74B3-4D04-BB25-93F43DA54C20}" destId="{486CB999-C1C7-4D41-A8B5-6A3D058A68F7}" srcOrd="2" destOrd="0" presId="urn:microsoft.com/office/officeart/2018/2/layout/IconVerticalSolidList"/>
    <dgm:cxn modelId="{4431271A-0ADD-441F-9CCA-573C441823A0}" type="presParOf" srcId="{486CB999-C1C7-4D41-A8B5-6A3D058A68F7}" destId="{7AE9081C-CC97-4549-9850-21A315C854EE}" srcOrd="0" destOrd="0" presId="urn:microsoft.com/office/officeart/2018/2/layout/IconVerticalSolidList"/>
    <dgm:cxn modelId="{64A7A100-88A8-42F0-9AFB-D8E2F986C4A9}" type="presParOf" srcId="{486CB999-C1C7-4D41-A8B5-6A3D058A68F7}" destId="{9EF8E194-6D4A-4E91-8D4C-2704D96951EA}" srcOrd="1" destOrd="0" presId="urn:microsoft.com/office/officeart/2018/2/layout/IconVerticalSolidList"/>
    <dgm:cxn modelId="{17FC5969-5F95-4285-978E-301D250C2BBE}" type="presParOf" srcId="{486CB999-C1C7-4D41-A8B5-6A3D058A68F7}" destId="{A371BD32-45C1-4E2A-AAE9-C9E3943CA078}" srcOrd="2" destOrd="0" presId="urn:microsoft.com/office/officeart/2018/2/layout/IconVerticalSolidList"/>
    <dgm:cxn modelId="{B6FD91A2-4140-40E3-9A70-DA8A2B3E69F6}" type="presParOf" srcId="{486CB999-C1C7-4D41-A8B5-6A3D058A68F7}" destId="{4323BA16-1E0D-4190-B1DF-A38CF541698F}" srcOrd="3" destOrd="0" presId="urn:microsoft.com/office/officeart/2018/2/layout/IconVerticalSolidList"/>
    <dgm:cxn modelId="{BD00DA8A-AEB3-428D-9DD3-3BAF4816E968}" type="presParOf" srcId="{67A20382-74B3-4D04-BB25-93F43DA54C20}" destId="{AB33081A-A12A-4891-9C1D-605CF3E4C1AA}" srcOrd="3" destOrd="0" presId="urn:microsoft.com/office/officeart/2018/2/layout/IconVerticalSolidList"/>
    <dgm:cxn modelId="{FCBBA2F5-0956-4210-97B6-4FBD107A97C8}" type="presParOf" srcId="{67A20382-74B3-4D04-BB25-93F43DA54C20}" destId="{C5C1A967-C425-4272-8199-3CCF0054507A}" srcOrd="4" destOrd="0" presId="urn:microsoft.com/office/officeart/2018/2/layout/IconVerticalSolidList"/>
    <dgm:cxn modelId="{7615E75D-049F-4A90-8961-FD0AA87DA27C}" type="presParOf" srcId="{C5C1A967-C425-4272-8199-3CCF0054507A}" destId="{34D1EC68-4D94-4F9D-907F-07BAD11061EC}" srcOrd="0" destOrd="0" presId="urn:microsoft.com/office/officeart/2018/2/layout/IconVerticalSolidList"/>
    <dgm:cxn modelId="{21E86F7E-6B5A-491F-A21C-74CCBB86FF8C}" type="presParOf" srcId="{C5C1A967-C425-4272-8199-3CCF0054507A}" destId="{4D781E6A-F045-492B-A890-D698FF9D8DE6}" srcOrd="1" destOrd="0" presId="urn:microsoft.com/office/officeart/2018/2/layout/IconVerticalSolidList"/>
    <dgm:cxn modelId="{80648F84-4638-4113-9F69-94333F3C5279}" type="presParOf" srcId="{C5C1A967-C425-4272-8199-3CCF0054507A}" destId="{0B4E4441-D4FC-43B2-9411-B8C3AA74399D}" srcOrd="2" destOrd="0" presId="urn:microsoft.com/office/officeart/2018/2/layout/IconVerticalSolidList"/>
    <dgm:cxn modelId="{590D6CF0-EB7E-4D60-92D4-1E0270267F45}" type="presParOf" srcId="{C5C1A967-C425-4272-8199-3CCF0054507A}" destId="{FDC7B19F-7771-4A45-98AC-E32E4DE217F9}" srcOrd="3" destOrd="0" presId="urn:microsoft.com/office/officeart/2018/2/layout/IconVerticalSolidList"/>
    <dgm:cxn modelId="{383ADC07-0FDE-47D6-87D5-C0740ED382D0}" type="presParOf" srcId="{67A20382-74B3-4D04-BB25-93F43DA54C20}" destId="{F03413E9-C484-428D-B4AF-A82E1E1F3AD4}" srcOrd="5" destOrd="0" presId="urn:microsoft.com/office/officeart/2018/2/layout/IconVerticalSolidList"/>
    <dgm:cxn modelId="{506F5DA8-468E-4426-B279-9504A061EE42}" type="presParOf" srcId="{67A20382-74B3-4D04-BB25-93F43DA54C20}" destId="{42D5233B-D8FA-4DF4-92AD-53E30C88C8B7}" srcOrd="6" destOrd="0" presId="urn:microsoft.com/office/officeart/2018/2/layout/IconVerticalSolidList"/>
    <dgm:cxn modelId="{B0811A92-708F-4FEA-82D1-3B62C2A89E4E}" type="presParOf" srcId="{42D5233B-D8FA-4DF4-92AD-53E30C88C8B7}" destId="{EFA0DD7C-CB8A-4A85-B4D5-478B0A7639CC}" srcOrd="0" destOrd="0" presId="urn:microsoft.com/office/officeart/2018/2/layout/IconVerticalSolidList"/>
    <dgm:cxn modelId="{B10DBC1A-FD85-42CC-9F06-21E7A3404618}" type="presParOf" srcId="{42D5233B-D8FA-4DF4-92AD-53E30C88C8B7}" destId="{67F58363-11C4-4221-804B-811E2A47F60C}" srcOrd="1" destOrd="0" presId="urn:microsoft.com/office/officeart/2018/2/layout/IconVerticalSolidList"/>
    <dgm:cxn modelId="{B2E81817-3152-4B28-A832-9C22E4792599}" type="presParOf" srcId="{42D5233B-D8FA-4DF4-92AD-53E30C88C8B7}" destId="{A4EB289E-3A29-41B4-9CBC-8D0AA6C330BC}" srcOrd="2" destOrd="0" presId="urn:microsoft.com/office/officeart/2018/2/layout/IconVerticalSolidList"/>
    <dgm:cxn modelId="{14CD7D79-5CC8-400E-AF3B-C9F2601FF9C0}" type="presParOf" srcId="{42D5233B-D8FA-4DF4-92AD-53E30C88C8B7}" destId="{1619C956-6BD0-47E6-93B9-E2C187BFC94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97D6C-C5D8-4208-AB68-CDE1BBEC013C}">
      <dsp:nvSpPr>
        <dsp:cNvPr id="0" name=""/>
        <dsp:cNvSpPr/>
      </dsp:nvSpPr>
      <dsp:spPr>
        <a:xfrm>
          <a:off x="0" y="2024"/>
          <a:ext cx="8229600" cy="102584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6D88A-1454-4A71-B1DC-5A303EE56EEA}">
      <dsp:nvSpPr>
        <dsp:cNvPr id="0" name=""/>
        <dsp:cNvSpPr/>
      </dsp:nvSpPr>
      <dsp:spPr>
        <a:xfrm>
          <a:off x="310317" y="232838"/>
          <a:ext cx="564213" cy="56421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642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65DD13-418C-416D-9453-97733553C535}">
      <dsp:nvSpPr>
        <dsp:cNvPr id="0" name=""/>
        <dsp:cNvSpPr/>
      </dsp:nvSpPr>
      <dsp:spPr>
        <a:xfrm>
          <a:off x="1184848" y="2024"/>
          <a:ext cx="7044751" cy="1025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68" tIns="108568" rIns="108568" bIns="108568" numCol="1" spcCol="1270" anchor="ctr" anchorCtr="0">
          <a:noAutofit/>
        </a:bodyPr>
        <a:lstStyle/>
        <a:p>
          <a:pPr lvl="0" algn="l" defTabSz="977900">
            <a:lnSpc>
              <a:spcPct val="90000"/>
            </a:lnSpc>
            <a:spcBef>
              <a:spcPct val="0"/>
            </a:spcBef>
            <a:spcAft>
              <a:spcPct val="35000"/>
            </a:spcAft>
          </a:pPr>
          <a:r>
            <a:rPr lang="en-GB" sz="2200" kern="1200" dirty="0"/>
            <a:t>Your name</a:t>
          </a:r>
          <a:endParaRPr lang="en-US" sz="2200" kern="1200" dirty="0"/>
        </a:p>
      </dsp:txBody>
      <dsp:txXfrm>
        <a:off x="1184848" y="2024"/>
        <a:ext cx="7044751" cy="1025842"/>
      </dsp:txXfrm>
    </dsp:sp>
    <dsp:sp modelId="{7AE9081C-CC97-4549-9850-21A315C854EE}">
      <dsp:nvSpPr>
        <dsp:cNvPr id="0" name=""/>
        <dsp:cNvSpPr/>
      </dsp:nvSpPr>
      <dsp:spPr>
        <a:xfrm>
          <a:off x="0" y="1284327"/>
          <a:ext cx="8229600" cy="102584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8E194-6D4A-4E91-8D4C-2704D96951EA}">
      <dsp:nvSpPr>
        <dsp:cNvPr id="0" name=""/>
        <dsp:cNvSpPr/>
      </dsp:nvSpPr>
      <dsp:spPr>
        <a:xfrm>
          <a:off x="310317" y="1515141"/>
          <a:ext cx="564213" cy="56421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642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23BA16-1E0D-4190-B1DF-A38CF541698F}">
      <dsp:nvSpPr>
        <dsp:cNvPr id="0" name=""/>
        <dsp:cNvSpPr/>
      </dsp:nvSpPr>
      <dsp:spPr>
        <a:xfrm>
          <a:off x="1184848" y="1284327"/>
          <a:ext cx="7044751" cy="1025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68" tIns="108568" rIns="108568" bIns="108568" numCol="1" spcCol="1270" anchor="ctr" anchorCtr="0">
          <a:noAutofit/>
        </a:bodyPr>
        <a:lstStyle/>
        <a:p>
          <a:pPr lvl="0" algn="l" defTabSz="977900">
            <a:lnSpc>
              <a:spcPct val="90000"/>
            </a:lnSpc>
            <a:spcBef>
              <a:spcPct val="0"/>
            </a:spcBef>
            <a:spcAft>
              <a:spcPct val="35000"/>
            </a:spcAft>
          </a:pPr>
          <a:r>
            <a:rPr lang="en-GB" sz="2200" kern="1200" dirty="0"/>
            <a:t>Professional interests</a:t>
          </a:r>
          <a:endParaRPr lang="en-US" sz="2200" kern="1200" dirty="0"/>
        </a:p>
      </dsp:txBody>
      <dsp:txXfrm>
        <a:off x="1184848" y="1284327"/>
        <a:ext cx="7044751" cy="1025842"/>
      </dsp:txXfrm>
    </dsp:sp>
    <dsp:sp modelId="{34D1EC68-4D94-4F9D-907F-07BAD11061EC}">
      <dsp:nvSpPr>
        <dsp:cNvPr id="0" name=""/>
        <dsp:cNvSpPr/>
      </dsp:nvSpPr>
      <dsp:spPr>
        <a:xfrm>
          <a:off x="0" y="2566630"/>
          <a:ext cx="8229600" cy="102584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781E6A-F045-492B-A890-D698FF9D8DE6}">
      <dsp:nvSpPr>
        <dsp:cNvPr id="0" name=""/>
        <dsp:cNvSpPr/>
      </dsp:nvSpPr>
      <dsp:spPr>
        <a:xfrm>
          <a:off x="310317" y="2797444"/>
          <a:ext cx="564213" cy="56421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642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C7B19F-7771-4A45-98AC-E32E4DE217F9}">
      <dsp:nvSpPr>
        <dsp:cNvPr id="0" name=""/>
        <dsp:cNvSpPr/>
      </dsp:nvSpPr>
      <dsp:spPr>
        <a:xfrm>
          <a:off x="1184848" y="2566630"/>
          <a:ext cx="7044751" cy="1025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68" tIns="108568" rIns="108568" bIns="108568" numCol="1" spcCol="1270" anchor="ctr" anchorCtr="0">
          <a:noAutofit/>
        </a:bodyPr>
        <a:lstStyle/>
        <a:p>
          <a:pPr lvl="0" algn="l" defTabSz="977900">
            <a:lnSpc>
              <a:spcPct val="90000"/>
            </a:lnSpc>
            <a:spcBef>
              <a:spcPct val="0"/>
            </a:spcBef>
            <a:spcAft>
              <a:spcPct val="35000"/>
            </a:spcAft>
          </a:pPr>
          <a:r>
            <a:rPr lang="en-GB" sz="2200" kern="1200" dirty="0"/>
            <a:t>What you hope to gain from attending this module</a:t>
          </a:r>
          <a:endParaRPr lang="en-US" sz="2200" kern="1200" dirty="0"/>
        </a:p>
      </dsp:txBody>
      <dsp:txXfrm>
        <a:off x="1184848" y="2566630"/>
        <a:ext cx="7044751" cy="1025842"/>
      </dsp:txXfrm>
    </dsp:sp>
    <dsp:sp modelId="{EFA0DD7C-CB8A-4A85-B4D5-478B0A7639CC}">
      <dsp:nvSpPr>
        <dsp:cNvPr id="0" name=""/>
        <dsp:cNvSpPr/>
      </dsp:nvSpPr>
      <dsp:spPr>
        <a:xfrm>
          <a:off x="0" y="3848933"/>
          <a:ext cx="8229600" cy="102584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58363-11C4-4221-804B-811E2A47F60C}">
      <dsp:nvSpPr>
        <dsp:cNvPr id="0" name=""/>
        <dsp:cNvSpPr/>
      </dsp:nvSpPr>
      <dsp:spPr>
        <a:xfrm>
          <a:off x="310317" y="4079748"/>
          <a:ext cx="564213" cy="56421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2642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19C956-6BD0-47E6-93B9-E2C187BFC945}">
      <dsp:nvSpPr>
        <dsp:cNvPr id="0" name=""/>
        <dsp:cNvSpPr/>
      </dsp:nvSpPr>
      <dsp:spPr>
        <a:xfrm>
          <a:off x="1184848" y="3848933"/>
          <a:ext cx="7044751" cy="1025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68" tIns="108568" rIns="108568" bIns="108568" numCol="1" spcCol="1270" anchor="ctr" anchorCtr="0">
          <a:noAutofit/>
        </a:bodyPr>
        <a:lstStyle/>
        <a:p>
          <a:pPr lvl="0" algn="l" defTabSz="977900">
            <a:lnSpc>
              <a:spcPct val="90000"/>
            </a:lnSpc>
            <a:spcBef>
              <a:spcPct val="0"/>
            </a:spcBef>
            <a:spcAft>
              <a:spcPct val="35000"/>
            </a:spcAft>
          </a:pPr>
          <a:r>
            <a:rPr lang="en-GB" sz="2200" kern="1200" dirty="0"/>
            <a:t>Something surprising </a:t>
          </a:r>
          <a:endParaRPr lang="en-US" sz="2200" kern="1200" dirty="0"/>
        </a:p>
      </dsp:txBody>
      <dsp:txXfrm>
        <a:off x="1184848" y="3848933"/>
        <a:ext cx="7044751" cy="10258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16/01/2020</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Ahg6qcgoay4" TargetMode="External"/><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Introduction to Module</a:t>
            </a:r>
          </a:p>
        </p:txBody>
      </p:sp>
      <p:sp>
        <p:nvSpPr>
          <p:cNvPr id="9" name="Subtitle 8"/>
          <p:cNvSpPr>
            <a:spLocks noGrp="1"/>
          </p:cNvSpPr>
          <p:nvPr>
            <p:ph type="subTitle" idx="1"/>
          </p:nvPr>
        </p:nvSpPr>
        <p:spPr>
          <a:xfrm>
            <a:off x="685800" y="3505200"/>
            <a:ext cx="7990656" cy="1752600"/>
          </a:xfrm>
        </p:spPr>
        <p:txBody>
          <a:bodyPr>
            <a:normAutofit lnSpcReduction="10000"/>
          </a:bodyPr>
          <a:lstStyle/>
          <a:p>
            <a:r>
              <a:rPr lang="en-GB" sz="3600" dirty="0"/>
              <a:t>CHILDREN, YOUNG PEOPLE, AND FAMILIES</a:t>
            </a:r>
          </a:p>
          <a:p>
            <a:r>
              <a:rPr lang="en-GB" sz="3600" dirty="0" smtClean="0"/>
              <a:t>BMHP5004 - Dr Mark Gallagher-Read</a:t>
            </a:r>
            <a:endParaRPr lang="en-GB" sz="3600"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lstStyle/>
          <a:p>
            <a:pPr marL="0" indent="0">
              <a:buNone/>
            </a:pPr>
            <a:endParaRPr lang="en-GB" dirty="0"/>
          </a:p>
          <a:p>
            <a:pPr marL="0" indent="0">
              <a:buNone/>
            </a:pPr>
            <a:r>
              <a:rPr lang="en-GB" dirty="0"/>
              <a:t>Teaching Duration:</a:t>
            </a:r>
          </a:p>
          <a:p>
            <a:pPr marL="0" indent="0">
              <a:buNone/>
            </a:pPr>
            <a:endParaRPr lang="en-GB" dirty="0"/>
          </a:p>
          <a:p>
            <a:pPr marL="0" indent="0">
              <a:buNone/>
            </a:pPr>
            <a:r>
              <a:rPr lang="en-GB" dirty="0">
                <a:solidFill>
                  <a:srgbClr val="FF0000"/>
                </a:solidFill>
              </a:rPr>
              <a:t>Week One: w/c 13th January 2020 to Week Ten: w/c 16</a:t>
            </a:r>
            <a:r>
              <a:rPr lang="en-GB" baseline="30000" dirty="0">
                <a:solidFill>
                  <a:srgbClr val="FF0000"/>
                </a:solidFill>
              </a:rPr>
              <a:t>th</a:t>
            </a:r>
            <a:r>
              <a:rPr lang="en-GB" dirty="0">
                <a:solidFill>
                  <a:srgbClr val="FF0000"/>
                </a:solidFill>
              </a:rPr>
              <a:t> March 2020</a:t>
            </a:r>
          </a:p>
          <a:p>
            <a:pPr marL="0" indent="0">
              <a:buNone/>
            </a:pPr>
            <a:endParaRPr lang="en-GB" dirty="0"/>
          </a:p>
          <a:p>
            <a:pPr marL="0" indent="0">
              <a:buNone/>
            </a:pPr>
            <a:r>
              <a:rPr lang="en-GB" dirty="0"/>
              <a:t>20 Credits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26B5BA-8D20-41FE-B2BA-546E927BB263}"/>
              </a:ext>
            </a:extLst>
          </p:cNvPr>
          <p:cNvSpPr>
            <a:spLocks noGrp="1"/>
          </p:cNvSpPr>
          <p:nvPr>
            <p:ph type="title"/>
          </p:nvPr>
        </p:nvSpPr>
        <p:spPr>
          <a:xfrm>
            <a:off x="457200" y="533400"/>
            <a:ext cx="8229600" cy="990600"/>
          </a:xfrm>
          <a:prstGeom prst="rect">
            <a:avLst/>
          </a:prstGeom>
        </p:spPr>
        <p:txBody>
          <a:bodyPr anchor="ctr">
            <a:normAutofit/>
          </a:bodyPr>
          <a:lstStyle/>
          <a:p>
            <a:r>
              <a:rPr lang="en-GB" dirty="0"/>
              <a:t>Introductions</a:t>
            </a:r>
          </a:p>
        </p:txBody>
      </p:sp>
      <p:graphicFrame>
        <p:nvGraphicFramePr>
          <p:cNvPr id="5" name="Content Placeholder 2">
            <a:extLst>
              <a:ext uri="{FF2B5EF4-FFF2-40B4-BE49-F238E27FC236}">
                <a16:creationId xmlns:a16="http://schemas.microsoft.com/office/drawing/2014/main" xmlns="" id="{111E46F9-9332-4EDD-9DC9-57F792E7AAD3}"/>
              </a:ext>
            </a:extLst>
          </p:cNvPr>
          <p:cNvGraphicFramePr>
            <a:graphicFrameLocks noGrp="1"/>
          </p:cNvGraphicFramePr>
          <p:nvPr>
            <p:ph idx="1"/>
            <p:extLst>
              <p:ext uri="{D42A27DB-BD31-4B8C-83A1-F6EECF244321}">
                <p14:modId xmlns:p14="http://schemas.microsoft.com/office/powerpoint/2010/main" val="1787976892"/>
              </p:ext>
            </p:extLst>
          </p:nvPr>
        </p:nvGraphicFramePr>
        <p:xfrm>
          <a:off x="457200" y="1600200"/>
          <a:ext cx="8229600" cy="487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69445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 Level </a:t>
            </a:r>
            <a:r>
              <a:rPr lang="en-GB" dirty="0"/>
              <a:t>of Study : 5 </a:t>
            </a:r>
          </a:p>
        </p:txBody>
      </p:sp>
      <p:sp>
        <p:nvSpPr>
          <p:cNvPr id="3" name="Content Placeholder 2"/>
          <p:cNvSpPr>
            <a:spLocks noGrp="1"/>
          </p:cNvSpPr>
          <p:nvPr>
            <p:ph idx="1"/>
          </p:nvPr>
        </p:nvSpPr>
        <p:spPr>
          <a:xfrm>
            <a:off x="457200" y="1600200"/>
            <a:ext cx="8229600" cy="3989040"/>
          </a:xfrm>
        </p:spPr>
        <p:txBody>
          <a:bodyPr>
            <a:normAutofit/>
          </a:bodyPr>
          <a:lstStyle/>
          <a:p>
            <a:r>
              <a:rPr lang="en-GB" dirty="0" smtClean="0"/>
              <a:t>Achievement </a:t>
            </a:r>
            <a:r>
              <a:rPr lang="en-GB" dirty="0"/>
              <a:t>at Level 5 reflects the ability to identify and use relevant understanding, methods and skills to address broadly-defined, complex problems. </a:t>
            </a:r>
          </a:p>
          <a:p>
            <a:r>
              <a:rPr lang="en-GB" dirty="0"/>
              <a:t>It includes taking responsibility for planning and developing courses of action as well as exercising autonomy and judgement within broad parameters. </a:t>
            </a:r>
          </a:p>
          <a:p>
            <a:r>
              <a:rPr lang="en-GB" dirty="0"/>
              <a:t>It also reflects understanding of different perspectives, approaches or schools of thought and the reasoning behind them.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a:t>
            </a:r>
            <a:r>
              <a:rPr lang="en-GB" dirty="0" smtClean="0"/>
              <a:t>this Module</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en-GB" sz="3200" dirty="0"/>
              <a:t>To develop the students understanding of social care services for children young people and families in the UK, covering the major debates, perspectives and challenges associated with child care policy and practice.</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a:t>
            </a:r>
            <a:r>
              <a:rPr lang="en-GB" dirty="0" smtClean="0"/>
              <a:t>this Module</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sz="3200" dirty="0"/>
              <a:t>To explore the policy context for working with children and young people, a </a:t>
            </a:r>
            <a:r>
              <a:rPr lang="en-GB" sz="3200" b="1" i="1" dirty="0"/>
              <a:t>critical historical approach</a:t>
            </a:r>
            <a:r>
              <a:rPr lang="en-GB" sz="3200" dirty="0"/>
              <a:t> to the way in which children are viewed in society, with an emphasis on a rights </a:t>
            </a:r>
            <a:r>
              <a:rPr lang="en-GB" sz="3200" dirty="0" smtClean="0"/>
              <a:t>approach.</a:t>
            </a:r>
            <a:endParaRPr lang="en-GB" sz="3200" dirty="0"/>
          </a:p>
          <a:p>
            <a:r>
              <a:rPr lang="en-GB" sz="3200" dirty="0"/>
              <a:t>To consider a range of health issues, including child mental health and childhood disability and with regard to what constitutes </a:t>
            </a:r>
            <a:r>
              <a:rPr lang="en-GB" sz="3200" b="1" i="1" dirty="0"/>
              <a:t>'good enough parenting'</a:t>
            </a:r>
            <a:r>
              <a:rPr lang="en-GB" sz="3200" dirty="0"/>
              <a:t>.</a:t>
            </a:r>
          </a:p>
          <a:p>
            <a:pPr marL="0" indent="0">
              <a:buNone/>
            </a:pPr>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4242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pPr marL="0" indent="0">
              <a:buNone/>
            </a:pPr>
            <a:r>
              <a:rPr lang="en-GB" sz="2800" dirty="0"/>
              <a:t>Upon the successful completion of this module, the student should be able to demonstrate the ability to:</a:t>
            </a:r>
          </a:p>
          <a:p>
            <a:pPr marL="0" indent="0">
              <a:buNone/>
            </a:pPr>
            <a:endParaRPr lang="en-GB" sz="2800" dirty="0"/>
          </a:p>
          <a:p>
            <a:pPr marL="0" indent="0">
              <a:buNone/>
            </a:pPr>
            <a:r>
              <a:rPr lang="en-GB" sz="2800" dirty="0"/>
              <a:t>1. Understand the vulnerability of children young people and families to particular experiences and document the theoretical and professional rationales concerning interventions of the appropriate Health and Social Care agencies. </a:t>
            </a:r>
            <a:r>
              <a:rPr lang="en-GB" sz="2800" b="1" dirty="0"/>
              <a:t>Offer a critique of those responses with regard to the multi-disciplinary nature of health services.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lnSpcReduction="10000"/>
          </a:bodyPr>
          <a:lstStyle/>
          <a:p>
            <a:pPr marL="0" indent="0">
              <a:buNone/>
            </a:pPr>
            <a:endParaRPr lang="en-GB" sz="2800" dirty="0"/>
          </a:p>
          <a:p>
            <a:pPr marL="0" indent="0">
              <a:buNone/>
            </a:pPr>
            <a:r>
              <a:rPr lang="en-GB" sz="2800" dirty="0"/>
              <a:t>2. Analyse the emergence of the concept of childhood, including </a:t>
            </a:r>
            <a:r>
              <a:rPr lang="en-GB" sz="2800" b="1" i="1" dirty="0"/>
              <a:t>social construction</a:t>
            </a:r>
            <a:r>
              <a:rPr lang="en-GB" sz="2800" dirty="0"/>
              <a:t> of childhood. </a:t>
            </a:r>
            <a:r>
              <a:rPr lang="en-GB" sz="2800" b="1" i="1" dirty="0"/>
              <a:t>Evaluating Social Policy </a:t>
            </a:r>
            <a:r>
              <a:rPr lang="en-GB" sz="2800" dirty="0"/>
              <a:t>approaches to working with children and young people and families and the potential influence upon health and well being, </a:t>
            </a:r>
            <a:r>
              <a:rPr lang="en-GB" sz="2800" b="1" i="1" dirty="0"/>
              <a:t>synthesising coherent arguments from a range of theoretical perspectives.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35139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of the lessons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Children’s rights / parenting, children in families, communities and multicultural society.</a:t>
            </a:r>
          </a:p>
          <a:p>
            <a:r>
              <a:rPr lang="en-GB" dirty="0"/>
              <a:t>Assessment of children’s needs, social and moral development, health, and family relationships.</a:t>
            </a:r>
          </a:p>
          <a:p>
            <a:r>
              <a:rPr lang="en-GB" dirty="0"/>
              <a:t>Approaches and interventions, partnership with children and young people, communicating with children, play, the Common Assessment Framework </a:t>
            </a:r>
          </a:p>
          <a:p>
            <a:r>
              <a:rPr lang="en-GB" dirty="0"/>
              <a:t>Describe the main principles that underpin the various models of development. Evaluate their impact upon practice.</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1 – 50% </a:t>
            </a:r>
          </a:p>
          <a:p>
            <a:pPr marL="0" indent="0">
              <a:buNone/>
            </a:pPr>
            <a:r>
              <a:rPr lang="en-GB" b="1" dirty="0"/>
              <a:t>Outcome 1</a:t>
            </a:r>
          </a:p>
          <a:p>
            <a:r>
              <a:rPr lang="en-GB" dirty="0"/>
              <a:t>Students are to </a:t>
            </a:r>
            <a:r>
              <a:rPr lang="en-GB" b="1" dirty="0" smtClean="0"/>
              <a:t>examine and </a:t>
            </a:r>
            <a:r>
              <a:rPr lang="en-GB" b="1" dirty="0"/>
              <a:t>critique </a:t>
            </a:r>
            <a:r>
              <a:rPr lang="en-GB" dirty="0"/>
              <a:t>one case study in relation to provision and policy for children and family. Students must </a:t>
            </a:r>
            <a:r>
              <a:rPr lang="en-GB" b="1" dirty="0"/>
              <a:t>analyse and give recommendations </a:t>
            </a:r>
            <a:r>
              <a:rPr lang="en-GB" dirty="0"/>
              <a:t>to improve the multi and inter disciplinary nature of health and social care services. </a:t>
            </a:r>
            <a:r>
              <a:rPr lang="en-GB" b="1" dirty="0"/>
              <a:t>This will be presented and debated through a formal seminar</a:t>
            </a:r>
            <a:r>
              <a:rPr lang="en-GB" dirty="0"/>
              <a:t>. Equivalent to 2000 words. </a:t>
            </a:r>
            <a:r>
              <a:rPr lang="en-GB" b="1" dirty="0"/>
              <a:t>Your supporting paper must be a minimum of 1000 words.</a:t>
            </a:r>
          </a:p>
          <a:p>
            <a:pPr marL="0" indent="0">
              <a:buNone/>
            </a:pPr>
            <a:endParaRPr lang="en-GB" b="1"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2 – 50%</a:t>
            </a:r>
          </a:p>
          <a:p>
            <a:pPr marL="0" indent="0">
              <a:buNone/>
            </a:pPr>
            <a:r>
              <a:rPr lang="en-GB" b="1" dirty="0"/>
              <a:t>Outcome 2</a:t>
            </a:r>
          </a:p>
          <a:p>
            <a:r>
              <a:rPr lang="en-GB" dirty="0"/>
              <a:t>Students are required to produce a </a:t>
            </a:r>
            <a:r>
              <a:rPr lang="en-GB" b="1" dirty="0"/>
              <a:t>well written and logically structured essay</a:t>
            </a:r>
            <a:r>
              <a:rPr lang="en-GB" dirty="0"/>
              <a:t> that will have a particular focus on an </a:t>
            </a:r>
            <a:r>
              <a:rPr lang="en-GB" b="1" dirty="0"/>
              <a:t>analysis</a:t>
            </a:r>
            <a:r>
              <a:rPr lang="en-GB" dirty="0"/>
              <a:t> of the emergence of childhood including the </a:t>
            </a:r>
            <a:r>
              <a:rPr lang="en-GB" b="1" dirty="0"/>
              <a:t>social and historical construction of the family</a:t>
            </a:r>
            <a:r>
              <a:rPr lang="en-GB" dirty="0" smtClean="0"/>
              <a:t>. </a:t>
            </a:r>
          </a:p>
          <a:p>
            <a:r>
              <a:rPr lang="en-GB" b="1" dirty="0" smtClean="0"/>
              <a:t>3000 words (TBC)</a:t>
            </a:r>
            <a:endParaRPr lang="en-GB" b="1" dirty="0" smtClean="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shocked smiley face">
            <a:extLst>
              <a:ext uri="{FF2B5EF4-FFF2-40B4-BE49-F238E27FC236}">
                <a16:creationId xmlns:a16="http://schemas.microsoft.com/office/drawing/2014/main" xmlns="" id="{23C12972-DB92-40D6-9F85-92C21C43DCB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40380" y="792080"/>
            <a:ext cx="5577840" cy="5577840"/>
          </a:xfrm>
          <a:prstGeom prst="rect">
            <a:avLst/>
          </a:prstGeom>
          <a:solidFill>
            <a:srgbClr val="FFFFFF"/>
          </a:solidFill>
          <a:extLst/>
        </p:spPr>
      </p:pic>
      <p:sp>
        <p:nvSpPr>
          <p:cNvPr id="3" name="Content Placeholder 2">
            <a:extLst>
              <a:ext uri="{FF2B5EF4-FFF2-40B4-BE49-F238E27FC236}">
                <a16:creationId xmlns:a16="http://schemas.microsoft.com/office/drawing/2014/main" xmlns="" id="{F9C829F2-1529-467C-8BD5-361433B5A4BA}"/>
              </a:ext>
            </a:extLst>
          </p:cNvPr>
          <p:cNvSpPr>
            <a:spLocks noGrp="1"/>
          </p:cNvSpPr>
          <p:nvPr>
            <p:ph type="body" sz="half" idx="2"/>
          </p:nvPr>
        </p:nvSpPr>
        <p:spPr>
          <a:xfrm>
            <a:off x="395536" y="792080"/>
            <a:ext cx="2139696" cy="4243615"/>
          </a:xfrm>
          <a:prstGeom prst="rect">
            <a:avLst/>
          </a:prstGeom>
        </p:spPr>
        <p:txBody>
          <a:bodyPr>
            <a:normAutofit fontScale="92500" lnSpcReduction="10000"/>
          </a:bodyPr>
          <a:lstStyle/>
          <a:p>
            <a:pPr marL="0" indent="0">
              <a:buNone/>
            </a:pPr>
            <a:endParaRPr lang="en-GB" dirty="0"/>
          </a:p>
          <a:p>
            <a:pPr marL="0" indent="0">
              <a:buNone/>
            </a:pPr>
            <a:endParaRPr lang="en-GB" dirty="0"/>
          </a:p>
          <a:p>
            <a:pPr marL="0" indent="0">
              <a:buNone/>
            </a:pPr>
            <a:endParaRPr lang="en-GB" dirty="0"/>
          </a:p>
          <a:p>
            <a:pPr eaLnBrk="0" fontAlgn="base" hangingPunct="0">
              <a:spcBef>
                <a:spcPct val="0"/>
              </a:spcBef>
              <a:spcAft>
                <a:spcPct val="0"/>
              </a:spcAft>
            </a:pPr>
            <a:endParaRPr lang="en-GB" dirty="0"/>
          </a:p>
          <a:p>
            <a:pPr marL="0" indent="0" eaLnBrk="0" fontAlgn="base" hangingPunct="0">
              <a:spcBef>
                <a:spcPct val="0"/>
              </a:spcBef>
              <a:spcAft>
                <a:spcPct val="0"/>
              </a:spcAft>
              <a:buNone/>
            </a:pPr>
            <a:endParaRPr lang="en-GB" dirty="0"/>
          </a:p>
          <a:p>
            <a:pPr marL="0" indent="0" eaLnBrk="0" fontAlgn="base" hangingPunct="0">
              <a:spcBef>
                <a:spcPct val="0"/>
              </a:spcBef>
              <a:spcAft>
                <a:spcPct val="0"/>
              </a:spcAft>
              <a:buNone/>
            </a:pPr>
            <a:endParaRPr lang="en-GB" dirty="0"/>
          </a:p>
          <a:p>
            <a:pPr marL="0" indent="0" eaLnBrk="0" fontAlgn="base" hangingPunct="0">
              <a:spcBef>
                <a:spcPct val="0"/>
              </a:spcBef>
              <a:spcAft>
                <a:spcPct val="0"/>
              </a:spcAft>
              <a:buNone/>
            </a:pPr>
            <a:endParaRPr lang="en-GB" dirty="0"/>
          </a:p>
          <a:p>
            <a:pPr marL="0" indent="0" eaLnBrk="0" fontAlgn="base" hangingPunct="0">
              <a:spcBef>
                <a:spcPct val="0"/>
              </a:spcBef>
              <a:spcAft>
                <a:spcPct val="0"/>
              </a:spcAft>
              <a:buNone/>
            </a:pPr>
            <a:endParaRPr lang="en-GB" dirty="0"/>
          </a:p>
          <a:p>
            <a:pPr marL="0" indent="0" eaLnBrk="0" fontAlgn="base" hangingPunct="0">
              <a:spcBef>
                <a:spcPct val="0"/>
              </a:spcBef>
              <a:spcAft>
                <a:spcPct val="0"/>
              </a:spcAft>
              <a:buNone/>
            </a:pPr>
            <a:endParaRPr lang="en-GB" dirty="0"/>
          </a:p>
          <a:p>
            <a:pPr marL="0" indent="0" eaLnBrk="0" fontAlgn="base" hangingPunct="0">
              <a:spcBef>
                <a:spcPct val="0"/>
              </a:spcBef>
              <a:spcAft>
                <a:spcPct val="0"/>
              </a:spcAft>
              <a:buNone/>
            </a:pPr>
            <a:endParaRPr lang="en-GB" dirty="0"/>
          </a:p>
          <a:p>
            <a:pPr marL="0" indent="0" eaLnBrk="0" fontAlgn="base" hangingPunct="0">
              <a:spcBef>
                <a:spcPct val="0"/>
              </a:spcBef>
              <a:spcAft>
                <a:spcPct val="0"/>
              </a:spcAft>
              <a:buNone/>
            </a:pPr>
            <a:endParaRPr lang="en-GB" dirty="0"/>
          </a:p>
          <a:p>
            <a:pPr marL="0" indent="0" eaLnBrk="0" fontAlgn="base" hangingPunct="0">
              <a:spcBef>
                <a:spcPct val="0"/>
              </a:spcBef>
              <a:spcAft>
                <a:spcPct val="0"/>
              </a:spcAft>
              <a:buNone/>
            </a:pPr>
            <a:endParaRPr lang="en-GB" dirty="0"/>
          </a:p>
          <a:p>
            <a:pPr marL="0" indent="0" eaLnBrk="0" fontAlgn="base" hangingPunct="0">
              <a:spcBef>
                <a:spcPct val="0"/>
              </a:spcBef>
              <a:spcAft>
                <a:spcPct val="0"/>
              </a:spcAft>
              <a:buNone/>
            </a:pPr>
            <a:endParaRPr lang="en-GB" dirty="0"/>
          </a:p>
          <a:p>
            <a:pPr marL="0" indent="0" eaLnBrk="0" fontAlgn="base" hangingPunct="0">
              <a:spcBef>
                <a:spcPct val="0"/>
              </a:spcBef>
              <a:spcAft>
                <a:spcPct val="0"/>
              </a:spcAft>
              <a:buNone/>
            </a:pPr>
            <a:r>
              <a:rPr lang="en-GB" sz="3600" dirty="0"/>
              <a:t>However… </a:t>
            </a:r>
            <a:r>
              <a:rPr lang="en-GB" sz="3600" dirty="0" smtClean="0"/>
              <a:t>(</a:t>
            </a:r>
            <a:r>
              <a:rPr lang="en-GB" sz="3600" i="1" dirty="0">
                <a:hlinkClick r:id="rId3"/>
              </a:rPr>
              <a:t>watch me</a:t>
            </a:r>
            <a:r>
              <a:rPr lang="en-GB" sz="3600" dirty="0"/>
              <a:t>)</a:t>
            </a:r>
          </a:p>
          <a:p>
            <a:pPr marL="0" indent="0">
              <a:buNone/>
            </a:pPr>
            <a:endParaRPr lang="en-GB" dirty="0"/>
          </a:p>
        </p:txBody>
      </p:sp>
    </p:spTree>
    <p:extLst>
      <p:ext uri="{BB962C8B-B14F-4D97-AF65-F5344CB8AC3E}">
        <p14:creationId xmlns:p14="http://schemas.microsoft.com/office/powerpoint/2010/main" val="27074388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Dates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pPr marL="0" indent="0">
              <a:buNone/>
            </a:pPr>
            <a:r>
              <a:rPr lang="en-GB" sz="3200" b="1" i="1" dirty="0"/>
              <a:t>Assignment 1 Submission</a:t>
            </a:r>
            <a:r>
              <a:rPr lang="en-GB" sz="2800" dirty="0"/>
              <a:t> </a:t>
            </a:r>
          </a:p>
          <a:p>
            <a:pPr marL="0" indent="0">
              <a:buNone/>
            </a:pPr>
            <a:r>
              <a:rPr lang="en-GB" sz="2800" b="1" dirty="0">
                <a:solidFill>
                  <a:srgbClr val="FF0000"/>
                </a:solidFill>
              </a:rPr>
              <a:t>Seminar discussions in timetabled sessions week beginning 9</a:t>
            </a:r>
            <a:r>
              <a:rPr lang="en-GB" sz="2800" b="1" baseline="30000" dirty="0">
                <a:solidFill>
                  <a:srgbClr val="FF0000"/>
                </a:solidFill>
              </a:rPr>
              <a:t>th</a:t>
            </a:r>
            <a:r>
              <a:rPr lang="en-GB" sz="2800" b="1" dirty="0">
                <a:solidFill>
                  <a:srgbClr val="FF0000"/>
                </a:solidFill>
              </a:rPr>
              <a:t> March 2020 (</a:t>
            </a:r>
            <a:r>
              <a:rPr lang="en-GB" sz="2800" b="1" dirty="0" smtClean="0">
                <a:solidFill>
                  <a:srgbClr val="FF0000"/>
                </a:solidFill>
              </a:rPr>
              <a:t>To Be Confirmed).</a:t>
            </a:r>
            <a:endParaRPr lang="en-GB" sz="3200" b="1" i="1" dirty="0"/>
          </a:p>
          <a:p>
            <a:pPr marL="0" indent="0">
              <a:buNone/>
            </a:pPr>
            <a:r>
              <a:rPr lang="en-GB" sz="3200" b="1" dirty="0">
                <a:solidFill>
                  <a:srgbClr val="FF0000"/>
                </a:solidFill>
              </a:rPr>
              <a:t>Supporting Paper – 20</a:t>
            </a:r>
            <a:r>
              <a:rPr lang="en-GB" sz="3200" b="1" baseline="30000" dirty="0">
                <a:solidFill>
                  <a:srgbClr val="FF0000"/>
                </a:solidFill>
              </a:rPr>
              <a:t>th</a:t>
            </a:r>
            <a:r>
              <a:rPr lang="en-GB" sz="3200" b="1" dirty="0">
                <a:solidFill>
                  <a:srgbClr val="FF0000"/>
                </a:solidFill>
              </a:rPr>
              <a:t> March 2020 (TBC</a:t>
            </a:r>
            <a:r>
              <a:rPr lang="en-GB" sz="3200" b="1" dirty="0" smtClean="0">
                <a:solidFill>
                  <a:srgbClr val="FF0000"/>
                </a:solidFill>
              </a:rPr>
              <a:t>).</a:t>
            </a:r>
            <a:endParaRPr lang="en-GB" sz="3200" b="1" dirty="0">
              <a:solidFill>
                <a:srgbClr val="FF0000"/>
              </a:solidFill>
            </a:endParaRPr>
          </a:p>
          <a:p>
            <a:pPr marL="0" indent="0">
              <a:buNone/>
            </a:pPr>
            <a:r>
              <a:rPr lang="en-GB" sz="3200" b="1" i="1" dirty="0"/>
              <a:t>Assignment 2 Submission</a:t>
            </a:r>
          </a:p>
          <a:p>
            <a:pPr marL="0" indent="0">
              <a:buNone/>
            </a:pPr>
            <a:r>
              <a:rPr lang="en-GB" sz="3200" b="1" dirty="0">
                <a:solidFill>
                  <a:srgbClr val="FF0000"/>
                </a:solidFill>
              </a:rPr>
              <a:t>27th March 2020 (TBC</a:t>
            </a:r>
            <a:r>
              <a:rPr lang="en-GB" sz="3200" b="1" dirty="0" smtClean="0">
                <a:solidFill>
                  <a:srgbClr val="FF0000"/>
                </a:solidFill>
              </a:rPr>
              <a:t>).</a:t>
            </a:r>
            <a:endParaRPr lang="en-GB" sz="3200" b="1" dirty="0">
              <a:solidFill>
                <a:srgbClr val="FF0000"/>
              </a:solidFill>
            </a:endParaRPr>
          </a:p>
          <a:p>
            <a:pPr marL="0" indent="0">
              <a:buNone/>
            </a:pPr>
            <a:r>
              <a:rPr lang="en-GB" sz="3200" b="1" i="1" dirty="0"/>
              <a:t>Draft Tutorial week </a:t>
            </a:r>
          </a:p>
          <a:p>
            <a:pPr marL="0" indent="0">
              <a:buNone/>
            </a:pPr>
            <a:r>
              <a:rPr lang="en-GB" sz="3200" b="1" dirty="0">
                <a:solidFill>
                  <a:srgbClr val="FF0000"/>
                </a:solidFill>
              </a:rPr>
              <a:t>Week beginning 23</a:t>
            </a:r>
            <a:r>
              <a:rPr lang="en-GB" sz="3200" b="1" baseline="30000" dirty="0">
                <a:solidFill>
                  <a:srgbClr val="FF0000"/>
                </a:solidFill>
              </a:rPr>
              <a:t>rd</a:t>
            </a:r>
            <a:r>
              <a:rPr lang="en-GB" sz="3200" b="1" dirty="0">
                <a:solidFill>
                  <a:srgbClr val="FF0000"/>
                </a:solidFill>
              </a:rPr>
              <a:t> March 2020 (TBC</a:t>
            </a:r>
            <a:r>
              <a:rPr lang="en-GB" sz="3200" b="1" dirty="0" smtClean="0">
                <a:solidFill>
                  <a:srgbClr val="FF0000"/>
                </a:solidFill>
              </a:rPr>
              <a:t>).</a:t>
            </a:r>
            <a:endParaRPr lang="en-GB" sz="3200" b="1" dirty="0">
              <a:solidFill>
                <a:srgbClr val="FF0000"/>
              </a:solidFill>
            </a:endParaRPr>
          </a:p>
          <a:p>
            <a:pPr marL="0" indent="0">
              <a:buNone/>
            </a:pPr>
            <a:endParaRPr lang="en-GB" sz="3200"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t>
            </a:r>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word </a:t>
            </a:r>
            <a:r>
              <a:rPr lang="en-GB" dirty="0" smtClean="0"/>
              <a:t>referencing</a:t>
            </a:r>
          </a:p>
          <a:p>
            <a:pPr marL="0" indent="0">
              <a:buNone/>
            </a:pPr>
            <a:endParaRPr lang="en-GB" dirty="0"/>
          </a:p>
          <a:p>
            <a:r>
              <a:rPr lang="en-GB" dirty="0" smtClean="0"/>
              <a:t>10% rule</a:t>
            </a:r>
          </a:p>
          <a:p>
            <a:pPr marL="0" indent="0">
              <a:buNone/>
            </a:pPr>
            <a:r>
              <a:rPr lang="en-GB" dirty="0" smtClean="0"/>
              <a:t>1000 words = 10+ citations</a:t>
            </a:r>
            <a:r>
              <a:rPr lang="en-GB" dirty="0" smtClean="0"/>
              <a:t> </a:t>
            </a:r>
            <a:endParaRPr lang="en-GB" dirty="0"/>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a:extLst>
              <a:ext uri="{28A0092B-C50C-407E-A947-70E740481C1C}">
                <a14:useLocalDpi xmlns:a14="http://schemas.microsoft.com/office/drawing/2010/main" val="0"/>
              </a:ext>
            </a:extLst>
          </a:blip>
          <a:srcRect l="28324" t="38298" r="40835" b="33875"/>
          <a:stretch/>
        </p:blipFill>
        <p:spPr bwMode="auto">
          <a:xfrm>
            <a:off x="4932040" y="2249903"/>
            <a:ext cx="3888431" cy="2422448"/>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1000"/>
                                        <p:tgtEl>
                                          <p:spTgt spid="3">
                                            <p:txEl>
                                              <p:pRg st="7" end="7"/>
                                            </p:txEl>
                                          </p:spTgt>
                                        </p:tgtEl>
                                      </p:cBhvr>
                                    </p:animEffect>
                                    <p:anim calcmode="lin" valueType="num">
                                      <p:cBhvr>
                                        <p:cTn id="3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1000"/>
                                        <p:tgtEl>
                                          <p:spTgt spid="3">
                                            <p:txEl>
                                              <p:pRg st="8" end="8"/>
                                            </p:txEl>
                                          </p:spTgt>
                                        </p:tgtEl>
                                      </p:cBhvr>
                                    </p:animEffect>
                                    <p:anim calcmode="lin" valueType="num">
                                      <p:cBhvr>
                                        <p:cTn id="4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Essential</a:t>
            </a:r>
          </a:p>
          <a:p>
            <a:pPr marL="0" indent="0">
              <a:buNone/>
            </a:pPr>
            <a:r>
              <a:rPr lang="en-GB" dirty="0"/>
              <a:t>Lindon, &amp; Webb, J (2016) </a:t>
            </a:r>
            <a:r>
              <a:rPr lang="en-GB" i="1" dirty="0"/>
              <a:t>Safeguarding and Child Protection: Linking Theory and Practice</a:t>
            </a:r>
            <a:r>
              <a:rPr lang="en-GB" dirty="0"/>
              <a:t>. 5th Edition. London: Hodder Education</a:t>
            </a:r>
          </a:p>
          <a:p>
            <a:pPr marL="0" indent="0">
              <a:buNone/>
            </a:pPr>
            <a:endParaRPr lang="en-GB" dirty="0"/>
          </a:p>
          <a:p>
            <a:pPr marL="0" indent="0">
              <a:buNone/>
            </a:pPr>
            <a:r>
              <a:rPr lang="en-GB" dirty="0"/>
              <a:t>Walton, A and Goddard, G (2013) </a:t>
            </a:r>
            <a:r>
              <a:rPr lang="en-GB" i="1" dirty="0"/>
              <a:t>Supporting Every Child (Working with Children, Young People and Families. </a:t>
            </a:r>
            <a:r>
              <a:rPr lang="en-GB" dirty="0"/>
              <a:t>London: Learning Matters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fontScale="92500"/>
          </a:bodyPr>
          <a:lstStyle/>
          <a:p>
            <a:pPr marL="0" indent="0">
              <a:buNone/>
            </a:pPr>
            <a:r>
              <a:rPr lang="en-GB" b="1" dirty="0"/>
              <a:t>Background</a:t>
            </a:r>
          </a:p>
          <a:p>
            <a:pPr marL="0" indent="0">
              <a:buNone/>
            </a:pPr>
            <a:r>
              <a:rPr lang="en-GB" dirty="0"/>
              <a:t>Gosling, J (2012) </a:t>
            </a:r>
            <a:r>
              <a:rPr lang="en-GB" i="1" dirty="0"/>
              <a:t>Making Partnerships with Service Users and</a:t>
            </a:r>
          </a:p>
          <a:p>
            <a:pPr marL="0" indent="0">
              <a:buNone/>
            </a:pPr>
            <a:r>
              <a:rPr lang="en-GB" i="1" dirty="0"/>
              <a:t>Advocacy Groups Work: How to Grow Genuine and Respectful</a:t>
            </a:r>
          </a:p>
          <a:p>
            <a:pPr marL="0" indent="0">
              <a:buNone/>
            </a:pPr>
            <a:r>
              <a:rPr lang="en-GB" i="1" dirty="0"/>
              <a:t>Relationships in Health and Social Care. </a:t>
            </a:r>
            <a:r>
              <a:rPr lang="en-GB" dirty="0"/>
              <a:t>London: Jessica Kingsley Pub</a:t>
            </a:r>
          </a:p>
          <a:p>
            <a:pPr marL="0" indent="0">
              <a:buNone/>
            </a:pPr>
            <a:r>
              <a:rPr lang="en-GB" dirty="0" err="1"/>
              <a:t>Tilmouth</a:t>
            </a:r>
            <a:r>
              <a:rPr lang="en-GB" dirty="0"/>
              <a:t>, T. (2012) </a:t>
            </a:r>
            <a:r>
              <a:rPr lang="en-GB" i="1" dirty="0"/>
              <a:t>Diploma in Leadership for Health and Social</a:t>
            </a:r>
          </a:p>
          <a:p>
            <a:pPr marL="0" indent="0">
              <a:buNone/>
            </a:pPr>
            <a:r>
              <a:rPr lang="en-GB" i="1" dirty="0"/>
              <a:t>Care and Children and Young People's Services: Level 5</a:t>
            </a:r>
          </a:p>
          <a:p>
            <a:pPr marL="0" indent="0">
              <a:buNone/>
            </a:pPr>
            <a:r>
              <a:rPr lang="en-GB" dirty="0"/>
              <a:t>London: Hodder</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33222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600200"/>
            <a:ext cx="8229600" cy="3989040"/>
          </a:xfrm>
        </p:spPr>
        <p:txBody>
          <a:bodyPr>
            <a:normAutofit fontScale="77500" lnSpcReduction="20000"/>
          </a:bodyPr>
          <a:lstStyle/>
          <a:p>
            <a:pPr marL="0" indent="0">
              <a:buNone/>
            </a:pPr>
            <a:r>
              <a:rPr lang="en-GB" b="1" dirty="0"/>
              <a:t>Journals </a:t>
            </a:r>
          </a:p>
          <a:p>
            <a:r>
              <a:rPr lang="en-GB" dirty="0"/>
              <a:t>British Journal of Community Care</a:t>
            </a:r>
          </a:p>
          <a:p>
            <a:r>
              <a:rPr lang="en-GB" dirty="0"/>
              <a:t>British Journal of Social Work</a:t>
            </a:r>
          </a:p>
          <a:p>
            <a:r>
              <a:rPr lang="en-GB" dirty="0"/>
              <a:t>Child Abuse Review</a:t>
            </a:r>
          </a:p>
          <a:p>
            <a:r>
              <a:rPr lang="en-GB" dirty="0"/>
              <a:t>Health Care Analysis</a:t>
            </a:r>
          </a:p>
          <a:p>
            <a:r>
              <a:rPr lang="en-GB" dirty="0"/>
              <a:t>Journal of Educational Psychology</a:t>
            </a:r>
          </a:p>
          <a:p>
            <a:endParaRPr lang="en-GB" dirty="0"/>
          </a:p>
          <a:p>
            <a:pPr marL="0" indent="0">
              <a:buNone/>
            </a:pPr>
            <a:r>
              <a:rPr lang="en-GB" b="1" dirty="0"/>
              <a:t>Websites </a:t>
            </a:r>
          </a:p>
          <a:p>
            <a:r>
              <a:rPr lang="en-GB" dirty="0"/>
              <a:t>www.childpolicy.org.uk</a:t>
            </a:r>
          </a:p>
          <a:p>
            <a:r>
              <a:rPr lang="en-GB" dirty="0"/>
              <a:t>www.dh.gov.uk/health</a:t>
            </a:r>
          </a:p>
          <a:p>
            <a:r>
              <a:rPr lang="en-GB" dirty="0"/>
              <a:t>www.nspcc.org.uk</a:t>
            </a:r>
          </a:p>
          <a:p>
            <a:r>
              <a:rPr lang="en-GB" dirty="0"/>
              <a:t>www.savethechildre.org.uk</a:t>
            </a:r>
          </a:p>
          <a:p>
            <a:r>
              <a:rPr lang="en-GB" dirty="0"/>
              <a:t>www.nafw.org</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lstStyle/>
          <a:p>
            <a:r>
              <a:rPr lang="en-GB" dirty="0"/>
              <a:t>Always check your handbook for reading lists</a:t>
            </a:r>
          </a:p>
          <a:p>
            <a:r>
              <a:rPr lang="en-GB" dirty="0"/>
              <a:t>Additional reading and links will also be found on your Moodle page (more about this below)</a:t>
            </a:r>
          </a:p>
          <a:p>
            <a:r>
              <a:rPr lang="en-GB" dirty="0"/>
              <a:t>You can use campus libraries in this building (Swansea Business School), </a:t>
            </a:r>
            <a:r>
              <a:rPr lang="en-GB" dirty="0" err="1"/>
              <a:t>Townhill</a:t>
            </a:r>
            <a:r>
              <a:rPr lang="en-GB" dirty="0"/>
              <a:t>, Mount Pleasant, Carmarthen, or even </a:t>
            </a:r>
            <a:r>
              <a:rPr lang="en-GB" dirty="0" err="1"/>
              <a:t>Lampeter</a:t>
            </a:r>
            <a:endParaRPr lang="en-GB" dirty="0"/>
          </a:p>
          <a:p>
            <a:r>
              <a:rPr lang="en-GB" dirty="0"/>
              <a:t>Libraries will order in books from other campuses or may buy them in for you</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a:t>
            </a:r>
            <a:r>
              <a:rPr lang="en-GB" dirty="0" smtClean="0"/>
              <a:t>Need and Can I ask </a:t>
            </a:r>
            <a:r>
              <a:rPr lang="en-GB" dirty="0"/>
              <a:t>…</a:t>
            </a:r>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r>
              <a:rPr lang="en-GB" dirty="0"/>
              <a:t>Attendance </a:t>
            </a:r>
            <a:r>
              <a:rPr lang="en-GB" dirty="0" smtClean="0"/>
              <a:t>- 70% essential - lessons start 9:15 prompt</a:t>
            </a:r>
            <a:endParaRPr lang="en-GB" dirty="0"/>
          </a:p>
          <a:p>
            <a:r>
              <a:rPr lang="en-GB" dirty="0"/>
              <a:t>Commitment </a:t>
            </a:r>
            <a:r>
              <a:rPr lang="en-GB" dirty="0" smtClean="0"/>
              <a:t>and respect your colleagues - </a:t>
            </a:r>
            <a:r>
              <a:rPr lang="en-GB" b="1" dirty="0" smtClean="0">
                <a:solidFill>
                  <a:srgbClr val="FF0000"/>
                </a:solidFill>
              </a:rPr>
              <a:t>try not to text in class please - I will probably ask you to share what you are texting with your peers</a:t>
            </a:r>
          </a:p>
          <a:p>
            <a:r>
              <a:rPr lang="en-GB" dirty="0" smtClean="0"/>
              <a:t>Engagement - talk to me and with your peers</a:t>
            </a:r>
            <a:endParaRPr lang="en-GB" dirty="0"/>
          </a:p>
          <a:p>
            <a:r>
              <a:rPr lang="en-GB" dirty="0"/>
              <a:t>Notes / Handouts / Print outs / Journal Articles / Books</a:t>
            </a:r>
          </a:p>
          <a:p>
            <a:r>
              <a:rPr lang="en-GB" dirty="0"/>
              <a:t>Time management </a:t>
            </a:r>
          </a:p>
          <a:p>
            <a:r>
              <a:rPr lang="en-GB" dirty="0"/>
              <a:t>Admin </a:t>
            </a:r>
            <a:r>
              <a:rPr lang="en-GB" dirty="0" smtClean="0"/>
              <a:t>/ Organisation</a:t>
            </a:r>
            <a:endParaRPr lang="en-GB" dirty="0"/>
          </a:p>
          <a:p>
            <a:r>
              <a:rPr lang="en-GB" b="1" dirty="0">
                <a:solidFill>
                  <a:srgbClr val="FF0000"/>
                </a:solidFill>
              </a:rPr>
              <a:t>READING </a:t>
            </a:r>
            <a:r>
              <a:rPr lang="en-GB" b="1" dirty="0" err="1">
                <a:solidFill>
                  <a:srgbClr val="FF0000"/>
                </a:solidFill>
              </a:rPr>
              <a:t>READING</a:t>
            </a:r>
            <a:r>
              <a:rPr lang="en-GB" b="1" dirty="0">
                <a:solidFill>
                  <a:srgbClr val="FF0000"/>
                </a:solidFill>
              </a:rPr>
              <a:t> </a:t>
            </a:r>
            <a:r>
              <a:rPr lang="en-GB" b="1" dirty="0" err="1" smtClean="0">
                <a:solidFill>
                  <a:srgbClr val="FF0000"/>
                </a:solidFill>
              </a:rPr>
              <a:t>READING</a:t>
            </a:r>
            <a:r>
              <a:rPr lang="en-GB" b="1" dirty="0" smtClean="0">
                <a:solidFill>
                  <a:srgbClr val="FF0000"/>
                </a:solidFill>
              </a:rPr>
              <a:t> - so important at level 5 onwards</a:t>
            </a:r>
            <a:endParaRPr lang="en-GB" b="1" dirty="0">
              <a:solidFill>
                <a:srgbClr val="FF0000"/>
              </a:solidFill>
            </a:endParaRPr>
          </a:p>
          <a:p>
            <a:r>
              <a:rPr lang="en-GB" dirty="0" smtClean="0"/>
              <a:t>Support each other and draw on university support</a:t>
            </a:r>
            <a:endParaRPr lang="en-GB" dirty="0"/>
          </a:p>
          <a:p>
            <a:r>
              <a:rPr lang="en-GB" dirty="0"/>
              <a:t>Virtual Learning </a:t>
            </a:r>
            <a:r>
              <a:rPr lang="en-GB" dirty="0" smtClean="0"/>
              <a:t>Environment - </a:t>
            </a:r>
            <a:r>
              <a:rPr lang="en-GB" dirty="0" err="1" smtClean="0"/>
              <a:t>moodle</a:t>
            </a:r>
            <a:r>
              <a:rPr lang="en-GB" dirty="0" smtClean="0"/>
              <a:t> (see next slide)</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a:t>Moodle is the University’s VLE and is used to support learning and teaching</a:t>
            </a:r>
          </a:p>
          <a:p>
            <a:r>
              <a:rPr lang="en-GB" dirty="0"/>
              <a:t>It can be accessed by </a:t>
            </a:r>
            <a:r>
              <a:rPr lang="en-GB" b="1" dirty="0"/>
              <a:t>enrolled </a:t>
            </a:r>
            <a:r>
              <a:rPr lang="en-GB" dirty="0"/>
              <a:t>students from anywhere in the world using the internet and a web browser.</a:t>
            </a:r>
          </a:p>
          <a:p>
            <a:pPr marL="0" indent="0">
              <a:buNone/>
            </a:pPr>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1000"/>
                                        <p:tgtEl>
                                          <p:spTgt spid="3">
                                            <p:txEl>
                                              <p:pRg st="6" end="6"/>
                                            </p:txEl>
                                          </p:spTgt>
                                        </p:tgtEl>
                                      </p:cBhvr>
                                    </p:animEffect>
                                    <p:anim calcmode="lin" valueType="num">
                                      <p:cBhvr>
                                        <p:cTn id="4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1000"/>
                                        <p:tgtEl>
                                          <p:spTgt spid="3">
                                            <p:txEl>
                                              <p:pRg st="7" end="7"/>
                                            </p:txEl>
                                          </p:spTgt>
                                        </p:tgtEl>
                                      </p:cBhvr>
                                    </p:animEffect>
                                    <p:anim calcmode="lin" valueType="num">
                                      <p:cBhvr>
                                        <p:cTn id="5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3">
                                            <p:txEl>
                                              <p:pRg st="9" end="9"/>
                                            </p:txEl>
                                          </p:spTgt>
                                        </p:tgtEl>
                                        <p:attrNameLst>
                                          <p:attrName>style.visibility</p:attrName>
                                        </p:attrNameLst>
                                      </p:cBhvr>
                                      <p:to>
                                        <p:strVal val="visible"/>
                                      </p:to>
                                    </p:set>
                                    <p:animEffect transition="in" filter="fade">
                                      <p:cBhvr>
                                        <p:cTn id="64" dur="1000"/>
                                        <p:tgtEl>
                                          <p:spTgt spid="3">
                                            <p:txEl>
                                              <p:pRg st="9" end="9"/>
                                            </p:txEl>
                                          </p:spTgt>
                                        </p:tgtEl>
                                      </p:cBhvr>
                                    </p:animEffect>
                                    <p:anim calcmode="lin" valueType="num">
                                      <p:cBhvr>
                                        <p:cTn id="6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3">
                                            <p:txEl>
                                              <p:pRg st="10" end="10"/>
                                            </p:txEl>
                                          </p:spTgt>
                                        </p:tgtEl>
                                        <p:attrNameLst>
                                          <p:attrName>style.visibility</p:attrName>
                                        </p:attrNameLst>
                                      </p:cBhvr>
                                      <p:to>
                                        <p:strVal val="visible"/>
                                      </p:to>
                                    </p:set>
                                    <p:animEffect transition="in" filter="fade">
                                      <p:cBhvr>
                                        <p:cTn id="71" dur="1000"/>
                                        <p:tgtEl>
                                          <p:spTgt spid="3">
                                            <p:txEl>
                                              <p:pRg st="10" end="10"/>
                                            </p:txEl>
                                          </p:spTgt>
                                        </p:tgtEl>
                                      </p:cBhvr>
                                    </p:animEffect>
                                    <p:anim calcmode="lin" valueType="num">
                                      <p:cBhvr>
                                        <p:cTn id="72"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 - your </a:t>
            </a:r>
            <a:r>
              <a:rPr lang="en-GB" dirty="0"/>
              <a:t>n</a:t>
            </a:r>
            <a:r>
              <a:rPr lang="en-GB" dirty="0" smtClean="0"/>
              <a:t>ext </a:t>
            </a:r>
            <a:r>
              <a:rPr lang="en-GB" dirty="0" smtClean="0"/>
              <a:t>s</a:t>
            </a:r>
            <a:r>
              <a:rPr lang="en-GB" dirty="0" smtClean="0"/>
              <a:t>teps...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en-GB" dirty="0"/>
              <a:t>Focus on what success will look and feel like: timely submission, not late, at least a pass mark!!</a:t>
            </a:r>
          </a:p>
          <a:p>
            <a:endParaRPr lang="en-GB" dirty="0"/>
          </a:p>
          <a:p>
            <a:r>
              <a:rPr lang="en-GB" dirty="0"/>
              <a:t>Attend all lectures and tutorials</a:t>
            </a:r>
          </a:p>
          <a:p>
            <a:endParaRPr lang="en-GB" dirty="0"/>
          </a:p>
          <a:p>
            <a:r>
              <a:rPr lang="en-GB" dirty="0"/>
              <a:t>Actively participate – speak up! There are no wrong answers in class discussions</a:t>
            </a:r>
          </a:p>
          <a:p>
            <a:endParaRPr lang="en-GB" dirty="0"/>
          </a:p>
          <a:p>
            <a:r>
              <a:rPr lang="en-GB" dirty="0"/>
              <a:t>Commit to your studies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891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dirty="0"/>
              <a:t>Any Questions</a:t>
            </a:r>
            <a:r>
              <a:rPr lang="en-GB" dirty="0" smtClean="0"/>
              <a:t>? </a:t>
            </a:r>
          </a:p>
          <a:p>
            <a:r>
              <a:rPr lang="en-GB" dirty="0" smtClean="0"/>
              <a:t>(To note.. I may not have all the answers but I will share with you what I do know at the moment and I will try to find out ready for next week)</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heel(1)">
                                      <p:cBhvr>
                                        <p:cTn id="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1132</Words>
  <Application>Microsoft Office PowerPoint</Application>
  <PresentationFormat>On-screen Show (4:3)</PresentationFormat>
  <Paragraphs>158</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Clarity</vt:lpstr>
      <vt:lpstr>Introduction to Module</vt:lpstr>
      <vt:lpstr>Contents</vt:lpstr>
      <vt:lpstr>Brief Overview</vt:lpstr>
      <vt:lpstr>Introductions</vt:lpstr>
      <vt:lpstr>HE Level of Study : 5 </vt:lpstr>
      <vt:lpstr>Aims of this Module</vt:lpstr>
      <vt:lpstr>Aims of this Module</vt:lpstr>
      <vt:lpstr>Learning Outcomes</vt:lpstr>
      <vt:lpstr>Learning Outcomes</vt:lpstr>
      <vt:lpstr>Contents of the lessons </vt:lpstr>
      <vt:lpstr>Assessments</vt:lpstr>
      <vt:lpstr>Assessments</vt:lpstr>
      <vt:lpstr>PowerPoint Presentation</vt:lpstr>
      <vt:lpstr>Deadline Dates</vt:lpstr>
      <vt:lpstr>Referencing </vt:lpstr>
      <vt:lpstr>Reading Lists</vt:lpstr>
      <vt:lpstr>Reading Lists</vt:lpstr>
      <vt:lpstr>Journals and Websites</vt:lpstr>
      <vt:lpstr>Reading Lists</vt:lpstr>
      <vt:lpstr>You Will Need and Can I ask …</vt:lpstr>
      <vt:lpstr>Virtual Learning Environment </vt:lpstr>
      <vt:lpstr>In summary - your next steps...</vt:lpstr>
      <vt:lpstr>Q&amp;A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Mark Gallagher-Read</dc:creator>
  <cp:lastModifiedBy>Mark Gallagher-Read</cp:lastModifiedBy>
  <cp:revision>5</cp:revision>
  <dcterms:created xsi:type="dcterms:W3CDTF">2020-01-15T15:07:57Z</dcterms:created>
  <dcterms:modified xsi:type="dcterms:W3CDTF">2020-01-16T07:56:52Z</dcterms:modified>
</cp:coreProperties>
</file>