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6"/>
  </p:notesMasterIdLst>
  <p:sldIdLst>
    <p:sldId id="256" r:id="rId2"/>
    <p:sldId id="269" r:id="rId3"/>
    <p:sldId id="257" r:id="rId4"/>
    <p:sldId id="258" r:id="rId5"/>
    <p:sldId id="259" r:id="rId6"/>
    <p:sldId id="260" r:id="rId7"/>
    <p:sldId id="261" r:id="rId8"/>
    <p:sldId id="262" r:id="rId9"/>
    <p:sldId id="263" r:id="rId10"/>
    <p:sldId id="264" r:id="rId11"/>
    <p:sldId id="265" r:id="rId12"/>
    <p:sldId id="266" r:id="rId13"/>
    <p:sldId id="267" r:id="rId14"/>
    <p:sldId id="268" r:id="rId15"/>
  </p:sldIdLst>
  <p:sldSz cx="9144000" cy="5143500" type="screen16x9"/>
  <p:notesSz cx="6858000" cy="9144000"/>
  <p:embeddedFontLst>
    <p:embeddedFont>
      <p:font typeface="Calibri" panose="020F0502020204030204" pitchFamily="34" charset="0"/>
      <p:regular r:id="rId17"/>
      <p:bold r:id="rId18"/>
      <p:italic r:id="rId19"/>
      <p:boldItalic r:id="rId20"/>
    </p:embeddedFont>
    <p:embeddedFont>
      <p:font typeface="Nunito" panose="020B0604020202020204" charset="0"/>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5205" autoAdjust="0"/>
  </p:normalViewPr>
  <p:slideViewPr>
    <p:cSldViewPr snapToGrid="0">
      <p:cViewPr varScale="1">
        <p:scale>
          <a:sx n="114" d="100"/>
          <a:sy n="114" d="100"/>
        </p:scale>
        <p:origin x="1524" y="10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g1d4df275c9e_0_1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g1d4df275c9e_0_1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1" i="0" u="none" strike="noStrike" cap="none" dirty="0">
                <a:solidFill>
                  <a:srgbClr val="000000"/>
                </a:solidFill>
                <a:effectLst/>
                <a:latin typeface="Arial"/>
                <a:ea typeface="Arial"/>
                <a:cs typeface="Arial"/>
                <a:sym typeface="Arial"/>
              </a:rPr>
              <a:t>Speaker’s Note:</a:t>
            </a:r>
            <a:r>
              <a:rPr lang="en-GB" sz="1100" b="0" i="0" u="none" strike="noStrike" cap="none" dirty="0">
                <a:solidFill>
                  <a:srgbClr val="000000"/>
                </a:solidFill>
                <a:effectLst/>
                <a:latin typeface="Arial"/>
                <a:ea typeface="Arial"/>
                <a:cs typeface="Arial"/>
                <a:sym typeface="Arial"/>
              </a:rPr>
              <a:t>  Hospitality is the provision of services, such as food and lodging, to travellers and visitors with the purpose of satisfying their requirements and enriching their overall trip experience. It is one of the industries that is expanding at the quickest rate and makes a significant contribution to the overall economy. The major goal of businesses in the hospitality sector is to meet or surpass the requirements that their customers have for their meals and accommodations (Padma and </a:t>
            </a:r>
            <a:r>
              <a:rPr lang="en-GB" sz="1100" b="0" i="0" u="none" strike="noStrike" cap="none" dirty="0" err="1">
                <a:solidFill>
                  <a:srgbClr val="000000"/>
                </a:solidFill>
                <a:effectLst/>
                <a:latin typeface="Arial"/>
                <a:ea typeface="Arial"/>
                <a:cs typeface="Arial"/>
                <a:sym typeface="Arial"/>
              </a:rPr>
              <a:t>Ahn</a:t>
            </a:r>
            <a:r>
              <a:rPr lang="en-GB" sz="1100" b="0" i="0" u="none" strike="noStrike" cap="none" dirty="0">
                <a:solidFill>
                  <a:srgbClr val="000000"/>
                </a:solidFill>
                <a:effectLst/>
                <a:latin typeface="Arial"/>
                <a:ea typeface="Arial"/>
                <a:cs typeface="Arial"/>
                <a:sym typeface="Arial"/>
              </a:rPr>
              <a:t> 2020). This presentation aims to talk about the significance of hospitality and providing excellent guest services in relation to a brand of hotels owned by Marriott International called JW Marriott. It will focus on the most important consumers to the hotel brand, as well as the type, extent, and function of the guest services that JW Marriott provides to its customers.</a:t>
            </a: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1d4df275c9e_0_1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1d4df275c9e_0_1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1" i="0" u="none" strike="noStrike" cap="none" dirty="0">
                <a:solidFill>
                  <a:srgbClr val="000000"/>
                </a:solidFill>
                <a:effectLst/>
                <a:latin typeface="Arial"/>
                <a:ea typeface="Arial"/>
                <a:cs typeface="Arial"/>
                <a:sym typeface="Arial"/>
              </a:rPr>
              <a:t>Speaker’s Note:</a:t>
            </a:r>
            <a:r>
              <a:rPr lang="en-GB" sz="1100" b="0" i="0" u="none" strike="noStrike" cap="none" dirty="0">
                <a:solidFill>
                  <a:srgbClr val="000000"/>
                </a:solidFill>
                <a:effectLst/>
                <a:latin typeface="Arial"/>
                <a:ea typeface="Arial"/>
                <a:cs typeface="Arial"/>
                <a:sym typeface="Arial"/>
              </a:rPr>
              <a:t>  One of the most significant components of the luxury portfolio that is held by Marriott International is the JW Marriott. The company provides its customers with access to aesthetically pleasing resorts located in a variety of settings and properties that have been recognised with several accolades. JW Marriott manages more than 100 properties spread out across more than 35 different countries and territories. The hotel operates 6 locations around Europe, providing a total of 2,169 guest rooms to its clientele (Marriott, 2022). The JW Marriott provides its customers with a premium experience that includes both the dining and lodging options available at the establishment. The "principles of mindfulness inspire the hotel brand," and its primary objective is to provide customers with a sanctuary that facilitates both their physical and psychological growth.</a:t>
            </a: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1d4df275c9e_0_1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6" name="Google Shape;146;g1d4df275c9e_0_1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1" i="0" u="none" strike="noStrike" cap="none" dirty="0">
                <a:solidFill>
                  <a:srgbClr val="000000"/>
                </a:solidFill>
                <a:effectLst/>
                <a:latin typeface="Arial"/>
                <a:ea typeface="Arial"/>
                <a:cs typeface="Arial"/>
                <a:sym typeface="Arial"/>
              </a:rPr>
              <a:t>Speaker’s Note:</a:t>
            </a:r>
            <a:r>
              <a:rPr lang="en-GB" sz="1100" b="0" i="0" u="none" strike="noStrike" cap="none" dirty="0">
                <a:solidFill>
                  <a:srgbClr val="000000"/>
                </a:solidFill>
                <a:effectLst/>
                <a:latin typeface="Arial"/>
                <a:ea typeface="Arial"/>
                <a:cs typeface="Arial"/>
                <a:sym typeface="Arial"/>
              </a:rPr>
              <a:t>  The provision of a premium experience to Marriott International's clientele was the fundamental motivation for the founding of JW Marriott, which was funded by Marriott International. As a result, the majority of JW Marriott's clientele consists of vacationers and business travellers who are looking for high-end eating and lodging options. Additionally, the hotel chain appeals to customers who want for calm and serene settings whenever they travel so that they may get the most out of their time away from home. The goal of JW Marriott's hospitality is to provide its guests with an individual and effortless and exceptional experience (</a:t>
            </a:r>
            <a:r>
              <a:rPr lang="en-GB" sz="1100" b="0" i="0" u="none" strike="noStrike" cap="none" dirty="0" err="1">
                <a:solidFill>
                  <a:srgbClr val="000000"/>
                </a:solidFill>
                <a:effectLst/>
                <a:latin typeface="Arial"/>
                <a:ea typeface="Arial"/>
                <a:cs typeface="Arial"/>
                <a:sym typeface="Arial"/>
              </a:rPr>
              <a:t>Kabaday</a:t>
            </a:r>
            <a:r>
              <a:rPr lang="en-GB" sz="1100" b="0" i="0" u="none" strike="noStrike" cap="none" dirty="0">
                <a:solidFill>
                  <a:srgbClr val="000000"/>
                </a:solidFill>
                <a:effectLst/>
                <a:latin typeface="Arial"/>
                <a:ea typeface="Arial"/>
                <a:cs typeface="Arial"/>
                <a:sym typeface="Arial"/>
              </a:rPr>
              <a:t> et al., 2019). As a result, the brand also aims to attract customers who are interested in having a unique and data-driven hotel experience to satisfy their requirements for dining and lodging (</a:t>
            </a:r>
            <a:r>
              <a:rPr lang="en-GB" sz="1100" b="0" i="0" u="none" strike="noStrike" cap="none" dirty="0" err="1">
                <a:solidFill>
                  <a:srgbClr val="000000"/>
                </a:solidFill>
                <a:effectLst/>
                <a:latin typeface="Arial"/>
                <a:ea typeface="Arial"/>
                <a:cs typeface="Arial"/>
                <a:sym typeface="Arial"/>
              </a:rPr>
              <a:t>Vallen</a:t>
            </a:r>
            <a:r>
              <a:rPr lang="en-GB" sz="1100" b="0" i="0" u="none" strike="noStrike" cap="none" dirty="0">
                <a:solidFill>
                  <a:srgbClr val="000000"/>
                </a:solidFill>
                <a:effectLst/>
                <a:latin typeface="Arial"/>
                <a:ea typeface="Arial"/>
                <a:cs typeface="Arial"/>
                <a:sym typeface="Arial"/>
              </a:rPr>
              <a:t> and </a:t>
            </a:r>
            <a:r>
              <a:rPr lang="en-GB" sz="1100" b="0" i="0" u="none" strike="noStrike" cap="none" dirty="0" err="1">
                <a:solidFill>
                  <a:srgbClr val="000000"/>
                </a:solidFill>
                <a:effectLst/>
                <a:latin typeface="Arial"/>
                <a:ea typeface="Arial"/>
                <a:cs typeface="Arial"/>
                <a:sym typeface="Arial"/>
              </a:rPr>
              <a:t>Vallen</a:t>
            </a:r>
            <a:r>
              <a:rPr lang="en-GB" sz="1100" b="0" i="0" u="none" strike="noStrike" cap="none" dirty="0">
                <a:solidFill>
                  <a:srgbClr val="000000"/>
                </a:solidFill>
                <a:effectLst/>
                <a:latin typeface="Arial"/>
                <a:ea typeface="Arial"/>
                <a:cs typeface="Arial"/>
                <a:sym typeface="Arial"/>
              </a:rPr>
              <a:t>, 2014).</a:t>
            </a: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g1d4df275c9e_0_1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3" name="Google Shape;153;g1d4df275c9e_0_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1" i="0" u="none" strike="noStrike" cap="none" dirty="0">
                <a:solidFill>
                  <a:srgbClr val="000000"/>
                </a:solidFill>
                <a:effectLst/>
                <a:latin typeface="Arial"/>
                <a:ea typeface="Arial"/>
                <a:cs typeface="Arial"/>
                <a:sym typeface="Arial"/>
              </a:rPr>
              <a:t>Speaker’s Note:</a:t>
            </a:r>
            <a:r>
              <a:rPr lang="en-GB" sz="1100" b="0" i="0" u="none" strike="noStrike" cap="none" dirty="0">
                <a:solidFill>
                  <a:srgbClr val="000000"/>
                </a:solidFill>
                <a:effectLst/>
                <a:latin typeface="Arial"/>
                <a:ea typeface="Arial"/>
                <a:cs typeface="Arial"/>
                <a:sym typeface="Arial"/>
              </a:rPr>
              <a:t>  The JW Marriott's approach to hospitality might be characterised as luxury in terms of the quality of the services that are provided to guests. In addition to this, it places an emphasis on providing customers with a relaxing and enjoyable hospitality experience in an effort to meet and exceed their expectations. The "principles of mindfulness" serve as the source of inspiration for this hotel chain's branding, which aims to assist guests in remaining mentally present, while also ensuring that their bodies are nourished and that their spirits are refreshed. The JW Marriott provides its guests with the opportunity to participate in a guided meditation to assist them in feeling better in all psychological aspects of their lives (Marriott, 2022). In addition, the brand's restaurants, which have won a number of accolades, provide customers with food of an exceptionally high standard.</a:t>
            </a: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g1d4df275c9e_0_1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0" name="Google Shape;160;g1d4df275c9e_0_1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1" i="0" u="none" strike="noStrike" cap="none" dirty="0">
                <a:solidFill>
                  <a:srgbClr val="000000"/>
                </a:solidFill>
                <a:effectLst/>
                <a:latin typeface="Arial"/>
                <a:ea typeface="Arial"/>
                <a:cs typeface="Arial"/>
                <a:sym typeface="Arial"/>
              </a:rPr>
              <a:t>Speaker’s Note:</a:t>
            </a:r>
            <a:r>
              <a:rPr lang="en-GB" sz="1100" b="0" i="0" u="none" strike="noStrike" cap="none" dirty="0">
                <a:solidFill>
                  <a:srgbClr val="000000"/>
                </a:solidFill>
                <a:effectLst/>
                <a:latin typeface="Arial"/>
                <a:ea typeface="Arial"/>
                <a:cs typeface="Arial"/>
                <a:sym typeface="Arial"/>
              </a:rPr>
              <a:t>  The mission of JW Marriott's guest services division is to increase the number of customers who take use of the company's luxury and high-quality hospitality offerings. The hotel chain develops new services and activities in order to enhance the overall quality of its guests' stays by encouraging congenial interaction and facilitating guests' efforts to reacquaint themselves with one another (Wood, 2015). On the other hand, the high-quality lodging and dining services that are provided by JW Marriott contribute to the hotel chain's brand awareness, which in turn boosts the value of the JW Marriott brand. As a result, JW Marriott is able to boost client acquisition and sales growth through the efficient promotion of its premium amenities (Horner and </a:t>
            </a:r>
            <a:r>
              <a:rPr lang="en-GB" sz="1100" b="0" i="0" u="none" strike="noStrike" cap="none" dirty="0" err="1">
                <a:solidFill>
                  <a:srgbClr val="000000"/>
                </a:solidFill>
                <a:effectLst/>
                <a:latin typeface="Arial"/>
                <a:ea typeface="Arial"/>
                <a:cs typeface="Arial"/>
                <a:sym typeface="Arial"/>
              </a:rPr>
              <a:t>Swarbrooke</a:t>
            </a:r>
            <a:r>
              <a:rPr lang="en-GB" sz="1100" b="0" i="0" u="none" strike="noStrike" cap="none" dirty="0">
                <a:solidFill>
                  <a:srgbClr val="000000"/>
                </a:solidFill>
                <a:effectLst/>
                <a:latin typeface="Arial"/>
                <a:ea typeface="Arial"/>
                <a:cs typeface="Arial"/>
                <a:sym typeface="Arial"/>
              </a:rPr>
              <a:t>, 2016).</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g1d4df275c9e_0_1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7" name="Google Shape;167;g1d4df275c9e_0_1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1" i="0" u="none" strike="noStrike" cap="none" dirty="0">
                <a:solidFill>
                  <a:srgbClr val="000000"/>
                </a:solidFill>
                <a:effectLst/>
                <a:latin typeface="Arial"/>
                <a:ea typeface="Arial"/>
                <a:cs typeface="Arial"/>
                <a:sym typeface="Arial"/>
              </a:rPr>
              <a:t>Speaker’s Note:</a:t>
            </a:r>
            <a:r>
              <a:rPr lang="en-GB" sz="1100" b="0" i="0" u="none" strike="noStrike" cap="none" dirty="0">
                <a:solidFill>
                  <a:srgbClr val="000000"/>
                </a:solidFill>
                <a:effectLst/>
                <a:latin typeface="Arial"/>
                <a:ea typeface="Arial"/>
                <a:cs typeface="Arial"/>
                <a:sym typeface="Arial"/>
              </a:rPr>
              <a:t>  The fundamental function of the guest services that are provided by JW Marriott is to live up to the anticipations of its clients in order to boost the level of pleasure experienced by those clients. In addition to this, the hotel chain prioritises the customer experience in every possible way, including the customer's physical and mental well-being. In addition to the aforementioned, JW Marriott provides its clients with an improved overall hospitality experience during the course of their stay by providing them with high-quality cuisine and dining experiences (Marriott, 2022). In addition, the hotel chain provides guests with aesthetically pleasing and tastefully designed gardens, spas, and meditation sessions to further enhance their overall stay experience within its establishments. As a result, the primary objective of the guest services that JW Marriott provides to its customers is to present them with an all-encompassing, five-star hospitality experience that is superior to anything they could have imagined.</a:t>
            </a: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g1d4df275c9e_0_1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 name="Google Shape;174;g1d4df275c9e_0_1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1" i="0" u="none" strike="noStrike" cap="none" dirty="0">
                <a:solidFill>
                  <a:srgbClr val="000000"/>
                </a:solidFill>
                <a:effectLst/>
                <a:latin typeface="Arial"/>
                <a:ea typeface="Arial"/>
                <a:cs typeface="Arial"/>
                <a:sym typeface="Arial"/>
              </a:rPr>
              <a:t>Speaker’s Note:</a:t>
            </a:r>
            <a:r>
              <a:rPr lang="en-GB" sz="1100" b="0" i="0" u="none" strike="noStrike" cap="none" dirty="0">
                <a:solidFill>
                  <a:srgbClr val="000000"/>
                </a:solidFill>
                <a:effectLst/>
                <a:latin typeface="Arial"/>
                <a:ea typeface="Arial"/>
                <a:cs typeface="Arial"/>
                <a:sym typeface="Arial"/>
              </a:rPr>
              <a:t>  During their time in the facilities of a hospitality brand, guests have a variety of needs, including those related to their meals and accommodations. The primary responsibility of guest services is to fulfil all of these needs. The purpose of guest services is to fulfil all of the essential requests and preferences of visitors in a manner that is both effective and timely. In addition to this, it prioritises the protection of the privacy of the visitors and works to make their stay as risk-free as possible (Johnston and Clark, 2008). The enhancement of brand awareness is the most important factor to consider when thinking about guest services. Customers are more likely to interact with hotel companies that have a strong reputation for the quality of their guest services (</a:t>
            </a:r>
            <a:r>
              <a:rPr lang="en-GB" sz="1100" b="0" i="0" u="none" strike="noStrike" cap="none" dirty="0" err="1">
                <a:solidFill>
                  <a:srgbClr val="000000"/>
                </a:solidFill>
                <a:effectLst/>
                <a:latin typeface="Arial"/>
                <a:ea typeface="Arial"/>
                <a:cs typeface="Arial"/>
                <a:sym typeface="Arial"/>
              </a:rPr>
              <a:t>Tesone</a:t>
            </a:r>
            <a:r>
              <a:rPr lang="en-GB" sz="1100" b="0" i="0" u="none" strike="noStrike" cap="none" dirty="0">
                <a:solidFill>
                  <a:srgbClr val="000000"/>
                </a:solidFill>
                <a:effectLst/>
                <a:latin typeface="Arial"/>
                <a:ea typeface="Arial"/>
                <a:cs typeface="Arial"/>
                <a:sym typeface="Arial"/>
              </a:rPr>
              <a:t>, 2012). It has been noticed that providing satisfied customers with excellent service results in increased customer retention and further purchases of the same services or items. Enhancing the quality of service provided to guests is beneficial to the development of a favourable image among customers among hospitality businesses. As a consequence of this, providing excellent guest services has become an extremely vital component for hotel brands in order to entice a greater number of customers and propel the expansion of their businesses.</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1d4df275c9e_0_1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1d4df275c9e_0_1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1" i="0" u="none" strike="noStrike" cap="none" dirty="0">
                <a:solidFill>
                  <a:srgbClr val="000000"/>
                </a:solidFill>
                <a:effectLst/>
                <a:latin typeface="Arial"/>
                <a:ea typeface="Arial"/>
                <a:cs typeface="Arial"/>
                <a:sym typeface="Arial"/>
              </a:rPr>
              <a:t>Speaker’s Note:</a:t>
            </a:r>
            <a:r>
              <a:rPr lang="en-GB" sz="1100" b="0" i="0" u="none" strike="noStrike" cap="none" dirty="0">
                <a:solidFill>
                  <a:srgbClr val="000000"/>
                </a:solidFill>
                <a:effectLst/>
                <a:latin typeface="Arial"/>
                <a:ea typeface="Arial"/>
                <a:cs typeface="Arial"/>
                <a:sym typeface="Arial"/>
              </a:rPr>
              <a:t>  It is possible to consider hospitality to be the essential component that enables the hospitality sector to ensure the continued expansion of its customer base via the provision of services of an exceptionally high standard. The basic objective of hospitality is to cater to the requirements and preferences of visitors with regard to their dining and sleeping arrangements in order to improve the quality of their trip as a whole (Walker, 2013). The provision of leisure time, the achievement of total customer pleasure, and the availability of discretionary cash are the three pillars upon which the hospitality sector is founded. According to O'Gorman (2010), establishing an adequate level of guest service and hospitality experience assists hotel firms in boosting their brand impressions, which in turn helps these organisations attract more consumers, which drives company growth.</a:t>
            </a: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g1d4df275c9e_0_1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 name="Google Shape;188;g1d4df275c9e_0_1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1" i="0" u="none" strike="noStrike" cap="none" dirty="0">
                <a:solidFill>
                  <a:srgbClr val="000000"/>
                </a:solidFill>
                <a:effectLst/>
                <a:latin typeface="Arial"/>
                <a:ea typeface="Arial"/>
                <a:cs typeface="Arial"/>
                <a:sym typeface="Arial"/>
              </a:rPr>
              <a:t>Speaker’s Note:</a:t>
            </a:r>
            <a:r>
              <a:rPr lang="en-GB" sz="1100" b="0" i="0" u="none" strike="noStrike" cap="none" dirty="0">
                <a:solidFill>
                  <a:srgbClr val="000000"/>
                </a:solidFill>
                <a:effectLst/>
                <a:latin typeface="Arial"/>
                <a:ea typeface="Arial"/>
                <a:cs typeface="Arial"/>
                <a:sym typeface="Arial"/>
              </a:rPr>
              <a:t>  Hotels are one of the major pillars of the hospitality industry that focuses on the complete satisfaction of customers by offering them exquisite and exceptional hospitality experiences. As a result, they ensure timely services including food and accommodation to enhance the overall guest experience. Hotels such as Premier Inn and JW Marriott focus on identifying the individual needs of their guests relating to accommodation and food. Thus, they can personalise their services according to the preferences and needs of their guests. It allows hotels to further enhance their guest experience (O'Fallon and Rutherford, 2010). Along with the same, hotels also ensure the availability of their staff around the day to ensure that their guests can reach their staff easily and effectively. Furthermore, hotels like JW Marriott focus on offering luxurious hospitality experiences along with meditation sessions and spas to exceed the expectations of their guests (</a:t>
            </a:r>
            <a:r>
              <a:rPr lang="en-GB" sz="1100" b="0" i="0" u="none" strike="noStrike" cap="none" dirty="0" err="1">
                <a:solidFill>
                  <a:srgbClr val="000000"/>
                </a:solidFill>
                <a:effectLst/>
                <a:latin typeface="Arial"/>
                <a:ea typeface="Arial"/>
                <a:cs typeface="Arial"/>
                <a:sym typeface="Arial"/>
              </a:rPr>
              <a:t>Heppell</a:t>
            </a:r>
            <a:r>
              <a:rPr lang="en-GB" sz="1100" b="0" i="0" u="none" strike="noStrike" cap="none" dirty="0">
                <a:solidFill>
                  <a:srgbClr val="000000"/>
                </a:solidFill>
                <a:effectLst/>
                <a:latin typeface="Arial"/>
                <a:ea typeface="Arial"/>
                <a:cs typeface="Arial"/>
                <a:sym typeface="Arial"/>
              </a:rPr>
              <a:t>, 2015). </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g1d4df275c9e_0_1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5" name="Google Shape;195;g1d4df275c9e_0_1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1" i="0" u="none" strike="noStrike" cap="none" dirty="0">
                <a:solidFill>
                  <a:srgbClr val="000000"/>
                </a:solidFill>
                <a:effectLst/>
                <a:latin typeface="Arial"/>
                <a:ea typeface="Arial"/>
                <a:cs typeface="Arial"/>
                <a:sym typeface="Arial"/>
              </a:rPr>
              <a:t>Speaker’s Note:</a:t>
            </a:r>
            <a:r>
              <a:rPr lang="en-GB" sz="1100" b="0" i="0" u="none" strike="noStrike" cap="none" dirty="0">
                <a:solidFill>
                  <a:srgbClr val="000000"/>
                </a:solidFill>
                <a:effectLst/>
                <a:latin typeface="Arial"/>
                <a:ea typeface="Arial"/>
                <a:cs typeface="Arial"/>
                <a:sym typeface="Arial"/>
              </a:rPr>
              <a:t>  The above presentation has concentrated on the hospitality industry and has highlighted the services offered to consumers by JW Marriott. As per the study, it can be said that the hospitality industry focuses on the complete satisfaction of its guests. Hotels ensure the availability of their staff and services to improve the overall guest experience. JW Marriott focuses on offering its guests a luxurious hospitality experience to address all of their needs and demands relating to food and accommodation. Along with the same, the hotel brand also provides its guests with spas, meditation sessions and special programmes as well as offers to fulfil their hospitality needs. </a:t>
            </a:r>
          </a:p>
          <a:p>
            <a:pPr marL="0" lvl="0" indent="0" algn="l" rtl="0">
              <a:spcBef>
                <a:spcPts val="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g1d4df275c9e_0_1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 name="Google Shape;202;g1d4df275c9e_0_1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g1d4df275c9e_0_1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8" name="Google Shape;208;g1d4df275c9e_0_1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6"/>
        </a:solidFill>
        <a:effectLst/>
      </p:bgPr>
    </p:bg>
    <p:spTree>
      <p:nvGrpSpPr>
        <p:cNvPr id="1" name="Shape 9"/>
        <p:cNvGrpSpPr/>
        <p:nvPr/>
      </p:nvGrpSpPr>
      <p:grpSpPr>
        <a:xfrm>
          <a:off x="0" y="0"/>
          <a:ext cx="0" cy="0"/>
          <a:chOff x="0" y="0"/>
          <a:chExt cx="0" cy="0"/>
        </a:xfrm>
      </p:grpSpPr>
      <p:sp>
        <p:nvSpPr>
          <p:cNvPr id="10" name="Google Shape;10;p2"/>
          <p:cNvSpPr/>
          <p:nvPr/>
        </p:nvSpPr>
        <p:spPr>
          <a:xfrm>
            <a:off x="31" y="2824500"/>
            <a:ext cx="7370400" cy="23190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flipH="1">
            <a:off x="3582600" y="1550700"/>
            <a:ext cx="5561400" cy="35928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rot="10800000">
            <a:off x="5058905" y="0"/>
            <a:ext cx="4085100" cy="20526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20327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 name="Google Shape;14;p2"/>
          <p:cNvGrpSpPr/>
          <p:nvPr/>
        </p:nvGrpSpPr>
        <p:grpSpPr>
          <a:xfrm>
            <a:off x="255200" y="592"/>
            <a:ext cx="2250363" cy="1044300"/>
            <a:chOff x="255200" y="592"/>
            <a:chExt cx="2250363" cy="1044300"/>
          </a:xfrm>
        </p:grpSpPr>
        <p:sp>
          <p:nvSpPr>
            <p:cNvPr id="15" name="Google Shape;15;p2"/>
            <p:cNvSpPr/>
            <p:nvPr/>
          </p:nvSpPr>
          <p:spPr>
            <a:xfrm>
              <a:off x="764063"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509632"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255200"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18;p2"/>
          <p:cNvGrpSpPr/>
          <p:nvPr/>
        </p:nvGrpSpPr>
        <p:grpSpPr>
          <a:xfrm>
            <a:off x="905395" y="592"/>
            <a:ext cx="2250363" cy="1044300"/>
            <a:chOff x="905395" y="592"/>
            <a:chExt cx="2250363" cy="1044300"/>
          </a:xfrm>
        </p:grpSpPr>
        <p:sp>
          <p:nvSpPr>
            <p:cNvPr id="19" name="Google Shape;19;p2"/>
            <p:cNvSpPr/>
            <p:nvPr/>
          </p:nvSpPr>
          <p:spPr>
            <a:xfrm>
              <a:off x="1414258"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1159826"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905395"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 name="Google Shape;22;p2"/>
          <p:cNvGrpSpPr/>
          <p:nvPr/>
        </p:nvGrpSpPr>
        <p:grpSpPr>
          <a:xfrm>
            <a:off x="7057468" y="5088"/>
            <a:ext cx="1851282" cy="752108"/>
            <a:chOff x="6917201" y="0"/>
            <a:chExt cx="2227777" cy="863400"/>
          </a:xfrm>
        </p:grpSpPr>
        <p:sp>
          <p:nvSpPr>
            <p:cNvPr id="23" name="Google Shape;23;p2"/>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 name="Google Shape;26;p2"/>
          <p:cNvGrpSpPr/>
          <p:nvPr/>
        </p:nvGrpSpPr>
        <p:grpSpPr>
          <a:xfrm>
            <a:off x="6553032" y="4217852"/>
            <a:ext cx="2389068" cy="925737"/>
            <a:chOff x="6917201" y="0"/>
            <a:chExt cx="2227777" cy="863400"/>
          </a:xfrm>
        </p:grpSpPr>
        <p:sp>
          <p:nvSpPr>
            <p:cNvPr id="27" name="Google Shape;27;p2"/>
            <p:cNvSpPr/>
            <p:nvPr/>
          </p:nvSpPr>
          <p:spPr>
            <a:xfrm>
              <a:off x="7641677"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7279439"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6917201"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 name="Google Shape;30;p2"/>
          <p:cNvGrpSpPr/>
          <p:nvPr/>
        </p:nvGrpSpPr>
        <p:grpSpPr>
          <a:xfrm>
            <a:off x="199149" y="4055652"/>
            <a:ext cx="2795414" cy="1083308"/>
            <a:chOff x="6917201" y="0"/>
            <a:chExt cx="2227777" cy="863400"/>
          </a:xfrm>
        </p:grpSpPr>
        <p:sp>
          <p:nvSpPr>
            <p:cNvPr id="31" name="Google Shape;31;p2"/>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 name="Google Shape;34;p2"/>
          <p:cNvSpPr txBox="1">
            <a:spLocks noGrp="1"/>
          </p:cNvSpPr>
          <p:nvPr>
            <p:ph type="ctrTitle"/>
          </p:nvPr>
        </p:nvSpPr>
        <p:spPr>
          <a:xfrm>
            <a:off x="1858703" y="1822833"/>
            <a:ext cx="5361300" cy="14481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a:endParaRPr/>
          </a:p>
        </p:txBody>
      </p:sp>
      <p:sp>
        <p:nvSpPr>
          <p:cNvPr id="35" name="Google Shape;35;p2"/>
          <p:cNvSpPr txBox="1">
            <a:spLocks noGrp="1"/>
          </p:cNvSpPr>
          <p:nvPr>
            <p:ph type="subTitle" idx="1"/>
          </p:nvPr>
        </p:nvSpPr>
        <p:spPr>
          <a:xfrm>
            <a:off x="1858700" y="3413158"/>
            <a:ext cx="5361300" cy="52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1600"/>
              <a:buNone/>
              <a:defRPr sz="1600">
                <a:solidFill>
                  <a:schemeClr val="lt1"/>
                </a:solidFill>
              </a:defRPr>
            </a:lvl1pPr>
            <a:lvl2pPr lvl="1" algn="ctr">
              <a:lnSpc>
                <a:spcPct val="100000"/>
              </a:lnSpc>
              <a:spcBef>
                <a:spcPts val="0"/>
              </a:spcBef>
              <a:spcAft>
                <a:spcPts val="0"/>
              </a:spcAft>
              <a:buClr>
                <a:schemeClr val="lt1"/>
              </a:buClr>
              <a:buSzPts val="1600"/>
              <a:buNone/>
              <a:defRPr sz="1600">
                <a:solidFill>
                  <a:schemeClr val="lt1"/>
                </a:solidFill>
              </a:defRPr>
            </a:lvl2pPr>
            <a:lvl3pPr lvl="2" algn="ctr">
              <a:lnSpc>
                <a:spcPct val="100000"/>
              </a:lnSpc>
              <a:spcBef>
                <a:spcPts val="0"/>
              </a:spcBef>
              <a:spcAft>
                <a:spcPts val="0"/>
              </a:spcAft>
              <a:buClr>
                <a:schemeClr val="lt1"/>
              </a:buClr>
              <a:buSzPts val="1600"/>
              <a:buNone/>
              <a:defRPr sz="1600">
                <a:solidFill>
                  <a:schemeClr val="lt1"/>
                </a:solidFill>
              </a:defRPr>
            </a:lvl3pPr>
            <a:lvl4pPr lvl="3" algn="ctr">
              <a:lnSpc>
                <a:spcPct val="100000"/>
              </a:lnSpc>
              <a:spcBef>
                <a:spcPts val="0"/>
              </a:spcBef>
              <a:spcAft>
                <a:spcPts val="0"/>
              </a:spcAft>
              <a:buClr>
                <a:schemeClr val="lt1"/>
              </a:buClr>
              <a:buSzPts val="1600"/>
              <a:buNone/>
              <a:defRPr sz="1600">
                <a:solidFill>
                  <a:schemeClr val="lt1"/>
                </a:solidFill>
              </a:defRPr>
            </a:lvl4pPr>
            <a:lvl5pPr lvl="4" algn="ctr">
              <a:lnSpc>
                <a:spcPct val="100000"/>
              </a:lnSpc>
              <a:spcBef>
                <a:spcPts val="0"/>
              </a:spcBef>
              <a:spcAft>
                <a:spcPts val="0"/>
              </a:spcAft>
              <a:buClr>
                <a:schemeClr val="lt1"/>
              </a:buClr>
              <a:buSzPts val="1600"/>
              <a:buNone/>
              <a:defRPr sz="1600">
                <a:solidFill>
                  <a:schemeClr val="lt1"/>
                </a:solidFill>
              </a:defRPr>
            </a:lvl5pPr>
            <a:lvl6pPr lvl="5" algn="ctr">
              <a:lnSpc>
                <a:spcPct val="100000"/>
              </a:lnSpc>
              <a:spcBef>
                <a:spcPts val="0"/>
              </a:spcBef>
              <a:spcAft>
                <a:spcPts val="0"/>
              </a:spcAft>
              <a:buClr>
                <a:schemeClr val="lt1"/>
              </a:buClr>
              <a:buSzPts val="1600"/>
              <a:buNone/>
              <a:defRPr sz="1600">
                <a:solidFill>
                  <a:schemeClr val="lt1"/>
                </a:solidFill>
              </a:defRPr>
            </a:lvl6pPr>
            <a:lvl7pPr lvl="6" algn="ctr">
              <a:lnSpc>
                <a:spcPct val="100000"/>
              </a:lnSpc>
              <a:spcBef>
                <a:spcPts val="0"/>
              </a:spcBef>
              <a:spcAft>
                <a:spcPts val="0"/>
              </a:spcAft>
              <a:buClr>
                <a:schemeClr val="lt1"/>
              </a:buClr>
              <a:buSzPts val="1600"/>
              <a:buNone/>
              <a:defRPr sz="1600">
                <a:solidFill>
                  <a:schemeClr val="lt1"/>
                </a:solidFill>
              </a:defRPr>
            </a:lvl7pPr>
            <a:lvl8pPr lvl="7" algn="ctr">
              <a:lnSpc>
                <a:spcPct val="100000"/>
              </a:lnSpc>
              <a:spcBef>
                <a:spcPts val="0"/>
              </a:spcBef>
              <a:spcAft>
                <a:spcPts val="0"/>
              </a:spcAft>
              <a:buClr>
                <a:schemeClr val="lt1"/>
              </a:buClr>
              <a:buSzPts val="1600"/>
              <a:buNone/>
              <a:defRPr sz="1600">
                <a:solidFill>
                  <a:schemeClr val="lt1"/>
                </a:solidFill>
              </a:defRPr>
            </a:lvl8pPr>
            <a:lvl9pPr lvl="8" algn="ctr">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36" name="Google Shape;36;p2"/>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37"/>
        <p:cNvGrpSpPr/>
        <p:nvPr/>
      </p:nvGrpSpPr>
      <p:grpSpPr>
        <a:xfrm>
          <a:off x="0" y="0"/>
          <a:ext cx="0" cy="0"/>
          <a:chOff x="0" y="0"/>
          <a:chExt cx="0" cy="0"/>
        </a:xfrm>
      </p:grpSpPr>
      <p:sp>
        <p:nvSpPr>
          <p:cNvPr id="38" name="Google Shape;38;p3"/>
          <p:cNvSpPr/>
          <p:nvPr/>
        </p:nvSpPr>
        <p:spPr>
          <a:xfrm flipH="1">
            <a:off x="4757100" y="2309400"/>
            <a:ext cx="4386900" cy="2834100"/>
          </a:xfrm>
          <a:prstGeom prst="rtTriangl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 name="Google Shape;39;p3"/>
          <p:cNvGrpSpPr/>
          <p:nvPr/>
        </p:nvGrpSpPr>
        <p:grpSpPr>
          <a:xfrm>
            <a:off x="5594191" y="3961115"/>
            <a:ext cx="2910145" cy="1182340"/>
            <a:chOff x="6917201" y="0"/>
            <a:chExt cx="2227777" cy="863400"/>
          </a:xfrm>
        </p:grpSpPr>
        <p:sp>
          <p:nvSpPr>
            <p:cNvPr id="40" name="Google Shape;40;p3"/>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3"/>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3"/>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 name="Google Shape;43;p3"/>
          <p:cNvGrpSpPr/>
          <p:nvPr/>
        </p:nvGrpSpPr>
        <p:grpSpPr>
          <a:xfrm>
            <a:off x="199149" y="2"/>
            <a:ext cx="2795414" cy="1083308"/>
            <a:chOff x="6917201" y="0"/>
            <a:chExt cx="2227777" cy="863400"/>
          </a:xfrm>
        </p:grpSpPr>
        <p:sp>
          <p:nvSpPr>
            <p:cNvPr id="44" name="Google Shape;44;p3"/>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3"/>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3"/>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 name="Google Shape;47;p3"/>
          <p:cNvSpPr txBox="1">
            <a:spLocks noGrp="1"/>
          </p:cNvSpPr>
          <p:nvPr>
            <p:ph type="title"/>
          </p:nvPr>
        </p:nvSpPr>
        <p:spPr>
          <a:xfrm>
            <a:off x="1888684" y="1746100"/>
            <a:ext cx="5377500" cy="16461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2"/>
              </a:buClr>
              <a:buSzPts val="3200"/>
              <a:buNone/>
              <a:defRPr sz="3200">
                <a:solidFill>
                  <a:schemeClr val="dk2"/>
                </a:solidFill>
              </a:defRPr>
            </a:lvl1pPr>
            <a:lvl2pPr lvl="1" algn="ctr">
              <a:spcBef>
                <a:spcPts val="0"/>
              </a:spcBef>
              <a:spcAft>
                <a:spcPts val="0"/>
              </a:spcAft>
              <a:buClr>
                <a:schemeClr val="dk2"/>
              </a:buClr>
              <a:buSzPts val="3200"/>
              <a:buNone/>
              <a:defRPr sz="3200">
                <a:solidFill>
                  <a:schemeClr val="dk2"/>
                </a:solidFill>
              </a:defRPr>
            </a:lvl2pPr>
            <a:lvl3pPr lvl="2" algn="ctr">
              <a:spcBef>
                <a:spcPts val="0"/>
              </a:spcBef>
              <a:spcAft>
                <a:spcPts val="0"/>
              </a:spcAft>
              <a:buClr>
                <a:schemeClr val="dk2"/>
              </a:buClr>
              <a:buSzPts val="3200"/>
              <a:buNone/>
              <a:defRPr sz="3200">
                <a:solidFill>
                  <a:schemeClr val="dk2"/>
                </a:solidFill>
              </a:defRPr>
            </a:lvl3pPr>
            <a:lvl4pPr lvl="3" algn="ctr">
              <a:spcBef>
                <a:spcPts val="0"/>
              </a:spcBef>
              <a:spcAft>
                <a:spcPts val="0"/>
              </a:spcAft>
              <a:buClr>
                <a:schemeClr val="dk2"/>
              </a:buClr>
              <a:buSzPts val="3200"/>
              <a:buNone/>
              <a:defRPr sz="3200">
                <a:solidFill>
                  <a:schemeClr val="dk2"/>
                </a:solidFill>
              </a:defRPr>
            </a:lvl4pPr>
            <a:lvl5pPr lvl="4" algn="ctr">
              <a:spcBef>
                <a:spcPts val="0"/>
              </a:spcBef>
              <a:spcAft>
                <a:spcPts val="0"/>
              </a:spcAft>
              <a:buClr>
                <a:schemeClr val="dk2"/>
              </a:buClr>
              <a:buSzPts val="3200"/>
              <a:buNone/>
              <a:defRPr sz="3200">
                <a:solidFill>
                  <a:schemeClr val="dk2"/>
                </a:solidFill>
              </a:defRPr>
            </a:lvl5pPr>
            <a:lvl6pPr lvl="5" algn="ctr">
              <a:spcBef>
                <a:spcPts val="0"/>
              </a:spcBef>
              <a:spcAft>
                <a:spcPts val="0"/>
              </a:spcAft>
              <a:buClr>
                <a:schemeClr val="dk2"/>
              </a:buClr>
              <a:buSzPts val="3200"/>
              <a:buNone/>
              <a:defRPr sz="3200">
                <a:solidFill>
                  <a:schemeClr val="dk2"/>
                </a:solidFill>
              </a:defRPr>
            </a:lvl6pPr>
            <a:lvl7pPr lvl="6" algn="ctr">
              <a:spcBef>
                <a:spcPts val="0"/>
              </a:spcBef>
              <a:spcAft>
                <a:spcPts val="0"/>
              </a:spcAft>
              <a:buClr>
                <a:schemeClr val="dk2"/>
              </a:buClr>
              <a:buSzPts val="3200"/>
              <a:buNone/>
              <a:defRPr sz="3200">
                <a:solidFill>
                  <a:schemeClr val="dk2"/>
                </a:solidFill>
              </a:defRPr>
            </a:lvl7pPr>
            <a:lvl8pPr lvl="7" algn="ctr">
              <a:spcBef>
                <a:spcPts val="0"/>
              </a:spcBef>
              <a:spcAft>
                <a:spcPts val="0"/>
              </a:spcAft>
              <a:buClr>
                <a:schemeClr val="dk2"/>
              </a:buClr>
              <a:buSzPts val="3200"/>
              <a:buNone/>
              <a:defRPr sz="3200">
                <a:solidFill>
                  <a:schemeClr val="dk2"/>
                </a:solidFill>
              </a:defRPr>
            </a:lvl8pPr>
            <a:lvl9pPr lvl="8" algn="ctr">
              <a:spcBef>
                <a:spcPts val="0"/>
              </a:spcBef>
              <a:spcAft>
                <a:spcPts val="0"/>
              </a:spcAft>
              <a:buClr>
                <a:schemeClr val="dk2"/>
              </a:buClr>
              <a:buSzPts val="3200"/>
              <a:buNone/>
              <a:defRPr sz="3200">
                <a:solidFill>
                  <a:schemeClr val="dk2"/>
                </a:solidFill>
              </a:defRPr>
            </a:lvl9pPr>
          </a:lstStyle>
          <a:p>
            <a:endParaRPr/>
          </a:p>
        </p:txBody>
      </p:sp>
      <p:sp>
        <p:nvSpPr>
          <p:cNvPr id="48" name="Google Shape;48;p3"/>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bg>
      <p:bgPr>
        <a:solidFill>
          <a:schemeClr val="dk2"/>
        </a:solidFill>
        <a:effectLst/>
      </p:bgPr>
    </p:bg>
    <p:spTree>
      <p:nvGrpSpPr>
        <p:cNvPr id="1" name="Shape 49"/>
        <p:cNvGrpSpPr/>
        <p:nvPr/>
      </p:nvGrpSpPr>
      <p:grpSpPr>
        <a:xfrm>
          <a:off x="0" y="0"/>
          <a:ext cx="0" cy="0"/>
          <a:chOff x="0" y="0"/>
          <a:chExt cx="0" cy="0"/>
        </a:xfrm>
      </p:grpSpPr>
      <p:sp>
        <p:nvSpPr>
          <p:cNvPr id="50" name="Google Shape;50;p4"/>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4"/>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4"/>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4"/>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54" name="Google Shape;54;p4"/>
          <p:cNvSpPr txBox="1">
            <a:spLocks noGrp="1"/>
          </p:cNvSpPr>
          <p:nvPr>
            <p:ph type="body" idx="1"/>
          </p:nvPr>
        </p:nvSpPr>
        <p:spPr>
          <a:xfrm>
            <a:off x="819150" y="1990725"/>
            <a:ext cx="75057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5" name="Google Shape;55;p4"/>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solidFill>
          <a:schemeClr val="dk2"/>
        </a:solidFill>
        <a:effectLst/>
      </p:bgPr>
    </p:bg>
    <p:spTree>
      <p:nvGrpSpPr>
        <p:cNvPr id="1" name="Shape 56"/>
        <p:cNvGrpSpPr/>
        <p:nvPr/>
      </p:nvGrpSpPr>
      <p:grpSpPr>
        <a:xfrm>
          <a:off x="0" y="0"/>
          <a:ext cx="0" cy="0"/>
          <a:chOff x="0" y="0"/>
          <a:chExt cx="0" cy="0"/>
        </a:xfrm>
      </p:grpSpPr>
      <p:sp>
        <p:nvSpPr>
          <p:cNvPr id="57" name="Google Shape;57;p5"/>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5"/>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5"/>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5"/>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61" name="Google Shape;61;p5"/>
          <p:cNvSpPr txBox="1">
            <a:spLocks noGrp="1"/>
          </p:cNvSpPr>
          <p:nvPr>
            <p:ph type="body" idx="1"/>
          </p:nvPr>
        </p:nvSpPr>
        <p:spPr>
          <a:xfrm>
            <a:off x="819150" y="1990725"/>
            <a:ext cx="36861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2" name="Google Shape;62;p5"/>
          <p:cNvSpPr txBox="1">
            <a:spLocks noGrp="1"/>
          </p:cNvSpPr>
          <p:nvPr>
            <p:ph type="body" idx="2"/>
          </p:nvPr>
        </p:nvSpPr>
        <p:spPr>
          <a:xfrm>
            <a:off x="4638675" y="1990725"/>
            <a:ext cx="36861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3" name="Google Shape;63;p5"/>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solidFill>
          <a:schemeClr val="dk2"/>
        </a:solidFill>
        <a:effectLst/>
      </p:bgPr>
    </p:bg>
    <p:spTree>
      <p:nvGrpSpPr>
        <p:cNvPr id="1" name="Shape 64"/>
        <p:cNvGrpSpPr/>
        <p:nvPr/>
      </p:nvGrpSpPr>
      <p:grpSpPr>
        <a:xfrm>
          <a:off x="0" y="0"/>
          <a:ext cx="0" cy="0"/>
          <a:chOff x="0" y="0"/>
          <a:chExt cx="0" cy="0"/>
        </a:xfrm>
      </p:grpSpPr>
      <p:sp>
        <p:nvSpPr>
          <p:cNvPr id="65" name="Google Shape;65;p6"/>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6"/>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6"/>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6"/>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69" name="Google Shape;69;p6"/>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accent3"/>
        </a:solidFill>
        <a:effectLst/>
      </p:bgPr>
    </p:bg>
    <p:spTree>
      <p:nvGrpSpPr>
        <p:cNvPr id="1" name="Shape 70"/>
        <p:cNvGrpSpPr/>
        <p:nvPr/>
      </p:nvGrpSpPr>
      <p:grpSpPr>
        <a:xfrm>
          <a:off x="0" y="0"/>
          <a:ext cx="0" cy="0"/>
          <a:chOff x="0" y="0"/>
          <a:chExt cx="0" cy="0"/>
        </a:xfrm>
      </p:grpSpPr>
      <p:sp>
        <p:nvSpPr>
          <p:cNvPr id="71" name="Google Shape;71;p7"/>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7"/>
          <p:cNvSpPr/>
          <p:nvPr/>
        </p:nvSpPr>
        <p:spPr>
          <a:xfrm>
            <a:off x="31" y="2824500"/>
            <a:ext cx="7370400" cy="23190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7"/>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7"/>
          <p:cNvSpPr txBox="1">
            <a:spLocks noGrp="1"/>
          </p:cNvSpPr>
          <p:nvPr>
            <p:ph type="title"/>
          </p:nvPr>
        </p:nvSpPr>
        <p:spPr>
          <a:xfrm>
            <a:off x="819150" y="845600"/>
            <a:ext cx="3709200" cy="13830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75" name="Google Shape;75;p7"/>
          <p:cNvSpPr txBox="1">
            <a:spLocks noGrp="1"/>
          </p:cNvSpPr>
          <p:nvPr>
            <p:ph type="body" idx="1"/>
          </p:nvPr>
        </p:nvSpPr>
        <p:spPr>
          <a:xfrm>
            <a:off x="830700" y="2319050"/>
            <a:ext cx="3709200" cy="21198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76" name="Google Shape;76;p7"/>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1"/>
        </a:solidFill>
        <a:effectLst/>
      </p:bgPr>
    </p:bg>
    <p:spTree>
      <p:nvGrpSpPr>
        <p:cNvPr id="1" name="Shape 77"/>
        <p:cNvGrpSpPr/>
        <p:nvPr/>
      </p:nvGrpSpPr>
      <p:grpSpPr>
        <a:xfrm>
          <a:off x="0" y="0"/>
          <a:ext cx="0" cy="0"/>
          <a:chOff x="0" y="0"/>
          <a:chExt cx="0" cy="0"/>
        </a:xfrm>
      </p:grpSpPr>
      <p:sp>
        <p:nvSpPr>
          <p:cNvPr id="78" name="Google Shape;78;p8"/>
          <p:cNvSpPr/>
          <p:nvPr/>
        </p:nvSpPr>
        <p:spPr>
          <a:xfrm>
            <a:off x="0" y="2823144"/>
            <a:ext cx="7369200" cy="23169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8"/>
          <p:cNvSpPr/>
          <p:nvPr/>
        </p:nvSpPr>
        <p:spPr>
          <a:xfrm flipH="1">
            <a:off x="3583210" y="1554113"/>
            <a:ext cx="5560500" cy="35895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0" name="Google Shape;80;p8"/>
          <p:cNvGrpSpPr/>
          <p:nvPr/>
        </p:nvGrpSpPr>
        <p:grpSpPr>
          <a:xfrm>
            <a:off x="255991" y="-118"/>
            <a:ext cx="2251347" cy="1043408"/>
            <a:chOff x="3961956" y="4383950"/>
            <a:chExt cx="1160548" cy="548700"/>
          </a:xfrm>
        </p:grpSpPr>
        <p:sp>
          <p:nvSpPr>
            <p:cNvPr id="81" name="Google Shape;81;p8"/>
            <p:cNvSpPr/>
            <p:nvPr/>
          </p:nvSpPr>
          <p:spPr>
            <a:xfrm>
              <a:off x="4224904"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8"/>
            <p:cNvSpPr/>
            <p:nvPr/>
          </p:nvSpPr>
          <p:spPr>
            <a:xfrm>
              <a:off x="4093430"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8"/>
            <p:cNvSpPr/>
            <p:nvPr/>
          </p:nvSpPr>
          <p:spPr>
            <a:xfrm>
              <a:off x="3961956"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4" name="Google Shape;84;p8"/>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5" name="Google Shape;85;p8"/>
          <p:cNvGrpSpPr/>
          <p:nvPr/>
        </p:nvGrpSpPr>
        <p:grpSpPr>
          <a:xfrm>
            <a:off x="34934" y="4522125"/>
            <a:ext cx="1593306" cy="617072"/>
            <a:chOff x="6917201" y="0"/>
            <a:chExt cx="2227777" cy="863400"/>
          </a:xfrm>
        </p:grpSpPr>
        <p:sp>
          <p:nvSpPr>
            <p:cNvPr id="86" name="Google Shape;86;p8"/>
            <p:cNvSpPr/>
            <p:nvPr/>
          </p:nvSpPr>
          <p:spPr>
            <a:xfrm>
              <a:off x="7641677"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a:off x="7279439"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8"/>
            <p:cNvSpPr/>
            <p:nvPr/>
          </p:nvSpPr>
          <p:spPr>
            <a:xfrm>
              <a:off x="6917201"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 name="Google Shape;89;p8"/>
          <p:cNvGrpSpPr/>
          <p:nvPr/>
        </p:nvGrpSpPr>
        <p:grpSpPr>
          <a:xfrm>
            <a:off x="5886353" y="1243"/>
            <a:ext cx="3257455" cy="1261514"/>
            <a:chOff x="6917201" y="0"/>
            <a:chExt cx="2227777" cy="863400"/>
          </a:xfrm>
        </p:grpSpPr>
        <p:sp>
          <p:nvSpPr>
            <p:cNvPr id="90" name="Google Shape;90;p8"/>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8"/>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8"/>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3" name="Google Shape;93;p8"/>
          <p:cNvSpPr txBox="1">
            <a:spLocks noGrp="1"/>
          </p:cNvSpPr>
          <p:nvPr>
            <p:ph type="title"/>
          </p:nvPr>
        </p:nvSpPr>
        <p:spPr>
          <a:xfrm>
            <a:off x="1393929" y="1301146"/>
            <a:ext cx="6366900" cy="25392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200"/>
              <a:buNone/>
              <a:defRPr sz="3200"/>
            </a:lvl1pPr>
            <a:lvl2pPr lvl="1" algn="ctr">
              <a:spcBef>
                <a:spcPts val="0"/>
              </a:spcBef>
              <a:spcAft>
                <a:spcPts val="0"/>
              </a:spcAft>
              <a:buSzPts val="3200"/>
              <a:buNone/>
              <a:defRPr sz="3200"/>
            </a:lvl2pPr>
            <a:lvl3pPr lvl="2" algn="ctr">
              <a:spcBef>
                <a:spcPts val="0"/>
              </a:spcBef>
              <a:spcAft>
                <a:spcPts val="0"/>
              </a:spcAft>
              <a:buSzPts val="3200"/>
              <a:buNone/>
              <a:defRPr sz="3200"/>
            </a:lvl3pPr>
            <a:lvl4pPr lvl="3" algn="ctr">
              <a:spcBef>
                <a:spcPts val="0"/>
              </a:spcBef>
              <a:spcAft>
                <a:spcPts val="0"/>
              </a:spcAft>
              <a:buSzPts val="3200"/>
              <a:buNone/>
              <a:defRPr sz="3200"/>
            </a:lvl4pPr>
            <a:lvl5pPr lvl="4" algn="ctr">
              <a:spcBef>
                <a:spcPts val="0"/>
              </a:spcBef>
              <a:spcAft>
                <a:spcPts val="0"/>
              </a:spcAft>
              <a:buSzPts val="3200"/>
              <a:buNone/>
              <a:defRPr sz="3200"/>
            </a:lvl5pPr>
            <a:lvl6pPr lvl="5" algn="ctr">
              <a:spcBef>
                <a:spcPts val="0"/>
              </a:spcBef>
              <a:spcAft>
                <a:spcPts val="0"/>
              </a:spcAft>
              <a:buSzPts val="3200"/>
              <a:buNone/>
              <a:defRPr sz="3200"/>
            </a:lvl6pPr>
            <a:lvl7pPr lvl="6" algn="ctr">
              <a:spcBef>
                <a:spcPts val="0"/>
              </a:spcBef>
              <a:spcAft>
                <a:spcPts val="0"/>
              </a:spcAft>
              <a:buSzPts val="3200"/>
              <a:buNone/>
              <a:defRPr sz="3200"/>
            </a:lvl7pPr>
            <a:lvl8pPr lvl="7" algn="ctr">
              <a:spcBef>
                <a:spcPts val="0"/>
              </a:spcBef>
              <a:spcAft>
                <a:spcPts val="0"/>
              </a:spcAft>
              <a:buSzPts val="3200"/>
              <a:buNone/>
              <a:defRPr sz="3200"/>
            </a:lvl8pPr>
            <a:lvl9pPr lvl="8" algn="ctr">
              <a:spcBef>
                <a:spcPts val="0"/>
              </a:spcBef>
              <a:spcAft>
                <a:spcPts val="0"/>
              </a:spcAft>
              <a:buSzPts val="3200"/>
              <a:buNone/>
              <a:defRPr sz="3200"/>
            </a:lvl9pPr>
          </a:lstStyle>
          <a:p>
            <a:endParaRPr/>
          </a:p>
        </p:txBody>
      </p:sp>
      <p:sp>
        <p:nvSpPr>
          <p:cNvPr id="94" name="Google Shape;94;p8"/>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2"/>
        </a:solidFill>
        <a:effectLst/>
      </p:bgPr>
    </p:bg>
    <p:spTree>
      <p:nvGrpSpPr>
        <p:cNvPr id="1" name="Shape 95"/>
        <p:cNvGrpSpPr/>
        <p:nvPr/>
      </p:nvGrpSpPr>
      <p:grpSpPr>
        <a:xfrm>
          <a:off x="0" y="0"/>
          <a:ext cx="0" cy="0"/>
          <a:chOff x="0" y="0"/>
          <a:chExt cx="0" cy="0"/>
        </a:xfrm>
      </p:grpSpPr>
      <p:sp>
        <p:nvSpPr>
          <p:cNvPr id="96" name="Google Shape;96;p9"/>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9"/>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9"/>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9"/>
          <p:cNvSpPr txBox="1">
            <a:spLocks noGrp="1"/>
          </p:cNvSpPr>
          <p:nvPr>
            <p:ph type="title"/>
          </p:nvPr>
        </p:nvSpPr>
        <p:spPr>
          <a:xfrm>
            <a:off x="819150" y="845600"/>
            <a:ext cx="6424200" cy="7050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100" name="Google Shape;100;p9"/>
          <p:cNvSpPr txBox="1">
            <a:spLocks noGrp="1"/>
          </p:cNvSpPr>
          <p:nvPr>
            <p:ph type="subTitle" idx="1"/>
          </p:nvPr>
        </p:nvSpPr>
        <p:spPr>
          <a:xfrm>
            <a:off x="819150" y="1550700"/>
            <a:ext cx="5859900" cy="3936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101" name="Google Shape;101;p9"/>
          <p:cNvSpPr txBox="1">
            <a:spLocks noGrp="1"/>
          </p:cNvSpPr>
          <p:nvPr>
            <p:ph type="body" idx="2"/>
          </p:nvPr>
        </p:nvSpPr>
        <p:spPr>
          <a:xfrm>
            <a:off x="819150" y="2467050"/>
            <a:ext cx="5859900" cy="2095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02" name="Google Shape;102;p9"/>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bg>
      <p:bgPr>
        <a:solidFill>
          <a:schemeClr val="accent1"/>
        </a:solidFill>
        <a:effectLst/>
      </p:bgPr>
    </p:bg>
    <p:spTree>
      <p:nvGrpSpPr>
        <p:cNvPr id="1" name="Shape 103"/>
        <p:cNvGrpSpPr/>
        <p:nvPr/>
      </p:nvGrpSpPr>
      <p:grpSpPr>
        <a:xfrm>
          <a:off x="0" y="0"/>
          <a:ext cx="0" cy="0"/>
          <a:chOff x="0" y="0"/>
          <a:chExt cx="0" cy="0"/>
        </a:xfrm>
      </p:grpSpPr>
      <p:sp>
        <p:nvSpPr>
          <p:cNvPr id="104" name="Google Shape;104;p10"/>
          <p:cNvSpPr/>
          <p:nvPr/>
        </p:nvSpPr>
        <p:spPr>
          <a:xfrm>
            <a:off x="31" y="2824500"/>
            <a:ext cx="7370400" cy="23190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10"/>
          <p:cNvSpPr/>
          <p:nvPr/>
        </p:nvSpPr>
        <p:spPr>
          <a:xfrm flipH="1">
            <a:off x="3582600" y="1550700"/>
            <a:ext cx="5561400" cy="35928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10"/>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10"/>
          <p:cNvSpPr txBox="1">
            <a:spLocks noGrp="1"/>
          </p:cNvSpPr>
          <p:nvPr>
            <p:ph type="body" idx="1"/>
          </p:nvPr>
        </p:nvSpPr>
        <p:spPr>
          <a:xfrm>
            <a:off x="328025" y="4163500"/>
            <a:ext cx="7415100" cy="605100"/>
          </a:xfrm>
          <a:prstGeom prst="rect">
            <a:avLst/>
          </a:prstGeom>
        </p:spPr>
        <p:txBody>
          <a:bodyPr spcFirstLastPara="1" wrap="square" lIns="91425" tIns="91425" rIns="91425" bIns="91425" anchor="b" anchorCtr="0">
            <a:normAutofit/>
          </a:bodyPr>
          <a:lstStyle>
            <a:lvl1pPr marL="457200" lvl="0" indent="-228600">
              <a:lnSpc>
                <a:spcPct val="100000"/>
              </a:lnSpc>
              <a:spcBef>
                <a:spcPts val="0"/>
              </a:spcBef>
              <a:spcAft>
                <a:spcPts val="0"/>
              </a:spcAft>
              <a:buSzPts val="1300"/>
              <a:buNone/>
              <a:defRPr/>
            </a:lvl1pPr>
          </a:lstStyle>
          <a:p>
            <a:endParaRPr/>
          </a:p>
        </p:txBody>
      </p:sp>
      <p:sp>
        <p:nvSpPr>
          <p:cNvPr id="108" name="Google Shape;108;p10"/>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09"/>
        <p:cNvGrpSpPr/>
        <p:nvPr/>
      </p:nvGrpSpPr>
      <p:grpSpPr>
        <a:xfrm>
          <a:off x="0" y="0"/>
          <a:ext cx="0" cy="0"/>
          <a:chOff x="0" y="0"/>
          <a:chExt cx="0" cy="0"/>
        </a:xfrm>
      </p:grpSpPr>
      <p:sp>
        <p:nvSpPr>
          <p:cNvPr id="110" name="Google Shape;110;p11"/>
          <p:cNvSpPr/>
          <p:nvPr/>
        </p:nvSpPr>
        <p:spPr>
          <a:xfrm flipH="1">
            <a:off x="5569200" y="2834075"/>
            <a:ext cx="3574800" cy="2309400"/>
          </a:xfrm>
          <a:prstGeom prst="rtTriangl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1" name="Google Shape;111;p11"/>
          <p:cNvGrpSpPr/>
          <p:nvPr/>
        </p:nvGrpSpPr>
        <p:grpSpPr>
          <a:xfrm>
            <a:off x="5959222" y="4119576"/>
            <a:ext cx="2520952" cy="1024165"/>
            <a:chOff x="6917201" y="0"/>
            <a:chExt cx="2227777" cy="863400"/>
          </a:xfrm>
        </p:grpSpPr>
        <p:sp>
          <p:nvSpPr>
            <p:cNvPr id="112" name="Google Shape;112;p11"/>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1"/>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1"/>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 name="Google Shape;115;p11"/>
          <p:cNvGrpSpPr/>
          <p:nvPr/>
        </p:nvGrpSpPr>
        <p:grpSpPr>
          <a:xfrm>
            <a:off x="199149" y="2"/>
            <a:ext cx="2795414" cy="1083308"/>
            <a:chOff x="6917201" y="0"/>
            <a:chExt cx="2227777" cy="863400"/>
          </a:xfrm>
        </p:grpSpPr>
        <p:sp>
          <p:nvSpPr>
            <p:cNvPr id="116" name="Google Shape;116;p11"/>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1"/>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1"/>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9" name="Google Shape;119;p11"/>
          <p:cNvSpPr txBox="1">
            <a:spLocks noGrp="1"/>
          </p:cNvSpPr>
          <p:nvPr>
            <p:ph type="title" hasCustomPrompt="1"/>
          </p:nvPr>
        </p:nvSpPr>
        <p:spPr>
          <a:xfrm>
            <a:off x="1385850" y="1383850"/>
            <a:ext cx="6372300" cy="13797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2"/>
              </a:buClr>
              <a:buSzPts val="8600"/>
              <a:buNone/>
              <a:defRPr sz="8600">
                <a:solidFill>
                  <a:schemeClr val="dk2"/>
                </a:solidFill>
              </a:defRPr>
            </a:lvl1pPr>
            <a:lvl2pPr lvl="1" algn="ctr">
              <a:spcBef>
                <a:spcPts val="0"/>
              </a:spcBef>
              <a:spcAft>
                <a:spcPts val="0"/>
              </a:spcAft>
              <a:buClr>
                <a:schemeClr val="dk2"/>
              </a:buClr>
              <a:buSzPts val="8600"/>
              <a:buNone/>
              <a:defRPr sz="8600">
                <a:solidFill>
                  <a:schemeClr val="dk2"/>
                </a:solidFill>
              </a:defRPr>
            </a:lvl2pPr>
            <a:lvl3pPr lvl="2" algn="ctr">
              <a:spcBef>
                <a:spcPts val="0"/>
              </a:spcBef>
              <a:spcAft>
                <a:spcPts val="0"/>
              </a:spcAft>
              <a:buClr>
                <a:schemeClr val="dk2"/>
              </a:buClr>
              <a:buSzPts val="8600"/>
              <a:buNone/>
              <a:defRPr sz="8600">
                <a:solidFill>
                  <a:schemeClr val="dk2"/>
                </a:solidFill>
              </a:defRPr>
            </a:lvl3pPr>
            <a:lvl4pPr lvl="3" algn="ctr">
              <a:spcBef>
                <a:spcPts val="0"/>
              </a:spcBef>
              <a:spcAft>
                <a:spcPts val="0"/>
              </a:spcAft>
              <a:buClr>
                <a:schemeClr val="dk2"/>
              </a:buClr>
              <a:buSzPts val="8600"/>
              <a:buNone/>
              <a:defRPr sz="8600">
                <a:solidFill>
                  <a:schemeClr val="dk2"/>
                </a:solidFill>
              </a:defRPr>
            </a:lvl4pPr>
            <a:lvl5pPr lvl="4" algn="ctr">
              <a:spcBef>
                <a:spcPts val="0"/>
              </a:spcBef>
              <a:spcAft>
                <a:spcPts val="0"/>
              </a:spcAft>
              <a:buClr>
                <a:schemeClr val="dk2"/>
              </a:buClr>
              <a:buSzPts val="8600"/>
              <a:buNone/>
              <a:defRPr sz="8600">
                <a:solidFill>
                  <a:schemeClr val="dk2"/>
                </a:solidFill>
              </a:defRPr>
            </a:lvl5pPr>
            <a:lvl6pPr lvl="5" algn="ctr">
              <a:spcBef>
                <a:spcPts val="0"/>
              </a:spcBef>
              <a:spcAft>
                <a:spcPts val="0"/>
              </a:spcAft>
              <a:buClr>
                <a:schemeClr val="dk2"/>
              </a:buClr>
              <a:buSzPts val="8600"/>
              <a:buNone/>
              <a:defRPr sz="8600">
                <a:solidFill>
                  <a:schemeClr val="dk2"/>
                </a:solidFill>
              </a:defRPr>
            </a:lvl6pPr>
            <a:lvl7pPr lvl="6" algn="ctr">
              <a:spcBef>
                <a:spcPts val="0"/>
              </a:spcBef>
              <a:spcAft>
                <a:spcPts val="0"/>
              </a:spcAft>
              <a:buClr>
                <a:schemeClr val="dk2"/>
              </a:buClr>
              <a:buSzPts val="8600"/>
              <a:buNone/>
              <a:defRPr sz="8600">
                <a:solidFill>
                  <a:schemeClr val="dk2"/>
                </a:solidFill>
              </a:defRPr>
            </a:lvl7pPr>
            <a:lvl8pPr lvl="7" algn="ctr">
              <a:spcBef>
                <a:spcPts val="0"/>
              </a:spcBef>
              <a:spcAft>
                <a:spcPts val="0"/>
              </a:spcAft>
              <a:buClr>
                <a:schemeClr val="dk2"/>
              </a:buClr>
              <a:buSzPts val="8600"/>
              <a:buNone/>
              <a:defRPr sz="8600">
                <a:solidFill>
                  <a:schemeClr val="dk2"/>
                </a:solidFill>
              </a:defRPr>
            </a:lvl8pPr>
            <a:lvl9pPr lvl="8" algn="ctr">
              <a:spcBef>
                <a:spcPts val="0"/>
              </a:spcBef>
              <a:spcAft>
                <a:spcPts val="0"/>
              </a:spcAft>
              <a:buClr>
                <a:schemeClr val="dk2"/>
              </a:buClr>
              <a:buSzPts val="8600"/>
              <a:buNone/>
              <a:defRPr sz="8600">
                <a:solidFill>
                  <a:schemeClr val="dk2"/>
                </a:solidFill>
              </a:defRPr>
            </a:lvl9pPr>
          </a:lstStyle>
          <a:p>
            <a:r>
              <a:t>xx%</a:t>
            </a:r>
          </a:p>
        </p:txBody>
      </p:sp>
      <p:sp>
        <p:nvSpPr>
          <p:cNvPr id="120" name="Google Shape;120;p11"/>
          <p:cNvSpPr txBox="1">
            <a:spLocks noGrp="1"/>
          </p:cNvSpPr>
          <p:nvPr>
            <p:ph type="body" idx="1"/>
          </p:nvPr>
        </p:nvSpPr>
        <p:spPr>
          <a:xfrm>
            <a:off x="1385850" y="2863850"/>
            <a:ext cx="6372300" cy="641100"/>
          </a:xfrm>
          <a:prstGeom prst="rect">
            <a:avLst/>
          </a:prstGeom>
        </p:spPr>
        <p:txBody>
          <a:bodyPr spcFirstLastPara="1" wrap="square" lIns="91425" tIns="91425" rIns="91425" bIns="91425" anchor="t" anchorCtr="0">
            <a:normAutofit/>
          </a:bodyPr>
          <a:lstStyle>
            <a:lvl1pPr marL="457200" lvl="0" indent="-311150" algn="ctr">
              <a:spcBef>
                <a:spcPts val="0"/>
              </a:spcBef>
              <a:spcAft>
                <a:spcPts val="0"/>
              </a:spcAft>
              <a:buSzPts val="1300"/>
              <a:buChar char="●"/>
              <a:defRPr/>
            </a:lvl1pPr>
            <a:lvl2pPr marL="914400" lvl="1" indent="-298450" algn="ctr">
              <a:spcBef>
                <a:spcPts val="0"/>
              </a:spcBef>
              <a:spcAft>
                <a:spcPts val="0"/>
              </a:spcAft>
              <a:buSzPts val="1100"/>
              <a:buChar char="○"/>
              <a:defRPr/>
            </a:lvl2pPr>
            <a:lvl3pPr marL="1371600" lvl="2" indent="-298450" algn="ctr">
              <a:spcBef>
                <a:spcPts val="0"/>
              </a:spcBef>
              <a:spcAft>
                <a:spcPts val="0"/>
              </a:spcAft>
              <a:buSzPts val="1100"/>
              <a:buChar char="■"/>
              <a:defRPr/>
            </a:lvl3pPr>
            <a:lvl4pPr marL="1828800" lvl="3" indent="-298450" algn="ctr">
              <a:spcBef>
                <a:spcPts val="0"/>
              </a:spcBef>
              <a:spcAft>
                <a:spcPts val="0"/>
              </a:spcAft>
              <a:buSzPts val="1100"/>
              <a:buChar char="●"/>
              <a:defRPr/>
            </a:lvl4pPr>
            <a:lvl5pPr marL="2286000" lvl="4" indent="-298450" algn="ctr">
              <a:spcBef>
                <a:spcPts val="0"/>
              </a:spcBef>
              <a:spcAft>
                <a:spcPts val="0"/>
              </a:spcAft>
              <a:buSzPts val="1100"/>
              <a:buChar char="○"/>
              <a:defRPr/>
            </a:lvl5pPr>
            <a:lvl6pPr marL="2743200" lvl="5" indent="-298450" algn="ctr">
              <a:spcBef>
                <a:spcPts val="0"/>
              </a:spcBef>
              <a:spcAft>
                <a:spcPts val="0"/>
              </a:spcAft>
              <a:buSzPts val="1100"/>
              <a:buChar char="■"/>
              <a:defRPr/>
            </a:lvl6pPr>
            <a:lvl7pPr marL="3200400" lvl="6" indent="-298450" algn="ctr">
              <a:spcBef>
                <a:spcPts val="0"/>
              </a:spcBef>
              <a:spcAft>
                <a:spcPts val="0"/>
              </a:spcAft>
              <a:buSzPts val="1100"/>
              <a:buChar char="●"/>
              <a:defRPr/>
            </a:lvl7pPr>
            <a:lvl8pPr marL="3657600" lvl="7" indent="-298450" algn="ctr">
              <a:spcBef>
                <a:spcPts val="0"/>
              </a:spcBef>
              <a:spcAft>
                <a:spcPts val="0"/>
              </a:spcAft>
              <a:buSzPts val="1100"/>
              <a:buChar char="○"/>
              <a:defRPr/>
            </a:lvl8pPr>
            <a:lvl9pPr marL="4114800" lvl="8" indent="-298450" algn="ctr">
              <a:spcBef>
                <a:spcPts val="0"/>
              </a:spcBef>
              <a:spcAft>
                <a:spcPts val="0"/>
              </a:spcAft>
              <a:buSzPts val="1100"/>
              <a:buChar char="■"/>
              <a:defRPr/>
            </a:lvl9pPr>
          </a:lstStyle>
          <a:p>
            <a:endParaRPr/>
          </a:p>
        </p:txBody>
      </p:sp>
      <p:sp>
        <p:nvSpPr>
          <p:cNvPr id="121" name="Google Shape;121;p11"/>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2"/>
        <p:cNvGrpSpPr/>
        <p:nvPr/>
      </p:nvGrpSpPr>
      <p:grpSpPr>
        <a:xfrm>
          <a:off x="0" y="0"/>
          <a:ext cx="0" cy="0"/>
          <a:chOff x="0" y="0"/>
          <a:chExt cx="0" cy="0"/>
        </a:xfrm>
      </p:grpSpPr>
      <p:sp>
        <p:nvSpPr>
          <p:cNvPr id="123" name="Google Shape;123;p12"/>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hift">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1pPr>
            <a:lvl2pPr lvl="1">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2pPr>
            <a:lvl3pPr lvl="2">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3pPr>
            <a:lvl4pPr lvl="3">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4pPr>
            <a:lvl5pPr lvl="4">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5pPr>
            <a:lvl6pPr lvl="5">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6pPr>
            <a:lvl7pPr lvl="6">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7pPr>
            <a:lvl8pPr lvl="7">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8pPr>
            <a:lvl9pPr lvl="8">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9pPr>
          </a:lstStyle>
          <a:p>
            <a:endParaRPr/>
          </a:p>
        </p:txBody>
      </p:sp>
      <p:sp>
        <p:nvSpPr>
          <p:cNvPr id="7" name="Google Shape;7;p1"/>
          <p:cNvSpPr txBox="1">
            <a:spLocks noGrp="1"/>
          </p:cNvSpPr>
          <p:nvPr>
            <p:ph type="body" idx="1"/>
          </p:nvPr>
        </p:nvSpPr>
        <p:spPr>
          <a:xfrm>
            <a:off x="311700" y="1152475"/>
            <a:ext cx="8520600" cy="33912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Calibri"/>
              <a:buChar char="●"/>
              <a:defRPr sz="1300">
                <a:solidFill>
                  <a:schemeClr val="dk2"/>
                </a:solidFill>
                <a:latin typeface="Calibri"/>
                <a:ea typeface="Calibri"/>
                <a:cs typeface="Calibri"/>
                <a:sym typeface="Calibri"/>
              </a:defRPr>
            </a:lvl1pPr>
            <a:lvl2pPr marL="914400" lvl="1"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2pPr>
            <a:lvl3pPr marL="1371600" lvl="2"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3pPr>
            <a:lvl4pPr marL="1828800" lvl="3"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4pPr>
            <a:lvl5pPr marL="2286000" lvl="4"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5pPr>
            <a:lvl6pPr marL="2743200" lvl="5"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6pPr>
            <a:lvl7pPr marL="3200400" lvl="6"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7pPr>
            <a:lvl8pPr marL="3657600" lvl="7"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8pPr>
            <a:lvl9pPr marL="4114800" lvl="8"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9pPr>
          </a:lstStyle>
          <a:p>
            <a:endParaRPr/>
          </a:p>
        </p:txBody>
      </p:sp>
      <p:sp>
        <p:nvSpPr>
          <p:cNvPr id="8" name="Google Shape;8;p1"/>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Nunito"/>
                <a:ea typeface="Nunito"/>
                <a:cs typeface="Nunito"/>
                <a:sym typeface="Nunito"/>
              </a:defRPr>
            </a:lvl1pPr>
            <a:lvl2pPr lvl="1" algn="r">
              <a:buNone/>
              <a:defRPr sz="1000">
                <a:solidFill>
                  <a:schemeClr val="dk2"/>
                </a:solidFill>
                <a:latin typeface="Nunito"/>
                <a:ea typeface="Nunito"/>
                <a:cs typeface="Nunito"/>
                <a:sym typeface="Nunito"/>
              </a:defRPr>
            </a:lvl2pPr>
            <a:lvl3pPr lvl="2" algn="r">
              <a:buNone/>
              <a:defRPr sz="1000">
                <a:solidFill>
                  <a:schemeClr val="dk2"/>
                </a:solidFill>
                <a:latin typeface="Nunito"/>
                <a:ea typeface="Nunito"/>
                <a:cs typeface="Nunito"/>
                <a:sym typeface="Nunito"/>
              </a:defRPr>
            </a:lvl3pPr>
            <a:lvl4pPr lvl="3" algn="r">
              <a:buNone/>
              <a:defRPr sz="1000">
                <a:solidFill>
                  <a:schemeClr val="dk2"/>
                </a:solidFill>
                <a:latin typeface="Nunito"/>
                <a:ea typeface="Nunito"/>
                <a:cs typeface="Nunito"/>
                <a:sym typeface="Nunito"/>
              </a:defRPr>
            </a:lvl4pPr>
            <a:lvl5pPr lvl="4" algn="r">
              <a:buNone/>
              <a:defRPr sz="1000">
                <a:solidFill>
                  <a:schemeClr val="dk2"/>
                </a:solidFill>
                <a:latin typeface="Nunito"/>
                <a:ea typeface="Nunito"/>
                <a:cs typeface="Nunito"/>
                <a:sym typeface="Nunito"/>
              </a:defRPr>
            </a:lvl5pPr>
            <a:lvl6pPr lvl="5" algn="r">
              <a:buNone/>
              <a:defRPr sz="1000">
                <a:solidFill>
                  <a:schemeClr val="dk2"/>
                </a:solidFill>
                <a:latin typeface="Nunito"/>
                <a:ea typeface="Nunito"/>
                <a:cs typeface="Nunito"/>
                <a:sym typeface="Nunito"/>
              </a:defRPr>
            </a:lvl6pPr>
            <a:lvl7pPr lvl="6" algn="r">
              <a:buNone/>
              <a:defRPr sz="1000">
                <a:solidFill>
                  <a:schemeClr val="dk2"/>
                </a:solidFill>
                <a:latin typeface="Nunito"/>
                <a:ea typeface="Nunito"/>
                <a:cs typeface="Nunito"/>
                <a:sym typeface="Nunito"/>
              </a:defRPr>
            </a:lvl7pPr>
            <a:lvl8pPr lvl="7" algn="r">
              <a:buNone/>
              <a:defRPr sz="1000">
                <a:solidFill>
                  <a:schemeClr val="dk2"/>
                </a:solidFill>
                <a:latin typeface="Nunito"/>
                <a:ea typeface="Nunito"/>
                <a:cs typeface="Nunito"/>
                <a:sym typeface="Nunito"/>
              </a:defRPr>
            </a:lvl8pPr>
            <a:lvl9pPr lvl="8" algn="r">
              <a:buNone/>
              <a:defRPr sz="1000">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13"/>
          <p:cNvSpPr txBox="1">
            <a:spLocks noGrp="1"/>
          </p:cNvSpPr>
          <p:nvPr>
            <p:ph type="ctrTitle"/>
          </p:nvPr>
        </p:nvSpPr>
        <p:spPr>
          <a:xfrm>
            <a:off x="1858703" y="1822833"/>
            <a:ext cx="5361300" cy="1448100"/>
          </a:xfrm>
          <a:prstGeom prst="rect">
            <a:avLst/>
          </a:prstGeom>
        </p:spPr>
        <p:txBody>
          <a:bodyPr spcFirstLastPara="1" wrap="square" lIns="91425" tIns="91425" rIns="91425" bIns="91425" anchor="ctr" anchorCtr="0">
            <a:noAutofit/>
          </a:bodyPr>
          <a:lstStyle/>
          <a:p>
            <a:pPr lvl="0">
              <a:lnSpc>
                <a:spcPct val="150000"/>
              </a:lnSpc>
            </a:pPr>
            <a:r>
              <a:rPr lang="en-US" sz="1400" b="1" dirty="0">
                <a:solidFill>
                  <a:srgbClr val="000000"/>
                </a:solidFill>
                <a:latin typeface="Times New Roman"/>
                <a:ea typeface="Times New Roman"/>
                <a:cs typeface="Times New Roman"/>
                <a:sym typeface="Times New Roman"/>
              </a:rPr>
              <a:t>Module: Hospitality and Guest Services</a:t>
            </a:r>
            <a:br>
              <a:rPr lang="en-US" sz="1400" b="1" dirty="0">
                <a:solidFill>
                  <a:srgbClr val="000000"/>
                </a:solidFill>
                <a:latin typeface="Times New Roman"/>
                <a:ea typeface="Times New Roman"/>
                <a:cs typeface="Times New Roman"/>
                <a:sym typeface="Times New Roman"/>
              </a:rPr>
            </a:br>
            <a:r>
              <a:rPr lang="en-US" sz="1400" b="1" dirty="0">
                <a:solidFill>
                  <a:srgbClr val="000000"/>
                </a:solidFill>
                <a:latin typeface="Times New Roman"/>
                <a:ea typeface="Times New Roman"/>
                <a:cs typeface="Times New Roman"/>
                <a:sym typeface="Times New Roman"/>
              </a:rPr>
              <a:t>Module code: BMIH4003</a:t>
            </a:r>
            <a:br>
              <a:rPr lang="en-US" sz="1400" b="1" dirty="0">
                <a:solidFill>
                  <a:srgbClr val="000000"/>
                </a:solidFill>
                <a:latin typeface="Times New Roman"/>
                <a:ea typeface="Times New Roman"/>
                <a:cs typeface="Times New Roman"/>
                <a:sym typeface="Times New Roman"/>
              </a:rPr>
            </a:br>
            <a:r>
              <a:rPr lang="en-US" sz="1400" b="1" dirty="0">
                <a:solidFill>
                  <a:srgbClr val="000000"/>
                </a:solidFill>
                <a:latin typeface="Times New Roman"/>
                <a:ea typeface="Times New Roman"/>
                <a:cs typeface="Times New Roman"/>
                <a:sym typeface="Times New Roman"/>
              </a:rPr>
              <a:t>Assignment Title: Presentation – The role and importance of quality service, hospitality, and guest services within the hotel Industry</a:t>
            </a:r>
          </a:p>
        </p:txBody>
      </p:sp>
      <p:sp>
        <p:nvSpPr>
          <p:cNvPr id="129" name="Google Shape;129;p13"/>
          <p:cNvSpPr txBox="1">
            <a:spLocks noGrp="1"/>
          </p:cNvSpPr>
          <p:nvPr>
            <p:ph type="subTitle" idx="1"/>
          </p:nvPr>
        </p:nvSpPr>
        <p:spPr>
          <a:xfrm>
            <a:off x="1858700" y="3413158"/>
            <a:ext cx="5361300" cy="5226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000" b="1" dirty="0">
                <a:solidFill>
                  <a:srgbClr val="000000"/>
                </a:solidFill>
                <a:latin typeface="Times New Roman"/>
                <a:ea typeface="Times New Roman"/>
                <a:cs typeface="Times New Roman"/>
                <a:sym typeface="Times New Roman"/>
              </a:rPr>
              <a:t>Student ID:</a:t>
            </a:r>
            <a:endParaRPr sz="1000" b="1" dirty="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000" b="1" dirty="0">
                <a:solidFill>
                  <a:srgbClr val="000000"/>
                </a:solidFill>
                <a:latin typeface="Times New Roman"/>
                <a:ea typeface="Times New Roman"/>
                <a:cs typeface="Times New Roman"/>
                <a:sym typeface="Times New Roman"/>
              </a:rPr>
              <a:t>Student Name:</a:t>
            </a:r>
            <a:endParaRPr sz="9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9150" y="845600"/>
            <a:ext cx="7505700" cy="594317"/>
          </a:xfrm>
        </p:spPr>
        <p:txBody>
          <a:bodyPr>
            <a:normAutofit/>
          </a:bodyPr>
          <a:lstStyle/>
          <a:p>
            <a:pPr algn="ctr"/>
            <a:r>
              <a:rPr lang="en-GB" sz="2000" b="1" dirty="0">
                <a:solidFill>
                  <a:schemeClr val="tx2">
                    <a:lumMod val="10000"/>
                  </a:schemeClr>
                </a:solidFill>
                <a:latin typeface="Times New Roman" panose="02020603050405020304" pitchFamily="18" charset="0"/>
                <a:cs typeface="Times New Roman" panose="02020603050405020304" pitchFamily="18" charset="0"/>
              </a:rPr>
              <a:t>Contents</a:t>
            </a:r>
          </a:p>
        </p:txBody>
      </p:sp>
      <p:sp>
        <p:nvSpPr>
          <p:cNvPr id="3" name="Text Placeholder 2"/>
          <p:cNvSpPr>
            <a:spLocks noGrp="1"/>
          </p:cNvSpPr>
          <p:nvPr>
            <p:ph type="body" idx="1"/>
          </p:nvPr>
        </p:nvSpPr>
        <p:spPr>
          <a:xfrm>
            <a:off x="819150" y="1439918"/>
            <a:ext cx="7505700" cy="2998808"/>
          </a:xfrm>
        </p:spPr>
        <p:txBody>
          <a:bodyPr/>
          <a:lstStyle/>
          <a:p>
            <a:r>
              <a:rPr lang="en-US" sz="1200" dirty="0">
                <a:solidFill>
                  <a:schemeClr val="tx2">
                    <a:lumMod val="10000"/>
                  </a:schemeClr>
                </a:solidFill>
                <a:latin typeface="Times New Roman" panose="02020603050405020304" pitchFamily="18" charset="0"/>
                <a:cs typeface="Times New Roman" panose="02020603050405020304" pitchFamily="18" charset="0"/>
              </a:rPr>
              <a:t>Introduction	</a:t>
            </a:r>
          </a:p>
          <a:p>
            <a:r>
              <a:rPr lang="en-US" sz="1200" dirty="0">
                <a:solidFill>
                  <a:schemeClr val="tx2">
                    <a:lumMod val="10000"/>
                  </a:schemeClr>
                </a:solidFill>
                <a:latin typeface="Times New Roman" panose="02020603050405020304" pitchFamily="18" charset="0"/>
                <a:cs typeface="Times New Roman" panose="02020603050405020304" pitchFamily="18" charset="0"/>
              </a:rPr>
              <a:t>Overview of JW Marriott	</a:t>
            </a:r>
          </a:p>
          <a:p>
            <a:r>
              <a:rPr lang="en-US" sz="1200" dirty="0">
                <a:solidFill>
                  <a:schemeClr val="tx2">
                    <a:lumMod val="10000"/>
                  </a:schemeClr>
                </a:solidFill>
                <a:latin typeface="Times New Roman" panose="02020603050405020304" pitchFamily="18" charset="0"/>
                <a:cs typeface="Times New Roman" panose="02020603050405020304" pitchFamily="18" charset="0"/>
              </a:rPr>
              <a:t>Main consumers of JW Marriott	</a:t>
            </a:r>
          </a:p>
          <a:p>
            <a:r>
              <a:rPr lang="en-US" sz="1200" dirty="0">
                <a:solidFill>
                  <a:schemeClr val="tx2">
                    <a:lumMod val="10000"/>
                  </a:schemeClr>
                </a:solidFill>
                <a:latin typeface="Times New Roman" panose="02020603050405020304" pitchFamily="18" charset="0"/>
                <a:cs typeface="Times New Roman" panose="02020603050405020304" pitchFamily="18" charset="0"/>
              </a:rPr>
              <a:t>Nature of guest services provided by JW Marriott to its consumers	</a:t>
            </a:r>
          </a:p>
          <a:p>
            <a:r>
              <a:rPr lang="en-US" sz="1200" dirty="0">
                <a:solidFill>
                  <a:schemeClr val="tx2">
                    <a:lumMod val="10000"/>
                  </a:schemeClr>
                </a:solidFill>
                <a:latin typeface="Times New Roman" panose="02020603050405020304" pitchFamily="18" charset="0"/>
                <a:cs typeface="Times New Roman" panose="02020603050405020304" pitchFamily="18" charset="0"/>
              </a:rPr>
              <a:t>Scope of guest services provided by JW Marriott to its consumers	</a:t>
            </a:r>
          </a:p>
          <a:p>
            <a:r>
              <a:rPr lang="en-US" sz="1200" dirty="0">
                <a:solidFill>
                  <a:schemeClr val="tx2">
                    <a:lumMod val="10000"/>
                  </a:schemeClr>
                </a:solidFill>
                <a:latin typeface="Times New Roman" panose="02020603050405020304" pitchFamily="18" charset="0"/>
                <a:cs typeface="Times New Roman" panose="02020603050405020304" pitchFamily="18" charset="0"/>
              </a:rPr>
              <a:t>Role of guest services provided by JW Marriott to its consumers	</a:t>
            </a:r>
          </a:p>
          <a:p>
            <a:r>
              <a:rPr lang="en-US" sz="1200" dirty="0">
                <a:solidFill>
                  <a:schemeClr val="tx2">
                    <a:lumMod val="10000"/>
                  </a:schemeClr>
                </a:solidFill>
                <a:latin typeface="Times New Roman" panose="02020603050405020304" pitchFamily="18" charset="0"/>
                <a:cs typeface="Times New Roman" panose="02020603050405020304" pitchFamily="18" charset="0"/>
              </a:rPr>
              <a:t>The need to consider the function and role of guest services	</a:t>
            </a:r>
          </a:p>
          <a:p>
            <a:r>
              <a:rPr lang="en-US" sz="1200" dirty="0">
                <a:solidFill>
                  <a:schemeClr val="tx2">
                    <a:lumMod val="10000"/>
                  </a:schemeClr>
                </a:solidFill>
                <a:latin typeface="Times New Roman" panose="02020603050405020304" pitchFamily="18" charset="0"/>
                <a:cs typeface="Times New Roman" panose="02020603050405020304" pitchFamily="18" charset="0"/>
              </a:rPr>
              <a:t>Importance of Hospitality	</a:t>
            </a:r>
          </a:p>
          <a:p>
            <a:r>
              <a:rPr lang="en-US" sz="1200" dirty="0">
                <a:solidFill>
                  <a:schemeClr val="tx2">
                    <a:lumMod val="10000"/>
                  </a:schemeClr>
                </a:solidFill>
                <a:latin typeface="Times New Roman" panose="02020603050405020304" pitchFamily="18" charset="0"/>
                <a:cs typeface="Times New Roman" panose="02020603050405020304" pitchFamily="18" charset="0"/>
              </a:rPr>
              <a:t>How hotels meet or exceed their guest expectations	</a:t>
            </a:r>
          </a:p>
          <a:p>
            <a:r>
              <a:rPr lang="en-US" sz="1200" dirty="0">
                <a:solidFill>
                  <a:schemeClr val="tx2">
                    <a:lumMod val="10000"/>
                  </a:schemeClr>
                </a:solidFill>
                <a:latin typeface="Times New Roman" panose="02020603050405020304" pitchFamily="18" charset="0"/>
                <a:cs typeface="Times New Roman" panose="02020603050405020304" pitchFamily="18" charset="0"/>
              </a:rPr>
              <a:t>Conclusion	</a:t>
            </a:r>
          </a:p>
          <a:p>
            <a:r>
              <a:rPr lang="en-US" sz="1200" dirty="0">
                <a:solidFill>
                  <a:schemeClr val="tx2">
                    <a:lumMod val="10000"/>
                  </a:schemeClr>
                </a:solidFill>
                <a:latin typeface="Times New Roman" panose="02020603050405020304" pitchFamily="18" charset="0"/>
                <a:cs typeface="Times New Roman" panose="02020603050405020304" pitchFamily="18" charset="0"/>
              </a:rPr>
              <a:t>References</a:t>
            </a:r>
            <a:r>
              <a:rPr lang="en-US" dirty="0"/>
              <a:t>	</a:t>
            </a:r>
          </a:p>
        </p:txBody>
      </p:sp>
    </p:spTree>
    <p:extLst>
      <p:ext uri="{BB962C8B-B14F-4D97-AF65-F5344CB8AC3E}">
        <p14:creationId xmlns:p14="http://schemas.microsoft.com/office/powerpoint/2010/main" val="36442673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14"/>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ctr" rtl="0">
              <a:lnSpc>
                <a:spcPct val="150000"/>
              </a:lnSpc>
              <a:spcBef>
                <a:spcPts val="0"/>
              </a:spcBef>
              <a:spcAft>
                <a:spcPts val="0"/>
              </a:spcAft>
              <a:buNone/>
            </a:pPr>
            <a:r>
              <a:rPr lang="en" sz="2000" b="1" dirty="0">
                <a:solidFill>
                  <a:srgbClr val="000000"/>
                </a:solidFill>
                <a:latin typeface="Times New Roman"/>
                <a:ea typeface="Times New Roman"/>
                <a:cs typeface="Times New Roman"/>
                <a:sym typeface="Times New Roman"/>
              </a:rPr>
              <a:t>Introduction </a:t>
            </a:r>
            <a:endParaRPr sz="2000" dirty="0"/>
          </a:p>
        </p:txBody>
      </p:sp>
      <p:sp>
        <p:nvSpPr>
          <p:cNvPr id="135" name="Google Shape;135;p14"/>
          <p:cNvSpPr txBox="1">
            <a:spLocks noGrp="1"/>
          </p:cNvSpPr>
          <p:nvPr>
            <p:ph type="body" idx="1"/>
          </p:nvPr>
        </p:nvSpPr>
        <p:spPr>
          <a:xfrm>
            <a:off x="447875" y="1800200"/>
            <a:ext cx="4124400" cy="2917200"/>
          </a:xfrm>
          <a:prstGeom prst="rect">
            <a:avLst/>
          </a:prstGeom>
        </p:spPr>
        <p:txBody>
          <a:bodyPr spcFirstLastPara="1" wrap="square" lIns="91425" tIns="91425" rIns="91425" bIns="91425" anchor="t" anchorCtr="0">
            <a:normAutofit fontScale="92500" lnSpcReduction="20000"/>
          </a:bodyPr>
          <a:lstStyle/>
          <a:p>
            <a:pPr marL="457200" lvl="0" indent="-299085" algn="just" rtl="0">
              <a:lnSpc>
                <a:spcPct val="150000"/>
              </a:lnSpc>
              <a:spcBef>
                <a:spcPts val="0"/>
              </a:spcBef>
              <a:spcAft>
                <a:spcPts val="0"/>
              </a:spcAft>
              <a:buClr>
                <a:srgbClr val="000000"/>
              </a:buClr>
              <a:buSzPct val="100000"/>
              <a:buFont typeface="Times New Roman"/>
              <a:buChar char="●"/>
            </a:pPr>
            <a:r>
              <a:rPr lang="en" sz="1200" dirty="0">
                <a:solidFill>
                  <a:srgbClr val="000000"/>
                </a:solidFill>
                <a:latin typeface="Times New Roman"/>
                <a:ea typeface="Times New Roman"/>
                <a:cs typeface="Times New Roman"/>
                <a:sym typeface="Times New Roman"/>
              </a:rPr>
              <a:t>The primary focus of the hospitality industry is to fulfil or exceed the food and accommodation expectations of their guests (Padma and Ahn 2020). </a:t>
            </a:r>
            <a:endParaRPr sz="1200" dirty="0">
              <a:solidFill>
                <a:srgbClr val="000000"/>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rgbClr val="000000"/>
              </a:buClr>
              <a:buSzPct val="100000"/>
              <a:buFont typeface="Times New Roman"/>
              <a:buChar char="●"/>
            </a:pPr>
            <a:r>
              <a:rPr lang="en" sz="1200" dirty="0">
                <a:solidFill>
                  <a:srgbClr val="000000"/>
                </a:solidFill>
                <a:latin typeface="Times New Roman"/>
                <a:ea typeface="Times New Roman"/>
                <a:cs typeface="Times New Roman"/>
                <a:sym typeface="Times New Roman"/>
              </a:rPr>
              <a:t>Hospitality refers to the food and accommodation services provided to travellers and tourists to address their needs enhancing the travel experience.</a:t>
            </a:r>
            <a:endParaRPr sz="1200" dirty="0">
              <a:solidFill>
                <a:srgbClr val="000000"/>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rgbClr val="000000"/>
              </a:buClr>
              <a:buSzPct val="100000"/>
              <a:buFont typeface="Times New Roman"/>
              <a:buChar char="●"/>
            </a:pPr>
            <a:r>
              <a:rPr lang="en" sz="1200" dirty="0">
                <a:solidFill>
                  <a:srgbClr val="000000"/>
                </a:solidFill>
                <a:latin typeface="Times New Roman"/>
                <a:ea typeface="Times New Roman"/>
                <a:cs typeface="Times New Roman"/>
                <a:sym typeface="Times New Roman"/>
              </a:rPr>
              <a:t>The following presentation aims to discuss the importance of hospitality and guest services in the context of a brand of Marriott International named JW Marriott. </a:t>
            </a:r>
            <a:endParaRPr sz="1200" dirty="0">
              <a:solidFill>
                <a:srgbClr val="000000"/>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rgbClr val="000000"/>
              </a:buClr>
              <a:buSzPct val="100000"/>
              <a:buFont typeface="Times New Roman"/>
              <a:buChar char="●"/>
            </a:pPr>
            <a:r>
              <a:rPr lang="en" sz="1200" dirty="0">
                <a:solidFill>
                  <a:srgbClr val="000000"/>
                </a:solidFill>
                <a:latin typeface="Times New Roman"/>
                <a:ea typeface="Times New Roman"/>
                <a:cs typeface="Times New Roman"/>
                <a:sym typeface="Times New Roman"/>
              </a:rPr>
              <a:t>It will highlight the main consumers of the hotel brand along with the nature, scope and role of guest services offered by JW Marriott to its consumers.</a:t>
            </a:r>
            <a:endParaRPr sz="1200" dirty="0">
              <a:solidFill>
                <a:srgbClr val="000000"/>
              </a:solidFill>
              <a:latin typeface="Times New Roman"/>
              <a:ea typeface="Times New Roman"/>
              <a:cs typeface="Times New Roman"/>
              <a:sym typeface="Times New Roman"/>
            </a:endParaRPr>
          </a:p>
        </p:txBody>
      </p:sp>
      <p:pic>
        <p:nvPicPr>
          <p:cNvPr id="136" name="Google Shape;136;p14"/>
          <p:cNvPicPr preferRelativeResize="0"/>
          <p:nvPr/>
        </p:nvPicPr>
        <p:blipFill>
          <a:blip r:embed="rId3">
            <a:alphaModFix/>
          </a:blip>
          <a:stretch>
            <a:fillRect/>
          </a:stretch>
        </p:blipFill>
        <p:spPr>
          <a:xfrm>
            <a:off x="5309725" y="1739550"/>
            <a:ext cx="3015127" cy="30385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15"/>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 sz="2000" b="1">
                <a:solidFill>
                  <a:srgbClr val="000000"/>
                </a:solidFill>
                <a:latin typeface="Times New Roman"/>
                <a:ea typeface="Times New Roman"/>
                <a:cs typeface="Times New Roman"/>
                <a:sym typeface="Times New Roman"/>
              </a:rPr>
              <a:t>Overview of JW Marriott</a:t>
            </a:r>
            <a:endParaRPr sz="2000" b="1">
              <a:solidFill>
                <a:srgbClr val="000000"/>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42" name="Google Shape;142;p15"/>
          <p:cNvSpPr txBox="1">
            <a:spLocks noGrp="1"/>
          </p:cNvSpPr>
          <p:nvPr>
            <p:ph type="body" idx="1"/>
          </p:nvPr>
        </p:nvSpPr>
        <p:spPr>
          <a:xfrm>
            <a:off x="4572000" y="1800200"/>
            <a:ext cx="4150500" cy="28881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JW Marriott focuses on offering a luxurious experience to its consumers through its food and accommodation services.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hotel brand has 6 properties across Europe that offer 2,169 rooms to its consumers (Marriott, 2022). </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JW Marriott is one of the major parts of the luxury portfolio owned by Marriott International.  </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JW Marriott operates over 100 hotels that are located across more than 35 territories and countries.</a:t>
            </a:r>
            <a:endParaRPr sz="1200">
              <a:solidFill>
                <a:srgbClr val="000000"/>
              </a:solidFill>
              <a:latin typeface="Times New Roman"/>
              <a:ea typeface="Times New Roman"/>
              <a:cs typeface="Times New Roman"/>
              <a:sym typeface="Times New Roman"/>
            </a:endParaRPr>
          </a:p>
        </p:txBody>
      </p:sp>
      <p:pic>
        <p:nvPicPr>
          <p:cNvPr id="143" name="Google Shape;143;p15"/>
          <p:cNvPicPr preferRelativeResize="0"/>
          <p:nvPr/>
        </p:nvPicPr>
        <p:blipFill>
          <a:blip r:embed="rId3">
            <a:alphaModFix/>
          </a:blip>
          <a:stretch>
            <a:fillRect/>
          </a:stretch>
        </p:blipFill>
        <p:spPr>
          <a:xfrm>
            <a:off x="418900" y="1876400"/>
            <a:ext cx="4000702" cy="2400299"/>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16"/>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ctr" rtl="0">
              <a:lnSpc>
                <a:spcPct val="150000"/>
              </a:lnSpc>
              <a:spcBef>
                <a:spcPts val="0"/>
              </a:spcBef>
              <a:spcAft>
                <a:spcPts val="0"/>
              </a:spcAft>
              <a:buNone/>
            </a:pPr>
            <a:r>
              <a:rPr lang="en" sz="2200" b="1">
                <a:solidFill>
                  <a:srgbClr val="000000"/>
                </a:solidFill>
                <a:latin typeface="Times New Roman"/>
                <a:ea typeface="Times New Roman"/>
                <a:cs typeface="Times New Roman"/>
                <a:sym typeface="Times New Roman"/>
              </a:rPr>
              <a:t>Main consumers of JW Marriott </a:t>
            </a:r>
            <a:endParaRPr sz="2200" b="1">
              <a:solidFill>
                <a:srgbClr val="000000"/>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49" name="Google Shape;149;p16"/>
          <p:cNvSpPr txBox="1">
            <a:spLocks noGrp="1"/>
          </p:cNvSpPr>
          <p:nvPr>
            <p:ph type="body" idx="1"/>
          </p:nvPr>
        </p:nvSpPr>
        <p:spPr>
          <a:xfrm>
            <a:off x="491350" y="1800200"/>
            <a:ext cx="4303800" cy="2844600"/>
          </a:xfrm>
          <a:prstGeom prst="rect">
            <a:avLst/>
          </a:prstGeom>
        </p:spPr>
        <p:txBody>
          <a:bodyPr spcFirstLastPara="1" wrap="square" lIns="91425" tIns="91425" rIns="91425" bIns="91425" anchor="t" anchorCtr="0">
            <a:normAutofit fontScale="92500"/>
          </a:bodyPr>
          <a:lstStyle/>
          <a:p>
            <a:pPr marL="457200" lvl="0" indent="-299085" algn="just" rtl="0">
              <a:lnSpc>
                <a:spcPct val="150000"/>
              </a:lnSpc>
              <a:spcBef>
                <a:spcPts val="0"/>
              </a:spcBef>
              <a:spcAft>
                <a:spcPts val="0"/>
              </a:spcAft>
              <a:buClr>
                <a:srgbClr val="000000"/>
              </a:buClr>
              <a:buSzPct val="100000"/>
              <a:buFont typeface="Times New Roman"/>
              <a:buChar char="●"/>
            </a:pPr>
            <a:r>
              <a:rPr lang="en" sz="1200">
                <a:solidFill>
                  <a:srgbClr val="000000"/>
                </a:solidFill>
                <a:latin typeface="Times New Roman"/>
                <a:ea typeface="Times New Roman"/>
                <a:cs typeface="Times New Roman"/>
                <a:sym typeface="Times New Roman"/>
              </a:rPr>
              <a:t>JW Marriott concentrates on creating a personalised and seamless hospitality experience for its customers (Kabaday </a:t>
            </a:r>
            <a:r>
              <a:rPr lang="en" sz="1200" i="1">
                <a:solidFill>
                  <a:srgbClr val="000000"/>
                </a:solidFill>
                <a:latin typeface="Times New Roman"/>
                <a:ea typeface="Times New Roman"/>
                <a:cs typeface="Times New Roman"/>
                <a:sym typeface="Times New Roman"/>
              </a:rPr>
              <a:t>et al</a:t>
            </a:r>
            <a:r>
              <a:rPr lang="en" sz="1200">
                <a:solidFill>
                  <a:srgbClr val="000000"/>
                </a:solidFill>
                <a:latin typeface="Times New Roman"/>
                <a:ea typeface="Times New Roman"/>
                <a:cs typeface="Times New Roman"/>
                <a:sym typeface="Times New Roman"/>
              </a:rPr>
              <a:t>., 2019). </a:t>
            </a:r>
            <a:endParaRPr sz="1200">
              <a:solidFill>
                <a:srgbClr val="000000"/>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rgbClr val="000000"/>
              </a:buClr>
              <a:buSzPct val="100000"/>
              <a:buFont typeface="Times New Roman"/>
              <a:buChar char="●"/>
            </a:pPr>
            <a:r>
              <a:rPr lang="en" sz="1200">
                <a:solidFill>
                  <a:srgbClr val="000000"/>
                </a:solidFill>
                <a:latin typeface="Times New Roman"/>
                <a:ea typeface="Times New Roman"/>
                <a:cs typeface="Times New Roman"/>
                <a:sym typeface="Times New Roman"/>
              </a:rPr>
              <a:t>The primary focus of Marriott International behind the establishment of JW Marriott is to offer a luxurious experience to its consumers. </a:t>
            </a:r>
            <a:endParaRPr sz="1200">
              <a:solidFill>
                <a:srgbClr val="000000"/>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rgbClr val="000000"/>
              </a:buClr>
              <a:buSzPct val="100000"/>
              <a:buFont typeface="Times New Roman"/>
              <a:buChar char="●"/>
            </a:pPr>
            <a:r>
              <a:rPr lang="en" sz="1200">
                <a:solidFill>
                  <a:srgbClr val="000000"/>
                </a:solidFill>
                <a:latin typeface="Times New Roman"/>
                <a:ea typeface="Times New Roman"/>
                <a:cs typeface="Times New Roman"/>
                <a:sym typeface="Times New Roman"/>
              </a:rPr>
              <a:t>The brand also targets consumers who seek a personalised and data-driven hotel experience to fulfil their accommodation and dining expectations (Vallen and Vallen, 2014). </a:t>
            </a:r>
            <a:endParaRPr sz="1200">
              <a:solidFill>
                <a:srgbClr val="000000"/>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rgbClr val="000000"/>
              </a:buClr>
              <a:buSzPct val="100000"/>
              <a:buFont typeface="Times New Roman"/>
              <a:buChar char="●"/>
            </a:pPr>
            <a:r>
              <a:rPr lang="en" sz="1200">
                <a:solidFill>
                  <a:srgbClr val="000000"/>
                </a:solidFill>
                <a:latin typeface="Times New Roman"/>
                <a:ea typeface="Times New Roman"/>
                <a:cs typeface="Times New Roman"/>
                <a:sym typeface="Times New Roman"/>
              </a:rPr>
              <a:t>The main consumers of JW Marriott are travellers and tourists who seek high-quality accommodation and dining experiences. </a:t>
            </a:r>
            <a:endParaRPr sz="1200">
              <a:solidFill>
                <a:srgbClr val="000000"/>
              </a:solidFill>
              <a:latin typeface="Times New Roman"/>
              <a:ea typeface="Times New Roman"/>
              <a:cs typeface="Times New Roman"/>
              <a:sym typeface="Times New Roman"/>
            </a:endParaRPr>
          </a:p>
        </p:txBody>
      </p:sp>
      <p:pic>
        <p:nvPicPr>
          <p:cNvPr id="150" name="Google Shape;150;p16"/>
          <p:cNvPicPr preferRelativeResize="0"/>
          <p:nvPr/>
        </p:nvPicPr>
        <p:blipFill>
          <a:blip r:embed="rId3">
            <a:alphaModFix/>
          </a:blip>
          <a:stretch>
            <a:fillRect/>
          </a:stretch>
        </p:blipFill>
        <p:spPr>
          <a:xfrm>
            <a:off x="4947550" y="1876400"/>
            <a:ext cx="3702402" cy="2694576"/>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17"/>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ctr" rtl="0">
              <a:lnSpc>
                <a:spcPct val="150000"/>
              </a:lnSpc>
              <a:spcBef>
                <a:spcPts val="0"/>
              </a:spcBef>
              <a:spcAft>
                <a:spcPts val="0"/>
              </a:spcAft>
              <a:buNone/>
            </a:pPr>
            <a:r>
              <a:rPr lang="en" sz="2000" b="1">
                <a:solidFill>
                  <a:srgbClr val="000000"/>
                </a:solidFill>
                <a:latin typeface="Times New Roman"/>
                <a:ea typeface="Times New Roman"/>
                <a:cs typeface="Times New Roman"/>
                <a:sym typeface="Times New Roman"/>
              </a:rPr>
              <a:t>Nature of guest services provided by JW Marriott to its consumers</a:t>
            </a:r>
            <a:endParaRPr sz="2000"/>
          </a:p>
        </p:txBody>
      </p:sp>
      <p:sp>
        <p:nvSpPr>
          <p:cNvPr id="156" name="Google Shape;156;p17"/>
          <p:cNvSpPr txBox="1">
            <a:spLocks noGrp="1"/>
          </p:cNvSpPr>
          <p:nvPr>
            <p:ph type="body" idx="1"/>
          </p:nvPr>
        </p:nvSpPr>
        <p:spPr>
          <a:xfrm>
            <a:off x="433375" y="1800200"/>
            <a:ext cx="4138800" cy="2888100"/>
          </a:xfrm>
          <a:prstGeom prst="rect">
            <a:avLst/>
          </a:prstGeom>
        </p:spPr>
        <p:txBody>
          <a:bodyPr spcFirstLastPara="1" wrap="square" lIns="91425" tIns="91425" rIns="91425" bIns="91425" anchor="t" anchorCtr="0">
            <a:normAutofit fontScale="92500"/>
          </a:bodyPr>
          <a:lstStyle/>
          <a:p>
            <a:pPr marL="457200" lvl="0" indent="-299085" algn="just" rtl="0">
              <a:lnSpc>
                <a:spcPct val="150000"/>
              </a:lnSpc>
              <a:spcBef>
                <a:spcPts val="0"/>
              </a:spcBef>
              <a:spcAft>
                <a:spcPts val="0"/>
              </a:spcAft>
              <a:buClr>
                <a:srgbClr val="000000"/>
              </a:buClr>
              <a:buSzPct val="100000"/>
              <a:buFont typeface="Times New Roman"/>
              <a:buChar char="●"/>
            </a:pPr>
            <a:r>
              <a:rPr lang="en" sz="1200">
                <a:solidFill>
                  <a:srgbClr val="000000"/>
                </a:solidFill>
                <a:latin typeface="Times New Roman"/>
                <a:ea typeface="Times New Roman"/>
                <a:cs typeface="Times New Roman"/>
                <a:sym typeface="Times New Roman"/>
              </a:rPr>
              <a:t>The nature of guest services offered by JW Marriott can be classified under the luxurious category. </a:t>
            </a:r>
            <a:endParaRPr sz="1200">
              <a:solidFill>
                <a:srgbClr val="000000"/>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rgbClr val="000000"/>
              </a:buClr>
              <a:buSzPct val="100000"/>
              <a:buFont typeface="Times New Roman"/>
              <a:buChar char="●"/>
            </a:pPr>
            <a:r>
              <a:rPr lang="en" sz="1200">
                <a:solidFill>
                  <a:srgbClr val="000000"/>
                </a:solidFill>
                <a:latin typeface="Times New Roman"/>
                <a:ea typeface="Times New Roman"/>
                <a:cs typeface="Times New Roman"/>
                <a:sym typeface="Times New Roman"/>
              </a:rPr>
              <a:t>JW Marriott offers meditation sessions to its consumers to help them feel better through their psychological aspects (Marriott, 2022). </a:t>
            </a:r>
            <a:endParaRPr sz="1200">
              <a:solidFill>
                <a:srgbClr val="000000"/>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rgbClr val="000000"/>
              </a:buClr>
              <a:buSzPct val="100000"/>
              <a:buFont typeface="Times New Roman"/>
              <a:buChar char="●"/>
            </a:pPr>
            <a:r>
              <a:rPr lang="en" sz="1200">
                <a:solidFill>
                  <a:srgbClr val="000000"/>
                </a:solidFill>
                <a:latin typeface="Times New Roman"/>
                <a:ea typeface="Times New Roman"/>
                <a:cs typeface="Times New Roman"/>
                <a:sym typeface="Times New Roman"/>
              </a:rPr>
              <a:t>The hotel brand is inspired by the “principles of mindfulness” and helps its consumers in being psychologically present, and getting physical nourishment while revitalising their spirits. </a:t>
            </a:r>
            <a:endParaRPr sz="1200">
              <a:solidFill>
                <a:srgbClr val="000000"/>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rgbClr val="000000"/>
              </a:buClr>
              <a:buSzPct val="100000"/>
              <a:buFont typeface="Times New Roman"/>
              <a:buChar char="●"/>
            </a:pPr>
            <a:r>
              <a:rPr lang="en" sz="1200">
                <a:solidFill>
                  <a:srgbClr val="000000"/>
                </a:solidFill>
                <a:latin typeface="Times New Roman"/>
                <a:ea typeface="Times New Roman"/>
                <a:cs typeface="Times New Roman"/>
                <a:sym typeface="Times New Roman"/>
              </a:rPr>
              <a:t>It also focuses on offering a peaceful and fulfilling hospitality experience to fulfil the expectations of its consumers. </a:t>
            </a:r>
            <a:endParaRPr sz="1200">
              <a:solidFill>
                <a:srgbClr val="000000"/>
              </a:solidFill>
              <a:latin typeface="Times New Roman"/>
              <a:ea typeface="Times New Roman"/>
              <a:cs typeface="Times New Roman"/>
              <a:sym typeface="Times New Roman"/>
            </a:endParaRPr>
          </a:p>
        </p:txBody>
      </p:sp>
      <p:pic>
        <p:nvPicPr>
          <p:cNvPr id="157" name="Google Shape;157;p17"/>
          <p:cNvPicPr preferRelativeResize="0"/>
          <p:nvPr/>
        </p:nvPicPr>
        <p:blipFill>
          <a:blip r:embed="rId3">
            <a:alphaModFix/>
          </a:blip>
          <a:stretch>
            <a:fillRect/>
          </a:stretch>
        </p:blipFill>
        <p:spPr>
          <a:xfrm>
            <a:off x="4724575" y="1952600"/>
            <a:ext cx="4012299" cy="2674876"/>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18"/>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None/>
            </a:pPr>
            <a:r>
              <a:rPr lang="en" sz="2200" b="1">
                <a:solidFill>
                  <a:srgbClr val="000000"/>
                </a:solidFill>
                <a:latin typeface="Times New Roman"/>
                <a:ea typeface="Times New Roman"/>
                <a:cs typeface="Times New Roman"/>
                <a:sym typeface="Times New Roman"/>
              </a:rPr>
              <a:t>Scope of guest services provided by JW Marriott to its consumers </a:t>
            </a:r>
            <a:endParaRPr sz="2200" b="1">
              <a:solidFill>
                <a:srgbClr val="000000"/>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63" name="Google Shape;163;p18"/>
          <p:cNvSpPr txBox="1">
            <a:spLocks noGrp="1"/>
          </p:cNvSpPr>
          <p:nvPr>
            <p:ph type="body" idx="1"/>
          </p:nvPr>
        </p:nvSpPr>
        <p:spPr>
          <a:xfrm>
            <a:off x="375425" y="1800200"/>
            <a:ext cx="4196700" cy="2946000"/>
          </a:xfrm>
          <a:prstGeom prst="rect">
            <a:avLst/>
          </a:prstGeom>
        </p:spPr>
        <p:txBody>
          <a:bodyPr spcFirstLastPara="1" wrap="square" lIns="91425" tIns="91425" rIns="91425" bIns="91425" anchor="t" anchorCtr="0">
            <a:normAutofit fontScale="92500" lnSpcReduction="20000"/>
          </a:bodyPr>
          <a:lstStyle/>
          <a:p>
            <a:pPr marL="457200" lvl="0" indent="-299085" algn="just" rtl="0">
              <a:lnSpc>
                <a:spcPct val="150000"/>
              </a:lnSpc>
              <a:spcBef>
                <a:spcPts val="0"/>
              </a:spcBef>
              <a:spcAft>
                <a:spcPts val="0"/>
              </a:spcAft>
              <a:buClr>
                <a:srgbClr val="000000"/>
              </a:buClr>
              <a:buSzPct val="100000"/>
              <a:buFont typeface="Times New Roman"/>
              <a:buChar char="●"/>
            </a:pPr>
            <a:r>
              <a:rPr lang="en" sz="1200">
                <a:solidFill>
                  <a:srgbClr val="000000"/>
                </a:solidFill>
                <a:latin typeface="Times New Roman"/>
                <a:ea typeface="Times New Roman"/>
                <a:cs typeface="Times New Roman"/>
                <a:sym typeface="Times New Roman"/>
              </a:rPr>
              <a:t>JW Marriott effectively promotes its luxurious services to improve customer acquisition and sales growth (Horner and Swarbrooke, 2016). </a:t>
            </a:r>
            <a:endParaRPr sz="1200">
              <a:solidFill>
                <a:srgbClr val="000000"/>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rgbClr val="000000"/>
              </a:buClr>
              <a:buSzPct val="100000"/>
              <a:buFont typeface="Times New Roman"/>
              <a:buChar char="●"/>
            </a:pPr>
            <a:r>
              <a:rPr lang="en" sz="1200">
                <a:solidFill>
                  <a:srgbClr val="000000"/>
                </a:solidFill>
                <a:latin typeface="Times New Roman"/>
                <a:ea typeface="Times New Roman"/>
                <a:cs typeface="Times New Roman"/>
                <a:sym typeface="Times New Roman"/>
              </a:rPr>
              <a:t>The hotel brand creates offerings and programs to improve the experience of its consumers by fostering togetherness and helping them to reconnect with each other (Wood, 2015). </a:t>
            </a:r>
            <a:endParaRPr sz="1200">
              <a:solidFill>
                <a:srgbClr val="000000"/>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rgbClr val="000000"/>
              </a:buClr>
              <a:buSzPct val="100000"/>
              <a:buFont typeface="Times New Roman"/>
              <a:buChar char="●"/>
            </a:pPr>
            <a:r>
              <a:rPr lang="en" sz="1200">
                <a:solidFill>
                  <a:srgbClr val="000000"/>
                </a:solidFill>
                <a:latin typeface="Times New Roman"/>
                <a:ea typeface="Times New Roman"/>
                <a:cs typeface="Times New Roman"/>
                <a:sym typeface="Times New Roman"/>
              </a:rPr>
              <a:t>The scope of guest services offered by JW Marriott lies in attracting more consumers to its luxurious and high-quality hospitality services. </a:t>
            </a:r>
            <a:endParaRPr sz="1200">
              <a:solidFill>
                <a:srgbClr val="000000"/>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rgbClr val="000000"/>
              </a:buClr>
              <a:buSzPct val="100000"/>
              <a:buFont typeface="Times New Roman"/>
              <a:buChar char="●"/>
            </a:pPr>
            <a:r>
              <a:rPr lang="en" sz="1200">
                <a:solidFill>
                  <a:srgbClr val="000000"/>
                </a:solidFill>
                <a:latin typeface="Times New Roman"/>
                <a:ea typeface="Times New Roman"/>
                <a:cs typeface="Times New Roman"/>
                <a:sym typeface="Times New Roman"/>
              </a:rPr>
              <a:t>The high-quality accommodation and food services offered by JW Marriott also add to its brand recognition which increases its brand value as well. </a:t>
            </a:r>
            <a:endParaRPr sz="1200">
              <a:solidFill>
                <a:srgbClr val="000000"/>
              </a:solidFill>
              <a:latin typeface="Times New Roman"/>
              <a:ea typeface="Times New Roman"/>
              <a:cs typeface="Times New Roman"/>
              <a:sym typeface="Times New Roman"/>
            </a:endParaRPr>
          </a:p>
        </p:txBody>
      </p:sp>
      <p:pic>
        <p:nvPicPr>
          <p:cNvPr id="164" name="Google Shape;164;p18"/>
          <p:cNvPicPr preferRelativeResize="0"/>
          <p:nvPr/>
        </p:nvPicPr>
        <p:blipFill>
          <a:blip r:embed="rId3">
            <a:alphaModFix/>
          </a:blip>
          <a:stretch>
            <a:fillRect/>
          </a:stretch>
        </p:blipFill>
        <p:spPr>
          <a:xfrm>
            <a:off x="4724525" y="1876400"/>
            <a:ext cx="4041351" cy="2692774"/>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19"/>
          <p:cNvSpPr txBox="1">
            <a:spLocks noGrp="1"/>
          </p:cNvSpPr>
          <p:nvPr>
            <p:ph type="body" idx="1"/>
          </p:nvPr>
        </p:nvSpPr>
        <p:spPr>
          <a:xfrm>
            <a:off x="4572000" y="1800200"/>
            <a:ext cx="4034400" cy="2902500"/>
          </a:xfrm>
          <a:prstGeom prst="rect">
            <a:avLst/>
          </a:prstGeom>
        </p:spPr>
        <p:txBody>
          <a:bodyPr spcFirstLastPara="1" wrap="square" lIns="91425" tIns="91425" rIns="91425" bIns="91425" anchor="t" anchorCtr="0">
            <a:normAutofit fontScale="92500" lnSpcReduction="10000"/>
          </a:bodyPr>
          <a:lstStyle/>
          <a:p>
            <a:pPr marL="457200" lvl="0" indent="-299085" algn="just" rtl="0">
              <a:lnSpc>
                <a:spcPct val="150000"/>
              </a:lnSpc>
              <a:spcBef>
                <a:spcPts val="0"/>
              </a:spcBef>
              <a:spcAft>
                <a:spcPts val="0"/>
              </a:spcAft>
              <a:buClr>
                <a:srgbClr val="000000"/>
              </a:buClr>
              <a:buSzPct val="100000"/>
              <a:buFont typeface="Times New Roman"/>
              <a:buChar char="●"/>
            </a:pPr>
            <a:r>
              <a:rPr lang="en" sz="1200">
                <a:solidFill>
                  <a:srgbClr val="000000"/>
                </a:solidFill>
                <a:latin typeface="Times New Roman"/>
                <a:ea typeface="Times New Roman"/>
                <a:cs typeface="Times New Roman"/>
                <a:sym typeface="Times New Roman"/>
              </a:rPr>
              <a:t>JW Marriott offers high-quality food and dining experience to its customers improving their overall hospitality experience during their stay (</a:t>
            </a:r>
            <a:r>
              <a:rPr lang="en" sz="1200">
                <a:solidFill>
                  <a:srgbClr val="000000"/>
                </a:solidFill>
                <a:highlight>
                  <a:srgbClr val="FFFFFF"/>
                </a:highlight>
                <a:latin typeface="Times New Roman"/>
                <a:ea typeface="Times New Roman"/>
                <a:cs typeface="Times New Roman"/>
                <a:sym typeface="Times New Roman"/>
              </a:rPr>
              <a:t>Marriott, 2022</a:t>
            </a:r>
            <a:r>
              <a:rPr lang="en" sz="1200">
                <a:solidFill>
                  <a:srgbClr val="000000"/>
                </a:solidFill>
                <a:latin typeface="Times New Roman"/>
                <a:ea typeface="Times New Roman"/>
                <a:cs typeface="Times New Roman"/>
                <a:sym typeface="Times New Roman"/>
              </a:rPr>
              <a:t>). </a:t>
            </a:r>
            <a:endParaRPr sz="1200">
              <a:solidFill>
                <a:srgbClr val="000000"/>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rgbClr val="000000"/>
              </a:buClr>
              <a:buSzPct val="100000"/>
              <a:buFont typeface="Times New Roman"/>
              <a:buChar char="●"/>
            </a:pPr>
            <a:r>
              <a:rPr lang="en" sz="1200">
                <a:solidFill>
                  <a:srgbClr val="000000"/>
                </a:solidFill>
                <a:latin typeface="Times New Roman"/>
                <a:ea typeface="Times New Roman"/>
                <a:cs typeface="Times New Roman"/>
                <a:sym typeface="Times New Roman"/>
              </a:rPr>
              <a:t>The primary role of the guest services offered by JW Marriott is to fulfil the expectations of its customers to enhance consumer satisfaction. </a:t>
            </a:r>
            <a:endParaRPr sz="1200">
              <a:solidFill>
                <a:srgbClr val="000000"/>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rgbClr val="000000"/>
              </a:buClr>
              <a:buSzPct val="100000"/>
              <a:buFont typeface="Times New Roman"/>
              <a:buChar char="●"/>
            </a:pPr>
            <a:r>
              <a:rPr lang="en" sz="1200">
                <a:solidFill>
                  <a:srgbClr val="000000"/>
                </a:solidFill>
                <a:latin typeface="Times New Roman"/>
                <a:ea typeface="Times New Roman"/>
                <a:cs typeface="Times New Roman"/>
                <a:sym typeface="Times New Roman"/>
              </a:rPr>
              <a:t>The hotel brand offers beautiful and well-decorated gardens, spas and meditation sessions to further enhance their staying experience in its facilities. </a:t>
            </a:r>
            <a:endParaRPr sz="1200">
              <a:solidFill>
                <a:srgbClr val="000000"/>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rgbClr val="000000"/>
              </a:buClr>
              <a:buSzPct val="100000"/>
              <a:buFont typeface="Times New Roman"/>
              <a:buChar char="●"/>
            </a:pPr>
            <a:r>
              <a:rPr lang="en" sz="1200">
                <a:solidFill>
                  <a:srgbClr val="000000"/>
                </a:solidFill>
                <a:latin typeface="Times New Roman"/>
                <a:ea typeface="Times New Roman"/>
                <a:cs typeface="Times New Roman"/>
                <a:sym typeface="Times New Roman"/>
              </a:rPr>
              <a:t>The hotel brand also focuses on the fulfilment of all physical and psychological aspects of its consumers. </a:t>
            </a:r>
            <a:endParaRPr sz="1200">
              <a:solidFill>
                <a:srgbClr val="000000"/>
              </a:solidFill>
              <a:latin typeface="Times New Roman"/>
              <a:ea typeface="Times New Roman"/>
              <a:cs typeface="Times New Roman"/>
              <a:sym typeface="Times New Roman"/>
            </a:endParaRPr>
          </a:p>
        </p:txBody>
      </p:sp>
      <p:sp>
        <p:nvSpPr>
          <p:cNvPr id="170" name="Google Shape;170;p19"/>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ctr" rtl="0">
              <a:lnSpc>
                <a:spcPct val="150000"/>
              </a:lnSpc>
              <a:spcBef>
                <a:spcPts val="0"/>
              </a:spcBef>
              <a:spcAft>
                <a:spcPts val="0"/>
              </a:spcAft>
              <a:buNone/>
            </a:pPr>
            <a:r>
              <a:rPr lang="en" sz="2000" b="1">
                <a:solidFill>
                  <a:srgbClr val="000000"/>
                </a:solidFill>
                <a:latin typeface="Times New Roman"/>
                <a:ea typeface="Times New Roman"/>
                <a:cs typeface="Times New Roman"/>
                <a:sym typeface="Times New Roman"/>
              </a:rPr>
              <a:t>Role of guest services provided by JW Marriott to its consumers </a:t>
            </a:r>
            <a:endParaRPr sz="2000"/>
          </a:p>
        </p:txBody>
      </p:sp>
      <p:pic>
        <p:nvPicPr>
          <p:cNvPr id="171" name="Google Shape;171;p19"/>
          <p:cNvPicPr preferRelativeResize="0"/>
          <p:nvPr/>
        </p:nvPicPr>
        <p:blipFill>
          <a:blip r:embed="rId3">
            <a:alphaModFix/>
          </a:blip>
          <a:stretch>
            <a:fillRect/>
          </a:stretch>
        </p:blipFill>
        <p:spPr>
          <a:xfrm>
            <a:off x="273975" y="2003600"/>
            <a:ext cx="4187976" cy="237657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Google Shape;176;p20"/>
          <p:cNvSpPr txBox="1">
            <a:spLocks noGrp="1"/>
          </p:cNvSpPr>
          <p:nvPr>
            <p:ph type="body" idx="1"/>
          </p:nvPr>
        </p:nvSpPr>
        <p:spPr>
          <a:xfrm>
            <a:off x="375425" y="1800200"/>
            <a:ext cx="4196700" cy="2989500"/>
          </a:xfrm>
          <a:prstGeom prst="rect">
            <a:avLst/>
          </a:prstGeom>
        </p:spPr>
        <p:txBody>
          <a:bodyPr spcFirstLastPara="1" wrap="square" lIns="91425" tIns="91425" rIns="91425" bIns="91425" anchor="t" anchorCtr="0">
            <a:normAutofit fontScale="92500"/>
          </a:bodyPr>
          <a:lstStyle/>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role of guest services is to provide all necessary demands and preferences of guests in an efficient and timely manner.</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Consumers prefer to approach hotel brands that have high recognition for their guest services (Tesone, 2012).</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It also focuses on maintaining the confidentiality of guests ensuring a safe and secure stay for them (Johnston and Clark, 2008).</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Guest services become a significantly important component for hotel brands to attract more consumers and drive their business growth.</a:t>
            </a:r>
            <a:endParaRPr sz="1200">
              <a:solidFill>
                <a:srgbClr val="000000"/>
              </a:solidFill>
              <a:latin typeface="Times New Roman"/>
              <a:ea typeface="Times New Roman"/>
              <a:cs typeface="Times New Roman"/>
              <a:sym typeface="Times New Roman"/>
            </a:endParaRPr>
          </a:p>
        </p:txBody>
      </p:sp>
      <p:sp>
        <p:nvSpPr>
          <p:cNvPr id="177" name="Google Shape;177;p20"/>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ctr" rtl="0">
              <a:lnSpc>
                <a:spcPct val="150000"/>
              </a:lnSpc>
              <a:spcBef>
                <a:spcPts val="0"/>
              </a:spcBef>
              <a:spcAft>
                <a:spcPts val="0"/>
              </a:spcAft>
              <a:buNone/>
            </a:pPr>
            <a:r>
              <a:rPr lang="en" sz="2000" b="1">
                <a:solidFill>
                  <a:srgbClr val="000000"/>
                </a:solidFill>
                <a:latin typeface="Times New Roman"/>
                <a:ea typeface="Times New Roman"/>
                <a:cs typeface="Times New Roman"/>
                <a:sym typeface="Times New Roman"/>
              </a:rPr>
              <a:t>The need to consider the function and role of guest services</a:t>
            </a:r>
            <a:endParaRPr sz="2000"/>
          </a:p>
        </p:txBody>
      </p:sp>
      <p:pic>
        <p:nvPicPr>
          <p:cNvPr id="178" name="Google Shape;178;p20"/>
          <p:cNvPicPr preferRelativeResize="0"/>
          <p:nvPr/>
        </p:nvPicPr>
        <p:blipFill>
          <a:blip r:embed="rId3">
            <a:alphaModFix/>
          </a:blip>
          <a:stretch>
            <a:fillRect/>
          </a:stretch>
        </p:blipFill>
        <p:spPr>
          <a:xfrm>
            <a:off x="4771725" y="2083025"/>
            <a:ext cx="4026851" cy="22651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21"/>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ctr" rtl="0">
              <a:lnSpc>
                <a:spcPct val="150000"/>
              </a:lnSpc>
              <a:spcBef>
                <a:spcPts val="0"/>
              </a:spcBef>
              <a:spcAft>
                <a:spcPts val="0"/>
              </a:spcAft>
              <a:buNone/>
            </a:pPr>
            <a:r>
              <a:rPr lang="en" sz="2000" b="1">
                <a:solidFill>
                  <a:srgbClr val="000000"/>
                </a:solidFill>
                <a:latin typeface="Times New Roman"/>
                <a:ea typeface="Times New Roman"/>
                <a:cs typeface="Times New Roman"/>
                <a:sym typeface="Times New Roman"/>
              </a:rPr>
              <a:t>Importance of Hospitality   </a:t>
            </a:r>
            <a:endParaRPr sz="2000"/>
          </a:p>
        </p:txBody>
      </p:sp>
      <p:sp>
        <p:nvSpPr>
          <p:cNvPr id="184" name="Google Shape;184;p21"/>
          <p:cNvSpPr txBox="1">
            <a:spLocks noGrp="1"/>
          </p:cNvSpPr>
          <p:nvPr>
            <p:ph type="body" idx="1"/>
          </p:nvPr>
        </p:nvSpPr>
        <p:spPr>
          <a:xfrm>
            <a:off x="4157650" y="1800200"/>
            <a:ext cx="4535700" cy="2916900"/>
          </a:xfrm>
          <a:prstGeom prst="rect">
            <a:avLst/>
          </a:prstGeom>
        </p:spPr>
        <p:txBody>
          <a:bodyPr spcFirstLastPara="1" wrap="square" lIns="91425" tIns="91425" rIns="91425" bIns="91425" anchor="t" anchorCtr="0">
            <a:normAutofit fontScale="85000" lnSpcReduction="10000"/>
          </a:bodyPr>
          <a:lstStyle/>
          <a:p>
            <a:pPr marL="457200" lvl="0" indent="-293370" algn="just" rtl="0">
              <a:lnSpc>
                <a:spcPct val="150000"/>
              </a:lnSpc>
              <a:spcBef>
                <a:spcPts val="0"/>
              </a:spcBef>
              <a:spcAft>
                <a:spcPts val="0"/>
              </a:spcAft>
              <a:buClr>
                <a:srgbClr val="000000"/>
              </a:buClr>
              <a:buSzPct val="100000"/>
              <a:buFont typeface="Times New Roman"/>
              <a:buChar char="●"/>
            </a:pPr>
            <a:r>
              <a:rPr lang="en" sz="1200" dirty="0">
                <a:solidFill>
                  <a:srgbClr val="000000"/>
                </a:solidFill>
                <a:latin typeface="Times New Roman"/>
                <a:ea typeface="Times New Roman"/>
                <a:cs typeface="Times New Roman"/>
                <a:sym typeface="Times New Roman"/>
              </a:rPr>
              <a:t>The primary focus of hospitality is to address the needs and preferences relating to food and accommodation of guests to enhance their overall experience (Walker, 2013). </a:t>
            </a:r>
            <a:endParaRPr sz="1200" dirty="0">
              <a:solidFill>
                <a:srgbClr val="000000"/>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rgbClr val="000000"/>
              </a:buClr>
              <a:buSzPct val="100000"/>
              <a:buFont typeface="Times New Roman"/>
              <a:buChar char="●"/>
            </a:pPr>
            <a:r>
              <a:rPr lang="en" sz="1200" dirty="0">
                <a:solidFill>
                  <a:srgbClr val="000000"/>
                </a:solidFill>
                <a:latin typeface="Times New Roman"/>
                <a:ea typeface="Times New Roman"/>
                <a:cs typeface="Times New Roman"/>
                <a:sym typeface="Times New Roman"/>
              </a:rPr>
              <a:t>Ensuring an appropriate guest service and hospitality experience helps hotel companies in improving their brand images helping them to attract more customers to drive business growth (O'Gorman, 2010). </a:t>
            </a:r>
            <a:endParaRPr sz="1200" dirty="0">
              <a:solidFill>
                <a:srgbClr val="000000"/>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rgbClr val="000000"/>
              </a:buClr>
              <a:buSzPct val="100000"/>
              <a:buFont typeface="Times New Roman"/>
              <a:buChar char="●"/>
            </a:pPr>
            <a:r>
              <a:rPr lang="en" sz="1200" dirty="0">
                <a:solidFill>
                  <a:srgbClr val="000000"/>
                </a:solidFill>
                <a:latin typeface="Times New Roman"/>
                <a:ea typeface="Times New Roman"/>
                <a:cs typeface="Times New Roman"/>
                <a:sym typeface="Times New Roman"/>
              </a:rPr>
              <a:t>Hospitality can be treated as the core element that helps the hotel industry in ensuring its business growth by offering high-quality services to its guests. </a:t>
            </a:r>
            <a:endParaRPr sz="1200" dirty="0">
              <a:solidFill>
                <a:srgbClr val="000000"/>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rgbClr val="000000"/>
              </a:buClr>
              <a:buSzPct val="100000"/>
              <a:buFont typeface="Times New Roman"/>
              <a:buChar char="●"/>
            </a:pPr>
            <a:r>
              <a:rPr lang="en" sz="1200" dirty="0">
                <a:solidFill>
                  <a:srgbClr val="000000"/>
                </a:solidFill>
                <a:latin typeface="Times New Roman"/>
                <a:ea typeface="Times New Roman"/>
                <a:cs typeface="Times New Roman"/>
                <a:sym typeface="Times New Roman"/>
              </a:rPr>
              <a:t>The hospitality industry is based on three aspects that are the availability of leisure time, complete satisfaction of customers and disposable income. </a:t>
            </a:r>
            <a:endParaRPr sz="1200" dirty="0">
              <a:solidFill>
                <a:srgbClr val="000000"/>
              </a:solidFill>
              <a:latin typeface="Times New Roman"/>
              <a:ea typeface="Times New Roman"/>
              <a:cs typeface="Times New Roman"/>
              <a:sym typeface="Times New Roman"/>
            </a:endParaRPr>
          </a:p>
        </p:txBody>
      </p:sp>
      <p:pic>
        <p:nvPicPr>
          <p:cNvPr id="185" name="Google Shape;185;p21"/>
          <p:cNvPicPr preferRelativeResize="0"/>
          <p:nvPr/>
        </p:nvPicPr>
        <p:blipFill>
          <a:blip r:embed="rId3">
            <a:alphaModFix/>
          </a:blip>
          <a:stretch>
            <a:fillRect/>
          </a:stretch>
        </p:blipFill>
        <p:spPr>
          <a:xfrm>
            <a:off x="466100" y="2024951"/>
            <a:ext cx="3615350" cy="226127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22"/>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ctr" rtl="0">
              <a:lnSpc>
                <a:spcPct val="150000"/>
              </a:lnSpc>
              <a:spcBef>
                <a:spcPts val="0"/>
              </a:spcBef>
              <a:spcAft>
                <a:spcPts val="0"/>
              </a:spcAft>
              <a:buNone/>
            </a:pPr>
            <a:r>
              <a:rPr lang="en" sz="2000" b="1">
                <a:solidFill>
                  <a:srgbClr val="000000"/>
                </a:solidFill>
                <a:latin typeface="Times New Roman"/>
                <a:ea typeface="Times New Roman"/>
                <a:cs typeface="Times New Roman"/>
                <a:sym typeface="Times New Roman"/>
              </a:rPr>
              <a:t>How hotels meet or exceed their guest expectations     </a:t>
            </a:r>
            <a:endParaRPr sz="2000"/>
          </a:p>
        </p:txBody>
      </p:sp>
      <p:sp>
        <p:nvSpPr>
          <p:cNvPr id="191" name="Google Shape;191;p22"/>
          <p:cNvSpPr txBox="1">
            <a:spLocks noGrp="1"/>
          </p:cNvSpPr>
          <p:nvPr>
            <p:ph type="body" idx="1"/>
          </p:nvPr>
        </p:nvSpPr>
        <p:spPr>
          <a:xfrm>
            <a:off x="375425" y="1800200"/>
            <a:ext cx="4332900" cy="2931600"/>
          </a:xfrm>
          <a:prstGeom prst="rect">
            <a:avLst/>
          </a:prstGeom>
        </p:spPr>
        <p:txBody>
          <a:bodyPr spcFirstLastPara="1" wrap="square" lIns="91425" tIns="91425" rIns="91425" bIns="91425" anchor="t" anchorCtr="0">
            <a:normAutofit fontScale="92500" lnSpcReduction="20000"/>
          </a:bodyPr>
          <a:lstStyle/>
          <a:p>
            <a:pPr marL="457200" lvl="0" indent="-299085" algn="just" rtl="0">
              <a:lnSpc>
                <a:spcPct val="150000"/>
              </a:lnSpc>
              <a:spcBef>
                <a:spcPts val="0"/>
              </a:spcBef>
              <a:spcAft>
                <a:spcPts val="0"/>
              </a:spcAft>
              <a:buClr>
                <a:srgbClr val="000000"/>
              </a:buClr>
              <a:buSzPct val="100000"/>
              <a:buFont typeface="Times New Roman"/>
              <a:buChar char="●"/>
            </a:pPr>
            <a:r>
              <a:rPr lang="en" sz="1200">
                <a:solidFill>
                  <a:srgbClr val="000000"/>
                </a:solidFill>
                <a:latin typeface="Times New Roman"/>
                <a:ea typeface="Times New Roman"/>
                <a:cs typeface="Times New Roman"/>
                <a:sym typeface="Times New Roman"/>
              </a:rPr>
              <a:t>Hotels like JW Marriott focus on offering luxurious hospitality experiences along with meditation sessions and spas to exceed the expectations of their guests (Heppell, 2015). </a:t>
            </a:r>
            <a:endParaRPr sz="1200">
              <a:solidFill>
                <a:srgbClr val="000000"/>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rgbClr val="000000"/>
              </a:buClr>
              <a:buSzPct val="100000"/>
              <a:buFont typeface="Times New Roman"/>
              <a:buChar char="●"/>
            </a:pPr>
            <a:r>
              <a:rPr lang="en" sz="1200">
                <a:solidFill>
                  <a:srgbClr val="000000"/>
                </a:solidFill>
                <a:latin typeface="Times New Roman"/>
                <a:ea typeface="Times New Roman"/>
                <a:cs typeface="Times New Roman"/>
                <a:sym typeface="Times New Roman"/>
              </a:rPr>
              <a:t>Hotels such as Premier Inn and JW Marriott focus on identifying the individual needs of their guests relating to accommodation and food.</a:t>
            </a:r>
            <a:endParaRPr sz="1200">
              <a:solidFill>
                <a:srgbClr val="000000"/>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rgbClr val="000000"/>
              </a:buClr>
              <a:buSzPct val="100000"/>
              <a:buFont typeface="Times New Roman"/>
              <a:buChar char="●"/>
            </a:pPr>
            <a:r>
              <a:rPr lang="en" sz="1200">
                <a:solidFill>
                  <a:srgbClr val="000000"/>
                </a:solidFill>
                <a:latin typeface="Times New Roman"/>
                <a:ea typeface="Times New Roman"/>
                <a:cs typeface="Times New Roman"/>
                <a:sym typeface="Times New Roman"/>
              </a:rPr>
              <a:t>Hotels are one of the major pillars of the hospitality industry that focuses on the complete satisfaction of customers by offering them exquisite and exceptional hospitality experiences.</a:t>
            </a:r>
            <a:endParaRPr sz="1200">
              <a:solidFill>
                <a:srgbClr val="000000"/>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rgbClr val="000000"/>
              </a:buClr>
              <a:buSzPct val="100000"/>
              <a:buFont typeface="Times New Roman"/>
              <a:buChar char="●"/>
            </a:pPr>
            <a:r>
              <a:rPr lang="en" sz="1200">
                <a:solidFill>
                  <a:srgbClr val="000000"/>
                </a:solidFill>
                <a:latin typeface="Times New Roman"/>
                <a:ea typeface="Times New Roman"/>
                <a:cs typeface="Times New Roman"/>
                <a:sym typeface="Times New Roman"/>
              </a:rPr>
              <a:t>Hotels also ensure the availability of their staff around the day to make sure that their guests can reach their staff easily and effectively.</a:t>
            </a:r>
            <a:endParaRPr sz="1200">
              <a:solidFill>
                <a:srgbClr val="000000"/>
              </a:solidFill>
              <a:latin typeface="Times New Roman"/>
              <a:ea typeface="Times New Roman"/>
              <a:cs typeface="Times New Roman"/>
              <a:sym typeface="Times New Roman"/>
            </a:endParaRPr>
          </a:p>
        </p:txBody>
      </p:sp>
      <p:pic>
        <p:nvPicPr>
          <p:cNvPr id="192" name="Google Shape;192;p22"/>
          <p:cNvPicPr preferRelativeResize="0"/>
          <p:nvPr/>
        </p:nvPicPr>
        <p:blipFill>
          <a:blip r:embed="rId3">
            <a:alphaModFix/>
          </a:blip>
          <a:stretch>
            <a:fillRect/>
          </a:stretch>
        </p:blipFill>
        <p:spPr>
          <a:xfrm>
            <a:off x="4860725" y="1952600"/>
            <a:ext cx="3961649" cy="222842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sp>
        <p:nvSpPr>
          <p:cNvPr id="197" name="Google Shape;197;p23"/>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ctr" rtl="0">
              <a:lnSpc>
                <a:spcPct val="150000"/>
              </a:lnSpc>
              <a:spcBef>
                <a:spcPts val="0"/>
              </a:spcBef>
              <a:spcAft>
                <a:spcPts val="0"/>
              </a:spcAft>
              <a:buNone/>
            </a:pPr>
            <a:r>
              <a:rPr lang="en" sz="2000" b="1">
                <a:solidFill>
                  <a:srgbClr val="000000"/>
                </a:solidFill>
                <a:latin typeface="Times New Roman"/>
                <a:ea typeface="Times New Roman"/>
                <a:cs typeface="Times New Roman"/>
                <a:sym typeface="Times New Roman"/>
              </a:rPr>
              <a:t>Conclusion </a:t>
            </a:r>
            <a:endParaRPr sz="2000"/>
          </a:p>
        </p:txBody>
      </p:sp>
      <p:sp>
        <p:nvSpPr>
          <p:cNvPr id="198" name="Google Shape;198;p23"/>
          <p:cNvSpPr txBox="1">
            <a:spLocks noGrp="1"/>
          </p:cNvSpPr>
          <p:nvPr>
            <p:ph type="body" idx="1"/>
          </p:nvPr>
        </p:nvSpPr>
        <p:spPr>
          <a:xfrm>
            <a:off x="4447475" y="1800200"/>
            <a:ext cx="4086600" cy="2888100"/>
          </a:xfrm>
          <a:prstGeom prst="rect">
            <a:avLst/>
          </a:prstGeom>
        </p:spPr>
        <p:txBody>
          <a:bodyPr spcFirstLastPara="1" wrap="square" lIns="91425" tIns="91425" rIns="91425" bIns="91425" anchor="t" anchorCtr="0">
            <a:normAutofit fontScale="92500"/>
          </a:bodyPr>
          <a:lstStyle/>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above presentation has concentrated on the hospitality industry and has highlighted the services offered to consumers by JW Marriott. </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JW Marriott focuses on offering its guests a luxurious hospitality experience to address all of their needs and demands relating to food and accommodation. </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 As per the study, it can be said that the hospitality industry focuses on the complete satisfaction of its guests.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 Hotels ensure the availability of their staff and services to improve the overall guest experience.</a:t>
            </a:r>
            <a:endParaRPr sz="1200">
              <a:solidFill>
                <a:srgbClr val="000000"/>
              </a:solidFill>
              <a:latin typeface="Times New Roman"/>
              <a:ea typeface="Times New Roman"/>
              <a:cs typeface="Times New Roman"/>
              <a:sym typeface="Times New Roman"/>
            </a:endParaRPr>
          </a:p>
        </p:txBody>
      </p:sp>
      <p:pic>
        <p:nvPicPr>
          <p:cNvPr id="199" name="Google Shape;199;p23"/>
          <p:cNvPicPr preferRelativeResize="0"/>
          <p:nvPr/>
        </p:nvPicPr>
        <p:blipFill>
          <a:blip r:embed="rId3">
            <a:alphaModFix/>
          </a:blip>
          <a:stretch>
            <a:fillRect/>
          </a:stretch>
        </p:blipFill>
        <p:spPr>
          <a:xfrm>
            <a:off x="462750" y="1956374"/>
            <a:ext cx="3908525" cy="26070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sp>
        <p:nvSpPr>
          <p:cNvPr id="204" name="Google Shape;204;p24"/>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ctr" rtl="0">
              <a:lnSpc>
                <a:spcPct val="150000"/>
              </a:lnSpc>
              <a:spcBef>
                <a:spcPts val="0"/>
              </a:spcBef>
              <a:spcAft>
                <a:spcPts val="0"/>
              </a:spcAft>
              <a:buNone/>
            </a:pPr>
            <a:r>
              <a:rPr lang="en" sz="2000" b="1">
                <a:solidFill>
                  <a:srgbClr val="000000"/>
                </a:solidFill>
                <a:latin typeface="Times New Roman"/>
                <a:ea typeface="Times New Roman"/>
                <a:cs typeface="Times New Roman"/>
                <a:sym typeface="Times New Roman"/>
              </a:rPr>
              <a:t>References </a:t>
            </a:r>
            <a:endParaRPr sz="2000"/>
          </a:p>
        </p:txBody>
      </p:sp>
      <p:sp>
        <p:nvSpPr>
          <p:cNvPr id="205" name="Google Shape;205;p24"/>
          <p:cNvSpPr txBox="1">
            <a:spLocks noGrp="1"/>
          </p:cNvSpPr>
          <p:nvPr>
            <p:ph type="body" idx="1"/>
          </p:nvPr>
        </p:nvSpPr>
        <p:spPr>
          <a:xfrm>
            <a:off x="505825" y="1688525"/>
            <a:ext cx="8245500" cy="2956200"/>
          </a:xfrm>
          <a:prstGeom prst="rect">
            <a:avLst/>
          </a:prstGeom>
        </p:spPr>
        <p:txBody>
          <a:bodyPr spcFirstLastPara="1" wrap="square" lIns="91425" tIns="91425" rIns="91425" bIns="91425" anchor="t" anchorCtr="0">
            <a:normAutofit fontScale="77500" lnSpcReduction="20000"/>
          </a:bodyPr>
          <a:lstStyle/>
          <a:p>
            <a:r>
              <a:rPr lang="en-GB" dirty="0" err="1"/>
              <a:t>Heppell</a:t>
            </a:r>
            <a:r>
              <a:rPr lang="en-GB" dirty="0"/>
              <a:t>, M., 2015. </a:t>
            </a:r>
            <a:r>
              <a:rPr lang="en-GB" i="1" dirty="0"/>
              <a:t>Five Star Service: How to deliver exceptional customer service</a:t>
            </a:r>
            <a:r>
              <a:rPr lang="en-GB" dirty="0"/>
              <a:t>. Pearson UK.</a:t>
            </a:r>
          </a:p>
          <a:p>
            <a:r>
              <a:rPr lang="en-GB" dirty="0"/>
              <a:t>Horner, S. and </a:t>
            </a:r>
            <a:r>
              <a:rPr lang="en-GB" dirty="0" err="1"/>
              <a:t>Swarbrooke</a:t>
            </a:r>
            <a:r>
              <a:rPr lang="en-GB" dirty="0"/>
              <a:t>, J., 2016. </a:t>
            </a:r>
            <a:r>
              <a:rPr lang="en-GB" i="1" dirty="0"/>
              <a:t>Consumer behaviour in tourism</a:t>
            </a:r>
            <a:r>
              <a:rPr lang="en-GB" dirty="0"/>
              <a:t>. Routledge.</a:t>
            </a:r>
          </a:p>
          <a:p>
            <a:r>
              <a:rPr lang="en-GB" dirty="0"/>
              <a:t>Johnston, R. and Clark, G., 2008. </a:t>
            </a:r>
            <a:r>
              <a:rPr lang="en-GB" i="1" dirty="0"/>
              <a:t>Service operations management: improving service delivery</a:t>
            </a:r>
            <a:r>
              <a:rPr lang="en-GB" dirty="0"/>
              <a:t>. Pearson Education.</a:t>
            </a:r>
          </a:p>
          <a:p>
            <a:r>
              <a:rPr lang="en-GB" dirty="0" err="1"/>
              <a:t>Kabadayi</a:t>
            </a:r>
            <a:r>
              <a:rPr lang="en-GB" dirty="0"/>
              <a:t>, S., Ali, F., Choi, H., Joosten, H. and Lu, C., 2019. Smart service experience in hospitality and tourism services: A conceptualization and future research agenda. </a:t>
            </a:r>
            <a:r>
              <a:rPr lang="en-GB" i="1" dirty="0"/>
              <a:t>Journal of Service Management</a:t>
            </a:r>
            <a:r>
              <a:rPr lang="en-GB" dirty="0"/>
              <a:t>, </a:t>
            </a:r>
            <a:r>
              <a:rPr lang="en-GB" i="1" dirty="0"/>
              <a:t>30</a:t>
            </a:r>
            <a:r>
              <a:rPr lang="en-GB" dirty="0"/>
              <a:t>(3), pp.326-348.</a:t>
            </a:r>
          </a:p>
          <a:p>
            <a:r>
              <a:rPr lang="en-GB" dirty="0"/>
              <a:t>Marriott, 2022. </a:t>
            </a:r>
            <a:r>
              <a:rPr lang="en-GB" i="1" dirty="0"/>
              <a:t>2021 ANNUAL REPORT</a:t>
            </a:r>
            <a:r>
              <a:rPr lang="en-GB" dirty="0"/>
              <a:t>. [Online] Available at:&lt;https://marriott.gcs-web.com/static-files/b82978a6-9d28-4e38-9855-fc4ae2cebe11&gt; [Accessed on 14th January 2023]</a:t>
            </a:r>
          </a:p>
          <a:p>
            <a:r>
              <a:rPr lang="en-GB" dirty="0"/>
              <a:t>Marriott, 2022. </a:t>
            </a:r>
            <a:r>
              <a:rPr lang="en-GB" i="1" dirty="0"/>
              <a:t>NOURISH YOUR SOUL</a:t>
            </a:r>
            <a:r>
              <a:rPr lang="en-GB" dirty="0"/>
              <a:t>. [Online] Available at:&lt;https://jw-marriott.marriott.com/nourish-your-soul/#bemindful&gt; [Accessed on 14th January 2023]</a:t>
            </a:r>
          </a:p>
          <a:p>
            <a:r>
              <a:rPr lang="en-GB" dirty="0"/>
              <a:t>O'Fallon, M.J. and Rutherford, D.G., 2010. </a:t>
            </a:r>
            <a:r>
              <a:rPr lang="en-GB" i="1" dirty="0"/>
              <a:t>Hotel management and operations</a:t>
            </a:r>
            <a:r>
              <a:rPr lang="en-GB" dirty="0"/>
              <a:t>. John Wiley &amp; Sons.</a:t>
            </a:r>
          </a:p>
          <a:p>
            <a:r>
              <a:rPr lang="en-GB" dirty="0"/>
              <a:t>O'Gorman, K.D., 2010. </a:t>
            </a:r>
            <a:r>
              <a:rPr lang="en-GB" i="1" dirty="0"/>
              <a:t>The origins of hospitality and tourism</a:t>
            </a:r>
            <a:r>
              <a:rPr lang="en-GB" dirty="0"/>
              <a:t>. Goodfellow Publishers Ltd.</a:t>
            </a:r>
          </a:p>
          <a:p>
            <a:r>
              <a:rPr lang="en-GB" dirty="0"/>
              <a:t>Padma, P. and </a:t>
            </a:r>
            <a:r>
              <a:rPr lang="en-GB" dirty="0" err="1"/>
              <a:t>Ahn</a:t>
            </a:r>
            <a:r>
              <a:rPr lang="en-GB" dirty="0"/>
              <a:t>, J., 2020. Guest satisfaction &amp; dissatisfaction in luxury hotels: An application of big data. </a:t>
            </a:r>
            <a:r>
              <a:rPr lang="en-GB" i="1" dirty="0"/>
              <a:t>International Journal of Hospitality Management</a:t>
            </a:r>
            <a:r>
              <a:rPr lang="en-GB" dirty="0"/>
              <a:t>, </a:t>
            </a:r>
            <a:r>
              <a:rPr lang="en-GB" i="1" dirty="0"/>
              <a:t>84</a:t>
            </a:r>
            <a:r>
              <a:rPr lang="en-GB" dirty="0"/>
              <a:t>, p.102318.</a:t>
            </a:r>
          </a:p>
          <a:p>
            <a:r>
              <a:rPr lang="en-GB" dirty="0" err="1"/>
              <a:t>Tesone</a:t>
            </a:r>
            <a:r>
              <a:rPr lang="en-GB" dirty="0"/>
              <a:t>, D., 2012. </a:t>
            </a:r>
            <a:r>
              <a:rPr lang="en-GB" i="1" dirty="0"/>
              <a:t>Principles of management for the hospitality industry</a:t>
            </a:r>
            <a:r>
              <a:rPr lang="en-GB" dirty="0"/>
              <a:t>. Routledge.</a:t>
            </a:r>
          </a:p>
          <a:p>
            <a:r>
              <a:rPr lang="en-GB" dirty="0" err="1"/>
              <a:t>Vallen</a:t>
            </a:r>
            <a:r>
              <a:rPr lang="en-GB" dirty="0"/>
              <a:t>, G.K. and </a:t>
            </a:r>
            <a:r>
              <a:rPr lang="en-GB" dirty="0" err="1"/>
              <a:t>Vallen</a:t>
            </a:r>
            <a:r>
              <a:rPr lang="en-GB" dirty="0"/>
              <a:t>, J., 2014. , Chapter 2: The Modern Hotel Industry In Check-In Check Out Managing Hotel Operations. </a:t>
            </a:r>
            <a:r>
              <a:rPr lang="en-GB" i="1" dirty="0"/>
              <a:t>Pearson New </a:t>
            </a:r>
            <a:r>
              <a:rPr lang="en-GB" i="1" dirty="0" err="1"/>
              <a:t>Internationl</a:t>
            </a:r>
            <a:r>
              <a:rPr lang="en-GB" i="1" dirty="0"/>
              <a:t> Edition,</a:t>
            </a:r>
            <a:r>
              <a:rPr lang="en-GB" dirty="0"/>
              <a:t>, </a:t>
            </a:r>
            <a:r>
              <a:rPr lang="en-GB" i="1" dirty="0"/>
              <a:t>32</a:t>
            </a:r>
            <a:r>
              <a:rPr lang="en-GB" dirty="0"/>
              <a:t>, p.61.</a:t>
            </a:r>
          </a:p>
          <a:p>
            <a:r>
              <a:rPr lang="en-GB" dirty="0"/>
              <a:t>Walker, J. 2013. </a:t>
            </a:r>
            <a:r>
              <a:rPr lang="en-GB" i="1" dirty="0"/>
              <a:t>Introduction to Hospitality Management</a:t>
            </a:r>
            <a:r>
              <a:rPr lang="en-GB" dirty="0"/>
              <a:t>, Pearson, London</a:t>
            </a:r>
          </a:p>
          <a:p>
            <a:r>
              <a:rPr lang="en-GB" dirty="0"/>
              <a:t>Wood, R.C. ed., 2015. </a:t>
            </a:r>
            <a:r>
              <a:rPr lang="en-GB" i="1" dirty="0"/>
              <a:t>Hospitality management: a brief introduction</a:t>
            </a:r>
            <a:r>
              <a:rPr lang="en-GB" dirty="0"/>
              <a:t>. Sage.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pic>
        <p:nvPicPr>
          <p:cNvPr id="210" name="Google Shape;210;p25"/>
          <p:cNvPicPr preferRelativeResize="0"/>
          <p:nvPr/>
        </p:nvPicPr>
        <p:blipFill>
          <a:blip r:embed="rId3">
            <a:alphaModFix/>
          </a:blip>
          <a:stretch>
            <a:fillRect/>
          </a:stretch>
        </p:blipFill>
        <p:spPr>
          <a:xfrm>
            <a:off x="152400" y="152400"/>
            <a:ext cx="8602133" cy="4838700"/>
          </a:xfrm>
          <a:prstGeom prst="rect">
            <a:avLst/>
          </a:prstGeom>
          <a:noFill/>
          <a:ln>
            <a:noFill/>
          </a:ln>
        </p:spPr>
      </p:pic>
    </p:spTree>
  </p:cSld>
  <p:clrMapOvr>
    <a:masterClrMapping/>
  </p:clrMapOvr>
</p:sld>
</file>

<file path=ppt/theme/theme1.xml><?xml version="1.0" encoding="utf-8"?>
<a:theme xmlns:a="http://schemas.openxmlformats.org/drawingml/2006/main"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TotalTime>
  <Words>2931</Words>
  <Application>Microsoft Office PowerPoint</Application>
  <PresentationFormat>On-screen Show (16:9)</PresentationFormat>
  <Paragraphs>89</Paragraphs>
  <Slides>14</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Times New Roman</vt:lpstr>
      <vt:lpstr>Nunito</vt:lpstr>
      <vt:lpstr>Calibri</vt:lpstr>
      <vt:lpstr>Shift</vt:lpstr>
      <vt:lpstr>Module: Hospitality and Guest Services Module code: BMIH4003 Assignment Title: Presentation – The role and importance of quality service, hospitality, and guest services within the hotel Industry</vt:lpstr>
      <vt:lpstr>Contents</vt:lpstr>
      <vt:lpstr>Introduction </vt:lpstr>
      <vt:lpstr>Overview of JW Marriott </vt:lpstr>
      <vt:lpstr>Main consumers of JW Marriott  </vt:lpstr>
      <vt:lpstr>Nature of guest services provided by JW Marriott to its consumers</vt:lpstr>
      <vt:lpstr>Scope of guest services provided by JW Marriott to its consumers  </vt:lpstr>
      <vt:lpstr>Role of guest services provided by JW Marriott to its consumers </vt:lpstr>
      <vt:lpstr>The need to consider the function and role of guest services</vt:lpstr>
      <vt:lpstr>Importance of Hospitality   </vt:lpstr>
      <vt:lpstr>How hotels meet or exceed their guest expectations     </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Hospitality and Guest Services Module code: BMIH4003 Assignment Title: Presentation – The role and importance of quality service, hospitality, and guest services within the hotel Industry</dc:title>
  <cp:lastModifiedBy>User</cp:lastModifiedBy>
  <cp:revision>1</cp:revision>
  <dcterms:modified xsi:type="dcterms:W3CDTF">2023-01-18T06:25:25Z</dcterms:modified>
</cp:coreProperties>
</file>