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017" r:id="rId4"/>
  </p:sldMasterIdLst>
  <p:notesMasterIdLst>
    <p:notesMasterId r:id="rId28"/>
  </p:notesMasterIdLst>
  <p:sldIdLst>
    <p:sldId id="256" r:id="rId5"/>
    <p:sldId id="503" r:id="rId6"/>
    <p:sldId id="289" r:id="rId7"/>
    <p:sldId id="473" r:id="rId8"/>
    <p:sldId id="482" r:id="rId9"/>
    <p:sldId id="484" r:id="rId10"/>
    <p:sldId id="501" r:id="rId11"/>
    <p:sldId id="420" r:id="rId12"/>
    <p:sldId id="485" r:id="rId13"/>
    <p:sldId id="486" r:id="rId14"/>
    <p:sldId id="487" r:id="rId15"/>
    <p:sldId id="488" r:id="rId16"/>
    <p:sldId id="493" r:id="rId17"/>
    <p:sldId id="490" r:id="rId18"/>
    <p:sldId id="495" r:id="rId19"/>
    <p:sldId id="496" r:id="rId20"/>
    <p:sldId id="498" r:id="rId21"/>
    <p:sldId id="499" r:id="rId22"/>
    <p:sldId id="476" r:id="rId23"/>
    <p:sldId id="478" r:id="rId24"/>
    <p:sldId id="481" r:id="rId25"/>
    <p:sldId id="475" r:id="rId26"/>
    <p:sldId id="504"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FBF147-5A50-43BB-93CB-D6FAC47BFD69}" v="233" dt="2020-06-24T09:20:49.793"/>
    <p1510:client id="{7F929911-3107-2710-C041-B24B28177BED}" v="203" dt="2020-05-19T16:42:44.4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815" autoAdjust="0"/>
    <p:restoredTop sz="49041" autoAdjust="0"/>
  </p:normalViewPr>
  <p:slideViewPr>
    <p:cSldViewPr snapToGrid="0">
      <p:cViewPr varScale="1">
        <p:scale>
          <a:sx n="68" d="100"/>
          <a:sy n="68" d="100"/>
        </p:scale>
        <p:origin x="3064"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 Id="rId8" Type="http://schemas.openxmlformats.org/officeDocument/2006/relationships/slide" Target="slides/slide4.xml"/></Relationships>
</file>

<file path=ppt/diagrams/_rels/data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EC7A92-5B04-409F-8793-1A8CABA3510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33846771-7F6A-4E83-B361-5FFC6615BE83}">
      <dgm:prSet phldrT="[Text]" custT="1"/>
      <dgm:spPr>
        <a:solidFill>
          <a:srgbClr val="0070C0"/>
        </a:solidFill>
      </dgm:spPr>
      <dgm:t>
        <a:bodyPr/>
        <a:lstStyle/>
        <a:p>
          <a:r>
            <a:rPr lang="en-GB" sz="1800" noProof="0" dirty="0">
              <a:latin typeface="Arial" panose="020B0604020202020204" pitchFamily="34" charset="0"/>
              <a:cs typeface="Arial" panose="020B0604020202020204" pitchFamily="34" charset="0"/>
            </a:rPr>
            <a:t>Conceptual understanding</a:t>
          </a:r>
        </a:p>
      </dgm:t>
    </dgm:pt>
    <dgm:pt modelId="{FA8313DB-1B24-44B5-BB08-B25B1BFE4801}" type="parTrans" cxnId="{80528E2D-F0BF-4CC7-923A-CC1D6C9B1BE8}">
      <dgm:prSet/>
      <dgm:spPr/>
      <dgm:t>
        <a:bodyPr/>
        <a:lstStyle/>
        <a:p>
          <a:endParaRPr lang="en-GB" sz="2400"/>
        </a:p>
      </dgm:t>
    </dgm:pt>
    <dgm:pt modelId="{63FD9463-8820-4850-AE50-83586BDB6A54}" type="sibTrans" cxnId="{80528E2D-F0BF-4CC7-923A-CC1D6C9B1BE8}">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7B3727B8-BA18-40E7-898A-FE3708FDD2CA}">
      <dgm:prSet phldrT="[Text]" custT="1"/>
      <dgm:spPr>
        <a:solidFill>
          <a:srgbClr val="0070C0"/>
        </a:solidFill>
      </dgm:spPr>
      <dgm:t>
        <a:bodyPr/>
        <a:lstStyle/>
        <a:p>
          <a:r>
            <a:rPr lang="en-GB" sz="1800" noProof="0" dirty="0">
              <a:latin typeface="Arial" panose="020B0604020202020204" pitchFamily="34" charset="0"/>
              <a:cs typeface="Arial" panose="020B0604020202020204" pitchFamily="34" charset="0"/>
            </a:rPr>
            <a:t>Communicating with symbols</a:t>
          </a:r>
        </a:p>
      </dgm:t>
    </dgm:pt>
    <dgm:pt modelId="{82B1274C-4CB8-4415-9441-9798BF41BE6D}" type="parTrans" cxnId="{05FB0A95-AC11-4868-B3D6-C5557BC0C6E3}">
      <dgm:prSet/>
      <dgm:spPr/>
      <dgm:t>
        <a:bodyPr/>
        <a:lstStyle/>
        <a:p>
          <a:endParaRPr lang="en-GB" sz="2400"/>
        </a:p>
      </dgm:t>
    </dgm:pt>
    <dgm:pt modelId="{A2669184-7780-4729-992A-1A85C11CD8CE}" type="sibTrans" cxnId="{05FB0A95-AC11-4868-B3D6-C5557BC0C6E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8453F29-E846-4FD7-8E6B-90910EB393D6}">
      <dgm:prSet phldrT="[Text]" custT="1"/>
      <dgm:spPr>
        <a:solidFill>
          <a:srgbClr val="0070C0"/>
        </a:solidFill>
      </dgm:spPr>
      <dgm:t>
        <a:bodyPr/>
        <a:lstStyle/>
        <a:p>
          <a:r>
            <a:rPr lang="en-GB" sz="1800" noProof="0" dirty="0">
              <a:latin typeface="Arial" panose="020B0604020202020204" pitchFamily="34" charset="0"/>
              <a:cs typeface="Arial" panose="020B0604020202020204" pitchFamily="34" charset="0"/>
            </a:rPr>
            <a:t>Strategic competence</a:t>
          </a:r>
        </a:p>
      </dgm:t>
    </dgm:pt>
    <dgm:pt modelId="{3C7A2AC7-C548-48E7-A9F6-F04DEA98BC8A}" type="parTrans" cxnId="{5968BFAB-CAD8-4847-ADAA-772965705403}">
      <dgm:prSet/>
      <dgm:spPr/>
      <dgm:t>
        <a:bodyPr/>
        <a:lstStyle/>
        <a:p>
          <a:endParaRPr lang="en-GB" sz="2400"/>
        </a:p>
      </dgm:t>
    </dgm:pt>
    <dgm:pt modelId="{A60EFA97-F1BF-4CB5-94B5-A1E9B64B06A0}" type="sibTrans" cxnId="{5968BFAB-CAD8-4847-ADAA-77296570540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BD2528F-C66D-43CB-B6EE-FCABD59C0006}">
      <dgm:prSet phldrT="[Text]" custT="1"/>
      <dgm:spPr>
        <a:solidFill>
          <a:srgbClr val="0070C0"/>
        </a:solidFill>
      </dgm:spPr>
      <dgm:t>
        <a:bodyPr/>
        <a:lstStyle/>
        <a:p>
          <a:r>
            <a:rPr lang="en-GB" sz="1800" noProof="0" dirty="0">
              <a:latin typeface="Arial" panose="020B0604020202020204" pitchFamily="34" charset="0"/>
              <a:cs typeface="Arial" panose="020B0604020202020204" pitchFamily="34" charset="0"/>
            </a:rPr>
            <a:t>Fluency</a:t>
          </a:r>
        </a:p>
      </dgm:t>
    </dgm:pt>
    <dgm:pt modelId="{87CB4BAF-0747-4369-836F-1E744C440686}" type="parTrans" cxnId="{A5F1FCBA-DC85-43C6-9A8C-2EE90394D47D}">
      <dgm:prSet/>
      <dgm:spPr/>
      <dgm:t>
        <a:bodyPr/>
        <a:lstStyle/>
        <a:p>
          <a:endParaRPr lang="en-GB" sz="2400"/>
        </a:p>
      </dgm:t>
    </dgm:pt>
    <dgm:pt modelId="{77010B88-BE37-420F-931B-B57D23E20DBB}" type="sibTrans" cxnId="{A5F1FCBA-DC85-43C6-9A8C-2EE90394D47D}">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45C33BA4-76CA-4D6D-9DA0-F799F56363DA}">
      <dgm:prSet phldrT="[Text]" custT="1"/>
      <dgm:spPr>
        <a:solidFill>
          <a:srgbClr val="0070C0"/>
        </a:solidFill>
      </dgm:spPr>
      <dgm:t>
        <a:bodyPr/>
        <a:lstStyle/>
        <a:p>
          <a:r>
            <a:rPr lang="en-GB" sz="1800" noProof="0" dirty="0">
              <a:latin typeface="Arial" panose="020B0604020202020204" pitchFamily="34" charset="0"/>
              <a:cs typeface="Arial" panose="020B0604020202020204" pitchFamily="34" charset="0"/>
            </a:rPr>
            <a:t>Logical reasoning</a:t>
          </a:r>
        </a:p>
      </dgm:t>
    </dgm:pt>
    <dgm:pt modelId="{23E5C65A-8924-4DFB-8456-5235E6562055}" type="parTrans" cxnId="{45F14B2F-71F6-4369-9958-9CFCAFA0805F}">
      <dgm:prSet/>
      <dgm:spPr/>
      <dgm:t>
        <a:bodyPr/>
        <a:lstStyle/>
        <a:p>
          <a:endParaRPr lang="en-GB" sz="2400"/>
        </a:p>
      </dgm:t>
    </dgm:pt>
    <dgm:pt modelId="{9133F020-E1FF-4C21-A1C6-3B6A8B150CC9}" type="sibTrans" cxnId="{45F14B2F-71F6-4369-9958-9CFCAFA0805F}">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AD4553C0-0FE6-4464-9F62-D03A73937A38}" type="pres">
      <dgm:prSet presAssocID="{FEEC7A92-5B04-409F-8793-1A8CABA35103}" presName="cycle" presStyleCnt="0">
        <dgm:presLayoutVars>
          <dgm:dir/>
          <dgm:resizeHandles val="exact"/>
        </dgm:presLayoutVars>
      </dgm:prSet>
      <dgm:spPr/>
    </dgm:pt>
    <dgm:pt modelId="{A6CA8216-F9BE-4B80-A258-9E004B1DB580}" type="pres">
      <dgm:prSet presAssocID="{33846771-7F6A-4E83-B361-5FFC6615BE83}" presName="node" presStyleLbl="node1" presStyleIdx="0" presStyleCnt="5" custScaleX="133100" custScaleY="77385" custRadScaleRad="85076">
        <dgm:presLayoutVars>
          <dgm:bulletEnabled val="1"/>
        </dgm:presLayoutVars>
      </dgm:prSet>
      <dgm:spPr/>
    </dgm:pt>
    <dgm:pt modelId="{9345DA02-BB90-4C7D-891C-52E9A95D9665}" type="pres">
      <dgm:prSet presAssocID="{33846771-7F6A-4E83-B361-5FFC6615BE83}" presName="spNode" presStyleCnt="0"/>
      <dgm:spPr/>
    </dgm:pt>
    <dgm:pt modelId="{5BBD79D9-7258-4E6B-B563-D9BB78C1C1CE}" type="pres">
      <dgm:prSet presAssocID="{63FD9463-8820-4850-AE50-83586BDB6A54}" presName="sibTrans" presStyleLbl="sibTrans1D1" presStyleIdx="0" presStyleCnt="5"/>
      <dgm:spPr/>
    </dgm:pt>
    <dgm:pt modelId="{7C73C4C4-D67E-4E93-977A-CB644DAE8612}" type="pres">
      <dgm:prSet presAssocID="{7B3727B8-BA18-40E7-898A-FE3708FDD2CA}" presName="node" presStyleLbl="node1" presStyleIdx="1" presStyleCnt="5" custScaleX="151201" custScaleY="77948" custRadScaleRad="98817" custRadScaleInc="60222">
        <dgm:presLayoutVars>
          <dgm:bulletEnabled val="1"/>
        </dgm:presLayoutVars>
      </dgm:prSet>
      <dgm:spPr/>
    </dgm:pt>
    <dgm:pt modelId="{D26F8E08-D137-4DE2-A3C8-EBED2FA568A8}" type="pres">
      <dgm:prSet presAssocID="{7B3727B8-BA18-40E7-898A-FE3708FDD2CA}" presName="spNode" presStyleCnt="0"/>
      <dgm:spPr/>
    </dgm:pt>
    <dgm:pt modelId="{9134C1D7-8A97-4A58-9387-B7E73CD0F522}" type="pres">
      <dgm:prSet presAssocID="{A2669184-7780-4729-992A-1A85C11CD8CE}" presName="sibTrans" presStyleLbl="sibTrans1D1" presStyleIdx="1" presStyleCnt="5"/>
      <dgm:spPr/>
    </dgm:pt>
    <dgm:pt modelId="{D29DF543-05FD-4F04-9DE4-97A18088DCC8}" type="pres">
      <dgm:prSet presAssocID="{98453F29-E846-4FD7-8E6B-90910EB393D6}" presName="node" presStyleLbl="node1" presStyleIdx="2" presStyleCnt="5" custScaleX="133100" custScaleY="79384" custRadScaleRad="110666" custRadScaleInc="-27415">
        <dgm:presLayoutVars>
          <dgm:bulletEnabled val="1"/>
        </dgm:presLayoutVars>
      </dgm:prSet>
      <dgm:spPr/>
    </dgm:pt>
    <dgm:pt modelId="{C5CD0D83-3F67-4B88-B744-0B14A201CA26}" type="pres">
      <dgm:prSet presAssocID="{98453F29-E846-4FD7-8E6B-90910EB393D6}" presName="spNode" presStyleCnt="0"/>
      <dgm:spPr/>
    </dgm:pt>
    <dgm:pt modelId="{7FB4609E-DC55-4AFA-AACC-C5766F042F4A}" type="pres">
      <dgm:prSet presAssocID="{A60EFA97-F1BF-4CB5-94B5-A1E9B64B06A0}" presName="sibTrans" presStyleLbl="sibTrans1D1" presStyleIdx="2" presStyleCnt="5"/>
      <dgm:spPr/>
    </dgm:pt>
    <dgm:pt modelId="{0F4ABDF7-7123-49E7-8BD7-148EBB95C4BD}" type="pres">
      <dgm:prSet presAssocID="{45C33BA4-76CA-4D6D-9DA0-F799F56363DA}" presName="node" presStyleLbl="node1" presStyleIdx="3" presStyleCnt="5" custScaleX="133100" custScaleY="81724" custRadScaleRad="108646" custRadScaleInc="18595">
        <dgm:presLayoutVars>
          <dgm:bulletEnabled val="1"/>
        </dgm:presLayoutVars>
      </dgm:prSet>
      <dgm:spPr/>
    </dgm:pt>
    <dgm:pt modelId="{F7D7AECC-166B-4E5A-A4A8-367992A74ED0}" type="pres">
      <dgm:prSet presAssocID="{45C33BA4-76CA-4D6D-9DA0-F799F56363DA}" presName="spNode" presStyleCnt="0"/>
      <dgm:spPr/>
    </dgm:pt>
    <dgm:pt modelId="{5A16D349-78E8-48BD-9D23-7C3DF98CEBAA}" type="pres">
      <dgm:prSet presAssocID="{9133F020-E1FF-4C21-A1C6-3B6A8B150CC9}" presName="sibTrans" presStyleLbl="sibTrans1D1" presStyleIdx="3" presStyleCnt="5"/>
      <dgm:spPr/>
    </dgm:pt>
    <dgm:pt modelId="{951352FD-D208-4A2B-AABB-90A73E151BBC}" type="pres">
      <dgm:prSet presAssocID="{9BD2528F-C66D-43CB-B6EE-FCABD59C0006}" presName="node" presStyleLbl="node1" presStyleIdx="4" presStyleCnt="5" custScaleX="133100" custScaleY="79537" custRadScaleRad="94756" custRadScaleInc="-58107">
        <dgm:presLayoutVars>
          <dgm:bulletEnabled val="1"/>
        </dgm:presLayoutVars>
      </dgm:prSet>
      <dgm:spPr/>
    </dgm:pt>
    <dgm:pt modelId="{9B9215D3-C021-49E2-8C34-77331AC1D016}" type="pres">
      <dgm:prSet presAssocID="{9BD2528F-C66D-43CB-B6EE-FCABD59C0006}" presName="spNode" presStyleCnt="0"/>
      <dgm:spPr/>
    </dgm:pt>
    <dgm:pt modelId="{D2F6B432-B11E-4A49-ADDE-B323A55AC6C6}" type="pres">
      <dgm:prSet presAssocID="{77010B88-BE37-420F-931B-B57D23E20DBB}" presName="sibTrans" presStyleLbl="sibTrans1D1" presStyleIdx="4" presStyleCnt="5"/>
      <dgm:spPr/>
    </dgm:pt>
  </dgm:ptLst>
  <dgm:cxnLst>
    <dgm:cxn modelId="{2846D804-17AE-4C99-B065-CC3E37D8E4C7}" type="presOf" srcId="{A60EFA97-F1BF-4CB5-94B5-A1E9B64B06A0}" destId="{7FB4609E-DC55-4AFA-AACC-C5766F042F4A}" srcOrd="0" destOrd="0" presId="urn:microsoft.com/office/officeart/2005/8/layout/cycle6"/>
    <dgm:cxn modelId="{3A203D08-6A22-4270-817C-5685F1C41F16}" type="presOf" srcId="{33846771-7F6A-4E83-B361-5FFC6615BE83}" destId="{A6CA8216-F9BE-4B80-A258-9E004B1DB580}" srcOrd="0" destOrd="0" presId="urn:microsoft.com/office/officeart/2005/8/layout/cycle6"/>
    <dgm:cxn modelId="{177DB516-9597-4A60-B29A-FB26ADE126E7}" type="presOf" srcId="{63FD9463-8820-4850-AE50-83586BDB6A54}" destId="{5BBD79D9-7258-4E6B-B563-D9BB78C1C1CE}" srcOrd="0" destOrd="0" presId="urn:microsoft.com/office/officeart/2005/8/layout/cycle6"/>
    <dgm:cxn modelId="{D0878224-9DF0-4144-A43E-7848D178399F}" type="presOf" srcId="{7B3727B8-BA18-40E7-898A-FE3708FDD2CA}" destId="{7C73C4C4-D67E-4E93-977A-CB644DAE8612}" srcOrd="0" destOrd="0" presId="urn:microsoft.com/office/officeart/2005/8/layout/cycle6"/>
    <dgm:cxn modelId="{80528E2D-F0BF-4CC7-923A-CC1D6C9B1BE8}" srcId="{FEEC7A92-5B04-409F-8793-1A8CABA35103}" destId="{33846771-7F6A-4E83-B361-5FFC6615BE83}" srcOrd="0" destOrd="0" parTransId="{FA8313DB-1B24-44B5-BB08-B25B1BFE4801}" sibTransId="{63FD9463-8820-4850-AE50-83586BDB6A54}"/>
    <dgm:cxn modelId="{45F14B2F-71F6-4369-9958-9CFCAFA0805F}" srcId="{FEEC7A92-5B04-409F-8793-1A8CABA35103}" destId="{45C33BA4-76CA-4D6D-9DA0-F799F56363DA}" srcOrd="3" destOrd="0" parTransId="{23E5C65A-8924-4DFB-8456-5235E6562055}" sibTransId="{9133F020-E1FF-4C21-A1C6-3B6A8B150CC9}"/>
    <dgm:cxn modelId="{9FEB023C-0868-4D9A-99BD-88C35E669E3E}" type="presOf" srcId="{FEEC7A92-5B04-409F-8793-1A8CABA35103}" destId="{AD4553C0-0FE6-4464-9F62-D03A73937A38}" srcOrd="0" destOrd="0" presId="urn:microsoft.com/office/officeart/2005/8/layout/cycle6"/>
    <dgm:cxn modelId="{E3F0615F-B53D-461F-8D3E-58B7F3CF9A47}" type="presOf" srcId="{45C33BA4-76CA-4D6D-9DA0-F799F56363DA}" destId="{0F4ABDF7-7123-49E7-8BD7-148EBB95C4BD}" srcOrd="0" destOrd="0" presId="urn:microsoft.com/office/officeart/2005/8/layout/cycle6"/>
    <dgm:cxn modelId="{4BD75382-F8A5-492A-8910-2E7E7A61EB81}" type="presOf" srcId="{77010B88-BE37-420F-931B-B57D23E20DBB}" destId="{D2F6B432-B11E-4A49-ADDE-B323A55AC6C6}" srcOrd="0" destOrd="0" presId="urn:microsoft.com/office/officeart/2005/8/layout/cycle6"/>
    <dgm:cxn modelId="{5891C98B-1718-4E35-8DF3-C3822999F718}" type="presOf" srcId="{9133F020-E1FF-4C21-A1C6-3B6A8B150CC9}" destId="{5A16D349-78E8-48BD-9D23-7C3DF98CEBAA}" srcOrd="0" destOrd="0" presId="urn:microsoft.com/office/officeart/2005/8/layout/cycle6"/>
    <dgm:cxn modelId="{FC30DE8E-2A5C-4D97-B941-24705789082E}" type="presOf" srcId="{9BD2528F-C66D-43CB-B6EE-FCABD59C0006}" destId="{951352FD-D208-4A2B-AABB-90A73E151BBC}" srcOrd="0" destOrd="0" presId="urn:microsoft.com/office/officeart/2005/8/layout/cycle6"/>
    <dgm:cxn modelId="{05FB0A95-AC11-4868-B3D6-C5557BC0C6E3}" srcId="{FEEC7A92-5B04-409F-8793-1A8CABA35103}" destId="{7B3727B8-BA18-40E7-898A-FE3708FDD2CA}" srcOrd="1" destOrd="0" parTransId="{82B1274C-4CB8-4415-9441-9798BF41BE6D}" sibTransId="{A2669184-7780-4729-992A-1A85C11CD8CE}"/>
    <dgm:cxn modelId="{977913A0-9FA3-4BBE-AFBE-195BD25C16B4}" type="presOf" srcId="{98453F29-E846-4FD7-8E6B-90910EB393D6}" destId="{D29DF543-05FD-4F04-9DE4-97A18088DCC8}" srcOrd="0" destOrd="0" presId="urn:microsoft.com/office/officeart/2005/8/layout/cycle6"/>
    <dgm:cxn modelId="{5968BFAB-CAD8-4847-ADAA-772965705403}" srcId="{FEEC7A92-5B04-409F-8793-1A8CABA35103}" destId="{98453F29-E846-4FD7-8E6B-90910EB393D6}" srcOrd="2" destOrd="0" parTransId="{3C7A2AC7-C548-48E7-A9F6-F04DEA98BC8A}" sibTransId="{A60EFA97-F1BF-4CB5-94B5-A1E9B64B06A0}"/>
    <dgm:cxn modelId="{5DEDB4B0-63DB-48F4-8F02-DED7915E5B04}" type="presOf" srcId="{A2669184-7780-4729-992A-1A85C11CD8CE}" destId="{9134C1D7-8A97-4A58-9387-B7E73CD0F522}" srcOrd="0" destOrd="0" presId="urn:microsoft.com/office/officeart/2005/8/layout/cycle6"/>
    <dgm:cxn modelId="{A5F1FCBA-DC85-43C6-9A8C-2EE90394D47D}" srcId="{FEEC7A92-5B04-409F-8793-1A8CABA35103}" destId="{9BD2528F-C66D-43CB-B6EE-FCABD59C0006}" srcOrd="4" destOrd="0" parTransId="{87CB4BAF-0747-4369-836F-1E744C440686}" sibTransId="{77010B88-BE37-420F-931B-B57D23E20DBB}"/>
    <dgm:cxn modelId="{80CFBB0A-BAB9-4635-874B-FAAFE88AAE36}" type="presParOf" srcId="{AD4553C0-0FE6-4464-9F62-D03A73937A38}" destId="{A6CA8216-F9BE-4B80-A258-9E004B1DB580}" srcOrd="0" destOrd="0" presId="urn:microsoft.com/office/officeart/2005/8/layout/cycle6"/>
    <dgm:cxn modelId="{3470A2DA-5560-4BD7-9524-38AAF47B85AA}" type="presParOf" srcId="{AD4553C0-0FE6-4464-9F62-D03A73937A38}" destId="{9345DA02-BB90-4C7D-891C-52E9A95D9665}" srcOrd="1" destOrd="0" presId="urn:microsoft.com/office/officeart/2005/8/layout/cycle6"/>
    <dgm:cxn modelId="{99CF1ED8-A1FF-44FE-A2D5-39A7D9D45FEF}" type="presParOf" srcId="{AD4553C0-0FE6-4464-9F62-D03A73937A38}" destId="{5BBD79D9-7258-4E6B-B563-D9BB78C1C1CE}" srcOrd="2" destOrd="0" presId="urn:microsoft.com/office/officeart/2005/8/layout/cycle6"/>
    <dgm:cxn modelId="{C09137A3-0052-4AFF-88DB-F575020AE017}" type="presParOf" srcId="{AD4553C0-0FE6-4464-9F62-D03A73937A38}" destId="{7C73C4C4-D67E-4E93-977A-CB644DAE8612}" srcOrd="3" destOrd="0" presId="urn:microsoft.com/office/officeart/2005/8/layout/cycle6"/>
    <dgm:cxn modelId="{53856499-C903-4E0F-A20F-13CB0DDA1C51}" type="presParOf" srcId="{AD4553C0-0FE6-4464-9F62-D03A73937A38}" destId="{D26F8E08-D137-4DE2-A3C8-EBED2FA568A8}" srcOrd="4" destOrd="0" presId="urn:microsoft.com/office/officeart/2005/8/layout/cycle6"/>
    <dgm:cxn modelId="{119F8ACD-6586-4394-97A4-C157DD6D5ACE}" type="presParOf" srcId="{AD4553C0-0FE6-4464-9F62-D03A73937A38}" destId="{9134C1D7-8A97-4A58-9387-B7E73CD0F522}" srcOrd="5" destOrd="0" presId="urn:microsoft.com/office/officeart/2005/8/layout/cycle6"/>
    <dgm:cxn modelId="{894305B6-0016-4E18-8864-3FF57EE05F3B}" type="presParOf" srcId="{AD4553C0-0FE6-4464-9F62-D03A73937A38}" destId="{D29DF543-05FD-4F04-9DE4-97A18088DCC8}" srcOrd="6" destOrd="0" presId="urn:microsoft.com/office/officeart/2005/8/layout/cycle6"/>
    <dgm:cxn modelId="{9D76AB68-FEE6-4C38-8806-5C78DB7906CE}" type="presParOf" srcId="{AD4553C0-0FE6-4464-9F62-D03A73937A38}" destId="{C5CD0D83-3F67-4B88-B744-0B14A201CA26}" srcOrd="7" destOrd="0" presId="urn:microsoft.com/office/officeart/2005/8/layout/cycle6"/>
    <dgm:cxn modelId="{234E0EF7-240B-449B-8FFB-4403EE5D6A11}" type="presParOf" srcId="{AD4553C0-0FE6-4464-9F62-D03A73937A38}" destId="{7FB4609E-DC55-4AFA-AACC-C5766F042F4A}" srcOrd="8" destOrd="0" presId="urn:microsoft.com/office/officeart/2005/8/layout/cycle6"/>
    <dgm:cxn modelId="{FAB19342-DDA0-416E-8AF4-94C6D49448EC}" type="presParOf" srcId="{AD4553C0-0FE6-4464-9F62-D03A73937A38}" destId="{0F4ABDF7-7123-49E7-8BD7-148EBB95C4BD}" srcOrd="9" destOrd="0" presId="urn:microsoft.com/office/officeart/2005/8/layout/cycle6"/>
    <dgm:cxn modelId="{0479C072-6791-41A2-B5A8-3288BA6FD304}" type="presParOf" srcId="{AD4553C0-0FE6-4464-9F62-D03A73937A38}" destId="{F7D7AECC-166B-4E5A-A4A8-367992A74ED0}" srcOrd="10" destOrd="0" presId="urn:microsoft.com/office/officeart/2005/8/layout/cycle6"/>
    <dgm:cxn modelId="{898B05BD-8798-4A01-87DB-10146235E314}" type="presParOf" srcId="{AD4553C0-0FE6-4464-9F62-D03A73937A38}" destId="{5A16D349-78E8-48BD-9D23-7C3DF98CEBAA}" srcOrd="11" destOrd="0" presId="urn:microsoft.com/office/officeart/2005/8/layout/cycle6"/>
    <dgm:cxn modelId="{E0D4AC42-E61D-426F-B05F-EFD5BAA8E4F2}" type="presParOf" srcId="{AD4553C0-0FE6-4464-9F62-D03A73937A38}" destId="{951352FD-D208-4A2B-AABB-90A73E151BBC}" srcOrd="12" destOrd="0" presId="urn:microsoft.com/office/officeart/2005/8/layout/cycle6"/>
    <dgm:cxn modelId="{BC2FA56C-1684-4F72-ABF0-48DB6C3F1B76}" type="presParOf" srcId="{AD4553C0-0FE6-4464-9F62-D03A73937A38}" destId="{9B9215D3-C021-49E2-8C34-77331AC1D016}" srcOrd="13" destOrd="0" presId="urn:microsoft.com/office/officeart/2005/8/layout/cycle6"/>
    <dgm:cxn modelId="{D6CC5FA9-7409-4B15-A162-BB960A9063E1}" type="presParOf" srcId="{AD4553C0-0FE6-4464-9F62-D03A73937A38}" destId="{D2F6B432-B11E-4A49-ADDE-B323A55AC6C6}" srcOrd="14" destOrd="0" presId="urn:microsoft.com/office/officeart/2005/8/layout/cycle6"/>
  </dgm:cxnLst>
  <dgm:bg/>
  <dgm:whole>
    <a:ln w="76200"/>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1CAA25A-68B4-4625-9691-2EE804F0494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BF47CC0-0C50-46E4-AC3D-928DEE390B9A}">
      <dgm:prSet/>
      <dgm:spPr/>
      <dgm:t>
        <a:bodyPr/>
        <a:lstStyle/>
        <a:p>
          <a:r>
            <a:rPr lang="en-US"/>
            <a:t>Create the outline of a lesson plan for a specific area in computer science</a:t>
          </a:r>
        </a:p>
      </dgm:t>
    </dgm:pt>
    <dgm:pt modelId="{D14F4C14-ABFE-47D0-83E3-C2D4EEA8308F}" type="parTrans" cxnId="{19153AB3-1B23-4B06-BCFB-FE2FE78F2529}">
      <dgm:prSet/>
      <dgm:spPr/>
      <dgm:t>
        <a:bodyPr/>
        <a:lstStyle/>
        <a:p>
          <a:endParaRPr lang="en-US"/>
        </a:p>
      </dgm:t>
    </dgm:pt>
    <dgm:pt modelId="{2AE952D4-A7DE-472C-9CA0-7EBFD66BC4B6}" type="sibTrans" cxnId="{19153AB3-1B23-4B06-BCFB-FE2FE78F2529}">
      <dgm:prSet/>
      <dgm:spPr/>
      <dgm:t>
        <a:bodyPr/>
        <a:lstStyle/>
        <a:p>
          <a:endParaRPr lang="en-US"/>
        </a:p>
      </dgm:t>
    </dgm:pt>
    <dgm:pt modelId="{5FE1E00C-B4BC-41DC-BC0B-2F6608285B46}">
      <dgm:prSet/>
      <dgm:spPr/>
      <dgm:t>
        <a:bodyPr/>
        <a:lstStyle/>
        <a:p>
          <a:r>
            <a:rPr lang="en-US"/>
            <a:t>Refer to the Numeracy CCR</a:t>
          </a:r>
        </a:p>
      </dgm:t>
    </dgm:pt>
    <dgm:pt modelId="{65CD9638-CD15-4530-BFEE-260996F3F0D0}" type="parTrans" cxnId="{BCBB2651-61C8-4332-86B5-87A33D626994}">
      <dgm:prSet/>
      <dgm:spPr/>
      <dgm:t>
        <a:bodyPr/>
        <a:lstStyle/>
        <a:p>
          <a:endParaRPr lang="en-US"/>
        </a:p>
      </dgm:t>
    </dgm:pt>
    <dgm:pt modelId="{743CF810-BBC3-45AD-9670-91E32D240451}" type="sibTrans" cxnId="{BCBB2651-61C8-4332-86B5-87A33D626994}">
      <dgm:prSet/>
      <dgm:spPr/>
      <dgm:t>
        <a:bodyPr/>
        <a:lstStyle/>
        <a:p>
          <a:endParaRPr lang="en-US"/>
        </a:p>
      </dgm:t>
    </dgm:pt>
    <dgm:pt modelId="{26D129B5-6F29-4B0B-AB04-38DF415E2E40}">
      <dgm:prSet/>
      <dgm:spPr/>
      <dgm:t>
        <a:bodyPr/>
        <a:lstStyle/>
        <a:p>
          <a:r>
            <a:rPr lang="en-US"/>
            <a:t>Outline where there are opportunities for authentic development of this area in your session</a:t>
          </a:r>
        </a:p>
      </dgm:t>
    </dgm:pt>
    <dgm:pt modelId="{415DCAB7-2198-4484-9AA6-9BCE4299AACC}" type="parTrans" cxnId="{0FEF922B-3866-4B23-85C8-28696A5BDEAA}">
      <dgm:prSet/>
      <dgm:spPr/>
      <dgm:t>
        <a:bodyPr/>
        <a:lstStyle/>
        <a:p>
          <a:endParaRPr lang="en-US"/>
        </a:p>
      </dgm:t>
    </dgm:pt>
    <dgm:pt modelId="{7475135F-8DD6-48DB-A341-B09A7611D0ED}" type="sibTrans" cxnId="{0FEF922B-3866-4B23-85C8-28696A5BDEAA}">
      <dgm:prSet/>
      <dgm:spPr/>
      <dgm:t>
        <a:bodyPr/>
        <a:lstStyle/>
        <a:p>
          <a:endParaRPr lang="en-US"/>
        </a:p>
      </dgm:t>
    </dgm:pt>
    <dgm:pt modelId="{5D059F51-E703-4BEC-8ECB-BD5C8A829BEF}">
      <dgm:prSet/>
      <dgm:spPr/>
      <dgm:t>
        <a:bodyPr/>
        <a:lstStyle/>
        <a:p>
          <a:r>
            <a:rPr lang="en-US"/>
            <a:t>Prepare a very short presentation on:</a:t>
          </a:r>
        </a:p>
      </dgm:t>
    </dgm:pt>
    <dgm:pt modelId="{EC9E1622-A109-4F67-B8AD-2C9F876F538F}" type="parTrans" cxnId="{814D3297-19B3-4C45-BB91-ED0262387FD7}">
      <dgm:prSet/>
      <dgm:spPr/>
      <dgm:t>
        <a:bodyPr/>
        <a:lstStyle/>
        <a:p>
          <a:endParaRPr lang="en-US"/>
        </a:p>
      </dgm:t>
    </dgm:pt>
    <dgm:pt modelId="{958A5D91-E9B5-4A00-AE9A-CA3EB8BFC8B6}" type="sibTrans" cxnId="{814D3297-19B3-4C45-BB91-ED0262387FD7}">
      <dgm:prSet/>
      <dgm:spPr/>
      <dgm:t>
        <a:bodyPr/>
        <a:lstStyle/>
        <a:p>
          <a:endParaRPr lang="en-US"/>
        </a:p>
      </dgm:t>
    </dgm:pt>
    <dgm:pt modelId="{742A072F-4268-4141-B716-CD7B589B73C3}">
      <dgm:prSet/>
      <dgm:spPr/>
      <dgm:t>
        <a:bodyPr/>
        <a:lstStyle/>
        <a:p>
          <a:r>
            <a:rPr lang="en-US"/>
            <a:t>Your lesson idea</a:t>
          </a:r>
        </a:p>
      </dgm:t>
    </dgm:pt>
    <dgm:pt modelId="{617ED019-1487-48EF-96F3-D8EFE609F2A8}" type="parTrans" cxnId="{A55F1744-99CA-4E47-9E60-67A8FB70568D}">
      <dgm:prSet/>
      <dgm:spPr/>
      <dgm:t>
        <a:bodyPr/>
        <a:lstStyle/>
        <a:p>
          <a:endParaRPr lang="en-US"/>
        </a:p>
      </dgm:t>
    </dgm:pt>
    <dgm:pt modelId="{F345D876-C73F-49CF-955F-2EE8FEA81052}" type="sibTrans" cxnId="{A55F1744-99CA-4E47-9E60-67A8FB70568D}">
      <dgm:prSet/>
      <dgm:spPr/>
      <dgm:t>
        <a:bodyPr/>
        <a:lstStyle/>
        <a:p>
          <a:endParaRPr lang="en-US"/>
        </a:p>
      </dgm:t>
    </dgm:pt>
    <dgm:pt modelId="{B678A3B1-F213-46D0-AEBA-8A982CE49D9A}">
      <dgm:prSet/>
      <dgm:spPr/>
      <dgm:t>
        <a:bodyPr/>
        <a:lstStyle/>
        <a:p>
          <a:r>
            <a:rPr lang="en-US"/>
            <a:t>Where opportunities exist for numeracy development</a:t>
          </a:r>
        </a:p>
      </dgm:t>
    </dgm:pt>
    <dgm:pt modelId="{D655AA74-BD7A-4571-9726-13A801EF6329}" type="parTrans" cxnId="{789B9D45-8E8B-4B34-BD31-A22382DA7694}">
      <dgm:prSet/>
      <dgm:spPr/>
      <dgm:t>
        <a:bodyPr/>
        <a:lstStyle/>
        <a:p>
          <a:endParaRPr lang="en-US"/>
        </a:p>
      </dgm:t>
    </dgm:pt>
    <dgm:pt modelId="{323AFDF8-5C7C-4174-9647-979A6DDDE90C}" type="sibTrans" cxnId="{789B9D45-8E8B-4B34-BD31-A22382DA7694}">
      <dgm:prSet/>
      <dgm:spPr/>
      <dgm:t>
        <a:bodyPr/>
        <a:lstStyle/>
        <a:p>
          <a:endParaRPr lang="en-US"/>
        </a:p>
      </dgm:t>
    </dgm:pt>
    <dgm:pt modelId="{3B89C303-3A9F-4DF6-A264-355279AB079F}" type="pres">
      <dgm:prSet presAssocID="{01CAA25A-68B4-4625-9691-2EE804F04944}" presName="root" presStyleCnt="0">
        <dgm:presLayoutVars>
          <dgm:dir/>
          <dgm:resizeHandles val="exact"/>
        </dgm:presLayoutVars>
      </dgm:prSet>
      <dgm:spPr/>
    </dgm:pt>
    <dgm:pt modelId="{F885854C-F9FF-485F-A3E2-DF0AF3E9F485}" type="pres">
      <dgm:prSet presAssocID="{EBF47CC0-0C50-46E4-AC3D-928DEE390B9A}" presName="compNode" presStyleCnt="0"/>
      <dgm:spPr/>
    </dgm:pt>
    <dgm:pt modelId="{A407C778-E833-4220-BAE4-2A12C26C5125}" type="pres">
      <dgm:prSet presAssocID="{EBF47CC0-0C50-46E4-AC3D-928DEE390B9A}" presName="bgRect" presStyleLbl="bgShp" presStyleIdx="0" presStyleCnt="4"/>
      <dgm:spPr/>
    </dgm:pt>
    <dgm:pt modelId="{C9AA7EDA-562C-4E03-9694-F7E5BC866AAC}" type="pres">
      <dgm:prSet presAssocID="{EBF47CC0-0C50-46E4-AC3D-928DEE390B9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puter"/>
        </a:ext>
      </dgm:extLst>
    </dgm:pt>
    <dgm:pt modelId="{E7B216B1-76BA-4505-BAE5-C24ADCEB2541}" type="pres">
      <dgm:prSet presAssocID="{EBF47CC0-0C50-46E4-AC3D-928DEE390B9A}" presName="spaceRect" presStyleCnt="0"/>
      <dgm:spPr/>
    </dgm:pt>
    <dgm:pt modelId="{48D223BF-D486-4460-BE3E-96B35A9D2432}" type="pres">
      <dgm:prSet presAssocID="{EBF47CC0-0C50-46E4-AC3D-928DEE390B9A}" presName="parTx" presStyleLbl="revTx" presStyleIdx="0" presStyleCnt="5">
        <dgm:presLayoutVars>
          <dgm:chMax val="0"/>
          <dgm:chPref val="0"/>
        </dgm:presLayoutVars>
      </dgm:prSet>
      <dgm:spPr/>
    </dgm:pt>
    <dgm:pt modelId="{58F794C9-3309-40C3-A55B-621A608DE604}" type="pres">
      <dgm:prSet presAssocID="{2AE952D4-A7DE-472C-9CA0-7EBFD66BC4B6}" presName="sibTrans" presStyleCnt="0"/>
      <dgm:spPr/>
    </dgm:pt>
    <dgm:pt modelId="{46CFCAAF-85DC-4430-8ED0-16987DF86D17}" type="pres">
      <dgm:prSet presAssocID="{5FE1E00C-B4BC-41DC-BC0B-2F6608285B46}" presName="compNode" presStyleCnt="0"/>
      <dgm:spPr/>
    </dgm:pt>
    <dgm:pt modelId="{DC289CD4-EC5F-422C-BBE4-92CE1D74471F}" type="pres">
      <dgm:prSet presAssocID="{5FE1E00C-B4BC-41DC-BC0B-2F6608285B46}" presName="bgRect" presStyleLbl="bgShp" presStyleIdx="1" presStyleCnt="4"/>
      <dgm:spPr/>
    </dgm:pt>
    <dgm:pt modelId="{AEB27788-71E1-416E-8A93-C7DD781E669D}" type="pres">
      <dgm:prSet presAssocID="{5FE1E00C-B4BC-41DC-BC0B-2F6608285B4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91BF55B7-9E5A-413F-B293-5730AF079EF1}" type="pres">
      <dgm:prSet presAssocID="{5FE1E00C-B4BC-41DC-BC0B-2F6608285B46}" presName="spaceRect" presStyleCnt="0"/>
      <dgm:spPr/>
    </dgm:pt>
    <dgm:pt modelId="{DCA5A224-CA9B-4EB8-BD29-00C41C72F755}" type="pres">
      <dgm:prSet presAssocID="{5FE1E00C-B4BC-41DC-BC0B-2F6608285B46}" presName="parTx" presStyleLbl="revTx" presStyleIdx="1" presStyleCnt="5">
        <dgm:presLayoutVars>
          <dgm:chMax val="0"/>
          <dgm:chPref val="0"/>
        </dgm:presLayoutVars>
      </dgm:prSet>
      <dgm:spPr/>
    </dgm:pt>
    <dgm:pt modelId="{7BE7B8FE-15A8-4638-A77E-99F181A5781C}" type="pres">
      <dgm:prSet presAssocID="{743CF810-BBC3-45AD-9670-91E32D240451}" presName="sibTrans" presStyleCnt="0"/>
      <dgm:spPr/>
    </dgm:pt>
    <dgm:pt modelId="{458B8B42-09D5-40C5-AD1F-97CBDCB784E4}" type="pres">
      <dgm:prSet presAssocID="{26D129B5-6F29-4B0B-AB04-38DF415E2E40}" presName="compNode" presStyleCnt="0"/>
      <dgm:spPr/>
    </dgm:pt>
    <dgm:pt modelId="{3E68054A-3CC5-45C2-9336-E65D96591C7A}" type="pres">
      <dgm:prSet presAssocID="{26D129B5-6F29-4B0B-AB04-38DF415E2E40}" presName="bgRect" presStyleLbl="bgShp" presStyleIdx="2" presStyleCnt="4"/>
      <dgm:spPr/>
    </dgm:pt>
    <dgm:pt modelId="{124C7D85-6432-4818-83E1-13C755361C35}" type="pres">
      <dgm:prSet presAssocID="{26D129B5-6F29-4B0B-AB04-38DF415E2E4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26280DC6-8F0C-418D-A750-2AD4A5CEBEBB}" type="pres">
      <dgm:prSet presAssocID="{26D129B5-6F29-4B0B-AB04-38DF415E2E40}" presName="spaceRect" presStyleCnt="0"/>
      <dgm:spPr/>
    </dgm:pt>
    <dgm:pt modelId="{A5B64092-14B3-4696-999A-2F3185BD67AC}" type="pres">
      <dgm:prSet presAssocID="{26D129B5-6F29-4B0B-AB04-38DF415E2E40}" presName="parTx" presStyleLbl="revTx" presStyleIdx="2" presStyleCnt="5">
        <dgm:presLayoutVars>
          <dgm:chMax val="0"/>
          <dgm:chPref val="0"/>
        </dgm:presLayoutVars>
      </dgm:prSet>
      <dgm:spPr/>
    </dgm:pt>
    <dgm:pt modelId="{50E83C78-7EA8-4541-AABE-AE39B090967F}" type="pres">
      <dgm:prSet presAssocID="{7475135F-8DD6-48DB-A341-B09A7611D0ED}" presName="sibTrans" presStyleCnt="0"/>
      <dgm:spPr/>
    </dgm:pt>
    <dgm:pt modelId="{1DDF77C2-ADEB-4D35-9646-7E648DDED1FB}" type="pres">
      <dgm:prSet presAssocID="{5D059F51-E703-4BEC-8ECB-BD5C8A829BEF}" presName="compNode" presStyleCnt="0"/>
      <dgm:spPr/>
    </dgm:pt>
    <dgm:pt modelId="{6B25CDDB-FC3B-4ECC-9C16-1A390FDFBB8C}" type="pres">
      <dgm:prSet presAssocID="{5D059F51-E703-4BEC-8ECB-BD5C8A829BEF}" presName="bgRect" presStyleLbl="bgShp" presStyleIdx="3" presStyleCnt="4"/>
      <dgm:spPr/>
    </dgm:pt>
    <dgm:pt modelId="{22F0E17F-FBD7-45C7-9B2E-BCA49F103A19}" type="pres">
      <dgm:prSet presAssocID="{5D059F51-E703-4BEC-8ECB-BD5C8A829BE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4D92D939-6353-4686-A3FF-1712D06D9428}" type="pres">
      <dgm:prSet presAssocID="{5D059F51-E703-4BEC-8ECB-BD5C8A829BEF}" presName="spaceRect" presStyleCnt="0"/>
      <dgm:spPr/>
    </dgm:pt>
    <dgm:pt modelId="{1D7EF338-3673-40A7-A4F3-5E7C35D2FBEF}" type="pres">
      <dgm:prSet presAssocID="{5D059F51-E703-4BEC-8ECB-BD5C8A829BEF}" presName="parTx" presStyleLbl="revTx" presStyleIdx="3" presStyleCnt="5">
        <dgm:presLayoutVars>
          <dgm:chMax val="0"/>
          <dgm:chPref val="0"/>
        </dgm:presLayoutVars>
      </dgm:prSet>
      <dgm:spPr/>
    </dgm:pt>
    <dgm:pt modelId="{54E5F65B-B98F-4E86-9515-3419288062A7}" type="pres">
      <dgm:prSet presAssocID="{5D059F51-E703-4BEC-8ECB-BD5C8A829BEF}" presName="desTx" presStyleLbl="revTx" presStyleIdx="4" presStyleCnt="5">
        <dgm:presLayoutVars/>
      </dgm:prSet>
      <dgm:spPr/>
    </dgm:pt>
  </dgm:ptLst>
  <dgm:cxnLst>
    <dgm:cxn modelId="{0FEF922B-3866-4B23-85C8-28696A5BDEAA}" srcId="{01CAA25A-68B4-4625-9691-2EE804F04944}" destId="{26D129B5-6F29-4B0B-AB04-38DF415E2E40}" srcOrd="2" destOrd="0" parTransId="{415DCAB7-2198-4484-9AA6-9BCE4299AACC}" sibTransId="{7475135F-8DD6-48DB-A341-B09A7611D0ED}"/>
    <dgm:cxn modelId="{548A973F-5BAB-469E-AB6F-95A3EDDA4A2E}" type="presOf" srcId="{742A072F-4268-4141-B716-CD7B589B73C3}" destId="{54E5F65B-B98F-4E86-9515-3419288062A7}" srcOrd="0" destOrd="0" presId="urn:microsoft.com/office/officeart/2018/2/layout/IconVerticalSolidList"/>
    <dgm:cxn modelId="{A55F1744-99CA-4E47-9E60-67A8FB70568D}" srcId="{5D059F51-E703-4BEC-8ECB-BD5C8A829BEF}" destId="{742A072F-4268-4141-B716-CD7B589B73C3}" srcOrd="0" destOrd="0" parTransId="{617ED019-1487-48EF-96F3-D8EFE609F2A8}" sibTransId="{F345D876-C73F-49CF-955F-2EE8FEA81052}"/>
    <dgm:cxn modelId="{789B9D45-8E8B-4B34-BD31-A22382DA7694}" srcId="{5D059F51-E703-4BEC-8ECB-BD5C8A829BEF}" destId="{B678A3B1-F213-46D0-AEBA-8A982CE49D9A}" srcOrd="1" destOrd="0" parTransId="{D655AA74-BD7A-4571-9726-13A801EF6329}" sibTransId="{323AFDF8-5C7C-4174-9647-979A6DDDE90C}"/>
    <dgm:cxn modelId="{BCBB2651-61C8-4332-86B5-87A33D626994}" srcId="{01CAA25A-68B4-4625-9691-2EE804F04944}" destId="{5FE1E00C-B4BC-41DC-BC0B-2F6608285B46}" srcOrd="1" destOrd="0" parTransId="{65CD9638-CD15-4530-BFEE-260996F3F0D0}" sibTransId="{743CF810-BBC3-45AD-9670-91E32D240451}"/>
    <dgm:cxn modelId="{B3F7B652-7F4B-4B83-87ED-E461401FE8F8}" type="presOf" srcId="{5D059F51-E703-4BEC-8ECB-BD5C8A829BEF}" destId="{1D7EF338-3673-40A7-A4F3-5E7C35D2FBEF}" srcOrd="0" destOrd="0" presId="urn:microsoft.com/office/officeart/2018/2/layout/IconVerticalSolidList"/>
    <dgm:cxn modelId="{9784C989-237A-4CB1-A77C-A920D0949EB6}" type="presOf" srcId="{5FE1E00C-B4BC-41DC-BC0B-2F6608285B46}" destId="{DCA5A224-CA9B-4EB8-BD29-00C41C72F755}" srcOrd="0" destOrd="0" presId="urn:microsoft.com/office/officeart/2018/2/layout/IconVerticalSolidList"/>
    <dgm:cxn modelId="{3DCE8695-7B4F-45FD-8A11-0DD8D9FDCD7B}" type="presOf" srcId="{26D129B5-6F29-4B0B-AB04-38DF415E2E40}" destId="{A5B64092-14B3-4696-999A-2F3185BD67AC}" srcOrd="0" destOrd="0" presId="urn:microsoft.com/office/officeart/2018/2/layout/IconVerticalSolidList"/>
    <dgm:cxn modelId="{814D3297-19B3-4C45-BB91-ED0262387FD7}" srcId="{01CAA25A-68B4-4625-9691-2EE804F04944}" destId="{5D059F51-E703-4BEC-8ECB-BD5C8A829BEF}" srcOrd="3" destOrd="0" parTransId="{EC9E1622-A109-4F67-B8AD-2C9F876F538F}" sibTransId="{958A5D91-E9B5-4A00-AE9A-CA3EB8BFC8B6}"/>
    <dgm:cxn modelId="{043DA0A9-2CF2-4B41-9C09-0101163D83D7}" type="presOf" srcId="{B678A3B1-F213-46D0-AEBA-8A982CE49D9A}" destId="{54E5F65B-B98F-4E86-9515-3419288062A7}" srcOrd="0" destOrd="1" presId="urn:microsoft.com/office/officeart/2018/2/layout/IconVerticalSolidList"/>
    <dgm:cxn modelId="{BD275CAE-0CE6-490A-B70E-BF8C0522F07B}" type="presOf" srcId="{01CAA25A-68B4-4625-9691-2EE804F04944}" destId="{3B89C303-3A9F-4DF6-A264-355279AB079F}" srcOrd="0" destOrd="0" presId="urn:microsoft.com/office/officeart/2018/2/layout/IconVerticalSolidList"/>
    <dgm:cxn modelId="{19153AB3-1B23-4B06-BCFB-FE2FE78F2529}" srcId="{01CAA25A-68B4-4625-9691-2EE804F04944}" destId="{EBF47CC0-0C50-46E4-AC3D-928DEE390B9A}" srcOrd="0" destOrd="0" parTransId="{D14F4C14-ABFE-47D0-83E3-C2D4EEA8308F}" sibTransId="{2AE952D4-A7DE-472C-9CA0-7EBFD66BC4B6}"/>
    <dgm:cxn modelId="{737596BB-7825-4262-9448-08B45CF7DB0C}" type="presOf" srcId="{EBF47CC0-0C50-46E4-AC3D-928DEE390B9A}" destId="{48D223BF-D486-4460-BE3E-96B35A9D2432}" srcOrd="0" destOrd="0" presId="urn:microsoft.com/office/officeart/2018/2/layout/IconVerticalSolidList"/>
    <dgm:cxn modelId="{F33C9F41-14EF-4B71-8686-6A748316FEF8}" type="presParOf" srcId="{3B89C303-3A9F-4DF6-A264-355279AB079F}" destId="{F885854C-F9FF-485F-A3E2-DF0AF3E9F485}" srcOrd="0" destOrd="0" presId="urn:microsoft.com/office/officeart/2018/2/layout/IconVerticalSolidList"/>
    <dgm:cxn modelId="{A7A257DB-A4FA-4F19-8682-221EC504F8B1}" type="presParOf" srcId="{F885854C-F9FF-485F-A3E2-DF0AF3E9F485}" destId="{A407C778-E833-4220-BAE4-2A12C26C5125}" srcOrd="0" destOrd="0" presId="urn:microsoft.com/office/officeart/2018/2/layout/IconVerticalSolidList"/>
    <dgm:cxn modelId="{37196F14-7E6E-4203-84C4-61D6E6D18E9E}" type="presParOf" srcId="{F885854C-F9FF-485F-A3E2-DF0AF3E9F485}" destId="{C9AA7EDA-562C-4E03-9694-F7E5BC866AAC}" srcOrd="1" destOrd="0" presId="urn:microsoft.com/office/officeart/2018/2/layout/IconVerticalSolidList"/>
    <dgm:cxn modelId="{67902B4A-B26F-4C29-A471-1DB5F3F3EF8C}" type="presParOf" srcId="{F885854C-F9FF-485F-A3E2-DF0AF3E9F485}" destId="{E7B216B1-76BA-4505-BAE5-C24ADCEB2541}" srcOrd="2" destOrd="0" presId="urn:microsoft.com/office/officeart/2018/2/layout/IconVerticalSolidList"/>
    <dgm:cxn modelId="{5599F631-CA96-463D-B272-1AF308074591}" type="presParOf" srcId="{F885854C-F9FF-485F-A3E2-DF0AF3E9F485}" destId="{48D223BF-D486-4460-BE3E-96B35A9D2432}" srcOrd="3" destOrd="0" presId="urn:microsoft.com/office/officeart/2018/2/layout/IconVerticalSolidList"/>
    <dgm:cxn modelId="{D0FA563E-41ED-4158-8B62-4EDBEBC0A78C}" type="presParOf" srcId="{3B89C303-3A9F-4DF6-A264-355279AB079F}" destId="{58F794C9-3309-40C3-A55B-621A608DE604}" srcOrd="1" destOrd="0" presId="urn:microsoft.com/office/officeart/2018/2/layout/IconVerticalSolidList"/>
    <dgm:cxn modelId="{223413DD-E4A8-485A-AC88-065240EBC2A7}" type="presParOf" srcId="{3B89C303-3A9F-4DF6-A264-355279AB079F}" destId="{46CFCAAF-85DC-4430-8ED0-16987DF86D17}" srcOrd="2" destOrd="0" presId="urn:microsoft.com/office/officeart/2018/2/layout/IconVerticalSolidList"/>
    <dgm:cxn modelId="{E2E5E8B5-0CD3-43D9-836B-0C1E0BF1077A}" type="presParOf" srcId="{46CFCAAF-85DC-4430-8ED0-16987DF86D17}" destId="{DC289CD4-EC5F-422C-BBE4-92CE1D74471F}" srcOrd="0" destOrd="0" presId="urn:microsoft.com/office/officeart/2018/2/layout/IconVerticalSolidList"/>
    <dgm:cxn modelId="{D0FA766B-FE48-4E21-B91A-A6C735614F10}" type="presParOf" srcId="{46CFCAAF-85DC-4430-8ED0-16987DF86D17}" destId="{AEB27788-71E1-416E-8A93-C7DD781E669D}" srcOrd="1" destOrd="0" presId="urn:microsoft.com/office/officeart/2018/2/layout/IconVerticalSolidList"/>
    <dgm:cxn modelId="{BF338A2C-3399-461E-921A-0C668CC3585F}" type="presParOf" srcId="{46CFCAAF-85DC-4430-8ED0-16987DF86D17}" destId="{91BF55B7-9E5A-413F-B293-5730AF079EF1}" srcOrd="2" destOrd="0" presId="urn:microsoft.com/office/officeart/2018/2/layout/IconVerticalSolidList"/>
    <dgm:cxn modelId="{BB3CC970-6365-442E-B007-D9C4231E1CB5}" type="presParOf" srcId="{46CFCAAF-85DC-4430-8ED0-16987DF86D17}" destId="{DCA5A224-CA9B-4EB8-BD29-00C41C72F755}" srcOrd="3" destOrd="0" presId="urn:microsoft.com/office/officeart/2018/2/layout/IconVerticalSolidList"/>
    <dgm:cxn modelId="{6DB5C112-83FE-4B53-8BDD-305AA2100622}" type="presParOf" srcId="{3B89C303-3A9F-4DF6-A264-355279AB079F}" destId="{7BE7B8FE-15A8-4638-A77E-99F181A5781C}" srcOrd="3" destOrd="0" presId="urn:microsoft.com/office/officeart/2018/2/layout/IconVerticalSolidList"/>
    <dgm:cxn modelId="{ECDFCDB1-9BFA-431A-8DDA-6AC069995610}" type="presParOf" srcId="{3B89C303-3A9F-4DF6-A264-355279AB079F}" destId="{458B8B42-09D5-40C5-AD1F-97CBDCB784E4}" srcOrd="4" destOrd="0" presId="urn:microsoft.com/office/officeart/2018/2/layout/IconVerticalSolidList"/>
    <dgm:cxn modelId="{3A10FF45-335C-49BA-9213-F53D6CFA0AD8}" type="presParOf" srcId="{458B8B42-09D5-40C5-AD1F-97CBDCB784E4}" destId="{3E68054A-3CC5-45C2-9336-E65D96591C7A}" srcOrd="0" destOrd="0" presId="urn:microsoft.com/office/officeart/2018/2/layout/IconVerticalSolidList"/>
    <dgm:cxn modelId="{CA98F6DB-2A2A-4E21-9D9D-A8165DAD014B}" type="presParOf" srcId="{458B8B42-09D5-40C5-AD1F-97CBDCB784E4}" destId="{124C7D85-6432-4818-83E1-13C755361C35}" srcOrd="1" destOrd="0" presId="urn:microsoft.com/office/officeart/2018/2/layout/IconVerticalSolidList"/>
    <dgm:cxn modelId="{114469ED-A9C9-4F74-90B5-711231E9CF4F}" type="presParOf" srcId="{458B8B42-09D5-40C5-AD1F-97CBDCB784E4}" destId="{26280DC6-8F0C-418D-A750-2AD4A5CEBEBB}" srcOrd="2" destOrd="0" presId="urn:microsoft.com/office/officeart/2018/2/layout/IconVerticalSolidList"/>
    <dgm:cxn modelId="{A9AE2C7D-8093-4611-A046-EC5064D64500}" type="presParOf" srcId="{458B8B42-09D5-40C5-AD1F-97CBDCB784E4}" destId="{A5B64092-14B3-4696-999A-2F3185BD67AC}" srcOrd="3" destOrd="0" presId="urn:microsoft.com/office/officeart/2018/2/layout/IconVerticalSolidList"/>
    <dgm:cxn modelId="{8A7B4737-B857-43AA-8C14-D0CA3D7F2563}" type="presParOf" srcId="{3B89C303-3A9F-4DF6-A264-355279AB079F}" destId="{50E83C78-7EA8-4541-AABE-AE39B090967F}" srcOrd="5" destOrd="0" presId="urn:microsoft.com/office/officeart/2018/2/layout/IconVerticalSolidList"/>
    <dgm:cxn modelId="{DAE0E639-7C1C-430D-B822-4C09730E5C25}" type="presParOf" srcId="{3B89C303-3A9F-4DF6-A264-355279AB079F}" destId="{1DDF77C2-ADEB-4D35-9646-7E648DDED1FB}" srcOrd="6" destOrd="0" presId="urn:microsoft.com/office/officeart/2018/2/layout/IconVerticalSolidList"/>
    <dgm:cxn modelId="{322AEF21-8C12-40A0-892E-31C23FDB2219}" type="presParOf" srcId="{1DDF77C2-ADEB-4D35-9646-7E648DDED1FB}" destId="{6B25CDDB-FC3B-4ECC-9C16-1A390FDFBB8C}" srcOrd="0" destOrd="0" presId="urn:microsoft.com/office/officeart/2018/2/layout/IconVerticalSolidList"/>
    <dgm:cxn modelId="{EBCD9A24-AE64-4868-AAFE-FB2FAA381736}" type="presParOf" srcId="{1DDF77C2-ADEB-4D35-9646-7E648DDED1FB}" destId="{22F0E17F-FBD7-45C7-9B2E-BCA49F103A19}" srcOrd="1" destOrd="0" presId="urn:microsoft.com/office/officeart/2018/2/layout/IconVerticalSolidList"/>
    <dgm:cxn modelId="{F6AEF621-1C05-4AA4-96A6-EC2D3870A548}" type="presParOf" srcId="{1DDF77C2-ADEB-4D35-9646-7E648DDED1FB}" destId="{4D92D939-6353-4686-A3FF-1712D06D9428}" srcOrd="2" destOrd="0" presId="urn:microsoft.com/office/officeart/2018/2/layout/IconVerticalSolidList"/>
    <dgm:cxn modelId="{AFD87AB4-88EF-42A6-9BB0-7A0B5233E724}" type="presParOf" srcId="{1DDF77C2-ADEB-4D35-9646-7E648DDED1FB}" destId="{1D7EF338-3673-40A7-A4F3-5E7C35D2FBEF}" srcOrd="3" destOrd="0" presId="urn:microsoft.com/office/officeart/2018/2/layout/IconVerticalSolidList"/>
    <dgm:cxn modelId="{C004494B-4C80-4975-B168-EEC995763E49}" type="presParOf" srcId="{1DDF77C2-ADEB-4D35-9646-7E648DDED1FB}" destId="{54E5F65B-B98F-4E86-9515-3419288062A7}"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A8216-F9BE-4B80-A258-9E004B1DB580}">
      <dsp:nvSpPr>
        <dsp:cNvPr id="0" name=""/>
        <dsp:cNvSpPr/>
      </dsp:nvSpPr>
      <dsp:spPr>
        <a:xfrm>
          <a:off x="1975748" y="289461"/>
          <a:ext cx="1669704" cy="631003"/>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Conceptual understanding</a:t>
          </a:r>
        </a:p>
      </dsp:txBody>
      <dsp:txXfrm>
        <a:off x="2006551" y="320264"/>
        <a:ext cx="1608098" cy="569397"/>
      </dsp:txXfrm>
    </dsp:sp>
    <dsp:sp modelId="{5BBD79D9-7258-4E6B-B563-D9BB78C1C1CE}">
      <dsp:nvSpPr>
        <dsp:cNvPr id="0" name=""/>
        <dsp:cNvSpPr/>
      </dsp:nvSpPr>
      <dsp:spPr>
        <a:xfrm>
          <a:off x="1304978" y="720733"/>
          <a:ext cx="3256322" cy="3256322"/>
        </a:xfrm>
        <a:custGeom>
          <a:avLst/>
          <a:gdLst/>
          <a:ahLst/>
          <a:cxnLst/>
          <a:rect l="0" t="0" r="0" b="0"/>
          <a:pathLst>
            <a:path>
              <a:moveTo>
                <a:pt x="2349408" y="168465"/>
              </a:moveTo>
              <a:arcTo wR="1628161" hR="1628161" stAng="17777662" swAng="2093264"/>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7C73C4C4-D67E-4E93-977A-CB644DAE8612}">
      <dsp:nvSpPr>
        <dsp:cNvPr id="0" name=""/>
        <dsp:cNvSpPr/>
      </dsp:nvSpPr>
      <dsp:spPr>
        <a:xfrm>
          <a:off x="3468030" y="1572809"/>
          <a:ext cx="1896776" cy="635594"/>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Communicating with symbols</a:t>
          </a:r>
        </a:p>
      </dsp:txBody>
      <dsp:txXfrm>
        <a:off x="3499057" y="1603836"/>
        <a:ext cx="1834722" cy="573540"/>
      </dsp:txXfrm>
    </dsp:sp>
    <dsp:sp modelId="{9134C1D7-8A97-4A58-9387-B7E73CD0F522}">
      <dsp:nvSpPr>
        <dsp:cNvPr id="0" name=""/>
        <dsp:cNvSpPr/>
      </dsp:nvSpPr>
      <dsp:spPr>
        <a:xfrm>
          <a:off x="1160413" y="778445"/>
          <a:ext cx="3256322" cy="3256322"/>
        </a:xfrm>
        <a:custGeom>
          <a:avLst/>
          <a:gdLst/>
          <a:ahLst/>
          <a:cxnLst/>
          <a:rect l="0" t="0" r="0" b="0"/>
          <a:pathLst>
            <a:path>
              <a:moveTo>
                <a:pt x="3245156" y="1437810"/>
              </a:moveTo>
              <a:arcTo wR="1628161" hR="1628161" stAng="21197167" swAng="1653257"/>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D29DF543-05FD-4F04-9DE4-97A18088DCC8}">
      <dsp:nvSpPr>
        <dsp:cNvPr id="0" name=""/>
        <dsp:cNvSpPr/>
      </dsp:nvSpPr>
      <dsp:spPr>
        <a:xfrm>
          <a:off x="3194885" y="2993234"/>
          <a:ext cx="1669704" cy="647303"/>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Strategic competence</a:t>
          </a:r>
        </a:p>
      </dsp:txBody>
      <dsp:txXfrm>
        <a:off x="3226484" y="3024833"/>
        <a:ext cx="1606506" cy="584105"/>
      </dsp:txXfrm>
    </dsp:sp>
    <dsp:sp modelId="{7FB4609E-DC55-4AFA-AACC-C5766F042F4A}">
      <dsp:nvSpPr>
        <dsp:cNvPr id="0" name=""/>
        <dsp:cNvSpPr/>
      </dsp:nvSpPr>
      <dsp:spPr>
        <a:xfrm>
          <a:off x="1232083" y="529982"/>
          <a:ext cx="3256322" cy="3256322"/>
        </a:xfrm>
        <a:custGeom>
          <a:avLst/>
          <a:gdLst/>
          <a:ahLst/>
          <a:cxnLst/>
          <a:rect l="0" t="0" r="0" b="0"/>
          <a:pathLst>
            <a:path>
              <a:moveTo>
                <a:pt x="2289845" y="3115804"/>
              </a:moveTo>
              <a:arcTo wR="1628161" hR="1628161" stAng="3961267" swAng="2723602"/>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0F4ABDF7-7123-49E7-8BD7-148EBB95C4BD}">
      <dsp:nvSpPr>
        <dsp:cNvPr id="0" name=""/>
        <dsp:cNvSpPr/>
      </dsp:nvSpPr>
      <dsp:spPr>
        <a:xfrm>
          <a:off x="827792" y="3002797"/>
          <a:ext cx="1669704" cy="666383"/>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Logical reasoning</a:t>
          </a:r>
        </a:p>
      </dsp:txBody>
      <dsp:txXfrm>
        <a:off x="860322" y="3035327"/>
        <a:ext cx="1604644" cy="601323"/>
      </dsp:txXfrm>
    </dsp:sp>
    <dsp:sp modelId="{5A16D349-78E8-48BD-9D23-7C3DF98CEBAA}">
      <dsp:nvSpPr>
        <dsp:cNvPr id="0" name=""/>
        <dsp:cNvSpPr/>
      </dsp:nvSpPr>
      <dsp:spPr>
        <a:xfrm>
          <a:off x="1264139" y="823638"/>
          <a:ext cx="3256322" cy="3256322"/>
        </a:xfrm>
        <a:custGeom>
          <a:avLst/>
          <a:gdLst/>
          <a:ahLst/>
          <a:cxnLst/>
          <a:rect l="0" t="0" r="0" b="0"/>
          <a:pathLst>
            <a:path>
              <a:moveTo>
                <a:pt x="93374" y="2171612"/>
              </a:moveTo>
              <a:arcTo wR="1628161" hR="1628161" stAng="9630089" swAng="1675396"/>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951352FD-D208-4A2B-AABB-90A73E151BBC}">
      <dsp:nvSpPr>
        <dsp:cNvPr id="0" name=""/>
        <dsp:cNvSpPr/>
      </dsp:nvSpPr>
      <dsp:spPr>
        <a:xfrm>
          <a:off x="436828" y="1556783"/>
          <a:ext cx="1669704" cy="648550"/>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Fluency</a:t>
          </a:r>
        </a:p>
      </dsp:txBody>
      <dsp:txXfrm>
        <a:off x="468488" y="1588443"/>
        <a:ext cx="1606384" cy="585230"/>
      </dsp:txXfrm>
    </dsp:sp>
    <dsp:sp modelId="{D2F6B432-B11E-4A49-ADDE-B323A55AC6C6}">
      <dsp:nvSpPr>
        <dsp:cNvPr id="0" name=""/>
        <dsp:cNvSpPr/>
      </dsp:nvSpPr>
      <dsp:spPr>
        <a:xfrm>
          <a:off x="1149470" y="673658"/>
          <a:ext cx="3256322" cy="3256322"/>
        </a:xfrm>
        <a:custGeom>
          <a:avLst/>
          <a:gdLst/>
          <a:ahLst/>
          <a:cxnLst/>
          <a:rect l="0" t="0" r="0" b="0"/>
          <a:pathLst>
            <a:path>
              <a:moveTo>
                <a:pt x="184751" y="874850"/>
              </a:moveTo>
              <a:arcTo wR="1628161" hR="1628161" stAng="12453594" swAng="1956392"/>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07C778-E833-4220-BAE4-2A12C26C5125}">
      <dsp:nvSpPr>
        <dsp:cNvPr id="0" name=""/>
        <dsp:cNvSpPr/>
      </dsp:nvSpPr>
      <dsp:spPr>
        <a:xfrm>
          <a:off x="0" y="2447"/>
          <a:ext cx="6588691"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AA7EDA-562C-4E03-9694-F7E5BC866AAC}">
      <dsp:nvSpPr>
        <dsp:cNvPr id="0" name=""/>
        <dsp:cNvSpPr/>
      </dsp:nvSpPr>
      <dsp:spPr>
        <a:xfrm>
          <a:off x="375217" y="281534"/>
          <a:ext cx="682214" cy="6822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D223BF-D486-4460-BE3E-96B35A9D2432}">
      <dsp:nvSpPr>
        <dsp:cNvPr id="0" name=""/>
        <dsp:cNvSpPr/>
      </dsp:nvSpPr>
      <dsp:spPr>
        <a:xfrm>
          <a:off x="1432649" y="2447"/>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US" sz="2200" kern="1200"/>
            <a:t>Create the outline of a lesson plan for a specific area in computer science</a:t>
          </a:r>
        </a:p>
      </dsp:txBody>
      <dsp:txXfrm>
        <a:off x="1432649" y="2447"/>
        <a:ext cx="5156041" cy="1240389"/>
      </dsp:txXfrm>
    </dsp:sp>
    <dsp:sp modelId="{DC289CD4-EC5F-422C-BBE4-92CE1D74471F}">
      <dsp:nvSpPr>
        <dsp:cNvPr id="0" name=""/>
        <dsp:cNvSpPr/>
      </dsp:nvSpPr>
      <dsp:spPr>
        <a:xfrm>
          <a:off x="0" y="1552933"/>
          <a:ext cx="6588691"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B27788-71E1-416E-8A93-C7DD781E669D}">
      <dsp:nvSpPr>
        <dsp:cNvPr id="0" name=""/>
        <dsp:cNvSpPr/>
      </dsp:nvSpPr>
      <dsp:spPr>
        <a:xfrm>
          <a:off x="375217" y="1832021"/>
          <a:ext cx="682214" cy="6822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A5A224-CA9B-4EB8-BD29-00C41C72F755}">
      <dsp:nvSpPr>
        <dsp:cNvPr id="0" name=""/>
        <dsp:cNvSpPr/>
      </dsp:nvSpPr>
      <dsp:spPr>
        <a:xfrm>
          <a:off x="1432649" y="1552933"/>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US" sz="2200" kern="1200"/>
            <a:t>Refer to the Numeracy CCR</a:t>
          </a:r>
        </a:p>
      </dsp:txBody>
      <dsp:txXfrm>
        <a:off x="1432649" y="1552933"/>
        <a:ext cx="5156041" cy="1240389"/>
      </dsp:txXfrm>
    </dsp:sp>
    <dsp:sp modelId="{3E68054A-3CC5-45C2-9336-E65D96591C7A}">
      <dsp:nvSpPr>
        <dsp:cNvPr id="0" name=""/>
        <dsp:cNvSpPr/>
      </dsp:nvSpPr>
      <dsp:spPr>
        <a:xfrm>
          <a:off x="0" y="3103420"/>
          <a:ext cx="6588691"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4C7D85-6432-4818-83E1-13C755361C35}">
      <dsp:nvSpPr>
        <dsp:cNvPr id="0" name=""/>
        <dsp:cNvSpPr/>
      </dsp:nvSpPr>
      <dsp:spPr>
        <a:xfrm>
          <a:off x="375217" y="3382507"/>
          <a:ext cx="682214" cy="6822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B64092-14B3-4696-999A-2F3185BD67AC}">
      <dsp:nvSpPr>
        <dsp:cNvPr id="0" name=""/>
        <dsp:cNvSpPr/>
      </dsp:nvSpPr>
      <dsp:spPr>
        <a:xfrm>
          <a:off x="1432649" y="3103420"/>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US" sz="2200" kern="1200"/>
            <a:t>Outline where there are opportunities for authentic development of this area in your session</a:t>
          </a:r>
        </a:p>
      </dsp:txBody>
      <dsp:txXfrm>
        <a:off x="1432649" y="3103420"/>
        <a:ext cx="5156041" cy="1240389"/>
      </dsp:txXfrm>
    </dsp:sp>
    <dsp:sp modelId="{6B25CDDB-FC3B-4ECC-9C16-1A390FDFBB8C}">
      <dsp:nvSpPr>
        <dsp:cNvPr id="0" name=""/>
        <dsp:cNvSpPr/>
      </dsp:nvSpPr>
      <dsp:spPr>
        <a:xfrm>
          <a:off x="0" y="4653906"/>
          <a:ext cx="6588691"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F0E17F-FBD7-45C7-9B2E-BCA49F103A19}">
      <dsp:nvSpPr>
        <dsp:cNvPr id="0" name=""/>
        <dsp:cNvSpPr/>
      </dsp:nvSpPr>
      <dsp:spPr>
        <a:xfrm>
          <a:off x="375217" y="4932994"/>
          <a:ext cx="682214" cy="68221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7EF338-3673-40A7-A4F3-5E7C35D2FBEF}">
      <dsp:nvSpPr>
        <dsp:cNvPr id="0" name=""/>
        <dsp:cNvSpPr/>
      </dsp:nvSpPr>
      <dsp:spPr>
        <a:xfrm>
          <a:off x="1432649" y="4653906"/>
          <a:ext cx="2964910"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US" sz="2200" kern="1200"/>
            <a:t>Prepare a very short presentation on:</a:t>
          </a:r>
        </a:p>
      </dsp:txBody>
      <dsp:txXfrm>
        <a:off x="1432649" y="4653906"/>
        <a:ext cx="2964910" cy="1240389"/>
      </dsp:txXfrm>
    </dsp:sp>
    <dsp:sp modelId="{54E5F65B-B98F-4E86-9515-3419288062A7}">
      <dsp:nvSpPr>
        <dsp:cNvPr id="0" name=""/>
        <dsp:cNvSpPr/>
      </dsp:nvSpPr>
      <dsp:spPr>
        <a:xfrm>
          <a:off x="4397560" y="4653906"/>
          <a:ext cx="2191130"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622300">
            <a:lnSpc>
              <a:spcPct val="90000"/>
            </a:lnSpc>
            <a:spcBef>
              <a:spcPct val="0"/>
            </a:spcBef>
            <a:spcAft>
              <a:spcPct val="35000"/>
            </a:spcAft>
            <a:buNone/>
          </a:pPr>
          <a:r>
            <a:rPr lang="en-US" sz="1400" kern="1200"/>
            <a:t>Your lesson idea</a:t>
          </a:r>
        </a:p>
        <a:p>
          <a:pPr marL="0" lvl="0" indent="0" algn="l" defTabSz="622300">
            <a:lnSpc>
              <a:spcPct val="90000"/>
            </a:lnSpc>
            <a:spcBef>
              <a:spcPct val="0"/>
            </a:spcBef>
            <a:spcAft>
              <a:spcPct val="35000"/>
            </a:spcAft>
            <a:buNone/>
          </a:pPr>
          <a:r>
            <a:rPr lang="en-US" sz="1400" kern="1200"/>
            <a:t>Where opportunities exist for numeracy development</a:t>
          </a:r>
        </a:p>
      </dsp:txBody>
      <dsp:txXfrm>
        <a:off x="4397560" y="4653906"/>
        <a:ext cx="2191130" cy="1240389"/>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CCCDB0-FE8C-462E-95FF-481EB569C4FA}" type="datetimeFigureOut">
              <a:rPr lang="en-GB" smtClean="0"/>
              <a:t>24/09/2020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25C716-4C9A-44D6-9FBB-D3072A14FA2B}" type="slidenum">
              <a:rPr lang="en-GB" smtClean="0"/>
              <a:t>‹#›</a:t>
            </a:fld>
            <a:endParaRPr lang="en-GB"/>
          </a:p>
        </p:txBody>
      </p:sp>
    </p:spTree>
    <p:extLst>
      <p:ext uri="{BB962C8B-B14F-4D97-AF65-F5344CB8AC3E}">
        <p14:creationId xmlns:p14="http://schemas.microsoft.com/office/powerpoint/2010/main" val="9510487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learningspy.co.uk/featured/secret-numeracy/"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125C716-4C9A-44D6-9FBB-D3072A14FA2B}" type="slidenum">
              <a:rPr lang="en-GB" smtClean="0"/>
              <a:t>1</a:t>
            </a:fld>
            <a:endParaRPr lang="en-GB"/>
          </a:p>
        </p:txBody>
      </p:sp>
    </p:spTree>
    <p:extLst>
      <p:ext uri="{BB962C8B-B14F-4D97-AF65-F5344CB8AC3E}">
        <p14:creationId xmlns:p14="http://schemas.microsoft.com/office/powerpoint/2010/main" val="23902577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125C716-4C9A-44D6-9FBB-D3072A14FA2B}" type="slidenum">
              <a:rPr lang="en-GB" smtClean="0"/>
              <a:t>3</a:t>
            </a:fld>
            <a:endParaRPr lang="en-GB"/>
          </a:p>
        </p:txBody>
      </p:sp>
    </p:spTree>
    <p:extLst>
      <p:ext uri="{BB962C8B-B14F-4D97-AF65-F5344CB8AC3E}">
        <p14:creationId xmlns:p14="http://schemas.microsoft.com/office/powerpoint/2010/main" val="14826195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linkClick r:id="rId3"/>
              </a:rPr>
              <a:t>https://learningspy.co.uk/featured/secret-numeracy/</a:t>
            </a:r>
            <a:endParaRPr lang="en-GB" sz="1200" dirty="0"/>
          </a:p>
          <a:p>
            <a:endParaRPr lang="en-GB" dirty="0"/>
          </a:p>
        </p:txBody>
      </p:sp>
      <p:sp>
        <p:nvSpPr>
          <p:cNvPr id="4" name="Slide Number Placeholder 3"/>
          <p:cNvSpPr>
            <a:spLocks noGrp="1"/>
          </p:cNvSpPr>
          <p:nvPr>
            <p:ph type="sldNum" sz="quarter" idx="10"/>
          </p:nvPr>
        </p:nvSpPr>
        <p:spPr/>
        <p:txBody>
          <a:bodyPr/>
          <a:lstStyle/>
          <a:p>
            <a:fld id="{B125C716-4C9A-44D6-9FBB-D3072A14FA2B}" type="slidenum">
              <a:rPr lang="en-GB" smtClean="0"/>
              <a:t>6</a:t>
            </a:fld>
            <a:endParaRPr lang="en-GB"/>
          </a:p>
        </p:txBody>
      </p:sp>
    </p:spTree>
    <p:extLst>
      <p:ext uri="{BB962C8B-B14F-4D97-AF65-F5344CB8AC3E}">
        <p14:creationId xmlns:p14="http://schemas.microsoft.com/office/powerpoint/2010/main" val="33864453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does the research say about effective teachers of numeracy. </a:t>
            </a:r>
            <a:r>
              <a:rPr lang="en-GB" b="1" dirty="0"/>
              <a:t>OPTIONAL reading for</a:t>
            </a:r>
            <a:r>
              <a:rPr lang="en-GB" b="1" baseline="0" dirty="0"/>
              <a:t> numeracy rich subjects</a:t>
            </a:r>
            <a:endParaRPr lang="en-GB" b="1" dirty="0"/>
          </a:p>
        </p:txBody>
      </p:sp>
      <p:sp>
        <p:nvSpPr>
          <p:cNvPr id="4" name="Slide Number Placeholder 3"/>
          <p:cNvSpPr>
            <a:spLocks noGrp="1"/>
          </p:cNvSpPr>
          <p:nvPr>
            <p:ph type="sldNum" sz="quarter" idx="10"/>
          </p:nvPr>
        </p:nvSpPr>
        <p:spPr/>
        <p:txBody>
          <a:bodyPr/>
          <a:lstStyle/>
          <a:p>
            <a:fld id="{B125C716-4C9A-44D6-9FBB-D3072A14FA2B}" type="slidenum">
              <a:rPr lang="en-GB" smtClean="0"/>
              <a:t>7</a:t>
            </a:fld>
            <a:endParaRPr lang="en-GB"/>
          </a:p>
        </p:txBody>
      </p:sp>
    </p:spTree>
    <p:extLst>
      <p:ext uri="{BB962C8B-B14F-4D97-AF65-F5344CB8AC3E}">
        <p14:creationId xmlns:p14="http://schemas.microsoft.com/office/powerpoint/2010/main" val="17773448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125C716-4C9A-44D6-9FBB-D3072A14FA2B}" type="slidenum">
              <a:rPr lang="en-GB" smtClean="0"/>
              <a:t>8</a:t>
            </a:fld>
            <a:endParaRPr lang="en-GB"/>
          </a:p>
        </p:txBody>
      </p:sp>
    </p:spTree>
    <p:extLst>
      <p:ext uri="{BB962C8B-B14F-4D97-AF65-F5344CB8AC3E}">
        <p14:creationId xmlns:p14="http://schemas.microsoft.com/office/powerpoint/2010/main" val="36303212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125C716-4C9A-44D6-9FBB-D3072A14FA2B}" type="slidenum">
              <a:rPr lang="en-GB" smtClean="0"/>
              <a:t>9</a:t>
            </a:fld>
            <a:endParaRPr lang="en-GB"/>
          </a:p>
        </p:txBody>
      </p:sp>
    </p:spTree>
    <p:extLst>
      <p:ext uri="{BB962C8B-B14F-4D97-AF65-F5344CB8AC3E}">
        <p14:creationId xmlns:p14="http://schemas.microsoft.com/office/powerpoint/2010/main" val="23436795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995F40E5-09A6-4D07-A88C-302D515D179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CE9BFF73-5DA1-4559-9FCA-BDD2663649D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i="0" dirty="0">
              <a:latin typeface="Arial" panose="020B0604020202020204" pitchFamily="34" charset="0"/>
              <a:cs typeface="Arial" panose="020B0604020202020204" pitchFamily="34" charset="0"/>
            </a:endParaRPr>
          </a:p>
        </p:txBody>
      </p:sp>
      <p:sp>
        <p:nvSpPr>
          <p:cNvPr id="36868" name="Slide Number Placeholder 3">
            <a:extLst>
              <a:ext uri="{FF2B5EF4-FFF2-40B4-BE49-F238E27FC236}">
                <a16:creationId xmlns:a16="http://schemas.microsoft.com/office/drawing/2014/main" id="{487AF184-F7A3-4C81-8C6F-353D405D192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1C54198-6F4B-4344-B189-CE6944048288}"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26772738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995F40E5-09A6-4D07-A88C-302D515D179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CE9BFF73-5DA1-4559-9FCA-BDD2663649D9}"/>
              </a:ext>
            </a:extLst>
          </p:cNvPr>
          <p:cNvSpPr>
            <a:spLocks noGrp="1"/>
          </p:cNvSpPr>
          <p:nvPr>
            <p:ph type="body" idx="1"/>
          </p:nvPr>
        </p:nvSpPr>
        <p:spPr/>
        <p:txBody>
          <a:bodyPr/>
          <a:lstStyle/>
          <a:p>
            <a:endParaRPr lang="en-GB" sz="1200" i="0" kern="1200" dirty="0">
              <a:solidFill>
                <a:schemeClr val="tx1"/>
              </a:solidFill>
              <a:effectLst/>
              <a:latin typeface="+mn-lt"/>
              <a:ea typeface="+mn-ea"/>
              <a:cs typeface="+mn-cs"/>
            </a:endParaRPr>
          </a:p>
          <a:p>
            <a:pPr>
              <a:defRPr/>
            </a:pPr>
            <a:endParaRPr lang="en-GB" i="1" dirty="0">
              <a:cs typeface="Calibri"/>
            </a:endParaRPr>
          </a:p>
          <a:p>
            <a:pPr marL="171450" indent="-171450">
              <a:buFont typeface="Arial"/>
              <a:buChar char="•"/>
              <a:defRPr/>
            </a:pPr>
            <a:endParaRPr lang="en-US" dirty="0"/>
          </a:p>
        </p:txBody>
      </p:sp>
      <p:sp>
        <p:nvSpPr>
          <p:cNvPr id="36868" name="Slide Number Placeholder 3">
            <a:extLst>
              <a:ext uri="{FF2B5EF4-FFF2-40B4-BE49-F238E27FC236}">
                <a16:creationId xmlns:a16="http://schemas.microsoft.com/office/drawing/2014/main" id="{487AF184-F7A3-4C81-8C6F-353D405D192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1C54198-6F4B-4344-B189-CE6944048288}"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42824131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97A51F93-C0A6-47A4-975B-1D54589808B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8C50EAC7-E969-42AD-8F9B-F0E87FB47B1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baseline="0" dirty="0">
              <a:cs typeface="Calibri"/>
            </a:endParaRPr>
          </a:p>
        </p:txBody>
      </p:sp>
      <p:sp>
        <p:nvSpPr>
          <p:cNvPr id="12292" name="Slide Number Placeholder 3">
            <a:extLst>
              <a:ext uri="{FF2B5EF4-FFF2-40B4-BE49-F238E27FC236}">
                <a16:creationId xmlns:a16="http://schemas.microsoft.com/office/drawing/2014/main" id="{3C7B8EDB-8649-40B6-9A1B-37139BBB244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8426623C-A53A-4EB2-A44C-AEB5B5F919AA}"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42604986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125C716-4C9A-44D6-9FBB-D3072A14FA2B}" type="slidenum">
              <a:rPr lang="en-GB" smtClean="0"/>
              <a:t>14</a:t>
            </a:fld>
            <a:endParaRPr lang="en-GB"/>
          </a:p>
        </p:txBody>
      </p:sp>
    </p:spTree>
    <p:extLst>
      <p:ext uri="{BB962C8B-B14F-4D97-AF65-F5344CB8AC3E}">
        <p14:creationId xmlns:p14="http://schemas.microsoft.com/office/powerpoint/2010/main" val="1517816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125C716-4C9A-44D6-9FBB-D3072A14FA2B}" type="slidenum">
              <a:rPr lang="en-GB" smtClean="0"/>
              <a:t>15</a:t>
            </a:fld>
            <a:endParaRPr lang="en-GB"/>
          </a:p>
        </p:txBody>
      </p:sp>
    </p:spTree>
    <p:extLst>
      <p:ext uri="{BB962C8B-B14F-4D97-AF65-F5344CB8AC3E}">
        <p14:creationId xmlns:p14="http://schemas.microsoft.com/office/powerpoint/2010/main" val="38232198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125C716-4C9A-44D6-9FBB-D3072A14FA2B}" type="slidenum">
              <a:rPr lang="en-GB" smtClean="0"/>
              <a:t>16</a:t>
            </a:fld>
            <a:endParaRPr lang="en-GB"/>
          </a:p>
        </p:txBody>
      </p:sp>
    </p:spTree>
    <p:extLst>
      <p:ext uri="{BB962C8B-B14F-4D97-AF65-F5344CB8AC3E}">
        <p14:creationId xmlns:p14="http://schemas.microsoft.com/office/powerpoint/2010/main" val="11312152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a:t>
            </a:r>
            <a:r>
              <a:rPr lang="en-GB" baseline="0" dirty="0"/>
              <a:t> you </a:t>
            </a:r>
            <a:endParaRPr lang="en-GB" dirty="0"/>
          </a:p>
        </p:txBody>
      </p:sp>
      <p:sp>
        <p:nvSpPr>
          <p:cNvPr id="4" name="Slide Number Placeholder 3"/>
          <p:cNvSpPr>
            <a:spLocks noGrp="1"/>
          </p:cNvSpPr>
          <p:nvPr>
            <p:ph type="sldNum" sz="quarter" idx="10"/>
          </p:nvPr>
        </p:nvSpPr>
        <p:spPr/>
        <p:txBody>
          <a:bodyPr/>
          <a:lstStyle/>
          <a:p>
            <a:fld id="{B125C716-4C9A-44D6-9FBB-D3072A14FA2B}" type="slidenum">
              <a:rPr lang="en-GB" smtClean="0"/>
              <a:t>17</a:t>
            </a:fld>
            <a:endParaRPr lang="en-GB"/>
          </a:p>
        </p:txBody>
      </p:sp>
    </p:spTree>
    <p:extLst>
      <p:ext uri="{BB962C8B-B14F-4D97-AF65-F5344CB8AC3E}">
        <p14:creationId xmlns:p14="http://schemas.microsoft.com/office/powerpoint/2010/main" val="10651859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125C716-4C9A-44D6-9FBB-D3072A14FA2B}" type="slidenum">
              <a:rPr lang="en-GB" smtClean="0"/>
              <a:t>20</a:t>
            </a:fld>
            <a:endParaRPr lang="en-GB"/>
          </a:p>
        </p:txBody>
      </p:sp>
    </p:spTree>
    <p:extLst>
      <p:ext uri="{BB962C8B-B14F-4D97-AF65-F5344CB8AC3E}">
        <p14:creationId xmlns:p14="http://schemas.microsoft.com/office/powerpoint/2010/main" val="15640644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125C716-4C9A-44D6-9FBB-D3072A14FA2B}" type="slidenum">
              <a:rPr lang="en-GB" smtClean="0"/>
              <a:t>21</a:t>
            </a:fld>
            <a:endParaRPr lang="en-GB"/>
          </a:p>
        </p:txBody>
      </p:sp>
    </p:spTree>
    <p:extLst>
      <p:ext uri="{BB962C8B-B14F-4D97-AF65-F5344CB8AC3E}">
        <p14:creationId xmlns:p14="http://schemas.microsoft.com/office/powerpoint/2010/main" val="33779645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81102-FFB1-4A4A-9105-69333E8157F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367FB19-353B-EC47-AE2F-AA275F203B2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2D7E967-4482-FD4E-BCCE-4D0DC65B2E6E}"/>
              </a:ext>
            </a:extLst>
          </p:cNvPr>
          <p:cNvSpPr>
            <a:spLocks noGrp="1"/>
          </p:cNvSpPr>
          <p:nvPr>
            <p:ph type="dt" sz="half" idx="10"/>
          </p:nvPr>
        </p:nvSpPr>
        <p:spPr/>
        <p:txBody>
          <a:bodyPr/>
          <a:lstStyle/>
          <a:p>
            <a:fld id="{B61BEF0D-F0BB-DE4B-95CE-6DB70DBA9567}" type="datetimeFigureOut">
              <a:rPr lang="en-US" smtClean="0"/>
              <a:pPr/>
              <a:t>9/24/20</a:t>
            </a:fld>
            <a:endParaRPr lang="en-US" dirty="0"/>
          </a:p>
        </p:txBody>
      </p:sp>
      <p:sp>
        <p:nvSpPr>
          <p:cNvPr id="5" name="Footer Placeholder 4">
            <a:extLst>
              <a:ext uri="{FF2B5EF4-FFF2-40B4-BE49-F238E27FC236}">
                <a16:creationId xmlns:a16="http://schemas.microsoft.com/office/drawing/2014/main" id="{D218BB5B-66FD-5F47-899F-B0D7CC0FBEC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B740F88-20A0-A349-B70A-5B90D631ACFE}"/>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94774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002A0-65B0-1843-BD9A-73FDA602D83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E6AFF38-5324-1943-87A3-A00ADC7B47F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499E383-3841-514D-BA69-32D35EB0F396}"/>
              </a:ext>
            </a:extLst>
          </p:cNvPr>
          <p:cNvSpPr>
            <a:spLocks noGrp="1"/>
          </p:cNvSpPr>
          <p:nvPr>
            <p:ph type="dt" sz="half" idx="10"/>
          </p:nvPr>
        </p:nvSpPr>
        <p:spPr/>
        <p:txBody>
          <a:bodyPr/>
          <a:lstStyle/>
          <a:p>
            <a:fld id="{52647F38-B617-4D2F-AE0A-013F0C4D2C57}" type="datetimeFigureOut">
              <a:rPr lang="en-US" smtClean="0"/>
              <a:t>9/24/20</a:t>
            </a:fld>
            <a:endParaRPr lang="en-US" dirty="0"/>
          </a:p>
        </p:txBody>
      </p:sp>
      <p:sp>
        <p:nvSpPr>
          <p:cNvPr id="5" name="Footer Placeholder 4">
            <a:extLst>
              <a:ext uri="{FF2B5EF4-FFF2-40B4-BE49-F238E27FC236}">
                <a16:creationId xmlns:a16="http://schemas.microsoft.com/office/drawing/2014/main" id="{AF53AB18-3CEF-8C47-B2BF-FC254492092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EEEB537-5313-7644-8E0E-0A9D44B67F68}"/>
              </a:ext>
            </a:extLst>
          </p:cNvPr>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16854127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9CC19-F885-664D-B6C6-A4DCB821EB8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637D7C4-27CB-E54E-8BFC-46FC5FF4593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1D1869C-AC7E-CC42-A39C-B2B937ACBCCC}"/>
              </a:ext>
            </a:extLst>
          </p:cNvPr>
          <p:cNvSpPr>
            <a:spLocks noGrp="1"/>
          </p:cNvSpPr>
          <p:nvPr>
            <p:ph type="dt" sz="half" idx="10"/>
          </p:nvPr>
        </p:nvSpPr>
        <p:spPr/>
        <p:txBody>
          <a:bodyPr/>
          <a:lstStyle/>
          <a:p>
            <a:fld id="{B61BEF0D-F0BB-DE4B-95CE-6DB70DBA9567}" type="datetimeFigureOut">
              <a:rPr lang="en-US" smtClean="0"/>
              <a:pPr/>
              <a:t>9/24/20</a:t>
            </a:fld>
            <a:endParaRPr lang="en-US" dirty="0"/>
          </a:p>
        </p:txBody>
      </p:sp>
      <p:sp>
        <p:nvSpPr>
          <p:cNvPr id="5" name="Footer Placeholder 4">
            <a:extLst>
              <a:ext uri="{FF2B5EF4-FFF2-40B4-BE49-F238E27FC236}">
                <a16:creationId xmlns:a16="http://schemas.microsoft.com/office/drawing/2014/main" id="{6EF9DACF-ADA1-B647-A0E5-2BEC9EC9590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50F3913-3475-8745-8798-A0D4A2A7925D}"/>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171244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689E7-CAF4-3648-ABE3-4933CC70B16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46ED2F9-3219-434C-8719-001E3E58F77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3A2895D-6D94-6742-94EE-50F73980FB1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D04ACD1-3874-4042-971A-DDA103E766CC}"/>
              </a:ext>
            </a:extLst>
          </p:cNvPr>
          <p:cNvSpPr>
            <a:spLocks noGrp="1"/>
          </p:cNvSpPr>
          <p:nvPr>
            <p:ph type="dt" sz="half" idx="10"/>
          </p:nvPr>
        </p:nvSpPr>
        <p:spPr/>
        <p:txBody>
          <a:bodyPr/>
          <a:lstStyle/>
          <a:p>
            <a:fld id="{05BFA754-D5C3-4E66-96A6-867B257F58DC}" type="datetimeFigureOut">
              <a:rPr lang="en-US" smtClean="0"/>
              <a:t>9/24/20</a:t>
            </a:fld>
            <a:endParaRPr lang="en-US" dirty="0"/>
          </a:p>
        </p:txBody>
      </p:sp>
      <p:sp>
        <p:nvSpPr>
          <p:cNvPr id="6" name="Footer Placeholder 5">
            <a:extLst>
              <a:ext uri="{FF2B5EF4-FFF2-40B4-BE49-F238E27FC236}">
                <a16:creationId xmlns:a16="http://schemas.microsoft.com/office/drawing/2014/main" id="{D80D949A-98B5-6E4C-A085-50AA3399010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5F8A6E4-1CDB-B142-AE05-B2EC6698A8E8}"/>
              </a:ext>
            </a:extLst>
          </p:cNvPr>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3831341865"/>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15B8C-A43E-7644-9699-0D9587D4A52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D067724-654E-A84D-9A07-B47D84483D4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CC5C544-FE4D-7841-B3DE-416C6776E03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B3F0371-5914-BB48-BE93-B56C0D13671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E5BDB84-A1D0-E142-9BD5-57C1E6A037E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0D76134-13E7-7B4C-8030-CEFDDFE126E0}"/>
              </a:ext>
            </a:extLst>
          </p:cNvPr>
          <p:cNvSpPr>
            <a:spLocks noGrp="1"/>
          </p:cNvSpPr>
          <p:nvPr>
            <p:ph type="dt" sz="half" idx="10"/>
          </p:nvPr>
        </p:nvSpPr>
        <p:spPr/>
        <p:txBody>
          <a:bodyPr/>
          <a:lstStyle/>
          <a:p>
            <a:fld id="{B61BEF0D-F0BB-DE4B-95CE-6DB70DBA9567}" type="datetimeFigureOut">
              <a:rPr lang="en-US" smtClean="0"/>
              <a:pPr/>
              <a:t>9/24/20</a:t>
            </a:fld>
            <a:endParaRPr lang="en-US" dirty="0"/>
          </a:p>
        </p:txBody>
      </p:sp>
      <p:sp>
        <p:nvSpPr>
          <p:cNvPr id="8" name="Footer Placeholder 7">
            <a:extLst>
              <a:ext uri="{FF2B5EF4-FFF2-40B4-BE49-F238E27FC236}">
                <a16:creationId xmlns:a16="http://schemas.microsoft.com/office/drawing/2014/main" id="{E4827EFF-2952-844C-9742-1524CD5D9D0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B1EC525-171F-6341-B36E-B997037F6701}"/>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38751722"/>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A224D-39D3-734D-A8CD-4FDF46CCCA5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9DA4655-5B0E-9944-AA8B-D874C6F3889F}"/>
              </a:ext>
            </a:extLst>
          </p:cNvPr>
          <p:cNvSpPr>
            <a:spLocks noGrp="1"/>
          </p:cNvSpPr>
          <p:nvPr>
            <p:ph type="dt" sz="half" idx="10"/>
          </p:nvPr>
        </p:nvSpPr>
        <p:spPr/>
        <p:txBody>
          <a:bodyPr/>
          <a:lstStyle/>
          <a:p>
            <a:fld id="{B61BEF0D-F0BB-DE4B-95CE-6DB70DBA9567}" type="datetimeFigureOut">
              <a:rPr lang="en-US" smtClean="0"/>
              <a:pPr/>
              <a:t>9/24/20</a:t>
            </a:fld>
            <a:endParaRPr lang="en-US" dirty="0"/>
          </a:p>
        </p:txBody>
      </p:sp>
      <p:sp>
        <p:nvSpPr>
          <p:cNvPr id="4" name="Footer Placeholder 3">
            <a:extLst>
              <a:ext uri="{FF2B5EF4-FFF2-40B4-BE49-F238E27FC236}">
                <a16:creationId xmlns:a16="http://schemas.microsoft.com/office/drawing/2014/main" id="{1026382E-5441-724D-85A8-2FD9509AFD6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EB67943-BC76-E54A-BC9F-CC612E9972AA}"/>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67160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8CDFAD5-8D88-5A45-9969-E9183EFE38D4}"/>
              </a:ext>
            </a:extLst>
          </p:cNvPr>
          <p:cNvSpPr>
            <a:spLocks noGrp="1"/>
          </p:cNvSpPr>
          <p:nvPr>
            <p:ph type="dt" sz="half" idx="10"/>
          </p:nvPr>
        </p:nvSpPr>
        <p:spPr/>
        <p:txBody>
          <a:bodyPr/>
          <a:lstStyle/>
          <a:p>
            <a:fld id="{B61BEF0D-F0BB-DE4B-95CE-6DB70DBA9567}" type="datetimeFigureOut">
              <a:rPr lang="en-US" smtClean="0"/>
              <a:pPr/>
              <a:t>9/24/20</a:t>
            </a:fld>
            <a:endParaRPr lang="en-US" dirty="0"/>
          </a:p>
        </p:txBody>
      </p:sp>
      <p:sp>
        <p:nvSpPr>
          <p:cNvPr id="3" name="Footer Placeholder 2">
            <a:extLst>
              <a:ext uri="{FF2B5EF4-FFF2-40B4-BE49-F238E27FC236}">
                <a16:creationId xmlns:a16="http://schemas.microsoft.com/office/drawing/2014/main" id="{01470470-FAF3-7045-9FDB-48A509A8CAF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2BD30B17-FB4E-E34A-83A8-F10B9EFC33C3}"/>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737549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D90C5-EECA-CB45-8B0E-1F792FCC152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F2C9F14-84B6-3643-A74D-6AB65ED55FF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0F92DE0-D6CA-9F4A-A003-AA24D81F30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05B5072-9444-5640-92B7-81B78A008076}"/>
              </a:ext>
            </a:extLst>
          </p:cNvPr>
          <p:cNvSpPr>
            <a:spLocks noGrp="1"/>
          </p:cNvSpPr>
          <p:nvPr>
            <p:ph type="dt" sz="half" idx="10"/>
          </p:nvPr>
        </p:nvSpPr>
        <p:spPr/>
        <p:txBody>
          <a:bodyPr/>
          <a:lstStyle/>
          <a:p>
            <a:fld id="{B61BEF0D-F0BB-DE4B-95CE-6DB70DBA9567}" type="datetimeFigureOut">
              <a:rPr lang="en-US" smtClean="0"/>
              <a:pPr/>
              <a:t>9/24/20</a:t>
            </a:fld>
            <a:endParaRPr lang="en-US" dirty="0"/>
          </a:p>
        </p:txBody>
      </p:sp>
      <p:sp>
        <p:nvSpPr>
          <p:cNvPr id="6" name="Footer Placeholder 5">
            <a:extLst>
              <a:ext uri="{FF2B5EF4-FFF2-40B4-BE49-F238E27FC236}">
                <a16:creationId xmlns:a16="http://schemas.microsoft.com/office/drawing/2014/main" id="{B9C3E987-61AD-8D4E-A61C-E5C3349AE7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2F1A302-48D7-AD4C-84C6-8D83136D609B}"/>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42208404"/>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1121-79B8-6B47-A167-4AADF3FAAD6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9A9DF5F-8570-0749-B542-66E6B6F0A56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BB27694-3370-C244-A971-C636E85B71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15DA9D3-9DAF-9741-AAB3-C0F587C30FFA}"/>
              </a:ext>
            </a:extLst>
          </p:cNvPr>
          <p:cNvSpPr>
            <a:spLocks noGrp="1"/>
          </p:cNvSpPr>
          <p:nvPr>
            <p:ph type="dt" sz="half" idx="10"/>
          </p:nvPr>
        </p:nvSpPr>
        <p:spPr/>
        <p:txBody>
          <a:bodyPr/>
          <a:lstStyle/>
          <a:p>
            <a:fld id="{B61BEF0D-F0BB-DE4B-95CE-6DB70DBA9567}" type="datetimeFigureOut">
              <a:rPr lang="en-US" smtClean="0"/>
              <a:pPr/>
              <a:t>9/24/20</a:t>
            </a:fld>
            <a:endParaRPr lang="en-US" dirty="0"/>
          </a:p>
        </p:txBody>
      </p:sp>
      <p:sp>
        <p:nvSpPr>
          <p:cNvPr id="6" name="Footer Placeholder 5">
            <a:extLst>
              <a:ext uri="{FF2B5EF4-FFF2-40B4-BE49-F238E27FC236}">
                <a16:creationId xmlns:a16="http://schemas.microsoft.com/office/drawing/2014/main" id="{92130EFC-EB83-F848-889E-23F2DA17E53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4382A9C-E692-3B49-881E-31F894E6E955}"/>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597049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65886-8C0E-8945-9351-757F7AD1C86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B05BE68-5923-0D42-8CEE-2FEBD7D1223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85C860E-56B5-6749-9217-143D8D2C2DD5}"/>
              </a:ext>
            </a:extLst>
          </p:cNvPr>
          <p:cNvSpPr>
            <a:spLocks noGrp="1"/>
          </p:cNvSpPr>
          <p:nvPr>
            <p:ph type="dt" sz="half" idx="10"/>
          </p:nvPr>
        </p:nvSpPr>
        <p:spPr/>
        <p:txBody>
          <a:bodyPr/>
          <a:lstStyle/>
          <a:p>
            <a:fld id="{B61BEF0D-F0BB-DE4B-95CE-6DB70DBA9567}" type="datetimeFigureOut">
              <a:rPr lang="en-US" smtClean="0"/>
              <a:pPr/>
              <a:t>9/24/20</a:t>
            </a:fld>
            <a:endParaRPr lang="en-US" dirty="0"/>
          </a:p>
        </p:txBody>
      </p:sp>
      <p:sp>
        <p:nvSpPr>
          <p:cNvPr id="5" name="Footer Placeholder 4">
            <a:extLst>
              <a:ext uri="{FF2B5EF4-FFF2-40B4-BE49-F238E27FC236}">
                <a16:creationId xmlns:a16="http://schemas.microsoft.com/office/drawing/2014/main" id="{A4DA504D-9281-0643-B8D9-3EA0B913B80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A27866D-BF2F-9C40-B6DF-EA22AB0D5C01}"/>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366386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3124109-0BE8-914F-95CD-53D902B2D61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2451FB6-2C16-9848-A05B-8BEA06A3F63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C9B4932-9F44-F848-AB0B-81FC564FD755}"/>
              </a:ext>
            </a:extLst>
          </p:cNvPr>
          <p:cNvSpPr>
            <a:spLocks noGrp="1"/>
          </p:cNvSpPr>
          <p:nvPr>
            <p:ph type="dt" sz="half" idx="10"/>
          </p:nvPr>
        </p:nvSpPr>
        <p:spPr/>
        <p:txBody>
          <a:bodyPr/>
          <a:lstStyle/>
          <a:p>
            <a:fld id="{B61BEF0D-F0BB-DE4B-95CE-6DB70DBA9567}" type="datetimeFigureOut">
              <a:rPr lang="en-US" smtClean="0"/>
              <a:pPr/>
              <a:t>9/24/20</a:t>
            </a:fld>
            <a:endParaRPr lang="en-US" dirty="0"/>
          </a:p>
        </p:txBody>
      </p:sp>
      <p:sp>
        <p:nvSpPr>
          <p:cNvPr id="5" name="Footer Placeholder 4">
            <a:extLst>
              <a:ext uri="{FF2B5EF4-FFF2-40B4-BE49-F238E27FC236}">
                <a16:creationId xmlns:a16="http://schemas.microsoft.com/office/drawing/2014/main" id="{9D3CD423-940B-2E46-A4C6-781A00D8F0A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05DB075-2A1E-8446-A9D8-FE071F3A05A8}"/>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309842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7856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171505A-8A86-4D4D-8E9F-AF496E7215B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0571A04-6E5E-744A-AC0E-2D06DB13348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5CA485F-A4B7-134D-BD06-AED46172112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9/24/20</a:t>
            </a:fld>
            <a:endParaRPr lang="en-US" dirty="0"/>
          </a:p>
        </p:txBody>
      </p:sp>
      <p:sp>
        <p:nvSpPr>
          <p:cNvPr id="5" name="Footer Placeholder 4">
            <a:extLst>
              <a:ext uri="{FF2B5EF4-FFF2-40B4-BE49-F238E27FC236}">
                <a16:creationId xmlns:a16="http://schemas.microsoft.com/office/drawing/2014/main" id="{4FB4F5DA-A6B6-9E4C-B79D-85EB5C2FFC1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9A16159A-5F3E-3A41-B4F0-C8F56D7FE44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84002087"/>
      </p:ext>
    </p:extLst>
  </p:cSld>
  <p:clrMap bg1="lt1" tx1="dk1" bg2="lt2" tx2="dk2" accent1="accent1" accent2="accent2" accent3="accent3" accent4="accent4" accent5="accent5" accent6="accent6" hlink="hlink" folHlink="folHlink"/>
  <p:sldLayoutIdLst>
    <p:sldLayoutId id="2147484018" r:id="rId1"/>
    <p:sldLayoutId id="2147484019" r:id="rId2"/>
    <p:sldLayoutId id="2147484020" r:id="rId3"/>
    <p:sldLayoutId id="2147484021" r:id="rId4"/>
    <p:sldLayoutId id="2147484022" r:id="rId5"/>
    <p:sldLayoutId id="2147484023" r:id="rId6"/>
    <p:sldLayoutId id="2147484024" r:id="rId7"/>
    <p:sldLayoutId id="2147484025" r:id="rId8"/>
    <p:sldLayoutId id="2147484026" r:id="rId9"/>
    <p:sldLayoutId id="2147484027" r:id="rId10"/>
    <p:sldLayoutId id="2147484028" r:id="rId11"/>
    <p:sldLayoutId id="2147484029"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learningspy.co.uk/featured/secret-numeracy/"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hyperlink" Target="http://www.mikeaskew.net/page3/page4/files/EffectiveTeachersofNumeracy.pdf"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hyperlink" Target="https://hwb.gov.wales/curriculum-for-wales-2008/national-literacy-and-numeracy-framework-curriculum-for-wales-2008-version/" TargetMode="Externa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hyperlink" Target="https://hwb.gov.wales/cwricwlwm-i-gymru/fframweithiau-r-sgiliau-trawsgwricwlaidd/" TargetMode="External"/><Relationship Id="rId5" Type="http://schemas.openxmlformats.org/officeDocument/2006/relationships/hyperlink" Target="https://hwb.gov.wales/curriculum-for-wales/cross-curricular-skills-frameworks/" TargetMode="External"/><Relationship Id="rId4" Type="http://schemas.openxmlformats.org/officeDocument/2006/relationships/hyperlink" Target="https://hwb.gov.wales/cwricwlwm-cymru-2008/fframwaith-llythrennedd-a-rhifedd-cenedlaethol-fersiwn-cwricwlwm-cymru-2008/"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png"/><Relationship Id="rId4" Type="http://schemas.openxmlformats.org/officeDocument/2006/relationships/image" Target="../media/image8.png"/></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hyperlink" Target="https://hwb.gov.wales/api/storage/6f82a5cd-069d-48cc-b0cb-c59ba0e26d59?preview=true"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hyperlink" Target="https://hwb.gov.wales/curriculum-for-wales/mathematics-and-numeracy/designing-your-curriculum/" TargetMode="Externa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6">
            <a:extLst>
              <a:ext uri="{FF2B5EF4-FFF2-40B4-BE49-F238E27FC236}">
                <a16:creationId xmlns:a16="http://schemas.microsoft.com/office/drawing/2014/main" id="{EE39DFCF-9247-4DE5-BB93-074BFAF07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8">
            <a:extLst>
              <a:ext uri="{FF2B5EF4-FFF2-40B4-BE49-F238E27FC236}">
                <a16:creationId xmlns:a16="http://schemas.microsoft.com/office/drawing/2014/main" id="{442B652E-D499-4CDA-8F7A-60469EDBCB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1632" y="996662"/>
            <a:ext cx="4864676" cy="4864676"/>
          </a:xfrm>
          <a:custGeom>
            <a:avLst/>
            <a:gdLst>
              <a:gd name="connsiteX0" fmla="*/ 0 w 4864676"/>
              <a:gd name="connsiteY0" fmla="*/ 0 h 4864676"/>
              <a:gd name="connsiteX1" fmla="*/ 4864676 w 4864676"/>
              <a:gd name="connsiteY1" fmla="*/ 0 h 4864676"/>
              <a:gd name="connsiteX2" fmla="*/ 4864676 w 4864676"/>
              <a:gd name="connsiteY2" fmla="*/ 4864676 h 4864676"/>
              <a:gd name="connsiteX3" fmla="*/ 1281101 w 4864676"/>
              <a:gd name="connsiteY3" fmla="*/ 4864676 h 4864676"/>
              <a:gd name="connsiteX4" fmla="*/ 0 w 4864676"/>
              <a:gd name="connsiteY4" fmla="*/ 3583575 h 4864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4676" h="4864676">
                <a:moveTo>
                  <a:pt x="0" y="0"/>
                </a:moveTo>
                <a:lnTo>
                  <a:pt x="4864676" y="0"/>
                </a:lnTo>
                <a:lnTo>
                  <a:pt x="4864676" y="4864676"/>
                </a:lnTo>
                <a:lnTo>
                  <a:pt x="1281101" y="4864676"/>
                </a:lnTo>
                <a:lnTo>
                  <a:pt x="0" y="358357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10">
            <a:extLst>
              <a:ext uri="{FF2B5EF4-FFF2-40B4-BE49-F238E27FC236}">
                <a16:creationId xmlns:a16="http://schemas.microsoft.com/office/drawing/2014/main" id="{484A22B8-F5B6-47C2-B88E-DADAF37913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7225693" y="996662"/>
            <a:ext cx="4864676" cy="4864676"/>
          </a:xfrm>
          <a:custGeom>
            <a:avLst/>
            <a:gdLst>
              <a:gd name="connsiteX0" fmla="*/ 0 w 4864676"/>
              <a:gd name="connsiteY0" fmla="*/ 0 h 4864676"/>
              <a:gd name="connsiteX1" fmla="*/ 3583574 w 4864676"/>
              <a:gd name="connsiteY1" fmla="*/ 0 h 4864676"/>
              <a:gd name="connsiteX2" fmla="*/ 4864676 w 4864676"/>
              <a:gd name="connsiteY2" fmla="*/ 1281103 h 4864676"/>
              <a:gd name="connsiteX3" fmla="*/ 4864676 w 4864676"/>
              <a:gd name="connsiteY3" fmla="*/ 4864676 h 4864676"/>
              <a:gd name="connsiteX4" fmla="*/ 0 w 4864676"/>
              <a:gd name="connsiteY4" fmla="*/ 4864676 h 4864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4676" h="4864676">
                <a:moveTo>
                  <a:pt x="0" y="0"/>
                </a:moveTo>
                <a:lnTo>
                  <a:pt x="3583574" y="0"/>
                </a:lnTo>
                <a:lnTo>
                  <a:pt x="4864676" y="1281103"/>
                </a:lnTo>
                <a:lnTo>
                  <a:pt x="4864676" y="4864676"/>
                </a:lnTo>
                <a:lnTo>
                  <a:pt x="0" y="4864676"/>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Isosceles Triangle 12">
            <a:extLst>
              <a:ext uri="{FF2B5EF4-FFF2-40B4-BE49-F238E27FC236}">
                <a16:creationId xmlns:a16="http://schemas.microsoft.com/office/drawing/2014/main" id="{A987C18C-164D-4263-B486-4647A98E8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789020" y="1"/>
            <a:ext cx="6613961" cy="3286380"/>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Isosceles Triangle 14">
            <a:extLst>
              <a:ext uri="{FF2B5EF4-FFF2-40B4-BE49-F238E27FC236}">
                <a16:creationId xmlns:a16="http://schemas.microsoft.com/office/drawing/2014/main" id="{E7E98B39-04C6-408B-92FD-7686287406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09286" y="3571620"/>
            <a:ext cx="6613961" cy="3286380"/>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16">
            <a:extLst>
              <a:ext uri="{FF2B5EF4-FFF2-40B4-BE49-F238E27FC236}">
                <a16:creationId xmlns:a16="http://schemas.microsoft.com/office/drawing/2014/main" id="{981C8C27-2457-421F-BDC4-7B4EA3C7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Rectangle 18">
            <a:extLst>
              <a:ext uri="{FF2B5EF4-FFF2-40B4-BE49-F238E27FC236}">
                <a16:creationId xmlns:a16="http://schemas.microsoft.com/office/drawing/2014/main" id="{CEA13C66-82C1-44AF-972B-8F5CCA41B6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71208" y="5287803"/>
            <a:ext cx="955808" cy="9558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20">
            <a:extLst>
              <a:ext uri="{FF2B5EF4-FFF2-40B4-BE49-F238E27FC236}">
                <a16:creationId xmlns:a16="http://schemas.microsoft.com/office/drawing/2014/main" id="{9DB36437-FE59-457E-91A7-396BBD3C9C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p:cNvSpPr>
            <a:spLocks noGrp="1"/>
          </p:cNvSpPr>
          <p:nvPr>
            <p:ph type="ctrTitle"/>
          </p:nvPr>
        </p:nvSpPr>
        <p:spPr>
          <a:xfrm>
            <a:off x="3204642" y="2353641"/>
            <a:ext cx="5782716" cy="2150719"/>
          </a:xfrm>
          <a:noFill/>
        </p:spPr>
        <p:txBody>
          <a:bodyPr anchor="ctr">
            <a:normAutofit/>
          </a:bodyPr>
          <a:lstStyle/>
          <a:p>
            <a:r>
              <a:rPr lang="en-US" sz="3600">
                <a:solidFill>
                  <a:srgbClr val="080808"/>
                </a:solidFill>
              </a:rPr>
              <a:t>Numeracy</a:t>
            </a:r>
          </a:p>
        </p:txBody>
      </p:sp>
      <p:sp>
        <p:nvSpPr>
          <p:cNvPr id="37" name="Rectangle 22">
            <a:extLst>
              <a:ext uri="{FF2B5EF4-FFF2-40B4-BE49-F238E27FC236}">
                <a16:creationId xmlns:a16="http://schemas.microsoft.com/office/drawing/2014/main" id="{844D3693-2EFE-4667-89D5-47E2D5920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42846" y="410171"/>
            <a:ext cx="1321281" cy="1321281"/>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24">
            <a:extLst>
              <a:ext uri="{FF2B5EF4-FFF2-40B4-BE49-F238E27FC236}">
                <a16:creationId xmlns:a16="http://schemas.microsoft.com/office/drawing/2014/main" id="{C21FD796-9CD0-404D-8DF5-5274C0BCC7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30319" y="1508609"/>
            <a:ext cx="700047" cy="70004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23670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4B217-7D79-0D49-B892-D5CE16A6A2D5}"/>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272D7FAA-5FBE-6741-A094-41E0FFE6022A}"/>
              </a:ext>
            </a:extLst>
          </p:cNvPr>
          <p:cNvSpPr>
            <a:spLocks noGrp="1"/>
          </p:cNvSpPr>
          <p:nvPr>
            <p:ph idx="1"/>
          </p:nvPr>
        </p:nvSpPr>
        <p:spPr/>
        <p:txBody>
          <a:bodyPr/>
          <a:lstStyle/>
          <a:p>
            <a:endParaRPr lang="en-US"/>
          </a:p>
        </p:txBody>
      </p:sp>
      <p:sp>
        <p:nvSpPr>
          <p:cNvPr id="4" name="Cloud Callout 3">
            <a:extLst>
              <a:ext uri="{FF2B5EF4-FFF2-40B4-BE49-F238E27FC236}">
                <a16:creationId xmlns:a16="http://schemas.microsoft.com/office/drawing/2014/main" id="{78784BBD-C64C-2943-A934-C433041EC43F}"/>
              </a:ext>
            </a:extLst>
          </p:cNvPr>
          <p:cNvSpPr/>
          <p:nvPr/>
        </p:nvSpPr>
        <p:spPr>
          <a:xfrm>
            <a:off x="9969192" y="95875"/>
            <a:ext cx="1985554" cy="1776548"/>
          </a:xfrm>
          <a:prstGeom prst="cloudCallout">
            <a:avLst>
              <a:gd name="adj1" fmla="val -146689"/>
              <a:gd name="adj2" fmla="val 3455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t>What is it?</a:t>
            </a:r>
          </a:p>
        </p:txBody>
      </p:sp>
      <p:sp>
        <p:nvSpPr>
          <p:cNvPr id="5" name="Cloud Callout 4">
            <a:extLst>
              <a:ext uri="{FF2B5EF4-FFF2-40B4-BE49-F238E27FC236}">
                <a16:creationId xmlns:a16="http://schemas.microsoft.com/office/drawing/2014/main" id="{35DAEAC7-4885-254E-A1FF-7455200CC5CC}"/>
              </a:ext>
            </a:extLst>
          </p:cNvPr>
          <p:cNvSpPr/>
          <p:nvPr/>
        </p:nvSpPr>
        <p:spPr>
          <a:xfrm>
            <a:off x="4637314" y="3749040"/>
            <a:ext cx="4167052" cy="1567543"/>
          </a:xfrm>
          <a:prstGeom prst="cloudCallout">
            <a:avLst>
              <a:gd name="adj1" fmla="val -10488"/>
              <a:gd name="adj2" fmla="val -1441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t>Am I responsible to teach it?</a:t>
            </a:r>
            <a:endParaRPr lang="en-GB" sz="2000" dirty="0"/>
          </a:p>
        </p:txBody>
      </p:sp>
      <p:sp>
        <p:nvSpPr>
          <p:cNvPr id="6" name="Cloud Callout 5">
            <a:extLst>
              <a:ext uri="{FF2B5EF4-FFF2-40B4-BE49-F238E27FC236}">
                <a16:creationId xmlns:a16="http://schemas.microsoft.com/office/drawing/2014/main" id="{010AD4FF-B33C-C142-BE29-F13EA9511D50}"/>
              </a:ext>
            </a:extLst>
          </p:cNvPr>
          <p:cNvSpPr/>
          <p:nvPr/>
        </p:nvSpPr>
        <p:spPr>
          <a:xfrm>
            <a:off x="1249681" y="3003719"/>
            <a:ext cx="2965268" cy="1867989"/>
          </a:xfrm>
          <a:prstGeom prst="cloudCallout">
            <a:avLst>
              <a:gd name="adj1" fmla="val -52991"/>
              <a:gd name="adj2" fmla="val 16739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t>How does numeracy fit into my subject?</a:t>
            </a:r>
          </a:p>
        </p:txBody>
      </p:sp>
      <p:sp>
        <p:nvSpPr>
          <p:cNvPr id="7" name="Cloud Callout 6">
            <a:extLst>
              <a:ext uri="{FF2B5EF4-FFF2-40B4-BE49-F238E27FC236}">
                <a16:creationId xmlns:a16="http://schemas.microsoft.com/office/drawing/2014/main" id="{D75D9804-BEB3-7342-B3A2-43034F52C8F4}"/>
              </a:ext>
            </a:extLst>
          </p:cNvPr>
          <p:cNvSpPr/>
          <p:nvPr/>
        </p:nvSpPr>
        <p:spPr>
          <a:xfrm>
            <a:off x="447440" y="187253"/>
            <a:ext cx="2651761" cy="2445997"/>
          </a:xfrm>
          <a:prstGeom prst="cloudCallout">
            <a:avLst>
              <a:gd name="adj1" fmla="val 117085"/>
              <a:gd name="adj2" fmla="val 2412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t>Are some subjects  more ‘numeracy rich’ than others?</a:t>
            </a:r>
          </a:p>
        </p:txBody>
      </p:sp>
      <p:sp>
        <p:nvSpPr>
          <p:cNvPr id="8" name="Cloud Callout 7">
            <a:extLst>
              <a:ext uri="{FF2B5EF4-FFF2-40B4-BE49-F238E27FC236}">
                <a16:creationId xmlns:a16="http://schemas.microsoft.com/office/drawing/2014/main" id="{FDD09099-E81D-6346-B354-2ED7AAAE5D0B}"/>
              </a:ext>
            </a:extLst>
          </p:cNvPr>
          <p:cNvSpPr/>
          <p:nvPr/>
        </p:nvSpPr>
        <p:spPr>
          <a:xfrm>
            <a:off x="9226731" y="2129246"/>
            <a:ext cx="2965269" cy="3187337"/>
          </a:xfrm>
          <a:prstGeom prst="cloudCallout">
            <a:avLst>
              <a:gd name="adj1" fmla="val -109379"/>
              <a:gd name="adj2" fmla="val 9528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t>How do I know what type of numeracy tasks are appropriate for my learners?</a:t>
            </a:r>
          </a:p>
        </p:txBody>
      </p:sp>
    </p:spTree>
    <p:extLst>
      <p:ext uri="{BB962C8B-B14F-4D97-AF65-F5344CB8AC3E}">
        <p14:creationId xmlns:p14="http://schemas.microsoft.com/office/powerpoint/2010/main" val="35133795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33F6408-E1FB-40EE-933F-488D38CCC7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5" name="Freeform 23">
            <a:extLst>
              <a:ext uri="{FF2B5EF4-FFF2-40B4-BE49-F238E27FC236}">
                <a16:creationId xmlns:a16="http://schemas.microsoft.com/office/drawing/2014/main" id="{F055C0C5-567C-4C02-83F3-B427BC7406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200" y="365125"/>
            <a:ext cx="3200400" cy="1325563"/>
          </a:xfrm>
        </p:spPr>
        <p:txBody>
          <a:bodyPr>
            <a:normAutofit/>
          </a:bodyPr>
          <a:lstStyle/>
          <a:p>
            <a:r>
              <a:rPr lang="en-GB" sz="2000"/>
              <a:t>Which of the AOLEs or SUBJECTS offer opportunities for learners to develop their numeracy skills? </a:t>
            </a:r>
          </a:p>
        </p:txBody>
      </p:sp>
      <p:sp>
        <p:nvSpPr>
          <p:cNvPr id="2054" name="Content Placeholder 2053">
            <a:extLst>
              <a:ext uri="{FF2B5EF4-FFF2-40B4-BE49-F238E27FC236}">
                <a16:creationId xmlns:a16="http://schemas.microsoft.com/office/drawing/2014/main" id="{5BCAACCC-F07B-479E-A528-5008F4277066}"/>
              </a:ext>
            </a:extLst>
          </p:cNvPr>
          <p:cNvSpPr>
            <a:spLocks noGrp="1"/>
          </p:cNvSpPr>
          <p:nvPr>
            <p:ph idx="1"/>
          </p:nvPr>
        </p:nvSpPr>
        <p:spPr>
          <a:xfrm>
            <a:off x="838201" y="1825625"/>
            <a:ext cx="3200400" cy="4351338"/>
          </a:xfrm>
        </p:spPr>
        <p:txBody>
          <a:bodyPr>
            <a:normAutofit/>
          </a:bodyPr>
          <a:lstStyle/>
          <a:p>
            <a:r>
              <a:rPr lang="en-US" sz="1800" dirty="0"/>
              <a:t>Greatest at top </a:t>
            </a:r>
          </a:p>
          <a:p>
            <a:endParaRPr lang="en-US" sz="1800" dirty="0"/>
          </a:p>
          <a:p>
            <a:r>
              <a:rPr lang="en-US" sz="1800" dirty="0"/>
              <a:t>Least at bottom</a:t>
            </a:r>
          </a:p>
        </p:txBody>
      </p:sp>
      <p:sp>
        <p:nvSpPr>
          <p:cNvPr id="77" name="Rounded Rectangle 17">
            <a:extLst>
              <a:ext uri="{FF2B5EF4-FFF2-40B4-BE49-F238E27FC236}">
                <a16:creationId xmlns:a16="http://schemas.microsoft.com/office/drawing/2014/main" id="{E48B6BD6-5DED-4B86-A4B3-D35037F68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8945" y="958640"/>
            <a:ext cx="6269591" cy="4945244"/>
          </a:xfrm>
          <a:prstGeom prst="roundRect">
            <a:avLst>
              <a:gd name="adj" fmla="val 3513"/>
            </a:avLst>
          </a:prstGeom>
          <a:solidFill>
            <a:srgbClr val="FFFFFF"/>
          </a:solidFill>
          <a:ln w="15875">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See the source image"/>
          <p:cNvPicPr>
            <a:picLocks noChangeAspect="1" noChangeArrowheads="1"/>
          </p:cNvPicPr>
          <p:nvPr/>
        </p:nvPicPr>
        <p:blipFill rotWithShape="1">
          <a:blip r:embed="rId3">
            <a:extLst>
              <a:ext uri="{28A0092B-C50C-407E-A947-70E740481C1C}">
                <a14:useLocalDpi xmlns:a14="http://schemas.microsoft.com/office/drawing/2010/main" val="0"/>
              </a:ext>
            </a:extLst>
          </a:blip>
          <a:srcRect t="1564" r="-1" b="1843"/>
          <a:stretch/>
        </p:blipFill>
        <p:spPr bwMode="auto">
          <a:xfrm>
            <a:off x="5603706" y="1258529"/>
            <a:ext cx="5638853" cy="43302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81080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p:cNvSpPr>
            <a:spLocks noGrp="1"/>
          </p:cNvSpPr>
          <p:nvPr>
            <p:ph type="title"/>
          </p:nvPr>
        </p:nvSpPr>
        <p:spPr>
          <a:xfrm>
            <a:off x="643467" y="2786743"/>
            <a:ext cx="3962061" cy="3427788"/>
          </a:xfrm>
        </p:spPr>
        <p:txBody>
          <a:bodyPr vert="horz" lIns="91440" tIns="45720" rIns="91440" bIns="45720" rtlCol="0" anchor="t">
            <a:normAutofit/>
          </a:bodyPr>
          <a:lstStyle/>
          <a:p>
            <a:pPr fontAlgn="base"/>
            <a:r>
              <a:rPr lang="en-US" sz="3600" b="1" kern="1200" dirty="0">
                <a:solidFill>
                  <a:schemeClr val="tx1"/>
                </a:solidFill>
                <a:latin typeface="+mj-lt"/>
                <a:ea typeface="+mj-ea"/>
                <a:cs typeface="+mj-cs"/>
              </a:rPr>
              <a:t>Cross-curricular skills frameworks</a:t>
            </a:r>
            <a:br>
              <a:rPr lang="en-US" sz="3600" b="1" kern="1200" dirty="0">
                <a:solidFill>
                  <a:schemeClr val="tx1"/>
                </a:solidFill>
                <a:latin typeface="+mj-lt"/>
                <a:ea typeface="+mj-ea"/>
                <a:cs typeface="+mj-cs"/>
              </a:rPr>
            </a:br>
            <a:br>
              <a:rPr lang="en-US" sz="3600" b="1" kern="1200" dirty="0">
                <a:solidFill>
                  <a:schemeClr val="tx1"/>
                </a:solidFill>
                <a:latin typeface="+mj-lt"/>
                <a:ea typeface="+mj-ea"/>
                <a:cs typeface="+mj-cs"/>
              </a:rPr>
            </a:br>
            <a:endParaRPr lang="en-US" sz="3600" kern="1200" dirty="0">
              <a:solidFill>
                <a:schemeClr val="tx1"/>
              </a:solidFill>
              <a:latin typeface="+mj-lt"/>
              <a:ea typeface="+mj-ea"/>
              <a:cs typeface="+mj-cs"/>
            </a:endParaRPr>
          </a:p>
        </p:txBody>
      </p:sp>
      <p:sp>
        <p:nvSpPr>
          <p:cNvPr id="13" name="Rectangle 12">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Content Placeholder 5"/>
          <p:cNvSpPr>
            <a:spLocks noGrp="1"/>
          </p:cNvSpPr>
          <p:nvPr>
            <p:ph sz="half" idx="2"/>
          </p:nvPr>
        </p:nvSpPr>
        <p:spPr>
          <a:xfrm>
            <a:off x="5070020" y="1698170"/>
            <a:ext cx="6478513" cy="4516361"/>
          </a:xfrm>
        </p:spPr>
        <p:txBody>
          <a:bodyPr vert="horz" lIns="91440" tIns="45720" rIns="91440" bIns="45720" rtlCol="0">
            <a:normAutofit/>
          </a:bodyPr>
          <a:lstStyle/>
          <a:p>
            <a:pPr marL="0" fontAlgn="base"/>
            <a:endParaRPr lang="en-US" sz="1700" b="1" dirty="0"/>
          </a:p>
          <a:p>
            <a:pPr fontAlgn="base"/>
            <a:r>
              <a:rPr lang="en-US" sz="1700" dirty="0"/>
              <a:t>Literacy, numeracy and digital competence are mandatory skills across all areas of learning and experience and will need to be considered within all curriculum design.</a:t>
            </a:r>
          </a:p>
          <a:p>
            <a:pPr fontAlgn="base"/>
            <a:r>
              <a:rPr lang="en-US" sz="1700" dirty="0"/>
              <a:t>It will be the responsibility of all teachers, across all curriculum areas, </a:t>
            </a:r>
            <a:r>
              <a:rPr lang="en-US" sz="1700" b="1" dirty="0"/>
              <a:t>to develop and ensure progression in these skills. </a:t>
            </a:r>
            <a:r>
              <a:rPr lang="en-US" sz="1700" dirty="0"/>
              <a:t>How literacy, numeracy and digital competence skills are developed in and across the curriculum will be decided at a local level and will fit with individual schools’ approaches.</a:t>
            </a:r>
          </a:p>
          <a:p>
            <a:pPr fontAlgn="base"/>
            <a:r>
              <a:rPr lang="en-US" sz="1700" dirty="0"/>
              <a:t>To ensure that learners develop high levels of competence in these skills and have frequent opportunities to develop, extend and apply them across all areas, </a:t>
            </a:r>
            <a:r>
              <a:rPr lang="en-US" sz="1700" b="1" dirty="0"/>
              <a:t>the National Literacy and Numeracy Framework and the Digital Competence Framework have been refined</a:t>
            </a:r>
            <a:r>
              <a:rPr lang="en-US" sz="1700" dirty="0"/>
              <a:t> and continue to be available as supporting guidance.</a:t>
            </a:r>
          </a:p>
          <a:p>
            <a:pPr marL="0"/>
            <a:endParaRPr lang="en-US" sz="1700" dirty="0"/>
          </a:p>
        </p:txBody>
      </p:sp>
      <p:sp>
        <p:nvSpPr>
          <p:cNvPr id="21" name="Isosceles Triangle 20">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Isosceles Triangle 22">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25501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p:cNvSpPr>
            <a:spLocks noGrp="1"/>
          </p:cNvSpPr>
          <p:nvPr>
            <p:ph type="title"/>
          </p:nvPr>
        </p:nvSpPr>
        <p:spPr>
          <a:xfrm>
            <a:off x="643467" y="1698171"/>
            <a:ext cx="3962061" cy="4516360"/>
          </a:xfrm>
        </p:spPr>
        <p:txBody>
          <a:bodyPr vert="horz" lIns="91440" tIns="45720" rIns="91440" bIns="45720" rtlCol="0" anchor="t">
            <a:normAutofit/>
          </a:bodyPr>
          <a:lstStyle/>
          <a:p>
            <a:br>
              <a:rPr lang="en-US" sz="3600" kern="1200">
                <a:solidFill>
                  <a:schemeClr val="tx1"/>
                </a:solidFill>
                <a:latin typeface="+mj-lt"/>
                <a:ea typeface="+mj-ea"/>
                <a:cs typeface="+mj-cs"/>
              </a:rPr>
            </a:br>
            <a:r>
              <a:rPr lang="en-US" sz="3600" kern="1200">
                <a:solidFill>
                  <a:schemeClr val="tx1"/>
                </a:solidFill>
                <a:latin typeface="+mj-lt"/>
                <a:ea typeface="+mj-ea"/>
                <a:cs typeface="+mj-cs"/>
              </a:rPr>
              <a:t>Curriculum for Wales says…</a:t>
            </a:r>
          </a:p>
        </p:txBody>
      </p:sp>
      <p:sp>
        <p:nvSpPr>
          <p:cNvPr id="13" name="Rectangle 12">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Content Placeholder 5"/>
          <p:cNvSpPr>
            <a:spLocks noGrp="1"/>
          </p:cNvSpPr>
          <p:nvPr>
            <p:ph sz="half" idx="2"/>
          </p:nvPr>
        </p:nvSpPr>
        <p:spPr>
          <a:xfrm>
            <a:off x="5070020" y="1698170"/>
            <a:ext cx="6478513" cy="4516361"/>
          </a:xfrm>
        </p:spPr>
        <p:txBody>
          <a:bodyPr vert="horz" lIns="91440" tIns="45720" rIns="91440" bIns="45720" rtlCol="0">
            <a:normAutofit/>
          </a:bodyPr>
          <a:lstStyle/>
          <a:p>
            <a:r>
              <a:rPr lang="en-US" sz="2000"/>
              <a:t>Numeracy – the application of mathematics to solve problems in real-world contexts – plays a critical part in our everyday lives, and in the economic health of the nation.</a:t>
            </a:r>
          </a:p>
          <a:p>
            <a:r>
              <a:rPr lang="en-US" sz="2000"/>
              <a:t>Numeracy skills can also help learners become </a:t>
            </a:r>
            <a:r>
              <a:rPr lang="en-US" sz="2000" b="1"/>
              <a:t>ethical, informed citizens of Wales and the world</a:t>
            </a:r>
            <a:r>
              <a:rPr lang="en-US" sz="2000"/>
              <a:t> by providing them with tools to analyse data critically, enabling them to develop informed views on social, political, economic and environmental issues. It encourages clarity of thinking, allowing learners to understand and make reasoned decisions.</a:t>
            </a:r>
          </a:p>
        </p:txBody>
      </p:sp>
      <p:sp>
        <p:nvSpPr>
          <p:cNvPr id="21" name="Isosceles Triangle 20">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Isosceles Triangle 22">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3791086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hlinkClick r:id="rId3"/>
          </p:cNvPr>
          <p:cNvPicPr>
            <a:picLocks noChangeAspect="1"/>
          </p:cNvPicPr>
          <p:nvPr/>
        </p:nvPicPr>
        <p:blipFill rotWithShape="1">
          <a:blip r:embed="rId4"/>
          <a:srcRect l="9018" t="8866" r="70545" b="73402"/>
          <a:stretch/>
        </p:blipFill>
        <p:spPr>
          <a:xfrm>
            <a:off x="1611966" y="1713000"/>
            <a:ext cx="4249241" cy="2072764"/>
          </a:xfrm>
          <a:prstGeom prst="rect">
            <a:avLst/>
          </a:prstGeom>
        </p:spPr>
      </p:pic>
      <p:sp>
        <p:nvSpPr>
          <p:cNvPr id="3" name="Content Placeholder 2"/>
          <p:cNvSpPr>
            <a:spLocks noGrp="1"/>
          </p:cNvSpPr>
          <p:nvPr>
            <p:ph sz="half" idx="1"/>
          </p:nvPr>
        </p:nvSpPr>
        <p:spPr>
          <a:xfrm>
            <a:off x="2935610" y="5493895"/>
            <a:ext cx="7872299" cy="1364105"/>
          </a:xfrm>
        </p:spPr>
        <p:txBody>
          <a:bodyPr>
            <a:normAutofit/>
          </a:bodyPr>
          <a:lstStyle/>
          <a:p>
            <a:r>
              <a:rPr lang="en-GB" sz="2800" dirty="0">
                <a:hlinkClick r:id="rId3"/>
              </a:rPr>
              <a:t>https://learningspy.co.uk/featured/secret-numeracy/</a:t>
            </a:r>
            <a:endParaRPr lang="en-GB" sz="2800" dirty="0"/>
          </a:p>
        </p:txBody>
      </p:sp>
      <p:sp>
        <p:nvSpPr>
          <p:cNvPr id="6" name="Rounded Rectangle 5"/>
          <p:cNvSpPr/>
          <p:nvPr/>
        </p:nvSpPr>
        <p:spPr>
          <a:xfrm>
            <a:off x="6056026" y="1713000"/>
            <a:ext cx="5576341" cy="191874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Read the blog by David </a:t>
            </a:r>
            <a:r>
              <a:rPr lang="en-GB" sz="2800" dirty="0" err="1"/>
              <a:t>Didau</a:t>
            </a:r>
            <a:r>
              <a:rPr lang="en-GB" sz="2800" dirty="0"/>
              <a:t> about numeracy across the curriculum.</a:t>
            </a:r>
          </a:p>
          <a:p>
            <a:pPr algn="ctr"/>
            <a:endParaRPr lang="en-GB" dirty="0"/>
          </a:p>
        </p:txBody>
      </p:sp>
    </p:spTree>
    <p:extLst>
      <p:ext uri="{BB962C8B-B14F-4D97-AF65-F5344CB8AC3E}">
        <p14:creationId xmlns:p14="http://schemas.microsoft.com/office/powerpoint/2010/main" val="6778605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5340605" cy="1146176"/>
          </a:xfrm>
        </p:spPr>
        <p:txBody>
          <a:bodyPr vert="horz" lIns="91440" tIns="45720" rIns="91440" bIns="45720" rtlCol="0" anchor="ctr">
            <a:normAutofit/>
          </a:bodyPr>
          <a:lstStyle/>
          <a:p>
            <a:r>
              <a:rPr lang="en-US" kern="1200">
                <a:solidFill>
                  <a:schemeClr val="tx1"/>
                </a:solidFill>
                <a:latin typeface="+mj-lt"/>
                <a:ea typeface="+mj-ea"/>
                <a:cs typeface="+mj-cs"/>
              </a:rPr>
              <a:t>Ymchwil        Research</a:t>
            </a:r>
          </a:p>
        </p:txBody>
      </p:sp>
      <p:sp>
        <p:nvSpPr>
          <p:cNvPr id="12" name="Freeform: Shape 11">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extBox 6"/>
          <p:cNvSpPr txBox="1"/>
          <p:nvPr/>
        </p:nvSpPr>
        <p:spPr>
          <a:xfrm>
            <a:off x="838200" y="2173288"/>
            <a:ext cx="3603171" cy="3639684"/>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dirty="0">
                <a:solidFill>
                  <a:srgbClr val="FFFFFF"/>
                </a:solidFill>
              </a:rPr>
              <a:t>Askew, M., Brown, M., Rhodes, V., </a:t>
            </a:r>
            <a:r>
              <a:rPr lang="en-US" sz="2000" dirty="0" err="1">
                <a:solidFill>
                  <a:srgbClr val="FFFFFF"/>
                </a:solidFill>
              </a:rPr>
              <a:t>Wiliam</a:t>
            </a:r>
            <a:r>
              <a:rPr lang="en-US" sz="2000" dirty="0">
                <a:solidFill>
                  <a:srgbClr val="FFFFFF"/>
                </a:solidFill>
              </a:rPr>
              <a:t>, D. and Johnson, D. (1997). Effective Teachers of Numeracy </a:t>
            </a:r>
            <a:r>
              <a:rPr lang="en-US" sz="2000" dirty="0">
                <a:solidFill>
                  <a:srgbClr val="FFFFFF"/>
                </a:solidFill>
                <a:hlinkClick r:id="rId3"/>
              </a:rPr>
              <a:t>http://www.mikeaskew.net/page3/page4/files/EffectiveTeachersofNumeracy.pdf</a:t>
            </a:r>
            <a:endParaRPr lang="en-US" sz="2000" dirty="0">
              <a:solidFill>
                <a:srgbClr val="FFFFFF"/>
              </a:solidFill>
            </a:endParaRPr>
          </a:p>
          <a:p>
            <a:pPr indent="-228600">
              <a:lnSpc>
                <a:spcPct val="90000"/>
              </a:lnSpc>
              <a:spcAft>
                <a:spcPts val="600"/>
              </a:spcAft>
              <a:buFont typeface="Arial" panose="020B0604020202020204" pitchFamily="34" charset="0"/>
              <a:buChar char="•"/>
            </a:pPr>
            <a:endParaRPr lang="en-US" sz="2000" dirty="0">
              <a:solidFill>
                <a:srgbClr val="FFFFFF"/>
              </a:solidFill>
            </a:endParaRPr>
          </a:p>
        </p:txBody>
      </p:sp>
      <p:pic>
        <p:nvPicPr>
          <p:cNvPr id="5" name="Picture 4"/>
          <p:cNvPicPr>
            <a:picLocks noChangeAspect="1"/>
          </p:cNvPicPr>
          <p:nvPr/>
        </p:nvPicPr>
        <p:blipFill rotWithShape="1">
          <a:blip r:embed="rId4"/>
          <a:srcRect l="19231" t="49279" r="14275" b="8654"/>
          <a:stretch/>
        </p:blipFill>
        <p:spPr>
          <a:xfrm>
            <a:off x="6183088" y="3255095"/>
            <a:ext cx="5170711" cy="1840059"/>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37934512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75767" y="1188637"/>
            <a:ext cx="2988234" cy="4480726"/>
          </a:xfrm>
        </p:spPr>
        <p:txBody>
          <a:bodyPr vert="horz" lIns="91440" tIns="45720" rIns="91440" bIns="45720" rtlCol="0" anchor="ctr">
            <a:normAutofit/>
          </a:bodyPr>
          <a:lstStyle/>
          <a:p>
            <a:pPr algn="r"/>
            <a:r>
              <a:rPr lang="en-US" sz="4100" kern="1200">
                <a:solidFill>
                  <a:schemeClr val="tx1"/>
                </a:solidFill>
                <a:latin typeface="+mj-lt"/>
                <a:ea typeface="+mj-ea"/>
                <a:cs typeface="+mj-cs"/>
              </a:rPr>
              <a:t>Where to find the Literacy and Numeracy Framework (LNF)</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5255260" y="1648870"/>
            <a:ext cx="4702848" cy="3560260"/>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100" dirty="0"/>
              <a:t>Old version</a:t>
            </a:r>
            <a:endParaRPr lang="en-US" sz="1100" dirty="0">
              <a:hlinkClick r:id="rId3"/>
            </a:endParaRPr>
          </a:p>
          <a:p>
            <a:pPr indent="-228600">
              <a:lnSpc>
                <a:spcPct val="90000"/>
              </a:lnSpc>
              <a:spcAft>
                <a:spcPts val="600"/>
              </a:spcAft>
              <a:buFont typeface="Arial" panose="020B0604020202020204" pitchFamily="34" charset="0"/>
              <a:buChar char="•"/>
            </a:pPr>
            <a:r>
              <a:rPr lang="en-US" sz="1100" dirty="0">
                <a:hlinkClick r:id="rId3"/>
              </a:rPr>
              <a:t>https://hwb.gov.wales/curriculum-for-wales-2008/national-literacy-and-numeracy-framework-curriculum-for-wales-2008-version/</a:t>
            </a:r>
            <a:endParaRPr lang="en-US" sz="1100" dirty="0"/>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r>
              <a:rPr lang="en-US" sz="1100" dirty="0">
                <a:hlinkClick r:id="rId4"/>
              </a:rPr>
              <a:t>https://hwb.gov.wales/cwricwlwm-cymru-2008/fframwaith-llythrennedd-a-rhifedd-cenedlaethol-fersiwn-cwricwlwm-cymru-2008/</a:t>
            </a:r>
            <a:endParaRPr lang="en-US" sz="1100" dirty="0"/>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r>
              <a:rPr lang="en-US" sz="1100" dirty="0"/>
              <a:t>Updated Literacy and Numeracy Framework. Updated 25</a:t>
            </a:r>
            <a:r>
              <a:rPr lang="en-US" sz="1100" baseline="30000" dirty="0"/>
              <a:t>th</a:t>
            </a:r>
            <a:r>
              <a:rPr lang="en-US" sz="1100" dirty="0"/>
              <a:t> August</a:t>
            </a:r>
          </a:p>
          <a:p>
            <a:pPr indent="-228600">
              <a:lnSpc>
                <a:spcPct val="90000"/>
              </a:lnSpc>
              <a:spcAft>
                <a:spcPts val="600"/>
              </a:spcAft>
              <a:buFont typeface="Arial" panose="020B0604020202020204" pitchFamily="34" charset="0"/>
              <a:buChar char="•"/>
            </a:pPr>
            <a:r>
              <a:rPr lang="en-US" sz="1100" dirty="0">
                <a:hlinkClick r:id="rId5"/>
              </a:rPr>
              <a:t>https://hwb.gov.wales/curriculum-for-wales/cross-curricular-skills-frameworks/</a:t>
            </a:r>
            <a:endParaRPr lang="en-US" sz="1100" dirty="0"/>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r>
              <a:rPr lang="en-US" sz="1100" dirty="0">
                <a:hlinkClick r:id="rId6"/>
              </a:rPr>
              <a:t>https://hwb.gov.wales/cwricwlwm-i-gymru/fframweithiau-r-sgiliau-trawsgwricwlaidd/</a:t>
            </a:r>
            <a:endParaRPr lang="en-US" sz="1100" dirty="0"/>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p:txBody>
      </p:sp>
    </p:spTree>
    <p:extLst>
      <p:ext uri="{BB962C8B-B14F-4D97-AF65-F5344CB8AC3E}">
        <p14:creationId xmlns:p14="http://schemas.microsoft.com/office/powerpoint/2010/main" val="26231429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514292" y="146154"/>
            <a:ext cx="10018713" cy="1752599"/>
          </a:xfrm>
        </p:spPr>
        <p:txBody>
          <a:bodyPr/>
          <a:lstStyle/>
          <a:p>
            <a:r>
              <a:rPr lang="en-GB" dirty="0"/>
              <a:t>Strands and elements of the Numeracy Framework</a:t>
            </a:r>
          </a:p>
        </p:txBody>
      </p:sp>
      <p:sp>
        <p:nvSpPr>
          <p:cNvPr id="5" name="TextBox 4"/>
          <p:cNvSpPr txBox="1"/>
          <p:nvPr/>
        </p:nvSpPr>
        <p:spPr>
          <a:xfrm>
            <a:off x="1963711" y="1738859"/>
            <a:ext cx="9569294" cy="3108543"/>
          </a:xfrm>
          <a:prstGeom prst="rect">
            <a:avLst/>
          </a:prstGeom>
          <a:noFill/>
        </p:spPr>
        <p:txBody>
          <a:bodyPr wrap="square" rtlCol="0">
            <a:spAutoFit/>
          </a:bodyPr>
          <a:lstStyle/>
          <a:p>
            <a:r>
              <a:rPr lang="en-GB" sz="2000" b="1" dirty="0"/>
              <a:t>There are 4 strands</a:t>
            </a:r>
          </a:p>
          <a:p>
            <a:pPr marL="285750" indent="-285750">
              <a:buFont typeface="Arial" panose="020B0604020202020204" pitchFamily="34" charset="0"/>
              <a:buChar char="•"/>
            </a:pPr>
            <a:r>
              <a:rPr lang="en-GB" sz="2000" b="1" dirty="0"/>
              <a:t>Developing mathematical proficiency</a:t>
            </a:r>
          </a:p>
          <a:p>
            <a:pPr marL="285750" indent="-285750">
              <a:buFont typeface="Arial" panose="020B0604020202020204" pitchFamily="34" charset="0"/>
              <a:buChar char="•"/>
            </a:pPr>
            <a:r>
              <a:rPr lang="en-GB" sz="2000" b="1" dirty="0"/>
              <a:t>Understanding the number system helps us to represent and compare relationships between numbers and quantities</a:t>
            </a:r>
          </a:p>
          <a:p>
            <a:pPr marL="285750" indent="-285750">
              <a:buFont typeface="Arial" panose="020B0604020202020204" pitchFamily="34" charset="0"/>
              <a:buChar char="•"/>
            </a:pPr>
            <a:r>
              <a:rPr lang="en-GB" sz="2000" b="1" dirty="0"/>
              <a:t>Learning about geometry helps us understand shape, space and position, and learning about measurement helps us quantify in the real world</a:t>
            </a:r>
          </a:p>
          <a:p>
            <a:pPr marL="285750" indent="-285750">
              <a:buFont typeface="Arial" panose="020B0604020202020204" pitchFamily="34" charset="0"/>
              <a:buChar char="•"/>
            </a:pPr>
            <a:r>
              <a:rPr lang="en-GB" sz="2000" b="1" dirty="0"/>
              <a:t>Learning that statistics represent data and that probability models chance helps us make informed inferences and decisions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2665661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2348068659"/>
              </p:ext>
            </p:extLst>
          </p:nvPr>
        </p:nvGraphicFramePr>
        <p:xfrm>
          <a:off x="255372" y="2489831"/>
          <a:ext cx="11722309" cy="4168140"/>
        </p:xfrm>
        <a:graphic>
          <a:graphicData uri="http://schemas.openxmlformats.org/drawingml/2006/table">
            <a:tbl>
              <a:tblPr firstRow="1" bandRow="1">
                <a:tableStyleId>{5C22544A-7EE6-4342-B048-85BDC9FD1C3A}</a:tableStyleId>
              </a:tblPr>
              <a:tblGrid>
                <a:gridCol w="7982485">
                  <a:extLst>
                    <a:ext uri="{9D8B030D-6E8A-4147-A177-3AD203B41FA5}">
                      <a16:colId xmlns:a16="http://schemas.microsoft.com/office/drawing/2014/main" val="1826991751"/>
                    </a:ext>
                  </a:extLst>
                </a:gridCol>
                <a:gridCol w="3739824">
                  <a:extLst>
                    <a:ext uri="{9D8B030D-6E8A-4147-A177-3AD203B41FA5}">
                      <a16:colId xmlns:a16="http://schemas.microsoft.com/office/drawing/2014/main" val="3606277011"/>
                    </a:ext>
                  </a:extLst>
                </a:gridCol>
              </a:tblGrid>
              <a:tr h="254000">
                <a:tc>
                  <a:txBody>
                    <a:bodyPr/>
                    <a:lstStyle/>
                    <a:p>
                      <a:endParaRPr lang="en-GB" sz="1200" dirty="0"/>
                    </a:p>
                  </a:txBody>
                  <a:tcPr/>
                </a:tc>
                <a:tc>
                  <a:txBody>
                    <a:bodyPr/>
                    <a:lstStyle/>
                    <a:p>
                      <a:endParaRPr lang="en-GB" sz="1200" dirty="0"/>
                    </a:p>
                  </a:txBody>
                  <a:tcPr/>
                </a:tc>
                <a:extLst>
                  <a:ext uri="{0D108BD9-81ED-4DB2-BD59-A6C34878D82A}">
                    <a16:rowId xmlns:a16="http://schemas.microsoft.com/office/drawing/2014/main" val="2987986376"/>
                  </a:ext>
                </a:extLst>
              </a:tr>
              <a:tr h="444500">
                <a:tc>
                  <a:txBody>
                    <a:bodyPr/>
                    <a:lstStyle/>
                    <a:p>
                      <a:r>
                        <a:rPr lang="en-GB" sz="1200" b="1" dirty="0"/>
                        <a:t>Understanding the number system helps us to represent and compare relationships between numbers and quantities</a:t>
                      </a:r>
                    </a:p>
                  </a:txBody>
                  <a:tcPr/>
                </a:tc>
                <a:tc>
                  <a:txBody>
                    <a:bodyPr/>
                    <a:lstStyle/>
                    <a:p>
                      <a:r>
                        <a:rPr lang="en-GB" sz="1200" dirty="0"/>
                        <a:t>The number system</a:t>
                      </a:r>
                    </a:p>
                  </a:txBody>
                  <a:tcPr/>
                </a:tc>
                <a:extLst>
                  <a:ext uri="{0D108BD9-81ED-4DB2-BD59-A6C34878D82A}">
                    <a16:rowId xmlns:a16="http://schemas.microsoft.com/office/drawing/2014/main" val="1246734522"/>
                  </a:ext>
                </a:extLst>
              </a:tr>
              <a:tr h="444500">
                <a:tc>
                  <a:txBody>
                    <a:bodyPr/>
                    <a:lstStyle/>
                    <a:p>
                      <a:endParaRPr lang="en-GB" sz="1200" dirty="0"/>
                    </a:p>
                  </a:txBody>
                  <a:tcPr/>
                </a:tc>
                <a:tc>
                  <a:txBody>
                    <a:bodyPr/>
                    <a:lstStyle/>
                    <a:p>
                      <a:r>
                        <a:rPr lang="en-GB" sz="1200" dirty="0"/>
                        <a:t>Relationships within the number system</a:t>
                      </a:r>
                    </a:p>
                  </a:txBody>
                  <a:tcPr/>
                </a:tc>
                <a:extLst>
                  <a:ext uri="{0D108BD9-81ED-4DB2-BD59-A6C34878D82A}">
                    <a16:rowId xmlns:a16="http://schemas.microsoft.com/office/drawing/2014/main" val="1838971708"/>
                  </a:ext>
                </a:extLst>
              </a:tr>
              <a:tr h="254000">
                <a:tc>
                  <a:txBody>
                    <a:bodyPr/>
                    <a:lstStyle/>
                    <a:p>
                      <a:endParaRPr lang="en-GB" sz="1200" dirty="0"/>
                    </a:p>
                  </a:txBody>
                  <a:tcPr/>
                </a:tc>
                <a:tc>
                  <a:txBody>
                    <a:bodyPr/>
                    <a:lstStyle/>
                    <a:p>
                      <a:r>
                        <a:rPr lang="en-GB" sz="1200" dirty="0"/>
                        <a:t>Calculation</a:t>
                      </a:r>
                    </a:p>
                  </a:txBody>
                  <a:tcPr/>
                </a:tc>
                <a:extLst>
                  <a:ext uri="{0D108BD9-81ED-4DB2-BD59-A6C34878D82A}">
                    <a16:rowId xmlns:a16="http://schemas.microsoft.com/office/drawing/2014/main" val="2744423445"/>
                  </a:ext>
                </a:extLst>
              </a:tr>
              <a:tr h="254000">
                <a:tc>
                  <a:txBody>
                    <a:bodyPr/>
                    <a:lstStyle/>
                    <a:p>
                      <a:endParaRPr lang="en-GB" sz="1200" dirty="0"/>
                    </a:p>
                  </a:txBody>
                  <a:tcPr/>
                </a:tc>
                <a:tc>
                  <a:txBody>
                    <a:bodyPr/>
                    <a:lstStyle/>
                    <a:p>
                      <a:r>
                        <a:rPr lang="en-GB" sz="1200" dirty="0"/>
                        <a:t>Financial literacy</a:t>
                      </a:r>
                    </a:p>
                  </a:txBody>
                  <a:tcPr/>
                </a:tc>
                <a:extLst>
                  <a:ext uri="{0D108BD9-81ED-4DB2-BD59-A6C34878D82A}">
                    <a16:rowId xmlns:a16="http://schemas.microsoft.com/office/drawing/2014/main" val="3024118364"/>
                  </a:ext>
                </a:extLst>
              </a:tr>
              <a:tr h="63500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b="1" dirty="0">
                          <a:solidFill>
                            <a:srgbClr val="FF0000"/>
                          </a:solidFill>
                        </a:rPr>
                        <a:t>Learning about geometry helps us understand shape, space and position, and learning about measurement helps us quantify in the real world</a:t>
                      </a:r>
                    </a:p>
                    <a:p>
                      <a:endParaRPr lang="en-GB" sz="1200" dirty="0">
                        <a:solidFill>
                          <a:srgbClr val="FF0000"/>
                        </a:solidFill>
                      </a:endParaRPr>
                    </a:p>
                  </a:txBody>
                  <a:tcPr/>
                </a:tc>
                <a:tc>
                  <a:txBody>
                    <a:bodyPr/>
                    <a:lstStyle/>
                    <a:p>
                      <a:r>
                        <a:rPr lang="en-GB" sz="1200" dirty="0">
                          <a:solidFill>
                            <a:srgbClr val="FF0000"/>
                          </a:solidFill>
                        </a:rPr>
                        <a:t>Measurement</a:t>
                      </a:r>
                    </a:p>
                  </a:txBody>
                  <a:tcPr/>
                </a:tc>
                <a:extLst>
                  <a:ext uri="{0D108BD9-81ED-4DB2-BD59-A6C34878D82A}">
                    <a16:rowId xmlns:a16="http://schemas.microsoft.com/office/drawing/2014/main" val="859412175"/>
                  </a:ext>
                </a:extLst>
              </a:tr>
              <a:tr h="254000">
                <a:tc>
                  <a:txBody>
                    <a:bodyPr/>
                    <a:lstStyle/>
                    <a:p>
                      <a:endParaRPr lang="en-GB" sz="1200" dirty="0">
                        <a:solidFill>
                          <a:srgbClr val="FF0000"/>
                        </a:solidFill>
                      </a:endParaRPr>
                    </a:p>
                  </a:txBody>
                  <a:tcPr/>
                </a:tc>
                <a:tc>
                  <a:txBody>
                    <a:bodyPr/>
                    <a:lstStyle/>
                    <a:p>
                      <a:r>
                        <a:rPr lang="en-GB" sz="1200" dirty="0">
                          <a:solidFill>
                            <a:srgbClr val="FF0000"/>
                          </a:solidFill>
                        </a:rPr>
                        <a:t>Shape and space</a:t>
                      </a:r>
                    </a:p>
                  </a:txBody>
                  <a:tcPr/>
                </a:tc>
                <a:extLst>
                  <a:ext uri="{0D108BD9-81ED-4DB2-BD59-A6C34878D82A}">
                    <a16:rowId xmlns:a16="http://schemas.microsoft.com/office/drawing/2014/main" val="3052785749"/>
                  </a:ext>
                </a:extLst>
              </a:tr>
              <a:tr h="254000">
                <a:tc>
                  <a:txBody>
                    <a:bodyPr/>
                    <a:lstStyle/>
                    <a:p>
                      <a:endParaRPr lang="en-GB" sz="1200" dirty="0">
                        <a:solidFill>
                          <a:srgbClr val="FF0000"/>
                        </a:solidFill>
                      </a:endParaRPr>
                    </a:p>
                  </a:txBody>
                  <a:tcPr/>
                </a:tc>
                <a:tc>
                  <a:txBody>
                    <a:bodyPr/>
                    <a:lstStyle/>
                    <a:p>
                      <a:r>
                        <a:rPr lang="en-GB" sz="1200" dirty="0">
                          <a:solidFill>
                            <a:srgbClr val="FF0000"/>
                          </a:solidFill>
                        </a:rPr>
                        <a:t>Position</a:t>
                      </a:r>
                    </a:p>
                  </a:txBody>
                  <a:tcPr/>
                </a:tc>
                <a:extLst>
                  <a:ext uri="{0D108BD9-81ED-4DB2-BD59-A6C34878D82A}">
                    <a16:rowId xmlns:a16="http://schemas.microsoft.com/office/drawing/2014/main" val="1555993095"/>
                  </a:ext>
                </a:extLst>
              </a:tr>
              <a:tr h="254000">
                <a:tc>
                  <a:txBody>
                    <a:bodyPr/>
                    <a:lstStyle/>
                    <a:p>
                      <a:endParaRPr lang="en-GB" sz="1200" dirty="0">
                        <a:solidFill>
                          <a:srgbClr val="FF0000"/>
                        </a:solidFill>
                      </a:endParaRPr>
                    </a:p>
                  </a:txBody>
                  <a:tcPr/>
                </a:tc>
                <a:tc>
                  <a:txBody>
                    <a:bodyPr/>
                    <a:lstStyle/>
                    <a:p>
                      <a:r>
                        <a:rPr lang="en-GB" sz="1200" dirty="0">
                          <a:solidFill>
                            <a:srgbClr val="FF0000"/>
                          </a:solidFill>
                        </a:rPr>
                        <a:t>Angle</a:t>
                      </a:r>
                    </a:p>
                  </a:txBody>
                  <a:tcPr/>
                </a:tc>
                <a:extLst>
                  <a:ext uri="{0D108BD9-81ED-4DB2-BD59-A6C34878D82A}">
                    <a16:rowId xmlns:a16="http://schemas.microsoft.com/office/drawing/2014/main" val="2640472477"/>
                  </a:ext>
                </a:extLst>
              </a:tr>
              <a:tr h="444500">
                <a:tc>
                  <a:txBody>
                    <a:bodyPr/>
                    <a:lstStyle/>
                    <a:p>
                      <a:r>
                        <a:rPr lang="en-GB" sz="1200" b="1" dirty="0">
                          <a:solidFill>
                            <a:srgbClr val="0070C0"/>
                          </a:solidFill>
                        </a:rPr>
                        <a:t>Learning that statistics represent data and that probability models chance helps us make informed inferences and decisions</a:t>
                      </a:r>
                    </a:p>
                  </a:txBody>
                  <a:tcPr/>
                </a:tc>
                <a:tc>
                  <a:txBody>
                    <a:bodyPr/>
                    <a:lstStyle/>
                    <a:p>
                      <a:r>
                        <a:rPr lang="en-GB" sz="1200" dirty="0">
                          <a:solidFill>
                            <a:srgbClr val="0070C0"/>
                          </a:solidFill>
                        </a:rPr>
                        <a:t>Collecting</a:t>
                      </a:r>
                      <a:r>
                        <a:rPr lang="en-GB" sz="1200" baseline="0" dirty="0">
                          <a:solidFill>
                            <a:srgbClr val="0070C0"/>
                          </a:solidFill>
                        </a:rPr>
                        <a:t> data</a:t>
                      </a:r>
                      <a:endParaRPr lang="en-GB" sz="1200" dirty="0">
                        <a:solidFill>
                          <a:srgbClr val="0070C0"/>
                        </a:solidFill>
                      </a:endParaRPr>
                    </a:p>
                  </a:txBody>
                  <a:tcPr/>
                </a:tc>
                <a:extLst>
                  <a:ext uri="{0D108BD9-81ED-4DB2-BD59-A6C34878D82A}">
                    <a16:rowId xmlns:a16="http://schemas.microsoft.com/office/drawing/2014/main" val="1569725776"/>
                  </a:ext>
                </a:extLst>
              </a:tr>
              <a:tr h="254000">
                <a:tc>
                  <a:txBody>
                    <a:bodyPr/>
                    <a:lstStyle/>
                    <a:p>
                      <a:endParaRPr lang="en-GB" sz="1200" b="1" dirty="0">
                        <a:solidFill>
                          <a:srgbClr val="0070C0"/>
                        </a:solidFill>
                      </a:endParaRPr>
                    </a:p>
                  </a:txBody>
                  <a:tcPr/>
                </a:tc>
                <a:tc>
                  <a:txBody>
                    <a:bodyPr/>
                    <a:lstStyle/>
                    <a:p>
                      <a:r>
                        <a:rPr lang="en-GB" sz="1200" dirty="0">
                          <a:solidFill>
                            <a:srgbClr val="0070C0"/>
                          </a:solidFill>
                        </a:rPr>
                        <a:t>Representing data</a:t>
                      </a:r>
                    </a:p>
                  </a:txBody>
                  <a:tcPr/>
                </a:tc>
                <a:extLst>
                  <a:ext uri="{0D108BD9-81ED-4DB2-BD59-A6C34878D82A}">
                    <a16:rowId xmlns:a16="http://schemas.microsoft.com/office/drawing/2014/main" val="1091707460"/>
                  </a:ext>
                </a:extLst>
              </a:tr>
              <a:tr h="254000">
                <a:tc>
                  <a:txBody>
                    <a:bodyPr/>
                    <a:lstStyle/>
                    <a:p>
                      <a:endParaRPr lang="en-GB" sz="1200" b="1" dirty="0">
                        <a:solidFill>
                          <a:srgbClr val="0070C0"/>
                        </a:solidFill>
                      </a:endParaRPr>
                    </a:p>
                  </a:txBody>
                  <a:tcPr/>
                </a:tc>
                <a:tc>
                  <a:txBody>
                    <a:bodyPr/>
                    <a:lstStyle/>
                    <a:p>
                      <a:r>
                        <a:rPr lang="en-GB" sz="1200" dirty="0">
                          <a:solidFill>
                            <a:srgbClr val="0070C0"/>
                          </a:solidFill>
                        </a:rPr>
                        <a:t>Interpreting</a:t>
                      </a:r>
                      <a:r>
                        <a:rPr lang="en-GB" sz="1200" baseline="0" dirty="0">
                          <a:solidFill>
                            <a:srgbClr val="0070C0"/>
                          </a:solidFill>
                        </a:rPr>
                        <a:t> data</a:t>
                      </a:r>
                      <a:endParaRPr lang="en-GB" sz="1200" dirty="0">
                        <a:solidFill>
                          <a:srgbClr val="0070C0"/>
                        </a:solidFill>
                      </a:endParaRPr>
                    </a:p>
                  </a:txBody>
                  <a:tcPr/>
                </a:tc>
                <a:extLst>
                  <a:ext uri="{0D108BD9-81ED-4DB2-BD59-A6C34878D82A}">
                    <a16:rowId xmlns:a16="http://schemas.microsoft.com/office/drawing/2014/main" val="1111179959"/>
                  </a:ext>
                </a:extLst>
              </a:tr>
            </a:tbl>
          </a:graphicData>
        </a:graphic>
      </p:graphicFrame>
      <p:graphicFrame>
        <p:nvGraphicFramePr>
          <p:cNvPr id="3" name="Table 2">
            <a:extLst>
              <a:ext uri="{FF2B5EF4-FFF2-40B4-BE49-F238E27FC236}">
                <a16:creationId xmlns:a16="http://schemas.microsoft.com/office/drawing/2014/main" id="{A0524AFD-961E-634F-934D-423489A0FD67}"/>
              </a:ext>
            </a:extLst>
          </p:cNvPr>
          <p:cNvGraphicFramePr>
            <a:graphicFrameLocks noGrp="1"/>
          </p:cNvGraphicFramePr>
          <p:nvPr>
            <p:extLst>
              <p:ext uri="{D42A27DB-BD31-4B8C-83A1-F6EECF244321}">
                <p14:modId xmlns:p14="http://schemas.microsoft.com/office/powerpoint/2010/main" val="3354106474"/>
              </p:ext>
            </p:extLst>
          </p:nvPr>
        </p:nvGraphicFramePr>
        <p:xfrm>
          <a:off x="255371" y="542373"/>
          <a:ext cx="11722310" cy="2225040"/>
        </p:xfrm>
        <a:graphic>
          <a:graphicData uri="http://schemas.openxmlformats.org/drawingml/2006/table">
            <a:tbl>
              <a:tblPr firstRow="1" bandRow="1">
                <a:tableStyleId>{5C22544A-7EE6-4342-B048-85BDC9FD1C3A}</a:tableStyleId>
              </a:tblPr>
              <a:tblGrid>
                <a:gridCol w="7988510">
                  <a:extLst>
                    <a:ext uri="{9D8B030D-6E8A-4147-A177-3AD203B41FA5}">
                      <a16:colId xmlns:a16="http://schemas.microsoft.com/office/drawing/2014/main" val="1826991751"/>
                    </a:ext>
                  </a:extLst>
                </a:gridCol>
                <a:gridCol w="3733800">
                  <a:extLst>
                    <a:ext uri="{9D8B030D-6E8A-4147-A177-3AD203B41FA5}">
                      <a16:colId xmlns:a16="http://schemas.microsoft.com/office/drawing/2014/main" val="3606277011"/>
                    </a:ext>
                  </a:extLst>
                </a:gridCol>
              </a:tblGrid>
              <a:tr h="370840">
                <a:tc>
                  <a:txBody>
                    <a:bodyPr/>
                    <a:lstStyle/>
                    <a:p>
                      <a:r>
                        <a:rPr lang="en-GB" sz="1200" dirty="0"/>
                        <a:t>Strand</a:t>
                      </a:r>
                    </a:p>
                  </a:txBody>
                  <a:tcPr/>
                </a:tc>
                <a:tc>
                  <a:txBody>
                    <a:bodyPr/>
                    <a:lstStyle/>
                    <a:p>
                      <a:r>
                        <a:rPr lang="en-GB" sz="1200" dirty="0"/>
                        <a:t>Elements</a:t>
                      </a:r>
                    </a:p>
                  </a:txBody>
                  <a:tcPr/>
                </a:tc>
                <a:extLst>
                  <a:ext uri="{0D108BD9-81ED-4DB2-BD59-A6C34878D82A}">
                    <a16:rowId xmlns:a16="http://schemas.microsoft.com/office/drawing/2014/main" val="2987986376"/>
                  </a:ext>
                </a:extLst>
              </a:tr>
              <a:tr h="370840">
                <a:tc>
                  <a:txBody>
                    <a:bodyPr/>
                    <a:lstStyle/>
                    <a:p>
                      <a:r>
                        <a:rPr lang="en-GB" sz="1200" b="1" dirty="0"/>
                        <a:t>Developing</a:t>
                      </a:r>
                      <a:r>
                        <a:rPr lang="en-GB" sz="1200" b="1" baseline="0" dirty="0"/>
                        <a:t> mathematical proficiency</a:t>
                      </a:r>
                      <a:endParaRPr lang="en-GB" sz="1200" b="1" dirty="0"/>
                    </a:p>
                  </a:txBody>
                  <a:tcPr/>
                </a:tc>
                <a:tc>
                  <a:txBody>
                    <a:bodyPr/>
                    <a:lstStyle/>
                    <a:p>
                      <a:r>
                        <a:rPr lang="en-GB" sz="1200" dirty="0"/>
                        <a:t>Conceptual understanding</a:t>
                      </a:r>
                    </a:p>
                  </a:txBody>
                  <a:tcPr/>
                </a:tc>
                <a:extLst>
                  <a:ext uri="{0D108BD9-81ED-4DB2-BD59-A6C34878D82A}">
                    <a16:rowId xmlns:a16="http://schemas.microsoft.com/office/drawing/2014/main" val="4116420157"/>
                  </a:ext>
                </a:extLst>
              </a:tr>
              <a:tr h="370840">
                <a:tc>
                  <a:txBody>
                    <a:bodyPr/>
                    <a:lstStyle/>
                    <a:p>
                      <a:endParaRPr lang="en-GB" sz="1200" dirty="0"/>
                    </a:p>
                  </a:txBody>
                  <a:tcPr/>
                </a:tc>
                <a:tc>
                  <a:txBody>
                    <a:bodyPr/>
                    <a:lstStyle/>
                    <a:p>
                      <a:r>
                        <a:rPr lang="en-GB" sz="1200" dirty="0"/>
                        <a:t>Logical reasoning</a:t>
                      </a:r>
                    </a:p>
                  </a:txBody>
                  <a:tcPr/>
                </a:tc>
                <a:extLst>
                  <a:ext uri="{0D108BD9-81ED-4DB2-BD59-A6C34878D82A}">
                    <a16:rowId xmlns:a16="http://schemas.microsoft.com/office/drawing/2014/main" val="1320704192"/>
                  </a:ext>
                </a:extLst>
              </a:tr>
              <a:tr h="370840">
                <a:tc>
                  <a:txBody>
                    <a:bodyPr/>
                    <a:lstStyle/>
                    <a:p>
                      <a:endParaRPr lang="en-GB" sz="1200" dirty="0"/>
                    </a:p>
                  </a:txBody>
                  <a:tcPr/>
                </a:tc>
                <a:tc>
                  <a:txBody>
                    <a:bodyPr/>
                    <a:lstStyle/>
                    <a:p>
                      <a:r>
                        <a:rPr lang="en-GB" sz="1200" dirty="0"/>
                        <a:t>Fluency</a:t>
                      </a:r>
                    </a:p>
                  </a:txBody>
                  <a:tcPr/>
                </a:tc>
                <a:extLst>
                  <a:ext uri="{0D108BD9-81ED-4DB2-BD59-A6C34878D82A}">
                    <a16:rowId xmlns:a16="http://schemas.microsoft.com/office/drawing/2014/main" val="1327467535"/>
                  </a:ext>
                </a:extLst>
              </a:tr>
              <a:tr h="370840">
                <a:tc>
                  <a:txBody>
                    <a:bodyPr/>
                    <a:lstStyle/>
                    <a:p>
                      <a:endParaRPr lang="en-GB" sz="1200" dirty="0"/>
                    </a:p>
                  </a:txBody>
                  <a:tcPr/>
                </a:tc>
                <a:tc>
                  <a:txBody>
                    <a:bodyPr/>
                    <a:lstStyle/>
                    <a:p>
                      <a:r>
                        <a:rPr lang="en-GB" sz="1200" dirty="0"/>
                        <a:t>Strategic competence</a:t>
                      </a:r>
                    </a:p>
                  </a:txBody>
                  <a:tcPr/>
                </a:tc>
                <a:extLst>
                  <a:ext uri="{0D108BD9-81ED-4DB2-BD59-A6C34878D82A}">
                    <a16:rowId xmlns:a16="http://schemas.microsoft.com/office/drawing/2014/main" val="849199997"/>
                  </a:ext>
                </a:extLst>
              </a:tr>
              <a:tr h="370840">
                <a:tc>
                  <a:txBody>
                    <a:bodyPr/>
                    <a:lstStyle/>
                    <a:p>
                      <a:endParaRPr lang="en-GB" sz="1200" dirty="0"/>
                    </a:p>
                  </a:txBody>
                  <a:tcPr/>
                </a:tc>
                <a:tc>
                  <a:txBody>
                    <a:bodyPr/>
                    <a:lstStyle/>
                    <a:p>
                      <a:r>
                        <a:rPr lang="en-GB" sz="1200" dirty="0"/>
                        <a:t>Communicating with symbols</a:t>
                      </a:r>
                    </a:p>
                  </a:txBody>
                  <a:tcPr/>
                </a:tc>
                <a:extLst>
                  <a:ext uri="{0D108BD9-81ED-4DB2-BD59-A6C34878D82A}">
                    <a16:rowId xmlns:a16="http://schemas.microsoft.com/office/drawing/2014/main" val="1575896496"/>
                  </a:ext>
                </a:extLst>
              </a:tr>
            </a:tbl>
          </a:graphicData>
        </a:graphic>
      </p:graphicFrame>
    </p:spTree>
    <p:extLst>
      <p:ext uri="{BB962C8B-B14F-4D97-AF65-F5344CB8AC3E}">
        <p14:creationId xmlns:p14="http://schemas.microsoft.com/office/powerpoint/2010/main" val="2699438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F4A14622-C9E1-4E2A-9A1E-C917AB42EF35}"/>
              </a:ext>
            </a:extLst>
          </p:cNvPr>
          <p:cNvGraphicFramePr/>
          <p:nvPr>
            <p:extLst>
              <p:ext uri="{D42A27DB-BD31-4B8C-83A1-F6EECF244321}">
                <p14:modId xmlns:p14="http://schemas.microsoft.com/office/powerpoint/2010/main" val="2912574495"/>
              </p:ext>
            </p:extLst>
          </p:nvPr>
        </p:nvGraphicFramePr>
        <p:xfrm>
          <a:off x="3054291" y="2600233"/>
          <a:ext cx="5734737" cy="38153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A2AEFC2C-4DEC-454E-BBCE-C58A0618C9A1}"/>
              </a:ext>
            </a:extLst>
          </p:cNvPr>
          <p:cNvSpPr txBox="1"/>
          <p:nvPr/>
        </p:nvSpPr>
        <p:spPr>
          <a:xfrm>
            <a:off x="4130594" y="910298"/>
            <a:ext cx="358213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defTabSz="914400" fontAlgn="base">
              <a:lnSpc>
                <a:spcPct val="90000"/>
              </a:lnSpc>
              <a:spcBef>
                <a:spcPct val="0"/>
              </a:spcBef>
              <a:spcAft>
                <a:spcPct val="0"/>
              </a:spcAft>
              <a:defRPr/>
            </a:pPr>
            <a:r>
              <a:rPr lang="en-US" altLang="en-US" sz="4000" dirty="0">
                <a:solidFill>
                  <a:srgbClr val="0070C0"/>
                </a:solidFill>
                <a:latin typeface="Arial" panose="020B0604020202020204" pitchFamily="34" charset="0"/>
                <a:cs typeface="Arial" panose="020B0604020202020204" pitchFamily="34" charset="0"/>
              </a:rPr>
              <a:t>Mathematical </a:t>
            </a:r>
          </a:p>
          <a:p>
            <a:pPr algn="ctr" defTabSz="914400" fontAlgn="base">
              <a:lnSpc>
                <a:spcPct val="90000"/>
              </a:lnSpc>
              <a:spcBef>
                <a:spcPct val="0"/>
              </a:spcBef>
              <a:spcAft>
                <a:spcPct val="0"/>
              </a:spcAft>
              <a:defRPr/>
            </a:pPr>
            <a:r>
              <a:rPr lang="en-US" altLang="en-US" sz="4000" dirty="0">
                <a:solidFill>
                  <a:srgbClr val="0070C0"/>
                </a:solidFill>
                <a:latin typeface="Arial" panose="020B0604020202020204" pitchFamily="34" charset="0"/>
                <a:cs typeface="Arial" panose="020B0604020202020204" pitchFamily="34" charset="0"/>
              </a:rPr>
              <a:t>proficiencies</a:t>
            </a:r>
          </a:p>
        </p:txBody>
      </p:sp>
    </p:spTree>
    <p:extLst>
      <p:ext uri="{BB962C8B-B14F-4D97-AF65-F5344CB8AC3E}">
        <p14:creationId xmlns:p14="http://schemas.microsoft.com/office/powerpoint/2010/main" val="1469742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833EA56-DD26-4F69-B626-CD27B6F2E120}"/>
              </a:ext>
            </a:extLst>
          </p:cNvPr>
          <p:cNvSpPr/>
          <p:nvPr/>
        </p:nvSpPr>
        <p:spPr>
          <a:xfrm>
            <a:off x="1754189" y="2085975"/>
            <a:ext cx="8618537" cy="2154432"/>
          </a:xfrm>
          <a:prstGeom prst="rect">
            <a:avLst/>
          </a:prstGeom>
        </p:spPr>
        <p:txBody>
          <a:bodyPr lIns="91432" tIns="45718" rIns="91432" bIns="45718" anchor="t">
            <a:spAutoFit/>
          </a:bodyPr>
          <a:lstStyle/>
          <a:p>
            <a:pPr defTabSz="914400">
              <a:defRPr/>
            </a:pPr>
            <a:endParaRPr lang="en-GB" sz="2400" b="1">
              <a:solidFill>
                <a:prstClr val="black"/>
              </a:solidFill>
              <a:highlight>
                <a:srgbClr val="FFFF00"/>
              </a:highlight>
              <a:latin typeface="Arial" panose="020B0604020202020204" pitchFamily="34" charset="0"/>
              <a:cs typeface="Arial" panose="020B0604020202020204" pitchFamily="34" charset="0"/>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p:txBody>
      </p:sp>
      <p:sp>
        <p:nvSpPr>
          <p:cNvPr id="8" name="Rectangle 7">
            <a:extLst>
              <a:ext uri="{FF2B5EF4-FFF2-40B4-BE49-F238E27FC236}">
                <a16:creationId xmlns:a16="http://schemas.microsoft.com/office/drawing/2014/main" id="{B7F43FC5-83B6-4B1B-BB60-444A8F0D655E}"/>
              </a:ext>
            </a:extLst>
          </p:cNvPr>
          <p:cNvSpPr/>
          <p:nvPr/>
        </p:nvSpPr>
        <p:spPr>
          <a:xfrm>
            <a:off x="4120795" y="674118"/>
            <a:ext cx="6397966" cy="10964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200" dirty="0">
                <a:solidFill>
                  <a:srgbClr val="000000"/>
                </a:solidFill>
                <a:latin typeface="Arial"/>
              </a:rPr>
              <a:t>Mathematical concepts and ideas should be dwelt on, built on, and connected together as learners experience increasingly complex mathematical ideas. Learners demonstrate conceptual understanding by explaining and expressing concepts, finding examples (or non‑examples) and by representing a concept in a variety of ways, including verbal, concrete, visual, digital and abstract representations. </a:t>
            </a:r>
            <a:endParaRPr lang="en-US" sz="1200" dirty="0">
              <a:solidFill>
                <a:prstClr val="black"/>
              </a:solidFill>
              <a:latin typeface="Arial" panose="020B0604020202020204" pitchFamily="34" charset="0"/>
              <a:ea typeface="BatangChe" panose="02030609000101010101" pitchFamily="49" charset="-127"/>
              <a:cs typeface="Arial" panose="020B0604020202020204" pitchFamily="34" charset="0"/>
            </a:endParaRPr>
          </a:p>
        </p:txBody>
      </p:sp>
      <p:sp>
        <p:nvSpPr>
          <p:cNvPr id="13" name="Rectangle 12">
            <a:extLst>
              <a:ext uri="{FF2B5EF4-FFF2-40B4-BE49-F238E27FC236}">
                <a16:creationId xmlns:a16="http://schemas.microsoft.com/office/drawing/2014/main" id="{76D8FCCE-B425-468E-8E0B-B27C3C0969A5}"/>
              </a:ext>
            </a:extLst>
          </p:cNvPr>
          <p:cNvSpPr/>
          <p:nvPr/>
        </p:nvSpPr>
        <p:spPr>
          <a:xfrm>
            <a:off x="4120795" y="1866840"/>
            <a:ext cx="6387807" cy="83945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200" dirty="0">
                <a:solidFill>
                  <a:srgbClr val="000000"/>
                </a:solidFill>
                <a:latin typeface="Arial"/>
              </a:rPr>
              <a:t>Learners should understand that the symbols they are using are abstract representations and should develop greater flexibility in their application and manipulation of an increasing range of symbols, understanding the conventions of the symbols they are using. </a:t>
            </a:r>
            <a:endParaRPr lang="en-US" sz="1200" dirty="0">
              <a:solidFill>
                <a:prstClr val="black"/>
              </a:solidFill>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2D88EF2B-D50F-455F-B420-E91C57D423FC}"/>
              </a:ext>
            </a:extLst>
          </p:cNvPr>
          <p:cNvSpPr/>
          <p:nvPr/>
        </p:nvSpPr>
        <p:spPr>
          <a:xfrm>
            <a:off x="4120793" y="3758988"/>
            <a:ext cx="6607833" cy="119117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200" dirty="0">
                <a:solidFill>
                  <a:srgbClr val="000000"/>
                </a:solidFill>
                <a:latin typeface="Arial"/>
              </a:rPr>
              <a:t>As learners experience increasingly complex concepts, they should also develop an understanding of the relationships between and within these concepts. They should apply logical reasoning about these relationships and be able to justify and prove them. Justifications and proof should become increasingly abstract, moving from verbal, visual or concrete explanations to representations involving symbols and conventions. </a:t>
            </a:r>
            <a:endParaRPr lang="en-GB" sz="1200" dirty="0">
              <a:solidFill>
                <a:prstClr val="black"/>
              </a:solidFill>
              <a:latin typeface="Arial" panose="020B0604020202020204" pitchFamily="34" charset="0"/>
              <a:cs typeface="Arial" panose="020B0604020202020204" pitchFamily="34" charset="0"/>
            </a:endParaRPr>
          </a:p>
        </p:txBody>
      </p:sp>
      <p:sp>
        <p:nvSpPr>
          <p:cNvPr id="15" name="Rectangle 14">
            <a:extLst>
              <a:ext uri="{FF2B5EF4-FFF2-40B4-BE49-F238E27FC236}">
                <a16:creationId xmlns:a16="http://schemas.microsoft.com/office/drawing/2014/main" id="{82B2AF32-6E11-424D-9EC6-61AE445621F5}"/>
              </a:ext>
            </a:extLst>
          </p:cNvPr>
          <p:cNvSpPr/>
          <p:nvPr/>
        </p:nvSpPr>
        <p:spPr>
          <a:xfrm>
            <a:off x="4120793" y="4985548"/>
            <a:ext cx="6607832" cy="99904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200" dirty="0">
                <a:solidFill>
                  <a:srgbClr val="000000"/>
                </a:solidFill>
                <a:latin typeface="Arial"/>
              </a:rPr>
              <a:t>As learners experience, understand and apply increasingly complex concepts and relationships, fluency in remembering facts, relationships and techniques should grow. As a result, facts, relationships and techniques learned previously should become firmly established, memorable and usable. </a:t>
            </a:r>
            <a:endParaRPr lang="en-GB" sz="1200" dirty="0">
              <a:solidFill>
                <a:prstClr val="black"/>
              </a:solidFill>
              <a:latin typeface="Arial" panose="020B0604020202020204" pitchFamily="34" charset="0"/>
              <a:ea typeface="BatangChe" panose="02030609000101010101" pitchFamily="49" charset="-127"/>
              <a:cs typeface="Arial" panose="020B0604020202020204" pitchFamily="34" charset="0"/>
            </a:endParaRPr>
          </a:p>
        </p:txBody>
      </p:sp>
      <p:sp>
        <p:nvSpPr>
          <p:cNvPr id="16" name="Rectangle 15">
            <a:extLst>
              <a:ext uri="{FF2B5EF4-FFF2-40B4-BE49-F238E27FC236}">
                <a16:creationId xmlns:a16="http://schemas.microsoft.com/office/drawing/2014/main" id="{F898CDBC-3E2B-4EC7-95F8-955970B26FB4}"/>
              </a:ext>
            </a:extLst>
          </p:cNvPr>
          <p:cNvSpPr/>
          <p:nvPr/>
        </p:nvSpPr>
        <p:spPr>
          <a:xfrm>
            <a:off x="4120794" y="2870353"/>
            <a:ext cx="6539573" cy="66317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200" dirty="0">
                <a:solidFill>
                  <a:srgbClr val="000000"/>
                </a:solidFill>
                <a:latin typeface="Arial"/>
              </a:rPr>
              <a:t>Learners should become increasingly independent in recognising and applying the underlying mathematical structures and ideas within a problem, in order to be able to solve them. </a:t>
            </a:r>
            <a:endParaRPr lang="en-US" sz="1200" dirty="0">
              <a:solidFill>
                <a:prstClr val="black"/>
              </a:solidFill>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5FEE6063-7FB4-4299-8200-685ABB283038}"/>
              </a:ext>
            </a:extLst>
          </p:cNvPr>
          <p:cNvSpPr/>
          <p:nvPr/>
        </p:nvSpPr>
        <p:spPr>
          <a:xfrm>
            <a:off x="2368717" y="720500"/>
            <a:ext cx="2050210" cy="5647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600" b="1" dirty="0">
                <a:solidFill>
                  <a:srgbClr val="0070C0"/>
                </a:solidFill>
                <a:latin typeface="Arial" panose="020B0604020202020204" pitchFamily="34" charset="0"/>
                <a:cs typeface="Arial" panose="020B0604020202020204" pitchFamily="34" charset="0"/>
              </a:rPr>
              <a:t>Conceptual understanding</a:t>
            </a:r>
            <a:endParaRPr lang="en-US" sz="1600" dirty="0">
              <a:solidFill>
                <a:srgbClr val="0070C0"/>
              </a:solidFill>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36B0287E-1280-4764-A1FC-267A76C4342E}"/>
              </a:ext>
            </a:extLst>
          </p:cNvPr>
          <p:cNvSpPr/>
          <p:nvPr/>
        </p:nvSpPr>
        <p:spPr>
          <a:xfrm>
            <a:off x="2366413" y="2849957"/>
            <a:ext cx="1754380" cy="69874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600" b="1" dirty="0">
                <a:solidFill>
                  <a:srgbClr val="0070C0"/>
                </a:solidFill>
                <a:latin typeface="Arial" panose="020B0604020202020204" pitchFamily="34" charset="0"/>
                <a:cs typeface="Arial" panose="020B0604020202020204" pitchFamily="34" charset="0"/>
              </a:rPr>
              <a:t>Strategic competence</a:t>
            </a:r>
            <a:endParaRPr lang="en-GB" sz="1600" dirty="0">
              <a:solidFill>
                <a:srgbClr val="0070C0"/>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38EE3318-F713-4047-8B7D-C114970950F1}"/>
              </a:ext>
            </a:extLst>
          </p:cNvPr>
          <p:cNvSpPr/>
          <p:nvPr/>
        </p:nvSpPr>
        <p:spPr>
          <a:xfrm>
            <a:off x="2370443" y="1831496"/>
            <a:ext cx="1750351" cy="79938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600" b="1" dirty="0">
                <a:solidFill>
                  <a:srgbClr val="0070C0"/>
                </a:solidFill>
                <a:latin typeface="Arial" panose="020B0604020202020204" pitchFamily="34" charset="0"/>
                <a:cs typeface="Arial" panose="020B0604020202020204" pitchFamily="34" charset="0"/>
              </a:rPr>
              <a:t>Communication with symbols</a:t>
            </a:r>
            <a:endParaRPr lang="en-US" sz="1600" dirty="0">
              <a:solidFill>
                <a:srgbClr val="0070C0"/>
              </a:solidFill>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39DA830B-AE24-4C6B-B57F-F1FF1F199CD1}"/>
              </a:ext>
            </a:extLst>
          </p:cNvPr>
          <p:cNvSpPr/>
          <p:nvPr/>
        </p:nvSpPr>
        <p:spPr>
          <a:xfrm>
            <a:off x="2400287" y="5091448"/>
            <a:ext cx="2078966" cy="55947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600" b="1" dirty="0">
                <a:solidFill>
                  <a:srgbClr val="0070C0"/>
                </a:solidFill>
                <a:latin typeface="Arial" panose="020B0604020202020204" pitchFamily="34" charset="0"/>
                <a:cs typeface="Arial" panose="020B0604020202020204" pitchFamily="34" charset="0"/>
              </a:rPr>
              <a:t>Fluency</a:t>
            </a:r>
            <a:endParaRPr lang="en-US" sz="1600" dirty="0">
              <a:solidFill>
                <a:srgbClr val="0070C0"/>
              </a:solidFill>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E6569C44-DF83-4761-AF1F-05D0D89C55EF}"/>
              </a:ext>
            </a:extLst>
          </p:cNvPr>
          <p:cNvSpPr/>
          <p:nvPr/>
        </p:nvSpPr>
        <p:spPr>
          <a:xfrm>
            <a:off x="2443862" y="4003861"/>
            <a:ext cx="1899920" cy="43814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600" b="1" dirty="0">
                <a:solidFill>
                  <a:srgbClr val="0070C0"/>
                </a:solidFill>
                <a:latin typeface="Arial" panose="020B0604020202020204" pitchFamily="34" charset="0"/>
                <a:cs typeface="Arial" panose="020B0604020202020204" pitchFamily="34" charset="0"/>
              </a:rPr>
              <a:t>Logical reasoning</a:t>
            </a:r>
            <a:endParaRPr lang="en-US" dirty="0">
              <a:solidFill>
                <a:srgbClr val="0070C0"/>
              </a:solidFill>
              <a:latin typeface="Arial" panose="020B0604020202020204" pitchFamily="34" charset="0"/>
              <a:cs typeface="Arial" panose="020B0604020202020204" pitchFamily="34" charset="0"/>
            </a:endParaRPr>
          </a:p>
        </p:txBody>
      </p:sp>
      <p:cxnSp>
        <p:nvCxnSpPr>
          <p:cNvPr id="10" name="Straight Connector 9">
            <a:extLst>
              <a:ext uri="{FF2B5EF4-FFF2-40B4-BE49-F238E27FC236}">
                <a16:creationId xmlns:a16="http://schemas.microsoft.com/office/drawing/2014/main" id="{41AC2DDD-C257-384A-906D-96156B843055}"/>
              </a:ext>
            </a:extLst>
          </p:cNvPr>
          <p:cNvCxnSpPr/>
          <p:nvPr/>
        </p:nvCxnSpPr>
        <p:spPr>
          <a:xfrm>
            <a:off x="2248522" y="2734137"/>
            <a:ext cx="826008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AB087D6-D7D6-F84A-982D-24A88157D457}"/>
              </a:ext>
            </a:extLst>
          </p:cNvPr>
          <p:cNvCxnSpPr/>
          <p:nvPr/>
        </p:nvCxnSpPr>
        <p:spPr>
          <a:xfrm>
            <a:off x="2215710" y="3712130"/>
            <a:ext cx="826008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9CDE400-D8C0-AE4E-8816-DD9BD2D7C14B}"/>
              </a:ext>
            </a:extLst>
          </p:cNvPr>
          <p:cNvCxnSpPr/>
          <p:nvPr/>
        </p:nvCxnSpPr>
        <p:spPr>
          <a:xfrm>
            <a:off x="2258681" y="1770536"/>
            <a:ext cx="826008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66907DB-5F26-5044-804B-1024576BF298}"/>
              </a:ext>
            </a:extLst>
          </p:cNvPr>
          <p:cNvCxnSpPr/>
          <p:nvPr/>
        </p:nvCxnSpPr>
        <p:spPr>
          <a:xfrm>
            <a:off x="2443862" y="5991891"/>
            <a:ext cx="826008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66907DB-5F26-5044-804B-1024576BF298}"/>
              </a:ext>
            </a:extLst>
          </p:cNvPr>
          <p:cNvCxnSpPr/>
          <p:nvPr/>
        </p:nvCxnSpPr>
        <p:spPr>
          <a:xfrm>
            <a:off x="2468545" y="4950160"/>
            <a:ext cx="826008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54626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1006900" y="1188637"/>
            <a:ext cx="3152097" cy="4480726"/>
          </a:xfrm>
          <a:prstGeom prst="rect">
            <a:avLst/>
          </a:prstGeom>
        </p:spPr>
        <p:txBody>
          <a:bodyPr vert="horz" lIns="91440" tIns="45720" rIns="91440" bIns="45720" rtlCol="0" anchor="ctr">
            <a:normAutofit/>
          </a:bodyPr>
          <a:lstStyle/>
          <a:p>
            <a:pPr algn="r">
              <a:lnSpc>
                <a:spcPct val="90000"/>
              </a:lnSpc>
              <a:spcBef>
                <a:spcPct val="0"/>
              </a:spcBef>
              <a:spcAft>
                <a:spcPts val="600"/>
              </a:spcAft>
            </a:pPr>
            <a:r>
              <a:rPr lang="en-US" sz="4100" kern="1200">
                <a:solidFill>
                  <a:schemeClr val="tx1"/>
                </a:solidFill>
                <a:latin typeface="+mj-lt"/>
                <a:ea typeface="+mj-ea"/>
                <a:cs typeface="+mj-cs"/>
              </a:rPr>
              <a:t>Strand</a:t>
            </a:r>
          </a:p>
          <a:p>
            <a:pPr algn="r">
              <a:lnSpc>
                <a:spcPct val="90000"/>
              </a:lnSpc>
              <a:spcBef>
                <a:spcPct val="0"/>
              </a:spcBef>
              <a:spcAft>
                <a:spcPts val="600"/>
              </a:spcAft>
            </a:pPr>
            <a:endParaRPr lang="en-US" sz="4100" kern="1200">
              <a:solidFill>
                <a:schemeClr val="tx1"/>
              </a:solidFill>
              <a:latin typeface="+mj-lt"/>
              <a:ea typeface="+mj-ea"/>
              <a:cs typeface="+mj-cs"/>
            </a:endParaRPr>
          </a:p>
          <a:p>
            <a:pPr algn="r">
              <a:lnSpc>
                <a:spcPct val="90000"/>
              </a:lnSpc>
              <a:spcBef>
                <a:spcPct val="0"/>
              </a:spcBef>
              <a:spcAft>
                <a:spcPts val="600"/>
              </a:spcAft>
            </a:pPr>
            <a:r>
              <a:rPr lang="en-US" sz="4100" kern="1200">
                <a:solidFill>
                  <a:schemeClr val="tx1"/>
                </a:solidFill>
                <a:latin typeface="+mj-lt"/>
                <a:ea typeface="+mj-ea"/>
                <a:cs typeface="+mj-cs"/>
              </a:rPr>
              <a:t>Element</a:t>
            </a:r>
          </a:p>
          <a:p>
            <a:pPr algn="r">
              <a:lnSpc>
                <a:spcPct val="90000"/>
              </a:lnSpc>
              <a:spcBef>
                <a:spcPct val="0"/>
              </a:spcBef>
              <a:spcAft>
                <a:spcPts val="600"/>
              </a:spcAft>
            </a:pPr>
            <a:endParaRPr lang="en-US" sz="4100" kern="1200">
              <a:solidFill>
                <a:schemeClr val="tx1"/>
              </a:solidFill>
              <a:latin typeface="+mj-lt"/>
              <a:ea typeface="+mj-ea"/>
              <a:cs typeface="+mj-cs"/>
            </a:endParaRPr>
          </a:p>
          <a:p>
            <a:pPr algn="r">
              <a:lnSpc>
                <a:spcPct val="90000"/>
              </a:lnSpc>
              <a:spcBef>
                <a:spcPct val="0"/>
              </a:spcBef>
              <a:spcAft>
                <a:spcPts val="600"/>
              </a:spcAft>
            </a:pPr>
            <a:r>
              <a:rPr lang="en-US" sz="4100" kern="1200">
                <a:solidFill>
                  <a:schemeClr val="tx1"/>
                </a:solidFill>
                <a:latin typeface="+mj-lt"/>
                <a:ea typeface="+mj-ea"/>
                <a:cs typeface="+mj-cs"/>
              </a:rPr>
              <a:t>Progression Steps…let’s take a look</a:t>
            </a:r>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0232" y="623275"/>
            <a:ext cx="6896595"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loud Callout 1"/>
          <p:cNvSpPr/>
          <p:nvPr/>
        </p:nvSpPr>
        <p:spPr>
          <a:xfrm>
            <a:off x="5145531" y="1714979"/>
            <a:ext cx="4859775" cy="3428042"/>
          </a:xfrm>
          <a:prstGeom prst="cloudCallout">
            <a:avLst>
              <a:gd name="adj1" fmla="val -30432"/>
              <a:gd name="adj2" fmla="val 102491"/>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400">
                <a:solidFill>
                  <a:schemeClr val="tx1"/>
                </a:solidFill>
              </a:rPr>
              <a:t>How do I know what type of numeracy tasks are appropriate for my learners?</a:t>
            </a:r>
          </a:p>
        </p:txBody>
      </p:sp>
    </p:spTree>
    <p:extLst>
      <p:ext uri="{BB962C8B-B14F-4D97-AF65-F5344CB8AC3E}">
        <p14:creationId xmlns:p14="http://schemas.microsoft.com/office/powerpoint/2010/main" val="1096791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3" name="Freeform: Shape 12">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computer&#10;&#10;Description automatically generated"/>
          <p:cNvPicPr>
            <a:picLocks noChangeAspect="1"/>
          </p:cNvPicPr>
          <p:nvPr/>
        </p:nvPicPr>
        <p:blipFill rotWithShape="1">
          <a:blip r:embed="rId3"/>
          <a:srcRect l="1526" t="32452" r="14816" b="7693"/>
          <a:stretch/>
        </p:blipFill>
        <p:spPr>
          <a:xfrm>
            <a:off x="643467" y="1234611"/>
            <a:ext cx="10905066" cy="4388777"/>
          </a:xfrm>
          <a:prstGeom prst="rect">
            <a:avLst/>
          </a:prstGeom>
          <a:ln>
            <a:noFill/>
          </a:ln>
        </p:spPr>
      </p:pic>
    </p:spTree>
    <p:extLst>
      <p:ext uri="{BB962C8B-B14F-4D97-AF65-F5344CB8AC3E}">
        <p14:creationId xmlns:p14="http://schemas.microsoft.com/office/powerpoint/2010/main" val="22845138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4818063" y="684213"/>
            <a:ext cx="6697663" cy="2044700"/>
          </a:xfrm>
          <a:prstGeom prst="rect">
            <a:avLst/>
          </a:prstGeom>
          <a:noFill/>
        </p:spPr>
        <p:txBody>
          <a:bodyPr wrap="square" rtlCol="0" anchor="t">
            <a:normAutofit/>
          </a:bodyPr>
          <a:lstStyle/>
          <a:p>
            <a:pPr>
              <a:lnSpc>
                <a:spcPct val="90000"/>
              </a:lnSpc>
              <a:spcAft>
                <a:spcPts val="600"/>
              </a:spcAft>
            </a:pPr>
            <a:r>
              <a:rPr lang="en-GB" sz="2400" dirty="0"/>
              <a:t>Task 1</a:t>
            </a:r>
            <a:endParaRPr lang="en-GB" sz="2400"/>
          </a:p>
          <a:p>
            <a:pPr>
              <a:lnSpc>
                <a:spcPct val="90000"/>
              </a:lnSpc>
              <a:spcAft>
                <a:spcPts val="600"/>
              </a:spcAft>
            </a:pPr>
            <a:r>
              <a:rPr lang="en-GB" sz="2400" dirty="0"/>
              <a:t>Read along the 5 progression steps </a:t>
            </a:r>
            <a:r>
              <a:rPr lang="en-GB" sz="2400" i="1" dirty="0"/>
              <a:t>for your chosen strand</a:t>
            </a:r>
            <a:r>
              <a:rPr lang="en-GB" sz="2400" dirty="0"/>
              <a:t> and highlight in green a ‘I can statement’ (one cell per row) which best suits your confidence level. Do this for each element within this strand.</a:t>
            </a:r>
            <a:endParaRPr lang="en-GB" sz="2400"/>
          </a:p>
        </p:txBody>
      </p:sp>
      <p:sp>
        <p:nvSpPr>
          <p:cNvPr id="4" name="TextBox 3"/>
          <p:cNvSpPr txBox="1"/>
          <p:nvPr/>
        </p:nvSpPr>
        <p:spPr>
          <a:xfrm>
            <a:off x="4818063" y="2811463"/>
            <a:ext cx="6697663" cy="1638300"/>
          </a:xfrm>
          <a:prstGeom prst="rect">
            <a:avLst/>
          </a:prstGeom>
          <a:noFill/>
        </p:spPr>
        <p:txBody>
          <a:bodyPr wrap="square" rtlCol="0" anchor="t">
            <a:normAutofit/>
          </a:bodyPr>
          <a:lstStyle/>
          <a:p>
            <a:pPr>
              <a:lnSpc>
                <a:spcPct val="90000"/>
              </a:lnSpc>
              <a:spcAft>
                <a:spcPts val="600"/>
              </a:spcAft>
            </a:pPr>
            <a:r>
              <a:rPr lang="en-GB" sz="2200"/>
              <a:t>Task 2</a:t>
            </a:r>
          </a:p>
          <a:p>
            <a:pPr>
              <a:lnSpc>
                <a:spcPct val="90000"/>
              </a:lnSpc>
              <a:spcAft>
                <a:spcPts val="600"/>
              </a:spcAft>
            </a:pPr>
            <a:r>
              <a:rPr lang="en-GB" sz="2200"/>
              <a:t>Consider an activity/classroom task from your subject area that will develop the numeracy skills from a chosen strand of the framework. Begin to plan this activity.</a:t>
            </a:r>
          </a:p>
        </p:txBody>
      </p:sp>
      <p:sp>
        <p:nvSpPr>
          <p:cNvPr id="2" name="Title 1"/>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100" kern="1200">
                <a:solidFill>
                  <a:srgbClr val="FFFFFF"/>
                </a:solidFill>
                <a:latin typeface="+mj-lt"/>
                <a:ea typeface="+mj-ea"/>
                <a:cs typeface="+mj-cs"/>
              </a:rPr>
              <a:t>Understanding the Numeracy Framework</a:t>
            </a:r>
          </a:p>
        </p:txBody>
      </p:sp>
      <p:sp>
        <p:nvSpPr>
          <p:cNvPr id="3" name="Text Placeholder 2"/>
          <p:cNvSpPr>
            <a:spLocks noGrp="1"/>
          </p:cNvSpPr>
          <p:nvPr>
            <p:ph type="body" idx="1"/>
          </p:nvPr>
        </p:nvSpPr>
        <p:spPr>
          <a:xfrm>
            <a:off x="4818063" y="4532313"/>
            <a:ext cx="6697663" cy="1638300"/>
          </a:xfrm>
        </p:spPr>
        <p:txBody>
          <a:bodyPr vert="horz" wrap="square" lIns="91440" tIns="45720" rIns="91440" bIns="45720" rtlCol="0" anchor="t">
            <a:normAutofit/>
          </a:bodyPr>
          <a:lstStyle/>
          <a:p>
            <a:r>
              <a:rPr lang="en-US" kern="1200">
                <a:solidFill>
                  <a:schemeClr val="tx1"/>
                </a:solidFill>
                <a:latin typeface="+mn-lt"/>
                <a:ea typeface="+mn-ea"/>
                <a:cs typeface="+mn-cs"/>
              </a:rPr>
              <a:t>Download a copy of the new Numeracy Framework from the files area in Teams onto your device. . </a:t>
            </a:r>
          </a:p>
          <a:p>
            <a:r>
              <a:rPr lang="en-US" kern="1200">
                <a:solidFill>
                  <a:schemeClr val="tx1"/>
                </a:solidFill>
                <a:latin typeface="+mn-lt"/>
                <a:ea typeface="+mn-ea"/>
                <a:cs typeface="+mn-cs"/>
              </a:rPr>
              <a:t>Focus on </a:t>
            </a:r>
            <a:r>
              <a:rPr lang="en-US" b="1" kern="1200">
                <a:solidFill>
                  <a:schemeClr val="tx1"/>
                </a:solidFill>
                <a:latin typeface="+mn-lt"/>
                <a:ea typeface="+mn-ea"/>
                <a:cs typeface="+mn-cs"/>
              </a:rPr>
              <a:t>one of the four strands </a:t>
            </a:r>
            <a:r>
              <a:rPr lang="en-US" kern="1200">
                <a:solidFill>
                  <a:schemeClr val="tx1"/>
                </a:solidFill>
                <a:latin typeface="+mn-lt"/>
                <a:ea typeface="+mn-ea"/>
                <a:cs typeface="+mn-cs"/>
              </a:rPr>
              <a:t>that you feel relates to your subject area.</a:t>
            </a:r>
          </a:p>
          <a:p>
            <a:endParaRPr lang="en-US" kern="1200">
              <a:solidFill>
                <a:schemeClr val="tx1"/>
              </a:solidFill>
              <a:latin typeface="+mn-lt"/>
              <a:ea typeface="+mn-ea"/>
              <a:cs typeface="+mn-cs"/>
            </a:endParaRPr>
          </a:p>
        </p:txBody>
      </p:sp>
    </p:spTree>
    <p:extLst>
      <p:ext uri="{BB962C8B-B14F-4D97-AF65-F5344CB8AC3E}">
        <p14:creationId xmlns:p14="http://schemas.microsoft.com/office/powerpoint/2010/main" val="37616921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4426AB7-D619-4515-962A-BC83909EC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E5F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E47DF98-723F-4AAC-ABCF-CACBC438F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840" y="256540"/>
            <a:ext cx="11704320" cy="63652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EA29FC7C-9308-4FDE-8DCA-405668055B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895600" y="5768204"/>
            <a:ext cx="6400800" cy="0"/>
          </a:xfrm>
          <a:prstGeom prst="line">
            <a:avLst/>
          </a:prstGeom>
          <a:ln>
            <a:solidFill>
              <a:srgbClr val="3E5F49"/>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109980" y="4277356"/>
            <a:ext cx="9966960" cy="1560320"/>
          </a:xfrm>
        </p:spPr>
        <p:txBody>
          <a:bodyPr vert="horz" lIns="91440" tIns="45720" rIns="91440" bIns="45720" rtlCol="0" anchor="b">
            <a:normAutofit/>
          </a:bodyPr>
          <a:lstStyle/>
          <a:p>
            <a:pPr algn="ctr"/>
            <a:r>
              <a:rPr lang="en-US" sz="3200">
                <a:solidFill>
                  <a:srgbClr val="3E5F49"/>
                </a:solidFill>
              </a:rPr>
              <a:t>Example, green shows where along the progression I feel confident with my own numeracy skills for the element ‘financial literacy’ </a:t>
            </a:r>
          </a:p>
        </p:txBody>
      </p:sp>
      <p:sp>
        <p:nvSpPr>
          <p:cNvPr id="3" name="Text Placeholder 2"/>
          <p:cNvSpPr>
            <a:spLocks noGrp="1"/>
          </p:cNvSpPr>
          <p:nvPr>
            <p:ph type="body" idx="1"/>
          </p:nvPr>
        </p:nvSpPr>
        <p:spPr>
          <a:xfrm>
            <a:off x="1709530" y="5799489"/>
            <a:ext cx="8767860" cy="440822"/>
          </a:xfrm>
        </p:spPr>
        <p:txBody>
          <a:bodyPr vert="horz" lIns="91440" tIns="45720" rIns="91440" bIns="45720" rtlCol="0">
            <a:normAutofit/>
          </a:bodyPr>
          <a:lstStyle/>
          <a:p>
            <a:pPr algn="ctr"/>
            <a:endParaRPr lang="en-US" sz="2000">
              <a:solidFill>
                <a:srgbClr val="3E5F49"/>
              </a:solidFill>
            </a:endParaRPr>
          </a:p>
        </p:txBody>
      </p:sp>
      <p:pic>
        <p:nvPicPr>
          <p:cNvPr id="4" name="Picture 3"/>
          <p:cNvPicPr>
            <a:picLocks noChangeAspect="1"/>
          </p:cNvPicPr>
          <p:nvPr/>
        </p:nvPicPr>
        <p:blipFill rotWithShape="1">
          <a:blip r:embed="rId3"/>
          <a:srcRect t="27837" r="1" b="14988"/>
          <a:stretch/>
        </p:blipFill>
        <p:spPr>
          <a:xfrm>
            <a:off x="243840" y="256540"/>
            <a:ext cx="11704320" cy="3764276"/>
          </a:xfrm>
          <a:prstGeom prst="rect">
            <a:avLst/>
          </a:prstGeom>
        </p:spPr>
      </p:pic>
    </p:spTree>
    <p:extLst>
      <p:ext uri="{BB962C8B-B14F-4D97-AF65-F5344CB8AC3E}">
        <p14:creationId xmlns:p14="http://schemas.microsoft.com/office/powerpoint/2010/main" val="37529092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sz="3400">
                <a:solidFill>
                  <a:srgbClr val="FFFFFF"/>
                </a:solidFill>
              </a:rPr>
              <a:t>Themes which could provide opportunities for numeracy related tasks</a:t>
            </a:r>
            <a:br>
              <a:rPr lang="en-GB" sz="3400">
                <a:solidFill>
                  <a:srgbClr val="FFFFFF"/>
                </a:solidFill>
              </a:rPr>
            </a:br>
            <a:r>
              <a:rPr lang="en-GB" sz="3400">
                <a:solidFill>
                  <a:srgbClr val="FFFFFF"/>
                </a:solidFill>
              </a:rPr>
              <a:t>Are there opportunities for some in your subject?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dirty="0"/>
              <a:t>Environment</a:t>
            </a:r>
          </a:p>
          <a:p>
            <a:r>
              <a:rPr lang="en-GB" dirty="0"/>
              <a:t>Sustainability</a:t>
            </a:r>
          </a:p>
          <a:p>
            <a:r>
              <a:rPr lang="en-GB" dirty="0"/>
              <a:t>Fundraising</a:t>
            </a:r>
          </a:p>
          <a:p>
            <a:r>
              <a:rPr lang="en-GB" dirty="0"/>
              <a:t>Religious festivals</a:t>
            </a:r>
          </a:p>
          <a:p>
            <a:r>
              <a:rPr lang="en-GB" dirty="0"/>
              <a:t>Financial awareness</a:t>
            </a:r>
          </a:p>
          <a:p>
            <a:r>
              <a:rPr lang="en-GB" dirty="0"/>
              <a:t>Healthy lifestyle</a:t>
            </a:r>
          </a:p>
          <a:p>
            <a:r>
              <a:rPr lang="en-GB" dirty="0"/>
              <a:t>Employment </a:t>
            </a:r>
          </a:p>
          <a:p>
            <a:r>
              <a:rPr lang="en-GB" dirty="0"/>
              <a:t>Citizenship</a:t>
            </a:r>
          </a:p>
          <a:p>
            <a:r>
              <a:rPr lang="en-GB" dirty="0"/>
              <a:t>European day of languages</a:t>
            </a:r>
          </a:p>
          <a:p>
            <a:r>
              <a:rPr lang="en-GB" dirty="0"/>
              <a:t>Surveys</a:t>
            </a:r>
          </a:p>
          <a:p>
            <a:endParaRPr lang="en-GB" dirty="0"/>
          </a:p>
        </p:txBody>
      </p:sp>
    </p:spTree>
    <p:extLst>
      <p:ext uri="{BB962C8B-B14F-4D97-AF65-F5344CB8AC3E}">
        <p14:creationId xmlns:p14="http://schemas.microsoft.com/office/powerpoint/2010/main" val="33008663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Engaging learners in real-life authentic context </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Content Placeholder 3"/>
          <p:cNvSpPr>
            <a:spLocks noGrp="1"/>
          </p:cNvSpPr>
          <p:nvPr>
            <p:ph idx="1"/>
          </p:nvPr>
        </p:nvSpPr>
        <p:spPr>
          <a:xfrm>
            <a:off x="4447308" y="591344"/>
            <a:ext cx="6906491" cy="5585619"/>
          </a:xfrm>
        </p:spPr>
        <p:txBody>
          <a:bodyPr anchor="ctr">
            <a:normAutofit/>
          </a:bodyPr>
          <a:lstStyle/>
          <a:p>
            <a:pPr marL="0" indent="0">
              <a:buNone/>
            </a:pPr>
            <a:r>
              <a:rPr lang="en-GB" dirty="0"/>
              <a:t>Think about how a lesson can be linked to real-life context, </a:t>
            </a:r>
          </a:p>
          <a:p>
            <a:pPr marL="0" indent="0">
              <a:buNone/>
            </a:pPr>
            <a:r>
              <a:rPr lang="en-GB" dirty="0"/>
              <a:t>How can you engage or enthuse learners from the start- get a hook on the learning?</a:t>
            </a:r>
          </a:p>
          <a:p>
            <a:r>
              <a:rPr lang="en-GB" dirty="0"/>
              <a:t>Practical activity</a:t>
            </a:r>
          </a:p>
          <a:p>
            <a:r>
              <a:rPr lang="en-GB" dirty="0"/>
              <a:t>Video clip</a:t>
            </a:r>
          </a:p>
          <a:p>
            <a:r>
              <a:rPr lang="en-GB" dirty="0"/>
              <a:t>Real-life data/statistics</a:t>
            </a:r>
          </a:p>
        </p:txBody>
      </p:sp>
    </p:spTree>
    <p:extLst>
      <p:ext uri="{BB962C8B-B14F-4D97-AF65-F5344CB8AC3E}">
        <p14:creationId xmlns:p14="http://schemas.microsoft.com/office/powerpoint/2010/main" val="6490534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2D44074-0B69-4F0C-A7B3-5645CE40D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rgbClr val="5B2F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2"/>
          <a:srcRect l="61524" t="10894" r="13992" b="52419"/>
          <a:stretch/>
        </p:blipFill>
        <p:spPr>
          <a:xfrm>
            <a:off x="660400" y="635000"/>
            <a:ext cx="3251200" cy="2717800"/>
          </a:xfrm>
          <a:prstGeom prst="rect">
            <a:avLst/>
          </a:prstGeom>
        </p:spPr>
      </p:pic>
      <p:pic>
        <p:nvPicPr>
          <p:cNvPr id="5" name="Picture 4"/>
          <p:cNvPicPr>
            <a:picLocks noChangeAspect="1"/>
          </p:cNvPicPr>
          <p:nvPr/>
        </p:nvPicPr>
        <p:blipFill rotWithShape="1">
          <a:blip r:embed="rId3"/>
          <a:srcRect l="61830" t="15722" r="14509" b="47918"/>
          <a:stretch/>
        </p:blipFill>
        <p:spPr>
          <a:xfrm>
            <a:off x="3987800" y="635000"/>
            <a:ext cx="3162300" cy="2717800"/>
          </a:xfrm>
          <a:prstGeom prst="rect">
            <a:avLst/>
          </a:prstGeom>
        </p:spPr>
      </p:pic>
      <p:pic>
        <p:nvPicPr>
          <p:cNvPr id="6" name="Picture 5"/>
          <p:cNvPicPr>
            <a:picLocks noChangeAspect="1"/>
          </p:cNvPicPr>
          <p:nvPr/>
        </p:nvPicPr>
        <p:blipFill rotWithShape="1">
          <a:blip r:embed="rId4"/>
          <a:srcRect l="61784" t="16284" r="14105" b="46705"/>
          <a:stretch/>
        </p:blipFill>
        <p:spPr>
          <a:xfrm>
            <a:off x="660400" y="3429000"/>
            <a:ext cx="3213100" cy="2755900"/>
          </a:xfrm>
          <a:prstGeom prst="rect">
            <a:avLst/>
          </a:prstGeom>
        </p:spPr>
      </p:pic>
      <p:pic>
        <p:nvPicPr>
          <p:cNvPr id="3" name="Picture 2"/>
          <p:cNvPicPr>
            <a:picLocks noChangeAspect="1"/>
          </p:cNvPicPr>
          <p:nvPr/>
        </p:nvPicPr>
        <p:blipFill rotWithShape="1">
          <a:blip r:embed="rId5"/>
          <a:srcRect l="61411" t="15020" r="14218" b="47480"/>
          <a:stretch/>
        </p:blipFill>
        <p:spPr>
          <a:xfrm>
            <a:off x="3949700" y="3429000"/>
            <a:ext cx="3200400" cy="2755900"/>
          </a:xfrm>
          <a:prstGeom prst="rect">
            <a:avLst/>
          </a:prstGeom>
        </p:spPr>
      </p:pic>
      <p:sp>
        <p:nvSpPr>
          <p:cNvPr id="2" name="Title 1"/>
          <p:cNvSpPr>
            <a:spLocks noGrp="1"/>
          </p:cNvSpPr>
          <p:nvPr>
            <p:ph type="title"/>
          </p:nvPr>
        </p:nvSpPr>
        <p:spPr>
          <a:xfrm>
            <a:off x="8153399" y="640081"/>
            <a:ext cx="3395133" cy="5574452"/>
          </a:xfrm>
        </p:spPr>
        <p:txBody>
          <a:bodyPr>
            <a:normAutofit/>
          </a:bodyPr>
          <a:lstStyle/>
          <a:p>
            <a:r>
              <a:rPr lang="en-GB">
                <a:solidFill>
                  <a:srgbClr val="FFFFFF"/>
                </a:solidFill>
              </a:rPr>
              <a:t>Taking a look at some ideas in subject areas</a:t>
            </a:r>
          </a:p>
        </p:txBody>
      </p:sp>
    </p:spTree>
    <p:extLst>
      <p:ext uri="{BB962C8B-B14F-4D97-AF65-F5344CB8AC3E}">
        <p14:creationId xmlns:p14="http://schemas.microsoft.com/office/powerpoint/2010/main" val="21683145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l="20919" t="14553" r="22658" b="14675"/>
          <a:stretch/>
        </p:blipFill>
        <p:spPr>
          <a:xfrm>
            <a:off x="6523395" y="1280161"/>
            <a:ext cx="4945793" cy="3487783"/>
          </a:xfrm>
          <a:prstGeom prst="rect">
            <a:avLst/>
          </a:prstGeom>
        </p:spPr>
      </p:pic>
      <p:sp>
        <p:nvSpPr>
          <p:cNvPr id="3" name="Rectangle 2"/>
          <p:cNvSpPr/>
          <p:nvPr/>
        </p:nvSpPr>
        <p:spPr>
          <a:xfrm>
            <a:off x="1793965" y="5561652"/>
            <a:ext cx="9949543" cy="646331"/>
          </a:xfrm>
          <a:prstGeom prst="rect">
            <a:avLst/>
          </a:prstGeom>
        </p:spPr>
        <p:txBody>
          <a:bodyPr wrap="square">
            <a:spAutoFit/>
          </a:bodyPr>
          <a:lstStyle/>
          <a:p>
            <a:r>
              <a:rPr lang="en-GB" dirty="0">
                <a:hlinkClick r:id="rId4"/>
              </a:rPr>
              <a:t>https://hwb.gov.wales/api/storage/6f82a5cd-069d-48cc-b0cb-c59ba0e26d59?preview=true</a:t>
            </a:r>
            <a:endParaRPr lang="en-GB" dirty="0"/>
          </a:p>
        </p:txBody>
      </p:sp>
      <p:pic>
        <p:nvPicPr>
          <p:cNvPr id="4" name="Picture 3"/>
          <p:cNvPicPr>
            <a:picLocks noChangeAspect="1"/>
          </p:cNvPicPr>
          <p:nvPr/>
        </p:nvPicPr>
        <p:blipFill rotWithShape="1">
          <a:blip r:embed="rId5"/>
          <a:srcRect l="21120" t="13702" r="22257" b="14197"/>
          <a:stretch/>
        </p:blipFill>
        <p:spPr>
          <a:xfrm>
            <a:off x="662749" y="1280161"/>
            <a:ext cx="4871920" cy="3487783"/>
          </a:xfrm>
          <a:prstGeom prst="rect">
            <a:avLst/>
          </a:prstGeom>
        </p:spPr>
      </p:pic>
    </p:spTree>
    <p:extLst>
      <p:ext uri="{BB962C8B-B14F-4D97-AF65-F5344CB8AC3E}">
        <p14:creationId xmlns:p14="http://schemas.microsoft.com/office/powerpoint/2010/main" val="31757716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l="22324" t="20982" r="21253" b="20982"/>
          <a:stretch/>
        </p:blipFill>
        <p:spPr>
          <a:xfrm>
            <a:off x="339634" y="143691"/>
            <a:ext cx="11610589" cy="6714309"/>
          </a:xfrm>
          <a:prstGeom prst="rect">
            <a:avLst/>
          </a:prstGeom>
        </p:spPr>
      </p:pic>
    </p:spTree>
    <p:extLst>
      <p:ext uri="{BB962C8B-B14F-4D97-AF65-F5344CB8AC3E}">
        <p14:creationId xmlns:p14="http://schemas.microsoft.com/office/powerpoint/2010/main" val="42510571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779417" y="843677"/>
            <a:ext cx="10032274" cy="2585323"/>
          </a:xfrm>
          <a:prstGeom prst="rect">
            <a:avLst/>
          </a:prstGeom>
        </p:spPr>
        <p:txBody>
          <a:bodyPr wrap="square">
            <a:spAutoFit/>
          </a:bodyPr>
          <a:lstStyle/>
          <a:p>
            <a:pPr fontAlgn="base"/>
            <a:r>
              <a:rPr lang="en-GB" b="1" dirty="0">
                <a:solidFill>
                  <a:srgbClr val="0360A6"/>
                </a:solidFill>
                <a:hlinkClick r:id="rId2" tooltip="Science and Technology"/>
              </a:rPr>
              <a:t>Science and Technology</a:t>
            </a:r>
            <a:endParaRPr lang="en-GB" b="1" dirty="0">
              <a:solidFill>
                <a:srgbClr val="1F1F1F"/>
              </a:solidFill>
            </a:endParaRPr>
          </a:p>
          <a:p>
            <a:pPr fontAlgn="base"/>
            <a:r>
              <a:rPr lang="en-GB" dirty="0">
                <a:solidFill>
                  <a:srgbClr val="1F1F1F"/>
                </a:solidFill>
              </a:rPr>
              <a:t>From the use of data and statistics in inquiry and evidence, geometry and measurement in design and development, through to data handling in technology learning in science and technology is often underpinned by progression in mathematical understanding, as expressed through the five mathematical proficiencies. Curriculum links between these two Areas are, therefore, multiple and often quite detailed. Schools may wish to consider curriculum sequencing in particular when designing and planning their curriculum to ensure opportunities in science and technology to contextualise mathematical conceptual learning are fully optimised.</a:t>
            </a:r>
            <a:endParaRPr lang="en-GB" b="0" i="0" dirty="0">
              <a:solidFill>
                <a:srgbClr val="1F1F1F"/>
              </a:solidFill>
              <a:effectLst/>
            </a:endParaRPr>
          </a:p>
        </p:txBody>
      </p:sp>
    </p:spTree>
    <p:extLst>
      <p:ext uri="{BB962C8B-B14F-4D97-AF65-F5344CB8AC3E}">
        <p14:creationId xmlns:p14="http://schemas.microsoft.com/office/powerpoint/2010/main" val="30512696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0A6FCFA-0D1C-544C-BE4A-EE2267174ED0}"/>
              </a:ext>
            </a:extLst>
          </p:cNvPr>
          <p:cNvSpPr txBox="1"/>
          <p:nvPr/>
        </p:nvSpPr>
        <p:spPr>
          <a:xfrm>
            <a:off x="594360" y="637125"/>
            <a:ext cx="3802276" cy="525637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800" kern="1200" dirty="0">
                <a:solidFill>
                  <a:schemeClr val="bg1"/>
                </a:solidFill>
                <a:latin typeface="+mj-lt"/>
                <a:ea typeface="+mj-ea"/>
                <a:cs typeface="+mj-cs"/>
              </a:rPr>
              <a:t>Activity</a:t>
            </a:r>
          </a:p>
        </p:txBody>
      </p:sp>
      <p:graphicFrame>
        <p:nvGraphicFramePr>
          <p:cNvPr id="5" name="TextBox 2">
            <a:extLst>
              <a:ext uri="{FF2B5EF4-FFF2-40B4-BE49-F238E27FC236}">
                <a16:creationId xmlns:a16="http://schemas.microsoft.com/office/drawing/2014/main" id="{C2066112-CA6D-4B72-850E-4388C3866599}"/>
              </a:ext>
            </a:extLst>
          </p:cNvPr>
          <p:cNvGraphicFramePr/>
          <p:nvPr>
            <p:extLst>
              <p:ext uri="{D42A27DB-BD31-4B8C-83A1-F6EECF244321}">
                <p14:modId xmlns:p14="http://schemas.microsoft.com/office/powerpoint/2010/main" val="3532514187"/>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12973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61C22621E0FA84ABA9F7D80395C5CDF" ma:contentTypeVersion="7" ma:contentTypeDescription="Create a new document." ma:contentTypeScope="" ma:versionID="002718b61cb0b7c1b9ca780a9d12c7ad">
  <xsd:schema xmlns:xsd="http://www.w3.org/2001/XMLSchema" xmlns:xs="http://www.w3.org/2001/XMLSchema" xmlns:p="http://schemas.microsoft.com/office/2006/metadata/properties" xmlns:ns3="f9cd839b-d2f7-4d79-867e-33235b171cd7" xmlns:ns4="ebe861c4-9752-476b-95bf-faec8d80e167" targetNamespace="http://schemas.microsoft.com/office/2006/metadata/properties" ma:root="true" ma:fieldsID="bd89a469819c51a4269ecbff6d555bff" ns3:_="" ns4:_="">
    <xsd:import namespace="f9cd839b-d2f7-4d79-867e-33235b171cd7"/>
    <xsd:import namespace="ebe861c4-9752-476b-95bf-faec8d80e16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cd839b-d2f7-4d79-867e-33235b171c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be861c4-9752-476b-95bf-faec8d80e167"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2BFD898-8F2A-44FE-B3D5-5CEDCEA8290F}">
  <ds:schemaRefs>
    <ds:schemaRef ds:uri="http://schemas.microsoft.com/sharepoint/v3/contenttype/forms"/>
  </ds:schemaRefs>
</ds:datastoreItem>
</file>

<file path=customXml/itemProps2.xml><?xml version="1.0" encoding="utf-8"?>
<ds:datastoreItem xmlns:ds="http://schemas.openxmlformats.org/officeDocument/2006/customXml" ds:itemID="{9FEFFF7A-C81D-42FE-8A55-1C83C102D1A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cd839b-d2f7-4d79-867e-33235b171cd7"/>
    <ds:schemaRef ds:uri="ebe861c4-9752-476b-95bf-faec8d80e16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B5EC6EB-3B5F-437E-A963-BD0068F6A228}">
  <ds:schemaRefs>
    <ds:schemaRef ds:uri="f9cd839b-d2f7-4d79-867e-33235b171cd7"/>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ebe861c4-9752-476b-95bf-faec8d80e167"/>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969</TotalTime>
  <Words>1320</Words>
  <Application>Microsoft Macintosh PowerPoint</Application>
  <PresentationFormat>Widescreen</PresentationFormat>
  <Paragraphs>143</Paragraphs>
  <Slides>23</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Calibri Light</vt:lpstr>
      <vt:lpstr>Office Theme</vt:lpstr>
      <vt:lpstr>Numeracy</vt:lpstr>
      <vt:lpstr>PowerPoint Presentation</vt:lpstr>
      <vt:lpstr>Which of the AOLEs or SUBJECTS offer opportunities for learners to develop their numeracy skills? </vt:lpstr>
      <vt:lpstr>Cross-curricular skills frameworks  </vt:lpstr>
      <vt:lpstr> Curriculum for Wales says…</vt:lpstr>
      <vt:lpstr>PowerPoint Presentation</vt:lpstr>
      <vt:lpstr>Ymchwil        Research</vt:lpstr>
      <vt:lpstr>Where to find the Literacy and Numeracy Framework (LNF)</vt:lpstr>
      <vt:lpstr>Strands and elements of the Numeracy Framework</vt:lpstr>
      <vt:lpstr>PowerPoint Presentation</vt:lpstr>
      <vt:lpstr>PowerPoint Presentation</vt:lpstr>
      <vt:lpstr>PowerPoint Presentation</vt:lpstr>
      <vt:lpstr>PowerPoint Presentation</vt:lpstr>
      <vt:lpstr>PowerPoint Presentation</vt:lpstr>
      <vt:lpstr>Understanding the Numeracy Framework</vt:lpstr>
      <vt:lpstr>Example, green shows where along the progression I feel confident with my own numeracy skills for the element ‘financial literacy’ </vt:lpstr>
      <vt:lpstr>Themes which could provide opportunities for numeracy related tasks Are there opportunities for some in your subject?</vt:lpstr>
      <vt:lpstr>Engaging learners in real-life authentic context </vt:lpstr>
      <vt:lpstr>Taking a look at some ideas in subject areas</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Numeracy</dc:title>
  <dc:creator>Karl Jones</dc:creator>
  <cp:lastModifiedBy>Karl Jones</cp:lastModifiedBy>
  <cp:revision>4</cp:revision>
  <dcterms:created xsi:type="dcterms:W3CDTF">2020-09-24T17:49:58Z</dcterms:created>
  <dcterms:modified xsi:type="dcterms:W3CDTF">2020-09-25T09:59:53Z</dcterms:modified>
</cp:coreProperties>
</file>