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309" r:id="rId5"/>
    <p:sldId id="318" r:id="rId6"/>
    <p:sldId id="306" r:id="rId7"/>
    <p:sldId id="312" r:id="rId8"/>
    <p:sldId id="313" r:id="rId9"/>
    <p:sldId id="296" r:id="rId10"/>
    <p:sldId id="287" r:id="rId11"/>
    <p:sldId id="268" r:id="rId12"/>
    <p:sldId id="314" r:id="rId13"/>
    <p:sldId id="315" r:id="rId14"/>
    <p:sldId id="316" r:id="rId15"/>
    <p:sldId id="305" r:id="rId16"/>
    <p:sldId id="317" r:id="rId17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2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D748C"/>
    <a:srgbClr val="F7EDE9"/>
    <a:srgbClr val="C59C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524" autoAdjust="0"/>
  </p:normalViewPr>
  <p:slideViewPr>
    <p:cSldViewPr snapToGrid="0">
      <p:cViewPr>
        <p:scale>
          <a:sx n="100" d="100"/>
          <a:sy n="100" d="100"/>
        </p:scale>
        <p:origin x="58" y="-278"/>
      </p:cViewPr>
      <p:guideLst>
        <p:guide pos="3840"/>
        <p:guide orient="horz" pos="9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CC20273-5AA7-4B5D-8917-720BAAB9138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1CC58D-E543-4F81-9083-39F6F7D445D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D74683B-723D-44F9-B6CB-B2114E0382C2}" type="datetime1">
              <a:rPr lang="en-GB" smtClean="0"/>
              <a:t>10/11/2024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66FDA1-CF86-4FB5-8893-04F6CB5B062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D5CFB5-A96B-47B6-A27C-F99C604341E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DD7E118-DCD0-425E-8F60-56D854F88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25939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CFC670-4CD4-49B2-BA1B-21911C7419F1}" type="datetime1">
              <a:rPr lang="en-GB" smtClean="0"/>
              <a:pPr/>
              <a:t>10/11/2024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6B913A0-8194-43AB-8CE1-D8825DE3150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276717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1478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6215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6122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9920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0111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139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8" descr="photo of palm leaf on pink background&#10;">
            <a:extLst>
              <a:ext uri="{FF2B5EF4-FFF2-40B4-BE49-F238E27FC236}">
                <a16:creationId xmlns:a16="http://schemas.microsoft.com/office/drawing/2014/main" id="{E987AC57-CBB8-467C-8A39-019EA33D08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11192F3-A424-430E-B4BC-525DF06AE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901952"/>
            <a:ext cx="3937416" cy="2387600"/>
          </a:xfrm>
        </p:spPr>
        <p:txBody>
          <a:bodyPr rtlCol="0" anchor="b">
            <a:normAutofit/>
          </a:bodyPr>
          <a:lstStyle>
            <a:lvl1pPr algn="l"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8FD8B2AA-F7CC-4211-87D1-ABF49E9994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0584" y="4379976"/>
            <a:ext cx="3937416" cy="572798"/>
          </a:xfrm>
        </p:spPr>
        <p:txBody>
          <a:bodyPr rtlCol="0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CAF1BA5-EAFF-4D55-A445-675B1CEF489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393825" y="1143000"/>
            <a:ext cx="5029200" cy="457200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ission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hoto of palm tree leaves&#10;">
            <a:extLst>
              <a:ext uri="{FF2B5EF4-FFF2-40B4-BE49-F238E27FC236}">
                <a16:creationId xmlns:a16="http://schemas.microsoft.com/office/drawing/2014/main" id="{A048BE5A-008A-4FF6-883D-F5F006940A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81EE29-7D44-4587-82CF-1233814B753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D9DE5763-72AE-43A2-A15B-0A85851E82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777240"/>
            <a:ext cx="5184648" cy="530352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828800"/>
            <a:ext cx="4087368" cy="841248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63040" y="2799983"/>
            <a:ext cx="4087368" cy="2203704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18329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64">
            <a:extLst>
              <a:ext uri="{FF2B5EF4-FFF2-40B4-BE49-F238E27FC236}">
                <a16:creationId xmlns:a16="http://schemas.microsoft.com/office/drawing/2014/main" id="{D73C250B-F170-486D-A636-FAA4ED926C3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4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88" y="0"/>
            <a:ext cx="12188825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AE32DAA-2F83-4F0B-B593-EAEC38A22B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3820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F62CE30-AF00-49C9-BB4C-FF4623AE488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8200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11E27B3C-F9CB-489A-B87D-B019E802464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7882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DE0F61DF-6086-4D91-A1DB-0C91BD225C0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4236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DD1B9ECE-8B72-4E8C-BF0F-42BAD333E58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642678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CC01C00D-D845-4EA4-ACEA-80430CEC0EA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42360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E36DA0C1-756A-41EF-BD41-B210DAD57AC5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44652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22C7D19B-8BCA-4A46-A531-C74F00C501A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6204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A1BA12AE-AA7B-4898-AE4C-6EF1BF0293B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445886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C824A7A5-D0EA-414B-A57F-AFC09799DF8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25068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CCA0A92-44E0-4256-BDF5-D01C27404DC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249412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16D5C7BE-6D3E-4E7E-BBE6-230B10C2F43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49094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r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38">
            <a:extLst>
              <a:ext uri="{FF2B5EF4-FFF2-40B4-BE49-F238E27FC236}">
                <a16:creationId xmlns:a16="http://schemas.microsoft.com/office/drawing/2014/main" id="{FCA6EB2C-E8DA-46AE-AD91-63B890E4AC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02" b="780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1" name="SmartArt Placeholder 20">
            <a:extLst>
              <a:ext uri="{FF2B5EF4-FFF2-40B4-BE49-F238E27FC236}">
                <a16:creationId xmlns:a16="http://schemas.microsoft.com/office/drawing/2014/main" id="{22DDECCB-0586-4A4E-B5E8-F4F3A0C4DD2C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>
          <a:xfrm>
            <a:off x="1088136" y="2039112"/>
            <a:ext cx="10515600" cy="3960812"/>
          </a:xfrm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</p:spTree>
    <p:extLst>
      <p:ext uri="{BB962C8B-B14F-4D97-AF65-F5344CB8AC3E}">
        <p14:creationId xmlns:p14="http://schemas.microsoft.com/office/powerpoint/2010/main" val="3925025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Opportunit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17" descr="close up photo of plants&#10;">
            <a:extLst>
              <a:ext uri="{FF2B5EF4-FFF2-40B4-BE49-F238E27FC236}">
                <a16:creationId xmlns:a16="http://schemas.microsoft.com/office/drawing/2014/main" id="{7863BFED-18F0-48ED-A69C-CA7DB56543E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072CCB7-8B6D-4640-9349-4BF4E6715721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55BE3A6-48FA-4624-9CA9-027EFA2E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90913CB-E9D8-4BC6-BF27-FBDED2266B74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657183" y="2411516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657183" y="2707071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C961473-F8E7-498A-AFFD-2BC0065884EC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657183" y="3567512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32F6735-86D0-4D0F-9741-8D6C74C99BAA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657183" y="3863067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AD41BAB-B874-4283-8FDD-618EAB4B7CC6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1657183" y="4737597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382FE5C-EADC-4EF2-9E4F-06BDCA5551B3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1657183" y="5033152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5016684-22E4-49BC-9E14-2E73CF3F757D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6404811" y="2411516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C52459E-612F-4699-B9E5-39839B5B6D79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404811" y="2707071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93FEF41-CD0D-4D3A-90FA-2F123068E73D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6404811" y="3570539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A7E58B-04CA-4390-878D-CBE6185E320A}"/>
              </a:ext>
            </a:extLst>
          </p:cNvPr>
          <p:cNvSpPr>
            <a:spLocks noGrp="1"/>
          </p:cNvSpPr>
          <p:nvPr>
            <p:ph idx="22" hasCustomPrompt="1"/>
          </p:nvPr>
        </p:nvSpPr>
        <p:spPr>
          <a:xfrm>
            <a:off x="6404811" y="3865136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9260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5">
            <a:extLst>
              <a:ext uri="{FF2B5EF4-FFF2-40B4-BE49-F238E27FC236}">
                <a16:creationId xmlns:a16="http://schemas.microsoft.com/office/drawing/2014/main" id="{5FF0F6C8-DE96-49F6-9B94-970D5FD91A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74849AF-E9E9-4606-B5ED-99DD9840B922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35331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30B408-EB55-4F52-8E6D-81122B0E6748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75945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594AD6F-861E-4958-9DD7-5C6CBEA15343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16559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27958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AA14AE4-11F2-4FDA-9E81-B2567D6A647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6181344" cy="6858000"/>
          </a:xfrm>
          <a:custGeom>
            <a:avLst/>
            <a:gdLst>
              <a:gd name="connsiteX0" fmla="*/ 961757 w 6181344"/>
              <a:gd name="connsiteY0" fmla="*/ 4070850 h 6858000"/>
              <a:gd name="connsiteX1" fmla="*/ 961757 w 6181344"/>
              <a:gd name="connsiteY1" fmla="*/ 5076690 h 6858000"/>
              <a:gd name="connsiteX2" fmla="*/ 6094475 w 6181344"/>
              <a:gd name="connsiteY2" fmla="*/ 5076690 h 6858000"/>
              <a:gd name="connsiteX3" fmla="*/ 6094475 w 6181344"/>
              <a:gd name="connsiteY3" fmla="*/ 4070850 h 6858000"/>
              <a:gd name="connsiteX4" fmla="*/ 0 w 6181344"/>
              <a:gd name="connsiteY4" fmla="*/ 0 h 6858000"/>
              <a:gd name="connsiteX5" fmla="*/ 6181344 w 6181344"/>
              <a:gd name="connsiteY5" fmla="*/ 0 h 6858000"/>
              <a:gd name="connsiteX6" fmla="*/ 6181344 w 6181344"/>
              <a:gd name="connsiteY6" fmla="*/ 6858000 h 6858000"/>
              <a:gd name="connsiteX7" fmla="*/ 0 w 618134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81344" h="6858000">
                <a:moveTo>
                  <a:pt x="961757" y="4070850"/>
                </a:moveTo>
                <a:lnTo>
                  <a:pt x="961757" y="5076690"/>
                </a:lnTo>
                <a:lnTo>
                  <a:pt x="6094475" y="5076690"/>
                </a:lnTo>
                <a:lnTo>
                  <a:pt x="6094475" y="4070850"/>
                </a:lnTo>
                <a:close/>
                <a:moveTo>
                  <a:pt x="0" y="0"/>
                </a:moveTo>
                <a:lnTo>
                  <a:pt x="6181344" y="0"/>
                </a:lnTo>
                <a:lnTo>
                  <a:pt x="618134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3EBD09-1706-473B-B779-2BE1D717216B}"/>
              </a:ext>
            </a:extLst>
          </p:cNvPr>
          <p:cNvSpPr/>
          <p:nvPr userDrawn="1"/>
        </p:nvSpPr>
        <p:spPr>
          <a:xfrm>
            <a:off x="963281" y="4070850"/>
            <a:ext cx="5132718" cy="1005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728" y="4151376"/>
            <a:ext cx="4443664" cy="914400"/>
          </a:xfrm>
        </p:spPr>
        <p:txBody>
          <a:bodyPr rtlCol="0" anchor="ctr" anchorCtr="0">
            <a:normAutofit/>
          </a:bodyPr>
          <a:lstStyle>
            <a:lvl1pPr algn="ctr"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F381AAE-62C0-4761-90A8-43C8E0B3D2A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8000" y="777240"/>
            <a:ext cx="8229600" cy="5303520"/>
          </a:xfrm>
          <a:custGeom>
            <a:avLst/>
            <a:gdLst>
              <a:gd name="connsiteX0" fmla="*/ 0 w 8229600"/>
              <a:gd name="connsiteY0" fmla="*/ 0 h 5303520"/>
              <a:gd name="connsiteX1" fmla="*/ 8229600 w 8229600"/>
              <a:gd name="connsiteY1" fmla="*/ 0 h 5303520"/>
              <a:gd name="connsiteX2" fmla="*/ 8229600 w 8229600"/>
              <a:gd name="connsiteY2" fmla="*/ 5303520 h 5303520"/>
              <a:gd name="connsiteX3" fmla="*/ 0 w 8229600"/>
              <a:gd name="connsiteY3" fmla="*/ 5303520 h 5303520"/>
              <a:gd name="connsiteX4" fmla="*/ 0 w 8229600"/>
              <a:gd name="connsiteY4" fmla="*/ 4299450 h 5303520"/>
              <a:gd name="connsiteX5" fmla="*/ 3047999 w 8229600"/>
              <a:gd name="connsiteY5" fmla="*/ 4299450 h 5303520"/>
              <a:gd name="connsiteX6" fmla="*/ 3047999 w 8229600"/>
              <a:gd name="connsiteY6" fmla="*/ 3293610 h 5303520"/>
              <a:gd name="connsiteX7" fmla="*/ 0 w 8229600"/>
              <a:gd name="connsiteY7" fmla="*/ 3293610 h 5303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229600" h="5303520">
                <a:moveTo>
                  <a:pt x="0" y="0"/>
                </a:moveTo>
                <a:lnTo>
                  <a:pt x="8229600" y="0"/>
                </a:lnTo>
                <a:lnTo>
                  <a:pt x="8229600" y="5303520"/>
                </a:lnTo>
                <a:lnTo>
                  <a:pt x="0" y="5303520"/>
                </a:lnTo>
                <a:lnTo>
                  <a:pt x="0" y="4299450"/>
                </a:lnTo>
                <a:lnTo>
                  <a:pt x="3047999" y="4299450"/>
                </a:lnTo>
                <a:lnTo>
                  <a:pt x="3047999" y="3293610"/>
                </a:lnTo>
                <a:lnTo>
                  <a:pt x="0" y="329361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conce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F3BCA8-7FE0-4921-AE34-6F98AC0AC858}"/>
              </a:ext>
            </a:extLst>
          </p:cNvPr>
          <p:cNvSpPr/>
          <p:nvPr userDrawn="1"/>
        </p:nvSpPr>
        <p:spPr>
          <a:xfrm>
            <a:off x="6096000" y="1143000"/>
            <a:ext cx="5486400" cy="4572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5760" rtlCol="0" anchor="ctr"/>
          <a:lstStyle/>
          <a:p>
            <a:pPr algn="ctr" rtl="0"/>
            <a:endParaRPr lang="en-GB" sz="3600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143000"/>
            <a:ext cx="5486400" cy="4572000"/>
          </a:xfrm>
          <a:solidFill>
            <a:schemeClr val="bg1">
              <a:alpha val="90000"/>
            </a:schemeClr>
          </a:solidFill>
        </p:spPr>
        <p:txBody>
          <a:bodyPr lIns="612648" tIns="822960" rIns="457200" rtlCol="0" anchor="t">
            <a:no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29400" y="2996693"/>
            <a:ext cx="4416552" cy="221698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514624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224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4" name="Text Placeholder 3">
            <a:extLst>
              <a:ext uri="{FF2B5EF4-FFF2-40B4-BE49-F238E27FC236}">
                <a16:creationId xmlns:a16="http://schemas.microsoft.com/office/drawing/2014/main" id="{7CFD315B-9E75-4209-B7A2-80B8449A4E2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2148840" y="1993392"/>
            <a:ext cx="1828800" cy="696885"/>
          </a:xfrm>
          <a:noFill/>
          <a:ln w="12700">
            <a:solidFill>
              <a:schemeClr val="accent3"/>
            </a:solidFill>
          </a:ln>
        </p:spPr>
        <p:txBody>
          <a:bodyPr tIns="36000" rtlCol="0" anchor="ctr" anchorCtr="1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0FE649C6-E102-4D6E-ABCC-F2992D28195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255264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BE213787-ACF7-458D-9A73-3F194978B6D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6154F8E5-E3E5-4C0F-AE2F-2170C25EDC5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2344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B1453360-81EF-4EB1-B249-712DA6E62C8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9FBB54B5-A522-4A23-BBF7-AD1A18EDFD1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867C3CE9-8463-4382-AE21-F6BF3518D01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FDB7C866-DDCF-4E42-8CC8-A211234AFBAB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C4F4671C-F421-46D3-B43B-46B3F0DF596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0E7055C4-CE9C-411A-A475-92AB82FE1E7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5B7AA0C1-6D4F-4D6B-9E27-6ECEE6F49E6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6D392CE7-6DB5-412C-939E-200FAC216434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A5EC4B0C-5DD6-4EEB-AF30-E36D4F9E5EC0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2521C66C-8612-487A-AB8B-18249AB8BF27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824436FA-ECBE-4BB1-9126-66F330E7F0A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114800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0622C4FE-C10F-4B57-B40B-0FA21F33051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0E5C83ED-676D-4C6E-84B3-CF127AC5444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2344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678DF814-ABAE-422D-8055-BD8FF43DDF5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7022C5B-31FF-4550-9CDC-2CF1AB17D55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C54252E9-4902-4781-BE29-34163ABE7ED9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0FD8FBC5-AD5D-464D-8360-6AA55AA2FA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C90BD4FA-047A-4A4F-B1E2-4FDEA49BB0A0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5FBE1C04-A830-4310-A83C-178E44D8A72F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EB543626-7655-454D-8E28-B2391850A39C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5F306D8F-E1A5-492D-9145-6445614AB282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9C109601-CAE5-44CE-ADF7-9FB216F8178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17AE5B8B-FA0E-40E2-9841-D0F9AB83E023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3" name="Date Placeholder 3">
            <a:extLst>
              <a:ext uri="{FF2B5EF4-FFF2-40B4-BE49-F238E27FC236}">
                <a16:creationId xmlns:a16="http://schemas.microsoft.com/office/drawing/2014/main" id="{1560C8D6-BAAE-4E4C-B478-D7EEA33BC3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4" name="Footer Placeholder 4">
            <a:extLst>
              <a:ext uri="{FF2B5EF4-FFF2-40B4-BE49-F238E27FC236}">
                <a16:creationId xmlns:a16="http://schemas.microsoft.com/office/drawing/2014/main" id="{2D34A825-4619-4016-B027-DA83FE075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A065CC06-C5B6-44D0-8071-1833580AB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10640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sk and rewar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44" descr="Photo of palm leaves&#10;">
            <a:extLst>
              <a:ext uri="{FF2B5EF4-FFF2-40B4-BE49-F238E27FC236}">
                <a16:creationId xmlns:a16="http://schemas.microsoft.com/office/drawing/2014/main" id="{7C4AAE08-43F5-49E6-AEBD-2C27A2BE082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F83E037-B49C-4664-8547-6F1930E2BD04}"/>
              </a:ext>
            </a:extLst>
          </p:cNvPr>
          <p:cNvSpPr/>
          <p:nvPr userDrawn="1"/>
        </p:nvSpPr>
        <p:spPr>
          <a:xfrm>
            <a:off x="914400" y="777240"/>
            <a:ext cx="10361676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371600"/>
            <a:ext cx="5057774" cy="640080"/>
          </a:xfrm>
        </p:spPr>
        <p:txBody>
          <a:bodyPr rtlCol="0">
            <a:noAutofit/>
          </a:bodyPr>
          <a:lstStyle>
            <a:lvl1pPr algn="l"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09928" y="2105025"/>
            <a:ext cx="4178808" cy="338328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54496" y="2103120"/>
            <a:ext cx="2185416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254496" y="2569464"/>
            <a:ext cx="2185416" cy="291693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14232" y="2103120"/>
            <a:ext cx="2185416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8714232" y="2569464"/>
            <a:ext cx="2185416" cy="291693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8" descr="photo of laptop keyboard bordered by 2 palm leaves&#10;">
            <a:extLst>
              <a:ext uri="{FF2B5EF4-FFF2-40B4-BE49-F238E27FC236}">
                <a16:creationId xmlns:a16="http://schemas.microsoft.com/office/drawing/2014/main" id="{729C024A-3DD8-474A-848D-7BCCC032BC7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1584ECC-FA3B-4A7A-A456-6472AE8B1DA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16" y="1929383"/>
            <a:ext cx="4480560" cy="640080"/>
          </a:xfrm>
        </p:spPr>
        <p:txBody>
          <a:bodyPr rtlCol="0">
            <a:noAutofit/>
          </a:bodyPr>
          <a:lstStyle>
            <a:lvl1pPr algn="l"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98448" y="2871216"/>
            <a:ext cx="2066544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98448" y="3337560"/>
            <a:ext cx="2066544" cy="22860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685032" y="2871216"/>
            <a:ext cx="2066544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3685032" y="3337560"/>
            <a:ext cx="2066544" cy="22860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08776" y="1289304"/>
            <a:ext cx="4572000" cy="4334256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3672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14980"/>
            <a:ext cx="10515600" cy="640080"/>
          </a:xfrm>
        </p:spPr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19656"/>
            <a:ext cx="5157787" cy="54864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86584"/>
            <a:ext cx="5157787" cy="36845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19656"/>
            <a:ext cx="5183188" cy="54864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86584"/>
            <a:ext cx="5183188" cy="36845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100570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6192"/>
            <a:ext cx="10515600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40187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concep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10" y="1878096"/>
            <a:ext cx="4572000" cy="939209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EF15002-67E4-4A4E-8458-C33E897B7F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84910" y="3184149"/>
            <a:ext cx="45720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FEF5233-78E0-4693-B7BD-AB83F3704938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184910" y="2888594"/>
            <a:ext cx="45720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AFFB0F1-B93F-405D-9BAC-C8487E8EAD3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184910" y="4340145"/>
            <a:ext cx="45720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8DECC8A-9731-47C9-ADC8-DB414C006D1F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184910" y="4044590"/>
            <a:ext cx="45720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4050672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13" descr="close up photo of leaves&#10;">
            <a:extLst>
              <a:ext uri="{FF2B5EF4-FFF2-40B4-BE49-F238E27FC236}">
                <a16:creationId xmlns:a16="http://schemas.microsoft.com/office/drawing/2014/main" id="{5B334254-BCFF-4714-B7C4-38E7C0814F6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FE1AAB-5EBC-4913-9A1E-DBC69C761B22}"/>
              </a:ext>
            </a:extLst>
          </p:cNvPr>
          <p:cNvSpPr/>
          <p:nvPr userDrawn="1"/>
        </p:nvSpPr>
        <p:spPr>
          <a:xfrm>
            <a:off x="4066032" y="0"/>
            <a:ext cx="4059936" cy="6858000"/>
          </a:xfrm>
          <a:prstGeom prst="rect">
            <a:avLst/>
          </a:prstGeom>
          <a:solidFill>
            <a:schemeClr val="accent5">
              <a:lumMod val="9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0" y="2450592"/>
            <a:ext cx="2743200" cy="640080"/>
          </a:xfrm>
        </p:spPr>
        <p:txBody>
          <a:bodyPr rtlCol="0">
            <a:noAutofit/>
          </a:bodyPr>
          <a:lstStyle>
            <a:lvl1pPr algn="ctr"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724400" y="3566160"/>
            <a:ext cx="2743200" cy="2651760"/>
          </a:xfrm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4356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4" r:id="rId3"/>
    <p:sldLayoutId id="2147483675" r:id="rId4"/>
    <p:sldLayoutId id="2147483667" r:id="rId5"/>
    <p:sldLayoutId id="2147483666" r:id="rId6"/>
    <p:sldLayoutId id="2147483651" r:id="rId7"/>
    <p:sldLayoutId id="2147483670" r:id="rId8"/>
    <p:sldLayoutId id="2147483672" r:id="rId9"/>
    <p:sldLayoutId id="2147483653" r:id="rId10"/>
    <p:sldLayoutId id="2147483674" r:id="rId11"/>
    <p:sldLayoutId id="2147483668" r:id="rId12"/>
    <p:sldLayoutId id="2147483669" r:id="rId13"/>
    <p:sldLayoutId id="2147483673" r:id="rId14"/>
    <p:sldLayoutId id="2147483671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72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1920" userDrawn="1">
          <p15:clr>
            <a:srgbClr val="F26B43"/>
          </p15:clr>
        </p15:guide>
        <p15:guide id="4" pos="5760" userDrawn="1">
          <p15:clr>
            <a:srgbClr val="F26B43"/>
          </p15:clr>
        </p15:guide>
        <p15:guide id="5" pos="5184" userDrawn="1">
          <p15:clr>
            <a:srgbClr val="5ACBF0"/>
          </p15:clr>
        </p15:guide>
        <p15:guide id="6" pos="2496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3025" y="1778288"/>
            <a:ext cx="4687427" cy="3156154"/>
          </a:xfrm>
        </p:spPr>
        <p:txBody>
          <a:bodyPr rtlCol="0">
            <a:noAutofit/>
          </a:bodyPr>
          <a:lstStyle/>
          <a:p>
            <a:pPr>
              <a:spcBef>
                <a:spcPts val="525"/>
              </a:spcBef>
            </a:pPr>
            <a:r>
              <a:rPr lang="en-GB" sz="2400" b="1" i="0" dirty="0">
                <a:effectLst/>
                <a:latin typeface="Atkinson Hyperlegible"/>
              </a:rPr>
              <a:t>Module Name: Entrepreneurship </a:t>
            </a:r>
            <a:br>
              <a:rPr lang="en-GB" sz="2400" b="0" i="0" dirty="0">
                <a:effectLst/>
                <a:latin typeface="Atkinson Hyperlegible"/>
              </a:rPr>
            </a:br>
            <a:r>
              <a:rPr lang="en-GB" sz="2400" b="1" i="0" dirty="0">
                <a:effectLst/>
                <a:latin typeface="Atkinson Hyperlegible"/>
              </a:rPr>
              <a:t>Assignment Title</a:t>
            </a:r>
            <a:r>
              <a:rPr lang="en-GB" sz="2400" b="0" i="0" dirty="0">
                <a:effectLst/>
                <a:latin typeface="Atkinson Hyperlegible"/>
              </a:rPr>
              <a:t>: Business Presentation of Glow Natural Beauty</a:t>
            </a:r>
            <a:br>
              <a:rPr lang="en-GB" sz="2400" b="0" i="0" dirty="0">
                <a:effectLst/>
                <a:latin typeface="Atkinson Hyperlegible"/>
              </a:rPr>
            </a:br>
            <a:r>
              <a:rPr lang="en-GB" sz="2400" b="1" dirty="0">
                <a:latin typeface="Atkinson Hyperlegible"/>
              </a:rPr>
              <a:t>Student</a:t>
            </a:r>
            <a:r>
              <a:rPr lang="en-GB" sz="2400" b="1" i="0" dirty="0">
                <a:effectLst/>
                <a:latin typeface="Atkinson Hyperlegible"/>
              </a:rPr>
              <a:t> Name</a:t>
            </a:r>
            <a:r>
              <a:rPr lang="en-GB" sz="2400" b="0" i="0" dirty="0">
                <a:effectLst/>
                <a:latin typeface="Atkinson Hyperlegible"/>
              </a:rPr>
              <a:t>: Lavinia Mandache</a:t>
            </a:r>
            <a:br>
              <a:rPr lang="en-GB" sz="2400" b="0" i="0" dirty="0">
                <a:effectLst/>
                <a:latin typeface="Atkinson Hyperlegible"/>
              </a:rPr>
            </a:br>
            <a:r>
              <a:rPr lang="en-GB" sz="2400" b="1" i="0" dirty="0">
                <a:effectLst/>
                <a:latin typeface="Atkinson Hyperlegible"/>
              </a:rPr>
              <a:t>Student ID</a:t>
            </a:r>
            <a:r>
              <a:rPr lang="en-GB" sz="2400" b="0" i="0" dirty="0">
                <a:effectLst/>
                <a:latin typeface="Atkinson Hyperlegible"/>
              </a:rPr>
              <a:t>: 2243640</a:t>
            </a:r>
            <a:br>
              <a:rPr lang="en-GB" sz="2400" b="0" i="0" dirty="0">
                <a:effectLst/>
                <a:latin typeface="Atkinson Hyperlegible"/>
              </a:rPr>
            </a:br>
            <a:endParaRPr lang="en-GB" sz="2400" dirty="0"/>
          </a:p>
        </p:txBody>
      </p:sp>
      <p:pic>
        <p:nvPicPr>
          <p:cNvPr id="16" name="Picture Placeholder 15" descr="Group of bottles of cosmetics">
            <a:extLst>
              <a:ext uri="{FF2B5EF4-FFF2-40B4-BE49-F238E27FC236}">
                <a16:creationId xmlns:a16="http://schemas.microsoft.com/office/drawing/2014/main" id="{AE10A7AB-4E16-4B85-8C75-FABB6412DD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/>
          <a:stretch/>
        </p:blipFill>
        <p:spPr>
          <a:xfrm>
            <a:off x="1340485" y="1452705"/>
            <a:ext cx="5029200" cy="4572000"/>
          </a:xfr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DEAC67E0-1DBE-7A96-D7F8-96C0E031C4BE}"/>
              </a:ext>
            </a:extLst>
          </p:cNvPr>
          <p:cNvSpPr/>
          <p:nvPr/>
        </p:nvSpPr>
        <p:spPr>
          <a:xfrm rot="16200000">
            <a:off x="4363100" y="3348339"/>
            <a:ext cx="1937672" cy="559752"/>
          </a:xfrm>
          <a:prstGeom prst="ellipse">
            <a:avLst/>
          </a:prstGeom>
          <a:noFill/>
          <a:ln>
            <a:solidFill>
              <a:srgbClr val="4D748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n w="12700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GLOW NATURAL BEAUTY </a:t>
            </a:r>
          </a:p>
        </p:txBody>
      </p:sp>
    </p:spTree>
    <p:extLst>
      <p:ext uri="{BB962C8B-B14F-4D97-AF65-F5344CB8AC3E}">
        <p14:creationId xmlns:p14="http://schemas.microsoft.com/office/powerpoint/2010/main" val="3946180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66776-A4BE-4F57-E777-B5716BB282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91433" y="1143000"/>
            <a:ext cx="4660490" cy="757084"/>
          </a:xfrm>
        </p:spPr>
        <p:txBody>
          <a:bodyPr/>
          <a:lstStyle/>
          <a:p>
            <a:pPr algn="ctr"/>
            <a:r>
              <a:rPr lang="en-GB" dirty="0"/>
              <a:t>Agenda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34FB2-093C-D270-79B0-314E214FB5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63845" y="2113935"/>
            <a:ext cx="6204155" cy="2838839"/>
          </a:xfrm>
        </p:spPr>
        <p:txBody>
          <a:bodyPr>
            <a:normAutofit fontScale="92500" lnSpcReduction="10000"/>
          </a:bodyPr>
          <a:lstStyle/>
          <a:p>
            <a:pPr marL="342900" indent="-3429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Atkinson Hyperlegible"/>
              </a:rPr>
              <a:t>Introduction</a:t>
            </a:r>
          </a:p>
          <a:p>
            <a:pPr marL="342900" indent="-3429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Atkinson Hyperlegible"/>
              </a:rPr>
              <a:t>Overview of the Business Idea</a:t>
            </a:r>
          </a:p>
          <a:p>
            <a:pPr marL="342900" indent="-3429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Atkinson Hyperlegible"/>
              </a:rPr>
              <a:t>Ownership &amp; Legal Format</a:t>
            </a:r>
          </a:p>
          <a:p>
            <a:pPr marL="342900" indent="-3429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Atkinson Hyperlegible"/>
              </a:rPr>
              <a:t>Management of the Company</a:t>
            </a:r>
          </a:p>
          <a:p>
            <a:pPr marL="342900" indent="-3429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Atkinson Hyperlegible"/>
              </a:rPr>
              <a:t>SWOT Analysis</a:t>
            </a:r>
          </a:p>
          <a:p>
            <a:pPr marL="342900" indent="-3429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Atkinson Hyperlegible"/>
              </a:rPr>
              <a:t>Cash Flow Forecast</a:t>
            </a:r>
          </a:p>
          <a:p>
            <a:pPr marL="342900" indent="-3429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Atkinson Hyperlegible"/>
              </a:rPr>
              <a:t>Marketing Strategy</a:t>
            </a:r>
          </a:p>
          <a:p>
            <a:pPr marL="342900" indent="-3429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Atkinson Hyperlegible"/>
              </a:rPr>
              <a:t>Conclusion</a:t>
            </a:r>
          </a:p>
          <a:p>
            <a:pPr marL="342900" indent="-3429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Atkinson Hyperlegible"/>
              </a:rPr>
              <a:t>Reference List</a:t>
            </a:r>
          </a:p>
          <a:p>
            <a:endParaRPr lang="en-GB" dirty="0"/>
          </a:p>
        </p:txBody>
      </p:sp>
      <p:pic>
        <p:nvPicPr>
          <p:cNvPr id="6" name="Picture Placeholder 5" descr="Pink bath bombs and soap bars">
            <a:extLst>
              <a:ext uri="{FF2B5EF4-FFF2-40B4-BE49-F238E27FC236}">
                <a16:creationId xmlns:a16="http://schemas.microsoft.com/office/drawing/2014/main" id="{9D344441-BF74-131C-8B04-445C5BCB4E82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8832" r="8832"/>
          <a:stretch>
            <a:fillRect/>
          </a:stretch>
        </p:blipFill>
        <p:spPr>
          <a:xfrm>
            <a:off x="1393825" y="1143000"/>
            <a:ext cx="2509838" cy="4572000"/>
          </a:xfrm>
        </p:spPr>
      </p:pic>
    </p:spTree>
    <p:extLst>
      <p:ext uri="{BB962C8B-B14F-4D97-AF65-F5344CB8AC3E}">
        <p14:creationId xmlns:p14="http://schemas.microsoft.com/office/powerpoint/2010/main" val="641894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5053" y="1026696"/>
            <a:ext cx="4087368" cy="841248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1213" y="1710814"/>
            <a:ext cx="4739148" cy="397223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Atkinson Hyperlegible"/>
              </a:rPr>
              <a:t>The Shift in the Beauty Industry: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Atkinson Hyperlegible"/>
              </a:rPr>
              <a:t>The beauty industry is increasingly pivoting towards sustainable and ethical practices. Consumer awareness of the adverse effects of synthetic skincare products is driving this change (Smith, 2023).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Atkinson Hyperlegible"/>
              </a:rPr>
              <a:t>The demand for natural and organic alternatives is surging, with a projected market growth for organic beauty products to exceed $25 billion by 2025 (Smith, 2023).</a:t>
            </a:r>
          </a:p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Atkinson Hyperlegible"/>
              </a:rPr>
              <a:t>Glow Natural Beauty's Mission: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Atkinson Hyperlegible"/>
              </a:rPr>
              <a:t>To provide high-quality organic skincare products for health-conscious and environmentally aware consumers.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Atkinson Hyperlegible"/>
              </a:rPr>
              <a:t>To educate consumers on the benefits of sustainably sourced ingredients and foster community engagement through workshops and events</a:t>
            </a:r>
          </a:p>
          <a:p>
            <a:pPr rtl="0"/>
            <a:endParaRPr lang="en-GB" dirty="0"/>
          </a:p>
        </p:txBody>
      </p:sp>
      <p:pic>
        <p:nvPicPr>
          <p:cNvPr id="17" name="Picture Placeholder 16" descr="Facial serum application">
            <a:extLst>
              <a:ext uri="{FF2B5EF4-FFF2-40B4-BE49-F238E27FC236}">
                <a16:creationId xmlns:a16="http://schemas.microsoft.com/office/drawing/2014/main" id="{675F9124-3F84-4444-8B6D-EC5BE819EFD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/>
          <a:stretch/>
        </p:blipFill>
        <p:spPr>
          <a:xfrm>
            <a:off x="6099048" y="777240"/>
            <a:ext cx="5184648" cy="530352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0260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EA06A-D907-F647-C671-A7DC6F18E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Overview of the Business Idea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3CF87E-600D-5D3F-56E8-16300AC6B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4</a:t>
            </a:fld>
            <a:endParaRPr lang="en-GB" noProof="0"/>
          </a:p>
        </p:txBody>
      </p:sp>
      <p:sp>
        <p:nvSpPr>
          <p:cNvPr id="6" name="SmartArt Placeholder 5">
            <a:extLst>
              <a:ext uri="{FF2B5EF4-FFF2-40B4-BE49-F238E27FC236}">
                <a16:creationId xmlns:a16="http://schemas.microsoft.com/office/drawing/2014/main" id="{9E91D470-58E1-629F-9AB1-EED0F10F2135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/>
        <p:txBody>
          <a:bodyPr>
            <a:normAutofit fontScale="92500" lnSpcReduction="10000"/>
          </a:bodyPr>
          <a:lstStyle/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Business Concept</a:t>
            </a:r>
            <a:r>
              <a:rPr lang="en-GB" b="0" i="0" dirty="0">
                <a:effectLst/>
                <a:latin typeface="Atkinson Hyperlegible"/>
              </a:rPr>
              <a:t>: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tkinson Hyperlegible"/>
              </a:rPr>
              <a:t>Glow Natural Beauty will produce and sell a unique line of organic, cruelty-free skincare products including facial serums, moisturizers, and exfoliants. The goal is to meet the demands of environmentally conscious consumers seeking effective skincare without harmful chemicals (Brown, 2022).</a:t>
            </a:r>
          </a:p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Products and Services</a:t>
            </a:r>
            <a:r>
              <a:rPr lang="en-GB" b="0" i="0" dirty="0">
                <a:effectLst/>
                <a:latin typeface="Atkinson Hyperlegible"/>
              </a:rPr>
              <a:t>: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Facial Serums</a:t>
            </a:r>
            <a:r>
              <a:rPr lang="en-GB" b="0" i="0" dirty="0">
                <a:effectLst/>
                <a:latin typeface="Atkinson Hyperlegible"/>
              </a:rPr>
              <a:t>: Focused on hydration, anti-aging, and brightening using natural ingredients.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Moisturizers</a:t>
            </a:r>
            <a:r>
              <a:rPr lang="en-GB" b="0" i="0" dirty="0">
                <a:effectLst/>
                <a:latin typeface="Atkinson Hyperlegible"/>
              </a:rPr>
              <a:t>: Tailored options for different skin types.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Exfoliants</a:t>
            </a:r>
            <a:r>
              <a:rPr lang="en-GB" b="0" i="0" dirty="0">
                <a:effectLst/>
                <a:latin typeface="Atkinson Hyperlegible"/>
              </a:rPr>
              <a:t>: Natural scrubs promoting healthy skin.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Workshops</a:t>
            </a:r>
            <a:r>
              <a:rPr lang="en-GB" b="0" i="0" dirty="0">
                <a:effectLst/>
                <a:latin typeface="Atkinson Hyperlegible"/>
              </a:rPr>
              <a:t>: Education on personalized skincare regimens using our products (Brown, 2022).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72947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Beauty spa products">
            <a:extLst>
              <a:ext uri="{FF2B5EF4-FFF2-40B4-BE49-F238E27FC236}">
                <a16:creationId xmlns:a16="http://schemas.microsoft.com/office/drawing/2014/main" id="{B57CC4F9-9F60-0F85-E34A-6797F11D3D2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12186" r="12186"/>
          <a:stretch>
            <a:fillRect/>
          </a:stretch>
        </p:blipFill>
        <p:spPr>
          <a:xfrm>
            <a:off x="8610600" y="777875"/>
            <a:ext cx="2673350" cy="530225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3442A08-44C9-CD97-C0D6-79D82CCD1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6646" y="1012723"/>
            <a:ext cx="4680156" cy="1500009"/>
          </a:xfrm>
        </p:spPr>
        <p:txBody>
          <a:bodyPr>
            <a:normAutofit/>
          </a:bodyPr>
          <a:lstStyle/>
          <a:p>
            <a:r>
              <a:rPr lang="en-GB" sz="3600" dirty="0"/>
              <a:t>Ownership &amp; Legal Format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2D489D-FC30-78E2-CDF7-28B102ACB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6646" y="2187677"/>
            <a:ext cx="7322575" cy="3657600"/>
          </a:xfrm>
        </p:spPr>
        <p:txBody>
          <a:bodyPr>
            <a:normAutofit/>
          </a:bodyPr>
          <a:lstStyle/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Ownership</a:t>
            </a:r>
            <a:r>
              <a:rPr lang="en-GB" b="0" i="0" dirty="0">
                <a:effectLst/>
                <a:latin typeface="Atkinson Hyperlegible"/>
              </a:rPr>
              <a:t>: Sole Trader – I will own and manage Glow Natural Beauty.</a:t>
            </a:r>
          </a:p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Definition of Sole Trader</a:t>
            </a:r>
            <a:r>
              <a:rPr lang="en-GB" b="0" i="0" dirty="0">
                <a:effectLst/>
                <a:latin typeface="Atkinson Hyperlegible"/>
              </a:rPr>
              <a:t>: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tkinson Hyperlegible"/>
              </a:rPr>
              <a:t>A sole trader is a single-person business structure where the owner is fully responsible for profits and losses (Business Innovation and Skills, 2020).</a:t>
            </a:r>
          </a:p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Advantages</a:t>
            </a:r>
            <a:r>
              <a:rPr lang="en-GB" b="0" i="0" dirty="0">
                <a:effectLst/>
                <a:latin typeface="Atkinson Hyperlegible"/>
              </a:rPr>
              <a:t>: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Simplicity</a:t>
            </a:r>
            <a:r>
              <a:rPr lang="en-GB" b="0" i="0" dirty="0">
                <a:effectLst/>
                <a:latin typeface="Atkinson Hyperlegible"/>
              </a:rPr>
              <a:t>: Easy and inexpensive to set up and operate.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Full Control</a:t>
            </a:r>
            <a:r>
              <a:rPr lang="en-GB" b="0" i="0" dirty="0">
                <a:effectLst/>
                <a:latin typeface="Atkinson Hyperlegible"/>
              </a:rPr>
              <a:t>: The owner retains all decision-making authority.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Direct Tax Benefits</a:t>
            </a:r>
            <a:r>
              <a:rPr lang="en-GB" b="0" i="0" dirty="0">
                <a:effectLst/>
                <a:latin typeface="Atkinson Hyperlegible"/>
              </a:rPr>
              <a:t>: Income is taxed as personal income.</a:t>
            </a:r>
          </a:p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Disadvantages</a:t>
            </a:r>
            <a:r>
              <a:rPr lang="en-GB" b="0" i="0" dirty="0">
                <a:effectLst/>
                <a:latin typeface="Atkinson Hyperlegible"/>
              </a:rPr>
              <a:t>: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Unlimited Liability</a:t>
            </a:r>
            <a:r>
              <a:rPr lang="en-GB" b="0" i="0" dirty="0">
                <a:effectLst/>
                <a:latin typeface="Atkinson Hyperlegible"/>
              </a:rPr>
              <a:t>: The owner is liable for all business debts (Runkel, 2021).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Limited Funding Options</a:t>
            </a:r>
            <a:r>
              <a:rPr lang="en-GB" b="0" i="0" dirty="0">
                <a:effectLst/>
                <a:latin typeface="Atkinson Hyperlegible"/>
              </a:rPr>
              <a:t>: Raising capital can be more challenging than with corporations.</a:t>
            </a:r>
          </a:p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F85FF6-78C6-EB15-5AEF-0B0C35A9A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72161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076299"/>
            <a:ext cx="10058400" cy="731519"/>
          </a:xfrm>
        </p:spPr>
        <p:txBody>
          <a:bodyPr rtlCol="0">
            <a:normAutofit fontScale="90000"/>
          </a:bodyPr>
          <a:lstStyle/>
          <a:p>
            <a:pPr>
              <a:spcBef>
                <a:spcPts val="525"/>
              </a:spcBef>
            </a:pPr>
            <a:r>
              <a:rPr lang="en-GB" b="1" i="0" dirty="0">
                <a:effectLst/>
                <a:latin typeface="Atkinson Hyperlegible"/>
              </a:rPr>
              <a:t>Management of the Company</a:t>
            </a:r>
            <a:br>
              <a:rPr lang="en-GB" b="1" i="0" dirty="0">
                <a:effectLst/>
                <a:latin typeface="Atkinson Hyperlegible"/>
              </a:rPr>
            </a:b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35D3B1-302E-4611-8FB6-958884D2C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6</a:t>
            </a:fld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2E938CB-2512-85FC-331C-DF38CD0203B9}"/>
              </a:ext>
            </a:extLst>
          </p:cNvPr>
          <p:cNvSpPr txBox="1"/>
          <p:nvPr/>
        </p:nvSpPr>
        <p:spPr>
          <a:xfrm>
            <a:off x="1868127" y="1917406"/>
            <a:ext cx="8652387" cy="33752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Owner</a:t>
            </a:r>
            <a:r>
              <a:rPr lang="en-GB" b="0" i="0" dirty="0">
                <a:effectLst/>
                <a:latin typeface="Atkinson Hyperlegible"/>
              </a:rPr>
              <a:t>: Lavinia Mandache</a:t>
            </a:r>
          </a:p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Employee Structure</a:t>
            </a:r>
            <a:r>
              <a:rPr lang="en-GB" b="0" i="0" dirty="0">
                <a:effectLst/>
                <a:latin typeface="Atkinson Hyperlegible"/>
              </a:rPr>
              <a:t>: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tkinson Hyperlegible"/>
              </a:rPr>
              <a:t>Initially, Glow Natural Beauty will operate without employees. Future roles may include:</a:t>
            </a:r>
          </a:p>
          <a:p>
            <a:pPr marL="1143000" lvl="2" indent="-2286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Marketing Specialist</a:t>
            </a:r>
            <a:r>
              <a:rPr lang="en-GB" b="0" i="0" dirty="0">
                <a:effectLst/>
                <a:latin typeface="Atkinson Hyperlegible"/>
              </a:rPr>
              <a:t>: To design and implement promotional strategies.</a:t>
            </a:r>
          </a:p>
          <a:p>
            <a:pPr marL="1143000" lvl="2" indent="-2286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Customer Service Representative</a:t>
            </a:r>
            <a:r>
              <a:rPr lang="en-GB" b="0" i="0" dirty="0">
                <a:effectLst/>
                <a:latin typeface="Atkinson Hyperlegible"/>
              </a:rPr>
              <a:t>: For customer inquiries and support.</a:t>
            </a:r>
          </a:p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External Services</a:t>
            </a:r>
            <a:r>
              <a:rPr lang="en-GB" b="0" i="0" dirty="0">
                <a:effectLst/>
                <a:latin typeface="Atkinson Hyperlegible"/>
              </a:rPr>
              <a:t>: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tkinson Hyperlegible"/>
              </a:rPr>
              <a:t>The business will use external professionals for:</a:t>
            </a:r>
          </a:p>
          <a:p>
            <a:pPr marL="1143000" lvl="2" indent="-2286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Accounting/Bookkeeping</a:t>
            </a:r>
            <a:r>
              <a:rPr lang="en-GB" b="0" i="0" dirty="0">
                <a:effectLst/>
                <a:latin typeface="Atkinson Hyperlegible"/>
              </a:rPr>
              <a:t>: For managing finances.</a:t>
            </a:r>
          </a:p>
          <a:p>
            <a:pPr marL="1143000" lvl="2" indent="-2286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Legal Consultant</a:t>
            </a:r>
            <a:r>
              <a:rPr lang="en-GB" b="0" i="0" dirty="0">
                <a:effectLst/>
                <a:latin typeface="Atkinson Hyperlegible"/>
              </a:rPr>
              <a:t>: To handle compliance and legalities.</a:t>
            </a:r>
          </a:p>
        </p:txBody>
      </p:sp>
    </p:spTree>
    <p:extLst>
      <p:ext uri="{BB962C8B-B14F-4D97-AF65-F5344CB8AC3E}">
        <p14:creationId xmlns:p14="http://schemas.microsoft.com/office/powerpoint/2010/main" val="517045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itle 33">
            <a:extLst>
              <a:ext uri="{FF2B5EF4-FFF2-40B4-BE49-F238E27FC236}">
                <a16:creationId xmlns:a16="http://schemas.microsoft.com/office/drawing/2014/main" id="{1EF02964-6708-42E7-9841-A3E40E249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 rtl="0"/>
            <a:r>
              <a:rPr lang="en-GB" dirty="0"/>
              <a:t>SWOT Analysis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3AD4D1-035C-4B0B-8CCF-210BA5D59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7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8B68F-CCA9-4C91-85AC-597D8C51D3D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73627" y="1347109"/>
            <a:ext cx="7561005" cy="5201175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 marL="0" indent="0" rtl="0">
              <a:lnSpc>
                <a:spcPct val="120000"/>
              </a:lnSpc>
              <a:buNone/>
            </a:pPr>
            <a:r>
              <a:rPr lang="en-GB" dirty="0"/>
              <a:t>Strengths:</a:t>
            </a:r>
          </a:p>
          <a:p>
            <a:pPr marL="285750" indent="-285750" rtl="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Niche focus on organic and cruelty-free skincare products (Smith, 2023).</a:t>
            </a:r>
          </a:p>
          <a:p>
            <a:pPr marL="285750" indent="-285750" rtl="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High-quality product range effectively marketed as beneficial for the skin (Brown, 2022).</a:t>
            </a:r>
          </a:p>
          <a:p>
            <a:pPr marL="0" indent="0" rtl="0">
              <a:lnSpc>
                <a:spcPct val="120000"/>
              </a:lnSpc>
              <a:buNone/>
            </a:pPr>
            <a:endParaRPr lang="en-GB" dirty="0"/>
          </a:p>
          <a:p>
            <a:pPr marL="0" indent="0" rtl="0">
              <a:lnSpc>
                <a:spcPct val="120000"/>
              </a:lnSpc>
              <a:buNone/>
            </a:pPr>
            <a:r>
              <a:rPr lang="en-GB" dirty="0"/>
              <a:t>Weaknesses:</a:t>
            </a:r>
          </a:p>
          <a:p>
            <a:pPr rtl="0">
              <a:lnSpc>
                <a:spcPct val="120000"/>
              </a:lnSpc>
            </a:pPr>
            <a:r>
              <a:rPr lang="en-GB" dirty="0"/>
              <a:t>Startup Funding Limitations: Effective product launch depends on budget constraints.</a:t>
            </a:r>
          </a:p>
          <a:p>
            <a:pPr rtl="0">
              <a:lnSpc>
                <a:spcPct val="120000"/>
              </a:lnSpc>
            </a:pPr>
            <a:r>
              <a:rPr lang="en-GB" dirty="0"/>
              <a:t>Dependence on Trends: The market’s preference for organic products could fluctuate.</a:t>
            </a:r>
          </a:p>
          <a:p>
            <a:pPr marL="0" indent="0" rtl="0">
              <a:lnSpc>
                <a:spcPct val="120000"/>
              </a:lnSpc>
              <a:buNone/>
            </a:pPr>
            <a:endParaRPr lang="en-GB" dirty="0"/>
          </a:p>
          <a:p>
            <a:pPr marL="0" indent="0" rtl="0">
              <a:lnSpc>
                <a:spcPct val="120000"/>
              </a:lnSpc>
              <a:buNone/>
            </a:pPr>
            <a:r>
              <a:rPr lang="en-GB" dirty="0"/>
              <a:t>Opportunities:</a:t>
            </a:r>
          </a:p>
          <a:p>
            <a:pPr rtl="0">
              <a:lnSpc>
                <a:spcPct val="120000"/>
              </a:lnSpc>
            </a:pPr>
            <a:r>
              <a:rPr lang="en-GB" dirty="0"/>
              <a:t>Rising Consumer Demand: Increasing public interest in natural and organic skincare (Runkel, 2021).</a:t>
            </a:r>
          </a:p>
          <a:p>
            <a:pPr rtl="0">
              <a:lnSpc>
                <a:spcPct val="120000"/>
              </a:lnSpc>
            </a:pPr>
            <a:r>
              <a:rPr lang="en-GB" dirty="0"/>
              <a:t>Partnerships: Potential collaborations with local beauty salons for workshops and education.</a:t>
            </a:r>
          </a:p>
          <a:p>
            <a:pPr marL="0" indent="0" rtl="0">
              <a:lnSpc>
                <a:spcPct val="120000"/>
              </a:lnSpc>
              <a:buNone/>
            </a:pPr>
            <a:endParaRPr lang="en-GB" dirty="0"/>
          </a:p>
          <a:p>
            <a:pPr marL="0" indent="0" rtl="0">
              <a:lnSpc>
                <a:spcPct val="120000"/>
              </a:lnSpc>
              <a:buNone/>
            </a:pPr>
            <a:r>
              <a:rPr lang="en-GB" dirty="0"/>
              <a:t>Threats:</a:t>
            </a:r>
          </a:p>
          <a:p>
            <a:pPr rtl="0">
              <a:lnSpc>
                <a:spcPct val="120000"/>
              </a:lnSpc>
            </a:pPr>
            <a:r>
              <a:rPr lang="en-GB" dirty="0"/>
              <a:t>Competition: Larger brands may undercut our pricing or expand their organic range (Brown, 2022).</a:t>
            </a:r>
          </a:p>
          <a:p>
            <a:pPr rtl="0">
              <a:lnSpc>
                <a:spcPct val="120000"/>
              </a:lnSpc>
            </a:pPr>
            <a:r>
              <a:rPr lang="en-GB" dirty="0"/>
              <a:t>Economic Downturn: Decreased discretionary spending impacts luxury product sales.</a:t>
            </a:r>
          </a:p>
        </p:txBody>
      </p:sp>
      <p:pic>
        <p:nvPicPr>
          <p:cNvPr id="10" name="Picture 9" descr="Scientist using glass flask">
            <a:extLst>
              <a:ext uri="{FF2B5EF4-FFF2-40B4-BE49-F238E27FC236}">
                <a16:creationId xmlns:a16="http://schemas.microsoft.com/office/drawing/2014/main" id="{2D25D6C8-F08A-EA9E-056C-BFD22C224E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0" y="1342500"/>
            <a:ext cx="3746089" cy="501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84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3658" y="1348351"/>
            <a:ext cx="8674510" cy="521109"/>
          </a:xfrm>
        </p:spPr>
        <p:txBody>
          <a:bodyPr rtlCol="0">
            <a:noAutofit/>
          </a:bodyPr>
          <a:lstStyle/>
          <a:p>
            <a:pPr>
              <a:spcBef>
                <a:spcPts val="525"/>
              </a:spcBef>
            </a:pPr>
            <a:r>
              <a:rPr lang="en-GB" b="1" i="0" dirty="0">
                <a:effectLst/>
                <a:latin typeface="Atkinson Hyperlegible"/>
              </a:rPr>
              <a:t>Cash Flow Forecast (First 12 Months)</a:t>
            </a:r>
            <a:br>
              <a:rPr lang="en-GB" b="1" i="0" dirty="0">
                <a:effectLst/>
                <a:latin typeface="Atkinson Hyperlegible"/>
              </a:rPr>
            </a:b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7081026-6073-4FB4-BACC-6C021DD4E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8</a:t>
            </a:fld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843BD5F-BB1B-2191-4C5B-E022695E8CD9}"/>
              </a:ext>
            </a:extLst>
          </p:cNvPr>
          <p:cNvSpPr txBox="1"/>
          <p:nvPr/>
        </p:nvSpPr>
        <p:spPr>
          <a:xfrm>
            <a:off x="1818967" y="1921487"/>
            <a:ext cx="8554065" cy="35881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Startup Costs Overview</a:t>
            </a:r>
            <a:r>
              <a:rPr lang="en-GB" b="0" i="0" dirty="0">
                <a:effectLst/>
                <a:latin typeface="Atkinson Hyperlegible"/>
              </a:rPr>
              <a:t>: 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tkinson Hyperlegible"/>
              </a:rPr>
              <a:t>Initial costs will include product development, marketing efforts, and workshop materials. The total startup funding will not exceed £25,000.</a:t>
            </a:r>
          </a:p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Monthly Cash Flow Estimate</a:t>
            </a:r>
            <a:r>
              <a:rPr lang="en-GB" b="0" i="0" dirty="0">
                <a:effectLst/>
                <a:latin typeface="Atkinson Hyperlegible"/>
              </a:rPr>
              <a:t>: 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tkinson Hyperlegible"/>
              </a:rPr>
              <a:t>Projected gradual increase in cash flow, positive growth expected starting from Month 3, reaching an estimated monthly revenue of £5,000 by Month 12.</a:t>
            </a:r>
          </a:p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Sample Cash Flow Components</a:t>
            </a:r>
            <a:r>
              <a:rPr lang="en-GB" b="0" i="0" dirty="0">
                <a:effectLst/>
                <a:latin typeface="Atkinson Hyperlegible"/>
              </a:rPr>
              <a:t>: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Month 1 - Expenses</a:t>
            </a:r>
            <a:r>
              <a:rPr lang="en-GB" b="0" i="0" dirty="0">
                <a:effectLst/>
                <a:latin typeface="Atkinson Hyperlegible"/>
              </a:rPr>
              <a:t>: £7,000 (product development, initial marketing, legal fees).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Month 3 - Revenue</a:t>
            </a:r>
            <a:r>
              <a:rPr lang="en-GB" b="0" i="0" dirty="0">
                <a:effectLst/>
                <a:latin typeface="Atkinson Hyperlegible"/>
              </a:rPr>
              <a:t>: £3,000 (initial sales from e-commerce).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Month 12 - Revenue</a:t>
            </a:r>
            <a:r>
              <a:rPr lang="en-GB" b="0" i="0" dirty="0">
                <a:effectLst/>
                <a:latin typeface="Atkinson Hyperlegible"/>
              </a:rPr>
              <a:t>: £5,000 (increased sales from brand recognition and workshops).</a:t>
            </a:r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FCDA5-8C6A-09F7-FF4E-1954E16BD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/>
              <a:t>Cash flow 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884D9-8450-613A-EFB4-BEF858275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9</a:t>
            </a:fld>
            <a:endParaRPr lang="en-GB" noProof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49B196-358F-8B46-1DC7-DB71DC9123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998" y="1627834"/>
            <a:ext cx="11063235" cy="4728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6372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397A942E-890D-528D-139D-5F11C598F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98843"/>
            <a:ext cx="10058400" cy="565265"/>
          </a:xfrm>
        </p:spPr>
        <p:txBody>
          <a:bodyPr/>
          <a:lstStyle/>
          <a:p>
            <a:r>
              <a:rPr lang="en-GB" dirty="0"/>
              <a:t>Marketing Strategy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FA4E79-2D19-208A-5B63-165689058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10</a:t>
            </a:fld>
            <a:endParaRPr lang="en-GB" noProof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B19C4C6-BE54-D71A-D4C6-6B5636AC439D}"/>
              </a:ext>
            </a:extLst>
          </p:cNvPr>
          <p:cNvSpPr txBox="1"/>
          <p:nvPr/>
        </p:nvSpPr>
        <p:spPr>
          <a:xfrm>
            <a:off x="1288025" y="1672914"/>
            <a:ext cx="9291484" cy="40575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4 Ps of Marketing</a:t>
            </a:r>
            <a:r>
              <a:rPr lang="en-GB" b="0" i="0" dirty="0">
                <a:effectLst/>
                <a:latin typeface="Atkinson Hyperlegible"/>
              </a:rPr>
              <a:t>: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Product</a:t>
            </a:r>
            <a:r>
              <a:rPr lang="en-GB" b="0" i="0" dirty="0">
                <a:effectLst/>
                <a:latin typeface="Atkinson Hyperlegible"/>
              </a:rPr>
              <a:t>: High-quality organic skincare solutions.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Price</a:t>
            </a:r>
            <a:r>
              <a:rPr lang="en-GB" b="0" i="0" dirty="0">
                <a:effectLst/>
                <a:latin typeface="Atkinson Hyperlegible"/>
              </a:rPr>
              <a:t>: Value-based pricing reflective of product quality, with tiered pricing options.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Place</a:t>
            </a:r>
            <a:r>
              <a:rPr lang="en-GB" b="0" i="0" dirty="0">
                <a:effectLst/>
                <a:latin typeface="Atkinson Hyperlegible"/>
              </a:rPr>
              <a:t>: Multi-channel distribution strategy incorporating:</a:t>
            </a:r>
          </a:p>
          <a:p>
            <a:pPr marL="1143000" lvl="2" indent="-2286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E-commerce</a:t>
            </a:r>
            <a:r>
              <a:rPr lang="en-GB" b="0" i="0" dirty="0">
                <a:effectLst/>
                <a:latin typeface="Atkinson Hyperlegible"/>
              </a:rPr>
              <a:t>: A well-designed website for online sales.</a:t>
            </a:r>
          </a:p>
          <a:p>
            <a:pPr marL="1143000" lvl="2" indent="-2286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Retail Partnerships</a:t>
            </a:r>
            <a:r>
              <a:rPr lang="en-GB" b="0" i="0" dirty="0">
                <a:effectLst/>
                <a:latin typeface="Atkinson Hyperlegible"/>
              </a:rPr>
              <a:t>: Collaboration with health food stores and beauty retailers.</a:t>
            </a:r>
          </a:p>
          <a:p>
            <a:pPr marL="1143000" lvl="2" indent="-2286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Pop-Up Events</a:t>
            </a:r>
            <a:r>
              <a:rPr lang="en-GB" b="0" i="0" dirty="0">
                <a:effectLst/>
                <a:latin typeface="Atkinson Hyperlegible"/>
              </a:rPr>
              <a:t>: Participation in local markets for brand visibility.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Promotion</a:t>
            </a:r>
            <a:r>
              <a:rPr lang="en-GB" b="0" i="0" dirty="0">
                <a:effectLst/>
                <a:latin typeface="Atkinson Hyperlegible"/>
              </a:rPr>
              <a:t>: Utilization of digital marketing strategies:</a:t>
            </a:r>
          </a:p>
          <a:p>
            <a:pPr marL="1143000" lvl="2" indent="-2286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Content Marketing</a:t>
            </a:r>
            <a:r>
              <a:rPr lang="en-GB" b="0" i="0" dirty="0">
                <a:effectLst/>
                <a:latin typeface="Atkinson Hyperlegible"/>
              </a:rPr>
              <a:t>: Skincare guides and blogs.</a:t>
            </a:r>
          </a:p>
          <a:p>
            <a:pPr marL="1143000" lvl="2" indent="-2286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Social Media Marketing</a:t>
            </a:r>
            <a:r>
              <a:rPr lang="en-GB" b="0" i="0" dirty="0">
                <a:effectLst/>
                <a:latin typeface="Atkinson Hyperlegible"/>
              </a:rPr>
              <a:t>: Engaging posts across platforms like Instagram and Facebook.</a:t>
            </a:r>
          </a:p>
          <a:p>
            <a:pPr marL="1143000" lvl="2" indent="-22860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Influencer Collaborations</a:t>
            </a:r>
            <a:r>
              <a:rPr lang="en-GB" b="0" i="0" dirty="0">
                <a:effectLst/>
                <a:latin typeface="Atkinson Hyperlegible"/>
              </a:rPr>
              <a:t>: Partnering with beauty influencers for product features.</a:t>
            </a:r>
          </a:p>
        </p:txBody>
      </p:sp>
    </p:spTree>
    <p:extLst>
      <p:ext uri="{BB962C8B-B14F-4D97-AF65-F5344CB8AC3E}">
        <p14:creationId xmlns:p14="http://schemas.microsoft.com/office/powerpoint/2010/main" val="27083860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FC545-2252-384B-474A-8BAD11BF4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244650"/>
            <a:ext cx="10058400" cy="565265"/>
          </a:xfrm>
        </p:spPr>
        <p:txBody>
          <a:bodyPr>
            <a:normAutofit fontScale="90000"/>
          </a:bodyPr>
          <a:lstStyle/>
          <a:p>
            <a:r>
              <a:rPr lang="en-GB" dirty="0"/>
              <a:t>Conclusion</a:t>
            </a:r>
            <a:br>
              <a:rPr lang="en-GB" dirty="0"/>
            </a:b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C79C4A5-0F0F-9B89-2F0C-375377BDF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11</a:t>
            </a:fld>
            <a:endParaRPr lang="en-GB" noProof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B51B4B-6D7D-64D2-E8F1-F830B43665A9}"/>
              </a:ext>
            </a:extLst>
          </p:cNvPr>
          <p:cNvSpPr txBox="1"/>
          <p:nvPr/>
        </p:nvSpPr>
        <p:spPr>
          <a:xfrm>
            <a:off x="1710813" y="1961861"/>
            <a:ext cx="8927690" cy="32470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Summary of Glow Natural Beauty's Vision</a:t>
            </a:r>
            <a:r>
              <a:rPr lang="en-GB" b="0" i="0" dirty="0">
                <a:effectLst/>
                <a:latin typeface="Atkinson Hyperlegible"/>
              </a:rPr>
              <a:t>: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tkinson Hyperlegible"/>
              </a:rPr>
              <a:t>Glow Natural Beauty is strategically positioned to thrive in the organic skincare market due to strong ethical values and high-quality products.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tkinson Hyperlegible"/>
              </a:rPr>
              <a:t>Commitment to sustainability and consumer education creates a competitive edge.</a:t>
            </a:r>
          </a:p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Future Plans</a:t>
            </a:r>
            <a:r>
              <a:rPr lang="en-GB" b="0" i="0" dirty="0">
                <a:effectLst/>
                <a:latin typeface="Atkinson Hyperlegible"/>
              </a:rPr>
              <a:t>: 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tkinson Hyperlegible"/>
              </a:rPr>
              <a:t>Focus on expanding our product line and developing a strong online presence through digital marketing strategies.</a:t>
            </a:r>
          </a:p>
          <a:p>
            <a:pPr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Atkinson Hyperlegible"/>
              </a:rPr>
              <a:t>Closing Thought</a:t>
            </a:r>
            <a:r>
              <a:rPr lang="en-GB" b="0" i="0" dirty="0">
                <a:effectLst/>
                <a:latin typeface="Atkinson Hyperlegible"/>
              </a:rPr>
              <a:t>: </a:t>
            </a:r>
          </a:p>
          <a:p>
            <a:pPr marL="742950" lvl="1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tkinson Hyperlegible"/>
              </a:rPr>
              <a:t>Glow Natural Beauty not only aims to sell products; it seeks to support a shift towards healthier, more sustainable beauty practices in our community.</a:t>
            </a:r>
          </a:p>
        </p:txBody>
      </p:sp>
    </p:spTree>
    <p:extLst>
      <p:ext uri="{BB962C8B-B14F-4D97-AF65-F5344CB8AC3E}">
        <p14:creationId xmlns:p14="http://schemas.microsoft.com/office/powerpoint/2010/main" val="36527782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0" y="2450592"/>
            <a:ext cx="2743200" cy="64008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Thank you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5AAE72-0077-4E8E-B3AE-0F0879374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4331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D6627-6D44-3682-85CD-04DCDB989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9600" y="552966"/>
            <a:ext cx="3574026" cy="640080"/>
          </a:xfrm>
        </p:spPr>
        <p:txBody>
          <a:bodyPr/>
          <a:lstStyle/>
          <a:p>
            <a:r>
              <a:rPr lang="en-GB" dirty="0"/>
              <a:t>References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733EE-C5FD-C43A-847A-05E6169486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7871" y="1465006"/>
            <a:ext cx="3913239" cy="4965291"/>
          </a:xfrm>
        </p:spPr>
        <p:txBody>
          <a:bodyPr>
            <a:normAutofit/>
          </a:bodyPr>
          <a:lstStyle/>
          <a:p>
            <a:pPr algn="l">
              <a:spcBef>
                <a:spcPts val="525"/>
              </a:spcBef>
              <a:buFont typeface="+mj-lt"/>
              <a:buAutoNum type="arabicPeriod"/>
            </a:pPr>
            <a:r>
              <a:rPr lang="en-GB" b="0" i="0" dirty="0">
                <a:solidFill>
                  <a:srgbClr val="FFFFFF"/>
                </a:solidFill>
                <a:effectLst/>
                <a:latin typeface="Atkinson Hyperlegible"/>
              </a:rPr>
              <a:t>Brown, J. (2022). Trends in Natural Skincare. Journal of Beauty and Health, 12(2), pp. 56-67.</a:t>
            </a:r>
          </a:p>
          <a:p>
            <a:pPr algn="l">
              <a:spcBef>
                <a:spcPts val="525"/>
              </a:spcBef>
              <a:buFont typeface="+mj-lt"/>
              <a:buAutoNum type="arabicPeriod"/>
            </a:pPr>
            <a:r>
              <a:rPr lang="en-GB" b="0" i="0" dirty="0">
                <a:solidFill>
                  <a:srgbClr val="FFFFFF"/>
                </a:solidFill>
                <a:effectLst/>
                <a:latin typeface="Atkinson Hyperlegible"/>
              </a:rPr>
              <a:t>Business Innovation and Skills (2020). Business Structures: Sole Traders and Partnerships. [online] Available at: </a:t>
            </a:r>
            <a:r>
              <a:rPr lang="en-GB" b="0" i="0" u="sng" dirty="0">
                <a:solidFill>
                  <a:srgbClr val="8AB4F8"/>
                </a:solidFill>
                <a:effectLst/>
                <a:latin typeface="Atkinson Hyperlegible"/>
                <a:hlinkClick r:id="rId2" tooltip="undefined"/>
              </a:rPr>
              <a:t>https://www.gov.uk</a:t>
            </a:r>
            <a:r>
              <a:rPr lang="en-GB" b="0" i="0" dirty="0">
                <a:solidFill>
                  <a:srgbClr val="FFFFFF"/>
                </a:solidFill>
                <a:effectLst/>
                <a:latin typeface="Atkinson Hyperlegible"/>
              </a:rPr>
              <a:t> [Accessed 07-11- 2024].</a:t>
            </a:r>
          </a:p>
          <a:p>
            <a:pPr algn="l">
              <a:spcBef>
                <a:spcPts val="525"/>
              </a:spcBef>
              <a:buFont typeface="+mj-lt"/>
              <a:buAutoNum type="arabicPeriod"/>
            </a:pPr>
            <a:r>
              <a:rPr lang="en-GB" b="0" i="0" dirty="0">
                <a:solidFill>
                  <a:srgbClr val="FFFFFF"/>
                </a:solidFill>
                <a:effectLst/>
                <a:latin typeface="Atkinson Hyperlegible"/>
              </a:rPr>
              <a:t>Runkel, S. (2021). Economic Conditions Impacting Beauty Industry Growth. International Journal of Cosmetics Science, 45(3), pp. 34-44.</a:t>
            </a:r>
          </a:p>
          <a:p>
            <a:pPr algn="l">
              <a:spcBef>
                <a:spcPts val="525"/>
              </a:spcBef>
              <a:buFont typeface="+mj-lt"/>
              <a:buAutoNum type="arabicPeriod"/>
            </a:pPr>
            <a:r>
              <a:rPr lang="en-GB" b="0" i="0" dirty="0">
                <a:solidFill>
                  <a:srgbClr val="FFFFFF"/>
                </a:solidFill>
                <a:effectLst/>
                <a:latin typeface="Atkinson Hyperlegible"/>
              </a:rPr>
              <a:t>Smith, A. (2023). Global Organic Beauty Market Analysis. Market Research Reports, 19(1), pp. 12-24.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E4D422-56D9-7083-D582-A61FC80F1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221087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2E6D8"/>
      </a:accent1>
      <a:accent2>
        <a:srgbClr val="8C3A27"/>
      </a:accent2>
      <a:accent3>
        <a:srgbClr val="F0C8BC"/>
      </a:accent3>
      <a:accent4>
        <a:srgbClr val="D9A491"/>
      </a:accent4>
      <a:accent5>
        <a:srgbClr val="FFF7F5"/>
      </a:accent5>
      <a:accent6>
        <a:srgbClr val="18401F"/>
      </a:accent6>
      <a:hlink>
        <a:srgbClr val="0563C1"/>
      </a:hlink>
      <a:folHlink>
        <a:srgbClr val="954F72"/>
      </a:folHlink>
    </a:clrScheme>
    <a:fontScheme name="Custom 119">
      <a:majorFont>
        <a:latin typeface="Tisa Offc Serif Pro"/>
        <a:ea typeface=""/>
        <a:cs typeface=""/>
      </a:majorFont>
      <a:minorFont>
        <a:latin typeface="Quir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945587_TF10081922_Win32" id="{66AC0917-446A-46BE-9F52-5693D6540492}" vid="{6B5A5346-71CF-4A1B-B74D-6549F6A753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275A5AD-EC1E-483F-AF0B-4636A5C229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E94EF9C-37D7-43D3-8ABF-F4762A9116D8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BCC3022A-70F1-4B7E-97CD-F6F1ACAD797D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{A610BD41-5CD4-4963-BAAD-9E1E073CABEB}tf10081922_win32</Template>
  <TotalTime>0</TotalTime>
  <Words>1026</Words>
  <Application>Microsoft Office PowerPoint</Application>
  <PresentationFormat>Widescreen</PresentationFormat>
  <Paragraphs>117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Atkinson Hyperlegible</vt:lpstr>
      <vt:lpstr>Calibri</vt:lpstr>
      <vt:lpstr>Quire Sans Pro Light</vt:lpstr>
      <vt:lpstr>Tisa Offc Serif Pro</vt:lpstr>
      <vt:lpstr>Office Theme</vt:lpstr>
      <vt:lpstr>Module Name: Entrepreneurship  Assignment Title: Business Presentation of Glow Natural Beauty Student Name: Lavinia Mandache Student ID: 2243640 </vt:lpstr>
      <vt:lpstr>Agenda </vt:lpstr>
      <vt:lpstr>Introduction</vt:lpstr>
      <vt:lpstr>Overview of the Business Idea</vt:lpstr>
      <vt:lpstr>Ownership &amp; Legal Format</vt:lpstr>
      <vt:lpstr>Management of the Company </vt:lpstr>
      <vt:lpstr>SWOT Analysis</vt:lpstr>
      <vt:lpstr>Cash Flow Forecast (First 12 Months) </vt:lpstr>
      <vt:lpstr>Cash flow </vt:lpstr>
      <vt:lpstr>Marketing Strategy </vt:lpstr>
      <vt:lpstr>Conclusion </vt:lpstr>
      <vt:lpstr>Thank you</vt:lpstr>
      <vt:lpstr>References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adriana mandache</dc:creator>
  <cp:lastModifiedBy>adriana mandache</cp:lastModifiedBy>
  <cp:revision>1</cp:revision>
  <dcterms:created xsi:type="dcterms:W3CDTF">2024-11-10T22:01:00Z</dcterms:created>
  <dcterms:modified xsi:type="dcterms:W3CDTF">2024-11-10T22:46:37Z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