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63" r:id="rId4"/>
    <p:sldId id="257" r:id="rId5"/>
    <p:sldId id="258" r:id="rId6"/>
    <p:sldId id="259" r:id="rId7"/>
    <p:sldId id="265" r:id="rId8"/>
    <p:sldId id="264" r:id="rId9"/>
    <p:sldId id="260" r:id="rId10"/>
    <p:sldId id="261"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2143838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3590113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894490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2B14DE-1348-41AE-9302-D7B8DB356C40}"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2767792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2B14DE-1348-41AE-9302-D7B8DB356C40}"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3922546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2B14DE-1348-41AE-9302-D7B8DB356C40}"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586362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2B14DE-1348-41AE-9302-D7B8DB356C40}"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1588748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2B14DE-1348-41AE-9302-D7B8DB356C40}"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538876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2B14DE-1348-41AE-9302-D7B8DB356C40}"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1756047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669017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41919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1011161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9156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35342548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230793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2B14DE-1348-41AE-9302-D7B8DB356C40}"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82368F-E0F4-416C-B2DA-E236DAD0BA45}" type="slidenum">
              <a:rPr lang="en-GB" smtClean="0"/>
              <a:t>‹#›</a:t>
            </a:fld>
            <a:endParaRPr lang="en-GB"/>
          </a:p>
        </p:txBody>
      </p:sp>
    </p:spTree>
    <p:extLst>
      <p:ext uri="{BB962C8B-B14F-4D97-AF65-F5344CB8AC3E}">
        <p14:creationId xmlns:p14="http://schemas.microsoft.com/office/powerpoint/2010/main" val="3135253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2B14DE-1348-41AE-9302-D7B8DB356C40}" type="datetimeFigureOut">
              <a:rPr lang="en-GB" smtClean="0"/>
              <a:t>10/11/2022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382368F-E0F4-416C-B2DA-E236DAD0BA45}" type="slidenum">
              <a:rPr lang="en-GB" smtClean="0"/>
              <a:t>‹#›</a:t>
            </a:fld>
            <a:endParaRPr lang="en-GB"/>
          </a:p>
        </p:txBody>
      </p:sp>
    </p:spTree>
    <p:extLst>
      <p:ext uri="{BB962C8B-B14F-4D97-AF65-F5344CB8AC3E}">
        <p14:creationId xmlns:p14="http://schemas.microsoft.com/office/powerpoint/2010/main" val="2762405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uffintonpost.co.uk/" TargetMode="External"/><Relationship Id="rId2" Type="http://schemas.openxmlformats.org/officeDocument/2006/relationships/hyperlink" Target="https://mountainside24er.ca/its-animal-rights-awareness-week/" TargetMode="External"/><Relationship Id="rId1" Type="http://schemas.openxmlformats.org/officeDocument/2006/relationships/slideLayout" Target="../slideLayouts/slideLayout2.xml"/><Relationship Id="rId4" Type="http://schemas.openxmlformats.org/officeDocument/2006/relationships/hyperlink" Target="https://www.writework.com/essay/dissection-cat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7A2F-3DC3-8899-85B8-321BFFF6FBBA}"/>
              </a:ext>
            </a:extLst>
          </p:cNvPr>
          <p:cNvSpPr>
            <a:spLocks noGrp="1"/>
          </p:cNvSpPr>
          <p:nvPr>
            <p:ph type="ctrTitle"/>
          </p:nvPr>
        </p:nvSpPr>
        <p:spPr/>
        <p:txBody>
          <a:bodyPr/>
          <a:lstStyle/>
          <a:p>
            <a:r>
              <a:rPr lang="en-GB" dirty="0"/>
              <a:t>Jeremy Bentham's views of Animal rights and equality.</a:t>
            </a:r>
          </a:p>
        </p:txBody>
      </p:sp>
      <p:sp>
        <p:nvSpPr>
          <p:cNvPr id="3" name="Subtitle 2">
            <a:extLst>
              <a:ext uri="{FF2B5EF4-FFF2-40B4-BE49-F238E27FC236}">
                <a16:creationId xmlns:a16="http://schemas.microsoft.com/office/drawing/2014/main" id="{4275BBA1-518F-161E-EB95-C024288EE0FB}"/>
              </a:ext>
            </a:extLst>
          </p:cNvPr>
          <p:cNvSpPr>
            <a:spLocks noGrp="1"/>
          </p:cNvSpPr>
          <p:nvPr>
            <p:ph type="subTitle" idx="1"/>
          </p:nvPr>
        </p:nvSpPr>
        <p:spPr/>
        <p:txBody>
          <a:bodyPr/>
          <a:lstStyle/>
          <a:p>
            <a:r>
              <a:rPr lang="en-GB" dirty="0"/>
              <a:t>The question is not can they reason, nor can they talk, but can they suffer?</a:t>
            </a:r>
          </a:p>
          <a:p>
            <a:r>
              <a:rPr lang="en-GB"/>
              <a:t>BY Nora Hardy (2114577)</a:t>
            </a:r>
            <a:endParaRPr lang="en-GB" dirty="0"/>
          </a:p>
        </p:txBody>
      </p:sp>
    </p:spTree>
    <p:extLst>
      <p:ext uri="{BB962C8B-B14F-4D97-AF65-F5344CB8AC3E}">
        <p14:creationId xmlns:p14="http://schemas.microsoft.com/office/powerpoint/2010/main" val="2605672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093F2-8A6F-BC4F-81D0-55DF3E802F50}"/>
              </a:ext>
            </a:extLst>
          </p:cNvPr>
          <p:cNvSpPr>
            <a:spLocks noGrp="1"/>
          </p:cNvSpPr>
          <p:nvPr>
            <p:ph type="title"/>
          </p:nvPr>
        </p:nvSpPr>
        <p:spPr>
          <a:xfrm>
            <a:off x="677334" y="609600"/>
            <a:ext cx="8596668" cy="695325"/>
          </a:xfrm>
        </p:spPr>
        <p:txBody>
          <a:bodyPr/>
          <a:lstStyle/>
          <a:p>
            <a:r>
              <a:rPr lang="en-GB" dirty="0"/>
              <a:t>Animal rights? </a:t>
            </a:r>
            <a:endParaRPr lang="en-GB" b="1" u="sng" dirty="0">
              <a:solidFill>
                <a:srgbClr val="FF0000"/>
              </a:solidFill>
            </a:endParaRPr>
          </a:p>
        </p:txBody>
      </p:sp>
      <p:sp>
        <p:nvSpPr>
          <p:cNvPr id="3" name="Content Placeholder 2">
            <a:extLst>
              <a:ext uri="{FF2B5EF4-FFF2-40B4-BE49-F238E27FC236}">
                <a16:creationId xmlns:a16="http://schemas.microsoft.com/office/drawing/2014/main" id="{3F529D65-09F3-E60B-C796-BE9D99226D6A}"/>
              </a:ext>
            </a:extLst>
          </p:cNvPr>
          <p:cNvSpPr>
            <a:spLocks noGrp="1"/>
          </p:cNvSpPr>
          <p:nvPr>
            <p:ph idx="1"/>
          </p:nvPr>
        </p:nvSpPr>
        <p:spPr>
          <a:xfrm>
            <a:off x="677334" y="2160589"/>
            <a:ext cx="4904316" cy="3880773"/>
          </a:xfrm>
        </p:spPr>
        <p:txBody>
          <a:bodyPr>
            <a:normAutofit/>
          </a:bodyPr>
          <a:lstStyle/>
          <a:p>
            <a:r>
              <a:rPr lang="en-GB" sz="2000" dirty="0"/>
              <a:t>All animals have the same rights as humans.</a:t>
            </a:r>
          </a:p>
          <a:p>
            <a:r>
              <a:rPr lang="en-GB" sz="2000" dirty="0"/>
              <a:t>PETA (People of Ethical Treatment of Animals.)</a:t>
            </a:r>
          </a:p>
          <a:p>
            <a:pPr marL="0" indent="0">
              <a:buNone/>
            </a:pPr>
            <a:r>
              <a:rPr lang="en-GB" sz="2000" dirty="0"/>
              <a:t>“ Animals are not ours  to use for food, clothing, entertainment, experimentation or any other purpose and that animals deserve consideration for their best interests regardless of whether any human cares about them or not.”</a:t>
            </a:r>
            <a:r>
              <a:rPr lang="en-GB" sz="2000" dirty="0">
                <a:solidFill>
                  <a:schemeClr val="tx1"/>
                </a:solidFill>
              </a:rPr>
              <a:t>(PETA,1980)</a:t>
            </a:r>
          </a:p>
        </p:txBody>
      </p:sp>
      <p:pic>
        <p:nvPicPr>
          <p:cNvPr id="4100" name="Picture 4" descr="See the source image">
            <a:extLst>
              <a:ext uri="{FF2B5EF4-FFF2-40B4-BE49-F238E27FC236}">
                <a16:creationId xmlns:a16="http://schemas.microsoft.com/office/drawing/2014/main" id="{CEFC54EA-CF41-5565-08E8-66C186847B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0175" y="161925"/>
            <a:ext cx="2733675" cy="2733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3F82E8-4344-A808-AFFC-E8AAC62454E7}"/>
              </a:ext>
            </a:extLst>
          </p:cNvPr>
          <p:cNvSpPr txBox="1"/>
          <p:nvPr/>
        </p:nvSpPr>
        <p:spPr>
          <a:xfrm>
            <a:off x="9144000" y="2973943"/>
            <a:ext cx="1114425" cy="369332"/>
          </a:xfrm>
          <a:prstGeom prst="rect">
            <a:avLst/>
          </a:prstGeom>
          <a:noFill/>
        </p:spPr>
        <p:txBody>
          <a:bodyPr wrap="square" rtlCol="0">
            <a:spAutoFit/>
          </a:bodyPr>
          <a:lstStyle/>
          <a:p>
            <a:r>
              <a:rPr lang="en-GB" dirty="0"/>
              <a:t>Fig. 1. </a:t>
            </a:r>
          </a:p>
        </p:txBody>
      </p:sp>
    </p:spTree>
    <p:extLst>
      <p:ext uri="{BB962C8B-B14F-4D97-AF65-F5344CB8AC3E}">
        <p14:creationId xmlns:p14="http://schemas.microsoft.com/office/powerpoint/2010/main" val="2077795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AEF4-A999-F4DC-7A6D-2F68EC0D996F}"/>
              </a:ext>
            </a:extLst>
          </p:cNvPr>
          <p:cNvSpPr>
            <a:spLocks noGrp="1"/>
          </p:cNvSpPr>
          <p:nvPr>
            <p:ph type="title"/>
          </p:nvPr>
        </p:nvSpPr>
        <p:spPr/>
        <p:txBody>
          <a:bodyPr/>
          <a:lstStyle/>
          <a:p>
            <a:r>
              <a:rPr lang="en-GB" dirty="0"/>
              <a:t>Animal experiments and exploitation</a:t>
            </a:r>
          </a:p>
        </p:txBody>
      </p:sp>
      <p:sp>
        <p:nvSpPr>
          <p:cNvPr id="3" name="Content Placeholder 2">
            <a:extLst>
              <a:ext uri="{FF2B5EF4-FFF2-40B4-BE49-F238E27FC236}">
                <a16:creationId xmlns:a16="http://schemas.microsoft.com/office/drawing/2014/main" id="{361272A8-B5DD-E417-1944-21D49AC739FD}"/>
              </a:ext>
            </a:extLst>
          </p:cNvPr>
          <p:cNvSpPr>
            <a:spLocks noGrp="1"/>
          </p:cNvSpPr>
          <p:nvPr>
            <p:ph idx="1"/>
          </p:nvPr>
        </p:nvSpPr>
        <p:spPr>
          <a:xfrm>
            <a:off x="552451" y="1690687"/>
            <a:ext cx="4133849" cy="3236913"/>
          </a:xfrm>
        </p:spPr>
        <p:txBody>
          <a:bodyPr>
            <a:normAutofit/>
          </a:bodyPr>
          <a:lstStyle/>
          <a:p>
            <a:r>
              <a:rPr lang="en-GB" sz="2000" dirty="0"/>
              <a:t>Painful experiments. </a:t>
            </a:r>
          </a:p>
          <a:p>
            <a:r>
              <a:rPr lang="en-GB" sz="2000" dirty="0"/>
              <a:t>Force feeding, exposure to drugs etc.</a:t>
            </a:r>
          </a:p>
          <a:p>
            <a:r>
              <a:rPr lang="en-GB" sz="2000" dirty="0"/>
              <a:t>Exploited for advertisement, sport, food and fashion.)</a:t>
            </a:r>
          </a:p>
        </p:txBody>
      </p:sp>
      <p:pic>
        <p:nvPicPr>
          <p:cNvPr id="1026" name="Picture 2" descr="See the source image">
            <a:extLst>
              <a:ext uri="{FF2B5EF4-FFF2-40B4-BE49-F238E27FC236}">
                <a16:creationId xmlns:a16="http://schemas.microsoft.com/office/drawing/2014/main" id="{924851B1-50A7-88E7-FC3E-8535D16E73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2835" y="1394618"/>
            <a:ext cx="3646714" cy="19145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animals in cages for testing">
            <a:extLst>
              <a:ext uri="{FF2B5EF4-FFF2-40B4-BE49-F238E27FC236}">
                <a16:creationId xmlns:a16="http://schemas.microsoft.com/office/drawing/2014/main" id="{12D85E99-E72C-D1AF-614D-733855A7B4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92835" y="3677988"/>
            <a:ext cx="3732440" cy="24992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26796FE-AAFA-C804-50CD-A0FFDBA7D9A0}"/>
              </a:ext>
            </a:extLst>
          </p:cNvPr>
          <p:cNvSpPr txBox="1"/>
          <p:nvPr/>
        </p:nvSpPr>
        <p:spPr>
          <a:xfrm>
            <a:off x="7949292" y="3309143"/>
            <a:ext cx="1866900" cy="369332"/>
          </a:xfrm>
          <a:prstGeom prst="rect">
            <a:avLst/>
          </a:prstGeom>
          <a:noFill/>
        </p:spPr>
        <p:txBody>
          <a:bodyPr wrap="square" rtlCol="0">
            <a:spAutoFit/>
          </a:bodyPr>
          <a:lstStyle/>
          <a:p>
            <a:r>
              <a:rPr lang="en-GB" dirty="0"/>
              <a:t>Fig. 2.</a:t>
            </a:r>
          </a:p>
        </p:txBody>
      </p:sp>
      <p:sp>
        <p:nvSpPr>
          <p:cNvPr id="6" name="TextBox 5">
            <a:extLst>
              <a:ext uri="{FF2B5EF4-FFF2-40B4-BE49-F238E27FC236}">
                <a16:creationId xmlns:a16="http://schemas.microsoft.com/office/drawing/2014/main" id="{5AEE8F2A-6BAE-90E1-C0FD-BEE34CF530A4}"/>
              </a:ext>
            </a:extLst>
          </p:cNvPr>
          <p:cNvSpPr txBox="1"/>
          <p:nvPr/>
        </p:nvSpPr>
        <p:spPr>
          <a:xfrm>
            <a:off x="7992835" y="6292334"/>
            <a:ext cx="1541690" cy="369332"/>
          </a:xfrm>
          <a:prstGeom prst="rect">
            <a:avLst/>
          </a:prstGeom>
          <a:noFill/>
        </p:spPr>
        <p:txBody>
          <a:bodyPr wrap="square" rtlCol="0">
            <a:spAutoFit/>
          </a:bodyPr>
          <a:lstStyle/>
          <a:p>
            <a:r>
              <a:rPr lang="en-GB" dirty="0"/>
              <a:t>Fig. 3.</a:t>
            </a:r>
          </a:p>
        </p:txBody>
      </p:sp>
    </p:spTree>
    <p:extLst>
      <p:ext uri="{BB962C8B-B14F-4D97-AF65-F5344CB8AC3E}">
        <p14:creationId xmlns:p14="http://schemas.microsoft.com/office/powerpoint/2010/main" val="1862739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99DF-3620-8DD4-3DF7-6855D3315ECB}"/>
              </a:ext>
            </a:extLst>
          </p:cNvPr>
          <p:cNvSpPr>
            <a:spLocks noGrp="1"/>
          </p:cNvSpPr>
          <p:nvPr>
            <p:ph type="title"/>
          </p:nvPr>
        </p:nvSpPr>
        <p:spPr/>
        <p:txBody>
          <a:bodyPr/>
          <a:lstStyle/>
          <a:p>
            <a:r>
              <a:rPr lang="en-GB" dirty="0"/>
              <a:t> Jeremy Bentham (1748-1832)</a:t>
            </a:r>
          </a:p>
        </p:txBody>
      </p:sp>
      <p:sp>
        <p:nvSpPr>
          <p:cNvPr id="3" name="Content Placeholder 2">
            <a:extLst>
              <a:ext uri="{FF2B5EF4-FFF2-40B4-BE49-F238E27FC236}">
                <a16:creationId xmlns:a16="http://schemas.microsoft.com/office/drawing/2014/main" id="{EB8143FD-CC9D-293C-820C-647B5D98A2A7}"/>
              </a:ext>
            </a:extLst>
          </p:cNvPr>
          <p:cNvSpPr>
            <a:spLocks noGrp="1"/>
          </p:cNvSpPr>
          <p:nvPr>
            <p:ph idx="1"/>
          </p:nvPr>
        </p:nvSpPr>
        <p:spPr>
          <a:xfrm>
            <a:off x="133349" y="1524001"/>
            <a:ext cx="6486525" cy="2492993"/>
          </a:xfrm>
        </p:spPr>
        <p:txBody>
          <a:bodyPr>
            <a:normAutofit/>
          </a:bodyPr>
          <a:lstStyle/>
          <a:p>
            <a:r>
              <a:rPr lang="en-GB" sz="2000" dirty="0"/>
              <a:t>19</a:t>
            </a:r>
            <a:r>
              <a:rPr lang="en-GB" sz="2000" baseline="30000" dirty="0"/>
              <a:t>th</a:t>
            </a:r>
            <a:r>
              <a:rPr lang="en-GB" sz="2000" dirty="0"/>
              <a:t> century philosopher</a:t>
            </a:r>
          </a:p>
          <a:p>
            <a:r>
              <a:rPr lang="en-GB" sz="2000" dirty="0"/>
              <a:t>Mostly known for his utilitarianism ethical theory</a:t>
            </a:r>
          </a:p>
          <a:p>
            <a:r>
              <a:rPr lang="en-GB" sz="2000" dirty="0"/>
              <a:t>‘Utilitarianism’ – Greatest amount of happiness or pleasure </a:t>
            </a:r>
          </a:p>
          <a:p>
            <a:r>
              <a:rPr lang="en-GB" sz="2000" dirty="0"/>
              <a:t>First philosopher who granted animals equal consideration.</a:t>
            </a:r>
          </a:p>
        </p:txBody>
      </p:sp>
      <p:pic>
        <p:nvPicPr>
          <p:cNvPr id="2050" name="Picture 2" descr="See the source image">
            <a:extLst>
              <a:ext uri="{FF2B5EF4-FFF2-40B4-BE49-F238E27FC236}">
                <a16:creationId xmlns:a16="http://schemas.microsoft.com/office/drawing/2014/main" id="{AE72DA24-FFB0-4AA6-0881-05E4D441D4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72575" y="190501"/>
            <a:ext cx="2800350" cy="2492993"/>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See the source image">
            <a:extLst>
              <a:ext uri="{FF2B5EF4-FFF2-40B4-BE49-F238E27FC236}">
                <a16:creationId xmlns:a16="http://schemas.microsoft.com/office/drawing/2014/main" id="{5F9B82CE-D9BE-B573-E159-16A5CBA7CC88}"/>
              </a:ext>
            </a:extLst>
          </p:cNvPr>
          <p:cNvSpPr>
            <a:spLocks noChangeAspect="1" noChangeArrowheads="1"/>
          </p:cNvSpPr>
          <p:nvPr/>
        </p:nvSpPr>
        <p:spPr bwMode="auto">
          <a:xfrm>
            <a:off x="5943600" y="3276600"/>
            <a:ext cx="1447800" cy="1447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a:extLst>
              <a:ext uri="{FF2B5EF4-FFF2-40B4-BE49-F238E27FC236}">
                <a16:creationId xmlns:a16="http://schemas.microsoft.com/office/drawing/2014/main" id="{E4323C8F-FCBD-9911-8E7E-B445A660A54D}"/>
              </a:ext>
            </a:extLst>
          </p:cNvPr>
          <p:cNvSpPr txBox="1"/>
          <p:nvPr/>
        </p:nvSpPr>
        <p:spPr>
          <a:xfrm>
            <a:off x="9274002" y="2924175"/>
            <a:ext cx="936798" cy="369332"/>
          </a:xfrm>
          <a:prstGeom prst="rect">
            <a:avLst/>
          </a:prstGeom>
          <a:noFill/>
        </p:spPr>
        <p:txBody>
          <a:bodyPr wrap="square" rtlCol="0">
            <a:spAutoFit/>
          </a:bodyPr>
          <a:lstStyle/>
          <a:p>
            <a:r>
              <a:rPr lang="en-GB" dirty="0"/>
              <a:t>Fig.4.</a:t>
            </a:r>
          </a:p>
        </p:txBody>
      </p:sp>
    </p:spTree>
    <p:extLst>
      <p:ext uri="{BB962C8B-B14F-4D97-AF65-F5344CB8AC3E}">
        <p14:creationId xmlns:p14="http://schemas.microsoft.com/office/powerpoint/2010/main" val="1110004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60E8B-9A1B-1C6A-2EC4-FCF7E86C5BD4}"/>
              </a:ext>
            </a:extLst>
          </p:cNvPr>
          <p:cNvSpPr>
            <a:spLocks noGrp="1"/>
          </p:cNvSpPr>
          <p:nvPr>
            <p:ph type="title"/>
          </p:nvPr>
        </p:nvSpPr>
        <p:spPr/>
        <p:txBody>
          <a:bodyPr/>
          <a:lstStyle/>
          <a:p>
            <a:r>
              <a:rPr lang="en-GB" dirty="0"/>
              <a:t>Can they suffer?</a:t>
            </a:r>
          </a:p>
        </p:txBody>
      </p:sp>
      <p:sp>
        <p:nvSpPr>
          <p:cNvPr id="3" name="Content Placeholder 2">
            <a:extLst>
              <a:ext uri="{FF2B5EF4-FFF2-40B4-BE49-F238E27FC236}">
                <a16:creationId xmlns:a16="http://schemas.microsoft.com/office/drawing/2014/main" id="{5B1DC9E9-02BE-C6B4-CAF2-79CDC73A9A94}"/>
              </a:ext>
            </a:extLst>
          </p:cNvPr>
          <p:cNvSpPr>
            <a:spLocks noGrp="1"/>
          </p:cNvSpPr>
          <p:nvPr>
            <p:ph idx="1"/>
          </p:nvPr>
        </p:nvSpPr>
        <p:spPr>
          <a:xfrm>
            <a:off x="677334" y="1524000"/>
            <a:ext cx="4894791" cy="5133975"/>
          </a:xfrm>
        </p:spPr>
        <p:txBody>
          <a:bodyPr>
            <a:normAutofit/>
          </a:bodyPr>
          <a:lstStyle/>
          <a:p>
            <a:r>
              <a:rPr lang="en-GB" sz="2000" dirty="0"/>
              <a:t>In his book entitled “ Introduction to the principles of morals and legislation.”</a:t>
            </a:r>
          </a:p>
          <a:p>
            <a:r>
              <a:rPr lang="en-GB" sz="2000" dirty="0"/>
              <a:t>The similar characteristics between animals and humans should mean equal consideration.</a:t>
            </a:r>
          </a:p>
          <a:p>
            <a:r>
              <a:rPr lang="en-GB" sz="2000" dirty="0"/>
              <a:t>Rational thinking and reasoning is not a justifiable means of causing pain and suffering.</a:t>
            </a:r>
          </a:p>
          <a:p>
            <a:r>
              <a:rPr lang="en-GB" sz="2000" dirty="0"/>
              <a:t>Analogy of fully grown horse and dog vs human infant.</a:t>
            </a:r>
          </a:p>
        </p:txBody>
      </p:sp>
      <p:pic>
        <p:nvPicPr>
          <p:cNvPr id="4" name="Picture 8" descr="See the source image">
            <a:extLst>
              <a:ext uri="{FF2B5EF4-FFF2-40B4-BE49-F238E27FC236}">
                <a16:creationId xmlns:a16="http://schemas.microsoft.com/office/drawing/2014/main" id="{0F38FFDF-B758-4DE7-AA8B-8324C394F8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9700" y="527050"/>
            <a:ext cx="2800350" cy="36766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D9371BA-3C81-4253-68FD-0AF3BE617360}"/>
              </a:ext>
            </a:extLst>
          </p:cNvPr>
          <p:cNvSpPr txBox="1"/>
          <p:nvPr/>
        </p:nvSpPr>
        <p:spPr>
          <a:xfrm>
            <a:off x="9029700" y="4391025"/>
            <a:ext cx="1104900" cy="369332"/>
          </a:xfrm>
          <a:prstGeom prst="rect">
            <a:avLst/>
          </a:prstGeom>
          <a:noFill/>
        </p:spPr>
        <p:txBody>
          <a:bodyPr wrap="square" rtlCol="0">
            <a:spAutoFit/>
          </a:bodyPr>
          <a:lstStyle/>
          <a:p>
            <a:r>
              <a:rPr lang="en-GB" dirty="0"/>
              <a:t>Fig. 5</a:t>
            </a:r>
          </a:p>
        </p:txBody>
      </p:sp>
    </p:spTree>
    <p:extLst>
      <p:ext uri="{BB962C8B-B14F-4D97-AF65-F5344CB8AC3E}">
        <p14:creationId xmlns:p14="http://schemas.microsoft.com/office/powerpoint/2010/main" val="1025219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871D7-B6F0-1800-287F-D91B640DE880}"/>
              </a:ext>
            </a:extLst>
          </p:cNvPr>
          <p:cNvSpPr>
            <a:spLocks noGrp="1"/>
          </p:cNvSpPr>
          <p:nvPr>
            <p:ph type="title"/>
          </p:nvPr>
        </p:nvSpPr>
        <p:spPr/>
        <p:txBody>
          <a:bodyPr/>
          <a:lstStyle/>
          <a:p>
            <a:r>
              <a:rPr lang="en-GB" dirty="0"/>
              <a:t>Peter singer (1946- present day)</a:t>
            </a:r>
          </a:p>
        </p:txBody>
      </p:sp>
      <p:sp>
        <p:nvSpPr>
          <p:cNvPr id="3" name="Content Placeholder 2">
            <a:extLst>
              <a:ext uri="{FF2B5EF4-FFF2-40B4-BE49-F238E27FC236}">
                <a16:creationId xmlns:a16="http://schemas.microsoft.com/office/drawing/2014/main" id="{D07F97A9-B0EA-40F7-1270-1625331F0844}"/>
              </a:ext>
            </a:extLst>
          </p:cNvPr>
          <p:cNvSpPr>
            <a:spLocks noGrp="1"/>
          </p:cNvSpPr>
          <p:nvPr>
            <p:ph idx="1"/>
          </p:nvPr>
        </p:nvSpPr>
        <p:spPr>
          <a:xfrm>
            <a:off x="677334" y="2160589"/>
            <a:ext cx="8596668" cy="2582861"/>
          </a:xfrm>
        </p:spPr>
        <p:txBody>
          <a:bodyPr/>
          <a:lstStyle/>
          <a:p>
            <a:r>
              <a:rPr lang="en-GB" dirty="0"/>
              <a:t>20</a:t>
            </a:r>
            <a:r>
              <a:rPr lang="en-GB" baseline="30000" dirty="0"/>
              <a:t>th</a:t>
            </a:r>
            <a:r>
              <a:rPr lang="en-GB" dirty="0"/>
              <a:t>- 21</a:t>
            </a:r>
            <a:r>
              <a:rPr lang="en-GB" baseline="30000" dirty="0"/>
              <a:t>st</a:t>
            </a:r>
            <a:r>
              <a:rPr lang="en-GB" dirty="0"/>
              <a:t> century philosopher. </a:t>
            </a:r>
          </a:p>
          <a:p>
            <a:r>
              <a:rPr lang="en-GB" dirty="0"/>
              <a:t>Principle of equality of interests. </a:t>
            </a:r>
          </a:p>
          <a:p>
            <a:r>
              <a:rPr lang="en-GB" dirty="0"/>
              <a:t>Founder of animal Liberation (1956).</a:t>
            </a:r>
          </a:p>
          <a:p>
            <a:r>
              <a:rPr lang="en-GB" dirty="0"/>
              <a:t>Popularised the term “speciesism” -  the prejudice or bias in favour of one’s own species against another.</a:t>
            </a:r>
          </a:p>
          <a:p>
            <a:r>
              <a:rPr lang="en-GB" dirty="0"/>
              <a:t>Compared speciesism to racism and sexism.</a:t>
            </a:r>
          </a:p>
        </p:txBody>
      </p:sp>
      <p:sp>
        <p:nvSpPr>
          <p:cNvPr id="4" name="TextBox 3">
            <a:extLst>
              <a:ext uri="{FF2B5EF4-FFF2-40B4-BE49-F238E27FC236}">
                <a16:creationId xmlns:a16="http://schemas.microsoft.com/office/drawing/2014/main" id="{51619824-BBE3-E9D1-5202-53A6BA7D136B}"/>
              </a:ext>
            </a:extLst>
          </p:cNvPr>
          <p:cNvSpPr txBox="1"/>
          <p:nvPr/>
        </p:nvSpPr>
        <p:spPr>
          <a:xfrm>
            <a:off x="9712152" y="3244334"/>
            <a:ext cx="870123" cy="369332"/>
          </a:xfrm>
          <a:prstGeom prst="rect">
            <a:avLst/>
          </a:prstGeom>
          <a:noFill/>
        </p:spPr>
        <p:txBody>
          <a:bodyPr wrap="square" rtlCol="0">
            <a:spAutoFit/>
          </a:bodyPr>
          <a:lstStyle/>
          <a:p>
            <a:r>
              <a:rPr lang="en-GB" dirty="0"/>
              <a:t>Fig. 6.</a:t>
            </a:r>
          </a:p>
        </p:txBody>
      </p:sp>
      <p:pic>
        <p:nvPicPr>
          <p:cNvPr id="6146" name="Picture 2" descr="See the source image">
            <a:extLst>
              <a:ext uri="{FF2B5EF4-FFF2-40B4-BE49-F238E27FC236}">
                <a16:creationId xmlns:a16="http://schemas.microsoft.com/office/drawing/2014/main" id="{2FCCE4AA-9738-425C-A202-BE6AE84F04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00328" y="318450"/>
            <a:ext cx="1972521" cy="2796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5748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D3BFA-F091-DB83-38E5-F96AF6581518}"/>
              </a:ext>
            </a:extLst>
          </p:cNvPr>
          <p:cNvSpPr>
            <a:spLocks noGrp="1"/>
          </p:cNvSpPr>
          <p:nvPr>
            <p:ph type="title"/>
          </p:nvPr>
        </p:nvSpPr>
        <p:spPr/>
        <p:txBody>
          <a:bodyPr/>
          <a:lstStyle/>
          <a:p>
            <a:r>
              <a:rPr lang="en-GB" dirty="0"/>
              <a:t>Carl Cohen (1931- present day)</a:t>
            </a:r>
          </a:p>
        </p:txBody>
      </p:sp>
      <p:sp>
        <p:nvSpPr>
          <p:cNvPr id="3" name="Content Placeholder 2">
            <a:extLst>
              <a:ext uri="{FF2B5EF4-FFF2-40B4-BE49-F238E27FC236}">
                <a16:creationId xmlns:a16="http://schemas.microsoft.com/office/drawing/2014/main" id="{A9246E8A-B962-46D1-33FB-65E7BBC4ED14}"/>
              </a:ext>
            </a:extLst>
          </p:cNvPr>
          <p:cNvSpPr>
            <a:spLocks noGrp="1"/>
          </p:cNvSpPr>
          <p:nvPr>
            <p:ph idx="1"/>
          </p:nvPr>
        </p:nvSpPr>
        <p:spPr>
          <a:xfrm>
            <a:off x="677334" y="1488613"/>
            <a:ext cx="4723341" cy="3880773"/>
          </a:xfrm>
        </p:spPr>
        <p:txBody>
          <a:bodyPr>
            <a:normAutofit fontScale="77500" lnSpcReduction="20000"/>
          </a:bodyPr>
          <a:lstStyle/>
          <a:p>
            <a:r>
              <a:rPr lang="en-GB" sz="2400" dirty="0"/>
              <a:t>20</a:t>
            </a:r>
            <a:r>
              <a:rPr lang="en-GB" sz="2400" baseline="30000" dirty="0"/>
              <a:t>th</a:t>
            </a:r>
            <a:r>
              <a:rPr lang="en-GB" sz="2400" dirty="0"/>
              <a:t>- 21st century philosopher. </a:t>
            </a:r>
          </a:p>
          <a:p>
            <a:r>
              <a:rPr lang="en-GB" sz="2400" dirty="0"/>
              <a:t>Known for arguments for animal experimentation.</a:t>
            </a:r>
          </a:p>
          <a:p>
            <a:r>
              <a:rPr lang="en-GB" sz="2400" dirty="0"/>
              <a:t>Co - Author of “The Animal Rights Debate.</a:t>
            </a:r>
          </a:p>
          <a:p>
            <a:r>
              <a:rPr lang="en-GB" sz="2400" dirty="0"/>
              <a:t>Political activist formed MCRI (Michigan Civil Rights Initiative).</a:t>
            </a:r>
          </a:p>
          <a:p>
            <a:r>
              <a:rPr lang="en-GB" sz="2400" dirty="0"/>
              <a:t>Argued animals inability to make free moral judgements.</a:t>
            </a:r>
          </a:p>
          <a:p>
            <a:r>
              <a:rPr lang="en-GB" sz="2400" dirty="0"/>
              <a:t>Rejected any similarities between animals and humans. </a:t>
            </a:r>
          </a:p>
          <a:p>
            <a:r>
              <a:rPr lang="en-GB" sz="2400" dirty="0"/>
              <a:t>Argued against Singer’s human infant example.  </a:t>
            </a:r>
          </a:p>
        </p:txBody>
      </p:sp>
      <p:pic>
        <p:nvPicPr>
          <p:cNvPr id="3074" name="Picture 2" descr="See the source image">
            <a:extLst>
              <a:ext uri="{FF2B5EF4-FFF2-40B4-BE49-F238E27FC236}">
                <a16:creationId xmlns:a16="http://schemas.microsoft.com/office/drawing/2014/main" id="{205F0AF8-2070-53FA-ACC6-AE01DF52FC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50202" y="609600"/>
            <a:ext cx="2684319" cy="23622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539568C-38B0-E3E8-2DA9-1C5209890B68}"/>
              </a:ext>
            </a:extLst>
          </p:cNvPr>
          <p:cNvSpPr txBox="1"/>
          <p:nvPr/>
        </p:nvSpPr>
        <p:spPr>
          <a:xfrm>
            <a:off x="9496425" y="3429000"/>
            <a:ext cx="1019175" cy="369332"/>
          </a:xfrm>
          <a:prstGeom prst="rect">
            <a:avLst/>
          </a:prstGeom>
          <a:noFill/>
        </p:spPr>
        <p:txBody>
          <a:bodyPr wrap="square" rtlCol="0">
            <a:spAutoFit/>
          </a:bodyPr>
          <a:lstStyle/>
          <a:p>
            <a:r>
              <a:rPr lang="en-GB" dirty="0"/>
              <a:t>Fig. 7.</a:t>
            </a:r>
          </a:p>
        </p:txBody>
      </p:sp>
    </p:spTree>
    <p:extLst>
      <p:ext uri="{BB962C8B-B14F-4D97-AF65-F5344CB8AC3E}">
        <p14:creationId xmlns:p14="http://schemas.microsoft.com/office/powerpoint/2010/main" val="250957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F86B-2B10-58AA-D4EC-1ADDB32F56BB}"/>
              </a:ext>
            </a:extLst>
          </p:cNvPr>
          <p:cNvSpPr>
            <a:spLocks noGrp="1"/>
          </p:cNvSpPr>
          <p:nvPr>
            <p:ph type="title"/>
          </p:nvPr>
        </p:nvSpPr>
        <p:spPr/>
        <p:txBody>
          <a:bodyPr/>
          <a:lstStyle/>
          <a:p>
            <a:r>
              <a:rPr lang="en-GB" dirty="0"/>
              <a:t>Scientific research perspective</a:t>
            </a:r>
          </a:p>
        </p:txBody>
      </p:sp>
      <p:sp>
        <p:nvSpPr>
          <p:cNvPr id="3" name="Content Placeholder 2">
            <a:extLst>
              <a:ext uri="{FF2B5EF4-FFF2-40B4-BE49-F238E27FC236}">
                <a16:creationId xmlns:a16="http://schemas.microsoft.com/office/drawing/2014/main" id="{AD989D36-2E5F-3A94-D6A6-5C96271E59D4}"/>
              </a:ext>
            </a:extLst>
          </p:cNvPr>
          <p:cNvSpPr>
            <a:spLocks noGrp="1"/>
          </p:cNvSpPr>
          <p:nvPr>
            <p:ph idx="1"/>
          </p:nvPr>
        </p:nvSpPr>
        <p:spPr>
          <a:xfrm>
            <a:off x="677334" y="2160589"/>
            <a:ext cx="5018616" cy="2678111"/>
          </a:xfrm>
        </p:spPr>
        <p:txBody>
          <a:bodyPr>
            <a:normAutofit lnSpcReduction="10000"/>
          </a:bodyPr>
          <a:lstStyle/>
          <a:p>
            <a:r>
              <a:rPr lang="en-GB" sz="2000" dirty="0"/>
              <a:t>Animal experiments are paramount.</a:t>
            </a:r>
          </a:p>
          <a:p>
            <a:r>
              <a:rPr lang="en-GB" sz="2000" dirty="0"/>
              <a:t>Pain and suffering of animals is outweighed.</a:t>
            </a:r>
          </a:p>
          <a:p>
            <a:r>
              <a:rPr lang="en-GB" sz="2000" dirty="0"/>
              <a:t>Are the experiments reliable?</a:t>
            </a:r>
          </a:p>
          <a:p>
            <a:r>
              <a:rPr lang="en-GB" sz="2000" dirty="0"/>
              <a:t>Are the experiments a waste of resources?</a:t>
            </a:r>
          </a:p>
          <a:p>
            <a:r>
              <a:rPr lang="en-GB" sz="2000" dirty="0"/>
              <a:t>Could the suffering be avoided?</a:t>
            </a:r>
          </a:p>
        </p:txBody>
      </p:sp>
    </p:spTree>
    <p:extLst>
      <p:ext uri="{BB962C8B-B14F-4D97-AF65-F5344CB8AC3E}">
        <p14:creationId xmlns:p14="http://schemas.microsoft.com/office/powerpoint/2010/main" val="1722347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D25EC-397D-32FF-45A6-05C27495E291}"/>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7BCD8E11-E2FD-7481-3C21-9AA17ADD00E5}"/>
              </a:ext>
            </a:extLst>
          </p:cNvPr>
          <p:cNvSpPr>
            <a:spLocks noGrp="1"/>
          </p:cNvSpPr>
          <p:nvPr>
            <p:ph idx="1"/>
          </p:nvPr>
        </p:nvSpPr>
        <p:spPr>
          <a:xfrm>
            <a:off x="677334" y="2160590"/>
            <a:ext cx="8596668" cy="1677986"/>
          </a:xfrm>
        </p:spPr>
        <p:txBody>
          <a:bodyPr/>
          <a:lstStyle/>
          <a:p>
            <a:r>
              <a:rPr lang="en-GB" dirty="0"/>
              <a:t>Both singer and Bentham conclude that animals share similar interests to humans and should have equal consideration for their suffering regardless of their capabilities.</a:t>
            </a:r>
          </a:p>
          <a:p>
            <a:r>
              <a:rPr lang="en-GB" dirty="0"/>
              <a:t>Cohen believed that we do not compare individuals but species’ since animals cannot make free moral judgement they therefore do not deserve any rights. </a:t>
            </a:r>
          </a:p>
          <a:p>
            <a:endParaRPr lang="en-GB" dirty="0"/>
          </a:p>
        </p:txBody>
      </p:sp>
    </p:spTree>
    <p:extLst>
      <p:ext uri="{BB962C8B-B14F-4D97-AF65-F5344CB8AC3E}">
        <p14:creationId xmlns:p14="http://schemas.microsoft.com/office/powerpoint/2010/main" val="1737934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35DC-5668-5DAB-A23E-D03FBA00313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1A67518-EF94-EC29-2670-4597CF9B016A}"/>
              </a:ext>
            </a:extLst>
          </p:cNvPr>
          <p:cNvSpPr>
            <a:spLocks noGrp="1"/>
          </p:cNvSpPr>
          <p:nvPr>
            <p:ph idx="1"/>
          </p:nvPr>
        </p:nvSpPr>
        <p:spPr>
          <a:xfrm>
            <a:off x="677334" y="1362075"/>
            <a:ext cx="5285316" cy="5362575"/>
          </a:xfrm>
        </p:spPr>
        <p:txBody>
          <a:bodyPr>
            <a:normAutofit fontScale="92500" lnSpcReduction="20000"/>
          </a:bodyPr>
          <a:lstStyle/>
          <a:p>
            <a:r>
              <a:rPr lang="en-GB" dirty="0"/>
              <a:t>Fig. 1. - Animal rights awareness week poster from: Mountainside Animal Hospital 15 Jun. </a:t>
            </a:r>
            <a:r>
              <a:rPr lang="en-GB" dirty="0">
                <a:hlinkClick r:id="rId2">
                  <a:extLst>
                    <a:ext uri="{A12FA001-AC4F-418D-AE19-62706E023703}">
                      <ahyp:hlinkClr xmlns:ahyp="http://schemas.microsoft.com/office/drawing/2018/hyperlinkcolor" val="tx"/>
                    </a:ext>
                  </a:extLst>
                </a:hlinkClick>
              </a:rPr>
              <a:t>It's Animal Rights Awareness Week - Mountainside Animal Hospital North Vancouver (mountainside24er.ca)</a:t>
            </a:r>
            <a:r>
              <a:rPr lang="en-GB" dirty="0"/>
              <a:t> Accessed 10 Nov 2022.</a:t>
            </a:r>
          </a:p>
          <a:p>
            <a:r>
              <a:rPr lang="en-GB" dirty="0"/>
              <a:t>Fig. 2. – “What we don’t know about animal experiments” from: Huffington Post UK. 18 July 2017. </a:t>
            </a:r>
            <a:r>
              <a:rPr lang="en-GB" dirty="0">
                <a:solidFill>
                  <a:schemeClr val="tx1"/>
                </a:solidFill>
                <a:hlinkClick r:id="rId3">
                  <a:extLst>
                    <a:ext uri="{A12FA001-AC4F-418D-AE19-62706E023703}">
                      <ahyp:hlinkClr xmlns:ahyp="http://schemas.microsoft.com/office/drawing/2018/hyperlinkcolor" val="tx"/>
                    </a:ext>
                  </a:extLst>
                </a:hlinkClick>
              </a:rPr>
              <a:t>https://www.huffintonpost.co.uk</a:t>
            </a:r>
            <a:r>
              <a:rPr lang="en-GB" dirty="0">
                <a:solidFill>
                  <a:schemeClr val="tx1"/>
                </a:solidFill>
              </a:rPr>
              <a:t>.  </a:t>
            </a:r>
            <a:r>
              <a:rPr lang="en-GB" dirty="0"/>
              <a:t>Accessed 10 Nov 2022.</a:t>
            </a:r>
          </a:p>
          <a:p>
            <a:r>
              <a:rPr lang="en-GB" dirty="0"/>
              <a:t>Fig. 3. – “Repulsive Animal Experiments by Phillip Morris” Animals in cages for testing from: Nictoinemonkey.com. Accessed 10 Nov 2022</a:t>
            </a:r>
          </a:p>
          <a:p>
            <a:r>
              <a:rPr lang="en-GB" dirty="0"/>
              <a:t>Fig. 4.- Jeremy Bentham Utilitarianism from: criminologyweb.com. Accessed 10 Nov 2022</a:t>
            </a:r>
          </a:p>
          <a:p>
            <a:r>
              <a:rPr lang="en-GB" dirty="0"/>
              <a:t>Fig. 5. - Jeremy Bentham An introduction to the principles of Morals and legislation from: AbeBooks.com. Accessed 10 Nov 2022</a:t>
            </a:r>
          </a:p>
          <a:p>
            <a:r>
              <a:rPr lang="en-GB" dirty="0"/>
              <a:t>Fig. 6. – Peter Singer Animal Liberation from: PenguinBooks.co.nz.  Accessed 10 Nov  2022</a:t>
            </a:r>
          </a:p>
          <a:p>
            <a:r>
              <a:rPr lang="en-GB" dirty="0">
                <a:solidFill>
                  <a:schemeClr val="tx1"/>
                </a:solidFill>
              </a:rPr>
              <a:t>Fig.7.- Carl Cohen Philosopher from: </a:t>
            </a:r>
            <a:r>
              <a:rPr lang="en-GB" dirty="0">
                <a:solidFill>
                  <a:schemeClr val="tx1"/>
                </a:solidFill>
                <a:hlinkClick r:id="rId4">
                  <a:extLst>
                    <a:ext uri="{A12FA001-AC4F-418D-AE19-62706E023703}">
                      <ahyp:hlinkClr xmlns:ahyp="http://schemas.microsoft.com/office/drawing/2018/hyperlinkcolor" val="tx"/>
                    </a:ext>
                  </a:extLst>
                </a:hlinkClick>
              </a:rPr>
              <a:t>Dissection Of Cats – </a:t>
            </a:r>
            <a:r>
              <a:rPr lang="en-GB" dirty="0" err="1">
                <a:solidFill>
                  <a:schemeClr val="tx1"/>
                </a:solidFill>
                <a:hlinkClick r:id="rId4">
                  <a:extLst>
                    <a:ext uri="{A12FA001-AC4F-418D-AE19-62706E023703}">
                      <ahyp:hlinkClr xmlns:ahyp="http://schemas.microsoft.com/office/drawing/2018/hyperlinkcolor" val="tx"/>
                    </a:ext>
                  </a:extLst>
                </a:hlinkClick>
              </a:rPr>
              <a:t>WriteWork</a:t>
            </a:r>
            <a:r>
              <a:rPr lang="en-GB" dirty="0">
                <a:solidFill>
                  <a:schemeClr val="tx1"/>
                </a:solidFill>
              </a:rPr>
              <a:t>.</a:t>
            </a:r>
          </a:p>
          <a:p>
            <a:endParaRPr lang="en-GB" dirty="0"/>
          </a:p>
        </p:txBody>
      </p:sp>
    </p:spTree>
    <p:extLst>
      <p:ext uri="{BB962C8B-B14F-4D97-AF65-F5344CB8AC3E}">
        <p14:creationId xmlns:p14="http://schemas.microsoft.com/office/powerpoint/2010/main" val="2903269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DF237-021B-A16E-2A3D-481B0BC6894B}"/>
              </a:ext>
            </a:extLst>
          </p:cNvPr>
          <p:cNvSpPr>
            <a:spLocks noGrp="1"/>
          </p:cNvSpPr>
          <p:nvPr>
            <p:ph type="title"/>
          </p:nvPr>
        </p:nvSpPr>
        <p:spPr>
          <a:xfrm>
            <a:off x="1267884" y="3048000"/>
            <a:ext cx="8596668" cy="1320800"/>
          </a:xfrm>
        </p:spPr>
        <p:txBody>
          <a:bodyPr/>
          <a:lstStyle/>
          <a:p>
            <a:r>
              <a:rPr lang="en-GB" dirty="0"/>
              <a:t>THANK YOU FOR LISTENING.</a:t>
            </a:r>
          </a:p>
        </p:txBody>
      </p:sp>
    </p:spTree>
    <p:extLst>
      <p:ext uri="{BB962C8B-B14F-4D97-AF65-F5344CB8AC3E}">
        <p14:creationId xmlns:p14="http://schemas.microsoft.com/office/powerpoint/2010/main" val="15074846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2151</TotalTime>
  <Words>632</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Jeremy Bentham's views of Animal rights and equality.</vt:lpstr>
      <vt:lpstr>Animal rights? </vt:lpstr>
      <vt:lpstr>Animal experiments and exploitation</vt:lpstr>
      <vt:lpstr> Jeremy Bentham (1748-1832)</vt:lpstr>
      <vt:lpstr>Can they suffer?</vt:lpstr>
      <vt:lpstr>Peter singer (1946- present day)</vt:lpstr>
      <vt:lpstr>Carl Cohen (1931- present day)</vt:lpstr>
      <vt:lpstr>Scientific research perspective</vt:lpstr>
      <vt:lpstr>Conclusions</vt:lpstr>
      <vt:lpstr>References </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Jeremy bentham’s views of animal rights and equality.</dc:title>
  <dc:creator>Nora</dc:creator>
  <cp:lastModifiedBy>Nora</cp:lastModifiedBy>
  <cp:revision>5</cp:revision>
  <dcterms:created xsi:type="dcterms:W3CDTF">2022-11-08T05:47:01Z</dcterms:created>
  <dcterms:modified xsi:type="dcterms:W3CDTF">2022-11-11T13:59:10Z</dcterms:modified>
</cp:coreProperties>
</file>