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4"/>
  </p:sldMasterIdLst>
  <p:notesMasterIdLst>
    <p:notesMasterId r:id="rId57"/>
  </p:notesMasterIdLst>
  <p:handoutMasterIdLst>
    <p:handoutMasterId r:id="rId58"/>
  </p:handoutMasterIdLst>
  <p:sldIdLst>
    <p:sldId id="340" r:id="rId5"/>
    <p:sldId id="447" r:id="rId6"/>
    <p:sldId id="448" r:id="rId7"/>
    <p:sldId id="449" r:id="rId8"/>
    <p:sldId id="256" r:id="rId9"/>
    <p:sldId id="334" r:id="rId10"/>
    <p:sldId id="335" r:id="rId11"/>
    <p:sldId id="341" r:id="rId12"/>
    <p:sldId id="342" r:id="rId13"/>
    <p:sldId id="451" r:id="rId14"/>
    <p:sldId id="336" r:id="rId15"/>
    <p:sldId id="283" r:id="rId16"/>
    <p:sldId id="280" r:id="rId17"/>
    <p:sldId id="338" r:id="rId18"/>
    <p:sldId id="322" r:id="rId19"/>
    <p:sldId id="284" r:id="rId20"/>
    <p:sldId id="332" r:id="rId21"/>
    <p:sldId id="285" r:id="rId22"/>
    <p:sldId id="455" r:id="rId23"/>
    <p:sldId id="257" r:id="rId24"/>
    <p:sldId id="271" r:id="rId25"/>
    <p:sldId id="333" r:id="rId26"/>
    <p:sldId id="325" r:id="rId27"/>
    <p:sldId id="279" r:id="rId28"/>
    <p:sldId id="323" r:id="rId29"/>
    <p:sldId id="273" r:id="rId30"/>
    <p:sldId id="452" r:id="rId31"/>
    <p:sldId id="282" r:id="rId32"/>
    <p:sldId id="326" r:id="rId33"/>
    <p:sldId id="346" r:id="rId34"/>
    <p:sldId id="344" r:id="rId35"/>
    <p:sldId id="345" r:id="rId36"/>
    <p:sldId id="453" r:id="rId37"/>
    <p:sldId id="450" r:id="rId38"/>
    <p:sldId id="274" r:id="rId39"/>
    <p:sldId id="454" r:id="rId40"/>
    <p:sldId id="457" r:id="rId41"/>
    <p:sldId id="459" r:id="rId42"/>
    <p:sldId id="460" r:id="rId43"/>
    <p:sldId id="458" r:id="rId44"/>
    <p:sldId id="456" r:id="rId45"/>
    <p:sldId id="461" r:id="rId46"/>
    <p:sldId id="462" r:id="rId47"/>
    <p:sldId id="463" r:id="rId48"/>
    <p:sldId id="266" r:id="rId49"/>
    <p:sldId id="464" r:id="rId50"/>
    <p:sldId id="321" r:id="rId51"/>
    <p:sldId id="337" r:id="rId52"/>
    <p:sldId id="330" r:id="rId53"/>
    <p:sldId id="324" r:id="rId54"/>
    <p:sldId id="331" r:id="rId55"/>
    <p:sldId id="270" r:id="rId56"/>
  </p:sldIdLst>
  <p:sldSz cx="12192000" cy="6858000"/>
  <p:notesSz cx="9774238"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EA729E9-F5D1-4658-A77F-50F4A7CC453C}" v="205" dt="2023-11-14T22:41:45.5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2532" autoAdjust="0"/>
  </p:normalViewPr>
  <p:slideViewPr>
    <p:cSldViewPr>
      <p:cViewPr>
        <p:scale>
          <a:sx n="71" d="100"/>
          <a:sy n="71" d="100"/>
        </p:scale>
        <p:origin x="1008" y="62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24401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1303338" y="3257550"/>
            <a:ext cx="7167562" cy="3086100"/>
          </a:xfrm>
          <a:prstGeom prst="rect">
            <a:avLst/>
          </a:prstGeom>
          <a:noFill/>
          <a:ln w="12700">
            <a:noFill/>
            <a:miter lim="800000"/>
            <a:headEnd/>
            <a:tailEnd/>
          </a:ln>
          <a:effectLst/>
        </p:spPr>
        <p:txBody>
          <a:bodyPr vert="horz" wrap="square" lIns="90488" tIns="44450" rIns="90488" bIns="44450" numCol="1" anchor="t" anchorCtr="0" compatLnSpc="1">
            <a:prstTxWarp prst="textNoShape">
              <a:avLst/>
            </a:prstTxWarp>
          </a:bodyPr>
          <a:lstStyle/>
          <a:p>
            <a:pPr lvl="0"/>
            <a:r>
              <a:rPr lang="en-US" noProof="0"/>
              <a:t>Click to edit Master notes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5059" name="Rectangle 3"/>
          <p:cNvSpPr>
            <a:spLocks noGrp="1" noRot="1" noChangeAspect="1" noChangeArrowheads="1" noTextEdit="1"/>
          </p:cNvSpPr>
          <p:nvPr>
            <p:ph type="sldImg" idx="2"/>
          </p:nvPr>
        </p:nvSpPr>
        <p:spPr bwMode="auto">
          <a:xfrm>
            <a:off x="2603500" y="515938"/>
            <a:ext cx="4565650" cy="2568575"/>
          </a:xfrm>
          <a:prstGeom prst="rect">
            <a:avLst/>
          </a:prstGeom>
          <a:noFill/>
          <a:ln w="12700">
            <a:solidFill>
              <a:schemeClr val="tx1"/>
            </a:solidFill>
            <a:miter lim="800000"/>
            <a:headEnd/>
            <a:tailEnd/>
          </a:ln>
        </p:spPr>
      </p:sp>
    </p:spTree>
    <p:extLst>
      <p:ext uri="{BB962C8B-B14F-4D97-AF65-F5344CB8AC3E}">
        <p14:creationId xmlns:p14="http://schemas.microsoft.com/office/powerpoint/2010/main" val="226391599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605711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125513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048863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515938"/>
            <a:ext cx="4565650" cy="2568575"/>
          </a:xfrm>
        </p:spPr>
      </p:sp>
      <p:sp>
        <p:nvSpPr>
          <p:cNvPr id="3" name="Notes Placeholder 2"/>
          <p:cNvSpPr>
            <a:spLocks noGrp="1"/>
          </p:cNvSpPr>
          <p:nvPr>
            <p:ph type="body" idx="1"/>
          </p:nvPr>
        </p:nvSpPr>
        <p:spPr/>
        <p:txBody>
          <a:bodyPr/>
          <a:lstStyle/>
          <a:p>
            <a:r>
              <a:rPr lang="en-GB" dirty="0"/>
              <a:t>https://www.britannica.com/science/national-park</a:t>
            </a:r>
          </a:p>
        </p:txBody>
      </p:sp>
    </p:spTree>
    <p:extLst>
      <p:ext uri="{BB962C8B-B14F-4D97-AF65-F5344CB8AC3E}">
        <p14:creationId xmlns:p14="http://schemas.microsoft.com/office/powerpoint/2010/main" val="661120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515938"/>
            <a:ext cx="4565650" cy="2568575"/>
          </a:xfrm>
        </p:spPr>
      </p:sp>
      <p:sp>
        <p:nvSpPr>
          <p:cNvPr id="3" name="Notes Placeholder 2"/>
          <p:cNvSpPr>
            <a:spLocks noGrp="1"/>
          </p:cNvSpPr>
          <p:nvPr>
            <p:ph type="body" idx="1"/>
          </p:nvPr>
        </p:nvSpPr>
        <p:spPr/>
        <p:txBody>
          <a:bodyPr/>
          <a:lstStyle/>
          <a:p>
            <a:r>
              <a:rPr lang="en-GB" dirty="0"/>
              <a:t>https://www.britannica.com/science/national-park</a:t>
            </a:r>
          </a:p>
        </p:txBody>
      </p:sp>
    </p:spTree>
    <p:extLst>
      <p:ext uri="{BB962C8B-B14F-4D97-AF65-F5344CB8AC3E}">
        <p14:creationId xmlns:p14="http://schemas.microsoft.com/office/powerpoint/2010/main" val="26649926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515938"/>
            <a:ext cx="4565650" cy="2568575"/>
          </a:xfrm>
        </p:spPr>
      </p:sp>
      <p:sp>
        <p:nvSpPr>
          <p:cNvPr id="3" name="Notes Placeholder 2"/>
          <p:cNvSpPr>
            <a:spLocks noGrp="1"/>
          </p:cNvSpPr>
          <p:nvPr>
            <p:ph type="body" idx="1"/>
          </p:nvPr>
        </p:nvSpPr>
        <p:spPr/>
        <p:txBody>
          <a:bodyPr/>
          <a:lstStyle/>
          <a:p>
            <a:r>
              <a:rPr lang="en-GB" dirty="0"/>
              <a:t>https://www.britannica.com/science/national-park</a:t>
            </a:r>
          </a:p>
        </p:txBody>
      </p:sp>
    </p:spTree>
    <p:extLst>
      <p:ext uri="{BB962C8B-B14F-4D97-AF65-F5344CB8AC3E}">
        <p14:creationId xmlns:p14="http://schemas.microsoft.com/office/powerpoint/2010/main" val="1016862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xfrm>
            <a:off x="2603500" y="515938"/>
            <a:ext cx="4565650" cy="2568575"/>
          </a:xfrm>
          <a:ln/>
        </p:spPr>
      </p:sp>
      <p:sp>
        <p:nvSpPr>
          <p:cNvPr id="3" name="Notes Placeholder 2"/>
          <p:cNvSpPr>
            <a:spLocks noGrp="1"/>
          </p:cNvSpPr>
          <p:nvPr>
            <p:ph type="body" idx="1"/>
          </p:nvPr>
        </p:nvSpPr>
        <p:spPr/>
        <p:txBody>
          <a:bodyPr>
            <a:normAutofit fontScale="55000" lnSpcReduction="20000"/>
          </a:bodyPr>
          <a:lstStyle/>
          <a:p>
            <a:pPr>
              <a:defRPr/>
            </a:pPr>
            <a:r>
              <a:rPr lang="en-GB" b="1" dirty="0"/>
              <a:t>Where did National Parks come from?</a:t>
            </a:r>
            <a:endParaRPr lang="en-US" dirty="0"/>
          </a:p>
          <a:p>
            <a:pPr>
              <a:defRPr/>
            </a:pPr>
            <a:r>
              <a:rPr lang="en-GB" dirty="0"/>
              <a:t>People have lived in the areas now designated as National Parks for more than 5,000 years. In the </a:t>
            </a:r>
            <a:r>
              <a:rPr lang="en-GB" b="1" dirty="0"/>
              <a:t>early 19</a:t>
            </a:r>
            <a:r>
              <a:rPr lang="en-GB" b="1" baseline="30000" dirty="0"/>
              <a:t>th</a:t>
            </a:r>
            <a:r>
              <a:rPr lang="en-GB" b="1" dirty="0"/>
              <a:t> century</a:t>
            </a:r>
            <a:r>
              <a:rPr lang="en-GB" dirty="0"/>
              <a:t> the romantic poets such as Byron, Coleridge and Wordsworth wrote about the inspirational beauty of the "untamed" countryside. Until then relatively wild, remote areas had been seen as uncivilised and dangerous. Wordsworth famously claimed the Lake District as "a sort of national property, in which every man has a right and an interest who has an eye to perceive and a heart to enjoy".</a:t>
            </a:r>
            <a:endParaRPr lang="en-US" dirty="0"/>
          </a:p>
          <a:p>
            <a:pPr>
              <a:defRPr/>
            </a:pPr>
            <a:r>
              <a:rPr lang="en-GB" dirty="0"/>
              <a:t>In the </a:t>
            </a:r>
            <a:r>
              <a:rPr lang="en-GB" b="1" dirty="0"/>
              <a:t>early 20</a:t>
            </a:r>
            <a:r>
              <a:rPr lang="en-GB" b="1" baseline="30000" dirty="0"/>
              <a:t>th</a:t>
            </a:r>
            <a:r>
              <a:rPr lang="en-GB" b="1" dirty="0"/>
              <a:t> Century</a:t>
            </a:r>
            <a:r>
              <a:rPr lang="en-GB" dirty="0"/>
              <a:t> the growing appreciation of the great outdoors, the benefits of physical exercise, and the feeling of freedom and of spiritual renewal gained from open air recreation, led to demands for more access to the countryside. As towns and cities expanded and more land was enclosed by landowners for agricultural or sporting reasons, the conflict between the landowners and public interest groups grew.</a:t>
            </a:r>
            <a:endParaRPr lang="en-US" dirty="0"/>
          </a:p>
          <a:p>
            <a:pPr>
              <a:defRPr/>
            </a:pPr>
            <a:r>
              <a:rPr lang="en-GB" dirty="0"/>
              <a:t>In the </a:t>
            </a:r>
            <a:r>
              <a:rPr lang="en-GB" b="1" dirty="0"/>
              <a:t>1930s</a:t>
            </a:r>
            <a:r>
              <a:rPr lang="en-GB" dirty="0"/>
              <a:t> groups of leisure activity enthusiasts and nature conservationists, including the Ramblers' Association, the Youth Hostels Association (YHA), the Council for the Preservation of Rural England (CPRE) and the Council for the Protection of Rural Wales (CPRW), rallied together to lobby the Government for measures to protect, and allow access to, the countryside, for the benefit of everyone.</a:t>
            </a:r>
            <a:endParaRPr lang="en-US" dirty="0"/>
          </a:p>
          <a:p>
            <a:pPr>
              <a:defRPr/>
            </a:pPr>
            <a:r>
              <a:rPr lang="en-GB" dirty="0"/>
              <a:t>A </a:t>
            </a:r>
            <a:r>
              <a:rPr lang="en-GB" b="1" dirty="0"/>
              <a:t>1931</a:t>
            </a:r>
            <a:r>
              <a:rPr lang="en-GB" dirty="0"/>
              <a:t> inquiry into National Parks by a Government committee, chaired by Lord Addison, recommended the creation of a "National Park Authority" to select areas for designation as National Parks. However, no action was taken and public discontent grew.</a:t>
            </a:r>
            <a:endParaRPr lang="en-US" dirty="0"/>
          </a:p>
          <a:p>
            <a:pPr>
              <a:defRPr/>
            </a:pPr>
            <a:r>
              <a:rPr lang="en-GB" dirty="0"/>
              <a:t>In the cities, especially around the Peak District, where opportunities to walk on the moors were very limited, people began to defy the landowners and gamekeepers and trespass on the moors. In </a:t>
            </a:r>
            <a:r>
              <a:rPr lang="en-GB" b="1" dirty="0"/>
              <a:t>1932</a:t>
            </a:r>
            <a:r>
              <a:rPr lang="en-GB" dirty="0"/>
              <a:t> a "mass trespass" took place on Kinder Scout. As a result of this five men were imprisoned and the conflict between landowners and those seeking greater public access intensified.</a:t>
            </a:r>
            <a:endParaRPr lang="en-US" dirty="0"/>
          </a:p>
          <a:p>
            <a:pPr>
              <a:defRPr/>
            </a:pPr>
            <a:r>
              <a:rPr lang="en-GB" dirty="0"/>
              <a:t>In </a:t>
            </a:r>
            <a:r>
              <a:rPr lang="en-GB" b="1" dirty="0"/>
              <a:t>1935</a:t>
            </a:r>
            <a:r>
              <a:rPr lang="en-GB" dirty="0"/>
              <a:t>, a conference of voluntary organisations discussed how to take these issues forward and set up a voluntary sector "Standing Committee" as a forum for recreation, conservation and amenity groups to put pressure on the Government.</a:t>
            </a:r>
            <a:endParaRPr lang="en-US" dirty="0"/>
          </a:p>
          <a:p>
            <a:pPr>
              <a:defRPr/>
            </a:pPr>
            <a:r>
              <a:rPr lang="en-GB" dirty="0"/>
              <a:t>The Standing Committee on National Parks (SCNP) first met on 26 May 1936. It produced a number of manifestos and pamphlets over the next few years, all arguing the case for National Parks and urging the Government to act. As part of the Labour party's planned post-war reconstruction a white paper on National Parks was published in </a:t>
            </a:r>
            <a:r>
              <a:rPr lang="en-GB" b="1" dirty="0"/>
              <a:t>1945</a:t>
            </a:r>
            <a:r>
              <a:rPr lang="en-GB" dirty="0"/>
              <a:t>.</a:t>
            </a:r>
            <a:endParaRPr lang="en-US" dirty="0"/>
          </a:p>
          <a:p>
            <a:pPr>
              <a:defRPr/>
            </a:pPr>
            <a:r>
              <a:rPr lang="en-GB" dirty="0"/>
              <a:t>In the same year Sir Norman Birkett published a pamphlet "National Parks and the Countryside". In it he wrote</a:t>
            </a:r>
            <a:r>
              <a:rPr lang="en-GB" i="1" dirty="0"/>
              <a:t> </a:t>
            </a:r>
            <a:r>
              <a:rPr lang="en-GB" b="1" dirty="0"/>
              <a:t>"After the experiences of the past 6 years, it is altogether praiseworthy that there should be a great stirring in men's minds, a vast quickening of man's social conscience. And even if it were thought that this is put too high, it is at least inevitable that after so much suffering so nobly borne it should be felt that some compensation might be found for so large a calamity, that something nobler should emerge for those who had endured so much, that there should be in the somewhat wistful phrase - a better world."</a:t>
            </a:r>
            <a:endParaRPr lang="en-US" dirty="0"/>
          </a:p>
          <a:p>
            <a:pPr>
              <a:defRPr/>
            </a:pPr>
            <a:r>
              <a:rPr lang="en-GB" dirty="0"/>
              <a:t>The Government set up a committee under Sir Arthur Hobhouse, to prepare for National Park legislation. To keep up public pressure for National Parks, members of SCNP and the Ramblers’ Association organised a series of public meetings in major cities, which attracted large crowds.</a:t>
            </a:r>
            <a:endParaRPr lang="en-US" dirty="0"/>
          </a:p>
          <a:p>
            <a:pPr>
              <a:defRPr/>
            </a:pPr>
            <a:r>
              <a:rPr lang="en-GB" b="1" dirty="0"/>
              <a:t>The 1949 National Parks and Access to the Countryside Act</a:t>
            </a:r>
            <a:endParaRPr lang="en-US" dirty="0"/>
          </a:p>
          <a:p>
            <a:pPr>
              <a:defRPr/>
            </a:pPr>
            <a:r>
              <a:rPr lang="en-GB" dirty="0"/>
              <a:t>In 1949 the Government passed an Act of Parliament to establish National Parks with all party support. It was described by Lewis Silkin, the Minister of Town and Country Planning of the time, as "the most exciting Act of the post-war Parliament". The nation was to have its Parks, and their purposes were to preserve and enhance natural beauty and to provide recreational opportunities for the public.</a:t>
            </a:r>
            <a:endParaRPr lang="en-US" dirty="0"/>
          </a:p>
          <a:p>
            <a:pPr>
              <a:defRPr/>
            </a:pPr>
            <a:r>
              <a:rPr lang="en-GB" dirty="0"/>
              <a:t>The first two Parks, the Lake District and the Peak District, were set up in 1951. </a:t>
            </a:r>
            <a:endParaRPr lang="en-US" dirty="0"/>
          </a:p>
        </p:txBody>
      </p:sp>
    </p:spTree>
    <p:extLst>
      <p:ext uri="{BB962C8B-B14F-4D97-AF65-F5344CB8AC3E}">
        <p14:creationId xmlns:p14="http://schemas.microsoft.com/office/powerpoint/2010/main" val="4268917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xfrm>
            <a:off x="2603500" y="515938"/>
            <a:ext cx="4565650" cy="2568575"/>
          </a:xfrm>
          <a:ln/>
        </p:spPr>
      </p:sp>
      <p:sp>
        <p:nvSpPr>
          <p:cNvPr id="3" name="Notes Placeholder 2"/>
          <p:cNvSpPr>
            <a:spLocks noGrp="1"/>
          </p:cNvSpPr>
          <p:nvPr>
            <p:ph type="body" idx="1"/>
          </p:nvPr>
        </p:nvSpPr>
        <p:spPr/>
        <p:txBody>
          <a:bodyPr>
            <a:normAutofit fontScale="55000" lnSpcReduction="20000"/>
          </a:bodyPr>
          <a:lstStyle/>
          <a:p>
            <a:pPr>
              <a:defRPr/>
            </a:pPr>
            <a:r>
              <a:rPr lang="en-GB" b="1" dirty="0"/>
              <a:t>Where did National Parks come from?</a:t>
            </a:r>
            <a:endParaRPr lang="en-US" dirty="0"/>
          </a:p>
          <a:p>
            <a:pPr>
              <a:defRPr/>
            </a:pPr>
            <a:r>
              <a:rPr lang="en-GB" dirty="0"/>
              <a:t>People have lived in the areas now designated as National Parks for more than 5,000 years. In the </a:t>
            </a:r>
            <a:r>
              <a:rPr lang="en-GB" b="1" dirty="0"/>
              <a:t>early 19</a:t>
            </a:r>
            <a:r>
              <a:rPr lang="en-GB" b="1" baseline="30000" dirty="0"/>
              <a:t>th</a:t>
            </a:r>
            <a:r>
              <a:rPr lang="en-GB" b="1" dirty="0"/>
              <a:t> century</a:t>
            </a:r>
            <a:r>
              <a:rPr lang="en-GB" dirty="0"/>
              <a:t> the romantic poets such as Byron, Coleridge and Wordsworth wrote about the inspirational beauty of the "untamed" countryside. Until then relatively wild, remote areas had been seen as uncivilised and dangerous. Wordsworth famously claimed the Lake District as "a sort of national property, in which every man has a right and an interest who has an eye to perceive and a heart to enjoy".</a:t>
            </a:r>
            <a:endParaRPr lang="en-US" dirty="0"/>
          </a:p>
          <a:p>
            <a:pPr>
              <a:defRPr/>
            </a:pPr>
            <a:r>
              <a:rPr lang="en-GB" dirty="0"/>
              <a:t>In the </a:t>
            </a:r>
            <a:r>
              <a:rPr lang="en-GB" b="1" dirty="0"/>
              <a:t>early 20</a:t>
            </a:r>
            <a:r>
              <a:rPr lang="en-GB" b="1" baseline="30000" dirty="0"/>
              <a:t>th</a:t>
            </a:r>
            <a:r>
              <a:rPr lang="en-GB" b="1" dirty="0"/>
              <a:t> Century</a:t>
            </a:r>
            <a:r>
              <a:rPr lang="en-GB" dirty="0"/>
              <a:t> the growing appreciation of the great outdoors, the benefits of physical exercise, and the feeling of freedom and of spiritual renewal gained from open air recreation, led to demands for more access to the countryside. As towns and cities expanded and more land was enclosed by landowners for agricultural or sporting reasons, the conflict between the landowners and public interest groups grew.</a:t>
            </a:r>
            <a:endParaRPr lang="en-US" dirty="0"/>
          </a:p>
          <a:p>
            <a:pPr>
              <a:defRPr/>
            </a:pPr>
            <a:r>
              <a:rPr lang="en-GB" dirty="0"/>
              <a:t>In the </a:t>
            </a:r>
            <a:r>
              <a:rPr lang="en-GB" b="1" dirty="0"/>
              <a:t>1930s</a:t>
            </a:r>
            <a:r>
              <a:rPr lang="en-GB" dirty="0"/>
              <a:t> groups of leisure activity enthusiasts and nature conservationists, including the Ramblers' Association, the Youth Hostels Association (YHA), the Council for the Preservation of Rural England (CPRE) and the Council for the Protection of Rural Wales (CPRW), rallied together to lobby the Government for measures to protect, and allow access to, the countryside, for the benefit of everyone.</a:t>
            </a:r>
            <a:endParaRPr lang="en-US" dirty="0"/>
          </a:p>
          <a:p>
            <a:pPr>
              <a:defRPr/>
            </a:pPr>
            <a:r>
              <a:rPr lang="en-GB" dirty="0"/>
              <a:t>A </a:t>
            </a:r>
            <a:r>
              <a:rPr lang="en-GB" b="1" dirty="0"/>
              <a:t>1931</a:t>
            </a:r>
            <a:r>
              <a:rPr lang="en-GB" dirty="0"/>
              <a:t> inquiry into National Parks by a Government committee, chaired by Lord Addison, recommended the creation of a "National Park Authority" to select areas for designation as National Parks. However, no action was taken and public discontent grew.</a:t>
            </a:r>
            <a:endParaRPr lang="en-US" dirty="0"/>
          </a:p>
          <a:p>
            <a:pPr>
              <a:defRPr/>
            </a:pPr>
            <a:r>
              <a:rPr lang="en-GB" dirty="0"/>
              <a:t>In the cities, especially around the Peak District, where opportunities to walk on the moors were very limited, people began to defy the landowners and gamekeepers and trespass on the moors. In </a:t>
            </a:r>
            <a:r>
              <a:rPr lang="en-GB" b="1" dirty="0"/>
              <a:t>1932</a:t>
            </a:r>
            <a:r>
              <a:rPr lang="en-GB" dirty="0"/>
              <a:t> a "mass trespass" took place on Kinder Scout. As a result of this five men were imprisoned and the conflict between landowners and those seeking greater public access intensified.</a:t>
            </a:r>
            <a:endParaRPr lang="en-US" dirty="0"/>
          </a:p>
          <a:p>
            <a:pPr>
              <a:defRPr/>
            </a:pPr>
            <a:r>
              <a:rPr lang="en-GB" dirty="0"/>
              <a:t>In </a:t>
            </a:r>
            <a:r>
              <a:rPr lang="en-GB" b="1" dirty="0"/>
              <a:t>1935</a:t>
            </a:r>
            <a:r>
              <a:rPr lang="en-GB" dirty="0"/>
              <a:t>, a conference of voluntary organisations discussed how to take these issues forward and set up a voluntary sector "Standing Committee" as a forum for recreation, conservation and amenity groups to put pressure on the Government.</a:t>
            </a:r>
            <a:endParaRPr lang="en-US" dirty="0"/>
          </a:p>
          <a:p>
            <a:pPr>
              <a:defRPr/>
            </a:pPr>
            <a:r>
              <a:rPr lang="en-GB" dirty="0"/>
              <a:t>The Standing Committee on National Parks (SCNP) first met on 26 May 1936. It produced a number of manifestos and pamphlets over the next few years, all arguing the case for National Parks and urging the Government to act. As part of the Labour party's planned post-war reconstruction a white paper on National Parks was published in </a:t>
            </a:r>
            <a:r>
              <a:rPr lang="en-GB" b="1" dirty="0"/>
              <a:t>1945</a:t>
            </a:r>
            <a:r>
              <a:rPr lang="en-GB" dirty="0"/>
              <a:t>.</a:t>
            </a:r>
            <a:endParaRPr lang="en-US" dirty="0"/>
          </a:p>
          <a:p>
            <a:pPr>
              <a:defRPr/>
            </a:pPr>
            <a:r>
              <a:rPr lang="en-GB" dirty="0"/>
              <a:t>In the same year Sir Norman Birkett published a pamphlet "National Parks and the Countryside". In it he wrote</a:t>
            </a:r>
            <a:r>
              <a:rPr lang="en-GB" i="1" dirty="0"/>
              <a:t> </a:t>
            </a:r>
            <a:r>
              <a:rPr lang="en-GB" b="1" dirty="0"/>
              <a:t>"After the experiences of the past 6 years, it is altogether praiseworthy that there should be a great stirring in men's minds, a vast quickening of man's social conscience. And even if it were thought that this is put too high, it is at least inevitable that after so much suffering so nobly borne it should be felt that some compensation might be found for so large a calamity, that something nobler should emerge for those who had endured so much, that there should be in the somewhat wistful phrase - a better world."</a:t>
            </a:r>
            <a:endParaRPr lang="en-US" dirty="0"/>
          </a:p>
          <a:p>
            <a:pPr>
              <a:defRPr/>
            </a:pPr>
            <a:r>
              <a:rPr lang="en-GB" dirty="0"/>
              <a:t>The Government set up a committee under Sir Arthur Hobhouse, to prepare for National Park legislation. To keep up public pressure for National Parks, members of SCNP and the Ramblers’ Association organised a series of public meetings in major cities, which attracted large crowds.</a:t>
            </a:r>
            <a:endParaRPr lang="en-US" dirty="0"/>
          </a:p>
          <a:p>
            <a:pPr>
              <a:defRPr/>
            </a:pPr>
            <a:r>
              <a:rPr lang="en-GB" b="1" dirty="0"/>
              <a:t>The 1949 National Parks and Access to the Countryside Act</a:t>
            </a:r>
            <a:endParaRPr lang="en-US" dirty="0"/>
          </a:p>
          <a:p>
            <a:pPr>
              <a:defRPr/>
            </a:pPr>
            <a:r>
              <a:rPr lang="en-GB" dirty="0"/>
              <a:t>In 1949 the Government passed an Act of Parliament to establish National Parks with all party support. It was described by Lewis Silkin, the Minister of Town and Country Planning of the time, as "the most exciting Act of the post-war Parliament". The nation was to have its Parks, and their purposes were to preserve and enhance natural beauty and to provide recreational opportunities for the public.</a:t>
            </a:r>
            <a:endParaRPr lang="en-US" dirty="0"/>
          </a:p>
          <a:p>
            <a:pPr>
              <a:defRPr/>
            </a:pPr>
            <a:r>
              <a:rPr lang="en-GB" dirty="0"/>
              <a:t>The first two Parks, the Lake District and the Peak District, were set up in 1951. </a:t>
            </a:r>
            <a:endParaRPr lang="en-US" dirty="0"/>
          </a:p>
        </p:txBody>
      </p:sp>
    </p:spTree>
    <p:extLst>
      <p:ext uri="{BB962C8B-B14F-4D97-AF65-F5344CB8AC3E}">
        <p14:creationId xmlns:p14="http://schemas.microsoft.com/office/powerpoint/2010/main" val="31051960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515938"/>
            <a:ext cx="4565650" cy="2568575"/>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1058822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515938"/>
            <a:ext cx="4565650" cy="2568575"/>
          </a:xfrm>
        </p:spPr>
      </p:sp>
      <p:sp>
        <p:nvSpPr>
          <p:cNvPr id="3" name="Notes Placeholder 2"/>
          <p:cNvSpPr>
            <a:spLocks noGrp="1"/>
          </p:cNvSpPr>
          <p:nvPr>
            <p:ph type="body" idx="1"/>
          </p:nvPr>
        </p:nvSpPr>
        <p:spPr/>
        <p:txBody>
          <a:bodyPr/>
          <a:lstStyle/>
          <a:p>
            <a:r>
              <a:rPr lang="en-GB" dirty="0"/>
              <a:t>https://www.britannica.com/science/national-park</a:t>
            </a:r>
          </a:p>
        </p:txBody>
      </p:sp>
    </p:spTree>
    <p:extLst>
      <p:ext uri="{BB962C8B-B14F-4D97-AF65-F5344CB8AC3E}">
        <p14:creationId xmlns:p14="http://schemas.microsoft.com/office/powerpoint/2010/main" val="1672404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515938"/>
            <a:ext cx="4565650" cy="2568575"/>
          </a:xfrm>
        </p:spPr>
      </p:sp>
      <p:sp>
        <p:nvSpPr>
          <p:cNvPr id="3" name="Notes Placeholder 2"/>
          <p:cNvSpPr>
            <a:spLocks noGrp="1"/>
          </p:cNvSpPr>
          <p:nvPr>
            <p:ph type="body" idx="1"/>
          </p:nvPr>
        </p:nvSpPr>
        <p:spPr/>
        <p:txBody>
          <a:bodyPr/>
          <a:lstStyle/>
          <a:p>
            <a:r>
              <a:rPr lang="en-GB" dirty="0"/>
              <a:t>https://www.britannica.com/science/national-park</a:t>
            </a:r>
          </a:p>
        </p:txBody>
      </p:sp>
    </p:spTree>
    <p:extLst>
      <p:ext uri="{BB962C8B-B14F-4D97-AF65-F5344CB8AC3E}">
        <p14:creationId xmlns:p14="http://schemas.microsoft.com/office/powerpoint/2010/main" val="38916086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515938"/>
            <a:ext cx="4565650" cy="2568575"/>
          </a:xfrm>
        </p:spPr>
      </p:sp>
      <p:sp>
        <p:nvSpPr>
          <p:cNvPr id="3" name="Notes Placeholder 2"/>
          <p:cNvSpPr>
            <a:spLocks noGrp="1"/>
          </p:cNvSpPr>
          <p:nvPr>
            <p:ph type="body" idx="1"/>
          </p:nvPr>
        </p:nvSpPr>
        <p:spPr/>
        <p:txBody>
          <a:bodyPr/>
          <a:lstStyle/>
          <a:p>
            <a:r>
              <a:rPr lang="en-GB" dirty="0"/>
              <a:t>https://www.britannica.com/science/national-park</a:t>
            </a:r>
          </a:p>
        </p:txBody>
      </p:sp>
    </p:spTree>
    <p:extLst>
      <p:ext uri="{BB962C8B-B14F-4D97-AF65-F5344CB8AC3E}">
        <p14:creationId xmlns:p14="http://schemas.microsoft.com/office/powerpoint/2010/main" val="39010527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515938"/>
            <a:ext cx="4565650" cy="2568575"/>
          </a:xfrm>
        </p:spPr>
      </p:sp>
      <p:sp>
        <p:nvSpPr>
          <p:cNvPr id="3" name="Notes Placeholder 2"/>
          <p:cNvSpPr>
            <a:spLocks noGrp="1"/>
          </p:cNvSpPr>
          <p:nvPr>
            <p:ph type="body" idx="1"/>
          </p:nvPr>
        </p:nvSpPr>
        <p:spPr/>
        <p:txBody>
          <a:bodyPr/>
          <a:lstStyle/>
          <a:p>
            <a:r>
              <a:rPr lang="en-GB" dirty="0"/>
              <a:t>https://www.nationalparks.uk/green-recovery/ </a:t>
            </a:r>
          </a:p>
        </p:txBody>
      </p:sp>
    </p:spTree>
    <p:extLst>
      <p:ext uri="{BB962C8B-B14F-4D97-AF65-F5344CB8AC3E}">
        <p14:creationId xmlns:p14="http://schemas.microsoft.com/office/powerpoint/2010/main" val="1385692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C6AC-8E0B-AB13-61C5-DA4388CF44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B0FCAB-D49A-3169-2620-5CEB89D512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891687-550D-429A-0EA1-8A78B1D46730}"/>
              </a:ext>
            </a:extLst>
          </p:cNvPr>
          <p:cNvSpPr>
            <a:spLocks noGrp="1"/>
          </p:cNvSpPr>
          <p:nvPr>
            <p:ph type="dt" sz="half" idx="10"/>
          </p:nvPr>
        </p:nvSpPr>
        <p:spPr/>
        <p:txBody>
          <a:bodyPr/>
          <a:lstStyle/>
          <a:p>
            <a:fld id="{ECD19FB2-3AAB-4D03-B13A-2960828C78E3}" type="datetimeFigureOut">
              <a:rPr lang="en-US" smtClean="0"/>
              <a:t>11/14/2023</a:t>
            </a:fld>
            <a:endParaRPr lang="en-US" dirty="0"/>
          </a:p>
        </p:txBody>
      </p:sp>
      <p:sp>
        <p:nvSpPr>
          <p:cNvPr id="5" name="Footer Placeholder 4">
            <a:extLst>
              <a:ext uri="{FF2B5EF4-FFF2-40B4-BE49-F238E27FC236}">
                <a16:creationId xmlns:a16="http://schemas.microsoft.com/office/drawing/2014/main" id="{997EEBBA-553F-6C8F-EEF0-F4161F7871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861DD3-935A-C613-A566-74F24832A6B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6962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F518-4903-C9F8-B551-CC82E121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2C0E68-38F9-C1D6-B4CF-4308E340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A6BFD-1B8F-06D3-A9D8-30281EA48349}"/>
              </a:ext>
            </a:extLst>
          </p:cNvPr>
          <p:cNvSpPr>
            <a:spLocks noGrp="1"/>
          </p:cNvSpPr>
          <p:nvPr>
            <p:ph type="dt" sz="half" idx="10"/>
          </p:nvPr>
        </p:nvSpPr>
        <p:spPr/>
        <p:txBody>
          <a:bodyPr/>
          <a:lstStyle/>
          <a:p>
            <a:fld id="{99916976-5D93-46E4-A98A-FAD63E4D0EA8}" type="datetimeFigureOut">
              <a:rPr lang="en-US" smtClean="0"/>
              <a:t>11/14/2023</a:t>
            </a:fld>
            <a:endParaRPr lang="en-US" dirty="0"/>
          </a:p>
        </p:txBody>
      </p:sp>
      <p:sp>
        <p:nvSpPr>
          <p:cNvPr id="5" name="Footer Placeholder 4">
            <a:extLst>
              <a:ext uri="{FF2B5EF4-FFF2-40B4-BE49-F238E27FC236}">
                <a16:creationId xmlns:a16="http://schemas.microsoft.com/office/drawing/2014/main" id="{2837167C-5BE4-A530-CEB5-DA4D0DBCE6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02338E-6270-5ECE-EFFC-0AEDAF4BA59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9574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92AE-ACE6-F5B7-7525-ADB82C9BD5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716D32-704B-DA08-73DC-F374FACC25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76E30-A488-F626-1ECA-32458FDFFAB6}"/>
              </a:ext>
            </a:extLst>
          </p:cNvPr>
          <p:cNvSpPr>
            <a:spLocks noGrp="1"/>
          </p:cNvSpPr>
          <p:nvPr>
            <p:ph type="dt" sz="half" idx="10"/>
          </p:nvPr>
        </p:nvSpPr>
        <p:spPr/>
        <p:txBody>
          <a:bodyPr/>
          <a:lstStyle/>
          <a:p>
            <a:fld id="{0F39F4F5-F4D2-4D2A-AB60-88D37ADCB869}" type="datetimeFigureOut">
              <a:rPr lang="en-US" smtClean="0"/>
              <a:t>11/14/2023</a:t>
            </a:fld>
            <a:endParaRPr lang="en-US" dirty="0"/>
          </a:p>
        </p:txBody>
      </p:sp>
      <p:sp>
        <p:nvSpPr>
          <p:cNvPr id="5" name="Footer Placeholder 4">
            <a:extLst>
              <a:ext uri="{FF2B5EF4-FFF2-40B4-BE49-F238E27FC236}">
                <a16:creationId xmlns:a16="http://schemas.microsoft.com/office/drawing/2014/main" id="{EB53E57B-6343-502E-2104-E641170646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D364BF-72A9-FFE3-95AD-8A6C11D6E36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30456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A245-DF4E-414C-0608-A0DA186559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047DB-7DA5-3BFD-3D63-54A5B5103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D3B132-5989-9FB1-CC7F-4A6CF98E4D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BFA288-4503-2E0F-9796-CA1614A58BF2}"/>
              </a:ext>
            </a:extLst>
          </p:cNvPr>
          <p:cNvSpPr>
            <a:spLocks noGrp="1"/>
          </p:cNvSpPr>
          <p:nvPr>
            <p:ph type="dt" sz="half" idx="10"/>
          </p:nvPr>
        </p:nvSpPr>
        <p:spPr/>
        <p:txBody>
          <a:bodyPr/>
          <a:lstStyle/>
          <a:p>
            <a:fld id="{D23BC6CE-6D1E-47E5-8859-F31AC5380EB2}" type="datetimeFigureOut">
              <a:rPr lang="en-US" smtClean="0"/>
              <a:t>11/14/2023</a:t>
            </a:fld>
            <a:endParaRPr lang="en-US" dirty="0"/>
          </a:p>
        </p:txBody>
      </p:sp>
      <p:sp>
        <p:nvSpPr>
          <p:cNvPr id="6" name="Footer Placeholder 5">
            <a:extLst>
              <a:ext uri="{FF2B5EF4-FFF2-40B4-BE49-F238E27FC236}">
                <a16:creationId xmlns:a16="http://schemas.microsoft.com/office/drawing/2014/main" id="{AEA1163E-244A-30B4-6175-B1864412F3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CE7B193-C6CC-CAE3-1C09-D1DABB50669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11019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CEAE-968A-F39F-C6A3-6E08D7FBD8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89EEE-E8DE-4933-BC08-446224415D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9EBB18-9770-3D2D-922C-A3282CFD0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24E441-9144-A75F-1F48-2DDE103FEE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11874-63BE-FF2A-0246-6DF4DC4532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60953-36FA-4DCE-1C9B-376E9C7CE875}"/>
              </a:ext>
            </a:extLst>
          </p:cNvPr>
          <p:cNvSpPr>
            <a:spLocks noGrp="1"/>
          </p:cNvSpPr>
          <p:nvPr>
            <p:ph type="dt" sz="half" idx="10"/>
          </p:nvPr>
        </p:nvSpPr>
        <p:spPr/>
        <p:txBody>
          <a:bodyPr/>
          <a:lstStyle/>
          <a:p>
            <a:fld id="{B1B4E7C4-4DA4-404D-9965-B13F2DD7D8BF}" type="datetimeFigureOut">
              <a:rPr lang="en-US" smtClean="0"/>
              <a:t>11/14/2023</a:t>
            </a:fld>
            <a:endParaRPr lang="en-US" dirty="0"/>
          </a:p>
        </p:txBody>
      </p:sp>
      <p:sp>
        <p:nvSpPr>
          <p:cNvPr id="8" name="Footer Placeholder 7">
            <a:extLst>
              <a:ext uri="{FF2B5EF4-FFF2-40B4-BE49-F238E27FC236}">
                <a16:creationId xmlns:a16="http://schemas.microsoft.com/office/drawing/2014/main" id="{07BDAF62-2E7A-CF91-2EF5-865D4E0D82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F5A0FB5-9075-21D0-7EBE-9ED6A6CC36C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00598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A74B-106D-BAD5-EB0C-60DB986C87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315050-F11B-BED2-2372-42C4FE656AE5}"/>
              </a:ext>
            </a:extLst>
          </p:cNvPr>
          <p:cNvSpPr>
            <a:spLocks noGrp="1"/>
          </p:cNvSpPr>
          <p:nvPr>
            <p:ph type="dt" sz="half" idx="10"/>
          </p:nvPr>
        </p:nvSpPr>
        <p:spPr/>
        <p:txBody>
          <a:bodyPr/>
          <a:lstStyle/>
          <a:p>
            <a:fld id="{476FB7AA-4A53-424F-AD41-70827B6504BA}" type="datetimeFigureOut">
              <a:rPr lang="en-US" smtClean="0"/>
              <a:t>11/14/2023</a:t>
            </a:fld>
            <a:endParaRPr lang="en-US" dirty="0"/>
          </a:p>
        </p:txBody>
      </p:sp>
      <p:sp>
        <p:nvSpPr>
          <p:cNvPr id="4" name="Footer Placeholder 3">
            <a:extLst>
              <a:ext uri="{FF2B5EF4-FFF2-40B4-BE49-F238E27FC236}">
                <a16:creationId xmlns:a16="http://schemas.microsoft.com/office/drawing/2014/main" id="{39EA9FAD-F3AA-B4A9-F8EF-45588FB953C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2F69EF2-4636-5075-AC9C-B9B10179553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98987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9752B-34C6-CAF0-A4FB-EA3A3AE6AC58}"/>
              </a:ext>
            </a:extLst>
          </p:cNvPr>
          <p:cNvSpPr>
            <a:spLocks noGrp="1"/>
          </p:cNvSpPr>
          <p:nvPr>
            <p:ph type="dt" sz="half" idx="10"/>
          </p:nvPr>
        </p:nvSpPr>
        <p:spPr/>
        <p:txBody>
          <a:bodyPr/>
          <a:lstStyle/>
          <a:p>
            <a:fld id="{E7884882-FB12-4BC8-9960-9AD8104D7FAE}" type="datetimeFigureOut">
              <a:rPr lang="en-US" smtClean="0"/>
              <a:t>11/14/2023</a:t>
            </a:fld>
            <a:endParaRPr lang="en-US" dirty="0"/>
          </a:p>
        </p:txBody>
      </p:sp>
      <p:sp>
        <p:nvSpPr>
          <p:cNvPr id="3" name="Footer Placeholder 2">
            <a:extLst>
              <a:ext uri="{FF2B5EF4-FFF2-40B4-BE49-F238E27FC236}">
                <a16:creationId xmlns:a16="http://schemas.microsoft.com/office/drawing/2014/main" id="{EEB7F652-6AF6-57FE-E5CD-53DA0020D95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462612-B28A-6635-D098-656D5359E6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40995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1209-5BCC-4A14-C503-43DEBBEC3C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60D90-D60C-41E8-9605-32B884C24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400961-C729-280A-78D8-C2FA040C7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794B-7A40-3C01-E341-79BEE6A3DEEB}"/>
              </a:ext>
            </a:extLst>
          </p:cNvPr>
          <p:cNvSpPr>
            <a:spLocks noGrp="1"/>
          </p:cNvSpPr>
          <p:nvPr>
            <p:ph type="dt" sz="half" idx="10"/>
          </p:nvPr>
        </p:nvSpPr>
        <p:spPr/>
        <p:txBody>
          <a:bodyPr/>
          <a:lstStyle/>
          <a:p>
            <a:fld id="{F7D1BD23-6E54-4D9D-AD88-A2813C73CC25}" type="datetimeFigureOut">
              <a:rPr lang="en-US" smtClean="0"/>
              <a:t>11/14/2023</a:t>
            </a:fld>
            <a:endParaRPr lang="en-US" dirty="0"/>
          </a:p>
        </p:txBody>
      </p:sp>
      <p:sp>
        <p:nvSpPr>
          <p:cNvPr id="6" name="Footer Placeholder 5">
            <a:extLst>
              <a:ext uri="{FF2B5EF4-FFF2-40B4-BE49-F238E27FC236}">
                <a16:creationId xmlns:a16="http://schemas.microsoft.com/office/drawing/2014/main" id="{178EBC02-F937-45ED-10BF-5F3AAFB2E6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D598FE-9A2F-1AC1-8E4F-FE09B51DB44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53781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378-1FAB-5409-0FAE-0C98E2B37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04F9D5-5331-DE45-110F-49C6E23FA1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879D1F-C55B-AE0A-9CB5-DEA6503B3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D1C176-A122-AA36-DF72-05269A51DD09}"/>
              </a:ext>
            </a:extLst>
          </p:cNvPr>
          <p:cNvSpPr>
            <a:spLocks noGrp="1"/>
          </p:cNvSpPr>
          <p:nvPr>
            <p:ph type="dt" sz="half" idx="10"/>
          </p:nvPr>
        </p:nvSpPr>
        <p:spPr/>
        <p:txBody>
          <a:bodyPr/>
          <a:lstStyle/>
          <a:p>
            <a:fld id="{1471A834-4F3C-4AF9-9C74-05EC35A0F292}" type="datetimeFigureOut">
              <a:rPr lang="en-US" smtClean="0"/>
              <a:t>11/14/2023</a:t>
            </a:fld>
            <a:endParaRPr lang="en-US" dirty="0"/>
          </a:p>
        </p:txBody>
      </p:sp>
      <p:sp>
        <p:nvSpPr>
          <p:cNvPr id="6" name="Footer Placeholder 5">
            <a:extLst>
              <a:ext uri="{FF2B5EF4-FFF2-40B4-BE49-F238E27FC236}">
                <a16:creationId xmlns:a16="http://schemas.microsoft.com/office/drawing/2014/main" id="{89C1B038-656A-7109-6BA8-8D180F9598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19B6EF-4864-F9D9-993C-AF675EBFBD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58271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55A3-C1B4-F7FD-C1D2-421B72CA4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F8811-D650-B12E-1982-735F0604C2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23FA6-FBD2-316A-FB9F-3F5CF2C2B508}"/>
              </a:ext>
            </a:extLst>
          </p:cNvPr>
          <p:cNvSpPr>
            <a:spLocks noGrp="1"/>
          </p:cNvSpPr>
          <p:nvPr>
            <p:ph type="dt" sz="half" idx="10"/>
          </p:nvPr>
        </p:nvSpPr>
        <p:spPr/>
        <p:txBody>
          <a:bodyPr/>
          <a:lstStyle/>
          <a:p>
            <a:fld id="{0DED02AE-B9A4-47BD-AF8E-97E16144138B}" type="datetimeFigureOut">
              <a:rPr lang="en-US" smtClean="0"/>
              <a:t>11/14/2023</a:t>
            </a:fld>
            <a:endParaRPr lang="en-US" dirty="0"/>
          </a:p>
        </p:txBody>
      </p:sp>
      <p:sp>
        <p:nvSpPr>
          <p:cNvPr id="5" name="Footer Placeholder 4">
            <a:extLst>
              <a:ext uri="{FF2B5EF4-FFF2-40B4-BE49-F238E27FC236}">
                <a16:creationId xmlns:a16="http://schemas.microsoft.com/office/drawing/2014/main" id="{B31F1994-33F7-D0A4-0870-650A2BF672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431668-996B-7736-6C66-657911B0F6A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83661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870E51-0DCE-7B2F-E1D3-6C38D0BE3A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8E33E-BFD9-588C-19F7-4FEB0A8B4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EBE4-53B7-60D6-E19B-5846CF6950AC}"/>
              </a:ext>
            </a:extLst>
          </p:cNvPr>
          <p:cNvSpPr>
            <a:spLocks noGrp="1"/>
          </p:cNvSpPr>
          <p:nvPr>
            <p:ph type="dt" sz="half" idx="10"/>
          </p:nvPr>
        </p:nvSpPr>
        <p:spPr/>
        <p:txBody>
          <a:bodyPr/>
          <a:lstStyle/>
          <a:p>
            <a:fld id="{CF0FD78B-DB02-4362-BCDC-98A55456977C}" type="datetimeFigureOut">
              <a:rPr lang="en-US" smtClean="0"/>
              <a:t>11/14/2023</a:t>
            </a:fld>
            <a:endParaRPr lang="en-US" dirty="0"/>
          </a:p>
        </p:txBody>
      </p:sp>
      <p:sp>
        <p:nvSpPr>
          <p:cNvPr id="5" name="Footer Placeholder 4">
            <a:extLst>
              <a:ext uri="{FF2B5EF4-FFF2-40B4-BE49-F238E27FC236}">
                <a16:creationId xmlns:a16="http://schemas.microsoft.com/office/drawing/2014/main" id="{10DB27D0-599A-3A71-01A4-A2D52E790E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8FADB6-EBE0-0DB9-0982-6A32B68419E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47517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1828800" y="1981200"/>
            <a:ext cx="4978400" cy="4114800"/>
          </a:xfrm>
        </p:spPr>
        <p:txBody>
          <a:bodyPr/>
          <a:lstStyle/>
          <a:p>
            <a:endParaRPr lang="en-GB"/>
          </a:p>
        </p:txBody>
      </p:sp>
      <p:sp>
        <p:nvSpPr>
          <p:cNvPr id="4" name="Text Placeholder 3"/>
          <p:cNvSpPr>
            <a:spLocks noGrp="1"/>
          </p:cNvSpPr>
          <p:nvPr>
            <p:ph type="body" sz="half" idx="2"/>
          </p:nvPr>
        </p:nvSpPr>
        <p:spPr>
          <a:xfrm>
            <a:off x="70104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2F25325E-DECE-4875-8EAB-C9C5156C29F8}" type="slidenum">
              <a:rPr lang="en-GB" altLang="en-US"/>
              <a:pPr/>
              <a:t>‹#›</a:t>
            </a:fld>
            <a:endParaRPr lang="en-GB" altLang="en-US"/>
          </a:p>
        </p:txBody>
      </p:sp>
    </p:spTree>
    <p:extLst>
      <p:ext uri="{BB962C8B-B14F-4D97-AF65-F5344CB8AC3E}">
        <p14:creationId xmlns:p14="http://schemas.microsoft.com/office/powerpoint/2010/main" val="18491347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88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p:cNvSpPr>
            <a:spLocks noGrp="1"/>
          </p:cNvSpPr>
          <p:nvPr>
            <p:ph type="clipArt" sz="half" idx="2"/>
          </p:nvPr>
        </p:nvSpPr>
        <p:spPr>
          <a:xfrm>
            <a:off x="7010400" y="1981200"/>
            <a:ext cx="4978400" cy="4114800"/>
          </a:xfrm>
        </p:spPr>
        <p:txBody>
          <a:bodyPr/>
          <a:lstStyle/>
          <a:p>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01F64DB5-C7BD-471D-9E58-1012AD410D4A}" type="slidenum">
              <a:rPr lang="en-GB" altLang="en-US"/>
              <a:pPr/>
              <a:t>‹#›</a:t>
            </a:fld>
            <a:endParaRPr lang="en-GB" altLang="en-US"/>
          </a:p>
        </p:txBody>
      </p:sp>
    </p:spTree>
    <p:extLst>
      <p:ext uri="{BB962C8B-B14F-4D97-AF65-F5344CB8AC3E}">
        <p14:creationId xmlns:p14="http://schemas.microsoft.com/office/powerpoint/2010/main" val="2917696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E2545-02EA-07B2-5D4F-C6E3375E02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73DD5-F7DF-0386-1BEF-9088C5A5E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6BFAC-C61A-A4C9-32C1-F7A14913E0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11/14/2023</a:t>
            </a:fld>
            <a:endParaRPr lang="en-US" dirty="0"/>
          </a:p>
        </p:txBody>
      </p:sp>
      <p:sp>
        <p:nvSpPr>
          <p:cNvPr id="5" name="Footer Placeholder 4">
            <a:extLst>
              <a:ext uri="{FF2B5EF4-FFF2-40B4-BE49-F238E27FC236}">
                <a16:creationId xmlns:a16="http://schemas.microsoft.com/office/drawing/2014/main" id="{5236F282-0AD3-F36E-7F2F-24DD86AFA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E0EF5C4-4A0A-75A4-0E83-DDE1DB8055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47882107"/>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player.vimeo.com/video/466575079?app_id=122963" TargetMode="External"/><Relationship Id="rId5" Type="http://schemas.openxmlformats.org/officeDocument/2006/relationships/hyperlink" Target="https://www.nationalparks.uk/" TargetMode="Externa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nps.gov/jomu/learn/historyculture/places.htm"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outsideonline.com/adventure-travel/national-parks/best-national-parks-world/"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eakdistrict.gov.uk/learning-about/about-the-national-park/our-history#:~:text=1949%20is%20a%20landmark%20year,recreational%20opportunities%20for%20the%20public." TargetMode="External"/><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bbc.co.uk/news/uk-england-44270996" TargetMode="External"/><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britannica.com/biography/John-Hunt-Baron-Hunt"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hyperlink" Target="https://www.cnp.org.uk/find-national-parks"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cnp.org.uk/news/new-film-caroline-quentin-uncovers-moving-history-one-uks-greatest-environment-achievements" TargetMode="External"/><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wcl.org.uk/" TargetMode="External"/><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independent.co.uk/topic/national-parks" TargetMode="External"/><Relationship Id="rId2" Type="http://schemas.openxmlformats.org/officeDocument/2006/relationships/hyperlink" Target="https://www.theguardian.com/environment/2022/nov/22/national-parks-england-and-wales-off-limits-to-public" TargetMode="Externa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hyperlink" Target="https://news.sky.com/story/plans-for-new-national-park-status-spark-concerns-clwydian-range-and-dee-valley-area-cant-cope-12961211"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news.sky.com/story/plans-for-scotlands-third-national-park-with-communities-urged-to-register-their-interest-12878282"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cnp.org.uk/"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longstone-edge.org.uk/" TargetMode="External"/><Relationship Id="rId2" Type="http://schemas.openxmlformats.org/officeDocument/2006/relationships/hyperlink" Target="http://www.limestone-pavements.org.uk/" TargetMode="External"/><Relationship Id="rId1" Type="http://schemas.openxmlformats.org/officeDocument/2006/relationships/slideLayout" Target="../slideLayouts/slideLayout2.xml"/><Relationship Id="rId5" Type="http://schemas.openxmlformats.org/officeDocument/2006/relationships/image" Target="../media/image36.jpeg"/><Relationship Id="rId4" Type="http://schemas.openxmlformats.org/officeDocument/2006/relationships/hyperlink" Target="http://www.oss.org.uk/"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bbc.co.uk/news/world-australia-50151344" TargetMode="External"/><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time.com/5562258/indigenous-environmental-justice/" TargetMode="External"/><Relationship Id="rId2" Type="http://schemas.openxmlformats.org/officeDocument/2006/relationships/image" Target="../media/image38.jpeg"/><Relationship Id="rId1" Type="http://schemas.openxmlformats.org/officeDocument/2006/relationships/slideLayout" Target="../slideLayouts/slideLayout2.xml"/><Relationship Id="rId4" Type="http://schemas.openxmlformats.org/officeDocument/2006/relationships/hyperlink" Target="https://cases.open.ubc.ca/indigenous-homelands-in-yellowstone-national-park/#:~:text=Among%20the%20most%20severely%20impacted,Sheepeaters)%2C%20and%20the%20Bannock."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indigenousknowledge.unimelb.edu.au/Research/community-engagement-grants/2023-recipients/connections-on-country-working-together-to-understand-and-protect-adnyamathanha-rock-art-in-the-ikara-flinders-ranges" TargetMode="External"/><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hyperlink" Target="https://www.smithsonianmag.com/smart-news/the-worlds-newest-national-park-protects-550-million-year-old-fossils-180982077/"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s://www.youtube.com/watch?time_continue=106&amp;v=NbVS5IBMZFE&amp;embeds_referring_euri=https%3A%2F%2Fwww.smithsonianmag.com%2Fsmart-news%2Fthe-worlds-newest-national-park-protects-550-million-year-old-fossils-180982077%2F&amp;source_ve_path=MzY4NDIsMzY4NDIsMzY4NDIsMzY4NDIsMzY4NDIsMjg2NjY&amp;feature=emb_logo" TargetMode="External"/><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40.xml.rels><?xml version="1.0" encoding="UTF-8" standalone="yes"?>
<Relationships xmlns="http://schemas.openxmlformats.org/package/2006/relationships"><Relationship Id="rId3" Type="http://schemas.openxmlformats.org/officeDocument/2006/relationships/hyperlink" Target="https://indigenousknowledge.unimelb.edu.au/Research/community-engagement-grants/2023-recipients/connections-on-country-working-together-to-understand-and-protect-adnyamathanha-rock-art-in-the-ikara-flinders-ranges" TargetMode="External"/><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abc.net.au/news/2022-03-24/kakadu-land-handback-ceremony-cooinda-lodge-traditional-owners/100934206" TargetMode="External"/><Relationship Id="rId2" Type="http://schemas.openxmlformats.org/officeDocument/2006/relationships/image" Target="../media/image43.jpeg"/><Relationship Id="rId1" Type="http://schemas.openxmlformats.org/officeDocument/2006/relationships/slideLayout" Target="../slideLayouts/slideLayout2.xml"/><Relationship Id="rId4" Type="http://schemas.openxmlformats.org/officeDocument/2006/relationships/hyperlink" Target="https://www.nationalgeographic.com/travel/article/australia-hands-control-newest-national-parks-to-indigenous-peoples#:~:text=News-,Australia%20hands%20control%20of%20its%20newest%20national%20parks%20to%20Indigenous,with%20the%20country%27s%20colonial%20legacy."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6.jpeg"/><Relationship Id="rId4" Type="http://schemas.openxmlformats.org/officeDocument/2006/relationships/image" Target="../media/image45.jpeg"/></Relationships>
</file>

<file path=ppt/slides/_rels/slide4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48.jpeg"/></Relationships>
</file>

<file path=ppt/slides/_rels/slide44.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hyperlink" Target="https://www.yellowstonepark.com/things-to-do/wildlife/wolf-reintroduction-changes-ecosystem/" TargetMode="External"/><Relationship Id="rId1" Type="http://schemas.openxmlformats.org/officeDocument/2006/relationships/slideLayout" Target="../slideLayouts/slideLayout13.xml"/><Relationship Id="rId5" Type="http://schemas.openxmlformats.org/officeDocument/2006/relationships/image" Target="../media/image52.jpeg"/><Relationship Id="rId4" Type="http://schemas.openxmlformats.org/officeDocument/2006/relationships/image" Target="../media/image51.jpeg"/></Relationships>
</file>

<file path=ppt/slides/_rels/slide46.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hyperlink" Target="https://compass.onlinelibrary.wiley.com/doi/pdfdirect/10.1111/hic3.12190?casa_token=lmS7YY3CPb0AAAAA:RyJS7Yd4Jv2Eydvasu0SZkf6A9irwqMBwDvIvngJAi1qC2hZWc85LHCOU1WtJODrZ9Tqz8tL-v1yTVXcIQ" TargetMode="External"/><Relationship Id="rId2" Type="http://schemas.openxmlformats.org/officeDocument/2006/relationships/hyperlink" Target="https://www.youtube.com/watch?v=Y-ahDREXwyQ" TargetMode="External"/><Relationship Id="rId1" Type="http://schemas.openxmlformats.org/officeDocument/2006/relationships/slideLayout" Target="../slideLayouts/slideLayout4.xml"/><Relationship Id="rId4" Type="http://schemas.openxmlformats.org/officeDocument/2006/relationships/image" Target="../media/image54.png"/></Relationships>
</file>

<file path=ppt/slides/_rels/slide4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www.youtube.com/watch?v=6rtD5F5TKgk" TargetMode="External"/><Relationship Id="rId1" Type="http://schemas.openxmlformats.org/officeDocument/2006/relationships/slideLayout" Target="../slideLayouts/slideLayout4.xml"/><Relationship Id="rId4" Type="http://schemas.openxmlformats.org/officeDocument/2006/relationships/image" Target="../media/image56.png"/></Relationships>
</file>

<file path=ppt/slides/_rels/slide49.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hyperlink" Target="https://eur01.safelinks.protection.outlook.com/?url=https%3A%2F%2Fwww.bbc.co.uk%2Fnews%2Fuk-54320030&amp;data=02%7C01%7C%7C4850b7b764eb4b74e88b08d8637c6e14%7C4e0f11f9046e45059cb8db2152311e21%7C0%7C1%7C637368733354304584&amp;sdata=eqeMFvJCOazKznVO1nYWnOFhjJMjSlBCQ%2BnwU9GXuoY%3D&amp;reserved=0"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www.cnp.org.uk/news/campaign-conference-takes-forward-change-national-parks" TargetMode="External"/><Relationship Id="rId2" Type="http://schemas.openxmlformats.org/officeDocument/2006/relationships/hyperlink" Target="http://www.cnp.org.uk/news" TargetMode="External"/><Relationship Id="rId1" Type="http://schemas.openxmlformats.org/officeDocument/2006/relationships/slideLayout" Target="../slideLayouts/slideLayout2.xml"/><Relationship Id="rId4" Type="http://schemas.openxmlformats.org/officeDocument/2006/relationships/image" Target="../media/image58.jpeg"/></Relationships>
</file>

<file path=ppt/slides/_rels/slide51.xml.rels><?xml version="1.0" encoding="UTF-8" standalone="yes"?>
<Relationships xmlns="http://schemas.openxmlformats.org/package/2006/relationships"><Relationship Id="rId3" Type="http://schemas.openxmlformats.org/officeDocument/2006/relationships/hyperlink" Target="https://www.nationalparks.uk/green-recovery/"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59.png"/></Relationships>
</file>

<file path=ppt/slides/_rels/slide52.xml.rels><?xml version="1.0" encoding="UTF-8" standalone="yes"?>
<Relationships xmlns="http://schemas.openxmlformats.org/package/2006/relationships"><Relationship Id="rId2" Type="http://schemas.openxmlformats.org/officeDocument/2006/relationships/hyperlink" Target="http://www.cnp.org.uk/news/government-issues-8-point-plan-national-parks-england-highlighting-importance-these-beautifu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qua and green fractal background like floral petal">
            <a:extLst>
              <a:ext uri="{FF2B5EF4-FFF2-40B4-BE49-F238E27FC236}">
                <a16:creationId xmlns:a16="http://schemas.microsoft.com/office/drawing/2014/main" id="{2D2FF362-4ED3-4C1C-4340-01D5AD7119CC}"/>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58168" y="1826933"/>
            <a:ext cx="4341687" cy="3204134"/>
          </a:xfrm>
        </p:spPr>
        <p:txBody>
          <a:bodyPr vert="horz" lIns="91440" tIns="45720" rIns="91440" bIns="45720" rtlCol="0" anchor="b">
            <a:normAutofit fontScale="90000"/>
          </a:bodyPr>
          <a:lstStyle/>
          <a:p>
            <a:pPr algn="l"/>
            <a:r>
              <a:rPr lang="en-US" sz="4800" b="1" dirty="0">
                <a:solidFill>
                  <a:schemeClr val="bg1"/>
                </a:solidFill>
                <a:latin typeface="Neue Haas Grotesk Text Pro" panose="020B0504020202020204" pitchFamily="34" charset="0"/>
              </a:rPr>
              <a:t>National Parks</a:t>
            </a:r>
            <a:br>
              <a:rPr lang="en-US" sz="4800" b="1" dirty="0">
                <a:solidFill>
                  <a:schemeClr val="bg1"/>
                </a:solidFill>
                <a:latin typeface="Neue Haas Grotesk Text Pro" panose="020B0504020202020204" pitchFamily="34" charset="0"/>
              </a:rPr>
            </a:br>
            <a:r>
              <a:rPr lang="en-US" sz="4800" b="1" dirty="0">
                <a:solidFill>
                  <a:schemeClr val="bg1"/>
                </a:solidFill>
                <a:latin typeface="Neue Haas Grotesk Text Pro" panose="020B0504020202020204" pitchFamily="34" charset="0"/>
              </a:rPr>
              <a:t>Strategic past and future?</a:t>
            </a:r>
            <a:br>
              <a:rPr lang="en-US" sz="4800" dirty="0">
                <a:solidFill>
                  <a:schemeClr val="bg1"/>
                </a:solidFill>
              </a:rPr>
            </a:br>
            <a:br>
              <a:rPr lang="en-US" sz="4800" dirty="0">
                <a:solidFill>
                  <a:schemeClr val="bg1"/>
                </a:solidFill>
              </a:rPr>
            </a:br>
            <a:endParaRPr lang="en-US" sz="4800" kern="1200" dirty="0">
              <a:solidFill>
                <a:schemeClr val="bg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a:blip r:embed="rId3"/>
          <a:stretch>
            <a:fillRect/>
          </a:stretch>
        </p:blipFill>
        <p:spPr>
          <a:xfrm>
            <a:off x="387750" y="5590364"/>
            <a:ext cx="2376013" cy="1098906"/>
          </a:xfrm>
          <a:prstGeom prst="rect">
            <a:avLst/>
          </a:prstGeom>
        </p:spPr>
      </p:pic>
      <p:sp>
        <p:nvSpPr>
          <p:cNvPr id="4" name="TextBox 3">
            <a:extLst>
              <a:ext uri="{FF2B5EF4-FFF2-40B4-BE49-F238E27FC236}">
                <a16:creationId xmlns:a16="http://schemas.microsoft.com/office/drawing/2014/main" id="{29E86500-A25E-F7BE-59B4-247524546095}"/>
              </a:ext>
            </a:extLst>
          </p:cNvPr>
          <p:cNvSpPr txBox="1"/>
          <p:nvPr/>
        </p:nvSpPr>
        <p:spPr>
          <a:xfrm>
            <a:off x="432212" y="168730"/>
            <a:ext cx="6097280" cy="369332"/>
          </a:xfrm>
          <a:prstGeom prst="rect">
            <a:avLst/>
          </a:prstGeom>
          <a:noFill/>
        </p:spPr>
        <p:txBody>
          <a:bodyPr wrap="square">
            <a:spAutoFit/>
          </a:bodyPr>
          <a:lstStyle/>
          <a:p>
            <a:r>
              <a:rPr lang="en-GB" sz="1800" b="1" dirty="0">
                <a:solidFill>
                  <a:schemeClr val="bg1"/>
                </a:solidFill>
                <a:latin typeface="Neue Haas Grotesk Text Pro" panose="020B0504020202020204" pitchFamily="34" charset="0"/>
              </a:rPr>
              <a:t>Strategic Management for Conservation</a:t>
            </a:r>
            <a:endParaRPr lang="en-GB" dirty="0"/>
          </a:p>
        </p:txBody>
      </p:sp>
    </p:spTree>
    <p:extLst>
      <p:ext uri="{BB962C8B-B14F-4D97-AF65-F5344CB8AC3E}">
        <p14:creationId xmlns:p14="http://schemas.microsoft.com/office/powerpoint/2010/main" val="3881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03409" y="762001"/>
            <a:ext cx="4156512" cy="1708244"/>
          </a:xfrm>
        </p:spPr>
        <p:txBody>
          <a:bodyPr vert="horz" lIns="91440" tIns="45720" rIns="91440" bIns="45720" rtlCol="0" anchor="ctr">
            <a:normAutofit/>
          </a:bodyPr>
          <a:lstStyle/>
          <a:p>
            <a:r>
              <a:rPr lang="en-US" sz="4000" b="1" dirty="0">
                <a:latin typeface="Neue Haas Grotesk Text Pro" panose="020B0504020202020204" pitchFamily="34" charset="0"/>
              </a:rPr>
              <a:t>Lecture Outline</a:t>
            </a:r>
          </a:p>
        </p:txBody>
      </p:sp>
      <p:pic>
        <p:nvPicPr>
          <p:cNvPr id="9" name="Picture 6">
            <a:extLst>
              <a:ext uri="{FF2B5EF4-FFF2-40B4-BE49-F238E27FC236}">
                <a16:creationId xmlns:a16="http://schemas.microsoft.com/office/drawing/2014/main" id="{295226F0-40D9-3F75-8F3C-18EF2C9727D2}"/>
              </a:ext>
            </a:extLst>
          </p:cNvPr>
          <p:cNvPicPr>
            <a:picLocks noChangeAspect="1"/>
          </p:cNvPicPr>
          <p:nvPr/>
        </p:nvPicPr>
        <p:blipFill rotWithShape="1">
          <a:blip r:embed="rId2"/>
          <a:srcRect l="25774" r="24226"/>
          <a:stretch/>
        </p:blipFill>
        <p:spPr>
          <a:xfrm>
            <a:off x="-1" y="-2"/>
            <a:ext cx="6096001" cy="6858002"/>
          </a:xfrm>
          <a:prstGeom prst="rect">
            <a:avLst/>
          </a:prstGeom>
        </p:spPr>
      </p:pic>
      <p:sp>
        <p:nvSpPr>
          <p:cNvPr id="5" name="Title 1">
            <a:extLst>
              <a:ext uri="{FF2B5EF4-FFF2-40B4-BE49-F238E27FC236}">
                <a16:creationId xmlns:a16="http://schemas.microsoft.com/office/drawing/2014/main" id="{6191EF6B-6062-3F23-C479-A20382BF9084}"/>
              </a:ext>
            </a:extLst>
          </p:cNvPr>
          <p:cNvSpPr txBox="1">
            <a:spLocks/>
          </p:cNvSpPr>
          <p:nvPr/>
        </p:nvSpPr>
        <p:spPr>
          <a:xfrm>
            <a:off x="6803409" y="2470245"/>
            <a:ext cx="4156512" cy="37698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228600">
              <a:spcAft>
                <a:spcPts val="600"/>
              </a:spcAft>
              <a:buFont typeface="Arial" panose="020B0604020202020204" pitchFamily="34" charset="0"/>
              <a:buChar char="•"/>
            </a:pPr>
            <a:r>
              <a:rPr lang="en-US" sz="2000" dirty="0">
                <a:latin typeface="+mn-lt"/>
                <a:ea typeface="+mn-ea"/>
                <a:cs typeface="+mn-cs"/>
              </a:rPr>
              <a:t>Definition</a:t>
            </a:r>
          </a:p>
          <a:p>
            <a:pPr marL="457200" indent="-228600">
              <a:spcAft>
                <a:spcPts val="600"/>
              </a:spcAft>
              <a:buFont typeface="Arial" panose="020B0604020202020204" pitchFamily="34" charset="0"/>
              <a:buChar char="•"/>
            </a:pPr>
            <a:r>
              <a:rPr lang="en-US" sz="2000" dirty="0">
                <a:latin typeface="+mn-lt"/>
                <a:ea typeface="+mn-ea"/>
                <a:cs typeface="+mn-cs"/>
              </a:rPr>
              <a:t>National Parks</a:t>
            </a:r>
          </a:p>
          <a:p>
            <a:pPr marL="457200" indent="-228600">
              <a:spcAft>
                <a:spcPts val="600"/>
              </a:spcAft>
              <a:buFont typeface="Arial" panose="020B0604020202020204" pitchFamily="34" charset="0"/>
              <a:buChar char="•"/>
            </a:pPr>
            <a:r>
              <a:rPr lang="en-US" sz="2000" dirty="0">
                <a:latin typeface="+mn-lt"/>
                <a:ea typeface="+mn-ea"/>
                <a:cs typeface="+mn-cs"/>
              </a:rPr>
              <a:t>The UK Experience</a:t>
            </a:r>
          </a:p>
          <a:p>
            <a:pPr marL="457200" indent="-228600">
              <a:spcAft>
                <a:spcPts val="600"/>
              </a:spcAft>
              <a:buFont typeface="Arial" panose="020B0604020202020204" pitchFamily="34" charset="0"/>
              <a:buChar char="•"/>
            </a:pPr>
            <a:r>
              <a:rPr lang="en-US" sz="2000" dirty="0">
                <a:latin typeface="+mn-lt"/>
                <a:ea typeface="+mn-ea"/>
                <a:cs typeface="+mn-cs"/>
              </a:rPr>
              <a:t>Pressures</a:t>
            </a:r>
          </a:p>
          <a:p>
            <a:pPr marL="457200" indent="-228600">
              <a:spcAft>
                <a:spcPts val="600"/>
              </a:spcAft>
              <a:buFont typeface="Arial" panose="020B0604020202020204" pitchFamily="34" charset="0"/>
              <a:buChar char="•"/>
            </a:pPr>
            <a:r>
              <a:rPr lang="en-US" sz="2000" dirty="0">
                <a:latin typeface="+mn-lt"/>
                <a:ea typeface="+mn-ea"/>
                <a:cs typeface="+mn-cs"/>
              </a:rPr>
              <a:t>Protection</a:t>
            </a:r>
          </a:p>
          <a:p>
            <a:pPr marL="457200" indent="-228600">
              <a:spcAft>
                <a:spcPts val="600"/>
              </a:spcAft>
              <a:buFont typeface="Arial" panose="020B0604020202020204" pitchFamily="34" charset="0"/>
              <a:buChar char="•"/>
            </a:pPr>
            <a:r>
              <a:rPr lang="en-US" sz="2000" dirty="0">
                <a:latin typeface="+mn-lt"/>
                <a:ea typeface="+mn-ea"/>
                <a:cs typeface="+mn-cs"/>
              </a:rPr>
              <a:t>New National Parks</a:t>
            </a:r>
          </a:p>
          <a:p>
            <a:pPr marL="228600" indent="-228600">
              <a:spcAft>
                <a:spcPts val="600"/>
              </a:spcAft>
              <a:buFont typeface="Arial" panose="020B0604020202020204" pitchFamily="34" charset="0"/>
              <a:buChar char="•"/>
            </a:pPr>
            <a:endParaRPr lang="en-US" sz="2000" dirty="0">
              <a:latin typeface="+mn-lt"/>
              <a:ea typeface="+mn-ea"/>
              <a:cs typeface="+mn-cs"/>
            </a:endParaRPr>
          </a:p>
          <a:p>
            <a:pPr marL="457200" indent="-228600">
              <a:spcAft>
                <a:spcPts val="600"/>
              </a:spcAft>
              <a:buFont typeface="Arial" panose="020B0604020202020204" pitchFamily="34" charset="0"/>
              <a:buChar char="•"/>
            </a:pPr>
            <a:endParaRPr lang="en-US" sz="2000" dirty="0">
              <a:latin typeface="+mn-lt"/>
              <a:ea typeface="+mn-ea"/>
              <a:cs typeface="+mn-cs"/>
            </a:endParaRPr>
          </a:p>
        </p:txBody>
      </p:sp>
      <p:sp>
        <p:nvSpPr>
          <p:cNvPr id="4" name="Slide Number Placeholder 3"/>
          <p:cNvSpPr>
            <a:spLocks noGrp="1"/>
          </p:cNvSpPr>
          <p:nvPr>
            <p:ph type="sldNum" sz="quarter" idx="12"/>
          </p:nvPr>
        </p:nvSpPr>
        <p:spPr>
          <a:xfrm>
            <a:off x="10657268" y="6356350"/>
            <a:ext cx="1275652"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chemeClr val="tx1"/>
                </a:solidFill>
                <a:latin typeface="Calibri" panose="020F0502020204030204"/>
              </a:rPr>
              <a:pPr defTabSz="914400">
                <a:spcAft>
                  <a:spcPts val="600"/>
                </a:spcAft>
                <a:defRPr/>
              </a:pPr>
              <a:t>2</a:t>
            </a:fld>
            <a:endParaRPr lang="en-US" altLang="en-US">
              <a:solidFill>
                <a:schemeClr val="tx1"/>
              </a:solidFill>
              <a:latin typeface="Calibri" panose="020F0502020204030204"/>
            </a:endParaRPr>
          </a:p>
        </p:txBody>
      </p:sp>
    </p:spTree>
    <p:extLst>
      <p:ext uri="{BB962C8B-B14F-4D97-AF65-F5344CB8AC3E}">
        <p14:creationId xmlns:p14="http://schemas.microsoft.com/office/powerpoint/2010/main" val="2121156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ke surronded by trees and hills">
            <a:extLst>
              <a:ext uri="{FF2B5EF4-FFF2-40B4-BE49-F238E27FC236}">
                <a16:creationId xmlns:a16="http://schemas.microsoft.com/office/drawing/2014/main" id="{C165A073-3E15-EF5A-DC5B-944149F366EF}"/>
              </a:ext>
            </a:extLst>
          </p:cNvPr>
          <p:cNvPicPr>
            <a:picLocks noChangeAspect="1"/>
          </p:cNvPicPr>
          <p:nvPr/>
        </p:nvPicPr>
        <p:blipFill rotWithShape="1">
          <a:blip r:embed="rId2"/>
          <a:srcRect l="13452" r="8038" b="2"/>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DAA61A-C7BB-66A3-3A7D-5050D3050606}"/>
              </a:ext>
            </a:extLst>
          </p:cNvPr>
          <p:cNvSpPr>
            <a:spLocks noGrp="1"/>
          </p:cNvSpPr>
          <p:nvPr>
            <p:ph type="title"/>
          </p:nvPr>
        </p:nvSpPr>
        <p:spPr>
          <a:xfrm>
            <a:off x="761801" y="352766"/>
            <a:ext cx="10591999" cy="1023584"/>
          </a:xfrm>
        </p:spPr>
        <p:txBody>
          <a:bodyPr>
            <a:normAutofit/>
          </a:bodyPr>
          <a:lstStyle/>
          <a:p>
            <a:r>
              <a:rPr lang="en-GB" sz="4000" b="1" dirty="0">
                <a:latin typeface="Neue Haas Grotesk Text Pro" panose="020B0504020202020204" pitchFamily="34" charset="0"/>
              </a:rPr>
              <a:t>Icebreaker </a:t>
            </a:r>
          </a:p>
        </p:txBody>
      </p:sp>
      <p:sp>
        <p:nvSpPr>
          <p:cNvPr id="3" name="Content Placeholder 2">
            <a:extLst>
              <a:ext uri="{FF2B5EF4-FFF2-40B4-BE49-F238E27FC236}">
                <a16:creationId xmlns:a16="http://schemas.microsoft.com/office/drawing/2014/main" id="{F3873E5E-17A9-2B36-305C-12BCBB44F3B8}"/>
              </a:ext>
            </a:extLst>
          </p:cNvPr>
          <p:cNvSpPr>
            <a:spLocks noGrp="1"/>
          </p:cNvSpPr>
          <p:nvPr>
            <p:ph idx="1"/>
          </p:nvPr>
        </p:nvSpPr>
        <p:spPr>
          <a:xfrm>
            <a:off x="6803408" y="2249766"/>
            <a:ext cx="5125240" cy="4070303"/>
          </a:xfrm>
        </p:spPr>
        <p:txBody>
          <a:bodyPr anchor="ctr">
            <a:normAutofit/>
          </a:bodyPr>
          <a:lstStyle/>
          <a:p>
            <a:r>
              <a:rPr lang="en-GB" sz="3200" dirty="0"/>
              <a:t>Have you visited a National Park? </a:t>
            </a:r>
          </a:p>
          <a:p>
            <a:r>
              <a:rPr lang="en-GB" sz="3200" dirty="0"/>
              <a:t>What was your experience?</a:t>
            </a:r>
          </a:p>
        </p:txBody>
      </p:sp>
    </p:spTree>
    <p:extLst>
      <p:ext uri="{BB962C8B-B14F-4D97-AF65-F5344CB8AC3E}">
        <p14:creationId xmlns:p14="http://schemas.microsoft.com/office/powerpoint/2010/main" val="316909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BeMoreOutside">
            <a:hlinkClick r:id="" action="ppaction://media"/>
            <a:extLst>
              <a:ext uri="{FF2B5EF4-FFF2-40B4-BE49-F238E27FC236}">
                <a16:creationId xmlns:a16="http://schemas.microsoft.com/office/drawing/2014/main" id="{DFC62CD8-E4B3-DDF7-1BEA-A6A0A3A5E7EF}"/>
              </a:ext>
            </a:extLst>
          </p:cNvPr>
          <p:cNvPicPr>
            <a:picLocks noGrp="1" noRot="1" noChangeAspect="1"/>
          </p:cNvPicPr>
          <p:nvPr>
            <p:ph idx="1"/>
            <a:videoFile r:link="rId1"/>
          </p:nvPr>
        </p:nvPicPr>
        <p:blipFill>
          <a:blip r:embed="rId4"/>
          <a:stretch>
            <a:fillRect/>
          </a:stretch>
        </p:blipFill>
        <p:spPr>
          <a:xfrm>
            <a:off x="119336" y="116632"/>
            <a:ext cx="11247013" cy="6336704"/>
          </a:xfrm>
          <a:prstGeom prst="rect">
            <a:avLst/>
          </a:prstGeom>
        </p:spPr>
      </p:pic>
      <p:sp>
        <p:nvSpPr>
          <p:cNvPr id="6" name="TextBox 5">
            <a:extLst>
              <a:ext uri="{FF2B5EF4-FFF2-40B4-BE49-F238E27FC236}">
                <a16:creationId xmlns:a16="http://schemas.microsoft.com/office/drawing/2014/main" id="{3D287699-3A95-0CA3-14A0-D039B26C7376}"/>
              </a:ext>
            </a:extLst>
          </p:cNvPr>
          <p:cNvSpPr txBox="1"/>
          <p:nvPr/>
        </p:nvSpPr>
        <p:spPr>
          <a:xfrm>
            <a:off x="142575" y="6453336"/>
            <a:ext cx="6097280" cy="369332"/>
          </a:xfrm>
          <a:prstGeom prst="rect">
            <a:avLst/>
          </a:prstGeom>
          <a:noFill/>
        </p:spPr>
        <p:txBody>
          <a:bodyPr wrap="square">
            <a:spAutoFit/>
          </a:bodyPr>
          <a:lstStyle/>
          <a:p>
            <a:r>
              <a:rPr lang="en-GB" dirty="0">
                <a:hlinkClick r:id="rId5"/>
              </a:rPr>
              <a:t>National Parks UK // British National Parks</a:t>
            </a:r>
            <a:endParaRPr lang="en-GB" dirty="0"/>
          </a:p>
        </p:txBody>
      </p:sp>
    </p:spTree>
    <p:extLst>
      <p:ext uri="{BB962C8B-B14F-4D97-AF65-F5344CB8AC3E}">
        <p14:creationId xmlns:p14="http://schemas.microsoft.com/office/powerpoint/2010/main" val="1655288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ED607-FCF4-A6D2-EDDE-9FF86CD71C55}"/>
              </a:ext>
            </a:extLst>
          </p:cNvPr>
          <p:cNvSpPr>
            <a:spLocks noGrp="1"/>
          </p:cNvSpPr>
          <p:nvPr>
            <p:ph type="title"/>
          </p:nvPr>
        </p:nvSpPr>
        <p:spPr>
          <a:xfrm>
            <a:off x="762000" y="5336455"/>
            <a:ext cx="9574696" cy="799302"/>
          </a:xfrm>
        </p:spPr>
        <p:txBody>
          <a:bodyPr anchor="t">
            <a:normAutofit/>
          </a:bodyPr>
          <a:lstStyle/>
          <a:p>
            <a:r>
              <a:rPr lang="en-GB" sz="3200" b="1" dirty="0">
                <a:latin typeface="Neue Haas Grotesk Text Pro" panose="020B0504020202020204" pitchFamily="34" charset="0"/>
              </a:rPr>
              <a:t>Definition</a:t>
            </a:r>
          </a:p>
        </p:txBody>
      </p:sp>
      <p:cxnSp>
        <p:nvCxnSpPr>
          <p:cNvPr id="5125" name="Straight Connector 5127">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2036" y="506933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123" name="Rectangle 3"/>
          <p:cNvSpPr>
            <a:spLocks noGrp="1" noChangeArrowheads="1"/>
          </p:cNvSpPr>
          <p:nvPr>
            <p:ph idx="1"/>
          </p:nvPr>
        </p:nvSpPr>
        <p:spPr>
          <a:xfrm>
            <a:off x="1879223" y="838210"/>
            <a:ext cx="7053687" cy="2918804"/>
          </a:xfrm>
        </p:spPr>
        <p:txBody>
          <a:bodyPr>
            <a:normAutofit/>
          </a:bodyPr>
          <a:lstStyle/>
          <a:p>
            <a:pPr marL="226725" indent="-226725" defTabSz="604601">
              <a:spcBef>
                <a:spcPts val="661"/>
              </a:spcBef>
              <a:buNone/>
              <a:tabLst>
                <a:tab pos="695921" algn="l"/>
              </a:tabLst>
              <a:defRPr/>
            </a:pPr>
            <a:endParaRPr lang="en-US" sz="1587" kern="1200">
              <a:solidFill>
                <a:schemeClr val="tx1"/>
              </a:solidFill>
              <a:latin typeface="Calibri" pitchFamily="34" charset="0"/>
              <a:ea typeface="+mn-ea"/>
              <a:cs typeface="+mn-cs"/>
            </a:endParaRPr>
          </a:p>
          <a:p>
            <a:pPr marL="742950" lvl="1" indent="-285750">
              <a:buNone/>
              <a:tabLst>
                <a:tab pos="1052513" algn="l"/>
              </a:tabLst>
              <a:defRPr/>
            </a:pPr>
            <a:endParaRPr lang="en-US" i="1" dirty="0">
              <a:solidFill>
                <a:srgbClr val="008000"/>
              </a:solidFill>
              <a:latin typeface="Calibri" pitchFamily="34" charset="0"/>
            </a:endParaRPr>
          </a:p>
        </p:txBody>
      </p:sp>
      <p:sp>
        <p:nvSpPr>
          <p:cNvPr id="3" name="Rectangle 2"/>
          <p:cNvSpPr/>
          <p:nvPr/>
        </p:nvSpPr>
        <p:spPr>
          <a:xfrm>
            <a:off x="6672064" y="1558135"/>
            <a:ext cx="5457045" cy="1938992"/>
          </a:xfrm>
          <a:prstGeom prst="rect">
            <a:avLst/>
          </a:prstGeom>
        </p:spPr>
        <p:txBody>
          <a:bodyPr wrap="square">
            <a:spAutoFit/>
          </a:bodyPr>
          <a:lstStyle/>
          <a:p>
            <a:pPr defTabSz="302301">
              <a:spcAft>
                <a:spcPts val="456"/>
              </a:spcAft>
            </a:pPr>
            <a:r>
              <a:rPr lang="en-GB" sz="2000" kern="1200" dirty="0">
                <a:solidFill>
                  <a:schemeClr val="tx1"/>
                </a:solidFill>
                <a:cs typeface="Arial" panose="020B0604020202020204" pitchFamily="34" charset="0"/>
              </a:rPr>
              <a:t>National park:  an area set aside by a national government for the preservation of the natural environment. A National </a:t>
            </a:r>
            <a:r>
              <a:rPr lang="en-GB" sz="2000" dirty="0">
                <a:cs typeface="Arial" panose="020B0604020202020204" pitchFamily="34" charset="0"/>
              </a:rPr>
              <a:t>P</a:t>
            </a:r>
            <a:r>
              <a:rPr lang="en-GB" sz="2000" kern="1200" dirty="0">
                <a:solidFill>
                  <a:schemeClr val="tx1"/>
                </a:solidFill>
                <a:cs typeface="Arial" panose="020B0604020202020204" pitchFamily="34" charset="0"/>
              </a:rPr>
              <a:t>ark may be set aside for purposes of public recreation and enjoyment or because of its historical or scientific interest (Britannica, 2020: 345)</a:t>
            </a:r>
            <a:endParaRPr lang="en-GB" sz="2000" dirty="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793161" y="532864"/>
            <a:ext cx="5457044" cy="4147354"/>
          </a:xfrm>
          <a:prstGeom prst="rect">
            <a:avLst/>
          </a:prstGeom>
        </p:spPr>
      </p:pic>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61528552-E352-6498-12FC-CA88904D42AA}"/>
              </a:ext>
            </a:extLst>
          </p:cNvPr>
          <p:cNvSpPr>
            <a:spLocks noGrp="1"/>
          </p:cNvSpPr>
          <p:nvPr>
            <p:ph type="title"/>
          </p:nvPr>
        </p:nvSpPr>
        <p:spPr>
          <a:xfrm>
            <a:off x="762000" y="4999200"/>
            <a:ext cx="6149789" cy="1220619"/>
          </a:xfrm>
        </p:spPr>
        <p:txBody>
          <a:bodyPr anchor="t">
            <a:normAutofit/>
          </a:bodyPr>
          <a:lstStyle/>
          <a:p>
            <a:r>
              <a:rPr lang="en-GB" sz="3200" b="1">
                <a:latin typeface="Neue Haas Grotesk Text Pro" panose="020B0504020202020204" pitchFamily="34" charset="0"/>
              </a:rPr>
              <a:t>Background</a:t>
            </a:r>
          </a:p>
        </p:txBody>
      </p:sp>
      <p:pic>
        <p:nvPicPr>
          <p:cNvPr id="4098" name="Picture 2" descr="Map of Australia showing locations of National and Marine Parks">
            <a:extLst>
              <a:ext uri="{FF2B5EF4-FFF2-40B4-BE49-F238E27FC236}">
                <a16:creationId xmlns:a16="http://schemas.microsoft.com/office/drawing/2014/main" id="{F0590605-A3C3-87D3-E660-85A168ADA4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4433"/>
          <a:stretch/>
        </p:blipFill>
        <p:spPr bwMode="auto">
          <a:xfrm>
            <a:off x="878183" y="838200"/>
            <a:ext cx="5969060" cy="3936172"/>
          </a:xfrm>
          <a:prstGeom prst="rect">
            <a:avLst/>
          </a:prstGeom>
          <a:noFill/>
          <a:extLst>
            <a:ext uri="{909E8E84-426E-40DD-AFC4-6F175D3DCCD1}">
              <a14:hiddenFill xmlns:a14="http://schemas.microsoft.com/office/drawing/2010/main">
                <a:solidFill>
                  <a:srgbClr val="FFFFFF"/>
                </a:solidFill>
              </a14:hiddenFill>
            </a:ext>
          </a:extLst>
        </p:spPr>
      </p:pic>
      <p:cxnSp>
        <p:nvCxnSpPr>
          <p:cNvPr id="4126" name="Straight Connector 4107">
            <a:extLst>
              <a:ext uri="{FF2B5EF4-FFF2-40B4-BE49-F238E27FC236}">
                <a16:creationId xmlns:a16="http://schemas.microsoft.com/office/drawing/2014/main" id="{CD8BC200-CFA3-C21D-9306-5C7BA01865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191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127" name="Content Placeholder 2"/>
          <p:cNvSpPr>
            <a:spLocks noGrp="1"/>
          </p:cNvSpPr>
          <p:nvPr>
            <p:ph idx="1"/>
          </p:nvPr>
        </p:nvSpPr>
        <p:spPr>
          <a:xfrm>
            <a:off x="7485202" y="1143000"/>
            <a:ext cx="3929558" cy="4962466"/>
          </a:xfrm>
        </p:spPr>
        <p:txBody>
          <a:bodyPr>
            <a:normAutofit/>
          </a:bodyPr>
          <a:lstStyle/>
          <a:p>
            <a:r>
              <a:rPr lang="en-GB" sz="2000">
                <a:latin typeface="Calibri" panose="020F0502020204030204" pitchFamily="34" charset="0"/>
                <a:cs typeface="Calibri" panose="020F0502020204030204" pitchFamily="34" charset="0"/>
              </a:rPr>
              <a:t>Landscapes and their accompanying plants and animals in a national park are kept in their natural state. </a:t>
            </a:r>
          </a:p>
          <a:p>
            <a:r>
              <a:rPr lang="en-GB" sz="2000">
                <a:latin typeface="Calibri" panose="020F0502020204030204" pitchFamily="34" charset="0"/>
                <a:cs typeface="Calibri" panose="020F0502020204030204" pitchFamily="34" charset="0"/>
              </a:rPr>
              <a:t>National parks in the United States and Canada tend to focus on the protection of both land and wildlife</a:t>
            </a:r>
          </a:p>
          <a:p>
            <a:r>
              <a:rPr lang="en-GB" sz="2000">
                <a:latin typeface="Calibri" panose="020F0502020204030204" pitchFamily="34" charset="0"/>
                <a:cs typeface="Calibri" panose="020F0502020204030204" pitchFamily="34" charset="0"/>
              </a:rPr>
              <a:t>United Kingdom focus is traditionally land</a:t>
            </a:r>
          </a:p>
          <a:p>
            <a:r>
              <a:rPr lang="en-GB" sz="2000">
                <a:latin typeface="Calibri" panose="020F0502020204030204" pitchFamily="34" charset="0"/>
                <a:cs typeface="Calibri" panose="020F0502020204030204" pitchFamily="34" charset="0"/>
              </a:rPr>
              <a:t>Africa primarily exist to conserve animals. Other countries have large national parks, e.g. Brazil, Japan, India, and Australia.</a:t>
            </a:r>
          </a:p>
        </p:txBody>
      </p:sp>
    </p:spTree>
    <p:extLst>
      <p:ext uri="{BB962C8B-B14F-4D97-AF65-F5344CB8AC3E}">
        <p14:creationId xmlns:p14="http://schemas.microsoft.com/office/powerpoint/2010/main" val="3928932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6DD68D3-14DC-AC25-94F5-D2FA0AA604E9}"/>
              </a:ext>
            </a:extLst>
          </p:cNvPr>
          <p:cNvSpPr>
            <a:spLocks noGrp="1"/>
          </p:cNvSpPr>
          <p:nvPr>
            <p:ph type="title"/>
          </p:nvPr>
        </p:nvSpPr>
        <p:spPr>
          <a:xfrm>
            <a:off x="596635" y="190046"/>
            <a:ext cx="5334197" cy="1708242"/>
          </a:xfrm>
        </p:spPr>
        <p:txBody>
          <a:bodyPr anchor="ctr">
            <a:normAutofit/>
          </a:bodyPr>
          <a:lstStyle/>
          <a:p>
            <a:r>
              <a:rPr lang="en-GB" sz="4000" b="1" dirty="0">
                <a:latin typeface="Neue Haas Grotesk Text Pro" panose="020B0504020202020204" pitchFamily="34" charset="0"/>
              </a:rPr>
              <a:t>Origin</a:t>
            </a:r>
          </a:p>
        </p:txBody>
      </p:sp>
      <p:sp>
        <p:nvSpPr>
          <p:cNvPr id="3" name="Content Placeholder 2"/>
          <p:cNvSpPr>
            <a:spLocks noGrp="1"/>
          </p:cNvSpPr>
          <p:nvPr>
            <p:ph idx="1"/>
          </p:nvPr>
        </p:nvSpPr>
        <p:spPr>
          <a:xfrm>
            <a:off x="761803" y="1484784"/>
            <a:ext cx="4902149" cy="4755294"/>
          </a:xfrm>
        </p:spPr>
        <p:txBody>
          <a:bodyPr anchor="ctr">
            <a:normAutofit/>
          </a:bodyPr>
          <a:lstStyle/>
          <a:p>
            <a:r>
              <a:rPr lang="en-GB" sz="2400" dirty="0">
                <a:latin typeface="Calibri" panose="020F0502020204030204" pitchFamily="34" charset="0"/>
                <a:cs typeface="Calibri" panose="020F0502020204030204" pitchFamily="34" charset="0"/>
              </a:rPr>
              <a:t>United States in 1870 and that the World’s first such park was Yellowstone National Park in Wyoming, created through legislation signed Ulysses S. Grant in 1872.</a:t>
            </a:r>
          </a:p>
          <a:p>
            <a:r>
              <a:rPr lang="en-GB" sz="2400" dirty="0">
                <a:latin typeface="Calibri" panose="020F0502020204030204" pitchFamily="34" charset="0"/>
                <a:cs typeface="Calibri" panose="020F0502020204030204" pitchFamily="34" charset="0"/>
              </a:rPr>
              <a:t>However, some naturalists and others have argued that </a:t>
            </a:r>
            <a:r>
              <a:rPr lang="en-GB" sz="2400" dirty="0" err="1">
                <a:latin typeface="Calibri" panose="020F0502020204030204" pitchFamily="34" charset="0"/>
                <a:cs typeface="Calibri" panose="020F0502020204030204" pitchFamily="34" charset="0"/>
              </a:rPr>
              <a:t>Bogd</a:t>
            </a:r>
            <a:r>
              <a:rPr lang="en-GB" sz="2400" dirty="0">
                <a:latin typeface="Calibri" panose="020F0502020204030204" pitchFamily="34" charset="0"/>
                <a:cs typeface="Calibri" panose="020F0502020204030204" pitchFamily="34" charset="0"/>
              </a:rPr>
              <a:t> Khan Mountain National Park in Mongolia, which may date from as early as 1778.</a:t>
            </a:r>
          </a:p>
        </p:txBody>
      </p:sp>
      <p:pic>
        <p:nvPicPr>
          <p:cNvPr id="13314" name="Picture 2" descr="The world got its first national park 151 years ago: Yellowstone | Calgary  Herald">
            <a:extLst>
              <a:ext uri="{FF2B5EF4-FFF2-40B4-BE49-F238E27FC236}">
                <a16:creationId xmlns:a16="http://schemas.microsoft.com/office/drawing/2014/main" id="{770822C8-E243-C595-003C-1E2230AE523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61947" y="0"/>
            <a:ext cx="6413032" cy="5373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07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6DD68D3-14DC-AC25-94F5-D2FA0AA604E9}"/>
              </a:ext>
            </a:extLst>
          </p:cNvPr>
          <p:cNvSpPr>
            <a:spLocks noGrp="1"/>
          </p:cNvSpPr>
          <p:nvPr>
            <p:ph type="title"/>
          </p:nvPr>
        </p:nvSpPr>
        <p:spPr>
          <a:xfrm>
            <a:off x="596635" y="190046"/>
            <a:ext cx="5334197" cy="1708242"/>
          </a:xfrm>
        </p:spPr>
        <p:txBody>
          <a:bodyPr anchor="ctr">
            <a:normAutofit/>
          </a:bodyPr>
          <a:lstStyle/>
          <a:p>
            <a:r>
              <a:rPr lang="en-GB" sz="4000" b="1">
                <a:latin typeface="Neue Haas Grotesk Text Pro" panose="020B0504020202020204" pitchFamily="34" charset="0"/>
              </a:rPr>
              <a:t>John Muir</a:t>
            </a:r>
            <a:endParaRPr lang="en-GB" sz="4000" b="1" dirty="0">
              <a:latin typeface="Neue Haas Grotesk Text Pro" panose="020B0504020202020204" pitchFamily="34" charset="0"/>
            </a:endParaRPr>
          </a:p>
        </p:txBody>
      </p:sp>
      <p:sp>
        <p:nvSpPr>
          <p:cNvPr id="3" name="Content Placeholder 2"/>
          <p:cNvSpPr>
            <a:spLocks noGrp="1"/>
          </p:cNvSpPr>
          <p:nvPr>
            <p:ph idx="1"/>
          </p:nvPr>
        </p:nvSpPr>
        <p:spPr>
          <a:xfrm>
            <a:off x="761803" y="1772816"/>
            <a:ext cx="4686125" cy="4467262"/>
          </a:xfrm>
        </p:spPr>
        <p:txBody>
          <a:bodyPr anchor="ctr">
            <a:normAutofit fontScale="62500" lnSpcReduction="20000"/>
          </a:bodyPr>
          <a:lstStyle/>
          <a:p>
            <a:pPr marL="0" indent="0">
              <a:lnSpc>
                <a:spcPct val="120000"/>
              </a:lnSpc>
              <a:buNone/>
            </a:pPr>
            <a:r>
              <a:rPr lang="en-GB" sz="3200" dirty="0">
                <a:latin typeface="Calibri" panose="020F0502020204030204" pitchFamily="34" charset="0"/>
                <a:cs typeface="Calibri" panose="020F0502020204030204" pitchFamily="34" charset="0"/>
              </a:rPr>
              <a:t>"Why should man value himself as more than a small part of the one great unit of creation?“</a:t>
            </a:r>
          </a:p>
          <a:p>
            <a:pPr marL="0" indent="0">
              <a:lnSpc>
                <a:spcPct val="120000"/>
              </a:lnSpc>
              <a:buNone/>
            </a:pPr>
            <a:r>
              <a:rPr lang="en-GB" sz="3200" dirty="0">
                <a:latin typeface="Calibri" panose="020F0502020204030204" pitchFamily="34" charset="0"/>
                <a:cs typeface="Calibri" panose="020F0502020204030204" pitchFamily="34" charset="0"/>
              </a:rPr>
              <a:t> John Muir asked. His remarkable vision – that all creation is one community made up of equal companions – still inspires people to love nature and to work to save wildlands and wildlife. Muir is often called the father of national parks and forest reservations, forerunners of national forests. Muir urged people to experience wild nature so they would be inspired to defend it and save it.</a:t>
            </a:r>
          </a:p>
          <a:p>
            <a:pPr marL="0" indent="0">
              <a:buNone/>
            </a:pPr>
            <a:endParaRPr lang="en-GB" sz="2000" dirty="0">
              <a:latin typeface="Calibri" panose="020F0502020204030204" pitchFamily="34" charset="0"/>
              <a:cs typeface="Calibri" panose="020F0502020204030204" pitchFamily="34" charset="0"/>
            </a:endParaRPr>
          </a:p>
        </p:txBody>
      </p:sp>
      <p:pic>
        <p:nvPicPr>
          <p:cNvPr id="1026" name="Picture 2" descr="John Muir's influence ">
            <a:extLst>
              <a:ext uri="{FF2B5EF4-FFF2-40B4-BE49-F238E27FC236}">
                <a16:creationId xmlns:a16="http://schemas.microsoft.com/office/drawing/2014/main" id="{DC9B4123-5BB8-D012-8398-E954FB8180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3099" y="190046"/>
            <a:ext cx="6096000" cy="3429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FB401AE-4371-264B-1D3D-408159376D32}"/>
              </a:ext>
            </a:extLst>
          </p:cNvPr>
          <p:cNvSpPr txBox="1"/>
          <p:nvPr/>
        </p:nvSpPr>
        <p:spPr>
          <a:xfrm>
            <a:off x="5727428" y="3708830"/>
            <a:ext cx="6096000" cy="646331"/>
          </a:xfrm>
          <a:prstGeom prst="rect">
            <a:avLst/>
          </a:prstGeom>
          <a:noFill/>
        </p:spPr>
        <p:txBody>
          <a:bodyPr wrap="square">
            <a:spAutoFit/>
          </a:bodyPr>
          <a:lstStyle/>
          <a:p>
            <a:r>
              <a:rPr lang="en-GB">
                <a:hlinkClick r:id="rId4"/>
              </a:rPr>
              <a:t>Places - John Muir National Historic Site (U.S. National Park Service) (nps.gov)</a:t>
            </a:r>
            <a:endParaRPr lang="en-GB" dirty="0"/>
          </a:p>
        </p:txBody>
      </p:sp>
    </p:spTree>
    <p:extLst>
      <p:ext uri="{BB962C8B-B14F-4D97-AF65-F5344CB8AC3E}">
        <p14:creationId xmlns:p14="http://schemas.microsoft.com/office/powerpoint/2010/main" val="3534106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6DD68D3-14DC-AC25-94F5-D2FA0AA604E9}"/>
              </a:ext>
            </a:extLst>
          </p:cNvPr>
          <p:cNvSpPr>
            <a:spLocks noGrp="1"/>
          </p:cNvSpPr>
          <p:nvPr>
            <p:ph type="title"/>
          </p:nvPr>
        </p:nvSpPr>
        <p:spPr>
          <a:xfrm>
            <a:off x="596635" y="190046"/>
            <a:ext cx="5334197" cy="1708242"/>
          </a:xfrm>
        </p:spPr>
        <p:txBody>
          <a:bodyPr anchor="ctr">
            <a:normAutofit/>
          </a:bodyPr>
          <a:lstStyle/>
          <a:p>
            <a:r>
              <a:rPr lang="en-GB" sz="4000" b="1" dirty="0">
                <a:latin typeface="Neue Haas Grotesk Text Pro" panose="020B0504020202020204" pitchFamily="34" charset="0"/>
              </a:rPr>
              <a:t>Maps of National Parks</a:t>
            </a:r>
          </a:p>
        </p:txBody>
      </p:sp>
      <p:sp>
        <p:nvSpPr>
          <p:cNvPr id="3" name="Content Placeholder 2"/>
          <p:cNvSpPr>
            <a:spLocks noGrp="1"/>
          </p:cNvSpPr>
          <p:nvPr>
            <p:ph idx="1"/>
          </p:nvPr>
        </p:nvSpPr>
        <p:spPr>
          <a:xfrm>
            <a:off x="761803" y="5445224"/>
            <a:ext cx="4080361" cy="794854"/>
          </a:xfrm>
        </p:spPr>
        <p:txBody>
          <a:bodyPr anchor="ctr">
            <a:normAutofit/>
          </a:bodyPr>
          <a:lstStyle/>
          <a:p>
            <a:pPr marL="0" indent="0">
              <a:buNone/>
            </a:pPr>
            <a:r>
              <a:rPr lang="en-GB" sz="2400" dirty="0">
                <a:hlinkClick r:id="rId3"/>
              </a:rPr>
              <a:t>The 30 Best National Parks in the World (outsideonline.com)</a:t>
            </a:r>
            <a:endParaRPr lang="en-GB" sz="3600" dirty="0">
              <a:latin typeface="Calibri" panose="020F0502020204030204" pitchFamily="34" charset="0"/>
              <a:cs typeface="Calibri" panose="020F0502020204030204" pitchFamily="34" charset="0"/>
            </a:endParaRPr>
          </a:p>
        </p:txBody>
      </p:sp>
      <p:pic>
        <p:nvPicPr>
          <p:cNvPr id="2050" name="Picture 2" descr="CHECKLIST US National Parks List (Printable + Download)">
            <a:extLst>
              <a:ext uri="{FF2B5EF4-FFF2-40B4-BE49-F238E27FC236}">
                <a16:creationId xmlns:a16="http://schemas.microsoft.com/office/drawing/2014/main" id="{2F4C0BC7-C0E2-0C8B-7BE3-6914F1E5A00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27468" y="27312"/>
            <a:ext cx="51435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6298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cenic view of plateaus against the hazy blue sky">
            <a:extLst>
              <a:ext uri="{FF2B5EF4-FFF2-40B4-BE49-F238E27FC236}">
                <a16:creationId xmlns:a16="http://schemas.microsoft.com/office/drawing/2014/main" id="{681B3256-12BC-0FCE-055B-B9212F1014EB}"/>
              </a:ext>
            </a:extLst>
          </p:cNvPr>
          <p:cNvPicPr>
            <a:picLocks noChangeAspect="1"/>
          </p:cNvPicPr>
          <p:nvPr/>
        </p:nvPicPr>
        <p:blipFill rotWithShape="1">
          <a:blip r:embed="rId2"/>
          <a:srcRect t="2006"/>
          <a:stretch/>
        </p:blipFill>
        <p:spPr>
          <a:xfrm>
            <a:off x="20" y="-11728"/>
            <a:ext cx="12191980" cy="6869728"/>
          </a:xfrm>
          <a:prstGeom prst="rect">
            <a:avLst/>
          </a:prstGeom>
        </p:spPr>
      </p:pic>
      <p:sp>
        <p:nvSpPr>
          <p:cNvPr id="9" name="Rectangle 8">
            <a:extLst>
              <a:ext uri="{FF2B5EF4-FFF2-40B4-BE49-F238E27FC236}">
                <a16:creationId xmlns:a16="http://schemas.microsoft.com/office/drawing/2014/main" id="{53306540-870A-7346-8CFF-A1B08DE50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51563" y="-1474817"/>
            <a:ext cx="4488873" cy="12192000"/>
          </a:xfrm>
          <a:prstGeom prst="rect">
            <a:avLst/>
          </a:prstGeom>
          <a:gradFill>
            <a:gsLst>
              <a:gs pos="0">
                <a:srgbClr val="000000">
                  <a:alpha val="0"/>
                </a:srgbClr>
              </a:gs>
              <a:gs pos="98739">
                <a:srgbClr val="000000">
                  <a:alpha val="61000"/>
                </a:srgbClr>
              </a:gs>
              <a:gs pos="72000">
                <a:srgbClr val="000000">
                  <a:alpha val="43000"/>
                </a:srgbClr>
              </a:gs>
            </a:gsLst>
            <a:lin ang="108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4F684D-4CAC-9800-538C-2CBC14F68AB2}"/>
              </a:ext>
            </a:extLst>
          </p:cNvPr>
          <p:cNvSpPr>
            <a:spLocks noGrp="1"/>
          </p:cNvSpPr>
          <p:nvPr>
            <p:ph type="title"/>
          </p:nvPr>
        </p:nvSpPr>
        <p:spPr>
          <a:xfrm>
            <a:off x="695400" y="5445224"/>
            <a:ext cx="8708241" cy="852139"/>
          </a:xfrm>
        </p:spPr>
        <p:txBody>
          <a:bodyPr vert="horz" lIns="91440" tIns="45720" rIns="91440" bIns="45720" rtlCol="0" anchor="b">
            <a:normAutofit/>
          </a:bodyPr>
          <a:lstStyle/>
          <a:p>
            <a:r>
              <a:rPr lang="en-US" sz="3600" b="1" dirty="0">
                <a:solidFill>
                  <a:srgbClr val="FFFFFF"/>
                </a:solidFill>
                <a:latin typeface="Neue Haas Grotesk Text Pro" panose="020B0504020202020204" pitchFamily="34" charset="0"/>
              </a:rPr>
              <a:t>National Parks in the UK</a:t>
            </a:r>
          </a:p>
        </p:txBody>
      </p:sp>
      <p:grpSp>
        <p:nvGrpSpPr>
          <p:cNvPr id="11" name="Group 10">
            <a:extLst>
              <a:ext uri="{FF2B5EF4-FFF2-40B4-BE49-F238E27FC236}">
                <a16:creationId xmlns:a16="http://schemas.microsoft.com/office/drawing/2014/main" id="{A6A79260-DC16-1E89-E412-78DBD431A1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84227" y="4514"/>
            <a:ext cx="2506801" cy="1683387"/>
            <a:chOff x="9534627" y="4514"/>
            <a:chExt cx="2884678" cy="1937143"/>
          </a:xfrm>
        </p:grpSpPr>
        <p:sp>
          <p:nvSpPr>
            <p:cNvPr id="12" name="Freeform: Shape 11">
              <a:extLst>
                <a:ext uri="{FF2B5EF4-FFF2-40B4-BE49-F238E27FC236}">
                  <a16:creationId xmlns:a16="http://schemas.microsoft.com/office/drawing/2014/main" id="{121D6409-0F5D-2C86-7C2D-CD581A700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248279" flipH="1">
              <a:off x="11002552" y="1096525"/>
              <a:ext cx="1416753" cy="845132"/>
            </a:xfrm>
            <a:custGeom>
              <a:avLst/>
              <a:gdLst>
                <a:gd name="connsiteX0" fmla="*/ 0 w 1416753"/>
                <a:gd name="connsiteY0" fmla="*/ 623770 h 845132"/>
                <a:gd name="connsiteX1" fmla="*/ 375766 w 1416753"/>
                <a:gd name="connsiteY1" fmla="*/ 720266 h 845132"/>
                <a:gd name="connsiteX2" fmla="*/ 979113 w 1416753"/>
                <a:gd name="connsiteY2" fmla="*/ 845132 h 845132"/>
                <a:gd name="connsiteX3" fmla="*/ 1416753 w 1416753"/>
                <a:gd name="connsiteY3" fmla="*/ 338205 h 845132"/>
                <a:gd name="connsiteX4" fmla="*/ 1382623 w 1416753"/>
                <a:gd name="connsiteY4" fmla="*/ 291276 h 845132"/>
                <a:gd name="connsiteX5" fmla="*/ 1205515 w 1416753"/>
                <a:gd name="connsiteY5" fmla="*/ 112415 h 845132"/>
                <a:gd name="connsiteX6" fmla="*/ 867275 w 1416753"/>
                <a:gd name="connsiteY6" fmla="*/ 157 h 845132"/>
                <a:gd name="connsiteX7" fmla="*/ 386071 w 1416753"/>
                <a:gd name="connsiteY7" fmla="*/ 95930 h 845132"/>
                <a:gd name="connsiteX8" fmla="*/ 107879 w 1416753"/>
                <a:gd name="connsiteY8" fmla="*/ 390877 h 845132"/>
                <a:gd name="connsiteX9" fmla="*/ 0 w 1416753"/>
                <a:gd name="connsiteY9" fmla="*/ 623770 h 84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16753" h="845132">
                  <a:moveTo>
                    <a:pt x="0" y="623770"/>
                  </a:moveTo>
                  <a:cubicBezTo>
                    <a:pt x="121532" y="654592"/>
                    <a:pt x="234160" y="689669"/>
                    <a:pt x="375766" y="720266"/>
                  </a:cubicBezTo>
                  <a:lnTo>
                    <a:pt x="979113" y="845132"/>
                  </a:lnTo>
                  <a:lnTo>
                    <a:pt x="1416753" y="338205"/>
                  </a:lnTo>
                  <a:lnTo>
                    <a:pt x="1382623" y="291276"/>
                  </a:lnTo>
                  <a:cubicBezTo>
                    <a:pt x="1332671" y="227450"/>
                    <a:pt x="1275038" y="165108"/>
                    <a:pt x="1205515" y="112415"/>
                  </a:cubicBezTo>
                  <a:cubicBezTo>
                    <a:pt x="1159167" y="77287"/>
                    <a:pt x="1003849" y="2905"/>
                    <a:pt x="867275" y="157"/>
                  </a:cubicBezTo>
                  <a:cubicBezTo>
                    <a:pt x="730700" y="-2591"/>
                    <a:pt x="512636" y="30810"/>
                    <a:pt x="386071" y="95930"/>
                  </a:cubicBezTo>
                  <a:cubicBezTo>
                    <a:pt x="259506" y="161051"/>
                    <a:pt x="165229" y="266255"/>
                    <a:pt x="107879" y="390877"/>
                  </a:cubicBezTo>
                  <a:cubicBezTo>
                    <a:pt x="85997" y="439158"/>
                    <a:pt x="10951" y="584952"/>
                    <a:pt x="0" y="623770"/>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27FEF39C-B200-AB91-50E5-AA69C04620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248279" flipH="1">
              <a:off x="11002552" y="1096525"/>
              <a:ext cx="1416753" cy="845132"/>
            </a:xfrm>
            <a:custGeom>
              <a:avLst/>
              <a:gdLst>
                <a:gd name="connsiteX0" fmla="*/ 0 w 1416753"/>
                <a:gd name="connsiteY0" fmla="*/ 623770 h 845132"/>
                <a:gd name="connsiteX1" fmla="*/ 375767 w 1416753"/>
                <a:gd name="connsiteY1" fmla="*/ 720266 h 845132"/>
                <a:gd name="connsiteX2" fmla="*/ 979113 w 1416753"/>
                <a:gd name="connsiteY2" fmla="*/ 845132 h 845132"/>
                <a:gd name="connsiteX3" fmla="*/ 1416753 w 1416753"/>
                <a:gd name="connsiteY3" fmla="*/ 338205 h 845132"/>
                <a:gd name="connsiteX4" fmla="*/ 1382623 w 1416753"/>
                <a:gd name="connsiteY4" fmla="*/ 291276 h 845132"/>
                <a:gd name="connsiteX5" fmla="*/ 1205515 w 1416753"/>
                <a:gd name="connsiteY5" fmla="*/ 112415 h 845132"/>
                <a:gd name="connsiteX6" fmla="*/ 867275 w 1416753"/>
                <a:gd name="connsiteY6" fmla="*/ 157 h 845132"/>
                <a:gd name="connsiteX7" fmla="*/ 386071 w 1416753"/>
                <a:gd name="connsiteY7" fmla="*/ 95930 h 845132"/>
                <a:gd name="connsiteX8" fmla="*/ 107879 w 1416753"/>
                <a:gd name="connsiteY8" fmla="*/ 390877 h 845132"/>
                <a:gd name="connsiteX9" fmla="*/ 0 w 1416753"/>
                <a:gd name="connsiteY9" fmla="*/ 623770 h 84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16753" h="845132">
                  <a:moveTo>
                    <a:pt x="0" y="623770"/>
                  </a:moveTo>
                  <a:cubicBezTo>
                    <a:pt x="121532" y="654592"/>
                    <a:pt x="234160" y="689669"/>
                    <a:pt x="375767" y="720266"/>
                  </a:cubicBezTo>
                  <a:lnTo>
                    <a:pt x="979113" y="845132"/>
                  </a:lnTo>
                  <a:lnTo>
                    <a:pt x="1416753" y="338205"/>
                  </a:lnTo>
                  <a:lnTo>
                    <a:pt x="1382623" y="291276"/>
                  </a:lnTo>
                  <a:cubicBezTo>
                    <a:pt x="1332671" y="227450"/>
                    <a:pt x="1275038" y="165108"/>
                    <a:pt x="1205515" y="112415"/>
                  </a:cubicBezTo>
                  <a:cubicBezTo>
                    <a:pt x="1159167" y="77287"/>
                    <a:pt x="1003849" y="2905"/>
                    <a:pt x="867275" y="157"/>
                  </a:cubicBezTo>
                  <a:cubicBezTo>
                    <a:pt x="730700" y="-2591"/>
                    <a:pt x="512637" y="30809"/>
                    <a:pt x="386071" y="95930"/>
                  </a:cubicBezTo>
                  <a:cubicBezTo>
                    <a:pt x="259506" y="161051"/>
                    <a:pt x="165229" y="266254"/>
                    <a:pt x="107879" y="390877"/>
                  </a:cubicBezTo>
                  <a:cubicBezTo>
                    <a:pt x="85997" y="439158"/>
                    <a:pt x="10951" y="584952"/>
                    <a:pt x="0" y="623770"/>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C0F57CAB-3859-C6CD-2A74-2FE32FF2C5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5061467">
              <a:off x="10003253" y="-464112"/>
              <a:ext cx="1000157" cy="1937410"/>
            </a:xfrm>
            <a:custGeom>
              <a:avLst/>
              <a:gdLst>
                <a:gd name="connsiteX0" fmla="*/ 1000157 w 1000157"/>
                <a:gd name="connsiteY0" fmla="*/ 1102232 h 1937410"/>
                <a:gd name="connsiteX1" fmla="*/ 890809 w 1000157"/>
                <a:gd name="connsiteY1" fmla="*/ 1420244 h 1937410"/>
                <a:gd name="connsiteX2" fmla="*/ 830886 w 1000157"/>
                <a:gd name="connsiteY2" fmla="*/ 1430049 h 1937410"/>
                <a:gd name="connsiteX3" fmla="*/ 625381 w 1000157"/>
                <a:gd name="connsiteY3" fmla="*/ 1421725 h 1937410"/>
                <a:gd name="connsiteX4" fmla="*/ 394115 w 1000157"/>
                <a:gd name="connsiteY4" fmla="*/ 1353020 h 1937410"/>
                <a:gd name="connsiteX5" fmla="*/ 227806 w 1000157"/>
                <a:gd name="connsiteY5" fmla="*/ 1262595 h 1937410"/>
                <a:gd name="connsiteX6" fmla="*/ 222077 w 1000157"/>
                <a:gd name="connsiteY6" fmla="*/ 1293937 h 1937410"/>
                <a:gd name="connsiteX7" fmla="*/ 257021 w 1000157"/>
                <a:gd name="connsiteY7" fmla="*/ 1521425 h 1937410"/>
                <a:gd name="connsiteX8" fmla="*/ 329718 w 1000157"/>
                <a:gd name="connsiteY8" fmla="*/ 1788932 h 1937410"/>
                <a:gd name="connsiteX9" fmla="*/ 358171 w 1000157"/>
                <a:gd name="connsiteY9" fmla="*/ 1866810 h 1937410"/>
                <a:gd name="connsiteX10" fmla="*/ 162274 w 1000157"/>
                <a:gd name="connsiteY10" fmla="*/ 1937410 h 1937410"/>
                <a:gd name="connsiteX11" fmla="*/ 40999 w 1000157"/>
                <a:gd name="connsiteY11" fmla="*/ 1530780 h 1937410"/>
                <a:gd name="connsiteX12" fmla="*/ 130 w 1000157"/>
                <a:gd name="connsiteY12" fmla="*/ 1094879 h 1937410"/>
                <a:gd name="connsiteX13" fmla="*/ 77747 w 1000157"/>
                <a:gd name="connsiteY13" fmla="*/ 588060 h 1937410"/>
                <a:gd name="connsiteX14" fmla="*/ 199588 w 1000157"/>
                <a:gd name="connsiteY14" fmla="*/ 280523 h 1937410"/>
                <a:gd name="connsiteX15" fmla="*/ 306776 w 1000157"/>
                <a:gd name="connsiteY15" fmla="*/ 111727 h 1937410"/>
                <a:gd name="connsiteX16" fmla="*/ 416130 w 1000157"/>
                <a:gd name="connsiteY16" fmla="*/ 0 h 1937410"/>
                <a:gd name="connsiteX17" fmla="*/ 493343 w 1000157"/>
                <a:gd name="connsiteY17" fmla="*/ 215052 h 1937410"/>
                <a:gd name="connsiteX18" fmla="*/ 488736 w 1000157"/>
                <a:gd name="connsiteY18" fmla="*/ 439153 h 1937410"/>
                <a:gd name="connsiteX19" fmla="*/ 374038 w 1000157"/>
                <a:gd name="connsiteY19" fmla="*/ 651386 h 1937410"/>
                <a:gd name="connsiteX20" fmla="*/ 375640 w 1000157"/>
                <a:gd name="connsiteY20" fmla="*/ 679923 h 1937410"/>
                <a:gd name="connsiteX21" fmla="*/ 646830 w 1000157"/>
                <a:gd name="connsiteY21" fmla="*/ 526786 h 1937410"/>
                <a:gd name="connsiteX22" fmla="*/ 965722 w 1000157"/>
                <a:gd name="connsiteY22" fmla="*/ 454195 h 1937410"/>
                <a:gd name="connsiteX23" fmla="*/ 973884 w 1000157"/>
                <a:gd name="connsiteY23" fmla="*/ 458787 h 1937410"/>
                <a:gd name="connsiteX24" fmla="*/ 933346 w 1000157"/>
                <a:gd name="connsiteY24" fmla="*/ 595705 h 1937410"/>
                <a:gd name="connsiteX25" fmla="*/ 790087 w 1000157"/>
                <a:gd name="connsiteY25" fmla="*/ 785667 h 1937410"/>
                <a:gd name="connsiteX26" fmla="*/ 608178 w 1000157"/>
                <a:gd name="connsiteY26" fmla="*/ 939447 h 1937410"/>
                <a:gd name="connsiteX27" fmla="*/ 386518 w 1000157"/>
                <a:gd name="connsiteY27" fmla="*/ 1057102 h 1937410"/>
                <a:gd name="connsiteX28" fmla="*/ 496842 w 1000157"/>
                <a:gd name="connsiteY28" fmla="*/ 1070816 h 1937410"/>
                <a:gd name="connsiteX29" fmla="*/ 845020 w 1000157"/>
                <a:gd name="connsiteY29" fmla="*/ 1072001 h 1937410"/>
                <a:gd name="connsiteX30" fmla="*/ 985924 w 1000157"/>
                <a:gd name="connsiteY30" fmla="*/ 1097986 h 193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000157" h="1937410">
                  <a:moveTo>
                    <a:pt x="1000157" y="1102232"/>
                  </a:moveTo>
                  <a:lnTo>
                    <a:pt x="890809" y="1420244"/>
                  </a:lnTo>
                  <a:lnTo>
                    <a:pt x="830886" y="1430049"/>
                  </a:lnTo>
                  <a:cubicBezTo>
                    <a:pt x="753449" y="1439654"/>
                    <a:pt x="698175" y="1434563"/>
                    <a:pt x="625381" y="1421725"/>
                  </a:cubicBezTo>
                  <a:cubicBezTo>
                    <a:pt x="552586" y="1408887"/>
                    <a:pt x="460377" y="1379541"/>
                    <a:pt x="394115" y="1353020"/>
                  </a:cubicBezTo>
                  <a:cubicBezTo>
                    <a:pt x="327853" y="1326498"/>
                    <a:pt x="238957" y="1270351"/>
                    <a:pt x="227806" y="1262595"/>
                  </a:cubicBezTo>
                  <a:cubicBezTo>
                    <a:pt x="216655" y="1254837"/>
                    <a:pt x="217208" y="1250799"/>
                    <a:pt x="222077" y="1293937"/>
                  </a:cubicBezTo>
                  <a:cubicBezTo>
                    <a:pt x="226946" y="1337076"/>
                    <a:pt x="239081" y="1438925"/>
                    <a:pt x="257021" y="1521425"/>
                  </a:cubicBezTo>
                  <a:cubicBezTo>
                    <a:pt x="274961" y="1603924"/>
                    <a:pt x="302922" y="1709752"/>
                    <a:pt x="329718" y="1788932"/>
                  </a:cubicBezTo>
                  <a:lnTo>
                    <a:pt x="358171" y="1866810"/>
                  </a:lnTo>
                  <a:cubicBezTo>
                    <a:pt x="306835" y="1903850"/>
                    <a:pt x="211687" y="1922195"/>
                    <a:pt x="162274" y="1937410"/>
                  </a:cubicBezTo>
                  <a:cubicBezTo>
                    <a:pt x="110713" y="1802684"/>
                    <a:pt x="68023" y="1671202"/>
                    <a:pt x="40999" y="1530780"/>
                  </a:cubicBezTo>
                  <a:cubicBezTo>
                    <a:pt x="13975" y="1390358"/>
                    <a:pt x="-1594" y="1249608"/>
                    <a:pt x="130" y="1094879"/>
                  </a:cubicBezTo>
                  <a:cubicBezTo>
                    <a:pt x="1852" y="940150"/>
                    <a:pt x="44504" y="723786"/>
                    <a:pt x="77747" y="588060"/>
                  </a:cubicBezTo>
                  <a:cubicBezTo>
                    <a:pt x="110990" y="452334"/>
                    <a:pt x="161416" y="359911"/>
                    <a:pt x="199588" y="280523"/>
                  </a:cubicBezTo>
                  <a:cubicBezTo>
                    <a:pt x="237760" y="201134"/>
                    <a:pt x="268654" y="158777"/>
                    <a:pt x="306776" y="111727"/>
                  </a:cubicBezTo>
                  <a:cubicBezTo>
                    <a:pt x="340133" y="70559"/>
                    <a:pt x="385416" y="11405"/>
                    <a:pt x="416130" y="0"/>
                  </a:cubicBezTo>
                  <a:cubicBezTo>
                    <a:pt x="459534" y="74707"/>
                    <a:pt x="477949" y="136046"/>
                    <a:pt x="493343" y="215052"/>
                  </a:cubicBezTo>
                  <a:cubicBezTo>
                    <a:pt x="505787" y="309500"/>
                    <a:pt x="505983" y="354742"/>
                    <a:pt x="488736" y="439153"/>
                  </a:cubicBezTo>
                  <a:cubicBezTo>
                    <a:pt x="471153" y="525202"/>
                    <a:pt x="392887" y="611257"/>
                    <a:pt x="374038" y="651386"/>
                  </a:cubicBezTo>
                  <a:cubicBezTo>
                    <a:pt x="355188" y="691514"/>
                    <a:pt x="330175" y="700690"/>
                    <a:pt x="375640" y="679923"/>
                  </a:cubicBezTo>
                  <a:cubicBezTo>
                    <a:pt x="421105" y="659158"/>
                    <a:pt x="548483" y="564408"/>
                    <a:pt x="646830" y="526786"/>
                  </a:cubicBezTo>
                  <a:cubicBezTo>
                    <a:pt x="745176" y="489165"/>
                    <a:pt x="936630" y="451491"/>
                    <a:pt x="965722" y="454195"/>
                  </a:cubicBezTo>
                  <a:cubicBezTo>
                    <a:pt x="969359" y="454533"/>
                    <a:pt x="972038" y="456135"/>
                    <a:pt x="973884" y="458787"/>
                  </a:cubicBezTo>
                  <a:cubicBezTo>
                    <a:pt x="986811" y="477348"/>
                    <a:pt x="958960" y="547365"/>
                    <a:pt x="933346" y="595705"/>
                  </a:cubicBezTo>
                  <a:cubicBezTo>
                    <a:pt x="904074" y="650950"/>
                    <a:pt x="844282" y="728377"/>
                    <a:pt x="790087" y="785667"/>
                  </a:cubicBezTo>
                  <a:cubicBezTo>
                    <a:pt x="735893" y="842958"/>
                    <a:pt x="675440" y="894207"/>
                    <a:pt x="608178" y="939447"/>
                  </a:cubicBezTo>
                  <a:cubicBezTo>
                    <a:pt x="540917" y="984686"/>
                    <a:pt x="392691" y="1049620"/>
                    <a:pt x="386518" y="1057102"/>
                  </a:cubicBezTo>
                  <a:cubicBezTo>
                    <a:pt x="380344" y="1064584"/>
                    <a:pt x="420424" y="1068334"/>
                    <a:pt x="496842" y="1070816"/>
                  </a:cubicBezTo>
                  <a:cubicBezTo>
                    <a:pt x="573259" y="1073299"/>
                    <a:pt x="743805" y="1061595"/>
                    <a:pt x="845020" y="1072001"/>
                  </a:cubicBezTo>
                  <a:cubicBezTo>
                    <a:pt x="895627" y="1077203"/>
                    <a:pt x="942667" y="1086821"/>
                    <a:pt x="985924" y="1097986"/>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3647B7B6-B12B-DDFA-E170-0805D756F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0478977">
              <a:off x="10058270" y="1322265"/>
              <a:ext cx="351312" cy="354664"/>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760044"/>
                <a:gd name="connsiteY0" fmla="*/ 300 h 4964247"/>
                <a:gd name="connsiteX1" fmla="*/ 3813909 w 4760044"/>
                <a:gd name="connsiteY1" fmla="*/ 619239 h 4964247"/>
                <a:gd name="connsiteX2" fmla="*/ 4735908 w 4760044"/>
                <a:gd name="connsiteY2" fmla="*/ 1906206 h 4964247"/>
                <a:gd name="connsiteX3" fmla="*/ 4451030 w 4760044"/>
                <a:gd name="connsiteY3" fmla="*/ 3809387 h 4964247"/>
                <a:gd name="connsiteX4" fmla="*/ 3419865 w 4760044"/>
                <a:gd name="connsiteY4" fmla="*/ 4845155 h 4964247"/>
                <a:gd name="connsiteX5" fmla="*/ 1074535 w 4760044"/>
                <a:gd name="connsiteY5" fmla="*/ 4657536 h 4964247"/>
                <a:gd name="connsiteX6" fmla="*/ 33359 w 4760044"/>
                <a:gd name="connsiteY6" fmla="*/ 2995965 h 4964247"/>
                <a:gd name="connsiteX7" fmla="*/ 592137 w 4760044"/>
                <a:gd name="connsiteY7" fmla="*/ 806156 h 4964247"/>
                <a:gd name="connsiteX8" fmla="*/ 2649000 w 4760044"/>
                <a:gd name="connsiteY8" fmla="*/ 300 h 4964247"/>
                <a:gd name="connsiteX0" fmla="*/ 2649000 w 4849477"/>
                <a:gd name="connsiteY0" fmla="*/ -2 h 4963945"/>
                <a:gd name="connsiteX1" fmla="*/ 4735908 w 4849477"/>
                <a:gd name="connsiteY1" fmla="*/ 1905904 h 4963945"/>
                <a:gd name="connsiteX2" fmla="*/ 4451030 w 4849477"/>
                <a:gd name="connsiteY2" fmla="*/ 3809085 h 4963945"/>
                <a:gd name="connsiteX3" fmla="*/ 3419865 w 4849477"/>
                <a:gd name="connsiteY3" fmla="*/ 4844853 h 4963945"/>
                <a:gd name="connsiteX4" fmla="*/ 1074535 w 4849477"/>
                <a:gd name="connsiteY4" fmla="*/ 4657234 h 4963945"/>
                <a:gd name="connsiteX5" fmla="*/ 33359 w 4849477"/>
                <a:gd name="connsiteY5" fmla="*/ 2995663 h 4963945"/>
                <a:gd name="connsiteX6" fmla="*/ 592137 w 4849477"/>
                <a:gd name="connsiteY6" fmla="*/ 805854 h 4963945"/>
                <a:gd name="connsiteX7" fmla="*/ 2649000 w 4849477"/>
                <a:gd name="connsiteY7" fmla="*/ -2 h 4963945"/>
                <a:gd name="connsiteX0" fmla="*/ 2649000 w 4859466"/>
                <a:gd name="connsiteY0" fmla="*/ -2 h 5536260"/>
                <a:gd name="connsiteX1" fmla="*/ 4735908 w 4859466"/>
                <a:gd name="connsiteY1" fmla="*/ 1905904 h 5536260"/>
                <a:gd name="connsiteX2" fmla="*/ 4451030 w 4859466"/>
                <a:gd name="connsiteY2" fmla="*/ 3809085 h 5536260"/>
                <a:gd name="connsiteX3" fmla="*/ 3067466 w 4859466"/>
                <a:gd name="connsiteY3" fmla="*/ 5491001 h 5536260"/>
                <a:gd name="connsiteX4" fmla="*/ 1074535 w 4859466"/>
                <a:gd name="connsiteY4" fmla="*/ 4657234 h 5536260"/>
                <a:gd name="connsiteX5" fmla="*/ 33359 w 4859466"/>
                <a:gd name="connsiteY5" fmla="*/ 2995663 h 5536260"/>
                <a:gd name="connsiteX6" fmla="*/ 592137 w 4859466"/>
                <a:gd name="connsiteY6" fmla="*/ 805854 h 5536260"/>
                <a:gd name="connsiteX7" fmla="*/ 2649000 w 4859466"/>
                <a:gd name="connsiteY7" fmla="*/ -2 h 5536260"/>
                <a:gd name="connsiteX0" fmla="*/ 2780481 w 4861205"/>
                <a:gd name="connsiteY0" fmla="*/ -2 h 5864449"/>
                <a:gd name="connsiteX1" fmla="*/ 4737647 w 4861205"/>
                <a:gd name="connsiteY1" fmla="*/ 2234093 h 5864449"/>
                <a:gd name="connsiteX2" fmla="*/ 4452769 w 4861205"/>
                <a:gd name="connsiteY2" fmla="*/ 4137274 h 5864449"/>
                <a:gd name="connsiteX3" fmla="*/ 3069205 w 4861205"/>
                <a:gd name="connsiteY3" fmla="*/ 5819190 h 5864449"/>
                <a:gd name="connsiteX4" fmla="*/ 1076274 w 4861205"/>
                <a:gd name="connsiteY4" fmla="*/ 4985423 h 5864449"/>
                <a:gd name="connsiteX5" fmla="*/ 35098 w 4861205"/>
                <a:gd name="connsiteY5" fmla="*/ 3323852 h 5864449"/>
                <a:gd name="connsiteX6" fmla="*/ 593876 w 4861205"/>
                <a:gd name="connsiteY6" fmla="*/ 1134043 h 5864449"/>
                <a:gd name="connsiteX7" fmla="*/ 2780481 w 4861205"/>
                <a:gd name="connsiteY7" fmla="*/ -2 h 5864449"/>
                <a:gd name="connsiteX0" fmla="*/ 2289077 w 4369801"/>
                <a:gd name="connsiteY0" fmla="*/ -2 h 5893101"/>
                <a:gd name="connsiteX1" fmla="*/ 4246243 w 4369801"/>
                <a:gd name="connsiteY1" fmla="*/ 2234093 h 5893101"/>
                <a:gd name="connsiteX2" fmla="*/ 3961365 w 4369801"/>
                <a:gd name="connsiteY2" fmla="*/ 4137274 h 5893101"/>
                <a:gd name="connsiteX3" fmla="*/ 2577801 w 4369801"/>
                <a:gd name="connsiteY3" fmla="*/ 5819190 h 5893101"/>
                <a:gd name="connsiteX4" fmla="*/ 584870 w 4369801"/>
                <a:gd name="connsiteY4" fmla="*/ 4985423 h 5893101"/>
                <a:gd name="connsiteX5" fmla="*/ 102472 w 4369801"/>
                <a:gd name="connsiteY5" fmla="*/ 1134043 h 5893101"/>
                <a:gd name="connsiteX6" fmla="*/ 2289077 w 4369801"/>
                <a:gd name="connsiteY6" fmla="*/ -2 h 5893101"/>
                <a:gd name="connsiteX0" fmla="*/ 2352777 w 4433501"/>
                <a:gd name="connsiteY0" fmla="*/ -2 h 5854124"/>
                <a:gd name="connsiteX1" fmla="*/ 4309943 w 4433501"/>
                <a:gd name="connsiteY1" fmla="*/ 2234093 h 5854124"/>
                <a:gd name="connsiteX2" fmla="*/ 4025065 w 4433501"/>
                <a:gd name="connsiteY2" fmla="*/ 4137274 h 5854124"/>
                <a:gd name="connsiteX3" fmla="*/ 2641501 w 4433501"/>
                <a:gd name="connsiteY3" fmla="*/ 5819190 h 5854124"/>
                <a:gd name="connsiteX4" fmla="*/ 430809 w 4433501"/>
                <a:gd name="connsiteY4" fmla="*/ 4389642 h 5854124"/>
                <a:gd name="connsiteX5" fmla="*/ 166172 w 4433501"/>
                <a:gd name="connsiteY5" fmla="*/ 1134043 h 5854124"/>
                <a:gd name="connsiteX6" fmla="*/ 2352777 w 4433501"/>
                <a:gd name="connsiteY6" fmla="*/ -2 h 5854124"/>
                <a:gd name="connsiteX0" fmla="*/ 2193618 w 4274342"/>
                <a:gd name="connsiteY0" fmla="*/ -2 h 5850779"/>
                <a:gd name="connsiteX1" fmla="*/ 4150784 w 4274342"/>
                <a:gd name="connsiteY1" fmla="*/ 2234093 h 5850779"/>
                <a:gd name="connsiteX2" fmla="*/ 3865906 w 4274342"/>
                <a:gd name="connsiteY2" fmla="*/ 4137274 h 5850779"/>
                <a:gd name="connsiteX3" fmla="*/ 2482342 w 4274342"/>
                <a:gd name="connsiteY3" fmla="*/ 5819190 h 5850779"/>
                <a:gd name="connsiteX4" fmla="*/ 271650 w 4274342"/>
                <a:gd name="connsiteY4" fmla="*/ 4389642 h 5850779"/>
                <a:gd name="connsiteX5" fmla="*/ 247914 w 4274342"/>
                <a:gd name="connsiteY5" fmla="*/ 1846756 h 5850779"/>
                <a:gd name="connsiteX6" fmla="*/ 2193618 w 4274342"/>
                <a:gd name="connsiteY6" fmla="*/ -2 h 5850779"/>
                <a:gd name="connsiteX0" fmla="*/ 1967294 w 4267345"/>
                <a:gd name="connsiteY0" fmla="*/ -3 h 5416782"/>
                <a:gd name="connsiteX1" fmla="*/ 4137681 w 4267345"/>
                <a:gd name="connsiteY1" fmla="*/ 1800096 h 5416782"/>
                <a:gd name="connsiteX2" fmla="*/ 3852803 w 4267345"/>
                <a:gd name="connsiteY2" fmla="*/ 3703277 h 5416782"/>
                <a:gd name="connsiteX3" fmla="*/ 2469239 w 4267345"/>
                <a:gd name="connsiteY3" fmla="*/ 5385193 h 5416782"/>
                <a:gd name="connsiteX4" fmla="*/ 258547 w 4267345"/>
                <a:gd name="connsiteY4" fmla="*/ 3955645 h 5416782"/>
                <a:gd name="connsiteX5" fmla="*/ 234811 w 4267345"/>
                <a:gd name="connsiteY5" fmla="*/ 1412759 h 5416782"/>
                <a:gd name="connsiteX6" fmla="*/ 1967294 w 4267345"/>
                <a:gd name="connsiteY6" fmla="*/ -3 h 5416782"/>
                <a:gd name="connsiteX0" fmla="*/ 1967294 w 3964997"/>
                <a:gd name="connsiteY0" fmla="*/ -3 h 5416782"/>
                <a:gd name="connsiteX1" fmla="*/ 3668011 w 3964997"/>
                <a:gd name="connsiteY1" fmla="*/ 1478862 h 5416782"/>
                <a:gd name="connsiteX2" fmla="*/ 3852803 w 3964997"/>
                <a:gd name="connsiteY2" fmla="*/ 3703277 h 5416782"/>
                <a:gd name="connsiteX3" fmla="*/ 2469239 w 3964997"/>
                <a:gd name="connsiteY3" fmla="*/ 5385193 h 5416782"/>
                <a:gd name="connsiteX4" fmla="*/ 258547 w 3964997"/>
                <a:gd name="connsiteY4" fmla="*/ 3955645 h 5416782"/>
                <a:gd name="connsiteX5" fmla="*/ 234811 w 3964997"/>
                <a:gd name="connsiteY5" fmla="*/ 1412759 h 5416782"/>
                <a:gd name="connsiteX6" fmla="*/ 1967294 w 3964997"/>
                <a:gd name="connsiteY6" fmla="*/ -3 h 5416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997" h="5416782">
                  <a:moveTo>
                    <a:pt x="1967294" y="-3"/>
                  </a:moveTo>
                  <a:cubicBezTo>
                    <a:pt x="2657922" y="183339"/>
                    <a:pt x="3353760" y="861649"/>
                    <a:pt x="3668011" y="1478862"/>
                  </a:cubicBezTo>
                  <a:cubicBezTo>
                    <a:pt x="3982262" y="2096075"/>
                    <a:pt x="4052598" y="3052222"/>
                    <a:pt x="3852803" y="3703277"/>
                  </a:cubicBezTo>
                  <a:cubicBezTo>
                    <a:pt x="3653008" y="4354332"/>
                    <a:pt x="2782065" y="5270224"/>
                    <a:pt x="2469239" y="5385193"/>
                  </a:cubicBezTo>
                  <a:cubicBezTo>
                    <a:pt x="1758393" y="5606258"/>
                    <a:pt x="630952" y="4617717"/>
                    <a:pt x="258547" y="3955645"/>
                  </a:cubicBezTo>
                  <a:cubicBezTo>
                    <a:pt x="-113858" y="3293573"/>
                    <a:pt x="-49980" y="2072034"/>
                    <a:pt x="234811" y="1412759"/>
                  </a:cubicBezTo>
                  <a:cubicBezTo>
                    <a:pt x="519602" y="753484"/>
                    <a:pt x="1314621" y="30745"/>
                    <a:pt x="1967294" y="-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7210963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9677" r="16617" b="-1"/>
          <a:stretch/>
        </p:blipFill>
        <p:spPr>
          <a:xfrm>
            <a:off x="-9886" y="10"/>
            <a:ext cx="7572605" cy="6857990"/>
          </a:xfrm>
          <a:prstGeom prst="rect">
            <a:avLst/>
          </a:prstGeom>
        </p:spPr>
      </p:pic>
      <p:sp>
        <p:nvSpPr>
          <p:cNvPr id="5123" name="Rectangle 3"/>
          <p:cNvSpPr>
            <a:spLocks noGrp="1" noChangeArrowheads="1"/>
          </p:cNvSpPr>
          <p:nvPr>
            <p:ph type="subTitle" idx="1"/>
          </p:nvPr>
        </p:nvSpPr>
        <p:spPr>
          <a:xfrm>
            <a:off x="7562719" y="2543364"/>
            <a:ext cx="4024861" cy="3599019"/>
          </a:xfrm>
        </p:spPr>
        <p:txBody>
          <a:bodyPr vert="horz" lIns="91440" tIns="45720" rIns="91440" bIns="45720" rtlCol="0">
            <a:normAutofit/>
          </a:bodyPr>
          <a:lstStyle/>
          <a:p>
            <a:pPr marL="342900" indent="-228600" algn="l">
              <a:buFont typeface="Arial" panose="020B0604020202020204" pitchFamily="34" charset="0"/>
              <a:buChar char="•"/>
              <a:tabLst>
                <a:tab pos="1052513" algn="l"/>
              </a:tabLst>
              <a:defRPr/>
            </a:pPr>
            <a:endParaRPr lang="en-US" sz="2000" dirty="0"/>
          </a:p>
          <a:p>
            <a:pPr marL="742950" lvl="1" indent="-228600" algn="l">
              <a:buFont typeface="Arial" panose="020B0604020202020204" pitchFamily="34" charset="0"/>
              <a:buChar char="•"/>
              <a:tabLst>
                <a:tab pos="1052513" algn="l"/>
              </a:tabLst>
              <a:defRPr/>
            </a:pPr>
            <a:r>
              <a:rPr lang="en-US" dirty="0"/>
              <a:t>Act of Parliament 1949</a:t>
            </a:r>
          </a:p>
          <a:p>
            <a:pPr marL="742950" lvl="1" indent="-228600" algn="l">
              <a:buFont typeface="Arial" panose="020B0604020202020204" pitchFamily="34" charset="0"/>
              <a:buChar char="•"/>
              <a:tabLst>
                <a:tab pos="1052513" algn="l"/>
              </a:tabLst>
              <a:defRPr/>
            </a:pPr>
            <a:r>
              <a:rPr lang="en-US" dirty="0"/>
              <a:t>“</a:t>
            </a:r>
            <a:r>
              <a:rPr lang="en-US" i="1" dirty="0"/>
              <a:t>areas of great natural beauty giving opportunity for open air recreation, established so that natural beauty can be preserved and enhanced, and so that the enjoyment of the scenery by the public can be promoted.”</a:t>
            </a:r>
          </a:p>
          <a:p>
            <a:pPr marL="742950" lvl="1" indent="-228600" algn="l">
              <a:buFont typeface="Arial" panose="020B0604020202020204" pitchFamily="34" charset="0"/>
              <a:buChar char="•"/>
              <a:tabLst>
                <a:tab pos="1052513" algn="l"/>
              </a:tabLst>
              <a:defRPr/>
            </a:pPr>
            <a:endParaRPr lang="en-US" i="1" dirty="0"/>
          </a:p>
        </p:txBody>
      </p:sp>
      <p:sp>
        <p:nvSpPr>
          <p:cNvPr id="5" name="Title 1">
            <a:extLst>
              <a:ext uri="{FF2B5EF4-FFF2-40B4-BE49-F238E27FC236}">
                <a16:creationId xmlns:a16="http://schemas.microsoft.com/office/drawing/2014/main" id="{EB5FE88E-0EF1-96A3-8BD9-F889096BBCD1}"/>
              </a:ext>
            </a:extLst>
          </p:cNvPr>
          <p:cNvSpPr txBox="1">
            <a:spLocks/>
          </p:cNvSpPr>
          <p:nvPr/>
        </p:nvSpPr>
        <p:spPr>
          <a:xfrm>
            <a:off x="7974940" y="871146"/>
            <a:ext cx="3791099" cy="1708242"/>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b="1" dirty="0">
                <a:latin typeface="Neue Haas Grotesk Text Pro" panose="020B0504020202020204" pitchFamily="34" charset="0"/>
              </a:rPr>
              <a:t>The UK Experience</a:t>
            </a:r>
          </a:p>
        </p:txBody>
      </p:sp>
      <p:sp>
        <p:nvSpPr>
          <p:cNvPr id="4" name="TextBox 3">
            <a:extLst>
              <a:ext uri="{FF2B5EF4-FFF2-40B4-BE49-F238E27FC236}">
                <a16:creationId xmlns:a16="http://schemas.microsoft.com/office/drawing/2014/main" id="{D375A043-62D2-5356-4385-7191F7F57DCD}"/>
              </a:ext>
            </a:extLst>
          </p:cNvPr>
          <p:cNvSpPr txBox="1"/>
          <p:nvPr/>
        </p:nvSpPr>
        <p:spPr>
          <a:xfrm>
            <a:off x="8328248" y="5853860"/>
            <a:ext cx="3702796" cy="646331"/>
          </a:xfrm>
          <a:prstGeom prst="rect">
            <a:avLst/>
          </a:prstGeom>
          <a:noFill/>
        </p:spPr>
        <p:txBody>
          <a:bodyPr wrap="square">
            <a:spAutoFit/>
          </a:bodyPr>
          <a:lstStyle/>
          <a:p>
            <a:r>
              <a:rPr lang="en-GB" dirty="0">
                <a:hlinkClick r:id="rId3"/>
              </a:rPr>
              <a:t>History of our National Park: Peak District National Park</a:t>
            </a:r>
            <a:endParaRPr lang="en-GB" dirty="0"/>
          </a:p>
        </p:txBody>
      </p:sp>
    </p:spTree>
    <p:extLst>
      <p:ext uri="{BB962C8B-B14F-4D97-AF65-F5344CB8AC3E}">
        <p14:creationId xmlns:p14="http://schemas.microsoft.com/office/powerpoint/2010/main" val="72225569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3">
                                            <p:txEl>
                                              <p:pRg st="1" end="1"/>
                                            </p:txEl>
                                          </p:spTgt>
                                        </p:tgtEl>
                                        <p:attrNameLst>
                                          <p:attrName>style.visibility</p:attrName>
                                        </p:attrNameLst>
                                      </p:cBhvr>
                                      <p:to>
                                        <p:strVal val="visible"/>
                                      </p:to>
                                    </p:set>
                                    <p:animEffect transition="in" filter="fade">
                                      <p:cBhvr>
                                        <p:cTn id="7" dur="2000"/>
                                        <p:tgtEl>
                                          <p:spTgt spid="5123">
                                            <p:txEl>
                                              <p:pRg st="1" end="1"/>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123">
                                            <p:txEl>
                                              <p:pRg st="2" end="2"/>
                                            </p:txEl>
                                          </p:spTgt>
                                        </p:tgtEl>
                                        <p:attrNameLst>
                                          <p:attrName>style.visibility</p:attrName>
                                        </p:attrNameLst>
                                      </p:cBhvr>
                                      <p:to>
                                        <p:strVal val="visible"/>
                                      </p:to>
                                    </p:set>
                                    <p:animEffect transition="in" filter="fade">
                                      <p:cBhvr>
                                        <p:cTn id="10" dur="2000"/>
                                        <p:tgtEl>
                                          <p:spTgt spid="51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6EFE31A-889E-7343-7C33-DE6F9565F589}"/>
              </a:ext>
            </a:extLst>
          </p:cNvPr>
          <p:cNvSpPr>
            <a:spLocks noGrp="1"/>
          </p:cNvSpPr>
          <p:nvPr>
            <p:ph type="title"/>
          </p:nvPr>
        </p:nvSpPr>
        <p:spPr>
          <a:xfrm>
            <a:off x="865140" y="620688"/>
            <a:ext cx="5334197" cy="1708242"/>
          </a:xfrm>
        </p:spPr>
        <p:txBody>
          <a:bodyPr anchor="ctr">
            <a:normAutofit/>
          </a:bodyPr>
          <a:lstStyle/>
          <a:p>
            <a:r>
              <a:rPr lang="en-GB" sz="4000" b="1" dirty="0">
                <a:latin typeface="Neue Haas Grotesk Text Pro" panose="020B0504020202020204" pitchFamily="34" charset="0"/>
              </a:rPr>
              <a:t>Status</a:t>
            </a:r>
          </a:p>
        </p:txBody>
      </p:sp>
      <p:sp>
        <p:nvSpPr>
          <p:cNvPr id="9219" name="Content Placeholder 2"/>
          <p:cNvSpPr>
            <a:spLocks noGrp="1"/>
          </p:cNvSpPr>
          <p:nvPr>
            <p:ph sz="half" idx="1"/>
          </p:nvPr>
        </p:nvSpPr>
        <p:spPr>
          <a:xfrm>
            <a:off x="551384" y="2551176"/>
            <a:ext cx="4296281" cy="3591207"/>
          </a:xfrm>
        </p:spPr>
        <p:txBody>
          <a:bodyPr vert="horz" lIns="91440" tIns="45720" rIns="91440" bIns="45720" rtlCol="0">
            <a:normAutofit/>
          </a:bodyPr>
          <a:lstStyle/>
          <a:p>
            <a:pPr marL="365760">
              <a:defRPr/>
            </a:pPr>
            <a:r>
              <a:rPr lang="en-US" sz="1900" b="1" dirty="0"/>
              <a:t>10%</a:t>
            </a:r>
            <a:r>
              <a:rPr lang="en-US" sz="1900" dirty="0"/>
              <a:t> of the land area of England and Wales</a:t>
            </a:r>
          </a:p>
          <a:p>
            <a:pPr marL="365760">
              <a:defRPr/>
            </a:pPr>
            <a:r>
              <a:rPr lang="en-US" sz="1900" dirty="0"/>
              <a:t>Welsh National Parks covering </a:t>
            </a:r>
            <a:r>
              <a:rPr lang="en-US" sz="1900" b="1" dirty="0"/>
              <a:t>20%</a:t>
            </a:r>
            <a:r>
              <a:rPr lang="en-US" sz="1900" dirty="0"/>
              <a:t> of the land area </a:t>
            </a:r>
          </a:p>
          <a:p>
            <a:pPr marL="365760">
              <a:defRPr/>
            </a:pPr>
            <a:r>
              <a:rPr lang="en-US" sz="1900" dirty="0"/>
              <a:t>2 in Scotland</a:t>
            </a:r>
          </a:p>
          <a:p>
            <a:pPr marL="365760">
              <a:defRPr/>
            </a:pPr>
            <a:r>
              <a:rPr lang="en-US" sz="1900" dirty="0"/>
              <a:t>Important recreational resource attracting </a:t>
            </a:r>
            <a:r>
              <a:rPr lang="en-US" sz="1900" b="1" dirty="0"/>
              <a:t>approximately 100 million visitors a year (2017)</a:t>
            </a:r>
            <a:r>
              <a:rPr lang="en-US" sz="1900" dirty="0"/>
              <a:t>. </a:t>
            </a:r>
          </a:p>
          <a:p>
            <a:pPr marL="365760">
              <a:defRPr/>
            </a:pPr>
            <a:r>
              <a:rPr lang="en-US" sz="1900" dirty="0"/>
              <a:t>Nation's heritage, available to everyone to enjoy and safeguarded for future generations.</a:t>
            </a:r>
          </a:p>
          <a:p>
            <a:pPr marL="365760">
              <a:defRPr/>
            </a:pPr>
            <a:endParaRPr lang="en-US" sz="1900" dirty="0"/>
          </a:p>
        </p:txBody>
      </p:sp>
      <p:pic>
        <p:nvPicPr>
          <p:cNvPr id="9228" name="Picture 9220" descr="Old house by the mountains">
            <a:extLst>
              <a:ext uri="{FF2B5EF4-FFF2-40B4-BE49-F238E27FC236}">
                <a16:creationId xmlns:a16="http://schemas.microsoft.com/office/drawing/2014/main" id="{39E578EA-B6B3-8E8A-66E2-94FA9D583DCD}"/>
              </a:ext>
            </a:extLst>
          </p:cNvPr>
          <p:cNvPicPr>
            <a:picLocks noChangeAspect="1"/>
          </p:cNvPicPr>
          <p:nvPr/>
        </p:nvPicPr>
        <p:blipFill rotWithShape="1">
          <a:blip r:embed="rId2"/>
          <a:srcRect l="15943" r="26354" b="1"/>
          <a:stretch/>
        </p:blipFill>
        <p:spPr>
          <a:xfrm>
            <a:off x="5650992" y="10"/>
            <a:ext cx="6541008" cy="6857990"/>
          </a:xfrm>
          <a:prstGeom prst="rect">
            <a:avLst/>
          </a:prstGeom>
        </p:spPr>
      </p:pic>
      <p:sp>
        <p:nvSpPr>
          <p:cNvPr id="3" name="TextBox 2">
            <a:extLst>
              <a:ext uri="{FF2B5EF4-FFF2-40B4-BE49-F238E27FC236}">
                <a16:creationId xmlns:a16="http://schemas.microsoft.com/office/drawing/2014/main" id="{E4996A51-20C9-D221-79B3-D9B05E24AD65}"/>
              </a:ext>
            </a:extLst>
          </p:cNvPr>
          <p:cNvSpPr txBox="1"/>
          <p:nvPr/>
        </p:nvSpPr>
        <p:spPr>
          <a:xfrm>
            <a:off x="210066" y="6368240"/>
            <a:ext cx="6096000" cy="369332"/>
          </a:xfrm>
          <a:prstGeom prst="rect">
            <a:avLst/>
          </a:prstGeom>
          <a:noFill/>
        </p:spPr>
        <p:txBody>
          <a:bodyPr wrap="square">
            <a:spAutoFit/>
          </a:bodyPr>
          <a:lstStyle/>
          <a:p>
            <a:r>
              <a:rPr lang="en-GB" dirty="0">
                <a:hlinkClick r:id="rId3"/>
              </a:rPr>
              <a:t>Where are England's 10 national parks? - BBC News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2000"/>
                                        <p:tgtEl>
                                          <p:spTgt spid="92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2000"/>
                                        <p:tgtEl>
                                          <p:spTgt spid="92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2000"/>
                                        <p:tgtEl>
                                          <p:spTgt spid="92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fade">
                                      <p:cBhvr>
                                        <p:cTn id="22" dur="2000"/>
                                        <p:tgtEl>
                                          <p:spTgt spid="921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219">
                                            <p:txEl>
                                              <p:pRg st="4" end="4"/>
                                            </p:txEl>
                                          </p:spTgt>
                                        </p:tgtEl>
                                        <p:attrNameLst>
                                          <p:attrName>style.visibility</p:attrName>
                                        </p:attrNameLst>
                                      </p:cBhvr>
                                      <p:to>
                                        <p:strVal val="visible"/>
                                      </p:to>
                                    </p:set>
                                    <p:animEffect transition="in" filter="fade">
                                      <p:cBhvr>
                                        <p:cTn id="27" dur="2000"/>
                                        <p:tgtEl>
                                          <p:spTgt spid="92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BA38A1C4-C31F-B5D9-4F02-9038E76F4161}"/>
              </a:ext>
            </a:extLst>
          </p:cNvPr>
          <p:cNvSpPr>
            <a:spLocks noGrp="1"/>
          </p:cNvSpPr>
          <p:nvPr>
            <p:ph type="title"/>
          </p:nvPr>
        </p:nvSpPr>
        <p:spPr>
          <a:xfrm>
            <a:off x="800100" y="3822610"/>
            <a:ext cx="4229100" cy="2255461"/>
          </a:xfrm>
        </p:spPr>
        <p:txBody>
          <a:bodyPr anchor="t">
            <a:normAutofit/>
          </a:bodyPr>
          <a:lstStyle/>
          <a:p>
            <a:r>
              <a:rPr lang="en-GB" sz="3200" b="1">
                <a:latin typeface="Neue Haas Grotesk Text Pro" panose="020B0504020202020204" pitchFamily="34" charset="0"/>
              </a:rPr>
              <a:t>History</a:t>
            </a:r>
          </a:p>
        </p:txBody>
      </p:sp>
      <p:pic>
        <p:nvPicPr>
          <p:cNvPr id="2" name="Picture 1"/>
          <p:cNvPicPr>
            <a:picLocks noChangeAspect="1"/>
          </p:cNvPicPr>
          <p:nvPr/>
        </p:nvPicPr>
        <p:blipFill rotWithShape="1">
          <a:blip r:embed="rId3"/>
          <a:srcRect t="10447" b="24870"/>
          <a:stretch/>
        </p:blipFill>
        <p:spPr>
          <a:xfrm>
            <a:off x="866422" y="-1"/>
            <a:ext cx="10459156" cy="3517995"/>
          </a:xfrm>
          <a:prstGeom prst="rect">
            <a:avLst/>
          </a:prstGeom>
        </p:spPr>
      </p:pic>
      <p:cxnSp>
        <p:nvCxnSpPr>
          <p:cNvPr id="11" name="Straight Connector 10">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422" y="3517997"/>
            <a:ext cx="1045915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987844" y="3854885"/>
            <a:ext cx="5365955" cy="2384552"/>
          </a:xfrm>
        </p:spPr>
        <p:txBody>
          <a:bodyPr>
            <a:normAutofit/>
          </a:bodyPr>
          <a:lstStyle/>
          <a:p>
            <a:pPr marL="365760" indent="-283464">
              <a:buFont typeface="Wingdings 2"/>
              <a:buChar char=""/>
              <a:defRPr/>
            </a:pPr>
            <a:r>
              <a:rPr lang="en-GB" sz="2000">
                <a:cs typeface="Calibri" panose="020F0502020204030204" pitchFamily="34" charset="0"/>
              </a:rPr>
              <a:t>Diachrony: To understand the present you must understand the past</a:t>
            </a:r>
          </a:p>
          <a:p>
            <a:pPr marL="365760" indent="-283464">
              <a:buFont typeface="Wingdings 2"/>
              <a:buChar char=""/>
              <a:defRPr/>
            </a:pPr>
            <a:r>
              <a:rPr lang="en-GB" sz="2000">
                <a:cs typeface="Calibri" panose="020F0502020204030204" pitchFamily="34" charset="0"/>
              </a:rPr>
              <a:t>Transcendentalists</a:t>
            </a:r>
          </a:p>
          <a:p>
            <a:pPr marL="640398" lvl="1" indent="-283464">
              <a:buFont typeface="Wingdings 2"/>
              <a:buChar char=""/>
              <a:defRPr/>
            </a:pPr>
            <a:r>
              <a:rPr lang="en-GB" sz="2000">
                <a:cs typeface="Calibri" panose="020F0502020204030204" pitchFamily="34" charset="0"/>
              </a:rPr>
              <a:t>Influenced by romanticism</a:t>
            </a:r>
          </a:p>
          <a:p>
            <a:pPr marL="640398" lvl="1" indent="-283464">
              <a:buFont typeface="Wingdings 2"/>
              <a:buChar char=""/>
              <a:defRPr/>
            </a:pPr>
            <a:r>
              <a:rPr lang="en-GB" sz="2000"/>
              <a:t>Henry David Thoreau was a major advocate</a:t>
            </a:r>
            <a:endParaRPr lang="en-GB" sz="2000">
              <a:cs typeface="Calibri" panose="020F0502020204030204" pitchFamily="34" charset="0"/>
            </a:endParaRPr>
          </a:p>
          <a:p>
            <a:pPr marL="356934" lvl="1" indent="0">
              <a:buNone/>
              <a:defRPr/>
            </a:pPr>
            <a:endParaRPr lang="en-GB" sz="2000" dirty="0">
              <a:latin typeface="Calibri" panose="020F0502020204030204" pitchFamily="34" charset="0"/>
              <a:cs typeface="Calibri" panose="020F0502020204030204" pitchFamily="34" charset="0"/>
            </a:endParaRPr>
          </a:p>
          <a:p>
            <a:pPr marL="356934" lvl="1" indent="0">
              <a:buNone/>
              <a:defRPr/>
            </a:pPr>
            <a:endParaRPr lang="en-GB" sz="2000" dirty="0">
              <a:latin typeface="Calibri" panose="020F0502020204030204" pitchFamily="34" charset="0"/>
              <a:cs typeface="Calibri" panose="020F0502020204030204" pitchFamily="34" charset="0"/>
            </a:endParaRPr>
          </a:p>
          <a:p>
            <a:pPr marL="356934" lvl="1" indent="0">
              <a:buNone/>
              <a:defRPr/>
            </a:pPr>
            <a:endParaRPr lang="en-GB" sz="2000" dirty="0">
              <a:latin typeface="Calibri" panose="020F0502020204030204" pitchFamily="34" charset="0"/>
              <a:cs typeface="Calibri" panose="020F0502020204030204" pitchFamily="34" charset="0"/>
            </a:endParaRPr>
          </a:p>
          <a:p>
            <a:pPr marL="356934" lvl="1" indent="0">
              <a:buNone/>
              <a:defRPr/>
            </a:pPr>
            <a:endParaRPr lang="en-GB" sz="2000" dirty="0">
              <a:latin typeface="Calibri" panose="020F0502020204030204" pitchFamily="34" charset="0"/>
              <a:cs typeface="Calibri" panose="020F0502020204030204" pitchFamily="34" charset="0"/>
            </a:endParaRPr>
          </a:p>
          <a:p>
            <a:pPr marL="356934" lvl="1" indent="0">
              <a:buNone/>
              <a:defRPr/>
            </a:pPr>
            <a:endParaRPr lang="en-GB" sz="2000" dirty="0">
              <a:latin typeface="Calibri" panose="020F0502020204030204" pitchFamily="34" charset="0"/>
              <a:cs typeface="Calibri" panose="020F0502020204030204" pitchFamily="34" charset="0"/>
            </a:endParaRPr>
          </a:p>
          <a:p>
            <a:pPr marL="356934" lvl="1" indent="0">
              <a:buNone/>
              <a:defRPr/>
            </a:pPr>
            <a:endParaRPr lang="en-GB" sz="2000" dirty="0">
              <a:latin typeface="Calibri" panose="020F0502020204030204" pitchFamily="34" charset="0"/>
              <a:cs typeface="Calibri" panose="020F0502020204030204" pitchFamily="34" charset="0"/>
            </a:endParaRPr>
          </a:p>
          <a:p>
            <a:pPr marL="356934" lvl="1" indent="0">
              <a:buNone/>
              <a:defRPr/>
            </a:pPr>
            <a:endParaRPr lang="en-GB" sz="2000" dirty="0">
              <a:latin typeface="Calibri" panose="020F0502020204030204" pitchFamily="34" charset="0"/>
              <a:cs typeface="Calibri" panose="020F050202020403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33760" r="23990"/>
          <a:stretch/>
        </p:blipFill>
        <p:spPr>
          <a:xfrm>
            <a:off x="-1" y="10"/>
            <a:ext cx="5151179" cy="6857990"/>
          </a:xfrm>
          <a:prstGeom prst="rect">
            <a:avLst/>
          </a:prstGeom>
        </p:spPr>
      </p:pic>
      <p:sp>
        <p:nvSpPr>
          <p:cNvPr id="6" name="Title 1">
            <a:extLst>
              <a:ext uri="{FF2B5EF4-FFF2-40B4-BE49-F238E27FC236}">
                <a16:creationId xmlns:a16="http://schemas.microsoft.com/office/drawing/2014/main" id="{D7E8C6FB-4330-1065-027C-FE0865BE232F}"/>
              </a:ext>
            </a:extLst>
          </p:cNvPr>
          <p:cNvSpPr>
            <a:spLocks noGrp="1"/>
          </p:cNvSpPr>
          <p:nvPr>
            <p:ph type="title"/>
          </p:nvPr>
        </p:nvSpPr>
        <p:spPr>
          <a:xfrm>
            <a:off x="5879976" y="548680"/>
            <a:ext cx="5334197" cy="1708242"/>
          </a:xfrm>
        </p:spPr>
        <p:txBody>
          <a:bodyPr anchor="ctr">
            <a:normAutofit/>
          </a:bodyPr>
          <a:lstStyle/>
          <a:p>
            <a:r>
              <a:rPr lang="en-GB" sz="4000" b="1" dirty="0">
                <a:latin typeface="Neue Haas Grotesk Text Pro" panose="020B0504020202020204" pitchFamily="34" charset="0"/>
              </a:rPr>
              <a:t>History</a:t>
            </a:r>
          </a:p>
        </p:txBody>
      </p:sp>
      <p:sp>
        <p:nvSpPr>
          <p:cNvPr id="3" name="Content Placeholder 2"/>
          <p:cNvSpPr>
            <a:spLocks noGrp="1"/>
          </p:cNvSpPr>
          <p:nvPr>
            <p:ph idx="1"/>
          </p:nvPr>
        </p:nvSpPr>
        <p:spPr>
          <a:xfrm>
            <a:off x="5971697" y="2148005"/>
            <a:ext cx="5444382" cy="3591207"/>
          </a:xfrm>
        </p:spPr>
        <p:txBody>
          <a:bodyPr>
            <a:noAutofit/>
          </a:bodyPr>
          <a:lstStyle/>
          <a:p>
            <a:pPr marL="356934" lvl="1" indent="0">
              <a:buNone/>
              <a:defRPr/>
            </a:pPr>
            <a:endParaRPr lang="en-GB" sz="2000" dirty="0">
              <a:latin typeface="Calibri" panose="020F0502020204030204" pitchFamily="34" charset="0"/>
              <a:cs typeface="Calibri" panose="020F0502020204030204" pitchFamily="34" charset="0"/>
            </a:endParaRPr>
          </a:p>
          <a:p>
            <a:pPr marL="365760" indent="-283464">
              <a:buFont typeface="Wingdings 2"/>
              <a:buChar char=""/>
              <a:defRPr/>
            </a:pPr>
            <a:r>
              <a:rPr lang="en-GB" sz="2000" dirty="0">
                <a:latin typeface="Calibri" panose="020F0502020204030204" pitchFamily="34" charset="0"/>
                <a:cs typeface="Calibri" panose="020F0502020204030204" pitchFamily="34" charset="0"/>
              </a:rPr>
              <a:t>In the </a:t>
            </a:r>
            <a:r>
              <a:rPr lang="en-GB" sz="2000" b="1" dirty="0">
                <a:latin typeface="Calibri" panose="020F0502020204030204" pitchFamily="34" charset="0"/>
                <a:cs typeface="Calibri" panose="020F0502020204030204" pitchFamily="34" charset="0"/>
              </a:rPr>
              <a:t>early 19</a:t>
            </a:r>
            <a:r>
              <a:rPr lang="en-GB" sz="2000" b="1" baseline="30000" dirty="0">
                <a:latin typeface="Calibri" panose="020F0502020204030204" pitchFamily="34" charset="0"/>
                <a:cs typeface="Calibri" panose="020F0502020204030204" pitchFamily="34" charset="0"/>
              </a:rPr>
              <a:t>th</a:t>
            </a:r>
            <a:r>
              <a:rPr lang="en-GB" sz="2000" b="1" dirty="0">
                <a:latin typeface="Calibri" panose="020F0502020204030204" pitchFamily="34" charset="0"/>
                <a:cs typeface="Calibri" panose="020F0502020204030204" pitchFamily="34" charset="0"/>
              </a:rPr>
              <a:t> century</a:t>
            </a:r>
            <a:r>
              <a:rPr lang="en-GB" sz="2000" dirty="0">
                <a:latin typeface="Calibri" panose="020F0502020204030204" pitchFamily="34" charset="0"/>
                <a:cs typeface="Calibri" panose="020F0502020204030204" pitchFamily="34" charset="0"/>
              </a:rPr>
              <a:t> the romantic poets such as Byron, Coleridge and Wordsworth wrote about the inspirational beauty of the "untamed" countryside. Until then relatively wild, remote areas had been seen as uncivilised and dangerous. Wordsworth famously claimed the Lake District (1835) as </a:t>
            </a:r>
          </a:p>
          <a:p>
            <a:pPr marL="82296" indent="0">
              <a:buNone/>
              <a:defRPr/>
            </a:pPr>
            <a:endParaRPr lang="en-GB" sz="2000" i="1" dirty="0">
              <a:latin typeface="Calibri" panose="020F0502020204030204" pitchFamily="34" charset="0"/>
              <a:cs typeface="Calibri" panose="020F0502020204030204" pitchFamily="34" charset="0"/>
            </a:endParaRPr>
          </a:p>
          <a:p>
            <a:pPr marL="82296" indent="0">
              <a:buNone/>
              <a:defRPr/>
            </a:pPr>
            <a:r>
              <a:rPr lang="en-GB" sz="2000" i="1" dirty="0">
                <a:latin typeface="Calibri" panose="020F0502020204030204" pitchFamily="34" charset="0"/>
                <a:cs typeface="Calibri" panose="020F0502020204030204" pitchFamily="34" charset="0"/>
              </a:rPr>
              <a:t>"a sort of national property, in which every man has a right and an interest who has an eye to perceive and a heart to enjoy".</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6508480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C69EA84A-5586-FE0C-B84A-7079AA65BE65}"/>
              </a:ext>
            </a:extLst>
          </p:cNvPr>
          <p:cNvSpPr>
            <a:spLocks noGrp="1"/>
          </p:cNvSpPr>
          <p:nvPr>
            <p:ph type="title"/>
          </p:nvPr>
        </p:nvSpPr>
        <p:spPr>
          <a:xfrm>
            <a:off x="838201" y="345810"/>
            <a:ext cx="5120561" cy="1325563"/>
          </a:xfrm>
        </p:spPr>
        <p:txBody>
          <a:bodyPr>
            <a:normAutofit/>
          </a:bodyPr>
          <a:lstStyle/>
          <a:p>
            <a:r>
              <a:rPr lang="en-GB" b="1">
                <a:latin typeface="Neue Haas Grotesk Text Pro" panose="020B0504020202020204" pitchFamily="34" charset="0"/>
              </a:rPr>
              <a:t>Inter-war</a:t>
            </a:r>
          </a:p>
        </p:txBody>
      </p:sp>
      <p:sp>
        <p:nvSpPr>
          <p:cNvPr id="3" name="Content Placeholder 2"/>
          <p:cNvSpPr>
            <a:spLocks noGrp="1"/>
          </p:cNvSpPr>
          <p:nvPr>
            <p:ph idx="1"/>
          </p:nvPr>
        </p:nvSpPr>
        <p:spPr>
          <a:xfrm>
            <a:off x="838201" y="1825625"/>
            <a:ext cx="5092194" cy="4351338"/>
          </a:xfrm>
        </p:spPr>
        <p:txBody>
          <a:bodyPr>
            <a:normAutofit/>
          </a:bodyPr>
          <a:lstStyle/>
          <a:p>
            <a:pPr marL="365760" indent="-283464">
              <a:buClr>
                <a:srgbClr val="3891A7"/>
              </a:buClr>
              <a:buFont typeface="Wingdings 2"/>
              <a:buChar char=""/>
              <a:defRPr/>
            </a:pPr>
            <a:r>
              <a:rPr lang="en-GB" sz="1800">
                <a:latin typeface="Calibri" pitchFamily="34" charset="0"/>
              </a:rPr>
              <a:t>Campaigns from leisure organisations: Ramblers Association, YHA, Council for the Preservation of Rural England (CPRE), Council for the Preservation of Rural Wales (CPRW). NB Access was the big issue)</a:t>
            </a:r>
          </a:p>
          <a:p>
            <a:pPr marL="365760" indent="-283464">
              <a:buClr>
                <a:srgbClr val="3891A7"/>
              </a:buClr>
              <a:buFont typeface="Wingdings 2"/>
              <a:buChar char=""/>
              <a:defRPr/>
            </a:pPr>
            <a:r>
              <a:rPr lang="en-GB" sz="1800">
                <a:latin typeface="Calibri" pitchFamily="34" charset="0"/>
              </a:rPr>
              <a:t>In 1929 the Government launched an inquiry into the creation of National Parks and in 1931 recommended a ‘NP Authority.</a:t>
            </a:r>
          </a:p>
          <a:p>
            <a:pPr marL="365760" indent="-283464">
              <a:buClr>
                <a:srgbClr val="3891A7"/>
              </a:buClr>
              <a:buFont typeface="Wingdings 2"/>
              <a:buChar char=""/>
              <a:defRPr/>
            </a:pPr>
            <a:r>
              <a:rPr lang="en-GB" sz="1800">
                <a:latin typeface="Calibri" pitchFamily="34" charset="0"/>
              </a:rPr>
              <a:t>No official response so public  discontent grew esp. In the urban areas around the Peak District. (1932 ‘Mass trespass’ took place on Kinder Scout and 5 were arrested)</a:t>
            </a:r>
          </a:p>
          <a:p>
            <a:pPr marL="365760" indent="-283464">
              <a:buClr>
                <a:srgbClr val="3891A7"/>
              </a:buClr>
              <a:buFont typeface="Wingdings 2"/>
              <a:buChar char=""/>
              <a:defRPr/>
            </a:pPr>
            <a:r>
              <a:rPr lang="en-GB" sz="1800">
                <a:latin typeface="Calibri" pitchFamily="34" charset="0"/>
              </a:rPr>
              <a:t>In 1935 the Standing Committee for National Parks (SCNP) is formed.  NP became a part of the Labour party’s post-war reconstruction.</a:t>
            </a:r>
          </a:p>
          <a:p>
            <a:endParaRPr lang="en-GB" sz="1800"/>
          </a:p>
        </p:txBody>
      </p:sp>
      <p:sp>
        <p:nvSpPr>
          <p:cNvPr id="15" name="Oval 1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2"/>
          <a:srcRect l="5434" r="24961" b="-3"/>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7" name="Arc 1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p:cNvPicPr>
            <a:picLocks noChangeAspect="1"/>
          </p:cNvPicPr>
          <p:nvPr/>
        </p:nvPicPr>
        <p:blipFill rotWithShape="1">
          <a:blip r:embed="rId3"/>
          <a:srcRect l="15753" r="4976" b="-3"/>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833092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2000"/>
                                        <p:tgtEl>
                                          <p:spTgt spid="3">
                                            <p:txEl>
                                              <p:pRg st="1" end="1"/>
                                            </p:txEl>
                                          </p:spTgt>
                                        </p:tgtEl>
                                      </p:cBhvr>
                                    </p:animEffect>
                                    <p:anim calcmode="lin" valueType="num">
                                      <p:cBhvr>
                                        <p:cTn id="15"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2000"/>
                                        <p:tgtEl>
                                          <p:spTgt spid="3">
                                            <p:txEl>
                                              <p:pRg st="2" end="2"/>
                                            </p:txEl>
                                          </p:spTgt>
                                        </p:tgtEl>
                                      </p:cBhvr>
                                    </p:animEffect>
                                    <p:anim calcmode="lin" valueType="num">
                                      <p:cBhvr>
                                        <p:cTn id="22"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2000"/>
                                        <p:tgtEl>
                                          <p:spTgt spid="3">
                                            <p:txEl>
                                              <p:pRg st="3" end="3"/>
                                            </p:txEl>
                                          </p:spTgt>
                                        </p:tgtEl>
                                      </p:cBhvr>
                                    </p:animEffect>
                                    <p:anim calcmode="lin" valueType="num">
                                      <p:cBhvr>
                                        <p:cTn id="29"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30"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stretch>
            <a:fillRect/>
          </a:stretch>
        </p:blipFill>
        <p:spPr>
          <a:xfrm>
            <a:off x="838199" y="1443698"/>
            <a:ext cx="5308533" cy="2561366"/>
          </a:xfrm>
          <a:prstGeom prst="rect">
            <a:avLst/>
          </a:prstGeom>
        </p:spPr>
      </p:pic>
      <p:sp>
        <p:nvSpPr>
          <p:cNvPr id="3" name="Content Placeholder 2"/>
          <p:cNvSpPr>
            <a:spLocks noGrp="1"/>
          </p:cNvSpPr>
          <p:nvPr>
            <p:ph idx="1"/>
          </p:nvPr>
        </p:nvSpPr>
        <p:spPr>
          <a:xfrm>
            <a:off x="6811617" y="838200"/>
            <a:ext cx="4542183" cy="5315911"/>
          </a:xfrm>
        </p:spPr>
        <p:txBody>
          <a:bodyPr>
            <a:normAutofit/>
          </a:bodyPr>
          <a:lstStyle/>
          <a:p>
            <a:r>
              <a:rPr lang="en-GB" sz="1900">
                <a:latin typeface="Calibri" pitchFamily="34" charset="0"/>
              </a:rPr>
              <a:t>In 1945 a White Paper on National Parks is published by John Dower. Sir Norman Birkett published a pamphlet "National Parks and the Countryside". In it he wrote:</a:t>
            </a:r>
            <a:r>
              <a:rPr lang="en-GB" sz="1900" i="1">
                <a:latin typeface="Calibri" pitchFamily="34" charset="0"/>
              </a:rPr>
              <a:t> </a:t>
            </a:r>
          </a:p>
          <a:p>
            <a:r>
              <a:rPr lang="en-GB" sz="1900" b="1" i="1">
                <a:latin typeface="Calibri" pitchFamily="34" charset="0"/>
              </a:rPr>
              <a:t>"After the experiences of the past 6 years, it is altogether praiseworthy that there should be a great stirring in men's minds, a vast quickening of man's social conscience. And even if it were thought that this is put too high, it is at least inevitable that after so much suffering so nobly borne it should be felt that some compensation might be found for so large a calamity, that something nobler should emerge for those who had endured so much, that there should be in the somewhat wistful phrase - a better world.“  Compare to 2021 Pandemic?</a:t>
            </a:r>
            <a:endParaRPr lang="en-GB" sz="1900" i="1">
              <a:latin typeface="Calibri" pitchFamily="34" charset="0"/>
            </a:endParaRPr>
          </a:p>
        </p:txBody>
      </p:sp>
      <p:sp>
        <p:nvSpPr>
          <p:cNvPr id="5" name="Title 1">
            <a:extLst>
              <a:ext uri="{FF2B5EF4-FFF2-40B4-BE49-F238E27FC236}">
                <a16:creationId xmlns:a16="http://schemas.microsoft.com/office/drawing/2014/main" id="{63385DD7-FC3E-5B0A-A0FE-6030F558553E}"/>
              </a:ext>
            </a:extLst>
          </p:cNvPr>
          <p:cNvSpPr txBox="1">
            <a:spLocks/>
          </p:cNvSpPr>
          <p:nvPr/>
        </p:nvSpPr>
        <p:spPr>
          <a:xfrm>
            <a:off x="596635" y="190046"/>
            <a:ext cx="5334197" cy="170824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Neue Haas Grotesk Text Pro" panose="020B0504020202020204" pitchFamily="34" charset="0"/>
              </a:rPr>
              <a:t>Post-war ideology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08168" y="620688"/>
            <a:ext cx="4392488" cy="4800600"/>
          </a:xfrm>
        </p:spPr>
        <p:txBody>
          <a:bodyPr/>
          <a:lstStyle/>
          <a:p>
            <a:pPr>
              <a:lnSpc>
                <a:spcPct val="90000"/>
              </a:lnSpc>
            </a:pPr>
            <a:r>
              <a:rPr lang="en-GB" sz="1800" dirty="0">
                <a:latin typeface="Calibri" pitchFamily="34" charset="0"/>
              </a:rPr>
              <a:t>Arthur Hobhouse publishes a report in 1947 listing 12 sites to be considered for National Park status.  Ramblers Association arranged mass meetings in cities</a:t>
            </a:r>
          </a:p>
          <a:p>
            <a:r>
              <a:rPr lang="en-GB" sz="1800" dirty="0">
                <a:latin typeface="Calibri" pitchFamily="34" charset="0"/>
              </a:rPr>
              <a:t>In 1949 the National Parks and Access to the Countryside Act passed.</a:t>
            </a:r>
            <a:endParaRPr lang="en-US" sz="1800" dirty="0">
              <a:latin typeface="Calibri" pitchFamily="34" charset="0"/>
            </a:endParaRPr>
          </a:p>
        </p:txBody>
      </p:sp>
      <p:pic>
        <p:nvPicPr>
          <p:cNvPr id="2" name="Picture 1"/>
          <p:cNvPicPr>
            <a:picLocks noChangeAspect="1"/>
          </p:cNvPicPr>
          <p:nvPr/>
        </p:nvPicPr>
        <p:blipFill>
          <a:blip r:embed="rId2"/>
          <a:stretch>
            <a:fillRect/>
          </a:stretch>
        </p:blipFill>
        <p:spPr>
          <a:xfrm>
            <a:off x="5612820" y="3561529"/>
            <a:ext cx="6373712" cy="3073233"/>
          </a:xfrm>
          <a:prstGeom prst="rect">
            <a:avLst/>
          </a:prstGeom>
        </p:spPr>
      </p:pic>
      <p:sp>
        <p:nvSpPr>
          <p:cNvPr id="4" name="TextBox 3"/>
          <p:cNvSpPr txBox="1"/>
          <p:nvPr/>
        </p:nvSpPr>
        <p:spPr>
          <a:xfrm>
            <a:off x="479376" y="1677390"/>
            <a:ext cx="6729125" cy="1323439"/>
          </a:xfrm>
          <a:prstGeom prst="rect">
            <a:avLst/>
          </a:prstGeom>
          <a:noFill/>
        </p:spPr>
        <p:txBody>
          <a:bodyPr wrap="square" rtlCol="0">
            <a:spAutoFit/>
          </a:bodyPr>
          <a:lstStyle/>
          <a:p>
            <a:r>
              <a:rPr lang="en-GB" sz="2000" dirty="0">
                <a:solidFill>
                  <a:schemeClr val="tx1">
                    <a:lumMod val="95000"/>
                    <a:lumOff val="5000"/>
                  </a:schemeClr>
                </a:solidFill>
                <a:latin typeface="Calibri" panose="020F0502020204030204" pitchFamily="34" charset="0"/>
              </a:rPr>
              <a:t>As secretary of the Standing Committee on National Parks which had been formed in 1936, town planner and National Parks campaigner John Dower was asked to report on how the National Park ideal might work for us. </a:t>
            </a:r>
          </a:p>
        </p:txBody>
      </p:sp>
      <p:sp>
        <p:nvSpPr>
          <p:cNvPr id="7" name="Title 1">
            <a:extLst>
              <a:ext uri="{FF2B5EF4-FFF2-40B4-BE49-F238E27FC236}">
                <a16:creationId xmlns:a16="http://schemas.microsoft.com/office/drawing/2014/main" id="{30DB6349-979A-231D-1A17-C5E7C495A7EB}"/>
              </a:ext>
            </a:extLst>
          </p:cNvPr>
          <p:cNvSpPr txBox="1">
            <a:spLocks/>
          </p:cNvSpPr>
          <p:nvPr/>
        </p:nvSpPr>
        <p:spPr>
          <a:xfrm>
            <a:off x="596635" y="190046"/>
            <a:ext cx="5334197" cy="170824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latin typeface="Neue Haas Grotesk Text Pro" panose="020B0504020202020204" pitchFamily="34" charset="0"/>
              </a:rPr>
              <a:t>Post-war ideology</a:t>
            </a:r>
          </a:p>
        </p:txBody>
      </p:sp>
    </p:spTree>
    <p:extLst>
      <p:ext uri="{BB962C8B-B14F-4D97-AF65-F5344CB8AC3E}">
        <p14:creationId xmlns:p14="http://schemas.microsoft.com/office/powerpoint/2010/main" val="2810425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Title 1"/>
          <p:cNvSpPr>
            <a:spLocks noGrp="1"/>
          </p:cNvSpPr>
          <p:nvPr>
            <p:ph type="title"/>
          </p:nvPr>
        </p:nvSpPr>
        <p:spPr>
          <a:xfrm>
            <a:off x="876693" y="741391"/>
            <a:ext cx="4355265" cy="1616203"/>
          </a:xfrm>
        </p:spPr>
        <p:txBody>
          <a:bodyPr anchor="b">
            <a:normAutofit/>
          </a:bodyPr>
          <a:lstStyle/>
          <a:p>
            <a:pPr>
              <a:defRPr/>
            </a:pPr>
            <a:r>
              <a:rPr lang="en-GB" sz="3200" b="1">
                <a:latin typeface="Neue Haas Grotesk Text Pro" panose="020B0504020202020204" pitchFamily="34" charset="0"/>
              </a:rPr>
              <a:t>The ‘Cold War’</a:t>
            </a:r>
            <a:endParaRPr lang="en-US" sz="3200" b="1">
              <a:latin typeface="Neue Haas Grotesk Text Pro" panose="020B0504020202020204" pitchFamily="34" charset="0"/>
            </a:endParaRPr>
          </a:p>
        </p:txBody>
      </p:sp>
      <p:sp>
        <p:nvSpPr>
          <p:cNvPr id="8195" name="Content Placeholder 2"/>
          <p:cNvSpPr>
            <a:spLocks noGrp="1"/>
          </p:cNvSpPr>
          <p:nvPr>
            <p:ph idx="1"/>
          </p:nvPr>
        </p:nvSpPr>
        <p:spPr>
          <a:xfrm>
            <a:off x="876692" y="2533476"/>
            <a:ext cx="4355265" cy="3447832"/>
          </a:xfrm>
        </p:spPr>
        <p:txBody>
          <a:bodyPr anchor="t">
            <a:normAutofit/>
          </a:bodyPr>
          <a:lstStyle/>
          <a:p>
            <a:r>
              <a:rPr lang="en-GB" sz="2000" dirty="0">
                <a:latin typeface="Calibri" pitchFamily="34" charset="0"/>
              </a:rPr>
              <a:t>In 1977 the Standing Committee on National Parks became the Council for National Parks (CNP). It continued to give the voluntary sector a voice on National Park issues and to campaign for the protection and enhancement of the Parks, acting as watchdog, attending inquiries, co-ordinating other interest groups, promoting awareness and lobbying Government.</a:t>
            </a:r>
            <a:endParaRPr lang="en-US" sz="2000" dirty="0">
              <a:latin typeface="Calibri" pitchFamily="34" charset="0"/>
            </a:endParaRPr>
          </a:p>
          <a:p>
            <a:endParaRPr lang="en-US" sz="2000">
              <a:latin typeface="Calibri" pitchFamily="34" charset="0"/>
            </a:endParaRPr>
          </a:p>
        </p:txBody>
      </p:sp>
      <p:pic>
        <p:nvPicPr>
          <p:cNvPr id="8197" name="Picture 8196" descr="Elevated view of marsh and tidelands at dusk">
            <a:extLst>
              <a:ext uri="{FF2B5EF4-FFF2-40B4-BE49-F238E27FC236}">
                <a16:creationId xmlns:a16="http://schemas.microsoft.com/office/drawing/2014/main" id="{FCE817B0-61A0-3B1D-1668-2F924B88F482}"/>
              </a:ext>
            </a:extLst>
          </p:cNvPr>
          <p:cNvPicPr>
            <a:picLocks noChangeAspect="1"/>
          </p:cNvPicPr>
          <p:nvPr/>
        </p:nvPicPr>
        <p:blipFill rotWithShape="1">
          <a:blip r:embed="rId2"/>
          <a:srcRect l="27253" r="13413" b="-1"/>
          <a:stretch/>
        </p:blipFill>
        <p:spPr>
          <a:xfrm>
            <a:off x="6096000" y="10"/>
            <a:ext cx="6095999" cy="6857990"/>
          </a:xfrm>
          <a:prstGeom prst="rect">
            <a:avLst/>
          </a:prstGeom>
        </p:spPr>
      </p:pic>
      <p:sp>
        <p:nvSpPr>
          <p:cNvPr id="8201" name="Rectangle 8200">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207" name="Rectangle 8206">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p:cTn id="7" dur="1000" fill="hold"/>
                                        <p:tgtEl>
                                          <p:spTgt spid="819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819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8195">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819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703512" y="145894"/>
            <a:ext cx="7499350" cy="1143000"/>
          </a:xfrm>
        </p:spPr>
        <p:txBody>
          <a:bodyPr/>
          <a:lstStyle/>
          <a:p>
            <a:pPr>
              <a:defRPr/>
            </a:pPr>
            <a:r>
              <a:rPr lang="en-GB" b="1" dirty="0">
                <a:latin typeface="Neue Haas Grotesk Text Pro" panose="020B0504020202020204" pitchFamily="34" charset="0"/>
              </a:rPr>
              <a:t>The ‘Cold War’</a:t>
            </a:r>
            <a:endParaRPr lang="en-US" b="1" dirty="0">
              <a:latin typeface="Neue Haas Grotesk Text Pro" panose="020B0504020202020204" pitchFamily="34" charset="0"/>
            </a:endParaRPr>
          </a:p>
        </p:txBody>
      </p:sp>
      <p:sp>
        <p:nvSpPr>
          <p:cNvPr id="8195" name="Content Placeholder 2"/>
          <p:cNvSpPr>
            <a:spLocks noGrp="1"/>
          </p:cNvSpPr>
          <p:nvPr>
            <p:ph idx="1"/>
          </p:nvPr>
        </p:nvSpPr>
        <p:spPr>
          <a:xfrm>
            <a:off x="1618302" y="1412776"/>
            <a:ext cx="9518257" cy="4800600"/>
          </a:xfrm>
        </p:spPr>
        <p:txBody>
          <a:bodyPr>
            <a:normAutofit/>
          </a:bodyPr>
          <a:lstStyle/>
          <a:p>
            <a:r>
              <a:rPr lang="en-GB" b="1" dirty="0">
                <a:latin typeface="Calibri" pitchFamily="34" charset="0"/>
              </a:rPr>
              <a:t>Lord Hunt of Llanfair </a:t>
            </a:r>
            <a:r>
              <a:rPr lang="en-GB" b="1" dirty="0" err="1">
                <a:latin typeface="Calibri" pitchFamily="34" charset="0"/>
              </a:rPr>
              <a:t>Waterdine</a:t>
            </a:r>
            <a:r>
              <a:rPr lang="en-GB" dirty="0">
                <a:latin typeface="Calibri" pitchFamily="34" charset="0"/>
              </a:rPr>
              <a:t> (leader of the first successful Mount Everest expedition,1953) was appointed as the first President of CNP and the public membership scheme </a:t>
            </a:r>
            <a:r>
              <a:rPr lang="en-GB" dirty="0">
                <a:solidFill>
                  <a:srgbClr val="00B050"/>
                </a:solidFill>
                <a:latin typeface="Calibri" pitchFamily="34" charset="0"/>
              </a:rPr>
              <a:t>"Friends of National Parks" </a:t>
            </a:r>
            <a:r>
              <a:rPr lang="en-GB" dirty="0">
                <a:latin typeface="Calibri" pitchFamily="34" charset="0"/>
              </a:rPr>
              <a:t>was launched to harness public support for the National Parks. Lord Hunt is quoted as saying: </a:t>
            </a:r>
          </a:p>
          <a:p>
            <a:endParaRPr lang="en-US" dirty="0">
              <a:latin typeface="Calibri" pitchFamily="34" charset="0"/>
            </a:endParaRPr>
          </a:p>
        </p:txBody>
      </p:sp>
      <p:sp>
        <p:nvSpPr>
          <p:cNvPr id="2" name="TextBox 1"/>
          <p:cNvSpPr txBox="1"/>
          <p:nvPr/>
        </p:nvSpPr>
        <p:spPr>
          <a:xfrm>
            <a:off x="695400" y="5413928"/>
            <a:ext cx="6522690" cy="923330"/>
          </a:xfrm>
          <a:prstGeom prst="rect">
            <a:avLst/>
          </a:prstGeom>
          <a:noFill/>
        </p:spPr>
        <p:txBody>
          <a:bodyPr wrap="square" rtlCol="0">
            <a:spAutoFit/>
          </a:bodyPr>
          <a:lstStyle/>
          <a:p>
            <a:r>
              <a:rPr lang="en-GB" dirty="0">
                <a:solidFill>
                  <a:srgbClr val="0070C0"/>
                </a:solidFill>
                <a:latin typeface="Calibri" panose="020F0502020204030204" pitchFamily="34" charset="0"/>
              </a:rPr>
              <a:t>"History has shown us that nothing worth persevering for is gained without vision, struggle, determination and courage. The National Parks are well worth fighting for</a:t>
            </a:r>
            <a:r>
              <a:rPr lang="en-GB" dirty="0">
                <a:solidFill>
                  <a:srgbClr val="0070C0"/>
                </a:solidFill>
              </a:rPr>
              <a:t>."</a:t>
            </a:r>
          </a:p>
        </p:txBody>
      </p:sp>
      <p:pic>
        <p:nvPicPr>
          <p:cNvPr id="5122" name="Picture 2" descr="John Hunt, 1953.">
            <a:extLst>
              <a:ext uri="{FF2B5EF4-FFF2-40B4-BE49-F238E27FC236}">
                <a16:creationId xmlns:a16="http://schemas.microsoft.com/office/drawing/2014/main" id="{E71413F6-4F6D-C365-A208-0868F11497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24750" y="3813076"/>
            <a:ext cx="3371850" cy="25336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C22113F-AB61-83E6-AA30-3655C90F5583}"/>
              </a:ext>
            </a:extLst>
          </p:cNvPr>
          <p:cNvSpPr txBox="1"/>
          <p:nvPr/>
        </p:nvSpPr>
        <p:spPr>
          <a:xfrm>
            <a:off x="5015880" y="6337258"/>
            <a:ext cx="7234982" cy="369332"/>
          </a:xfrm>
          <a:prstGeom prst="rect">
            <a:avLst/>
          </a:prstGeom>
          <a:noFill/>
        </p:spPr>
        <p:txBody>
          <a:bodyPr wrap="square">
            <a:spAutoFit/>
          </a:bodyPr>
          <a:lstStyle/>
          <a:p>
            <a:r>
              <a:rPr lang="en-GB" dirty="0">
                <a:hlinkClick r:id="rId3"/>
              </a:rPr>
              <a:t>John Hunt, Baron Hunt | Explorer, Mountaineer &amp; Climber | Britannica</a:t>
            </a:r>
            <a:endParaRPr lang="en-GB" dirty="0"/>
          </a:p>
        </p:txBody>
      </p:sp>
    </p:spTree>
    <p:extLst>
      <p:ext uri="{BB962C8B-B14F-4D97-AF65-F5344CB8AC3E}">
        <p14:creationId xmlns:p14="http://schemas.microsoft.com/office/powerpoint/2010/main" val="3007848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p:cTn id="7" dur="1000" fill="hold"/>
                                        <p:tgtEl>
                                          <p:spTgt spid="819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819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8195">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819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randombar(horizontal)">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868557" y="548680"/>
            <a:ext cx="5444382" cy="1402470"/>
          </a:xfrm>
        </p:spPr>
        <p:txBody>
          <a:bodyPr vert="horz" lIns="91440" tIns="45720" rIns="91440" bIns="45720" rtlCol="0" anchor="t">
            <a:normAutofit/>
          </a:bodyPr>
          <a:lstStyle/>
          <a:p>
            <a:pPr>
              <a:defRPr/>
            </a:pPr>
            <a:r>
              <a:rPr lang="en-US" sz="3200" b="1">
                <a:latin typeface="Neue Haas Grotesk Text Pro" panose="020B0504020202020204" pitchFamily="34" charset="0"/>
              </a:rPr>
              <a:t>The Fundamentals</a:t>
            </a:r>
            <a:endParaRPr lang="en-US" sz="3200" b="1" dirty="0">
              <a:latin typeface="Neue Haas Grotesk Text Pro" panose="020B0504020202020204" pitchFamily="34" charset="0"/>
            </a:endParaRPr>
          </a:p>
        </p:txBody>
      </p:sp>
      <p:sp>
        <p:nvSpPr>
          <p:cNvPr id="10243" name="Rectangle 3"/>
          <p:cNvSpPr>
            <a:spLocks noGrp="1" noChangeArrowheads="1"/>
          </p:cNvSpPr>
          <p:nvPr>
            <p:ph type="body" sz="half" idx="1"/>
          </p:nvPr>
        </p:nvSpPr>
        <p:spPr>
          <a:xfrm>
            <a:off x="5868556" y="1484784"/>
            <a:ext cx="5988083" cy="4657599"/>
          </a:xfrm>
        </p:spPr>
        <p:txBody>
          <a:bodyPr vert="horz" lIns="91440" tIns="45720" rIns="91440" bIns="45720" rtlCol="0">
            <a:noAutofit/>
          </a:bodyPr>
          <a:lstStyle/>
          <a:p>
            <a:pPr marL="365760">
              <a:defRPr/>
            </a:pPr>
            <a:r>
              <a:rPr lang="en-US" sz="2400" i="1" dirty="0"/>
              <a:t>“All areas are protected, but some are more protected than others” (Holdgate, 2003:3,  paraphrasing George Orwell)</a:t>
            </a:r>
          </a:p>
          <a:p>
            <a:pPr marL="365760">
              <a:defRPr/>
            </a:pPr>
            <a:r>
              <a:rPr lang="en-US" sz="2400" i="1" dirty="0"/>
              <a:t>In groups of 2. </a:t>
            </a:r>
          </a:p>
          <a:p>
            <a:pPr marL="640080" lvl="1">
              <a:defRPr/>
            </a:pPr>
            <a:r>
              <a:rPr lang="en-US" i="1" dirty="0"/>
              <a:t>What does NP mean for  strategic conservation?</a:t>
            </a:r>
          </a:p>
          <a:p>
            <a:pPr marL="640080" lvl="1">
              <a:defRPr/>
            </a:pPr>
            <a:r>
              <a:rPr lang="en-US" i="1" dirty="0"/>
              <a:t>Redefine NP in your ‘ideal’ view.</a:t>
            </a:r>
          </a:p>
          <a:p>
            <a:pPr marL="365760">
              <a:defRPr/>
            </a:pPr>
            <a:r>
              <a:rPr lang="en-US" sz="2400" dirty="0"/>
              <a:t>Diverse &amp; spectacular scenery (Generally upland)</a:t>
            </a:r>
          </a:p>
          <a:p>
            <a:pPr marL="365760">
              <a:defRPr/>
            </a:pPr>
            <a:r>
              <a:rPr lang="en-US" sz="2400" dirty="0"/>
              <a:t>Predominantly private ownership (81% farmers)</a:t>
            </a:r>
          </a:p>
          <a:p>
            <a:pPr marL="365760">
              <a:defRPr/>
            </a:pPr>
            <a:r>
              <a:rPr lang="en-US" sz="2400" dirty="0"/>
              <a:t>Public access encouraged but restricted</a:t>
            </a:r>
          </a:p>
          <a:p>
            <a:pPr marL="365760">
              <a:defRPr/>
            </a:pPr>
            <a:r>
              <a:rPr lang="en-US" sz="2400" dirty="0"/>
              <a:t>Indigenous pop: Primary/Tertiary</a:t>
            </a:r>
          </a:p>
        </p:txBody>
      </p:sp>
      <p:pic>
        <p:nvPicPr>
          <p:cNvPr id="10245" name="Picture 10244" descr="Large plateau">
            <a:extLst>
              <a:ext uri="{FF2B5EF4-FFF2-40B4-BE49-F238E27FC236}">
                <a16:creationId xmlns:a16="http://schemas.microsoft.com/office/drawing/2014/main" id="{34FA0337-72DE-1325-0064-DF724A013C20}"/>
              </a:ext>
            </a:extLst>
          </p:cNvPr>
          <p:cNvPicPr>
            <a:picLocks noChangeAspect="1"/>
          </p:cNvPicPr>
          <p:nvPr/>
        </p:nvPicPr>
        <p:blipFill rotWithShape="1">
          <a:blip r:embed="rId2"/>
          <a:srcRect l="13555" r="36307" b="-1"/>
          <a:stretch/>
        </p:blipFill>
        <p:spPr>
          <a:xfrm>
            <a:off x="-1" y="10"/>
            <a:ext cx="5151179" cy="685799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2000"/>
                                        <p:tgtEl>
                                          <p:spTgt spid="102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fade">
                                      <p:cBhvr>
                                        <p:cTn id="12" dur="2000"/>
                                        <p:tgtEl>
                                          <p:spTgt spid="1024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animEffect transition="in" filter="fade">
                                      <p:cBhvr>
                                        <p:cTn id="15" dur="2000"/>
                                        <p:tgtEl>
                                          <p:spTgt spid="1024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243">
                                            <p:txEl>
                                              <p:pRg st="3" end="3"/>
                                            </p:txEl>
                                          </p:spTgt>
                                        </p:tgtEl>
                                        <p:attrNameLst>
                                          <p:attrName>style.visibility</p:attrName>
                                        </p:attrNameLst>
                                      </p:cBhvr>
                                      <p:to>
                                        <p:strVal val="visible"/>
                                      </p:to>
                                    </p:set>
                                    <p:animEffect transition="in" filter="fade">
                                      <p:cBhvr>
                                        <p:cTn id="18" dur="2000"/>
                                        <p:tgtEl>
                                          <p:spTgt spid="1024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animEffect transition="in" filter="fade">
                                      <p:cBhvr>
                                        <p:cTn id="23" dur="2000"/>
                                        <p:tgtEl>
                                          <p:spTgt spid="1024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243">
                                            <p:txEl>
                                              <p:pRg st="5" end="5"/>
                                            </p:txEl>
                                          </p:spTgt>
                                        </p:tgtEl>
                                        <p:attrNameLst>
                                          <p:attrName>style.visibility</p:attrName>
                                        </p:attrNameLst>
                                      </p:cBhvr>
                                      <p:to>
                                        <p:strVal val="visible"/>
                                      </p:to>
                                    </p:set>
                                    <p:animEffect transition="in" filter="fade">
                                      <p:cBhvr>
                                        <p:cTn id="28" dur="2000"/>
                                        <p:tgtEl>
                                          <p:spTgt spid="1024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243">
                                            <p:txEl>
                                              <p:pRg st="6" end="6"/>
                                            </p:txEl>
                                          </p:spTgt>
                                        </p:tgtEl>
                                        <p:attrNameLst>
                                          <p:attrName>style.visibility</p:attrName>
                                        </p:attrNameLst>
                                      </p:cBhvr>
                                      <p:to>
                                        <p:strVal val="visible"/>
                                      </p:to>
                                    </p:set>
                                    <p:animEffect transition="in" filter="fade">
                                      <p:cBhvr>
                                        <p:cTn id="33" dur="2000"/>
                                        <p:tgtEl>
                                          <p:spTgt spid="1024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10243">
                                            <p:txEl>
                                              <p:pRg st="7" end="7"/>
                                            </p:txEl>
                                          </p:spTgt>
                                        </p:tgtEl>
                                        <p:attrNameLst>
                                          <p:attrName>style.visibility</p:attrName>
                                        </p:attrNameLst>
                                      </p:cBhvr>
                                      <p:to>
                                        <p:strVal val="visible"/>
                                      </p:to>
                                    </p:set>
                                    <p:animEffect transition="in" filter="fade">
                                      <p:cBhvr>
                                        <p:cTn id="38" dur="2000"/>
                                        <p:tgtEl>
                                          <p:spTgt spid="1024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536160" y="91033"/>
            <a:ext cx="4491305" cy="6675934"/>
          </a:xfrm>
          <a:prstGeom prst="rect">
            <a:avLst/>
          </a:prstGeom>
        </p:spPr>
      </p:pic>
      <p:pic>
        <p:nvPicPr>
          <p:cNvPr id="3074" name="Picture 2" descr="Find National Parks | Threats to National Parks">
            <a:extLst>
              <a:ext uri="{FF2B5EF4-FFF2-40B4-BE49-F238E27FC236}">
                <a16:creationId xmlns:a16="http://schemas.microsoft.com/office/drawing/2014/main" id="{03C81821-4AEC-7C0F-1AB2-D5E30D3697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879975"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8C85EA2-6A52-D2F3-0905-ECC249D2AFBB}"/>
              </a:ext>
            </a:extLst>
          </p:cNvPr>
          <p:cNvSpPr txBox="1"/>
          <p:nvPr/>
        </p:nvSpPr>
        <p:spPr>
          <a:xfrm>
            <a:off x="5081479" y="188640"/>
            <a:ext cx="2253177" cy="923330"/>
          </a:xfrm>
          <a:prstGeom prst="rect">
            <a:avLst/>
          </a:prstGeom>
          <a:noFill/>
        </p:spPr>
        <p:txBody>
          <a:bodyPr wrap="square">
            <a:spAutoFit/>
          </a:bodyPr>
          <a:lstStyle/>
          <a:p>
            <a:r>
              <a:rPr lang="en-GB" dirty="0">
                <a:hlinkClick r:id="rId4"/>
              </a:rPr>
              <a:t>Find National Parks | Threats to National Parks (cnp.org.uk)</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68557" y="1138036"/>
            <a:ext cx="5444382" cy="1402470"/>
          </a:xfrm>
        </p:spPr>
        <p:txBody>
          <a:bodyPr anchor="t">
            <a:normAutofit/>
          </a:bodyPr>
          <a:lstStyle/>
          <a:p>
            <a:r>
              <a:rPr lang="en-GB" sz="3200" b="1" dirty="0">
                <a:latin typeface="Neue Haas Grotesk Text Pro" panose="020B0504020202020204" pitchFamily="34" charset="0"/>
              </a:rPr>
              <a:t>Scotland National Parks</a:t>
            </a:r>
          </a:p>
        </p:txBody>
      </p:sp>
      <p:sp>
        <p:nvSpPr>
          <p:cNvPr id="3" name="Content Placeholder 2"/>
          <p:cNvSpPr>
            <a:spLocks noGrp="1"/>
          </p:cNvSpPr>
          <p:nvPr>
            <p:ph idx="1"/>
          </p:nvPr>
        </p:nvSpPr>
        <p:spPr>
          <a:xfrm>
            <a:off x="5868557" y="2551176"/>
            <a:ext cx="5444382" cy="3591207"/>
          </a:xfrm>
        </p:spPr>
        <p:txBody>
          <a:bodyPr>
            <a:normAutofit/>
          </a:bodyPr>
          <a:lstStyle/>
          <a:p>
            <a:r>
              <a:rPr lang="en-GB" sz="2000"/>
              <a:t>Scotland two National Parks, </a:t>
            </a:r>
          </a:p>
          <a:p>
            <a:pPr lvl="1"/>
            <a:r>
              <a:rPr lang="en-GB" sz="2000"/>
              <a:t>Loch Lomond and the Trossachs 2002</a:t>
            </a:r>
          </a:p>
          <a:p>
            <a:pPr lvl="1"/>
            <a:r>
              <a:rPr lang="en-GB" sz="2000"/>
              <a:t>Cairngorms 2003 (extended 2010).)</a:t>
            </a:r>
          </a:p>
          <a:p>
            <a:endParaRPr lang="en-GB" sz="2000"/>
          </a:p>
        </p:txBody>
      </p:sp>
      <p:pic>
        <p:nvPicPr>
          <p:cNvPr id="4" name="Picture 3"/>
          <p:cNvPicPr>
            <a:picLocks noChangeAspect="1"/>
          </p:cNvPicPr>
          <p:nvPr/>
        </p:nvPicPr>
        <p:blipFill rotWithShape="1">
          <a:blip r:embed="rId2"/>
          <a:srcRect t="10800" r="1" b="1"/>
          <a:stretch/>
        </p:blipFill>
        <p:spPr>
          <a:xfrm>
            <a:off x="-1" y="10"/>
            <a:ext cx="5151179" cy="6857990"/>
          </a:xfrm>
          <a:prstGeom prst="rect">
            <a:avLst/>
          </a:prstGeom>
        </p:spPr>
      </p:pic>
    </p:spTree>
    <p:extLst>
      <p:ext uri="{BB962C8B-B14F-4D97-AF65-F5344CB8AC3E}">
        <p14:creationId xmlns:p14="http://schemas.microsoft.com/office/powerpoint/2010/main" val="3795469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4999200"/>
            <a:ext cx="6149789" cy="1220619"/>
          </a:xfrm>
        </p:spPr>
        <p:txBody>
          <a:bodyPr anchor="t">
            <a:normAutofit/>
          </a:bodyPr>
          <a:lstStyle/>
          <a:p>
            <a:r>
              <a:rPr lang="en-GB" sz="3200" b="1" dirty="0">
                <a:latin typeface="Neue Haas Grotesk Text Pro" panose="020B0504020202020204" pitchFamily="34" charset="0"/>
              </a:rPr>
              <a:t>Overview of 70 years</a:t>
            </a:r>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430" r="-2" b="-2"/>
          <a:stretch/>
        </p:blipFill>
        <p:spPr>
          <a:xfrm>
            <a:off x="878183" y="838200"/>
            <a:ext cx="5969060" cy="3936172"/>
          </a:xfrm>
          <a:prstGeom prst="rect">
            <a:avLst/>
          </a:prstGeom>
        </p:spPr>
      </p:pic>
      <p:cxnSp>
        <p:nvCxnSpPr>
          <p:cNvPr id="6" name="Straight Connector 8">
            <a:extLst>
              <a:ext uri="{FF2B5EF4-FFF2-40B4-BE49-F238E27FC236}">
                <a16:creationId xmlns:a16="http://schemas.microsoft.com/office/drawing/2014/main" id="{CD8BC200-CFA3-C21D-9306-5C7BA01865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5191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485202" y="1143000"/>
            <a:ext cx="3929558" cy="4962466"/>
          </a:xfrm>
        </p:spPr>
        <p:txBody>
          <a:bodyPr>
            <a:normAutofit/>
          </a:bodyPr>
          <a:lstStyle/>
          <a:p>
            <a:r>
              <a:rPr lang="en-GB" sz="2000" dirty="0"/>
              <a:t>Caroline Quinton </a:t>
            </a:r>
            <a:r>
              <a:rPr lang="en-GB" sz="2000" dirty="0">
                <a:hlinkClick r:id="rId3"/>
              </a:rPr>
              <a:t>6 mins</a:t>
            </a:r>
            <a:endParaRPr lang="en-GB" sz="2000" dirty="0"/>
          </a:p>
          <a:p>
            <a:r>
              <a:rPr lang="en-GB" sz="2000" dirty="0"/>
              <a:t>How have they changed?</a:t>
            </a:r>
          </a:p>
          <a:p>
            <a:r>
              <a:rPr lang="en-GB" sz="2000" dirty="0"/>
              <a:t>What issues still exist?</a:t>
            </a:r>
          </a:p>
          <a:p>
            <a:pPr marL="82550" indent="0">
              <a:buNone/>
            </a:pPr>
            <a:endParaRPr lang="en-GB" sz="2000" dirty="0"/>
          </a:p>
        </p:txBody>
      </p:sp>
    </p:spTree>
    <p:extLst>
      <p:ext uri="{BB962C8B-B14F-4D97-AF65-F5344CB8AC3E}">
        <p14:creationId xmlns:p14="http://schemas.microsoft.com/office/powerpoint/2010/main" val="24602230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4051" name="Picture 44036" descr="Plant growing in a concrete crack">
            <a:extLst>
              <a:ext uri="{FF2B5EF4-FFF2-40B4-BE49-F238E27FC236}">
                <a16:creationId xmlns:a16="http://schemas.microsoft.com/office/drawing/2014/main" id="{6E1EFB09-8C61-F2DE-3ACD-BF34518340C0}"/>
              </a:ext>
            </a:extLst>
          </p:cNvPr>
          <p:cNvPicPr>
            <a:picLocks noChangeAspect="1"/>
          </p:cNvPicPr>
          <p:nvPr/>
        </p:nvPicPr>
        <p:blipFill rotWithShape="1">
          <a:blip r:embed="rId2"/>
          <a:srcRect t="15730"/>
          <a:stretch/>
        </p:blipFill>
        <p:spPr>
          <a:xfrm>
            <a:off x="20" y="10"/>
            <a:ext cx="12191979" cy="6857990"/>
          </a:xfrm>
          <a:prstGeom prst="rect">
            <a:avLst/>
          </a:prstGeom>
        </p:spPr>
      </p:pic>
      <p:sp useBgFill="1">
        <p:nvSpPr>
          <p:cNvPr id="44056" name="Rectangle 44055">
            <a:extLst>
              <a:ext uri="{FF2B5EF4-FFF2-40B4-BE49-F238E27FC236}">
                <a16:creationId xmlns:a16="http://schemas.microsoft.com/office/drawing/2014/main" id="{8EB2B82E-9519-13BE-F662-21976E2C7A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43" y="1170650"/>
            <a:ext cx="9873914" cy="452830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8" name="Rectangle 2"/>
          <p:cNvSpPr>
            <a:spLocks noGrp="1" noChangeArrowheads="1"/>
          </p:cNvSpPr>
          <p:nvPr>
            <p:ph type="title"/>
          </p:nvPr>
        </p:nvSpPr>
        <p:spPr>
          <a:xfrm>
            <a:off x="1658754" y="2021904"/>
            <a:ext cx="3703486" cy="2751955"/>
          </a:xfrm>
        </p:spPr>
        <p:txBody>
          <a:bodyPr anchor="t">
            <a:normAutofit/>
          </a:bodyPr>
          <a:lstStyle/>
          <a:p>
            <a:pPr>
              <a:defRPr/>
            </a:pPr>
            <a:r>
              <a:rPr lang="en-GB" sz="3200" b="1">
                <a:latin typeface="Neue Haas Grotesk Text Pro" panose="020B0504020202020204" pitchFamily="34" charset="0"/>
              </a:rPr>
              <a:t>Environment Act 1995</a:t>
            </a:r>
          </a:p>
        </p:txBody>
      </p:sp>
      <p:cxnSp>
        <p:nvCxnSpPr>
          <p:cNvPr id="44058" name="Straight Connector 44057">
            <a:extLst>
              <a:ext uri="{FF2B5EF4-FFF2-40B4-BE49-F238E27FC236}">
                <a16:creationId xmlns:a16="http://schemas.microsoft.com/office/drawing/2014/main" id="{58111A9F-5A83-81E0-CD78-A5959435DC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47465" y="1762828"/>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4035" name="Rectangle 3"/>
          <p:cNvSpPr>
            <a:spLocks noGrp="1" noChangeArrowheads="1"/>
          </p:cNvSpPr>
          <p:nvPr>
            <p:ph idx="1"/>
          </p:nvPr>
        </p:nvSpPr>
        <p:spPr>
          <a:xfrm>
            <a:off x="5447929" y="1677819"/>
            <a:ext cx="5115798" cy="3496161"/>
          </a:xfrm>
        </p:spPr>
        <p:txBody>
          <a:bodyPr>
            <a:normAutofit fontScale="77500" lnSpcReduction="20000"/>
          </a:bodyPr>
          <a:lstStyle/>
          <a:p>
            <a:r>
              <a:rPr lang="en-GB" sz="1900" dirty="0">
                <a:latin typeface="Calibri" pitchFamily="34" charset="0"/>
              </a:rPr>
              <a:t>All NP independent and work within Local govt</a:t>
            </a:r>
          </a:p>
          <a:p>
            <a:r>
              <a:rPr lang="en-GB" sz="1900" dirty="0">
                <a:latin typeface="Calibri" pitchFamily="34" charset="0"/>
              </a:rPr>
              <a:t>NPA create Byelaws</a:t>
            </a:r>
          </a:p>
          <a:p>
            <a:r>
              <a:rPr lang="en-GB" sz="1900" dirty="0">
                <a:latin typeface="Calibri" pitchFamily="34" charset="0"/>
              </a:rPr>
              <a:t>Sandford Principle</a:t>
            </a:r>
          </a:p>
          <a:p>
            <a:pPr lvl="1">
              <a:buFontTx/>
              <a:buNone/>
            </a:pPr>
            <a:r>
              <a:rPr lang="en-GB" sz="1900" i="1" dirty="0">
                <a:latin typeface="Calibri" pitchFamily="34" charset="0"/>
              </a:rPr>
              <a:t>The Environment Act 1995 Act also gave legal effect</a:t>
            </a:r>
          </a:p>
          <a:p>
            <a:pPr lvl="1">
              <a:buFontTx/>
              <a:buNone/>
            </a:pPr>
            <a:r>
              <a:rPr lang="en-GB" sz="1900" i="1" dirty="0">
                <a:latin typeface="Calibri" pitchFamily="34" charset="0"/>
              </a:rPr>
              <a:t>to the ‘Sandford Principle’ that, where there was a</a:t>
            </a:r>
          </a:p>
          <a:p>
            <a:pPr lvl="1">
              <a:buFontTx/>
              <a:buNone/>
            </a:pPr>
            <a:r>
              <a:rPr lang="en-GB" sz="1900" i="1" dirty="0">
                <a:latin typeface="Calibri" pitchFamily="34" charset="0"/>
              </a:rPr>
              <a:t>conflict between the two purposes, then the first</a:t>
            </a:r>
          </a:p>
          <a:p>
            <a:pPr lvl="1">
              <a:buFontTx/>
              <a:buNone/>
            </a:pPr>
            <a:r>
              <a:rPr lang="en-GB" sz="1900" i="1" dirty="0">
                <a:latin typeface="Calibri" pitchFamily="34" charset="0"/>
              </a:rPr>
              <a:t>( conservation) should prevail over the second</a:t>
            </a:r>
          </a:p>
          <a:p>
            <a:pPr lvl="1">
              <a:buFontTx/>
              <a:buNone/>
            </a:pPr>
            <a:r>
              <a:rPr lang="en-GB" sz="1900" i="1" dirty="0">
                <a:latin typeface="Calibri" pitchFamily="34" charset="0"/>
              </a:rPr>
              <a:t>(enjoyment). This principle does not apply to the</a:t>
            </a:r>
          </a:p>
          <a:p>
            <a:pPr lvl="1">
              <a:buFontTx/>
              <a:buNone/>
            </a:pPr>
            <a:r>
              <a:rPr lang="en-GB" sz="1900" i="1" dirty="0">
                <a:latin typeface="Calibri" pitchFamily="34" charset="0"/>
              </a:rPr>
              <a:t>Broads, which has three purposes set out in the</a:t>
            </a:r>
          </a:p>
          <a:p>
            <a:pPr lvl="1">
              <a:buFontTx/>
              <a:buNone/>
            </a:pPr>
            <a:r>
              <a:rPr lang="en-GB" sz="1900" i="1" dirty="0">
                <a:latin typeface="Calibri" pitchFamily="34" charset="0"/>
              </a:rPr>
              <a:t>Broads Act 1988.</a:t>
            </a:r>
          </a:p>
          <a:p>
            <a:pPr lvl="1">
              <a:buFontTx/>
              <a:buNone/>
            </a:pPr>
            <a:r>
              <a:rPr lang="en-GB" sz="1900" dirty="0">
                <a:latin typeface="Calibri" pitchFamily="34" charset="0"/>
              </a:rPr>
              <a:t>Llewelyn, H. Countryside Recreation Volume 10 Number 3/4 Autumn/Winter 2002</a:t>
            </a:r>
          </a:p>
          <a:p>
            <a:pPr lvl="1">
              <a:buFontTx/>
              <a:buNone/>
            </a:pPr>
            <a:endParaRPr lang="en-GB" sz="1900" i="1" dirty="0">
              <a:latin typeface="Calibri" pitchFamily="34" charset="0"/>
            </a:endParaRPr>
          </a:p>
          <a:p>
            <a:pPr lvl="1"/>
            <a:r>
              <a:rPr lang="en-GB" sz="1900" b="1" dirty="0">
                <a:latin typeface="Calibri" pitchFamily="34" charset="0"/>
              </a:rPr>
              <a:t>What did this mean for strategic environmental policies</a:t>
            </a:r>
            <a:r>
              <a:rPr lang="en-GB" sz="1100" b="1" dirty="0">
                <a:latin typeface="Calibri" pitchFamily="34" charset="0"/>
              </a:rPr>
              <a:t>?</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1840" y="1138265"/>
            <a:ext cx="4651204" cy="1401183"/>
          </a:xfrm>
        </p:spPr>
        <p:txBody>
          <a:bodyPr anchor="t">
            <a:normAutofit/>
          </a:bodyPr>
          <a:lstStyle/>
          <a:p>
            <a:r>
              <a:rPr lang="en-GB" sz="3200" b="1" dirty="0">
                <a:latin typeface="Neue Haas Grotesk Text Pro" panose="020B0504020202020204" pitchFamily="34" charset="0"/>
              </a:rPr>
              <a:t>1995 Act</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1839" y="2551176"/>
            <a:ext cx="4651205" cy="3602935"/>
          </a:xfrm>
        </p:spPr>
        <p:txBody>
          <a:bodyPr>
            <a:normAutofit/>
          </a:bodyPr>
          <a:lstStyle/>
          <a:p>
            <a:r>
              <a:rPr lang="en-GB" sz="2000" dirty="0"/>
              <a:t>National Parks have two purposes which were updated in the 1995 Environment Act:</a:t>
            </a:r>
          </a:p>
          <a:p>
            <a:r>
              <a:rPr lang="en-GB" sz="2000" dirty="0"/>
              <a:t> to conserve and enhance the natural beauty, wildlife and cultural heritage of the National Parks; and to </a:t>
            </a:r>
          </a:p>
          <a:p>
            <a:r>
              <a:rPr lang="en-GB" sz="2000" dirty="0"/>
              <a:t>promote opportunities for the public understanding and enjoyment of the special qualities of the Parks </a:t>
            </a:r>
          </a:p>
          <a:p>
            <a:r>
              <a:rPr lang="en-GB" sz="2000" dirty="0"/>
              <a:t>What are your thoughts?</a:t>
            </a:r>
          </a:p>
          <a:p>
            <a:endParaRPr lang="en-GB" sz="2000" dirty="0"/>
          </a:p>
        </p:txBody>
      </p:sp>
      <p:pic>
        <p:nvPicPr>
          <p:cNvPr id="4" name="Picture 3" descr="A book cover with a smoke stack&#10;&#10;Description automatically generated"/>
          <p:cNvPicPr>
            <a:picLocks noChangeAspect="1"/>
          </p:cNvPicPr>
          <p:nvPr/>
        </p:nvPicPr>
        <p:blipFill rotWithShape="1">
          <a:blip r:embed="rId2"/>
          <a:srcRect r="-1" b="31388"/>
          <a:stretch/>
        </p:blipFill>
        <p:spPr>
          <a:xfrm>
            <a:off x="6096000" y="838013"/>
            <a:ext cx="5234538" cy="5186267"/>
          </a:xfrm>
          <a:prstGeom prst="rect">
            <a:avLst/>
          </a:prstGeom>
        </p:spPr>
      </p:pic>
    </p:spTree>
    <p:extLst>
      <p:ext uri="{BB962C8B-B14F-4D97-AF65-F5344CB8AC3E}">
        <p14:creationId xmlns:p14="http://schemas.microsoft.com/office/powerpoint/2010/main" val="36901812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092200" y="1018800"/>
            <a:ext cx="2951163" cy="824400"/>
          </a:xfrm>
        </p:spPr>
        <p:txBody>
          <a:bodyPr anchor="t">
            <a:normAutofit fontScale="90000"/>
          </a:bodyPr>
          <a:lstStyle/>
          <a:p>
            <a:pPr>
              <a:defRPr/>
            </a:pPr>
            <a:r>
              <a:rPr lang="en-GB" b="1" dirty="0">
                <a:latin typeface="Neue Haas Grotesk Text Pro" panose="020B0504020202020204" pitchFamily="34" charset="0"/>
              </a:rPr>
              <a:t>Statutory bodies</a:t>
            </a:r>
            <a:br>
              <a:rPr lang="en-GB" sz="2200" b="1" dirty="0">
                <a:latin typeface="Calibri" pitchFamily="34" charset="0"/>
              </a:rPr>
            </a:br>
            <a:endParaRPr lang="en-GB" sz="2200" b="1" dirty="0">
              <a:latin typeface="Calibri" pitchFamily="34" charset="0"/>
            </a:endParaRPr>
          </a:p>
        </p:txBody>
      </p:sp>
      <p:sp>
        <p:nvSpPr>
          <p:cNvPr id="18435" name="Rectangle 3"/>
          <p:cNvSpPr>
            <a:spLocks noGrp="1" noChangeArrowheads="1"/>
          </p:cNvSpPr>
          <p:nvPr>
            <p:ph idx="1"/>
          </p:nvPr>
        </p:nvSpPr>
        <p:spPr>
          <a:xfrm>
            <a:off x="4619625" y="907143"/>
            <a:ext cx="6734175" cy="4920344"/>
          </a:xfrm>
        </p:spPr>
        <p:txBody>
          <a:bodyPr anchor="t">
            <a:normAutofit/>
          </a:bodyPr>
          <a:lstStyle/>
          <a:p>
            <a:r>
              <a:rPr lang="en-GB" sz="2200" dirty="0">
                <a:solidFill>
                  <a:schemeClr val="tx1">
                    <a:lumMod val="95000"/>
                    <a:lumOff val="5000"/>
                    <a:alpha val="60000"/>
                  </a:schemeClr>
                </a:solidFill>
                <a:latin typeface="Calibri" pitchFamily="34" charset="0"/>
              </a:rPr>
              <a:t>The Government Department responsible for National Parks in England is the DEFRA  </a:t>
            </a:r>
          </a:p>
          <a:p>
            <a:pPr marL="82550" indent="0">
              <a:buNone/>
            </a:pPr>
            <a:endParaRPr lang="en-GB" sz="2200" dirty="0">
              <a:solidFill>
                <a:schemeClr val="tx1">
                  <a:lumMod val="95000"/>
                  <a:lumOff val="5000"/>
                  <a:alpha val="60000"/>
                </a:schemeClr>
              </a:solidFill>
              <a:latin typeface="Calibri" pitchFamily="34" charset="0"/>
            </a:endParaRPr>
          </a:p>
          <a:p>
            <a:r>
              <a:rPr lang="en-GB" sz="2200" dirty="0">
                <a:solidFill>
                  <a:schemeClr val="tx1">
                    <a:lumMod val="95000"/>
                    <a:lumOff val="5000"/>
                    <a:alpha val="60000"/>
                  </a:schemeClr>
                </a:solidFill>
                <a:latin typeface="Calibri" pitchFamily="34" charset="0"/>
              </a:rPr>
              <a:t>Natural England is the statutory body in England that is working </a:t>
            </a:r>
          </a:p>
          <a:p>
            <a:pPr lvl="1"/>
            <a:r>
              <a:rPr lang="en-GB" sz="2200" dirty="0">
                <a:solidFill>
                  <a:schemeClr val="tx1">
                    <a:lumMod val="95000"/>
                    <a:lumOff val="5000"/>
                    <a:alpha val="60000"/>
                  </a:schemeClr>
                </a:solidFill>
                <a:latin typeface="Calibri" pitchFamily="34" charset="0"/>
              </a:rPr>
              <a:t>To conserve and enhance the countryside to promote social equity and economic opportunity for the people who live there to help everyone, wherever they live, to enjoy this national asset </a:t>
            </a:r>
          </a:p>
          <a:p>
            <a:pPr lvl="1"/>
            <a:endParaRPr lang="en-GB" sz="2200" dirty="0">
              <a:solidFill>
                <a:schemeClr val="tx1">
                  <a:lumMod val="95000"/>
                  <a:lumOff val="5000"/>
                  <a:alpha val="60000"/>
                </a:schemeClr>
              </a:solidFill>
              <a:latin typeface="Calibri" pitchFamily="34" charset="0"/>
            </a:endParaRPr>
          </a:p>
          <a:p>
            <a:r>
              <a:rPr lang="en-GB" sz="2200" dirty="0">
                <a:solidFill>
                  <a:schemeClr val="tx1">
                    <a:lumMod val="95000"/>
                    <a:lumOff val="5000"/>
                    <a:alpha val="60000"/>
                  </a:schemeClr>
                </a:solidFill>
                <a:latin typeface="Calibri" pitchFamily="34" charset="0"/>
              </a:rPr>
              <a:t>NRW is the Welsh Assembly’s statutory adviser on sustaining natural beauty, wildlife and the opportunity for outdoor enjoyment in Wales and its inshore waters.</a:t>
            </a:r>
          </a:p>
        </p:txBody>
      </p:sp>
      <p:pic>
        <p:nvPicPr>
          <p:cNvPr id="6246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81997" y="2817811"/>
            <a:ext cx="2951164" cy="2951164"/>
          </a:xfrm>
          <a:prstGeom prst="rect">
            <a:avLst/>
          </a:prstGeom>
          <a:noFill/>
          <a:effectLst>
            <a:outerShdw blurRad="508000" dist="101600" dir="5400000" algn="tl" rotWithShape="0">
              <a:prstClr val="black">
                <a:alpha val="10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2000"/>
                                        <p:tgtEl>
                                          <p:spTgt spid="184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435">
                                            <p:txEl>
                                              <p:pRg st="2" end="2"/>
                                            </p:txEl>
                                          </p:spTgt>
                                        </p:tgtEl>
                                        <p:attrNameLst>
                                          <p:attrName>style.visibility</p:attrName>
                                        </p:attrNameLst>
                                      </p:cBhvr>
                                      <p:to>
                                        <p:strVal val="visible"/>
                                      </p:to>
                                    </p:set>
                                    <p:animEffect transition="in" filter="fade">
                                      <p:cBhvr>
                                        <p:cTn id="12" dur="2000"/>
                                        <p:tgtEl>
                                          <p:spTgt spid="18435">
                                            <p:txEl>
                                              <p:pRg st="2" end="2"/>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animEffect transition="in" filter="fade">
                                      <p:cBhvr>
                                        <p:cTn id="15" dur="2000"/>
                                        <p:tgtEl>
                                          <p:spTgt spid="18435">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8435">
                                            <p:txEl>
                                              <p:pRg st="5" end="5"/>
                                            </p:txEl>
                                          </p:spTgt>
                                        </p:tgtEl>
                                        <p:attrNameLst>
                                          <p:attrName>style.visibility</p:attrName>
                                        </p:attrNameLst>
                                      </p:cBhvr>
                                      <p:to>
                                        <p:strVal val="visible"/>
                                      </p:to>
                                    </p:set>
                                    <p:animEffect transition="in" filter="fade">
                                      <p:cBhvr>
                                        <p:cTn id="20" dur="2000"/>
                                        <p:tgtEl>
                                          <p:spTgt spid="1843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DC595556-C814-4F1F-B0E5-71812F38A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Content Placeholder 4" descr="Two wild wolves walking on a snow-covered road">
            <a:extLst>
              <a:ext uri="{FF2B5EF4-FFF2-40B4-BE49-F238E27FC236}">
                <a16:creationId xmlns:a16="http://schemas.microsoft.com/office/drawing/2014/main" id="{33841941-C52A-0FB6-C231-D488E9987E2F}"/>
              </a:ext>
            </a:extLst>
          </p:cNvPr>
          <p:cNvPicPr>
            <a:picLocks noChangeAspect="1"/>
          </p:cNvPicPr>
          <p:nvPr/>
        </p:nvPicPr>
        <p:blipFill rotWithShape="1">
          <a:blip r:embed="rId2">
            <a:alphaModFix amt="60000"/>
          </a:blip>
          <a:srcRect b="15730"/>
          <a:stretch/>
        </p:blipFill>
        <p:spPr>
          <a:xfrm>
            <a:off x="-1" y="10"/>
            <a:ext cx="12192001" cy="6857990"/>
          </a:xfrm>
          <a:prstGeom prst="rect">
            <a:avLst/>
          </a:prstGeom>
        </p:spPr>
      </p:pic>
      <p:sp>
        <p:nvSpPr>
          <p:cNvPr id="2" name="Title 1">
            <a:extLst>
              <a:ext uri="{FF2B5EF4-FFF2-40B4-BE49-F238E27FC236}">
                <a16:creationId xmlns:a16="http://schemas.microsoft.com/office/drawing/2014/main" id="{44B5FCC8-C68E-156D-70E8-6710D2B48FC0}"/>
              </a:ext>
            </a:extLst>
          </p:cNvPr>
          <p:cNvSpPr>
            <a:spLocks noGrp="1"/>
          </p:cNvSpPr>
          <p:nvPr>
            <p:ph type="title"/>
          </p:nvPr>
        </p:nvSpPr>
        <p:spPr>
          <a:xfrm>
            <a:off x="838200" y="557189"/>
            <a:ext cx="4155825" cy="5571898"/>
          </a:xfrm>
        </p:spPr>
        <p:txBody>
          <a:bodyPr vert="horz" lIns="91440" tIns="45720" rIns="91440" bIns="45720" rtlCol="0">
            <a:normAutofit/>
          </a:bodyPr>
          <a:lstStyle/>
          <a:p>
            <a:r>
              <a:rPr lang="en-US" b="1" dirty="0">
                <a:solidFill>
                  <a:srgbClr val="FFFFFF"/>
                </a:solidFill>
                <a:latin typeface="Neue Haas Grotesk Text Pro" panose="020B0504020202020204" pitchFamily="34" charset="0"/>
              </a:rPr>
              <a:t>Pressures on National Parks</a:t>
            </a:r>
          </a:p>
        </p:txBody>
      </p:sp>
    </p:spTree>
    <p:extLst>
      <p:ext uri="{BB962C8B-B14F-4D97-AF65-F5344CB8AC3E}">
        <p14:creationId xmlns:p14="http://schemas.microsoft.com/office/powerpoint/2010/main" val="16583487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8" name="Rectangle 2970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2"/>
          <a:srcRect l="18694" r="15037" b="1"/>
          <a:stretch/>
        </p:blipFill>
        <p:spPr>
          <a:xfrm>
            <a:off x="1" y="10"/>
            <a:ext cx="9669642" cy="6857990"/>
          </a:xfrm>
          <a:prstGeom prst="rect">
            <a:avLst/>
          </a:prstGeom>
        </p:spPr>
      </p:pic>
      <p:sp>
        <p:nvSpPr>
          <p:cNvPr id="29709" name="Rectangle 2970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386" name="Title 1"/>
          <p:cNvSpPr>
            <a:spLocks noGrp="1"/>
          </p:cNvSpPr>
          <p:nvPr>
            <p:ph type="title"/>
          </p:nvPr>
        </p:nvSpPr>
        <p:spPr>
          <a:xfrm>
            <a:off x="7531610" y="365125"/>
            <a:ext cx="3822189" cy="1899912"/>
          </a:xfrm>
        </p:spPr>
        <p:txBody>
          <a:bodyPr>
            <a:normAutofit/>
          </a:bodyPr>
          <a:lstStyle/>
          <a:p>
            <a:pPr>
              <a:defRPr/>
            </a:pPr>
            <a:r>
              <a:rPr lang="en-GB" sz="4000" b="1">
                <a:latin typeface="Neue Haas Grotesk Text Pro" panose="020B0504020202020204" pitchFamily="34" charset="0"/>
              </a:rPr>
              <a:t>The Modern Challenges</a:t>
            </a:r>
            <a:endParaRPr lang="en-US" sz="4000" b="1">
              <a:latin typeface="Neue Haas Grotesk Text Pro" panose="020B0504020202020204" pitchFamily="34" charset="0"/>
            </a:endParaRPr>
          </a:p>
        </p:txBody>
      </p:sp>
      <p:sp>
        <p:nvSpPr>
          <p:cNvPr id="29699" name="Content Placeholder 2"/>
          <p:cNvSpPr>
            <a:spLocks noGrp="1"/>
          </p:cNvSpPr>
          <p:nvPr>
            <p:ph idx="1"/>
          </p:nvPr>
        </p:nvSpPr>
        <p:spPr>
          <a:xfrm>
            <a:off x="7531610" y="2434201"/>
            <a:ext cx="3822189" cy="3742762"/>
          </a:xfrm>
        </p:spPr>
        <p:txBody>
          <a:bodyPr>
            <a:normAutofit/>
          </a:bodyPr>
          <a:lstStyle/>
          <a:p>
            <a:r>
              <a:rPr lang="en-GB" sz="1600" dirty="0">
                <a:latin typeface="Calibri" pitchFamily="34" charset="0"/>
              </a:rPr>
              <a:t>National Parks are also places where we can find answers to some of the challenges of modern life: problems such as traffic congestion (COVID), agricultural malaise and the rapid consumption of natural resources. </a:t>
            </a:r>
          </a:p>
          <a:p>
            <a:r>
              <a:rPr lang="en-GB" sz="1600" dirty="0">
                <a:latin typeface="Calibri" pitchFamily="34" charset="0"/>
              </a:rPr>
              <a:t>The Government wants National Parks to be models for sustainable development, a role which they are very well placed to deliver. </a:t>
            </a:r>
          </a:p>
          <a:p>
            <a:r>
              <a:rPr lang="en-GB" sz="1600" dirty="0">
                <a:latin typeface="Calibri" pitchFamily="34" charset="0"/>
              </a:rPr>
              <a:t>The complexity of managing the Parks is as challenging as ever and the stakes are even higher now than when the Parks were first designated. (National Parks for All, 1999 &amp; 2015). Pandemic?</a:t>
            </a:r>
          </a:p>
          <a:p>
            <a:pPr marL="82550" indent="0">
              <a:buNone/>
            </a:pPr>
            <a:endParaRPr lang="en-US" sz="1600" dirty="0">
              <a:latin typeface="Calibri"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63" name="Picture 19460" descr="Birds flying in formation">
            <a:extLst>
              <a:ext uri="{FF2B5EF4-FFF2-40B4-BE49-F238E27FC236}">
                <a16:creationId xmlns:a16="http://schemas.microsoft.com/office/drawing/2014/main" id="{F36488AC-68FE-F705-4B79-C17BAA883DFA}"/>
              </a:ext>
            </a:extLst>
          </p:cNvPr>
          <p:cNvPicPr>
            <a:picLocks noChangeAspect="1"/>
          </p:cNvPicPr>
          <p:nvPr/>
        </p:nvPicPr>
        <p:blipFill rotWithShape="1">
          <a:blip r:embed="rId2"/>
          <a:srcRect l="9357" r="37589" b="-2"/>
          <a:stretch/>
        </p:blipFill>
        <p:spPr>
          <a:xfrm>
            <a:off x="-1" y="-2"/>
            <a:ext cx="5410198" cy="6858002"/>
          </a:xfrm>
          <a:prstGeom prst="rect">
            <a:avLst/>
          </a:prstGeom>
        </p:spPr>
      </p:pic>
      <p:sp useBgFill="1">
        <p:nvSpPr>
          <p:cNvPr id="19470" name="Rectangle 1946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p:cNvSpPr>
            <a:spLocks noGrp="1" noChangeArrowheads="1"/>
          </p:cNvSpPr>
          <p:nvPr>
            <p:ph type="title"/>
          </p:nvPr>
        </p:nvSpPr>
        <p:spPr>
          <a:xfrm>
            <a:off x="6115317" y="405685"/>
            <a:ext cx="5464968" cy="1559301"/>
          </a:xfrm>
        </p:spPr>
        <p:txBody>
          <a:bodyPr>
            <a:normAutofit/>
          </a:bodyPr>
          <a:lstStyle/>
          <a:p>
            <a:pPr>
              <a:defRPr/>
            </a:pPr>
            <a:r>
              <a:rPr lang="en-GB" sz="4000" b="1">
                <a:latin typeface="Neue Haas Grotesk Text Pro" panose="020B0504020202020204" pitchFamily="34" charset="0"/>
              </a:rPr>
              <a:t>Countryside and wildlife organisations</a:t>
            </a:r>
          </a:p>
        </p:txBody>
      </p:sp>
      <p:sp>
        <p:nvSpPr>
          <p:cNvPr id="19459" name="Rectangle 3"/>
          <p:cNvSpPr>
            <a:spLocks noGrp="1" noChangeArrowheads="1"/>
          </p:cNvSpPr>
          <p:nvPr>
            <p:ph idx="1"/>
          </p:nvPr>
        </p:nvSpPr>
        <p:spPr>
          <a:xfrm>
            <a:off x="5807968" y="2743200"/>
            <a:ext cx="5976663" cy="3496878"/>
          </a:xfrm>
        </p:spPr>
        <p:txBody>
          <a:bodyPr anchor="ctr">
            <a:noAutofit/>
          </a:bodyPr>
          <a:lstStyle/>
          <a:p>
            <a:pPr marL="0" indent="0">
              <a:buNone/>
            </a:pPr>
            <a:endParaRPr lang="en-GB" sz="1800" b="1" dirty="0">
              <a:latin typeface="Calibri" pitchFamily="34" charset="0"/>
            </a:endParaRPr>
          </a:p>
          <a:p>
            <a:r>
              <a:rPr lang="en-GB" sz="1800" u="sng" dirty="0">
                <a:latin typeface="Calibri" pitchFamily="34" charset="0"/>
              </a:rPr>
              <a:t>The Council for National Parks (CNP)</a:t>
            </a:r>
            <a:r>
              <a:rPr lang="en-GB" sz="1800" dirty="0">
                <a:latin typeface="Calibri" pitchFamily="34" charset="0"/>
              </a:rPr>
              <a:t> works with many partner organisations which have an interest in National Parks. CNP has over 40 members these include the National Trust, the Ramblers' Association, RSPB etc.</a:t>
            </a:r>
          </a:p>
          <a:p>
            <a:pPr marL="82550" indent="0">
              <a:buNone/>
            </a:pPr>
            <a:endParaRPr lang="en-GB" sz="1800" dirty="0">
              <a:latin typeface="Calibri" pitchFamily="34" charset="0"/>
            </a:endParaRPr>
          </a:p>
          <a:p>
            <a:r>
              <a:rPr lang="en-GB" sz="1800" dirty="0">
                <a:latin typeface="Calibri" pitchFamily="34" charset="0"/>
              </a:rPr>
              <a:t>CNP is a member of </a:t>
            </a:r>
            <a:r>
              <a:rPr lang="en-GB" sz="1800" dirty="0">
                <a:latin typeface="Calibri" pitchFamily="34" charset="0"/>
                <a:hlinkClick r:id="rId3"/>
              </a:rPr>
              <a:t>Wildlife and Countryside Link</a:t>
            </a:r>
            <a:r>
              <a:rPr lang="en-GB" sz="1800" dirty="0">
                <a:latin typeface="Calibri" pitchFamily="34" charset="0"/>
              </a:rPr>
              <a:t> which is the liaison body for voluntary sector organisations concerned with the conservation and protection of wildlife and countryside. It is a coalition of 54 organisations with over 8 million supporters in the UK. WCL members also own, manage or lease more than 3,500 sites (about 430,000 ha) in the UK of which over 1,650 are Sites of Special Scientific Interest (2020).  </a:t>
            </a:r>
          </a:p>
        </p:txBody>
      </p:sp>
    </p:spTree>
    <p:extLst>
      <p:ext uri="{BB962C8B-B14F-4D97-AF65-F5344CB8AC3E}">
        <p14:creationId xmlns:p14="http://schemas.microsoft.com/office/powerpoint/2010/main" val="204003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animEffect transition="in" filter="fade">
                                      <p:cBhvr>
                                        <p:cTn id="7" dur="2000"/>
                                        <p:tgtEl>
                                          <p:spTgt spid="1945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59">
                                            <p:txEl>
                                              <p:pRg st="3" end="3"/>
                                            </p:txEl>
                                          </p:spTgt>
                                        </p:tgtEl>
                                        <p:attrNameLst>
                                          <p:attrName>style.visibility</p:attrName>
                                        </p:attrNameLst>
                                      </p:cBhvr>
                                      <p:to>
                                        <p:strVal val="visible"/>
                                      </p:to>
                                    </p:set>
                                    <p:animEffect transition="in" filter="fade">
                                      <p:cBhvr>
                                        <p:cTn id="12" dur="2000"/>
                                        <p:tgtEl>
                                          <p:spTgt spid="1945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762000" y="1138036"/>
            <a:ext cx="4085665" cy="1402470"/>
          </a:xfrm>
        </p:spPr>
        <p:txBody>
          <a:bodyPr anchor="t">
            <a:normAutofit/>
          </a:bodyPr>
          <a:lstStyle/>
          <a:p>
            <a:pPr>
              <a:defRPr/>
            </a:pPr>
            <a:r>
              <a:rPr lang="en-GB" sz="3200" b="1" dirty="0">
                <a:latin typeface="Neue Haas Grotesk Text Pro" panose="020B0504020202020204" pitchFamily="34" charset="0"/>
              </a:rPr>
              <a:t>Access</a:t>
            </a:r>
          </a:p>
        </p:txBody>
      </p:sp>
      <p:cxnSp>
        <p:nvCxnSpPr>
          <p:cNvPr id="19477" name="Straight Connector 1947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9459" name="Rectangle 3"/>
          <p:cNvSpPr>
            <a:spLocks noGrp="1" noChangeArrowheads="1"/>
          </p:cNvSpPr>
          <p:nvPr>
            <p:ph idx="1"/>
          </p:nvPr>
        </p:nvSpPr>
        <p:spPr>
          <a:xfrm>
            <a:off x="762000" y="2551176"/>
            <a:ext cx="4085665" cy="3591207"/>
          </a:xfrm>
        </p:spPr>
        <p:txBody>
          <a:bodyPr>
            <a:normAutofit/>
          </a:bodyPr>
          <a:lstStyle/>
          <a:p>
            <a:pPr marL="0" indent="0">
              <a:buNone/>
            </a:pPr>
            <a:r>
              <a:rPr lang="en-GB" sz="2000" dirty="0">
                <a:hlinkClick r:id="rId2"/>
              </a:rPr>
              <a:t>Large parts of national parks in England and Wales off limits, data shows | Access to green space | The Guardian</a:t>
            </a:r>
            <a:endParaRPr lang="en-GB" sz="2000" dirty="0"/>
          </a:p>
          <a:p>
            <a:pPr marL="0" indent="0">
              <a:buNone/>
            </a:pPr>
            <a:endParaRPr lang="en-GB" sz="2000" dirty="0">
              <a:latin typeface="Calibri" pitchFamily="34" charset="0"/>
            </a:endParaRPr>
          </a:p>
          <a:p>
            <a:pPr marL="0" indent="0">
              <a:buNone/>
            </a:pPr>
            <a:r>
              <a:rPr lang="en-GB" sz="2000" dirty="0">
                <a:hlinkClick r:id="rId3"/>
              </a:rPr>
              <a:t>National Parks - latest news, breaking stories and comment - The Independent</a:t>
            </a:r>
            <a:endParaRPr lang="en-GB" sz="3200" dirty="0">
              <a:latin typeface="Calibri" pitchFamily="34" charset="0"/>
            </a:endParaRPr>
          </a:p>
        </p:txBody>
      </p:sp>
      <p:pic>
        <p:nvPicPr>
          <p:cNvPr id="19473" name="Picture 19472" descr="A scenic view of plateaus against the hazy blue sky">
            <a:extLst>
              <a:ext uri="{FF2B5EF4-FFF2-40B4-BE49-F238E27FC236}">
                <a16:creationId xmlns:a16="http://schemas.microsoft.com/office/drawing/2014/main" id="{68E610D8-2562-9811-AA13-64B14C64A078}"/>
              </a:ext>
            </a:extLst>
          </p:cNvPr>
          <p:cNvPicPr>
            <a:picLocks noChangeAspect="1"/>
          </p:cNvPicPr>
          <p:nvPr/>
        </p:nvPicPr>
        <p:blipFill rotWithShape="1">
          <a:blip r:embed="rId4"/>
          <a:srcRect l="34454" r="10703" b="-1"/>
          <a:stretch/>
        </p:blipFill>
        <p:spPr>
          <a:xfrm>
            <a:off x="5650992" y="10"/>
            <a:ext cx="6541008" cy="6857990"/>
          </a:xfrm>
          <a:prstGeom prst="rect">
            <a:avLst/>
          </a:prstGeom>
        </p:spPr>
      </p:pic>
    </p:spTree>
    <p:extLst>
      <p:ext uri="{BB962C8B-B14F-4D97-AF65-F5344CB8AC3E}">
        <p14:creationId xmlns:p14="http://schemas.microsoft.com/office/powerpoint/2010/main" val="41230693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762000" y="1138036"/>
            <a:ext cx="4085665" cy="1402470"/>
          </a:xfrm>
        </p:spPr>
        <p:txBody>
          <a:bodyPr anchor="t">
            <a:normAutofit/>
          </a:bodyPr>
          <a:lstStyle/>
          <a:p>
            <a:pPr>
              <a:defRPr/>
            </a:pPr>
            <a:r>
              <a:rPr lang="en-GB" sz="3200" b="1" dirty="0">
                <a:latin typeface="Neue Haas Grotesk Text Pro" panose="020B0504020202020204" pitchFamily="34" charset="0"/>
              </a:rPr>
              <a:t>New National Park for Wales</a:t>
            </a:r>
          </a:p>
        </p:txBody>
      </p:sp>
      <p:cxnSp>
        <p:nvCxnSpPr>
          <p:cNvPr id="19477" name="Straight Connector 1947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9459" name="Rectangle 3"/>
          <p:cNvSpPr>
            <a:spLocks noGrp="1" noChangeArrowheads="1"/>
          </p:cNvSpPr>
          <p:nvPr>
            <p:ph idx="1"/>
          </p:nvPr>
        </p:nvSpPr>
        <p:spPr>
          <a:xfrm>
            <a:off x="762000" y="2551176"/>
            <a:ext cx="4085665" cy="3591207"/>
          </a:xfrm>
        </p:spPr>
        <p:txBody>
          <a:bodyPr>
            <a:normAutofit/>
          </a:bodyPr>
          <a:lstStyle/>
          <a:p>
            <a:pPr marL="0" indent="0">
              <a:buNone/>
            </a:pPr>
            <a:endParaRPr lang="en-GB" sz="2000" dirty="0">
              <a:latin typeface="Calibri" pitchFamily="34" charset="0"/>
            </a:endParaRPr>
          </a:p>
          <a:p>
            <a:pPr marL="0" indent="0">
              <a:buNone/>
            </a:pPr>
            <a:r>
              <a:rPr lang="en-GB" sz="2000" dirty="0">
                <a:hlinkClick r:id="rId2"/>
              </a:rPr>
              <a:t>Plans for new national park status spark concerns </a:t>
            </a:r>
            <a:r>
              <a:rPr lang="en-GB" sz="2000">
                <a:hlinkClick r:id="rId2"/>
              </a:rPr>
              <a:t>Clwydian</a:t>
            </a:r>
            <a:r>
              <a:rPr lang="en-GB" sz="2000" dirty="0">
                <a:hlinkClick r:id="rId2"/>
              </a:rPr>
              <a:t> Range and Dee Valley area 'can't cope' | UK News | Sky News</a:t>
            </a:r>
            <a:endParaRPr lang="en-GB" sz="2000" dirty="0">
              <a:latin typeface="Calibri" pitchFamily="34" charset="0"/>
            </a:endParaRPr>
          </a:p>
        </p:txBody>
      </p:sp>
      <p:pic>
        <p:nvPicPr>
          <p:cNvPr id="19473" name="Picture 19472" descr="Smoke pattern on snow">
            <a:extLst>
              <a:ext uri="{FF2B5EF4-FFF2-40B4-BE49-F238E27FC236}">
                <a16:creationId xmlns:a16="http://schemas.microsoft.com/office/drawing/2014/main" id="{BD1AB2B1-0750-23E5-6BD0-BB2AE1DE7859}"/>
              </a:ext>
            </a:extLst>
          </p:cNvPr>
          <p:cNvPicPr>
            <a:picLocks noChangeAspect="1"/>
          </p:cNvPicPr>
          <p:nvPr/>
        </p:nvPicPr>
        <p:blipFill rotWithShape="1">
          <a:blip r:embed="rId3"/>
          <a:srcRect l="5297" r="19591" b="-2"/>
          <a:stretch/>
        </p:blipFill>
        <p:spPr>
          <a:xfrm>
            <a:off x="5650992" y="10"/>
            <a:ext cx="6541008" cy="6857990"/>
          </a:xfrm>
          <a:prstGeom prst="rect">
            <a:avLst/>
          </a:prstGeom>
        </p:spPr>
      </p:pic>
    </p:spTree>
    <p:extLst>
      <p:ext uri="{BB962C8B-B14F-4D97-AF65-F5344CB8AC3E}">
        <p14:creationId xmlns:p14="http://schemas.microsoft.com/office/powerpoint/2010/main" val="33475049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89" name="Rectangle 1948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73" name="Picture 19472" descr="A scenic view of plateaus against the hazy blue sky">
            <a:extLst>
              <a:ext uri="{FF2B5EF4-FFF2-40B4-BE49-F238E27FC236}">
                <a16:creationId xmlns:a16="http://schemas.microsoft.com/office/drawing/2014/main" id="{68E610D8-2562-9811-AA13-64B14C64A078}"/>
              </a:ext>
            </a:extLst>
          </p:cNvPr>
          <p:cNvPicPr>
            <a:picLocks noChangeAspect="1"/>
          </p:cNvPicPr>
          <p:nvPr/>
        </p:nvPicPr>
        <p:blipFill rotWithShape="1">
          <a:blip r:embed="rId2"/>
          <a:srcRect l="18926" r="-1" b="-1"/>
          <a:stretch/>
        </p:blipFill>
        <p:spPr>
          <a:xfrm>
            <a:off x="1" y="10"/>
            <a:ext cx="9669642" cy="6857990"/>
          </a:xfrm>
          <a:prstGeom prst="rect">
            <a:avLst/>
          </a:prstGeom>
        </p:spPr>
      </p:pic>
      <p:sp>
        <p:nvSpPr>
          <p:cNvPr id="19491" name="Rectangle 1949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458" name="Rectangle 2"/>
          <p:cNvSpPr>
            <a:spLocks noGrp="1" noChangeArrowheads="1"/>
          </p:cNvSpPr>
          <p:nvPr>
            <p:ph type="title"/>
          </p:nvPr>
        </p:nvSpPr>
        <p:spPr>
          <a:xfrm>
            <a:off x="7531610" y="365125"/>
            <a:ext cx="3822189" cy="1899912"/>
          </a:xfrm>
        </p:spPr>
        <p:txBody>
          <a:bodyPr>
            <a:normAutofit/>
          </a:bodyPr>
          <a:lstStyle/>
          <a:p>
            <a:pPr>
              <a:defRPr/>
            </a:pPr>
            <a:r>
              <a:rPr lang="en-GB" sz="4000" b="1">
                <a:latin typeface="Neue Haas Grotesk Text Pro" panose="020B0504020202020204" pitchFamily="34" charset="0"/>
              </a:rPr>
              <a:t>Scotland</a:t>
            </a:r>
          </a:p>
        </p:txBody>
      </p:sp>
      <p:sp>
        <p:nvSpPr>
          <p:cNvPr id="19459" name="Rectangle 3"/>
          <p:cNvSpPr>
            <a:spLocks noGrp="1" noChangeArrowheads="1"/>
          </p:cNvSpPr>
          <p:nvPr>
            <p:ph idx="1"/>
          </p:nvPr>
        </p:nvSpPr>
        <p:spPr>
          <a:xfrm>
            <a:off x="7531610" y="2434201"/>
            <a:ext cx="3822189" cy="3742762"/>
          </a:xfrm>
        </p:spPr>
        <p:txBody>
          <a:bodyPr>
            <a:normAutofit/>
          </a:bodyPr>
          <a:lstStyle/>
          <a:p>
            <a:pPr marL="0" indent="0">
              <a:buNone/>
            </a:pPr>
            <a:r>
              <a:rPr lang="en-GB" sz="2000" dirty="0">
                <a:hlinkClick r:id="rId3"/>
              </a:rPr>
              <a:t>Plans for Scotland's third national park - with communities urged to register their interest | UK News | Sky News</a:t>
            </a:r>
            <a:endParaRPr lang="en-GB" sz="2000" dirty="0">
              <a:latin typeface="Calibri" pitchFamily="34" charset="0"/>
            </a:endParaRPr>
          </a:p>
        </p:txBody>
      </p:sp>
    </p:spTree>
    <p:extLst>
      <p:ext uri="{BB962C8B-B14F-4D97-AF65-F5344CB8AC3E}">
        <p14:creationId xmlns:p14="http://schemas.microsoft.com/office/powerpoint/2010/main" val="37092494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16F42E0-28DF-4093-AFC5-CA01F54C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e top view of trees">
            <a:extLst>
              <a:ext uri="{FF2B5EF4-FFF2-40B4-BE49-F238E27FC236}">
                <a16:creationId xmlns:a16="http://schemas.microsoft.com/office/drawing/2014/main" id="{1CFA3AD9-7200-0C0E-1C21-F7C288DE760E}"/>
              </a:ext>
            </a:extLst>
          </p:cNvPr>
          <p:cNvPicPr>
            <a:picLocks noChangeAspect="1"/>
          </p:cNvPicPr>
          <p:nvPr/>
        </p:nvPicPr>
        <p:blipFill rotWithShape="1">
          <a:blip r:embed="rId2"/>
          <a:srcRect t="12048" b="3682"/>
          <a:stretch/>
        </p:blipFill>
        <p:spPr>
          <a:xfrm>
            <a:off x="3" y="-22"/>
            <a:ext cx="12191997" cy="6858022"/>
          </a:xfrm>
          <a:prstGeom prst="rect">
            <a:avLst/>
          </a:prstGeom>
        </p:spPr>
      </p:pic>
      <p:sp>
        <p:nvSpPr>
          <p:cNvPr id="11" name="Rectangle 1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B198E1-D0E1-3427-CD2C-AEAFE8EEF1C9}"/>
              </a:ext>
            </a:extLst>
          </p:cNvPr>
          <p:cNvSpPr>
            <a:spLocks noGrp="1"/>
          </p:cNvSpPr>
          <p:nvPr>
            <p:ph type="title"/>
          </p:nvPr>
        </p:nvSpPr>
        <p:spPr>
          <a:xfrm>
            <a:off x="6096006" y="728897"/>
            <a:ext cx="5452529" cy="3728614"/>
          </a:xfrm>
        </p:spPr>
        <p:txBody>
          <a:bodyPr vert="horz" lIns="91440" tIns="45720" rIns="91440" bIns="45720" rtlCol="0" anchor="t">
            <a:normAutofit/>
          </a:bodyPr>
          <a:lstStyle/>
          <a:p>
            <a:pPr algn="r"/>
            <a:r>
              <a:rPr lang="en-US" sz="5200" b="1" dirty="0">
                <a:solidFill>
                  <a:srgbClr val="FFFFFF"/>
                </a:solidFill>
                <a:latin typeface="Neue Haas Grotesk Text Pro" panose="020B0504020202020204" pitchFamily="34" charset="0"/>
              </a:rPr>
              <a:t>National Park Protection</a:t>
            </a:r>
          </a:p>
        </p:txBody>
      </p:sp>
    </p:spTree>
    <p:extLst>
      <p:ext uri="{BB962C8B-B14F-4D97-AF65-F5344CB8AC3E}">
        <p14:creationId xmlns:p14="http://schemas.microsoft.com/office/powerpoint/2010/main" val="8572671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82" name="Rectangle 19481">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p:cNvSpPr>
            <a:spLocks noGrp="1" noChangeArrowheads="1"/>
          </p:cNvSpPr>
          <p:nvPr>
            <p:ph type="title"/>
          </p:nvPr>
        </p:nvSpPr>
        <p:spPr>
          <a:xfrm>
            <a:off x="748311" y="4960758"/>
            <a:ext cx="2611386" cy="1236086"/>
          </a:xfrm>
          <a:noFill/>
        </p:spPr>
        <p:txBody>
          <a:bodyPr vert="horz" lIns="91440" tIns="45720" rIns="91440" bIns="45720" rtlCol="0" anchor="ctr">
            <a:normAutofit/>
          </a:bodyPr>
          <a:lstStyle/>
          <a:p>
            <a:pPr algn="r">
              <a:defRPr/>
            </a:pPr>
            <a:r>
              <a:rPr lang="en-US" sz="4800" b="1" dirty="0">
                <a:latin typeface="Neue Haas Grotesk Text Pro" panose="020B0504020202020204" pitchFamily="34" charset="0"/>
              </a:rPr>
              <a:t>Access</a:t>
            </a:r>
          </a:p>
        </p:txBody>
      </p:sp>
      <p:sp>
        <p:nvSpPr>
          <p:cNvPr id="19459" name="Rectangle 3"/>
          <p:cNvSpPr>
            <a:spLocks noGrp="1" noChangeArrowheads="1"/>
          </p:cNvSpPr>
          <p:nvPr>
            <p:ph idx="1"/>
          </p:nvPr>
        </p:nvSpPr>
        <p:spPr>
          <a:xfrm>
            <a:off x="8119869" y="4960758"/>
            <a:ext cx="3323819" cy="1236086"/>
          </a:xfrm>
          <a:noFill/>
        </p:spPr>
        <p:txBody>
          <a:bodyPr vert="horz" lIns="91440" tIns="45720" rIns="91440" bIns="45720" rtlCol="0" anchor="ctr">
            <a:normAutofit/>
          </a:bodyPr>
          <a:lstStyle/>
          <a:p>
            <a:pPr marL="0" indent="0">
              <a:buNone/>
            </a:pPr>
            <a:r>
              <a:rPr lang="en-US" sz="2400">
                <a:hlinkClick r:id="rId2"/>
              </a:rPr>
              <a:t>Campaign for National Parks | Keeping Beautiful Places Safe (cnp.org.uk)</a:t>
            </a:r>
            <a:endParaRPr lang="en-US" sz="2400"/>
          </a:p>
        </p:txBody>
      </p:sp>
      <p:pic>
        <p:nvPicPr>
          <p:cNvPr id="3" name="Picture 2">
            <a:extLst>
              <a:ext uri="{FF2B5EF4-FFF2-40B4-BE49-F238E27FC236}">
                <a16:creationId xmlns:a16="http://schemas.microsoft.com/office/drawing/2014/main" id="{737A8ABE-156D-BB77-0C28-AA94BF9B1F72}"/>
              </a:ext>
            </a:extLst>
          </p:cNvPr>
          <p:cNvPicPr>
            <a:picLocks noChangeAspect="1"/>
          </p:cNvPicPr>
          <p:nvPr/>
        </p:nvPicPr>
        <p:blipFill rotWithShape="1">
          <a:blip r:embed="rId3"/>
          <a:srcRect t="25756" r="-1" b="16359"/>
          <a:stretch/>
        </p:blipFill>
        <p:spPr>
          <a:xfrm>
            <a:off x="320040" y="320040"/>
            <a:ext cx="11548872" cy="4462272"/>
          </a:xfrm>
          <a:prstGeom prst="rect">
            <a:avLst/>
          </a:prstGeom>
        </p:spPr>
      </p:pic>
      <p:cxnSp>
        <p:nvCxnSpPr>
          <p:cNvPr id="19484" name="Straight Connector 19483">
            <a:extLst>
              <a:ext uri="{FF2B5EF4-FFF2-40B4-BE49-F238E27FC236}">
                <a16:creationId xmlns:a16="http://schemas.microsoft.com/office/drawing/2014/main" id="{8AD2EEB5-F5B4-4BDA-8293-9A997C1299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827285" y="5121601"/>
            <a:ext cx="0" cy="914400"/>
          </a:xfrm>
          <a:prstGeom prst="line">
            <a:avLst/>
          </a:prstGeom>
          <a:ln w="19050">
            <a:solidFill>
              <a:schemeClr val="tx1">
                <a:lumMod val="65000"/>
                <a:lumOff val="35000"/>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6274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9458"/>
                                        </p:tgtEl>
                                        <p:attrNameLst>
                                          <p:attrName>style.visibility</p:attrName>
                                        </p:attrNameLst>
                                      </p:cBhvr>
                                      <p:to>
                                        <p:strVal val="visible"/>
                                      </p:to>
                                    </p:set>
                                    <p:animEffect transition="in" filter="fade">
                                      <p:cBhvr>
                                        <p:cTn id="7" dur="400"/>
                                        <p:tgtEl>
                                          <p:spTgt spid="194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8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p:cNvSpPr>
            <a:spLocks noGrp="1" noChangeArrowheads="1"/>
          </p:cNvSpPr>
          <p:nvPr>
            <p:ph type="title"/>
          </p:nvPr>
        </p:nvSpPr>
        <p:spPr>
          <a:xfrm>
            <a:off x="761800" y="762001"/>
            <a:ext cx="5334197" cy="1708242"/>
          </a:xfrm>
        </p:spPr>
        <p:txBody>
          <a:bodyPr anchor="ctr">
            <a:normAutofit/>
          </a:bodyPr>
          <a:lstStyle/>
          <a:p>
            <a:pPr>
              <a:defRPr/>
            </a:pPr>
            <a:r>
              <a:rPr lang="en-GB" sz="3700" b="1">
                <a:latin typeface="Neue Haas Grotesk Text Pro" panose="020B0504020202020204" pitchFamily="34" charset="0"/>
              </a:rPr>
              <a:t>Countryside and wildlife organisations cont’d</a:t>
            </a:r>
          </a:p>
        </p:txBody>
      </p:sp>
      <p:sp>
        <p:nvSpPr>
          <p:cNvPr id="19459" name="Rectangle 3"/>
          <p:cNvSpPr>
            <a:spLocks noGrp="1" noChangeArrowheads="1"/>
          </p:cNvSpPr>
          <p:nvPr>
            <p:ph idx="1"/>
          </p:nvPr>
        </p:nvSpPr>
        <p:spPr>
          <a:xfrm>
            <a:off x="761800" y="2470244"/>
            <a:ext cx="5334197" cy="3769835"/>
          </a:xfrm>
        </p:spPr>
        <p:txBody>
          <a:bodyPr anchor="ctr">
            <a:normAutofit/>
          </a:bodyPr>
          <a:lstStyle/>
          <a:p>
            <a:endParaRPr lang="en-GB" sz="2000" b="1">
              <a:latin typeface="Calibri" pitchFamily="34" charset="0"/>
            </a:endParaRPr>
          </a:p>
          <a:p>
            <a:r>
              <a:rPr lang="en-GB" sz="2000">
                <a:latin typeface="Calibri" pitchFamily="34" charset="0"/>
              </a:rPr>
              <a:t>The </a:t>
            </a:r>
            <a:r>
              <a:rPr lang="en-GB" sz="2000">
                <a:latin typeface="Calibri" pitchFamily="34" charset="0"/>
                <a:hlinkClick r:id="rId2"/>
              </a:rPr>
              <a:t>Limestone Pavement Action Group</a:t>
            </a:r>
            <a:r>
              <a:rPr lang="en-GB" sz="2000">
                <a:latin typeface="Calibri" pitchFamily="34" charset="0"/>
              </a:rPr>
              <a:t> is a group of organisations who work together to protect limestone pavements in the UK.</a:t>
            </a:r>
          </a:p>
          <a:p>
            <a:pPr marL="82550" indent="0">
              <a:buNone/>
            </a:pPr>
            <a:endParaRPr lang="en-GB" sz="2000">
              <a:latin typeface="Calibri" pitchFamily="34" charset="0"/>
            </a:endParaRPr>
          </a:p>
          <a:p>
            <a:r>
              <a:rPr lang="en-GB" sz="2000">
                <a:latin typeface="Calibri" pitchFamily="34" charset="0"/>
              </a:rPr>
              <a:t>The </a:t>
            </a:r>
            <a:r>
              <a:rPr lang="en-GB" sz="2000">
                <a:latin typeface="Calibri" pitchFamily="34" charset="0"/>
                <a:hlinkClick r:id="rId3"/>
              </a:rPr>
              <a:t>Save Longstone Edge Campaign</a:t>
            </a:r>
            <a:r>
              <a:rPr lang="en-GB" sz="2000">
                <a:latin typeface="Calibri" pitchFamily="34" charset="0"/>
              </a:rPr>
              <a:t> is a campaign to stop a proposed major new quarry at Longstone Edge, Derbyshire.</a:t>
            </a:r>
          </a:p>
          <a:p>
            <a:pPr marL="82550" indent="0">
              <a:buNone/>
            </a:pPr>
            <a:endParaRPr lang="en-GB" sz="2000">
              <a:latin typeface="Calibri" pitchFamily="34" charset="0"/>
            </a:endParaRPr>
          </a:p>
          <a:p>
            <a:r>
              <a:rPr lang="en-GB" sz="2000">
                <a:latin typeface="Calibri" pitchFamily="34" charset="0"/>
              </a:rPr>
              <a:t>The </a:t>
            </a:r>
            <a:r>
              <a:rPr lang="en-GB" sz="2000">
                <a:latin typeface="Calibri" pitchFamily="34" charset="0"/>
                <a:hlinkClick r:id="rId4"/>
              </a:rPr>
              <a:t>Open Spaces Society</a:t>
            </a:r>
            <a:r>
              <a:rPr lang="en-GB" sz="2000">
                <a:latin typeface="Calibri" pitchFamily="34" charset="0"/>
              </a:rPr>
              <a:t> exists to protect common land and public rights of way.</a:t>
            </a:r>
          </a:p>
        </p:txBody>
      </p:sp>
      <p:pic>
        <p:nvPicPr>
          <p:cNvPr id="19461" name="Picture 19460" descr="A stone footpath on the grassy field against the sky">
            <a:extLst>
              <a:ext uri="{FF2B5EF4-FFF2-40B4-BE49-F238E27FC236}">
                <a16:creationId xmlns:a16="http://schemas.microsoft.com/office/drawing/2014/main" id="{084D65F3-9C83-23DB-63A4-1C7F94677CE6}"/>
              </a:ext>
            </a:extLst>
          </p:cNvPr>
          <p:cNvPicPr>
            <a:picLocks noChangeAspect="1"/>
          </p:cNvPicPr>
          <p:nvPr/>
        </p:nvPicPr>
        <p:blipFill rotWithShape="1">
          <a:blip r:embed="rId5"/>
          <a:srcRect l="19617" r="2213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459">
                                            <p:txEl>
                                              <p:pRg st="1" end="1"/>
                                            </p:txEl>
                                          </p:spTgt>
                                        </p:tgtEl>
                                        <p:attrNameLst>
                                          <p:attrName>style.visibility</p:attrName>
                                        </p:attrNameLst>
                                      </p:cBhvr>
                                      <p:to>
                                        <p:strVal val="visible"/>
                                      </p:to>
                                    </p:set>
                                    <p:animEffect transition="in" filter="fade">
                                      <p:cBhvr>
                                        <p:cTn id="7" dur="2000"/>
                                        <p:tgtEl>
                                          <p:spTgt spid="19459">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459">
                                            <p:txEl>
                                              <p:pRg st="3" end="3"/>
                                            </p:txEl>
                                          </p:spTgt>
                                        </p:tgtEl>
                                        <p:attrNameLst>
                                          <p:attrName>style.visibility</p:attrName>
                                        </p:attrNameLst>
                                      </p:cBhvr>
                                      <p:to>
                                        <p:strVal val="visible"/>
                                      </p:to>
                                    </p:set>
                                    <p:animEffect transition="in" filter="fade">
                                      <p:cBhvr>
                                        <p:cTn id="12" dur="2000"/>
                                        <p:tgtEl>
                                          <p:spTgt spid="19459">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459">
                                            <p:txEl>
                                              <p:pRg st="5" end="5"/>
                                            </p:txEl>
                                          </p:spTgt>
                                        </p:tgtEl>
                                        <p:attrNameLst>
                                          <p:attrName>style.visibility</p:attrName>
                                        </p:attrNameLst>
                                      </p:cBhvr>
                                      <p:to>
                                        <p:strVal val="visible"/>
                                      </p:to>
                                    </p:set>
                                    <p:animEffect transition="in" filter="fade">
                                      <p:cBhvr>
                                        <p:cTn id="17" dur="2000"/>
                                        <p:tgtEl>
                                          <p:spTgt spid="1945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203" name="Rectangle 8202">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8196" name="Picture 4" descr="A crowd of climbers scaling Uluru on 2 October 2019">
            <a:extLst>
              <a:ext uri="{FF2B5EF4-FFF2-40B4-BE49-F238E27FC236}">
                <a16:creationId xmlns:a16="http://schemas.microsoft.com/office/drawing/2014/main" id="{F4784415-908B-C0A6-5ECF-561158B20BF5}"/>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a:stretch/>
        </p:blipFill>
        <p:spPr bwMode="auto">
          <a:xfrm>
            <a:off x="-1" y="10"/>
            <a:ext cx="1219200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8E7D96B-3459-0944-E7BD-670C49CC80A5}"/>
              </a:ext>
            </a:extLst>
          </p:cNvPr>
          <p:cNvSpPr>
            <a:spLocks noGrp="1"/>
          </p:cNvSpPr>
          <p:nvPr>
            <p:ph type="title"/>
          </p:nvPr>
        </p:nvSpPr>
        <p:spPr>
          <a:xfrm>
            <a:off x="623392" y="548680"/>
            <a:ext cx="5155261" cy="4072044"/>
          </a:xfrm>
        </p:spPr>
        <p:txBody>
          <a:bodyPr vert="horz" lIns="91440" tIns="45720" rIns="91440" bIns="45720" rtlCol="0" anchor="t">
            <a:normAutofit/>
          </a:bodyPr>
          <a:lstStyle/>
          <a:p>
            <a:r>
              <a:rPr lang="en-US" sz="3600" b="1" dirty="0">
                <a:solidFill>
                  <a:srgbClr val="FFFFFF"/>
                </a:solidFill>
                <a:latin typeface="Neue Haas Grotesk Text Pro" panose="020B0504020202020204" pitchFamily="34" charset="0"/>
              </a:rPr>
              <a:t>National Parks, Traditional Owners and Indigenous Rights</a:t>
            </a:r>
          </a:p>
        </p:txBody>
      </p:sp>
      <p:sp>
        <p:nvSpPr>
          <p:cNvPr id="9" name="Content Placeholder 8">
            <a:extLst>
              <a:ext uri="{FF2B5EF4-FFF2-40B4-BE49-F238E27FC236}">
                <a16:creationId xmlns:a16="http://schemas.microsoft.com/office/drawing/2014/main" id="{7E3CEBF7-8485-D545-AEF5-8D601FBF6354}"/>
              </a:ext>
            </a:extLst>
          </p:cNvPr>
          <p:cNvSpPr>
            <a:spLocks noGrp="1"/>
          </p:cNvSpPr>
          <p:nvPr>
            <p:ph idx="1"/>
          </p:nvPr>
        </p:nvSpPr>
        <p:spPr>
          <a:xfrm>
            <a:off x="6888088" y="5949280"/>
            <a:ext cx="5170861" cy="730433"/>
          </a:xfrm>
        </p:spPr>
        <p:txBody>
          <a:bodyPr vert="horz" lIns="91440" tIns="45720" rIns="91440" bIns="45720" rtlCol="0">
            <a:normAutofit/>
          </a:bodyPr>
          <a:lstStyle/>
          <a:p>
            <a:r>
              <a:rPr lang="en-US" sz="2000" dirty="0">
                <a:solidFill>
                  <a:schemeClr val="bg1"/>
                </a:solidFill>
                <a:hlinkClick r:id="rId3">
                  <a:extLst>
                    <a:ext uri="{A12FA001-AC4F-418D-AE19-62706E023703}">
                      <ahyp:hlinkClr xmlns:ahyp="http://schemas.microsoft.com/office/drawing/2018/hyperlinkcolor" val="tx"/>
                    </a:ext>
                  </a:extLst>
                </a:hlinkClick>
              </a:rPr>
              <a:t>Uluru climbing ban: Tourists scale sacred rock for final time - BBC News</a:t>
            </a:r>
            <a:endParaRPr lang="en-US" sz="2000" dirty="0">
              <a:solidFill>
                <a:schemeClr val="bg1"/>
              </a:solidFill>
            </a:endParaRPr>
          </a:p>
        </p:txBody>
      </p:sp>
    </p:spTree>
    <p:extLst>
      <p:ext uri="{BB962C8B-B14F-4D97-AF65-F5344CB8AC3E}">
        <p14:creationId xmlns:p14="http://schemas.microsoft.com/office/powerpoint/2010/main" val="33684738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D96B-3459-0944-E7BD-670C49CC80A5}"/>
              </a:ext>
            </a:extLst>
          </p:cNvPr>
          <p:cNvSpPr>
            <a:spLocks noGrp="1"/>
          </p:cNvSpPr>
          <p:nvPr>
            <p:ph type="title"/>
          </p:nvPr>
        </p:nvSpPr>
        <p:spPr>
          <a:xfrm>
            <a:off x="8153400" y="1128094"/>
            <a:ext cx="3434180" cy="1415270"/>
          </a:xfrm>
        </p:spPr>
        <p:txBody>
          <a:bodyPr anchor="t">
            <a:noAutofit/>
          </a:bodyPr>
          <a:lstStyle/>
          <a:p>
            <a:r>
              <a:rPr lang="en-GB" sz="3200" b="1" dirty="0">
                <a:latin typeface="Neue Haas Grotesk Text Pro" panose="020B0504020202020204" pitchFamily="34" charset="0"/>
              </a:rPr>
              <a:t>National Parks, Traditional Owners and Indigenous Rights</a:t>
            </a:r>
          </a:p>
        </p:txBody>
      </p:sp>
      <p:pic>
        <p:nvPicPr>
          <p:cNvPr id="7170" name="Picture 2">
            <a:extLst>
              <a:ext uri="{FF2B5EF4-FFF2-40B4-BE49-F238E27FC236}">
                <a16:creationId xmlns:a16="http://schemas.microsoft.com/office/drawing/2014/main" id="{FC903505-5621-DFEC-4816-36E8581B39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578" r="19653" b="-1"/>
          <a:stretch/>
        </p:blipFill>
        <p:spPr bwMode="auto">
          <a:xfrm>
            <a:off x="-9886" y="10"/>
            <a:ext cx="7572605"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7179" name="Straight Connector 7174">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0C5C7B30-5BD2-E2D9-6E63-7443432375FA}"/>
              </a:ext>
            </a:extLst>
          </p:cNvPr>
          <p:cNvSpPr>
            <a:spLocks noGrp="1"/>
          </p:cNvSpPr>
          <p:nvPr>
            <p:ph idx="1"/>
          </p:nvPr>
        </p:nvSpPr>
        <p:spPr>
          <a:xfrm>
            <a:off x="8173439" y="3645024"/>
            <a:ext cx="3434180" cy="3599019"/>
          </a:xfrm>
        </p:spPr>
        <p:txBody>
          <a:bodyPr>
            <a:normAutofit/>
          </a:bodyPr>
          <a:lstStyle/>
          <a:p>
            <a:r>
              <a:rPr lang="en-GB" sz="2000" dirty="0">
                <a:hlinkClick r:id="rId3"/>
              </a:rPr>
              <a:t>The Usual Story of the National Park Service Is Incomplete | Time</a:t>
            </a:r>
            <a:endParaRPr lang="en-GB" sz="2000" dirty="0"/>
          </a:p>
        </p:txBody>
      </p:sp>
      <p:sp>
        <p:nvSpPr>
          <p:cNvPr id="5" name="TextBox 4">
            <a:extLst>
              <a:ext uri="{FF2B5EF4-FFF2-40B4-BE49-F238E27FC236}">
                <a16:creationId xmlns:a16="http://schemas.microsoft.com/office/drawing/2014/main" id="{FA7F1EF8-615B-0BF5-D6AB-E9BA4CDADF38}"/>
              </a:ext>
            </a:extLst>
          </p:cNvPr>
          <p:cNvSpPr txBox="1"/>
          <p:nvPr/>
        </p:nvSpPr>
        <p:spPr>
          <a:xfrm>
            <a:off x="8145379" y="4782813"/>
            <a:ext cx="3054724" cy="1323439"/>
          </a:xfrm>
          <a:prstGeom prst="rect">
            <a:avLst/>
          </a:prstGeom>
          <a:noFill/>
        </p:spPr>
        <p:txBody>
          <a:bodyPr wrap="square">
            <a:spAutoFit/>
          </a:bodyPr>
          <a:lstStyle/>
          <a:p>
            <a:pPr marL="285750" indent="-285750">
              <a:buFont typeface="Arial" panose="020B0604020202020204" pitchFamily="34" charset="0"/>
              <a:buChar char="•"/>
            </a:pPr>
            <a:r>
              <a:rPr lang="en-GB" sz="2000" dirty="0">
                <a:hlinkClick r:id="rId4"/>
              </a:rPr>
              <a:t>Indigenous Homelands in Yellowstone National Park | Open Case Studies (ubc.ca)</a:t>
            </a:r>
            <a:endParaRPr lang="en-GB" sz="2000" dirty="0"/>
          </a:p>
        </p:txBody>
      </p:sp>
    </p:spTree>
    <p:extLst>
      <p:ext uri="{BB962C8B-B14F-4D97-AF65-F5344CB8AC3E}">
        <p14:creationId xmlns:p14="http://schemas.microsoft.com/office/powerpoint/2010/main" val="15023383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D96B-3459-0944-E7BD-670C49CC80A5}"/>
              </a:ext>
            </a:extLst>
          </p:cNvPr>
          <p:cNvSpPr>
            <a:spLocks noGrp="1"/>
          </p:cNvSpPr>
          <p:nvPr>
            <p:ph type="title"/>
          </p:nvPr>
        </p:nvSpPr>
        <p:spPr>
          <a:xfrm>
            <a:off x="407368" y="365125"/>
            <a:ext cx="10946432" cy="1325563"/>
          </a:xfrm>
        </p:spPr>
        <p:txBody>
          <a:bodyPr/>
          <a:lstStyle/>
          <a:p>
            <a:r>
              <a:rPr lang="en-GB" b="1" dirty="0">
                <a:latin typeface="Neue Haas Grotesk Text Pro" panose="020B0504020202020204" pitchFamily="34" charset="0"/>
              </a:rPr>
              <a:t>Ikara-Flinders Ranges NP</a:t>
            </a:r>
          </a:p>
        </p:txBody>
      </p:sp>
      <p:pic>
        <p:nvPicPr>
          <p:cNvPr id="5" name="Content Placeholder 4">
            <a:extLst>
              <a:ext uri="{FF2B5EF4-FFF2-40B4-BE49-F238E27FC236}">
                <a16:creationId xmlns:a16="http://schemas.microsoft.com/office/drawing/2014/main" id="{52DF2FC0-E728-528C-EE8A-4D82419CF448}"/>
              </a:ext>
            </a:extLst>
          </p:cNvPr>
          <p:cNvPicPr>
            <a:picLocks noGrp="1" noChangeAspect="1"/>
          </p:cNvPicPr>
          <p:nvPr>
            <p:ph idx="1"/>
          </p:nvPr>
        </p:nvPicPr>
        <p:blipFill>
          <a:blip r:embed="rId2"/>
          <a:stretch>
            <a:fillRect/>
          </a:stretch>
        </p:blipFill>
        <p:spPr>
          <a:xfrm>
            <a:off x="47328" y="1844824"/>
            <a:ext cx="8553906" cy="4927402"/>
          </a:xfrm>
        </p:spPr>
      </p:pic>
      <p:sp>
        <p:nvSpPr>
          <p:cNvPr id="7" name="TextBox 6">
            <a:extLst>
              <a:ext uri="{FF2B5EF4-FFF2-40B4-BE49-F238E27FC236}">
                <a16:creationId xmlns:a16="http://schemas.microsoft.com/office/drawing/2014/main" id="{14007A58-C254-7FDF-E9EF-01470817D589}"/>
              </a:ext>
            </a:extLst>
          </p:cNvPr>
          <p:cNvSpPr txBox="1"/>
          <p:nvPr/>
        </p:nvSpPr>
        <p:spPr>
          <a:xfrm>
            <a:off x="8832304" y="5026127"/>
            <a:ext cx="3192016" cy="1477328"/>
          </a:xfrm>
          <a:prstGeom prst="rect">
            <a:avLst/>
          </a:prstGeom>
          <a:noFill/>
        </p:spPr>
        <p:txBody>
          <a:bodyPr wrap="square">
            <a:spAutoFit/>
          </a:bodyPr>
          <a:lstStyle/>
          <a:p>
            <a:r>
              <a:rPr lang="en-GB" dirty="0">
                <a:hlinkClick r:id="rId3"/>
              </a:rPr>
              <a:t>Connections on Country: Working together to understand and protect Adnyamathanha rock art in the Ikara-Flinders Ranges (unimelb.edu.au)</a:t>
            </a:r>
            <a:endParaRPr lang="en-GB" dirty="0"/>
          </a:p>
        </p:txBody>
      </p:sp>
      <p:sp>
        <p:nvSpPr>
          <p:cNvPr id="4" name="TextBox 3">
            <a:extLst>
              <a:ext uri="{FF2B5EF4-FFF2-40B4-BE49-F238E27FC236}">
                <a16:creationId xmlns:a16="http://schemas.microsoft.com/office/drawing/2014/main" id="{59F6FB58-3454-02EA-7D51-1E68FDD4887F}"/>
              </a:ext>
            </a:extLst>
          </p:cNvPr>
          <p:cNvSpPr txBox="1"/>
          <p:nvPr/>
        </p:nvSpPr>
        <p:spPr>
          <a:xfrm>
            <a:off x="8832304" y="1881079"/>
            <a:ext cx="2903984" cy="1477328"/>
          </a:xfrm>
          <a:prstGeom prst="rect">
            <a:avLst/>
          </a:prstGeom>
          <a:noFill/>
        </p:spPr>
        <p:txBody>
          <a:bodyPr wrap="square">
            <a:spAutoFit/>
          </a:bodyPr>
          <a:lstStyle/>
          <a:p>
            <a:r>
              <a:rPr lang="en-GB" dirty="0">
                <a:hlinkClick r:id="rId4"/>
              </a:rPr>
              <a:t>The World's Newest National Park Protects 550-Million-Year-Old Fossils | Smart News| Smithsonian Magazine</a:t>
            </a:r>
            <a:endParaRPr lang="en-GB" dirty="0"/>
          </a:p>
        </p:txBody>
      </p:sp>
    </p:spTree>
    <p:extLst>
      <p:ext uri="{BB962C8B-B14F-4D97-AF65-F5344CB8AC3E}">
        <p14:creationId xmlns:p14="http://schemas.microsoft.com/office/powerpoint/2010/main" val="8036946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D96B-3459-0944-E7BD-670C49CC80A5}"/>
              </a:ext>
            </a:extLst>
          </p:cNvPr>
          <p:cNvSpPr>
            <a:spLocks noGrp="1"/>
          </p:cNvSpPr>
          <p:nvPr>
            <p:ph type="title"/>
          </p:nvPr>
        </p:nvSpPr>
        <p:spPr>
          <a:xfrm>
            <a:off x="407368" y="365125"/>
            <a:ext cx="10946432" cy="1325563"/>
          </a:xfrm>
        </p:spPr>
        <p:txBody>
          <a:bodyPr/>
          <a:lstStyle/>
          <a:p>
            <a:r>
              <a:rPr lang="en-GB" b="1" dirty="0">
                <a:latin typeface="Neue Haas Grotesk Text Pro" panose="020B0504020202020204" pitchFamily="34" charset="0"/>
              </a:rPr>
              <a:t>Ikara-Flinders Ranges NP</a:t>
            </a:r>
          </a:p>
        </p:txBody>
      </p:sp>
      <p:sp>
        <p:nvSpPr>
          <p:cNvPr id="6" name="Content Placeholder 5">
            <a:extLst>
              <a:ext uri="{FF2B5EF4-FFF2-40B4-BE49-F238E27FC236}">
                <a16:creationId xmlns:a16="http://schemas.microsoft.com/office/drawing/2014/main" id="{06B089F0-301D-931A-A014-12F76049FD68}"/>
              </a:ext>
            </a:extLst>
          </p:cNvPr>
          <p:cNvSpPr>
            <a:spLocks noGrp="1"/>
          </p:cNvSpPr>
          <p:nvPr>
            <p:ph idx="1"/>
          </p:nvPr>
        </p:nvSpPr>
        <p:spPr>
          <a:xfrm>
            <a:off x="838200" y="1825625"/>
            <a:ext cx="3192016" cy="4351338"/>
          </a:xfrm>
        </p:spPr>
        <p:txBody>
          <a:bodyPr/>
          <a:lstStyle/>
          <a:p>
            <a:r>
              <a:rPr lang="en-GB" dirty="0">
                <a:hlinkClick r:id="rId2"/>
              </a:rPr>
              <a:t>World Heritage for the Flinders Ranges - YouTube</a:t>
            </a:r>
            <a:endParaRPr lang="en-GB" dirty="0"/>
          </a:p>
        </p:txBody>
      </p:sp>
      <p:pic>
        <p:nvPicPr>
          <p:cNvPr id="10242" name="Picture 2" descr="See how life on the planet evolved at Nilpena Ediacara National Park">
            <a:extLst>
              <a:ext uri="{FF2B5EF4-FFF2-40B4-BE49-F238E27FC236}">
                <a16:creationId xmlns:a16="http://schemas.microsoft.com/office/drawing/2014/main" id="{51D251BB-ACFA-BEBC-5072-1614422683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0055" y="3526475"/>
            <a:ext cx="5332805" cy="2996359"/>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World class outback fossil site slated for permanent protection">
            <a:extLst>
              <a:ext uri="{FF2B5EF4-FFF2-40B4-BE49-F238E27FC236}">
                <a16:creationId xmlns:a16="http://schemas.microsoft.com/office/drawing/2014/main" id="{4294FFBF-5943-F8FE-5A89-C609082197F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55440" y="3526476"/>
            <a:ext cx="5447928" cy="2996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79089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man is pointing to rock art on the face of a rock wall. ">
            <a:extLst>
              <a:ext uri="{FF2B5EF4-FFF2-40B4-BE49-F238E27FC236}">
                <a16:creationId xmlns:a16="http://schemas.microsoft.com/office/drawing/2014/main" id="{2686565B-7E02-1881-3A78-BFAD67ED9F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05" r="8071"/>
          <a:stretch/>
        </p:blipFill>
        <p:spPr bwMode="auto">
          <a:xfrm>
            <a:off x="-3047"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E7D96B-3459-0944-E7BD-670C49CC80A5}"/>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dirty="0">
                <a:latin typeface="Neue Haas Grotesk Text Pro" panose="020B0504020202020204" pitchFamily="34" charset="0"/>
              </a:rPr>
              <a:t>Indigenous led research in NP</a:t>
            </a:r>
          </a:p>
        </p:txBody>
      </p:sp>
      <p:sp>
        <p:nvSpPr>
          <p:cNvPr id="6" name="Content Placeholder 5">
            <a:extLst>
              <a:ext uri="{FF2B5EF4-FFF2-40B4-BE49-F238E27FC236}">
                <a16:creationId xmlns:a16="http://schemas.microsoft.com/office/drawing/2014/main" id="{7BD2234C-1F87-F52D-A6BE-E259D2B7BCB4}"/>
              </a:ext>
            </a:extLst>
          </p:cNvPr>
          <p:cNvSpPr>
            <a:spLocks noGrp="1"/>
          </p:cNvSpPr>
          <p:nvPr>
            <p:ph idx="1"/>
          </p:nvPr>
        </p:nvSpPr>
        <p:spPr>
          <a:xfrm>
            <a:off x="8112224" y="5301208"/>
            <a:ext cx="3822189" cy="1307803"/>
          </a:xfrm>
        </p:spPr>
        <p:txBody>
          <a:bodyPr vert="horz" lIns="91440" tIns="45720" rIns="91440" bIns="45720" rtlCol="0">
            <a:normAutofit fontScale="92500" lnSpcReduction="10000"/>
          </a:bodyPr>
          <a:lstStyle/>
          <a:p>
            <a:r>
              <a:rPr lang="en-US" sz="2000" dirty="0">
                <a:hlinkClick r:id="rId3"/>
              </a:rPr>
              <a:t>Connections on Country: Working together to understand and protect Adnyamathanha rock art in the Ikara-Flinders Ranges (unimelb.edu.au)</a:t>
            </a:r>
            <a:endParaRPr lang="en-US" sz="2000" dirty="0"/>
          </a:p>
        </p:txBody>
      </p:sp>
    </p:spTree>
    <p:extLst>
      <p:ext uri="{BB962C8B-B14F-4D97-AF65-F5344CB8AC3E}">
        <p14:creationId xmlns:p14="http://schemas.microsoft.com/office/powerpoint/2010/main" val="32163660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Indigenous Affairs Minister Ken Wyatt poses for a photo with traditional owners at Kakadu National Park.">
            <a:extLst>
              <a:ext uri="{FF2B5EF4-FFF2-40B4-BE49-F238E27FC236}">
                <a16:creationId xmlns:a16="http://schemas.microsoft.com/office/drawing/2014/main" id="{01DB9C2E-128B-5061-90DA-1C4A147A80C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947" b="2423"/>
          <a:stretch/>
        </p:blipFill>
        <p:spPr bwMode="auto">
          <a:xfrm>
            <a:off x="20" y="-7619"/>
            <a:ext cx="12191979" cy="6887364"/>
          </a:xfrm>
          <a:prstGeom prst="rect">
            <a:avLst/>
          </a:prstGeom>
          <a:noFill/>
          <a:extLst>
            <a:ext uri="{909E8E84-426E-40DD-AFC4-6F175D3DCCD1}">
              <a14:hiddenFill xmlns:a14="http://schemas.microsoft.com/office/drawing/2010/main">
                <a:solidFill>
                  <a:srgbClr val="FFFFFF"/>
                </a:solidFill>
              </a14:hiddenFill>
            </a:ext>
          </a:extLst>
        </p:spPr>
      </p:pic>
      <p:sp>
        <p:nvSpPr>
          <p:cNvPr id="6158" name="Rectangle 6157">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 y="0"/>
            <a:ext cx="7397030" cy="6879744"/>
          </a:xfrm>
          <a:prstGeom prst="rect">
            <a:avLst/>
          </a:prstGeom>
          <a:gradFill flip="none" rotWithShape="1">
            <a:gsLst>
              <a:gs pos="9000">
                <a:srgbClr val="000000">
                  <a:alpha val="65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E7D96B-3459-0944-E7BD-670C49CC80A5}"/>
              </a:ext>
            </a:extLst>
          </p:cNvPr>
          <p:cNvSpPr>
            <a:spLocks noGrp="1"/>
          </p:cNvSpPr>
          <p:nvPr>
            <p:ph type="title"/>
          </p:nvPr>
        </p:nvSpPr>
        <p:spPr>
          <a:xfrm>
            <a:off x="875760" y="3551090"/>
            <a:ext cx="5957051" cy="675612"/>
          </a:xfrm>
        </p:spPr>
        <p:txBody>
          <a:bodyPr vert="horz" lIns="91440" tIns="45720" rIns="91440" bIns="45720" rtlCol="0" anchor="b">
            <a:normAutofit fontScale="90000"/>
          </a:bodyPr>
          <a:lstStyle/>
          <a:p>
            <a:r>
              <a:rPr lang="en-US" sz="4000" b="1" dirty="0">
                <a:solidFill>
                  <a:srgbClr val="FFFFFF"/>
                </a:solidFill>
                <a:latin typeface="Neue Haas Grotesk Text Pro" panose="020B0504020202020204" pitchFamily="34" charset="0"/>
              </a:rPr>
              <a:t>Reinstating Traditional Owners</a:t>
            </a:r>
          </a:p>
        </p:txBody>
      </p:sp>
      <p:sp>
        <p:nvSpPr>
          <p:cNvPr id="4" name="Content Placeholder 3">
            <a:extLst>
              <a:ext uri="{FF2B5EF4-FFF2-40B4-BE49-F238E27FC236}">
                <a16:creationId xmlns:a16="http://schemas.microsoft.com/office/drawing/2014/main" id="{0C5C7B30-5BD2-E2D9-6E63-7443432375FA}"/>
              </a:ext>
            </a:extLst>
          </p:cNvPr>
          <p:cNvSpPr>
            <a:spLocks noGrp="1"/>
          </p:cNvSpPr>
          <p:nvPr>
            <p:ph idx="1"/>
          </p:nvPr>
        </p:nvSpPr>
        <p:spPr>
          <a:xfrm>
            <a:off x="859028" y="4449393"/>
            <a:ext cx="4160233" cy="1400607"/>
          </a:xfrm>
        </p:spPr>
        <p:txBody>
          <a:bodyPr vert="horz" lIns="91440" tIns="45720" rIns="91440" bIns="45720" rtlCol="0">
            <a:normAutofit/>
          </a:bodyPr>
          <a:lstStyle/>
          <a:p>
            <a:pPr marL="0" indent="0">
              <a:buNone/>
            </a:pPr>
            <a:r>
              <a:rPr lang="en-US" sz="2000" dirty="0">
                <a:solidFill>
                  <a:schemeClr val="bg1"/>
                </a:solidFill>
                <a:hlinkClick r:id="rId3">
                  <a:extLst>
                    <a:ext uri="{A12FA001-AC4F-418D-AE19-62706E023703}">
                      <ahyp:hlinkClr xmlns:ahyp="http://schemas.microsoft.com/office/drawing/2018/hyperlinkcolor" val="tx"/>
                    </a:ext>
                  </a:extLst>
                </a:hlinkClick>
              </a:rPr>
              <a:t>Kakadu National Park handed back to Aboriginal traditional owners in historic ceremony - ABC News</a:t>
            </a:r>
            <a:endParaRPr lang="en-US" sz="2000" dirty="0">
              <a:solidFill>
                <a:schemeClr val="bg1"/>
              </a:solidFill>
            </a:endParaRPr>
          </a:p>
        </p:txBody>
      </p:sp>
      <p:grpSp>
        <p:nvGrpSpPr>
          <p:cNvPr id="6160" name="Group 6159">
            <a:extLst>
              <a:ext uri="{FF2B5EF4-FFF2-40B4-BE49-F238E27FC236}">
                <a16:creationId xmlns:a16="http://schemas.microsoft.com/office/drawing/2014/main" id="{04AB702C-9893-C42C-D0C4-EE625AAD03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6161" name="Rectangle 6160">
              <a:extLst>
                <a:ext uri="{FF2B5EF4-FFF2-40B4-BE49-F238E27FC236}">
                  <a16:creationId xmlns:a16="http://schemas.microsoft.com/office/drawing/2014/main" id="{7192B833-3CEB-7C3D-9CB1-ED7075067B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2" name="Rectangle 6161">
              <a:extLst>
                <a:ext uri="{FF2B5EF4-FFF2-40B4-BE49-F238E27FC236}">
                  <a16:creationId xmlns:a16="http://schemas.microsoft.com/office/drawing/2014/main" id="{9F182B4F-B2AC-7C92-B0AF-8EFFB6A07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509D1D0F-73AC-1D35-22C0-60DE72740E9C}"/>
              </a:ext>
            </a:extLst>
          </p:cNvPr>
          <p:cNvSpPr txBox="1"/>
          <p:nvPr/>
        </p:nvSpPr>
        <p:spPr>
          <a:xfrm>
            <a:off x="875760" y="5589240"/>
            <a:ext cx="6100482" cy="646331"/>
          </a:xfrm>
          <a:prstGeom prst="rect">
            <a:avLst/>
          </a:prstGeom>
          <a:noFill/>
        </p:spPr>
        <p:txBody>
          <a:bodyPr wrap="square">
            <a:spAutoFit/>
          </a:bodyPr>
          <a:lstStyle/>
          <a:p>
            <a:r>
              <a:rPr lang="en-GB" dirty="0">
                <a:solidFill>
                  <a:schemeClr val="bg1"/>
                </a:solidFill>
                <a:hlinkClick r:id="rId4">
                  <a:extLst>
                    <a:ext uri="{A12FA001-AC4F-418D-AE19-62706E023703}">
                      <ahyp:hlinkClr xmlns:ahyp="http://schemas.microsoft.com/office/drawing/2018/hyperlinkcolor" val="tx"/>
                    </a:ext>
                  </a:extLst>
                </a:hlinkClick>
              </a:rPr>
              <a:t>Australia hands control of its newest national parks to Indigenous peoples (nationalgeographic.com)</a:t>
            </a:r>
            <a:endParaRPr lang="en-GB" dirty="0">
              <a:solidFill>
                <a:schemeClr val="bg1"/>
              </a:solidFill>
            </a:endParaRPr>
          </a:p>
        </p:txBody>
      </p:sp>
    </p:spTree>
    <p:extLst>
      <p:ext uri="{BB962C8B-B14F-4D97-AF65-F5344CB8AC3E}">
        <p14:creationId xmlns:p14="http://schemas.microsoft.com/office/powerpoint/2010/main" val="24072886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274" name="Picture 10" descr="Yosemite National Park Poster Subpar Parks Poster - Etsy UK">
            <a:extLst>
              <a:ext uri="{FF2B5EF4-FFF2-40B4-BE49-F238E27FC236}">
                <a16:creationId xmlns:a16="http://schemas.microsoft.com/office/drawing/2014/main" id="{5BF920F3-F62F-3ACF-9610-914ED071AED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86179" y="1222730"/>
            <a:ext cx="5445224" cy="5445224"/>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46DD68D3-14DC-AC25-94F5-D2FA0AA604E9}"/>
              </a:ext>
            </a:extLst>
          </p:cNvPr>
          <p:cNvSpPr>
            <a:spLocks noGrp="1"/>
          </p:cNvSpPr>
          <p:nvPr>
            <p:ph type="title"/>
          </p:nvPr>
        </p:nvSpPr>
        <p:spPr>
          <a:xfrm>
            <a:off x="596635" y="190046"/>
            <a:ext cx="5334197" cy="1708242"/>
          </a:xfrm>
        </p:spPr>
        <p:txBody>
          <a:bodyPr anchor="ctr">
            <a:normAutofit/>
          </a:bodyPr>
          <a:lstStyle/>
          <a:p>
            <a:r>
              <a:rPr lang="en-GB" sz="4000" b="1" dirty="0">
                <a:latin typeface="Neue Haas Grotesk Text Pro" panose="020B0504020202020204" pitchFamily="34" charset="0"/>
              </a:rPr>
              <a:t>Sub-par Parks</a:t>
            </a:r>
          </a:p>
        </p:txBody>
      </p:sp>
      <p:sp>
        <p:nvSpPr>
          <p:cNvPr id="2" name="AutoShape 2" descr="Ridiculous Reviews of Some of the Best National Parks">
            <a:extLst>
              <a:ext uri="{FF2B5EF4-FFF2-40B4-BE49-F238E27FC236}">
                <a16:creationId xmlns:a16="http://schemas.microsoft.com/office/drawing/2014/main" id="{5927D328-F18F-5FCE-0B8B-7FBE07DDAA8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272" name="Picture 8" descr="Artist Creates Funny Posters for National Parks Based on Bad ...">
            <a:extLst>
              <a:ext uri="{FF2B5EF4-FFF2-40B4-BE49-F238E27FC236}">
                <a16:creationId xmlns:a16="http://schemas.microsoft.com/office/drawing/2014/main" id="{232F573F-A39E-475B-592F-4DE1C68435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7368" y="1965216"/>
            <a:ext cx="3744416" cy="468323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rtist Creates Funny Posters for National Parks Based on Bad ...">
            <a:extLst>
              <a:ext uri="{FF2B5EF4-FFF2-40B4-BE49-F238E27FC236}">
                <a16:creationId xmlns:a16="http://schemas.microsoft.com/office/drawing/2014/main" id="{05014944-8292-9339-D1C5-12EABE49A2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15392" y="190046"/>
            <a:ext cx="3568406" cy="4463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829781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6DD68D3-14DC-AC25-94F5-D2FA0AA604E9}"/>
              </a:ext>
            </a:extLst>
          </p:cNvPr>
          <p:cNvSpPr>
            <a:spLocks noGrp="1"/>
          </p:cNvSpPr>
          <p:nvPr>
            <p:ph type="title"/>
          </p:nvPr>
        </p:nvSpPr>
        <p:spPr>
          <a:xfrm>
            <a:off x="596635" y="190046"/>
            <a:ext cx="5334197" cy="1708242"/>
          </a:xfrm>
        </p:spPr>
        <p:txBody>
          <a:bodyPr anchor="ctr">
            <a:normAutofit/>
          </a:bodyPr>
          <a:lstStyle/>
          <a:p>
            <a:r>
              <a:rPr lang="en-GB" sz="4000" b="1" dirty="0">
                <a:latin typeface="Neue Haas Grotesk Text Pro" panose="020B0504020202020204" pitchFamily="34" charset="0"/>
              </a:rPr>
              <a:t>Sub-par Parks</a:t>
            </a:r>
          </a:p>
        </p:txBody>
      </p:sp>
      <p:sp>
        <p:nvSpPr>
          <p:cNvPr id="2" name="AutoShape 2" descr="Ridiculous Reviews of Some of the Best National Parks">
            <a:extLst>
              <a:ext uri="{FF2B5EF4-FFF2-40B4-BE49-F238E27FC236}">
                <a16:creationId xmlns:a16="http://schemas.microsoft.com/office/drawing/2014/main" id="{5927D328-F18F-5FCE-0B8B-7FBE07DDAA8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12" descr="Hilarious Posters Illustrate Terrible National Park Reviews | GearJunkie">
            <a:extLst>
              <a:ext uri="{FF2B5EF4-FFF2-40B4-BE49-F238E27FC236}">
                <a16:creationId xmlns:a16="http://schemas.microsoft.com/office/drawing/2014/main" id="{B4D36B0F-CDC3-93B9-BD56-77ACF20E046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55840" y="1719708"/>
            <a:ext cx="7536160" cy="5138291"/>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descr="Amber Share of Subpar Parks - Rumpl UK">
            <a:extLst>
              <a:ext uri="{FF2B5EF4-FFF2-40B4-BE49-F238E27FC236}">
                <a16:creationId xmlns:a16="http://schemas.microsoft.com/office/drawing/2014/main" id="{2819D2E5-D5D9-DE74-F99F-DCE52902609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9336" y="2140954"/>
            <a:ext cx="4463090" cy="44630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64453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Colourful mountains">
            <a:extLst>
              <a:ext uri="{FF2B5EF4-FFF2-40B4-BE49-F238E27FC236}">
                <a16:creationId xmlns:a16="http://schemas.microsoft.com/office/drawing/2014/main" id="{D79490A1-9591-9911-1AB2-4DE917670AD8}"/>
              </a:ext>
            </a:extLst>
          </p:cNvPr>
          <p:cNvPicPr>
            <a:picLocks noChangeAspect="1"/>
          </p:cNvPicPr>
          <p:nvPr/>
        </p:nvPicPr>
        <p:blipFill rotWithShape="1">
          <a:blip r:embed="rId3"/>
          <a:srcRect l="3561" r="2676" b="375"/>
          <a:stretch/>
        </p:blipFill>
        <p:spPr>
          <a:xfrm>
            <a:off x="1" y="10"/>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1">
            <a:extLst>
              <a:ext uri="{FF2B5EF4-FFF2-40B4-BE49-F238E27FC236}">
                <a16:creationId xmlns:a16="http://schemas.microsoft.com/office/drawing/2014/main" id="{46DD68D3-14DC-AC25-94F5-D2FA0AA604E9}"/>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dirty="0">
                <a:latin typeface="Neue Haas Grotesk Text Pro" panose="020B0504020202020204" pitchFamily="34" charset="0"/>
              </a:rPr>
              <a:t>National Parks Activity</a:t>
            </a:r>
          </a:p>
        </p:txBody>
      </p:sp>
      <p:sp>
        <p:nvSpPr>
          <p:cNvPr id="8" name="TextBox 7">
            <a:extLst>
              <a:ext uri="{FF2B5EF4-FFF2-40B4-BE49-F238E27FC236}">
                <a16:creationId xmlns:a16="http://schemas.microsoft.com/office/drawing/2014/main" id="{CFBB7EF6-DF9C-61C2-FA26-41C02F1DABCE}"/>
              </a:ext>
            </a:extLst>
          </p:cNvPr>
          <p:cNvSpPr txBox="1"/>
          <p:nvPr/>
        </p:nvSpPr>
        <p:spPr>
          <a:xfrm>
            <a:off x="7531610" y="2434201"/>
            <a:ext cx="3822189" cy="3742762"/>
          </a:xfrm>
          <a:prstGeom prst="rect">
            <a:avLst/>
          </a:prstGeom>
        </p:spPr>
        <p:txBody>
          <a:bodyPr vert="horz" lIns="91440" tIns="45720" rIns="91440" bIns="45720" rtlCol="0">
            <a:normAutofit fontScale="85000" lnSpcReduction="10000"/>
          </a:bodyPr>
          <a:lstStyle/>
          <a:p>
            <a:pPr indent="-228600" defTabSz="914400">
              <a:lnSpc>
                <a:spcPct val="90000"/>
              </a:lnSpc>
              <a:spcAft>
                <a:spcPts val="600"/>
              </a:spcAft>
              <a:buFont typeface="Arial" panose="020B0604020202020204" pitchFamily="34" charset="0"/>
              <a:buChar char="•"/>
            </a:pPr>
            <a:r>
              <a:rPr lang="en-US" sz="2800" dirty="0"/>
              <a:t>Select a National Park from: Australia, Africa, India, USA, South America, Europe. Make a small Poster to include the following:</a:t>
            </a:r>
          </a:p>
          <a:p>
            <a:pPr indent="-228600" defTabSz="914400">
              <a:lnSpc>
                <a:spcPct val="90000"/>
              </a:lnSpc>
              <a:spcAft>
                <a:spcPts val="600"/>
              </a:spcAft>
              <a:buFont typeface="Arial" panose="020B0604020202020204" pitchFamily="34" charset="0"/>
              <a:buChar char="•"/>
            </a:pPr>
            <a:endParaRPr lang="en-US" sz="2800" dirty="0"/>
          </a:p>
          <a:p>
            <a:pPr lvl="1" indent="-228600" defTabSz="914400">
              <a:lnSpc>
                <a:spcPct val="90000"/>
              </a:lnSpc>
              <a:spcAft>
                <a:spcPts val="600"/>
              </a:spcAft>
              <a:buFont typeface="Arial" panose="020B0604020202020204" pitchFamily="34" charset="0"/>
              <a:buChar char="•"/>
            </a:pPr>
            <a:r>
              <a:rPr lang="en-US" sz="2800" dirty="0"/>
              <a:t>What is its origin?</a:t>
            </a:r>
          </a:p>
          <a:p>
            <a:pPr lvl="1" indent="-228600" defTabSz="914400">
              <a:lnSpc>
                <a:spcPct val="90000"/>
              </a:lnSpc>
              <a:spcAft>
                <a:spcPts val="600"/>
              </a:spcAft>
              <a:buFont typeface="Arial" panose="020B0604020202020204" pitchFamily="34" charset="0"/>
              <a:buChar char="•"/>
            </a:pPr>
            <a:r>
              <a:rPr lang="en-US" sz="2800" dirty="0"/>
              <a:t>What is its focus?</a:t>
            </a:r>
          </a:p>
          <a:p>
            <a:pPr lvl="1" indent="-228600" defTabSz="914400">
              <a:lnSpc>
                <a:spcPct val="90000"/>
              </a:lnSpc>
              <a:spcAft>
                <a:spcPts val="600"/>
              </a:spcAft>
              <a:buFont typeface="Arial" panose="020B0604020202020204" pitchFamily="34" charset="0"/>
              <a:buChar char="•"/>
            </a:pPr>
            <a:r>
              <a:rPr lang="en-US" sz="2800" dirty="0"/>
              <a:t>What is its strategic plan for the future? (40 mins)</a:t>
            </a:r>
          </a:p>
          <a:p>
            <a:pPr indent="-228600" defTabSz="914400">
              <a:lnSpc>
                <a:spcPct val="90000"/>
              </a:lnSpc>
              <a:spcAft>
                <a:spcPts val="600"/>
              </a:spcAft>
              <a:buFont typeface="Arial" panose="020B0604020202020204" pitchFamily="34" charset="0"/>
              <a:buChar char="•"/>
            </a:pPr>
            <a:endParaRPr lang="en-US" sz="2000" dirty="0"/>
          </a:p>
        </p:txBody>
      </p:sp>
      <p:sp>
        <p:nvSpPr>
          <p:cNvPr id="2" name="AutoShape 2" descr="Ridiculous Reviews of Some of the Best National Parks">
            <a:extLst>
              <a:ext uri="{FF2B5EF4-FFF2-40B4-BE49-F238E27FC236}">
                <a16:creationId xmlns:a16="http://schemas.microsoft.com/office/drawing/2014/main" id="{5927D328-F18F-5FCE-0B8B-7FBE07DDAA8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492680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1" name="Rectangle 2"/>
          <p:cNvSpPr>
            <a:spLocks noGrp="1" noChangeArrowheads="1"/>
          </p:cNvSpPr>
          <p:nvPr>
            <p:ph type="title"/>
          </p:nvPr>
        </p:nvSpPr>
        <p:spPr>
          <a:xfrm>
            <a:off x="1157483" y="3884452"/>
            <a:ext cx="4215063" cy="2398713"/>
          </a:xfrm>
        </p:spPr>
        <p:txBody>
          <a:bodyPr vert="horz" lIns="91440" tIns="45720" rIns="91440" bIns="45720" rtlCol="0" anchor="ctr">
            <a:normAutofit/>
          </a:bodyPr>
          <a:lstStyle/>
          <a:p>
            <a:pPr>
              <a:defRPr/>
            </a:pPr>
            <a:r>
              <a:rPr lang="en-US" b="1" kern="1200" dirty="0">
                <a:solidFill>
                  <a:schemeClr val="tx1"/>
                </a:solidFill>
                <a:latin typeface="Neue Haas Grotesk Text Pro" panose="020B0504020202020204" pitchFamily="34" charset="0"/>
              </a:rPr>
              <a:t>Conclusion</a:t>
            </a:r>
          </a:p>
        </p:txBody>
      </p:sp>
      <p:sp>
        <p:nvSpPr>
          <p:cNvPr id="2052" name="Rectangle 3"/>
          <p:cNvSpPr>
            <a:spLocks noGrp="1" noChangeArrowheads="1"/>
          </p:cNvSpPr>
          <p:nvPr>
            <p:ph type="body" sz="half" idx="1"/>
          </p:nvPr>
        </p:nvSpPr>
        <p:spPr>
          <a:xfrm>
            <a:off x="5630779" y="3884452"/>
            <a:ext cx="5723021" cy="2398713"/>
          </a:xfrm>
        </p:spPr>
        <p:txBody>
          <a:bodyPr vert="horz" lIns="91440" tIns="45720" rIns="91440" bIns="45720" rtlCol="0" anchor="ctr">
            <a:normAutofit/>
          </a:bodyPr>
          <a:lstStyle/>
          <a:p>
            <a:r>
              <a:rPr lang="en-US" sz="2000" dirty="0"/>
              <a:t>National Parks are ‘</a:t>
            </a:r>
            <a:r>
              <a:rPr lang="en-US" sz="2000" i="1" dirty="0"/>
              <a:t>many things to many people’</a:t>
            </a:r>
            <a:endParaRPr lang="en-US" sz="2000" dirty="0"/>
          </a:p>
          <a:p>
            <a:r>
              <a:rPr lang="en-US" sz="2000" dirty="0"/>
              <a:t>Working and living museums</a:t>
            </a:r>
          </a:p>
          <a:p>
            <a:r>
              <a:rPr lang="en-US" sz="2000" dirty="0"/>
              <a:t>Conflict is inherent</a:t>
            </a:r>
          </a:p>
          <a:p>
            <a:r>
              <a:rPr lang="en-US" sz="2000" dirty="0"/>
              <a:t>Preservation, Conservation, Access</a:t>
            </a:r>
          </a:p>
          <a:p>
            <a:r>
              <a:rPr lang="en-US" sz="2000" dirty="0"/>
              <a:t>Future</a:t>
            </a:r>
          </a:p>
        </p:txBody>
      </p:sp>
      <p:sp>
        <p:nvSpPr>
          <p:cNvPr id="4" name="TextBox 3">
            <a:extLst>
              <a:ext uri="{FF2B5EF4-FFF2-40B4-BE49-F238E27FC236}">
                <a16:creationId xmlns:a16="http://schemas.microsoft.com/office/drawing/2014/main" id="{81A28CF3-2D82-C4A5-BDFE-CA503F542A0A}"/>
              </a:ext>
            </a:extLst>
          </p:cNvPr>
          <p:cNvSpPr txBox="1"/>
          <p:nvPr/>
        </p:nvSpPr>
        <p:spPr>
          <a:xfrm>
            <a:off x="335360" y="188640"/>
            <a:ext cx="6096000" cy="646331"/>
          </a:xfrm>
          <a:prstGeom prst="rect">
            <a:avLst/>
          </a:prstGeom>
          <a:noFill/>
        </p:spPr>
        <p:txBody>
          <a:bodyPr wrap="square">
            <a:spAutoFit/>
          </a:bodyPr>
          <a:lstStyle/>
          <a:p>
            <a:r>
              <a:rPr lang="en-GB" dirty="0">
                <a:hlinkClick r:id="rId2"/>
              </a:rPr>
              <a:t>Wolf Reintroduction Changes Yellowstone Ecosystem (yellowstonepark.com)</a:t>
            </a:r>
            <a:endParaRPr lang="en-GB" dirty="0"/>
          </a:p>
        </p:txBody>
      </p:sp>
      <p:pic>
        <p:nvPicPr>
          <p:cNvPr id="14338" name="Picture 2">
            <a:extLst>
              <a:ext uri="{FF2B5EF4-FFF2-40B4-BE49-F238E27FC236}">
                <a16:creationId xmlns:a16="http://schemas.microsoft.com/office/drawing/2014/main" id="{AEC105C5-EF47-C9C3-9BDF-34227B96088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1022" y="1124744"/>
            <a:ext cx="4427984" cy="3320988"/>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a:extLst>
              <a:ext uri="{FF2B5EF4-FFF2-40B4-BE49-F238E27FC236}">
                <a16:creationId xmlns:a16="http://schemas.microsoft.com/office/drawing/2014/main" id="{6880374E-36BA-CDA5-D2AC-BF9E1D943B8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15880" y="834971"/>
            <a:ext cx="3803915" cy="2852936"/>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M scientists examine magma accumulation beneath Yellowstone Caldera: UNM  Newsroom">
            <a:extLst>
              <a:ext uri="{FF2B5EF4-FFF2-40B4-BE49-F238E27FC236}">
                <a16:creationId xmlns:a16="http://schemas.microsoft.com/office/drawing/2014/main" id="{B9C254E8-1375-E4FB-E722-5783F76F196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280648" y="409755"/>
            <a:ext cx="3096344" cy="174169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52">
                                            <p:txEl>
                                              <p:pRg st="0" end="0"/>
                                            </p:txEl>
                                          </p:spTgt>
                                        </p:tgtEl>
                                        <p:attrNameLst>
                                          <p:attrName>style.visibility</p:attrName>
                                        </p:attrNameLst>
                                      </p:cBhvr>
                                      <p:to>
                                        <p:strVal val="visible"/>
                                      </p:to>
                                    </p:set>
                                    <p:animEffect transition="in" filter="fade">
                                      <p:cBhvr>
                                        <p:cTn id="7" dur="2000"/>
                                        <p:tgtEl>
                                          <p:spTgt spid="205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52">
                                            <p:txEl>
                                              <p:pRg st="1" end="1"/>
                                            </p:txEl>
                                          </p:spTgt>
                                        </p:tgtEl>
                                        <p:attrNameLst>
                                          <p:attrName>style.visibility</p:attrName>
                                        </p:attrNameLst>
                                      </p:cBhvr>
                                      <p:to>
                                        <p:strVal val="visible"/>
                                      </p:to>
                                    </p:set>
                                    <p:animEffect transition="in" filter="fade">
                                      <p:cBhvr>
                                        <p:cTn id="12" dur="2000"/>
                                        <p:tgtEl>
                                          <p:spTgt spid="205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52">
                                            <p:txEl>
                                              <p:pRg st="2" end="2"/>
                                            </p:txEl>
                                          </p:spTgt>
                                        </p:tgtEl>
                                        <p:attrNameLst>
                                          <p:attrName>style.visibility</p:attrName>
                                        </p:attrNameLst>
                                      </p:cBhvr>
                                      <p:to>
                                        <p:strVal val="visible"/>
                                      </p:to>
                                    </p:set>
                                    <p:animEffect transition="in" filter="fade">
                                      <p:cBhvr>
                                        <p:cTn id="17" dur="2000"/>
                                        <p:tgtEl>
                                          <p:spTgt spid="205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52">
                                            <p:txEl>
                                              <p:pRg st="3" end="3"/>
                                            </p:txEl>
                                          </p:spTgt>
                                        </p:tgtEl>
                                        <p:attrNameLst>
                                          <p:attrName>style.visibility</p:attrName>
                                        </p:attrNameLst>
                                      </p:cBhvr>
                                      <p:to>
                                        <p:strVal val="visible"/>
                                      </p:to>
                                    </p:set>
                                    <p:animEffect transition="in" filter="fade">
                                      <p:cBhvr>
                                        <p:cTn id="22" dur="2000"/>
                                        <p:tgtEl>
                                          <p:spTgt spid="205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52">
                                            <p:txEl>
                                              <p:pRg st="4" end="4"/>
                                            </p:txEl>
                                          </p:spTgt>
                                        </p:tgtEl>
                                        <p:attrNameLst>
                                          <p:attrName>style.visibility</p:attrName>
                                        </p:attrNameLst>
                                      </p:cBhvr>
                                      <p:to>
                                        <p:strVal val="visible"/>
                                      </p:to>
                                    </p:set>
                                    <p:animEffect transition="in" filter="fade">
                                      <p:cBhvr>
                                        <p:cTn id="27" dur="2000"/>
                                        <p:tgtEl>
                                          <p:spTgt spid="205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2"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026A84AF-6F58-471A-BF1F-10D8C0351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EFB124-C775-F6AE-8C69-596AF3D2FE05}"/>
              </a:ext>
            </a:extLst>
          </p:cNvPr>
          <p:cNvSpPr>
            <a:spLocks noGrp="1"/>
          </p:cNvSpPr>
          <p:nvPr>
            <p:ph type="title"/>
          </p:nvPr>
        </p:nvSpPr>
        <p:spPr>
          <a:xfrm>
            <a:off x="838200" y="728662"/>
            <a:ext cx="3785513" cy="3728853"/>
          </a:xfrm>
          <a:noFill/>
        </p:spPr>
        <p:txBody>
          <a:bodyPr vert="horz" lIns="91440" tIns="45720" rIns="91440" bIns="45720" rtlCol="0" anchor="b">
            <a:normAutofit/>
          </a:bodyPr>
          <a:lstStyle/>
          <a:p>
            <a:r>
              <a:rPr lang="en-US" sz="5200" b="1" dirty="0">
                <a:latin typeface="Neue Haas Grotesk Text Pro" panose="020B0504020202020204" pitchFamily="34" charset="0"/>
              </a:rPr>
              <a:t>Next Week….</a:t>
            </a:r>
          </a:p>
        </p:txBody>
      </p:sp>
      <p:sp>
        <p:nvSpPr>
          <p:cNvPr id="3" name="Text Placeholder 2">
            <a:extLst>
              <a:ext uri="{FF2B5EF4-FFF2-40B4-BE49-F238E27FC236}">
                <a16:creationId xmlns:a16="http://schemas.microsoft.com/office/drawing/2014/main" id="{65CC6733-2624-AD6E-1EF8-4062FCE7C35D}"/>
              </a:ext>
            </a:extLst>
          </p:cNvPr>
          <p:cNvSpPr>
            <a:spLocks noGrp="1"/>
          </p:cNvSpPr>
          <p:nvPr>
            <p:ph type="body" sz="half" idx="1"/>
          </p:nvPr>
        </p:nvSpPr>
        <p:spPr>
          <a:xfrm>
            <a:off x="838200" y="4629235"/>
            <a:ext cx="3785514" cy="1680298"/>
          </a:xfrm>
          <a:noFill/>
        </p:spPr>
        <p:txBody>
          <a:bodyPr vert="horz" lIns="91440" tIns="45720" rIns="91440" bIns="45720" rtlCol="0">
            <a:normAutofit/>
          </a:bodyPr>
          <a:lstStyle/>
          <a:p>
            <a:pPr marL="0" indent="0">
              <a:buNone/>
            </a:pPr>
            <a:r>
              <a:rPr lang="en-US" sz="2400" dirty="0">
                <a:latin typeface="Neue Haas Grotesk Text Pro" panose="020B0504020202020204" pitchFamily="34" charset="0"/>
              </a:rPr>
              <a:t>Green Economy Conference</a:t>
            </a:r>
          </a:p>
        </p:txBody>
      </p:sp>
      <p:pic>
        <p:nvPicPr>
          <p:cNvPr id="16" name="Picture 4" descr="Writing an appointment on a paper agenda">
            <a:extLst>
              <a:ext uri="{FF2B5EF4-FFF2-40B4-BE49-F238E27FC236}">
                <a16:creationId xmlns:a16="http://schemas.microsoft.com/office/drawing/2014/main" id="{B1F72C74-2D06-2AF2-7D6D-D00883AFCB06}"/>
              </a:ext>
            </a:extLst>
          </p:cNvPr>
          <p:cNvPicPr>
            <a:picLocks noChangeAspect="1"/>
          </p:cNvPicPr>
          <p:nvPr/>
        </p:nvPicPr>
        <p:blipFill rotWithShape="1">
          <a:blip r:embed="rId2"/>
          <a:srcRect r="30091" b="-1"/>
          <a:stretch/>
        </p:blipFill>
        <p:spPr>
          <a:xfrm>
            <a:off x="5009505" y="10"/>
            <a:ext cx="7182495" cy="6857990"/>
          </a:xfrm>
          <a:prstGeom prst="rect">
            <a:avLst/>
          </a:prstGeom>
        </p:spPr>
      </p:pic>
    </p:spTree>
    <p:extLst>
      <p:ext uri="{BB962C8B-B14F-4D97-AF65-F5344CB8AC3E}">
        <p14:creationId xmlns:p14="http://schemas.microsoft.com/office/powerpoint/2010/main" val="2979700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03409" y="762001"/>
            <a:ext cx="4156512" cy="1708244"/>
          </a:xfrm>
        </p:spPr>
        <p:txBody>
          <a:bodyPr vert="horz" lIns="91440" tIns="45720" rIns="91440" bIns="45720" rtlCol="0" anchor="ctr">
            <a:normAutofit fontScale="90000"/>
          </a:bodyPr>
          <a:lstStyle/>
          <a:p>
            <a:r>
              <a:rPr lang="en-US" sz="4000" b="1" dirty="0">
                <a:latin typeface="Neue Haas Grotesk Text Pro" panose="020B0504020202020204" pitchFamily="34" charset="0"/>
              </a:rPr>
              <a:t>National Parks Additional Materials</a:t>
            </a:r>
          </a:p>
        </p:txBody>
      </p:sp>
      <p:sp>
        <p:nvSpPr>
          <p:cNvPr id="3" name="Content Placeholder 2"/>
          <p:cNvSpPr>
            <a:spLocks noGrp="1"/>
          </p:cNvSpPr>
          <p:nvPr>
            <p:ph sz="half" idx="1"/>
          </p:nvPr>
        </p:nvSpPr>
        <p:spPr>
          <a:xfrm>
            <a:off x="6803409" y="2470245"/>
            <a:ext cx="4156512" cy="3769835"/>
          </a:xfrm>
        </p:spPr>
        <p:txBody>
          <a:bodyPr vert="horz" lIns="91440" tIns="45720" rIns="91440" bIns="45720" rtlCol="0" anchor="ctr">
            <a:normAutofit/>
          </a:bodyPr>
          <a:lstStyle/>
          <a:p>
            <a:pPr marL="0" indent="0">
              <a:buNone/>
            </a:pPr>
            <a:r>
              <a:rPr lang="en-US" sz="2000" dirty="0">
                <a:hlinkClick r:id="rId2"/>
              </a:rPr>
              <a:t>Conference debate 2015 80 mins</a:t>
            </a:r>
            <a:endParaRPr lang="en-US" sz="2000" dirty="0"/>
          </a:p>
          <a:p>
            <a:pPr marL="0" indent="0">
              <a:buNone/>
            </a:pPr>
            <a:r>
              <a:rPr lang="en-GB" sz="1400" dirty="0">
                <a:hlinkClick r:id="rId3"/>
              </a:rPr>
              <a:t>Idealizing Inhabited Wilderness: A Revision to the History of Indigenous Peoples and National Parks (wiley.com)</a:t>
            </a:r>
            <a:endParaRPr lang="en-US" sz="2000" dirty="0"/>
          </a:p>
        </p:txBody>
      </p:sp>
      <p:pic>
        <p:nvPicPr>
          <p:cNvPr id="5" name="Picture 4"/>
          <p:cNvPicPr>
            <a:picLocks noChangeAspect="1"/>
          </p:cNvPicPr>
          <p:nvPr/>
        </p:nvPicPr>
        <p:blipFill rotWithShape="1">
          <a:blip r:embed="rId4"/>
          <a:srcRect l="21032" r="19857"/>
          <a:stretch/>
        </p:blipFill>
        <p:spPr>
          <a:xfrm>
            <a:off x="-1" y="-2"/>
            <a:ext cx="6096001" cy="6858002"/>
          </a:xfrm>
          <a:prstGeom prst="rect">
            <a:avLst/>
          </a:prstGeom>
        </p:spPr>
      </p:pic>
    </p:spTree>
    <p:extLst>
      <p:ext uri="{BB962C8B-B14F-4D97-AF65-F5344CB8AC3E}">
        <p14:creationId xmlns:p14="http://schemas.microsoft.com/office/powerpoint/2010/main" val="25751127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76693" y="741391"/>
            <a:ext cx="4768463" cy="1616203"/>
          </a:xfrm>
        </p:spPr>
        <p:txBody>
          <a:bodyPr vert="horz" lIns="91440" tIns="45720" rIns="91440" bIns="45720" rtlCol="0" anchor="b">
            <a:normAutofit/>
          </a:bodyPr>
          <a:lstStyle/>
          <a:p>
            <a:r>
              <a:rPr lang="en-US" sz="3200" b="1" kern="1200" dirty="0">
                <a:solidFill>
                  <a:schemeClr val="tx1"/>
                </a:solidFill>
                <a:latin typeface="Neue Haas Grotesk Text Pro" panose="020B0504020202020204" pitchFamily="34" charset="0"/>
              </a:rPr>
              <a:t>Peak District: conflict and strategic resolution</a:t>
            </a:r>
          </a:p>
        </p:txBody>
      </p:sp>
      <p:sp>
        <p:nvSpPr>
          <p:cNvPr id="3" name="Content Placeholder 2"/>
          <p:cNvSpPr>
            <a:spLocks noGrp="1"/>
          </p:cNvSpPr>
          <p:nvPr>
            <p:ph sz="half" idx="1"/>
          </p:nvPr>
        </p:nvSpPr>
        <p:spPr>
          <a:xfrm>
            <a:off x="876692" y="2533476"/>
            <a:ext cx="4768463" cy="3447832"/>
          </a:xfrm>
        </p:spPr>
        <p:txBody>
          <a:bodyPr vert="horz" lIns="91440" tIns="45720" rIns="91440" bIns="45720" rtlCol="0" anchor="t">
            <a:normAutofit/>
          </a:bodyPr>
          <a:lstStyle/>
          <a:p>
            <a:r>
              <a:rPr lang="en-US" sz="2000" dirty="0">
                <a:hlinkClick r:id="rId2"/>
              </a:rPr>
              <a:t>Conflict Peak District: What should be the strategic response</a:t>
            </a:r>
            <a:endParaRPr lang="en-US" sz="2000" dirty="0"/>
          </a:p>
          <a:p>
            <a:r>
              <a:rPr lang="en-US" sz="2000" dirty="0"/>
              <a:t>NP are vital to the governance of the environment</a:t>
            </a:r>
          </a:p>
          <a:p>
            <a:r>
              <a:rPr lang="en-US" sz="2000" dirty="0"/>
              <a:t>National Parks are the custodians of environmental conservation?</a:t>
            </a:r>
          </a:p>
          <a:p>
            <a:r>
              <a:rPr lang="en-US" sz="2000" dirty="0"/>
              <a:t> Do you agree?</a:t>
            </a:r>
          </a:p>
          <a:p>
            <a:r>
              <a:rPr lang="en-US" sz="2000" dirty="0"/>
              <a:t>Who are National Parks for?  Ecology, locals, tourists.  Note the different views and arguments.</a:t>
            </a:r>
          </a:p>
          <a:p>
            <a:endParaRPr lang="en-US" sz="2000" dirty="0"/>
          </a:p>
        </p:txBody>
      </p:sp>
      <p:pic>
        <p:nvPicPr>
          <p:cNvPr id="6" name="Picture 5"/>
          <p:cNvPicPr>
            <a:picLocks noChangeAspect="1"/>
          </p:cNvPicPr>
          <p:nvPr/>
        </p:nvPicPr>
        <p:blipFill rotWithShape="1">
          <a:blip r:embed="rId3"/>
          <a:srcRect l="25424" r="20954" b="-1"/>
          <a:stretch/>
        </p:blipFill>
        <p:spPr>
          <a:xfrm>
            <a:off x="6543675" y="-15447"/>
            <a:ext cx="5645154" cy="3447832"/>
          </a:xfrm>
          <a:prstGeom prst="rect">
            <a:avLst/>
          </a:prstGeom>
        </p:spPr>
      </p:pic>
      <p:pic>
        <p:nvPicPr>
          <p:cNvPr id="5" name="Content Placeholder 4"/>
          <p:cNvPicPr>
            <a:picLocks noGrp="1" noChangeAspect="1"/>
          </p:cNvPicPr>
          <p:nvPr>
            <p:ph sz="half" idx="2"/>
          </p:nvPr>
        </p:nvPicPr>
        <p:blipFill rotWithShape="1">
          <a:blip r:embed="rId4"/>
          <a:srcRect t="2651" r="1" b="6402"/>
          <a:stretch/>
        </p:blipFill>
        <p:spPr>
          <a:xfrm>
            <a:off x="6543675" y="3429000"/>
            <a:ext cx="5648324" cy="3429000"/>
          </a:xfrm>
          <a:prstGeom prst="rect">
            <a:avLst/>
          </a:prstGeom>
        </p:spPr>
      </p:pic>
      <p:sp>
        <p:nvSpPr>
          <p:cNvPr id="11" name="Rectangle 10">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40768" y="3211903"/>
            <a:ext cx="1664453" cy="5658638"/>
          </a:xfrm>
          <a:prstGeom prst="rect">
            <a:avLst/>
          </a:prstGeom>
          <a:gradFill>
            <a:gsLst>
              <a:gs pos="0">
                <a:schemeClr val="accent5">
                  <a:lumMod val="75000"/>
                </a:schemeClr>
              </a:gs>
              <a:gs pos="86000">
                <a:schemeClr val="accent5">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3235" y="0"/>
            <a:ext cx="1370340" cy="6857999"/>
          </a:xfrm>
          <a:prstGeom prst="rect">
            <a:avLst/>
          </a:prstGeom>
          <a:gradFill flip="none" rotWithShape="1">
            <a:gsLst>
              <a:gs pos="0">
                <a:schemeClr val="accent2"/>
              </a:gs>
              <a:gs pos="44000">
                <a:schemeClr val="accent5">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4">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6530" y="-11248"/>
            <a:ext cx="5648324" cy="1323214"/>
          </a:xfrm>
          <a:prstGeom prst="rect">
            <a:avLst/>
          </a:prstGeom>
          <a:gradFill flip="none" rotWithShape="1">
            <a:gsLst>
              <a:gs pos="0">
                <a:schemeClr val="accent5"/>
              </a:gs>
              <a:gs pos="52000">
                <a:schemeClr val="accent2">
                  <a:alpha val="0"/>
                </a:schemeClr>
              </a:gs>
            </a:gsLst>
            <a:lin ang="4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16">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461635" y="3593533"/>
            <a:ext cx="2743200" cy="3275713"/>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25000536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93361" cy="1325563"/>
          </a:xfrm>
        </p:spPr>
        <p:txBody>
          <a:bodyPr>
            <a:normAutofit/>
          </a:bodyPr>
          <a:lstStyle/>
          <a:p>
            <a:r>
              <a:rPr lang="en-GB" b="1" dirty="0">
                <a:latin typeface="Neue Haas Grotesk Text Pro" panose="020B0504020202020204" pitchFamily="34" charset="0"/>
              </a:rPr>
              <a:t>Does size matter?</a:t>
            </a:r>
          </a:p>
        </p:txBody>
      </p:sp>
      <p:sp>
        <p:nvSpPr>
          <p:cNvPr id="3" name="Content Placeholder 2"/>
          <p:cNvSpPr>
            <a:spLocks noGrp="1"/>
          </p:cNvSpPr>
          <p:nvPr>
            <p:ph idx="1"/>
          </p:nvPr>
        </p:nvSpPr>
        <p:spPr>
          <a:xfrm>
            <a:off x="838200" y="1825625"/>
            <a:ext cx="5393361" cy="4351338"/>
          </a:xfrm>
        </p:spPr>
        <p:txBody>
          <a:bodyPr>
            <a:normAutofit/>
          </a:bodyPr>
          <a:lstStyle/>
          <a:p>
            <a:r>
              <a:rPr lang="en-GB" sz="2400" dirty="0"/>
              <a:t>September 2020 Boris Proposed a 30% increase in the land area protected. </a:t>
            </a:r>
          </a:p>
          <a:p>
            <a:r>
              <a:rPr lang="en-GB" sz="2400" dirty="0">
                <a:hlinkClick r:id="rId2"/>
              </a:rPr>
              <a:t>Boris</a:t>
            </a:r>
            <a:endParaRPr lang="en-GB" sz="2400" dirty="0"/>
          </a:p>
          <a:p>
            <a:r>
              <a:rPr lang="en-GB" sz="2400" dirty="0"/>
              <a:t>Read and discuss</a:t>
            </a:r>
          </a:p>
          <a:p>
            <a:endParaRPr lang="en-GB" dirty="0"/>
          </a:p>
        </p:txBody>
      </p:sp>
      <p:pic>
        <p:nvPicPr>
          <p:cNvPr id="4" name="Picture 3"/>
          <p:cNvPicPr>
            <a:picLocks noChangeAspect="1"/>
          </p:cNvPicPr>
          <p:nvPr/>
        </p:nvPicPr>
        <p:blipFill rotWithShape="1">
          <a:blip r:embed="rId3"/>
          <a:srcRect l="34373" r="9378"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01459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93361" cy="1325563"/>
          </a:xfrm>
        </p:spPr>
        <p:txBody>
          <a:bodyPr>
            <a:normAutofit/>
          </a:bodyPr>
          <a:lstStyle/>
          <a:p>
            <a:r>
              <a:rPr lang="en-GB" b="1" dirty="0">
                <a:latin typeface="Neue Haas Grotesk Text Pro" panose="020B0504020202020204" pitchFamily="34" charset="0"/>
              </a:rPr>
              <a:t>Review 2020</a:t>
            </a:r>
          </a:p>
        </p:txBody>
      </p:sp>
      <p:sp>
        <p:nvSpPr>
          <p:cNvPr id="3" name="Content Placeholder 2"/>
          <p:cNvSpPr>
            <a:spLocks noGrp="1"/>
          </p:cNvSpPr>
          <p:nvPr>
            <p:ph idx="1"/>
          </p:nvPr>
        </p:nvSpPr>
        <p:spPr>
          <a:xfrm>
            <a:off x="838201" y="1825625"/>
            <a:ext cx="4897760" cy="4351338"/>
          </a:xfrm>
        </p:spPr>
        <p:txBody>
          <a:bodyPr>
            <a:normAutofit/>
          </a:bodyPr>
          <a:lstStyle/>
          <a:p>
            <a:r>
              <a:rPr lang="en-US" sz="2400" dirty="0">
                <a:latin typeface="Calibri" pitchFamily="34" charset="0"/>
              </a:rPr>
              <a:t>Various achievements 2020: </a:t>
            </a:r>
            <a:r>
              <a:rPr lang="en-US" sz="2400" dirty="0">
                <a:latin typeface="Calibri" pitchFamily="34" charset="0"/>
                <a:hlinkClick r:id="rId2"/>
              </a:rPr>
              <a:t>Recent from CNP</a:t>
            </a:r>
            <a:endParaRPr lang="en-US" sz="2400" dirty="0">
              <a:latin typeface="Calibri" pitchFamily="34" charset="0"/>
            </a:endParaRPr>
          </a:p>
          <a:p>
            <a:r>
              <a:rPr lang="en-US" sz="2400" dirty="0">
                <a:latin typeface="Calibri" pitchFamily="34" charset="0"/>
              </a:rPr>
              <a:t>Julien Glover review </a:t>
            </a:r>
            <a:r>
              <a:rPr lang="en-US" sz="2400" dirty="0">
                <a:latin typeface="Calibri" pitchFamily="34" charset="0"/>
                <a:hlinkClick r:id="rId3"/>
              </a:rPr>
              <a:t>Conference to discuss 2019</a:t>
            </a:r>
            <a:endParaRPr lang="en-US" sz="2400" dirty="0">
              <a:latin typeface="Calibri" pitchFamily="34" charset="0"/>
            </a:endParaRPr>
          </a:p>
          <a:p>
            <a:r>
              <a:rPr lang="en-US" sz="2400" dirty="0">
                <a:latin typeface="Calibri" pitchFamily="34" charset="0"/>
              </a:rPr>
              <a:t>Read through the review and assess the extent to which it addresses the needs of modern NP</a:t>
            </a:r>
          </a:p>
          <a:p>
            <a:pPr marL="0" indent="0">
              <a:buNone/>
            </a:pPr>
            <a:endParaRPr lang="en-GB" i="1" dirty="0">
              <a:latin typeface="Calibri" pitchFamily="34" charset="0"/>
            </a:endParaRPr>
          </a:p>
          <a:p>
            <a:endParaRPr lang="en-GB" dirty="0"/>
          </a:p>
        </p:txBody>
      </p:sp>
      <p:pic>
        <p:nvPicPr>
          <p:cNvPr id="5" name="Picture 4"/>
          <p:cNvPicPr>
            <a:picLocks noChangeAspect="1"/>
          </p:cNvPicPr>
          <p:nvPr/>
        </p:nvPicPr>
        <p:blipFill rotWithShape="1">
          <a:blip r:embed="rId4" cstate="print">
            <a:extLst>
              <a:ext uri="{28A0092B-C50C-407E-A947-70E740481C1C}">
                <a14:useLocalDpi xmlns:a14="http://schemas.microsoft.com/office/drawing/2010/main" val="0"/>
              </a:ext>
            </a:extLst>
          </a:blip>
          <a:srcRect l="41857" r="1393"/>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15243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03409" y="762001"/>
            <a:ext cx="4156512" cy="1708244"/>
          </a:xfrm>
        </p:spPr>
        <p:txBody>
          <a:bodyPr anchor="ctr">
            <a:normAutofit fontScale="90000"/>
          </a:bodyPr>
          <a:lstStyle/>
          <a:p>
            <a:r>
              <a:rPr lang="en-GB" sz="4000" b="1" dirty="0">
                <a:latin typeface="Neue Haas Grotesk Text Pro" panose="020B0504020202020204" pitchFamily="34" charset="0"/>
              </a:rPr>
              <a:t>Green Recovery via NP 2021</a:t>
            </a:r>
          </a:p>
        </p:txBody>
      </p:sp>
      <p:sp>
        <p:nvSpPr>
          <p:cNvPr id="3" name="Content Placeholder 2"/>
          <p:cNvSpPr>
            <a:spLocks noGrp="1"/>
          </p:cNvSpPr>
          <p:nvPr>
            <p:ph idx="1"/>
          </p:nvPr>
        </p:nvSpPr>
        <p:spPr>
          <a:xfrm>
            <a:off x="6803409" y="2470245"/>
            <a:ext cx="4156512" cy="3769835"/>
          </a:xfrm>
        </p:spPr>
        <p:txBody>
          <a:bodyPr anchor="ctr">
            <a:normAutofit/>
          </a:bodyPr>
          <a:lstStyle/>
          <a:p>
            <a:r>
              <a:rPr lang="en-GB" sz="2000" dirty="0"/>
              <a:t>Recover with nature</a:t>
            </a:r>
          </a:p>
          <a:p>
            <a:pPr lvl="1"/>
            <a:r>
              <a:rPr lang="en-GB" sz="2000" dirty="0"/>
              <a:t>Innovation engines for a green recovery</a:t>
            </a:r>
          </a:p>
          <a:p>
            <a:pPr lvl="1"/>
            <a:r>
              <a:rPr lang="en-GB" sz="2000" dirty="0"/>
              <a:t>Need fundamental change in our economic vision/model</a:t>
            </a:r>
          </a:p>
          <a:p>
            <a:pPr lvl="1"/>
            <a:r>
              <a:rPr lang="en-GB" sz="2000" dirty="0"/>
              <a:t>Recover with nature</a:t>
            </a:r>
          </a:p>
          <a:p>
            <a:r>
              <a:rPr lang="en-GB" sz="2000" dirty="0"/>
              <a:t>Examples proposed</a:t>
            </a:r>
          </a:p>
          <a:p>
            <a:pPr lvl="1"/>
            <a:r>
              <a:rPr lang="en-GB" sz="2000" dirty="0"/>
              <a:t>Choose a project and give an overview</a:t>
            </a:r>
          </a:p>
          <a:p>
            <a:pPr lvl="1"/>
            <a:r>
              <a:rPr lang="en-GB" sz="2000" dirty="0">
                <a:hlinkClick r:id="rId3"/>
              </a:rPr>
              <a:t>https://www.nationalparks.uk/green-recovery/</a:t>
            </a:r>
            <a:endParaRPr lang="en-GB" sz="2000" dirty="0"/>
          </a:p>
          <a:p>
            <a:pPr lvl="1"/>
            <a:endParaRPr lang="en-GB" sz="2000" dirty="0"/>
          </a:p>
          <a:p>
            <a:pPr marL="403225" lvl="1" indent="0">
              <a:buNone/>
            </a:pPr>
            <a:endParaRPr lang="en-GB" sz="2000" dirty="0"/>
          </a:p>
        </p:txBody>
      </p:sp>
      <p:pic>
        <p:nvPicPr>
          <p:cNvPr id="4" name="Picture 3"/>
          <p:cNvPicPr>
            <a:picLocks noChangeAspect="1"/>
          </p:cNvPicPr>
          <p:nvPr/>
        </p:nvPicPr>
        <p:blipFill rotWithShape="1">
          <a:blip r:embed="rId4"/>
          <a:srcRect l="1309" r="9802"/>
          <a:stretch/>
        </p:blipFill>
        <p:spPr>
          <a:xfrm>
            <a:off x="-1" y="-2"/>
            <a:ext cx="6096001" cy="6858002"/>
          </a:xfrm>
          <a:prstGeom prst="rect">
            <a:avLst/>
          </a:prstGeom>
        </p:spPr>
      </p:pic>
    </p:spTree>
    <p:extLst>
      <p:ext uri="{BB962C8B-B14F-4D97-AF65-F5344CB8AC3E}">
        <p14:creationId xmlns:p14="http://schemas.microsoft.com/office/powerpoint/2010/main" val="228307693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550864" y="365125"/>
            <a:ext cx="11090274" cy="1325563"/>
          </a:xfrm>
        </p:spPr>
        <p:txBody>
          <a:bodyPr>
            <a:normAutofit/>
          </a:bodyPr>
          <a:lstStyle/>
          <a:p>
            <a:pPr>
              <a:defRPr/>
            </a:pPr>
            <a:r>
              <a:rPr lang="en-GB" sz="4000" b="1" dirty="0">
                <a:latin typeface="Neue Haas Grotesk Text Pro" panose="020B0504020202020204" pitchFamily="34" charset="0"/>
              </a:rPr>
              <a:t>2016 started a new round of change</a:t>
            </a:r>
          </a:p>
        </p:txBody>
      </p:sp>
      <p:sp>
        <p:nvSpPr>
          <p:cNvPr id="30723" name="Rectangle 3"/>
          <p:cNvSpPr>
            <a:spLocks noGrp="1" noChangeArrowheads="1"/>
          </p:cNvSpPr>
          <p:nvPr>
            <p:ph idx="1"/>
          </p:nvPr>
        </p:nvSpPr>
        <p:spPr>
          <a:xfrm>
            <a:off x="1368213" y="2133600"/>
            <a:ext cx="9452399" cy="3911387"/>
          </a:xfrm>
        </p:spPr>
        <p:txBody>
          <a:bodyPr>
            <a:normAutofit/>
          </a:bodyPr>
          <a:lstStyle/>
          <a:p>
            <a:pPr marL="406908" indent="-406908" defTabSz="813816">
              <a:spcBef>
                <a:spcPts val="890"/>
              </a:spcBef>
              <a:buNone/>
            </a:pPr>
            <a:r>
              <a:rPr lang="en-GB" sz="2136" kern="1200">
                <a:solidFill>
                  <a:schemeClr val="tx1"/>
                </a:solidFill>
                <a:latin typeface="Calibri" pitchFamily="34" charset="0"/>
                <a:ea typeface="+mn-ea"/>
                <a:cs typeface="+mn-cs"/>
              </a:rPr>
              <a:t>	</a:t>
            </a:r>
            <a:r>
              <a:rPr lang="en-GB" sz="2136" kern="1200">
                <a:solidFill>
                  <a:schemeClr val="accent4">
                    <a:lumMod val="75000"/>
                  </a:schemeClr>
                </a:solidFill>
                <a:latin typeface="Calibri" pitchFamily="34" charset="0"/>
                <a:ea typeface="+mn-ea"/>
                <a:cs typeface="+mn-cs"/>
              </a:rPr>
              <a:t>Britain’s Breathing Spaces (NPA, 2009)</a:t>
            </a:r>
          </a:p>
          <a:p>
            <a:pPr marL="203454" indent="-203454" defTabSz="813816">
              <a:spcBef>
                <a:spcPts val="890"/>
              </a:spcBef>
            </a:pPr>
            <a:r>
              <a:rPr lang="en-GB" sz="2136" kern="1200">
                <a:solidFill>
                  <a:schemeClr val="tx1"/>
                </a:solidFill>
                <a:latin typeface="Calibri" panose="020F0502020204030204" pitchFamily="34" charset="0"/>
                <a:ea typeface="+mn-ea"/>
                <a:cs typeface="+mn-cs"/>
              </a:rPr>
              <a:t>We were campaigning to stop the cuts to National Park Authority funding throughout 2015. So we are absolutely delighted that in the spending review in November the Chancellor protected over £350 million of funding for English National Parks, AONBs and public forests.</a:t>
            </a:r>
          </a:p>
          <a:p>
            <a:pPr marL="406908" indent="-406908" defTabSz="813816">
              <a:spcBef>
                <a:spcPts val="890"/>
              </a:spcBef>
            </a:pPr>
            <a:r>
              <a:rPr lang="en-GB" sz="2136" i="1" kern="1200">
                <a:solidFill>
                  <a:srgbClr val="008000"/>
                </a:solidFill>
                <a:latin typeface="Calibri" pitchFamily="34" charset="0"/>
                <a:ea typeface="+mn-ea"/>
                <a:cs typeface="+mn-cs"/>
              </a:rPr>
              <a:t>Each student reads and considers 1/2 points from the plan</a:t>
            </a:r>
          </a:p>
          <a:p>
            <a:pPr marL="406908" indent="-406908" defTabSz="813816">
              <a:spcBef>
                <a:spcPts val="890"/>
              </a:spcBef>
            </a:pPr>
            <a:r>
              <a:rPr lang="en-GB" sz="2136" i="1" kern="1200">
                <a:solidFill>
                  <a:srgbClr val="008000"/>
                </a:solidFill>
                <a:latin typeface="Calibri" pitchFamily="34" charset="0"/>
                <a:ea typeface="+mn-ea"/>
                <a:cs typeface="+mn-cs"/>
              </a:rPr>
              <a:t>Discuss the 8 point plan and how it informed NP policy.  </a:t>
            </a:r>
          </a:p>
          <a:p>
            <a:pPr marL="406908" indent="-406908" defTabSz="813816">
              <a:spcBef>
                <a:spcPts val="890"/>
              </a:spcBef>
            </a:pPr>
            <a:r>
              <a:rPr lang="en-GB" sz="2136" i="1" kern="1200">
                <a:solidFill>
                  <a:srgbClr val="008000"/>
                </a:solidFill>
                <a:latin typeface="Calibri" pitchFamily="34" charset="0"/>
                <a:ea typeface="+mn-ea"/>
                <a:cs typeface="+mn-cs"/>
              </a:rPr>
              <a:t>What does it mean for conservation, people and governance? </a:t>
            </a:r>
          </a:p>
          <a:p>
            <a:pPr marL="457200" indent="-457200"/>
            <a:endParaRPr lang="en-GB" sz="2400" i="1" dirty="0">
              <a:solidFill>
                <a:srgbClr val="008000"/>
              </a:solidFill>
              <a:latin typeface="Calibri" pitchFamily="34" charset="0"/>
            </a:endParaRPr>
          </a:p>
        </p:txBody>
      </p:sp>
      <p:sp>
        <p:nvSpPr>
          <p:cNvPr id="4" name="AutoShape 4">
            <a:hlinkClick r:id="rId2" highlightClick="1"/>
          </p:cNvPr>
          <p:cNvSpPr>
            <a:spLocks noChangeArrowheads="1"/>
          </p:cNvSpPr>
          <p:nvPr/>
        </p:nvSpPr>
        <p:spPr bwMode="auto">
          <a:xfrm>
            <a:off x="4476226" y="5968764"/>
            <a:ext cx="710642" cy="322500"/>
          </a:xfrm>
          <a:prstGeom prst="actionButtonForwardNext">
            <a:avLst/>
          </a:prstGeom>
          <a:solidFill>
            <a:srgbClr val="99CC00"/>
          </a:solidFill>
          <a:ln w="12700">
            <a:solidFill>
              <a:srgbClr val="99CC00"/>
            </a:solidFill>
            <a:miter lim="800000"/>
            <a:headEnd/>
            <a:tailEnd/>
          </a:ln>
        </p:spPr>
        <p:txBody>
          <a:bodyPr wrap="none" anchor="ctr"/>
          <a:lstStyle/>
          <a:p>
            <a:endParaRPr lang="en-US" dirty="0"/>
          </a:p>
        </p:txBody>
      </p:sp>
    </p:spTree>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52D0610-DE34-4A53-A2BF-B2C4A4D6C2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2B27022-8D5E-409C-B275-9791ECD696A6}">
  <ds:schemaRefs>
    <ds:schemaRef ds:uri="http://schemas.microsoft.com/sharepoint/v3/contenttype/forms"/>
  </ds:schemaRefs>
</ds:datastoreItem>
</file>

<file path=customXml/itemProps3.xml><?xml version="1.0" encoding="utf-8"?>
<ds:datastoreItem xmlns:ds="http://schemas.openxmlformats.org/officeDocument/2006/customXml" ds:itemID="{F3340571-962A-4F39-80C5-0FBAFA38A48B}">
  <ds:schemaRefs>
    <ds:schemaRef ds:uri="http://schemas.microsoft.com/office/2006/metadata/properties"/>
    <ds:schemaRef ds:uri="http://purl.org/dc/terms/"/>
    <ds:schemaRef ds:uri="http://schemas.microsoft.com/office/2006/documentManagement/types"/>
    <ds:schemaRef ds:uri="d2d6d51c-be45-489c-bfaa-c0c3d4c0c982"/>
    <ds:schemaRef ds:uri="http://purl.org/dc/elements/1.1/"/>
    <ds:schemaRef ds:uri="696490a5-0429-499a-a254-a60426c02ef0"/>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1076</TotalTime>
  <Pages>11</Pages>
  <Words>3973</Words>
  <Application>Microsoft Office PowerPoint</Application>
  <PresentationFormat>Widescreen</PresentationFormat>
  <Paragraphs>245</Paragraphs>
  <Slides>52</Slides>
  <Notes>13</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52</vt:i4>
      </vt:variant>
    </vt:vector>
  </HeadingPairs>
  <TitlesOfParts>
    <vt:vector size="59" baseType="lpstr">
      <vt:lpstr>Arial</vt:lpstr>
      <vt:lpstr>Calibri</vt:lpstr>
      <vt:lpstr>Calibri Light</vt:lpstr>
      <vt:lpstr>Neue Haas Grotesk Text Pro</vt:lpstr>
      <vt:lpstr>Times New Roman</vt:lpstr>
      <vt:lpstr>Wingdings 2</vt:lpstr>
      <vt:lpstr>1_Office Theme</vt:lpstr>
      <vt:lpstr>National Parks Strategic past and future?  </vt:lpstr>
      <vt:lpstr>Lecture Outline</vt:lpstr>
      <vt:lpstr>Icebreaker </vt:lpstr>
      <vt:lpstr>PowerPoint Presentation</vt:lpstr>
      <vt:lpstr>Definition</vt:lpstr>
      <vt:lpstr>Background</vt:lpstr>
      <vt:lpstr>Origin</vt:lpstr>
      <vt:lpstr>John Muir</vt:lpstr>
      <vt:lpstr>Maps of National Parks</vt:lpstr>
      <vt:lpstr>National Parks in the UK</vt:lpstr>
      <vt:lpstr>PowerPoint Presentation</vt:lpstr>
      <vt:lpstr>Status</vt:lpstr>
      <vt:lpstr>History</vt:lpstr>
      <vt:lpstr>History</vt:lpstr>
      <vt:lpstr>Inter-war</vt:lpstr>
      <vt:lpstr>PowerPoint Presentation</vt:lpstr>
      <vt:lpstr>PowerPoint Presentation</vt:lpstr>
      <vt:lpstr>The ‘Cold War’</vt:lpstr>
      <vt:lpstr>The ‘Cold War’</vt:lpstr>
      <vt:lpstr>The Fundamentals</vt:lpstr>
      <vt:lpstr>PowerPoint Presentation</vt:lpstr>
      <vt:lpstr>Scotland National Parks</vt:lpstr>
      <vt:lpstr>Overview of 70 years</vt:lpstr>
      <vt:lpstr>Environment Act 1995</vt:lpstr>
      <vt:lpstr>1995 Act</vt:lpstr>
      <vt:lpstr>Statutory bodies </vt:lpstr>
      <vt:lpstr>Pressures on National Parks</vt:lpstr>
      <vt:lpstr>The Modern Challenges</vt:lpstr>
      <vt:lpstr>Countryside and wildlife organisations</vt:lpstr>
      <vt:lpstr>Access</vt:lpstr>
      <vt:lpstr>New National Park for Wales</vt:lpstr>
      <vt:lpstr>Scotland</vt:lpstr>
      <vt:lpstr>National Park Protection</vt:lpstr>
      <vt:lpstr>Access</vt:lpstr>
      <vt:lpstr>Countryside and wildlife organisations cont’d</vt:lpstr>
      <vt:lpstr>National Parks, Traditional Owners and Indigenous Rights</vt:lpstr>
      <vt:lpstr>National Parks, Traditional Owners and Indigenous Rights</vt:lpstr>
      <vt:lpstr>Ikara-Flinders Ranges NP</vt:lpstr>
      <vt:lpstr>Ikara-Flinders Ranges NP</vt:lpstr>
      <vt:lpstr>Indigenous led research in NP</vt:lpstr>
      <vt:lpstr>Reinstating Traditional Owners</vt:lpstr>
      <vt:lpstr>Sub-par Parks</vt:lpstr>
      <vt:lpstr>Sub-par Parks</vt:lpstr>
      <vt:lpstr>National Parks Activity</vt:lpstr>
      <vt:lpstr>Conclusion</vt:lpstr>
      <vt:lpstr>Next Week….</vt:lpstr>
      <vt:lpstr>National Parks Additional Materials</vt:lpstr>
      <vt:lpstr>Peak District: conflict and strategic resolution</vt:lpstr>
      <vt:lpstr>Does size matter?</vt:lpstr>
      <vt:lpstr>Review 2020</vt:lpstr>
      <vt:lpstr>Green Recovery via NP 2021</vt:lpstr>
      <vt:lpstr>2016 started a new round of change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Parks Conserving the Honeypot</dc:title>
  <dc:creator>Alissa Flatley</dc:creator>
  <cp:lastModifiedBy>Alissa Flatley</cp:lastModifiedBy>
  <cp:revision>88</cp:revision>
  <cp:lastPrinted>1980-01-04T19:23:30Z</cp:lastPrinted>
  <dcterms:created xsi:type="dcterms:W3CDTF">1980-01-04T11:10:30Z</dcterms:created>
  <dcterms:modified xsi:type="dcterms:W3CDTF">2023-11-14T22:42:31Z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