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9" r:id="rId13"/>
    <p:sldId id="270" r:id="rId14"/>
    <p:sldId id="271" r:id="rId15"/>
    <p:sldId id="273" r:id="rId16"/>
    <p:sldId id="27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4" d="100"/>
          <a:sy n="64" d="100"/>
        </p:scale>
        <p:origin x="34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70895C5-53EA-429D-BC36-6438D231E3A9}"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3753873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0895C5-53EA-429D-BC36-6438D231E3A9}"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1133214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0895C5-53EA-429D-BC36-6438D231E3A9}"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814156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0895C5-53EA-429D-BC36-6438D231E3A9}" type="datetimeFigureOut">
              <a:rPr lang="en-GB" smtClean="0"/>
              <a:t>15/09/2020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2055493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0895C5-53EA-429D-BC36-6438D231E3A9}" type="datetimeFigureOut">
              <a:rPr lang="en-GB" smtClean="0"/>
              <a:t>15/09/2020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2042268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0895C5-53EA-429D-BC36-6438D231E3A9}" type="datetimeFigureOut">
              <a:rPr lang="en-GB" smtClean="0"/>
              <a:t>15/09/2020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292270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0895C5-53EA-429D-BC36-6438D231E3A9}" type="datetimeFigureOut">
              <a:rPr lang="en-GB" smtClean="0"/>
              <a:t>15/09/2020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40008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0895C5-53EA-429D-BC36-6438D231E3A9}" type="datetimeFigureOut">
              <a:rPr lang="en-GB" smtClean="0"/>
              <a:t>15/09/2020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2372614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0895C5-53EA-429D-BC36-6438D231E3A9}" type="datetimeFigureOut">
              <a:rPr lang="en-GB" smtClean="0"/>
              <a:t>15/09/2020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545272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0895C5-53EA-429D-BC36-6438D231E3A9}"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265001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0895C5-53EA-429D-BC36-6438D231E3A9}"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48C40-9636-4D45-ADB3-ED4696402FB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195572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0895C5-53EA-429D-BC36-6438D231E3A9}"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1707589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0895C5-53EA-429D-BC36-6438D231E3A9}"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48C40-9636-4D45-ADB3-ED4696402FB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13698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0895C5-53EA-429D-BC36-6438D231E3A9}"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19042833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0895C5-53EA-429D-BC36-6438D231E3A9}"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7706338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0895C5-53EA-429D-BC36-6438D231E3A9}"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648C40-9636-4D45-ADB3-ED4696402FB5}" type="slidenum">
              <a:rPr lang="en-GB" smtClean="0"/>
              <a:t>‹#›</a:t>
            </a:fld>
            <a:endParaRPr lang="en-GB"/>
          </a:p>
        </p:txBody>
      </p:sp>
    </p:spTree>
    <p:extLst>
      <p:ext uri="{BB962C8B-B14F-4D97-AF65-F5344CB8AC3E}">
        <p14:creationId xmlns:p14="http://schemas.microsoft.com/office/powerpoint/2010/main" val="323834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70895C5-53EA-429D-BC36-6438D231E3A9}" type="datetimeFigureOut">
              <a:rPr lang="en-GB" smtClean="0"/>
              <a:t>15/09/2020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B648C40-9636-4D45-ADB3-ED4696402FB5}" type="slidenum">
              <a:rPr lang="en-GB" smtClean="0"/>
              <a:t>‹#›</a:t>
            </a:fld>
            <a:endParaRPr lang="en-GB"/>
          </a:p>
        </p:txBody>
      </p:sp>
    </p:spTree>
    <p:extLst>
      <p:ext uri="{BB962C8B-B14F-4D97-AF65-F5344CB8AC3E}">
        <p14:creationId xmlns:p14="http://schemas.microsoft.com/office/powerpoint/2010/main" val="19075496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4" name="Straight Connector 73">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78"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Isosceles Triangle 85">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Freeform: Shape 87">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 name="Rectangle 2"/>
          <p:cNvSpPr>
            <a:spLocks noGrp="1" noChangeArrowheads="1"/>
          </p:cNvSpPr>
          <p:nvPr>
            <p:ph type="ctrTitle"/>
          </p:nvPr>
        </p:nvSpPr>
        <p:spPr>
          <a:xfrm>
            <a:off x="4419136" y="1020871"/>
            <a:ext cx="6960759" cy="2849671"/>
          </a:xfrm>
        </p:spPr>
        <p:txBody>
          <a:bodyPr>
            <a:normAutofit fontScale="90000"/>
          </a:bodyPr>
          <a:lstStyle/>
          <a:p>
            <a:pPr algn="l" eaLnBrk="1" hangingPunct="1">
              <a:lnSpc>
                <a:spcPct val="90000"/>
              </a:lnSpc>
            </a:pPr>
            <a:r>
              <a:rPr lang="en-GB" altLang="en-US" sz="4700" dirty="0">
                <a:solidFill>
                  <a:srgbClr val="FFFFFF"/>
                </a:solidFill>
              </a:rPr>
              <a:t>SJSS6004 Session 2a</a:t>
            </a:r>
            <a:br>
              <a:rPr lang="en-GB" altLang="en-US" sz="4700" dirty="0">
                <a:solidFill>
                  <a:srgbClr val="FFFFFF"/>
                </a:solidFill>
              </a:rPr>
            </a:br>
            <a:r>
              <a:rPr lang="en-GB" altLang="en-US" sz="4700" dirty="0">
                <a:solidFill>
                  <a:srgbClr val="FFFFFF"/>
                </a:solidFill>
              </a:rPr>
              <a:t>Principles of Empowerment</a:t>
            </a:r>
            <a:br>
              <a:rPr lang="en-GB" altLang="en-US" sz="4700" dirty="0">
                <a:solidFill>
                  <a:srgbClr val="FFFFFF"/>
                </a:solidFill>
              </a:rPr>
            </a:br>
            <a:r>
              <a:rPr lang="en-GB" altLang="en-US" sz="4700" dirty="0">
                <a:solidFill>
                  <a:srgbClr val="FFFFFF"/>
                </a:solidFill>
              </a:rPr>
              <a:t>Advocates working with Power</a:t>
            </a:r>
          </a:p>
        </p:txBody>
      </p:sp>
      <p:sp>
        <p:nvSpPr>
          <p:cNvPr id="2051" name="Rectangle 3"/>
          <p:cNvSpPr>
            <a:spLocks noGrp="1" noChangeArrowheads="1"/>
          </p:cNvSpPr>
          <p:nvPr>
            <p:ph type="subTitle" idx="1"/>
          </p:nvPr>
        </p:nvSpPr>
        <p:spPr>
          <a:xfrm>
            <a:off x="4548104" y="3962088"/>
            <a:ext cx="6112077" cy="1186108"/>
          </a:xfrm>
        </p:spPr>
        <p:txBody>
          <a:bodyPr>
            <a:normAutofit fontScale="25000" lnSpcReduction="20000"/>
          </a:bodyPr>
          <a:lstStyle/>
          <a:p>
            <a:pPr algn="l" eaLnBrk="1" hangingPunct="1">
              <a:lnSpc>
                <a:spcPct val="90000"/>
              </a:lnSpc>
            </a:pPr>
            <a:endParaRPr lang="en-GB" altLang="en-US" sz="1300" dirty="0">
              <a:solidFill>
                <a:srgbClr val="FFFFFF">
                  <a:alpha val="70000"/>
                </a:srgbClr>
              </a:solidFill>
            </a:endParaRPr>
          </a:p>
          <a:p>
            <a:pPr algn="l" eaLnBrk="1" hangingPunct="1">
              <a:lnSpc>
                <a:spcPct val="90000"/>
              </a:lnSpc>
            </a:pPr>
            <a:endParaRPr lang="en-GB" altLang="en-US" sz="1300" dirty="0">
              <a:solidFill>
                <a:srgbClr val="FFFFFF">
                  <a:alpha val="70000"/>
                </a:srgbClr>
              </a:solidFill>
            </a:endParaRPr>
          </a:p>
          <a:p>
            <a:pPr algn="l" eaLnBrk="1" hangingPunct="1">
              <a:lnSpc>
                <a:spcPct val="90000"/>
              </a:lnSpc>
            </a:pPr>
            <a:r>
              <a:rPr lang="en-GB" altLang="en-US" sz="14500" dirty="0">
                <a:solidFill>
                  <a:srgbClr val="FFFFFF"/>
                </a:solidFill>
                <a:latin typeface="+mj-lt"/>
                <a:ea typeface="+mj-ea"/>
                <a:cs typeface="+mj-cs"/>
              </a:rPr>
              <a:t>Phillip Morgan</a:t>
            </a:r>
          </a:p>
          <a:p>
            <a:pPr algn="l" eaLnBrk="1" hangingPunct="1">
              <a:lnSpc>
                <a:spcPct val="90000"/>
              </a:lnSpc>
            </a:pPr>
            <a:r>
              <a:rPr lang="en-GB" altLang="en-US" sz="14500" dirty="0">
                <a:solidFill>
                  <a:srgbClr val="FFFFFF"/>
                </a:solidFill>
                <a:latin typeface="+mj-lt"/>
                <a:ea typeface="+mj-ea"/>
                <a:cs typeface="+mj-cs"/>
              </a:rPr>
              <a:t>September 2020</a:t>
            </a:r>
          </a:p>
        </p:txBody>
      </p:sp>
      <p:sp>
        <p:nvSpPr>
          <p:cNvPr id="90" name="Isosceles Triangle 89">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125973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tLang="en-US"/>
              <a:t>Recap</a:t>
            </a:r>
          </a:p>
        </p:txBody>
      </p:sp>
      <p:sp>
        <p:nvSpPr>
          <p:cNvPr id="3075" name="Rectangle 3"/>
          <p:cNvSpPr>
            <a:spLocks noGrp="1" noChangeArrowheads="1"/>
          </p:cNvSpPr>
          <p:nvPr>
            <p:ph idx="1"/>
          </p:nvPr>
        </p:nvSpPr>
        <p:spPr>
          <a:xfrm>
            <a:off x="677334" y="2160590"/>
            <a:ext cx="8596668" cy="2767012"/>
          </a:xfrm>
        </p:spPr>
        <p:txBody>
          <a:bodyPr>
            <a:normAutofit/>
          </a:bodyPr>
          <a:lstStyle/>
          <a:p>
            <a:pPr eaLnBrk="1" hangingPunct="1"/>
            <a:r>
              <a:rPr lang="en-GB" altLang="en-US" sz="2400" dirty="0"/>
              <a:t>The Social Exclusion Unit in 1997 defined social exclusion as 'a shorthand label for what can happen when individuals or areas suffer from a combination of linked problems such as unemployment, poor skills, low incomes, poor housing, high crime environments, bad health and family breakdown' (SEU 1997). </a:t>
            </a:r>
          </a:p>
        </p:txBody>
      </p:sp>
    </p:spTree>
    <p:extLst>
      <p:ext uri="{BB962C8B-B14F-4D97-AF65-F5344CB8AC3E}">
        <p14:creationId xmlns:p14="http://schemas.microsoft.com/office/powerpoint/2010/main" val="1595067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a:t>Session outline</a:t>
            </a:r>
          </a:p>
        </p:txBody>
      </p:sp>
      <p:sp>
        <p:nvSpPr>
          <p:cNvPr id="4099" name="Rectangle 3"/>
          <p:cNvSpPr>
            <a:spLocks noGrp="1" noChangeArrowheads="1"/>
          </p:cNvSpPr>
          <p:nvPr>
            <p:ph idx="1"/>
          </p:nvPr>
        </p:nvSpPr>
        <p:spPr/>
        <p:txBody>
          <a:bodyPr/>
          <a:lstStyle/>
          <a:p>
            <a:pPr eaLnBrk="1" hangingPunct="1">
              <a:lnSpc>
                <a:spcPct val="90000"/>
              </a:lnSpc>
            </a:pPr>
            <a:r>
              <a:rPr lang="en-GB" altLang="en-US"/>
              <a:t>What is Power?</a:t>
            </a:r>
          </a:p>
          <a:p>
            <a:pPr eaLnBrk="1" hangingPunct="1">
              <a:lnSpc>
                <a:spcPct val="90000"/>
              </a:lnSpc>
            </a:pPr>
            <a:r>
              <a:rPr lang="en-GB" altLang="en-US"/>
              <a:t>What is your understanding of Empowerment?</a:t>
            </a:r>
          </a:p>
          <a:p>
            <a:pPr eaLnBrk="1" hangingPunct="1">
              <a:lnSpc>
                <a:spcPct val="90000"/>
              </a:lnSpc>
            </a:pPr>
            <a:r>
              <a:rPr lang="en-GB" altLang="en-US"/>
              <a:t>Empowerment in context.</a:t>
            </a:r>
          </a:p>
          <a:p>
            <a:pPr eaLnBrk="1" hangingPunct="1">
              <a:lnSpc>
                <a:spcPct val="90000"/>
              </a:lnSpc>
            </a:pPr>
            <a:r>
              <a:rPr lang="en-GB" altLang="en-US"/>
              <a:t>Empowerment theory.</a:t>
            </a:r>
          </a:p>
          <a:p>
            <a:pPr eaLnBrk="1" hangingPunct="1">
              <a:lnSpc>
                <a:spcPct val="90000"/>
              </a:lnSpc>
            </a:pPr>
            <a:r>
              <a:rPr lang="en-GB" altLang="en-US"/>
              <a:t>Principles of Empowerment.</a:t>
            </a:r>
          </a:p>
          <a:p>
            <a:pPr eaLnBrk="1" hangingPunct="1">
              <a:lnSpc>
                <a:spcPct val="90000"/>
              </a:lnSpc>
            </a:pPr>
            <a:r>
              <a:rPr lang="en-GB" altLang="en-US"/>
              <a:t>Empowerment and change.</a:t>
            </a:r>
          </a:p>
          <a:p>
            <a:pPr eaLnBrk="1" hangingPunct="1">
              <a:lnSpc>
                <a:spcPct val="90000"/>
              </a:lnSpc>
            </a:pPr>
            <a:r>
              <a:rPr lang="en-GB" altLang="en-US"/>
              <a:t>Empowerment in Practice.</a:t>
            </a:r>
          </a:p>
        </p:txBody>
      </p:sp>
    </p:spTree>
    <p:extLst>
      <p:ext uri="{BB962C8B-B14F-4D97-AF65-F5344CB8AC3E}">
        <p14:creationId xmlns:p14="http://schemas.microsoft.com/office/powerpoint/2010/main" val="828587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a:t>Power</a:t>
            </a:r>
          </a:p>
        </p:txBody>
      </p:sp>
      <p:sp>
        <p:nvSpPr>
          <p:cNvPr id="5123" name="Rectangle 3"/>
          <p:cNvSpPr>
            <a:spLocks noGrp="1" noChangeArrowheads="1"/>
          </p:cNvSpPr>
          <p:nvPr>
            <p:ph idx="1"/>
          </p:nvPr>
        </p:nvSpPr>
        <p:spPr/>
        <p:txBody>
          <a:bodyPr>
            <a:normAutofit/>
          </a:bodyPr>
          <a:lstStyle/>
          <a:p>
            <a:pPr eaLnBrk="1" hangingPunct="1">
              <a:lnSpc>
                <a:spcPct val="90000"/>
              </a:lnSpc>
            </a:pPr>
            <a:r>
              <a:rPr lang="en-GB" altLang="en-US" sz="2400" dirty="0"/>
              <a:t>Neil Thompson in his book Power and empowerment (Thompson, 2007) suggests that power is a term that is widely used but nonetheless very hard to pin down and that we will need to settle for a broader understanding of the term that takes account of different theoretical orientations towards it (Thompson, 2007: 4).</a:t>
            </a:r>
          </a:p>
        </p:txBody>
      </p:sp>
    </p:spTree>
    <p:extLst>
      <p:ext uri="{BB962C8B-B14F-4D97-AF65-F5344CB8AC3E}">
        <p14:creationId xmlns:p14="http://schemas.microsoft.com/office/powerpoint/2010/main" val="1131659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a:t>Key Assumption</a:t>
            </a:r>
          </a:p>
        </p:txBody>
      </p:sp>
      <p:sp>
        <p:nvSpPr>
          <p:cNvPr id="6147" name="Rectangle 3"/>
          <p:cNvSpPr>
            <a:spLocks noGrp="1" noChangeArrowheads="1"/>
          </p:cNvSpPr>
          <p:nvPr>
            <p:ph idx="1"/>
          </p:nvPr>
        </p:nvSpPr>
        <p:spPr/>
        <p:txBody>
          <a:bodyPr/>
          <a:lstStyle/>
          <a:p>
            <a:pPr eaLnBrk="1" hangingPunct="1"/>
            <a:endParaRPr lang="en-GB" altLang="en-US" dirty="0"/>
          </a:p>
          <a:p>
            <a:pPr eaLnBrk="1" hangingPunct="1"/>
            <a:r>
              <a:rPr lang="en-GB" altLang="en-US" sz="2400" dirty="0"/>
              <a:t>The notion of Empowering practice is based on the idea that people are deficient or lacking in some form of social capital. </a:t>
            </a:r>
          </a:p>
        </p:txBody>
      </p:sp>
    </p:spTree>
    <p:extLst>
      <p:ext uri="{BB962C8B-B14F-4D97-AF65-F5344CB8AC3E}">
        <p14:creationId xmlns:p14="http://schemas.microsoft.com/office/powerpoint/2010/main" val="509756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974850" y="188913"/>
            <a:ext cx="8229600" cy="1143000"/>
          </a:xfrm>
        </p:spPr>
        <p:txBody>
          <a:bodyPr/>
          <a:lstStyle/>
          <a:p>
            <a:pPr eaLnBrk="1" hangingPunct="1"/>
            <a:r>
              <a:rPr lang="en-GB" altLang="en-US"/>
              <a:t>Linkages</a:t>
            </a:r>
          </a:p>
        </p:txBody>
      </p:sp>
      <p:sp>
        <p:nvSpPr>
          <p:cNvPr id="7171" name="Rectangle 3"/>
          <p:cNvSpPr>
            <a:spLocks noGrp="1" noChangeArrowheads="1"/>
          </p:cNvSpPr>
          <p:nvPr>
            <p:ph idx="1"/>
          </p:nvPr>
        </p:nvSpPr>
        <p:spPr>
          <a:xfrm>
            <a:off x="1974850" y="1628776"/>
            <a:ext cx="8229600" cy="4752975"/>
          </a:xfrm>
        </p:spPr>
        <p:txBody>
          <a:bodyPr/>
          <a:lstStyle/>
          <a:p>
            <a:pPr eaLnBrk="1" hangingPunct="1">
              <a:lnSpc>
                <a:spcPct val="80000"/>
              </a:lnSpc>
            </a:pPr>
            <a:r>
              <a:rPr lang="en-GB" altLang="en-US"/>
              <a:t>Liberation</a:t>
            </a:r>
          </a:p>
          <a:p>
            <a:pPr eaLnBrk="1" hangingPunct="1">
              <a:lnSpc>
                <a:spcPct val="80000"/>
              </a:lnSpc>
            </a:pPr>
            <a:r>
              <a:rPr lang="en-GB" altLang="en-US"/>
              <a:t>Empowerment (exogenous and endogenous) </a:t>
            </a:r>
          </a:p>
          <a:p>
            <a:pPr eaLnBrk="1" hangingPunct="1">
              <a:lnSpc>
                <a:spcPct val="80000"/>
              </a:lnSpc>
            </a:pPr>
            <a:r>
              <a:rPr lang="en-GB" altLang="en-US"/>
              <a:t>Social justice</a:t>
            </a:r>
          </a:p>
          <a:p>
            <a:pPr eaLnBrk="1" hangingPunct="1">
              <a:lnSpc>
                <a:spcPct val="80000"/>
              </a:lnSpc>
            </a:pPr>
            <a:r>
              <a:rPr lang="en-GB" altLang="en-US"/>
              <a:t>Social control</a:t>
            </a:r>
          </a:p>
          <a:p>
            <a:pPr eaLnBrk="1" hangingPunct="1">
              <a:lnSpc>
                <a:spcPct val="80000"/>
              </a:lnSpc>
            </a:pPr>
            <a:r>
              <a:rPr lang="en-GB" altLang="en-US"/>
              <a:t>Participation</a:t>
            </a:r>
          </a:p>
          <a:p>
            <a:pPr eaLnBrk="1" hangingPunct="1">
              <a:lnSpc>
                <a:spcPct val="80000"/>
              </a:lnSpc>
            </a:pPr>
            <a:r>
              <a:rPr lang="en-GB" altLang="en-US"/>
              <a:t>Oppression</a:t>
            </a:r>
          </a:p>
          <a:p>
            <a:pPr eaLnBrk="1" hangingPunct="1">
              <a:lnSpc>
                <a:spcPct val="80000"/>
              </a:lnSpc>
            </a:pPr>
            <a:r>
              <a:rPr lang="en-GB" altLang="en-US"/>
              <a:t>Problematising</a:t>
            </a:r>
          </a:p>
          <a:p>
            <a:pPr eaLnBrk="1" hangingPunct="1">
              <a:lnSpc>
                <a:spcPct val="80000"/>
              </a:lnSpc>
            </a:pPr>
            <a:r>
              <a:rPr lang="en-GB" altLang="en-US"/>
              <a:t>Social capital (bridging, linking, bonding)</a:t>
            </a:r>
          </a:p>
          <a:p>
            <a:pPr eaLnBrk="1" hangingPunct="1">
              <a:lnSpc>
                <a:spcPct val="80000"/>
              </a:lnSpc>
            </a:pPr>
            <a:r>
              <a:rPr lang="en-GB" altLang="en-US"/>
              <a:t>Expertise</a:t>
            </a:r>
          </a:p>
          <a:p>
            <a:pPr eaLnBrk="1" hangingPunct="1">
              <a:lnSpc>
                <a:spcPct val="80000"/>
              </a:lnSpc>
            </a:pPr>
            <a:r>
              <a:rPr lang="en-GB" altLang="en-US"/>
              <a:t>Praxis</a:t>
            </a:r>
          </a:p>
        </p:txBody>
      </p:sp>
    </p:spTree>
    <p:extLst>
      <p:ext uri="{BB962C8B-B14F-4D97-AF65-F5344CB8AC3E}">
        <p14:creationId xmlns:p14="http://schemas.microsoft.com/office/powerpoint/2010/main" val="2999105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a:t>Conscientization</a:t>
            </a:r>
          </a:p>
        </p:txBody>
      </p:sp>
      <p:sp>
        <p:nvSpPr>
          <p:cNvPr id="8195" name="Rectangle 3"/>
          <p:cNvSpPr>
            <a:spLocks noGrp="1" noChangeArrowheads="1"/>
          </p:cNvSpPr>
          <p:nvPr>
            <p:ph idx="1"/>
          </p:nvPr>
        </p:nvSpPr>
        <p:spPr>
          <a:xfrm>
            <a:off x="513798" y="1495425"/>
            <a:ext cx="8229600" cy="4752975"/>
          </a:xfrm>
        </p:spPr>
        <p:txBody>
          <a:bodyPr>
            <a:normAutofit/>
          </a:bodyPr>
          <a:lstStyle/>
          <a:p>
            <a:pPr eaLnBrk="1" hangingPunct="1"/>
            <a:r>
              <a:rPr lang="en-GB" altLang="en-US" sz="2400" dirty="0"/>
              <a:t>Dalrymple and Burke (2001: 15) quote Freire (1972) ‘in order for the oppressed to be able to wage the struggle for their liberation they must perceive the reality of oppression, not as a closed world from which there is no exit, but as a limited situation which they can transform’.</a:t>
            </a:r>
          </a:p>
        </p:txBody>
      </p:sp>
    </p:spTree>
    <p:extLst>
      <p:ext uri="{BB962C8B-B14F-4D97-AF65-F5344CB8AC3E}">
        <p14:creationId xmlns:p14="http://schemas.microsoft.com/office/powerpoint/2010/main" val="3945056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a:t>Empowerment – what is it?</a:t>
            </a:r>
          </a:p>
        </p:txBody>
      </p:sp>
      <p:sp>
        <p:nvSpPr>
          <p:cNvPr id="4099" name="Rectangle 3"/>
          <p:cNvSpPr>
            <a:spLocks noGrp="1" noChangeArrowheads="1"/>
          </p:cNvSpPr>
          <p:nvPr>
            <p:ph idx="1"/>
          </p:nvPr>
        </p:nvSpPr>
        <p:spPr>
          <a:xfrm>
            <a:off x="677334" y="1540565"/>
            <a:ext cx="8229600" cy="4852988"/>
          </a:xfrm>
        </p:spPr>
        <p:txBody>
          <a:bodyPr>
            <a:normAutofit/>
          </a:bodyPr>
          <a:lstStyle/>
          <a:p>
            <a:pPr eaLnBrk="1" hangingPunct="1">
              <a:lnSpc>
                <a:spcPct val="90000"/>
              </a:lnSpc>
            </a:pPr>
            <a:r>
              <a:rPr lang="en-GB" altLang="en-US" sz="2400" dirty="0"/>
              <a:t>Empowerment – what does the term mean to you?</a:t>
            </a:r>
          </a:p>
          <a:p>
            <a:pPr eaLnBrk="1" hangingPunct="1">
              <a:lnSpc>
                <a:spcPct val="90000"/>
              </a:lnSpc>
              <a:buFontTx/>
              <a:buNone/>
            </a:pPr>
            <a:endParaRPr lang="en-GB" altLang="en-US" dirty="0"/>
          </a:p>
          <a:p>
            <a:pPr lvl="1" eaLnBrk="1" hangingPunct="1">
              <a:lnSpc>
                <a:spcPct val="90000"/>
              </a:lnSpc>
            </a:pPr>
            <a:r>
              <a:rPr lang="en-GB" altLang="en-US" sz="2000" dirty="0"/>
              <a:t>Gaining more control over your own life?</a:t>
            </a:r>
          </a:p>
          <a:p>
            <a:pPr lvl="1" eaLnBrk="1" hangingPunct="1">
              <a:lnSpc>
                <a:spcPct val="90000"/>
              </a:lnSpc>
            </a:pPr>
            <a:r>
              <a:rPr lang="en-GB" altLang="en-US" sz="2000" dirty="0"/>
              <a:t>Being aware of and using your personal resources?</a:t>
            </a:r>
          </a:p>
          <a:p>
            <a:pPr lvl="1" eaLnBrk="1" hangingPunct="1">
              <a:lnSpc>
                <a:spcPct val="90000"/>
              </a:lnSpc>
            </a:pPr>
            <a:r>
              <a:rPr lang="en-GB" altLang="en-US" sz="2000" dirty="0"/>
              <a:t>Overcoming obstacles to meet your needs and aspirations?</a:t>
            </a:r>
          </a:p>
          <a:p>
            <a:pPr lvl="1" eaLnBrk="1" hangingPunct="1">
              <a:lnSpc>
                <a:spcPct val="90000"/>
              </a:lnSpc>
            </a:pPr>
            <a:r>
              <a:rPr lang="en-GB" altLang="en-US" sz="2000" dirty="0"/>
              <a:t>Having your voice heard in decision making?</a:t>
            </a:r>
          </a:p>
          <a:p>
            <a:pPr lvl="1" eaLnBrk="1" hangingPunct="1">
              <a:lnSpc>
                <a:spcPct val="90000"/>
              </a:lnSpc>
            </a:pPr>
            <a:r>
              <a:rPr lang="en-GB" altLang="en-US" sz="2000" dirty="0"/>
              <a:t>Being able to challenge inequality and oppression in your life?</a:t>
            </a:r>
          </a:p>
          <a:p>
            <a:pPr lvl="1" algn="r" eaLnBrk="1" hangingPunct="1">
              <a:lnSpc>
                <a:spcPct val="90000"/>
              </a:lnSpc>
              <a:buFontTx/>
              <a:buNone/>
            </a:pPr>
            <a:r>
              <a:rPr lang="en-GB" altLang="en-US" sz="2000" dirty="0"/>
              <a:t>	See Dalrymple and Burke (2001: 49) </a:t>
            </a:r>
          </a:p>
        </p:txBody>
      </p:sp>
    </p:spTree>
    <p:extLst>
      <p:ext uri="{BB962C8B-B14F-4D97-AF65-F5344CB8AC3E}">
        <p14:creationId xmlns:p14="http://schemas.microsoft.com/office/powerpoint/2010/main" val="25763969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099">
                                            <p:txEl>
                                              <p:pRg st="2" end="2"/>
                                            </p:txEl>
                                          </p:spTgt>
                                        </p:tgtEl>
                                        <p:attrNameLst>
                                          <p:attrName>style.visibility</p:attrName>
                                        </p:attrNameLst>
                                      </p:cBhvr>
                                      <p:to>
                                        <p:strVal val="visible"/>
                                      </p:to>
                                    </p:set>
                                    <p:anim calcmode="lin" valueType="num">
                                      <p:cBhvr additive="base">
                                        <p:cTn id="7" dur="500" fill="hold"/>
                                        <p:tgtEl>
                                          <p:spTgt spid="409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099">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099">
                                            <p:txEl>
                                              <p:pRg st="3" end="3"/>
                                            </p:txEl>
                                          </p:spTgt>
                                        </p:tgtEl>
                                        <p:attrNameLst>
                                          <p:attrName>style.visibility</p:attrName>
                                        </p:attrNameLst>
                                      </p:cBhvr>
                                      <p:to>
                                        <p:strVal val="visible"/>
                                      </p:to>
                                    </p:set>
                                    <p:anim calcmode="lin" valueType="num">
                                      <p:cBhvr additive="base">
                                        <p:cTn id="11" dur="500" fill="hold"/>
                                        <p:tgtEl>
                                          <p:spTgt spid="4099">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099">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099">
                                            <p:txEl>
                                              <p:charRg st="138" end="198"/>
                                            </p:txEl>
                                          </p:spTgt>
                                        </p:tgtEl>
                                        <p:attrNameLst>
                                          <p:attrName>style.visibility</p:attrName>
                                        </p:attrNameLst>
                                      </p:cBhvr>
                                      <p:to>
                                        <p:strVal val="visible"/>
                                      </p:to>
                                    </p:set>
                                    <p:anim calcmode="lin" valueType="num">
                                      <p:cBhvr additive="base">
                                        <p:cTn id="15" dur="500" fill="hold"/>
                                        <p:tgtEl>
                                          <p:spTgt spid="4099">
                                            <p:txEl>
                                              <p:charRg st="138" end="198"/>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099">
                                            <p:txEl>
                                              <p:charRg st="138" end="198"/>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099">
                                            <p:txEl>
                                              <p:charRg st="198" end="242"/>
                                            </p:txEl>
                                          </p:spTgt>
                                        </p:tgtEl>
                                        <p:attrNameLst>
                                          <p:attrName>style.visibility</p:attrName>
                                        </p:attrNameLst>
                                      </p:cBhvr>
                                      <p:to>
                                        <p:strVal val="visible"/>
                                      </p:to>
                                    </p:set>
                                    <p:anim calcmode="lin" valueType="num">
                                      <p:cBhvr additive="base">
                                        <p:cTn id="19" dur="500" fill="hold"/>
                                        <p:tgtEl>
                                          <p:spTgt spid="4099">
                                            <p:txEl>
                                              <p:charRg st="198" end="24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099">
                                            <p:txEl>
                                              <p:charRg st="198" end="24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099">
                                            <p:txEl>
                                              <p:charRg st="242" end="306"/>
                                            </p:txEl>
                                          </p:spTgt>
                                        </p:tgtEl>
                                        <p:attrNameLst>
                                          <p:attrName>style.visibility</p:attrName>
                                        </p:attrNameLst>
                                      </p:cBhvr>
                                      <p:to>
                                        <p:strVal val="visible"/>
                                      </p:to>
                                    </p:set>
                                    <p:anim calcmode="lin" valueType="num">
                                      <p:cBhvr additive="base">
                                        <p:cTn id="23" dur="500" fill="hold"/>
                                        <p:tgtEl>
                                          <p:spTgt spid="4099">
                                            <p:txEl>
                                              <p:charRg st="242" end="30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099">
                                            <p:txEl>
                                              <p:charRg st="242" end="306"/>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099">
                                            <p:txEl>
                                              <p:charRg st="306" end="340"/>
                                            </p:txEl>
                                          </p:spTgt>
                                        </p:tgtEl>
                                        <p:attrNameLst>
                                          <p:attrName>style.visibility</p:attrName>
                                        </p:attrNameLst>
                                      </p:cBhvr>
                                      <p:to>
                                        <p:strVal val="visible"/>
                                      </p:to>
                                    </p:set>
                                    <p:anim calcmode="lin" valueType="num">
                                      <p:cBhvr additive="base">
                                        <p:cTn id="27" dur="500" fill="hold"/>
                                        <p:tgtEl>
                                          <p:spTgt spid="4099">
                                            <p:txEl>
                                              <p:charRg st="306" end="34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099">
                                            <p:txEl>
                                              <p:charRg st="306" end="34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77334" y="609600"/>
            <a:ext cx="8596668" cy="771939"/>
          </a:xfrm>
        </p:spPr>
        <p:txBody>
          <a:bodyPr/>
          <a:lstStyle/>
          <a:p>
            <a:pPr eaLnBrk="1" hangingPunct="1"/>
            <a:r>
              <a:rPr lang="en-GB" altLang="en-US" b="1" dirty="0">
                <a:solidFill>
                  <a:srgbClr val="FF0000"/>
                </a:solidFill>
              </a:rPr>
              <a:t>Suggested Peer Study Group Exercise</a:t>
            </a:r>
          </a:p>
        </p:txBody>
      </p:sp>
      <p:sp>
        <p:nvSpPr>
          <p:cNvPr id="10243" name="Rectangle 3"/>
          <p:cNvSpPr>
            <a:spLocks noGrp="1" noChangeArrowheads="1"/>
          </p:cNvSpPr>
          <p:nvPr>
            <p:ph idx="1"/>
          </p:nvPr>
        </p:nvSpPr>
        <p:spPr>
          <a:xfrm>
            <a:off x="677334" y="1779174"/>
            <a:ext cx="8229600" cy="2961791"/>
          </a:xfrm>
        </p:spPr>
        <p:txBody>
          <a:bodyPr/>
          <a:lstStyle/>
          <a:p>
            <a:pPr eaLnBrk="1" hangingPunct="1"/>
            <a:r>
              <a:rPr lang="en-GB" altLang="en-US" dirty="0"/>
              <a:t>Identify three times in your life when you have felt powerful.</a:t>
            </a:r>
          </a:p>
          <a:p>
            <a:pPr eaLnBrk="1" hangingPunct="1"/>
            <a:endParaRPr lang="en-GB" altLang="en-US" sz="1800" dirty="0"/>
          </a:p>
          <a:p>
            <a:pPr eaLnBrk="1" hangingPunct="1"/>
            <a:r>
              <a:rPr lang="en-GB" altLang="en-US" dirty="0"/>
              <a:t>Identify three times in your life when you have felt powerless or oppressed.</a:t>
            </a:r>
          </a:p>
          <a:p>
            <a:pPr eaLnBrk="1" hangingPunct="1"/>
            <a:endParaRPr lang="en-GB" altLang="en-US" sz="1800" dirty="0"/>
          </a:p>
          <a:p>
            <a:pPr eaLnBrk="1" hangingPunct="1"/>
            <a:r>
              <a:rPr lang="en-GB" altLang="en-US" dirty="0"/>
              <a:t>Try to identify why you felt powerful or powerless and use these characteristics to help you come up with a definition of power.</a:t>
            </a:r>
          </a:p>
        </p:txBody>
      </p:sp>
    </p:spTree>
    <p:extLst>
      <p:ext uri="{BB962C8B-B14F-4D97-AF65-F5344CB8AC3E}">
        <p14:creationId xmlns:p14="http://schemas.microsoft.com/office/powerpoint/2010/main" val="2191065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a:t>Power at a Structural level</a:t>
            </a:r>
          </a:p>
        </p:txBody>
      </p:sp>
      <p:sp>
        <p:nvSpPr>
          <p:cNvPr id="11267" name="Rectangle 3"/>
          <p:cNvSpPr>
            <a:spLocks noGrp="1" noChangeArrowheads="1"/>
          </p:cNvSpPr>
          <p:nvPr>
            <p:ph idx="1"/>
          </p:nvPr>
        </p:nvSpPr>
        <p:spPr>
          <a:xfrm>
            <a:off x="677334" y="1360419"/>
            <a:ext cx="8229600" cy="4968875"/>
          </a:xfrm>
        </p:spPr>
        <p:txBody>
          <a:bodyPr/>
          <a:lstStyle/>
          <a:p>
            <a:pPr eaLnBrk="1" hangingPunct="1">
              <a:lnSpc>
                <a:spcPct val="80000"/>
              </a:lnSpc>
            </a:pPr>
            <a:r>
              <a:rPr lang="en-GB" altLang="en-US" sz="2400" b="1" dirty="0"/>
              <a:t>Parkin (2010: 39ff)</a:t>
            </a:r>
          </a:p>
          <a:p>
            <a:pPr eaLnBrk="1" hangingPunct="1">
              <a:lnSpc>
                <a:spcPct val="80000"/>
              </a:lnSpc>
              <a:buFontTx/>
              <a:buNone/>
            </a:pPr>
            <a:endParaRPr lang="en-GB" altLang="en-US" sz="2400" b="1" dirty="0"/>
          </a:p>
          <a:p>
            <a:pPr eaLnBrk="1" hangingPunct="1">
              <a:lnSpc>
                <a:spcPct val="80000"/>
              </a:lnSpc>
            </a:pPr>
            <a:r>
              <a:rPr lang="en-GB" altLang="en-US" sz="2400" b="1" dirty="0"/>
              <a:t>Coercion power:</a:t>
            </a:r>
            <a:r>
              <a:rPr lang="en-GB" altLang="en-US" sz="2400" dirty="0"/>
              <a:t> people are forced to do as they are told under threat of punishment</a:t>
            </a:r>
          </a:p>
          <a:p>
            <a:pPr eaLnBrk="1" hangingPunct="1">
              <a:lnSpc>
                <a:spcPct val="80000"/>
              </a:lnSpc>
              <a:buFontTx/>
              <a:buNone/>
            </a:pPr>
            <a:endParaRPr lang="en-GB" altLang="en-US" sz="2400" dirty="0"/>
          </a:p>
          <a:p>
            <a:pPr eaLnBrk="1" hangingPunct="1">
              <a:lnSpc>
                <a:spcPct val="80000"/>
              </a:lnSpc>
            </a:pPr>
            <a:r>
              <a:rPr lang="en-GB" altLang="en-US" sz="2400" b="1" dirty="0"/>
              <a:t>Authority power</a:t>
            </a:r>
          </a:p>
          <a:p>
            <a:pPr lvl="1" eaLnBrk="1" hangingPunct="1">
              <a:lnSpc>
                <a:spcPct val="80000"/>
              </a:lnSpc>
            </a:pPr>
            <a:r>
              <a:rPr lang="en-GB" altLang="en-US" dirty="0"/>
              <a:t>Charismatic: people obey because of the personal qualities of the person doing the telling.</a:t>
            </a:r>
          </a:p>
          <a:p>
            <a:pPr lvl="1" eaLnBrk="1" hangingPunct="1">
              <a:lnSpc>
                <a:spcPct val="80000"/>
              </a:lnSpc>
            </a:pPr>
            <a:r>
              <a:rPr lang="en-GB" altLang="en-US" dirty="0"/>
              <a:t>Traditional: those who exercise authority do so because they continue a tradition</a:t>
            </a:r>
          </a:p>
          <a:p>
            <a:pPr lvl="1" eaLnBrk="1" hangingPunct="1">
              <a:lnSpc>
                <a:spcPct val="80000"/>
              </a:lnSpc>
            </a:pPr>
            <a:r>
              <a:rPr lang="en-GB" altLang="en-US" dirty="0"/>
              <a:t>Rational – legal: those in authority give orders because the office they fill gives them the right to give orders. </a:t>
            </a:r>
          </a:p>
        </p:txBody>
      </p:sp>
    </p:spTree>
    <p:extLst>
      <p:ext uri="{BB962C8B-B14F-4D97-AF65-F5344CB8AC3E}">
        <p14:creationId xmlns:p14="http://schemas.microsoft.com/office/powerpoint/2010/main" val="3406026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a:t>Power at an Individual level</a:t>
            </a:r>
          </a:p>
        </p:txBody>
      </p:sp>
      <p:sp>
        <p:nvSpPr>
          <p:cNvPr id="12291" name="Rectangle 3"/>
          <p:cNvSpPr>
            <a:spLocks noGrp="1" noChangeArrowheads="1"/>
          </p:cNvSpPr>
          <p:nvPr>
            <p:ph idx="1"/>
          </p:nvPr>
        </p:nvSpPr>
        <p:spPr>
          <a:xfrm>
            <a:off x="677334" y="1683510"/>
            <a:ext cx="8596668" cy="3880773"/>
          </a:xfrm>
        </p:spPr>
        <p:txBody>
          <a:bodyPr>
            <a:normAutofit/>
          </a:bodyPr>
          <a:lstStyle/>
          <a:p>
            <a:pPr eaLnBrk="1" hangingPunct="1"/>
            <a:r>
              <a:rPr lang="en-GB" altLang="en-US" sz="2800" dirty="0"/>
              <a:t>Foucault is a key theorist and considered how power is used on an everyday basis.</a:t>
            </a:r>
          </a:p>
          <a:p>
            <a:pPr lvl="1" eaLnBrk="1" hangingPunct="1"/>
            <a:r>
              <a:rPr lang="en-GB" altLang="en-US" sz="2400" dirty="0"/>
              <a:t>Foucault suggests that there is a network of practices and institutions in society which effectively controls people and consequently governments do not need to assert their power in an explicit way (surveillance, data gathering, CCTV).</a:t>
            </a:r>
          </a:p>
          <a:p>
            <a:pPr lvl="1" eaLnBrk="1" hangingPunct="1"/>
            <a:r>
              <a:rPr lang="en-GB" altLang="en-US" sz="2400" dirty="0"/>
              <a:t>Suggested author reading</a:t>
            </a:r>
          </a:p>
        </p:txBody>
      </p:sp>
    </p:spTree>
    <p:extLst>
      <p:ext uri="{BB962C8B-B14F-4D97-AF65-F5344CB8AC3E}">
        <p14:creationId xmlns:p14="http://schemas.microsoft.com/office/powerpoint/2010/main" val="669672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a:t>Empowerment in context</a:t>
            </a:r>
          </a:p>
        </p:txBody>
      </p:sp>
      <p:sp>
        <p:nvSpPr>
          <p:cNvPr id="14339" name="Rectangle 3"/>
          <p:cNvSpPr>
            <a:spLocks noGrp="1" noChangeArrowheads="1"/>
          </p:cNvSpPr>
          <p:nvPr>
            <p:ph idx="1"/>
          </p:nvPr>
        </p:nvSpPr>
        <p:spPr>
          <a:xfrm>
            <a:off x="536146" y="1540565"/>
            <a:ext cx="9257211" cy="4781550"/>
          </a:xfrm>
        </p:spPr>
        <p:txBody>
          <a:bodyPr/>
          <a:lstStyle/>
          <a:p>
            <a:pPr eaLnBrk="1" hangingPunct="1"/>
            <a:r>
              <a:rPr lang="en-GB" altLang="en-US" sz="2400" dirty="0"/>
              <a:t>Abercrombie and </a:t>
            </a:r>
            <a:r>
              <a:rPr lang="en-GB" altLang="en-US" sz="2400" dirty="0" err="1"/>
              <a:t>Warde</a:t>
            </a:r>
            <a:r>
              <a:rPr lang="en-GB" altLang="en-US" sz="2400" dirty="0"/>
              <a:t> (2000: 188) argue from a social class perspective:</a:t>
            </a:r>
          </a:p>
          <a:p>
            <a:pPr lvl="1" eaLnBrk="1" hangingPunct="1"/>
            <a:r>
              <a:rPr lang="en-GB" altLang="en-US" sz="2400" dirty="0"/>
              <a:t>The upper class, and especially its business core, forms a relatively closed, coherent and self-recruiting elite.  Coherence, combined with great wealth and the effective control of very large businesses, gives great power.  The business core is also connected with other members of the upper class at the top of other fields like politics, the civil service and the professions (see also secret state).</a:t>
            </a:r>
            <a:endParaRPr lang="en-GB" altLang="en-US" sz="3200" dirty="0"/>
          </a:p>
        </p:txBody>
      </p:sp>
    </p:spTree>
    <p:extLst>
      <p:ext uri="{BB962C8B-B14F-4D97-AF65-F5344CB8AC3E}">
        <p14:creationId xmlns:p14="http://schemas.microsoft.com/office/powerpoint/2010/main" val="3262648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a:t>Empowerment in Practice</a:t>
            </a:r>
          </a:p>
        </p:txBody>
      </p:sp>
      <p:sp>
        <p:nvSpPr>
          <p:cNvPr id="15363" name="Rectangle 3"/>
          <p:cNvSpPr>
            <a:spLocks noGrp="1" noChangeArrowheads="1"/>
          </p:cNvSpPr>
          <p:nvPr>
            <p:ph idx="1"/>
          </p:nvPr>
        </p:nvSpPr>
        <p:spPr>
          <a:xfrm>
            <a:off x="677334" y="1574180"/>
            <a:ext cx="8596668" cy="3880773"/>
          </a:xfrm>
        </p:spPr>
        <p:txBody>
          <a:bodyPr>
            <a:normAutofit/>
          </a:bodyPr>
          <a:lstStyle/>
          <a:p>
            <a:pPr eaLnBrk="1" hangingPunct="1"/>
            <a:r>
              <a:rPr lang="en-GB" altLang="en-US" sz="2800" dirty="0"/>
              <a:t>Williams (2010: 97) offers some key factors which affect the ability of the group to be an empowered and enlightened experience:</a:t>
            </a:r>
          </a:p>
          <a:p>
            <a:pPr lvl="1" eaLnBrk="1" hangingPunct="1"/>
            <a:r>
              <a:rPr lang="en-GB" altLang="en-US" sz="2400" dirty="0"/>
              <a:t>Focus, i.e. the aims of the group</a:t>
            </a:r>
          </a:p>
          <a:p>
            <a:pPr lvl="1" eaLnBrk="1" hangingPunct="1"/>
            <a:r>
              <a:rPr lang="en-GB" altLang="en-US" sz="2400" dirty="0"/>
              <a:t>Inter-group communication including decision making processes</a:t>
            </a:r>
          </a:p>
          <a:p>
            <a:pPr lvl="1" eaLnBrk="1" hangingPunct="1"/>
            <a:r>
              <a:rPr lang="en-GB" altLang="en-US" sz="2400" dirty="0"/>
              <a:t>Relationships within the group, e.g. roles and norms</a:t>
            </a:r>
          </a:p>
        </p:txBody>
      </p:sp>
    </p:spTree>
    <p:extLst>
      <p:ext uri="{BB962C8B-B14F-4D97-AF65-F5344CB8AC3E}">
        <p14:creationId xmlns:p14="http://schemas.microsoft.com/office/powerpoint/2010/main" val="1977690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A Process of Empowerment</a:t>
            </a:r>
          </a:p>
        </p:txBody>
      </p:sp>
      <p:sp>
        <p:nvSpPr>
          <p:cNvPr id="16387" name="Rectangle 3"/>
          <p:cNvSpPr>
            <a:spLocks noGrp="1" noChangeArrowheads="1"/>
          </p:cNvSpPr>
          <p:nvPr>
            <p:ph idx="1"/>
          </p:nvPr>
        </p:nvSpPr>
        <p:spPr/>
        <p:txBody>
          <a:bodyPr>
            <a:normAutofit/>
          </a:bodyPr>
          <a:lstStyle/>
          <a:p>
            <a:pPr eaLnBrk="1" hangingPunct="1">
              <a:lnSpc>
                <a:spcPct val="90000"/>
              </a:lnSpc>
            </a:pPr>
            <a:r>
              <a:rPr lang="en-GB" altLang="en-US" sz="2800" dirty="0"/>
              <a:t>Dalrymple and Burke (2001)</a:t>
            </a:r>
          </a:p>
          <a:p>
            <a:pPr lvl="1" eaLnBrk="1" hangingPunct="1">
              <a:lnSpc>
                <a:spcPct val="90000"/>
              </a:lnSpc>
            </a:pPr>
            <a:r>
              <a:rPr lang="en-GB" altLang="en-US" sz="2400" dirty="0"/>
              <a:t>Level 1 Feelings (of powerlessness)</a:t>
            </a:r>
          </a:p>
          <a:p>
            <a:pPr lvl="1" eaLnBrk="1" hangingPunct="1">
              <a:lnSpc>
                <a:spcPct val="90000"/>
              </a:lnSpc>
            </a:pPr>
            <a:r>
              <a:rPr lang="en-GB" altLang="en-US" sz="2400" dirty="0"/>
              <a:t>Level 2 Ideas (about ones self)</a:t>
            </a:r>
          </a:p>
          <a:p>
            <a:pPr lvl="1" eaLnBrk="1" hangingPunct="1">
              <a:lnSpc>
                <a:spcPct val="90000"/>
              </a:lnSpc>
            </a:pPr>
            <a:r>
              <a:rPr lang="en-GB" altLang="en-US" sz="2400" dirty="0"/>
              <a:t>Level 3 Action (for change, becoming more powerful)</a:t>
            </a:r>
          </a:p>
          <a:p>
            <a:pPr lvl="1" eaLnBrk="1" hangingPunct="1">
              <a:lnSpc>
                <a:spcPct val="90000"/>
              </a:lnSpc>
            </a:pPr>
            <a:endParaRPr lang="en-GB" altLang="en-US" sz="2400" dirty="0"/>
          </a:p>
          <a:p>
            <a:pPr eaLnBrk="1" hangingPunct="1">
              <a:lnSpc>
                <a:spcPct val="90000"/>
              </a:lnSpc>
            </a:pPr>
            <a:r>
              <a:rPr lang="en-GB" altLang="en-US" sz="2800" dirty="0"/>
              <a:t>Note: one does not achieve Empowerment, it is a continual process of growth and change</a:t>
            </a:r>
          </a:p>
        </p:txBody>
      </p:sp>
    </p:spTree>
    <p:extLst>
      <p:ext uri="{BB962C8B-B14F-4D97-AF65-F5344CB8AC3E}">
        <p14:creationId xmlns:p14="http://schemas.microsoft.com/office/powerpoint/2010/main" val="3711924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dirty="0"/>
              <a:t>Faubion </a:t>
            </a:r>
          </a:p>
        </p:txBody>
      </p:sp>
      <p:sp>
        <p:nvSpPr>
          <p:cNvPr id="18435" name="Rectangle 3"/>
          <p:cNvSpPr>
            <a:spLocks noGrp="1" noChangeArrowheads="1"/>
          </p:cNvSpPr>
          <p:nvPr>
            <p:ph idx="1"/>
          </p:nvPr>
        </p:nvSpPr>
        <p:spPr/>
        <p:txBody>
          <a:bodyPr>
            <a:normAutofit/>
          </a:bodyPr>
          <a:lstStyle/>
          <a:p>
            <a:pPr eaLnBrk="1" hangingPunct="1"/>
            <a:r>
              <a:rPr lang="en-GB" altLang="en-US" sz="2800" dirty="0"/>
              <a:t>Faubion states that power is a matter of:</a:t>
            </a:r>
          </a:p>
          <a:p>
            <a:pPr eaLnBrk="1" hangingPunct="1">
              <a:buFontTx/>
              <a:buNone/>
            </a:pPr>
            <a:endParaRPr lang="en-GB" altLang="en-US" sz="2800" dirty="0"/>
          </a:p>
          <a:p>
            <a:pPr lvl="1" eaLnBrk="1" hangingPunct="1"/>
            <a:r>
              <a:rPr lang="en-GB" altLang="en-US" sz="2400" dirty="0"/>
              <a:t>Maximising capacities while minimising domination.</a:t>
            </a:r>
          </a:p>
          <a:p>
            <a:pPr lvl="1" algn="r" eaLnBrk="1" hangingPunct="1">
              <a:buFontTx/>
              <a:buNone/>
            </a:pPr>
            <a:r>
              <a:rPr lang="en-GB" altLang="en-US" sz="2400" dirty="0"/>
              <a:t>Faubion (2002: xxxiii)</a:t>
            </a:r>
          </a:p>
        </p:txBody>
      </p:sp>
    </p:spTree>
    <p:extLst>
      <p:ext uri="{BB962C8B-B14F-4D97-AF65-F5344CB8AC3E}">
        <p14:creationId xmlns:p14="http://schemas.microsoft.com/office/powerpoint/2010/main" val="1098859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a:t>References</a:t>
            </a:r>
          </a:p>
        </p:txBody>
      </p:sp>
      <p:sp>
        <p:nvSpPr>
          <p:cNvPr id="20483" name="Rectangle 3"/>
          <p:cNvSpPr>
            <a:spLocks noGrp="1" noChangeArrowheads="1"/>
          </p:cNvSpPr>
          <p:nvPr>
            <p:ph idx="1"/>
          </p:nvPr>
        </p:nvSpPr>
        <p:spPr/>
        <p:txBody>
          <a:bodyPr>
            <a:normAutofit lnSpcReduction="10000"/>
          </a:bodyPr>
          <a:lstStyle/>
          <a:p>
            <a:pPr eaLnBrk="1" hangingPunct="1">
              <a:lnSpc>
                <a:spcPct val="80000"/>
              </a:lnSpc>
            </a:pPr>
            <a:r>
              <a:rPr lang="en-GB" altLang="en-US" sz="2000" dirty="0"/>
              <a:t>Abercrombie A, and </a:t>
            </a:r>
            <a:r>
              <a:rPr lang="en-GB" altLang="en-US" sz="2000" dirty="0" err="1"/>
              <a:t>Warde</a:t>
            </a:r>
            <a:r>
              <a:rPr lang="en-GB" altLang="en-US" sz="2000" dirty="0"/>
              <a:t> A (2000) </a:t>
            </a:r>
            <a:r>
              <a:rPr lang="en-GB" altLang="en-US" sz="2000" i="1" dirty="0"/>
              <a:t>Contemporary British Society</a:t>
            </a:r>
            <a:r>
              <a:rPr lang="en-GB" altLang="en-US" sz="2000" dirty="0"/>
              <a:t> (3rd </a:t>
            </a:r>
            <a:r>
              <a:rPr lang="en-GB" altLang="en-US" sz="2000" dirty="0" err="1"/>
              <a:t>ed</a:t>
            </a:r>
            <a:r>
              <a:rPr lang="en-GB" altLang="en-US" sz="2000" dirty="0"/>
              <a:t>), Oxford: Blackwell.</a:t>
            </a:r>
          </a:p>
          <a:p>
            <a:pPr eaLnBrk="1" hangingPunct="1">
              <a:lnSpc>
                <a:spcPct val="80000"/>
              </a:lnSpc>
            </a:pPr>
            <a:r>
              <a:rPr lang="en-GB" altLang="en-US" sz="2000" dirty="0"/>
              <a:t>Dalrymple J, and Burke B (2001) </a:t>
            </a:r>
            <a:r>
              <a:rPr lang="en-GB" altLang="en-US" sz="2000" i="1" dirty="0"/>
              <a:t>Anti Oppressive Practice: Social Care and the Law</a:t>
            </a:r>
            <a:r>
              <a:rPr lang="en-GB" altLang="en-US" sz="2000" dirty="0"/>
              <a:t>, Buckingham: OUP.</a:t>
            </a:r>
          </a:p>
          <a:p>
            <a:pPr eaLnBrk="1" hangingPunct="1">
              <a:lnSpc>
                <a:spcPct val="80000"/>
              </a:lnSpc>
            </a:pPr>
            <a:r>
              <a:rPr lang="en-GB" altLang="en-US" sz="2000" dirty="0"/>
              <a:t>Faubion, J, D, (ed.) (2002) </a:t>
            </a:r>
            <a:r>
              <a:rPr lang="en-GB" altLang="en-US" sz="2000" i="1" dirty="0"/>
              <a:t>Power: Essential works of Foucault 1954-1984, Vol 3, </a:t>
            </a:r>
            <a:r>
              <a:rPr lang="en-GB" altLang="en-US" sz="2000" dirty="0"/>
              <a:t>London: Penguin.</a:t>
            </a:r>
          </a:p>
          <a:p>
            <a:pPr eaLnBrk="1" hangingPunct="1">
              <a:lnSpc>
                <a:spcPct val="80000"/>
              </a:lnSpc>
            </a:pPr>
            <a:r>
              <a:rPr lang="en-GB" altLang="en-US" sz="2000" dirty="0"/>
              <a:t>Parkin C, Using Social Theory, (2007) in </a:t>
            </a:r>
            <a:r>
              <a:rPr lang="en-GB" altLang="en-US" sz="2000" dirty="0" err="1"/>
              <a:t>Buchroth</a:t>
            </a:r>
            <a:r>
              <a:rPr lang="en-GB" altLang="en-US" sz="2000" dirty="0"/>
              <a:t> I, and Parkin C, </a:t>
            </a:r>
            <a:r>
              <a:rPr lang="en-GB" altLang="en-US" sz="2000" i="1" dirty="0"/>
              <a:t>Using Theory Youth and Community Work Practice. Exeter: Learning Matters.</a:t>
            </a:r>
          </a:p>
          <a:p>
            <a:pPr eaLnBrk="1" hangingPunct="1">
              <a:lnSpc>
                <a:spcPct val="80000"/>
              </a:lnSpc>
            </a:pPr>
            <a:r>
              <a:rPr lang="en-GB" altLang="en-US" sz="2000" dirty="0"/>
              <a:t>Thompson, N, </a:t>
            </a:r>
            <a:r>
              <a:rPr lang="en-GB" altLang="en-US" sz="2000" i="1" dirty="0"/>
              <a:t>Power and empowerment </a:t>
            </a:r>
            <a:r>
              <a:rPr lang="en-GB" altLang="en-US" sz="2000" dirty="0"/>
              <a:t>(2007) Lyme Regis: Russell House Publishing.</a:t>
            </a:r>
          </a:p>
          <a:p>
            <a:pPr eaLnBrk="1" hangingPunct="1">
              <a:lnSpc>
                <a:spcPct val="80000"/>
              </a:lnSpc>
            </a:pPr>
            <a:r>
              <a:rPr lang="en-GB" altLang="en-US" sz="2000" dirty="0"/>
              <a:t>Williams F, (2010) Group Work, in </a:t>
            </a:r>
            <a:r>
              <a:rPr lang="en-GB" altLang="en-US" sz="2000" dirty="0" err="1"/>
              <a:t>Buchroth</a:t>
            </a:r>
            <a:r>
              <a:rPr lang="en-GB" altLang="en-US" sz="2000" dirty="0"/>
              <a:t> I, and Parkin C, </a:t>
            </a:r>
            <a:r>
              <a:rPr lang="en-GB" altLang="en-US" sz="2000" i="1" dirty="0"/>
              <a:t>Using Theory in Youth and Community Work Practice.</a:t>
            </a:r>
            <a:r>
              <a:rPr lang="en-GB" altLang="en-US" sz="2000" dirty="0"/>
              <a:t> Exeter: Learning Matters.</a:t>
            </a:r>
          </a:p>
        </p:txBody>
      </p:sp>
    </p:spTree>
    <p:extLst>
      <p:ext uri="{BB962C8B-B14F-4D97-AF65-F5344CB8AC3E}">
        <p14:creationId xmlns:p14="http://schemas.microsoft.com/office/powerpoint/2010/main" val="50856909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6</TotalTime>
  <Words>899</Words>
  <Application>Microsoft Office PowerPoint</Application>
  <PresentationFormat>Widescreen</PresentationFormat>
  <Paragraphs>88</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Trebuchet MS</vt:lpstr>
      <vt:lpstr>Wingdings 3</vt:lpstr>
      <vt:lpstr>Facet</vt:lpstr>
      <vt:lpstr>SJSS6004 Session 2a Principles of Empowerment Advocates working with Power</vt:lpstr>
      <vt:lpstr>Recap</vt:lpstr>
      <vt:lpstr>Session outline</vt:lpstr>
      <vt:lpstr>Power</vt:lpstr>
      <vt:lpstr>Key Assumption</vt:lpstr>
      <vt:lpstr>Linkages</vt:lpstr>
      <vt:lpstr>Conscientization</vt:lpstr>
      <vt:lpstr>Empowerment – what is it?</vt:lpstr>
      <vt:lpstr>Suggested Peer Study Group Exercise</vt:lpstr>
      <vt:lpstr>Power at a Structural level</vt:lpstr>
      <vt:lpstr>Power at an Individual level</vt:lpstr>
      <vt:lpstr>Empowerment in context</vt:lpstr>
      <vt:lpstr>Empowerment in Practice</vt:lpstr>
      <vt:lpstr>A Process of Empowerment</vt:lpstr>
      <vt:lpstr>Faubion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SJSS6004 Session 2a Principles of Empowerment Advocates working with Power</dc:title>
  <dc:creator>Phillip Morgan</dc:creator>
  <cp:lastModifiedBy>Phillip Morgan</cp:lastModifiedBy>
  <cp:revision>2</cp:revision>
  <dcterms:created xsi:type="dcterms:W3CDTF">2020-09-15T10:27:52Z</dcterms:created>
  <dcterms:modified xsi:type="dcterms:W3CDTF">2020-09-15T10:34:17Z</dcterms:modified>
</cp:coreProperties>
</file>