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7" r:id="rId2"/>
    <p:sldId id="258" r:id="rId3"/>
    <p:sldId id="283" r:id="rId4"/>
    <p:sldId id="284" r:id="rId5"/>
    <p:sldId id="285" r:id="rId6"/>
    <p:sldId id="291" r:id="rId7"/>
    <p:sldId id="286" r:id="rId8"/>
    <p:sldId id="287" r:id="rId9"/>
    <p:sldId id="288" r:id="rId10"/>
    <p:sldId id="289" r:id="rId11"/>
    <p:sldId id="290" r:id="rId12"/>
    <p:sldId id="292" r:id="rId13"/>
    <p:sldId id="294" r:id="rId14"/>
    <p:sldId id="267" r:id="rId15"/>
    <p:sldId id="295" r:id="rId16"/>
    <p:sldId id="296" r:id="rId17"/>
    <p:sldId id="273" r:id="rId18"/>
    <p:sldId id="297" r:id="rId19"/>
    <p:sldId id="29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083132-51DB-4958-BA78-032BC8906F84}" type="datetimeFigureOut">
              <a:rPr lang="en-GB" smtClean="0"/>
              <a:t>05/03/2021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615840-7623-4BA2-93E3-0FB735F1A232}" type="slidenum">
              <a:rPr lang="en-GB" smtClean="0"/>
              <a:t>‹#›</a:t>
            </a:fld>
            <a:endParaRPr lang="en-GB"/>
          </a:p>
        </p:txBody>
      </p:sp>
    </p:spTree>
    <p:extLst>
      <p:ext uri="{BB962C8B-B14F-4D97-AF65-F5344CB8AC3E}">
        <p14:creationId xmlns:p14="http://schemas.microsoft.com/office/powerpoint/2010/main" val="42028691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8914" name="Rectangle 6"/>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1pPr>
            <a:lvl2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2pPr>
            <a:lvl3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3pPr>
            <a:lvl4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4pPr>
            <a:lvl5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9pPr>
          </a:lstStyle>
          <a:p>
            <a:pPr eaLnBrk="1"/>
            <a:fld id="{04D4A459-493F-4645-8CEC-B9B9A1554497}" type="slidenum">
              <a:rPr lang="en-GB" altLang="en-US">
                <a:solidFill>
                  <a:srgbClr val="000000"/>
                </a:solidFill>
                <a:latin typeface="Times New Roman" panose="02020603050405020304" pitchFamily="18" charset="0"/>
                <a:ea typeface="Arial Unicode MS" pitchFamily="34" charset="-128"/>
              </a:rPr>
              <a:pPr eaLnBrk="1"/>
              <a:t>14</a:t>
            </a:fld>
            <a:endParaRPr lang="en-GB" altLang="en-US">
              <a:solidFill>
                <a:srgbClr val="000000"/>
              </a:solidFill>
              <a:latin typeface="Times New Roman" panose="02020603050405020304" pitchFamily="18" charset="0"/>
              <a:ea typeface="Arial Unicode MS" pitchFamily="34" charset="-128"/>
            </a:endParaRPr>
          </a:p>
        </p:txBody>
      </p:sp>
      <p:sp>
        <p:nvSpPr>
          <p:cNvPr id="38915" name="Text Box 1"/>
          <p:cNvSpPr txBox="1">
            <a:spLocks noChangeArrowheads="1"/>
          </p:cNvSpPr>
          <p:nvPr/>
        </p:nvSpPr>
        <p:spPr bwMode="auto">
          <a:xfrm>
            <a:off x="0" y="0"/>
            <a:ext cx="1588" cy="15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a:lnSpc>
                <a:spcPct val="100000"/>
              </a:lnSpc>
            </a:pPr>
            <a:fld id="{BA94D13F-5B22-437B-A61A-FADF97CCA608}" type="slidenum">
              <a:rPr lang="en-GB" altLang="en-US" sz="3200">
                <a:solidFill>
                  <a:srgbClr val="000000"/>
                </a:solidFill>
              </a:rPr>
              <a:pPr>
                <a:lnSpc>
                  <a:spcPct val="100000"/>
                </a:lnSpc>
              </a:pPr>
              <a:t>14</a:t>
            </a:fld>
            <a:endParaRPr lang="en-GB" altLang="en-US" sz="3200">
              <a:solidFill>
                <a:srgbClr val="000000"/>
              </a:solidFill>
            </a:endParaRPr>
          </a:p>
        </p:txBody>
      </p:sp>
      <p:sp>
        <p:nvSpPr>
          <p:cNvPr id="38916" name="Rectangle 2"/>
          <p:cNvSpPr>
            <a:spLocks noGrp="1" noRot="1" noChangeAspect="1" noChangeArrowheads="1" noTextEdit="1"/>
          </p:cNvSpPr>
          <p:nvPr>
            <p:ph type="sldImg"/>
          </p:nvPr>
        </p:nvSpPr>
        <p:spPr>
          <a:xfrm>
            <a:off x="0" y="0"/>
            <a:ext cx="1588" cy="158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 name="Text Box 3"/>
          <p:cNvSpPr txBox="1">
            <a:spLocks noGrp="1" noChangeArrowheads="1"/>
          </p:cNvSpPr>
          <p:nvPr>
            <p:ph type="body" idx="1"/>
          </p:nvPr>
        </p:nvSpPr>
        <p:spPr>
          <a:xfrm>
            <a:off x="679450" y="4716463"/>
            <a:ext cx="5437188" cy="4467225"/>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buFont typeface="Times New Roman" pitchFamily="16" charset="0"/>
              <a:buNone/>
              <a:tabLst>
                <a:tab pos="723900" algn="l"/>
                <a:tab pos="1447800" algn="l"/>
                <a:tab pos="2171700" algn="l"/>
                <a:tab pos="2895600" algn="l"/>
                <a:tab pos="3619500" algn="l"/>
                <a:tab pos="4343400" algn="l"/>
                <a:tab pos="5067300" algn="l"/>
              </a:tabLst>
              <a:defRPr/>
            </a:pPr>
            <a:r>
              <a:rPr lang="en-GB" altLang="en-US" sz="2000" dirty="0">
                <a:latin typeface="Arial" charset="0"/>
                <a:ea typeface="Microsoft YaHei" charset="-122"/>
              </a:rPr>
              <a:t>These proportions are symbolic but the point that the body should form by far the greater part of the talk is important – much like an essay</a:t>
            </a:r>
          </a:p>
          <a:p>
            <a:pPr marL="215900" indent="-214313" eaLnBrk="1">
              <a:spcBef>
                <a:spcPct val="0"/>
              </a:spcBef>
              <a:buFont typeface="Times New Roman" pitchFamily="16" charset="0"/>
              <a:buNone/>
              <a:tabLst>
                <a:tab pos="723900" algn="l"/>
                <a:tab pos="1447800" algn="l"/>
                <a:tab pos="2171700" algn="l"/>
                <a:tab pos="2895600" algn="l"/>
                <a:tab pos="3619500" algn="l"/>
                <a:tab pos="4343400" algn="l"/>
                <a:tab pos="5067300" algn="l"/>
              </a:tabLst>
              <a:defRPr/>
            </a:pPr>
            <a:endParaRPr lang="en-GB" altLang="en-US" sz="2000" dirty="0">
              <a:latin typeface="Arial" charset="0"/>
              <a:ea typeface="Microsoft YaHei" charset="-122"/>
            </a:endParaRPr>
          </a:p>
          <a:p>
            <a:pPr marL="263525" indent="-261938" eaLnBrk="1">
              <a:spcBef>
                <a:spcPct val="0"/>
              </a:spcBef>
              <a:buSzPct val="45000"/>
              <a:buFont typeface="Arial" charset="0"/>
              <a:buChar char="•"/>
              <a:tabLst>
                <a:tab pos="723900" algn="l"/>
                <a:tab pos="1447800" algn="l"/>
                <a:tab pos="2171700" algn="l"/>
                <a:tab pos="2895600" algn="l"/>
                <a:tab pos="3619500" algn="l"/>
                <a:tab pos="4343400" algn="l"/>
                <a:tab pos="5067300" algn="l"/>
              </a:tabLst>
              <a:defRPr/>
            </a:pPr>
            <a:r>
              <a:rPr lang="en-GB" altLang="en-US" sz="2000" dirty="0">
                <a:latin typeface="Arial" charset="0"/>
                <a:ea typeface="Microsoft YaHei" charset="-122"/>
              </a:rPr>
              <a:t>Introduction – I’ve told you what we’re going to cover, why and what you should hope to get from the talk</a:t>
            </a:r>
          </a:p>
          <a:p>
            <a:pPr marL="263525" indent="-261938" eaLnBrk="1">
              <a:spcBef>
                <a:spcPct val="0"/>
              </a:spcBef>
              <a:buSzPct val="45000"/>
              <a:buFont typeface="Arial" charset="0"/>
              <a:buChar char="•"/>
              <a:tabLst>
                <a:tab pos="723900" algn="l"/>
                <a:tab pos="1447800" algn="l"/>
                <a:tab pos="2171700" algn="l"/>
                <a:tab pos="2895600" algn="l"/>
                <a:tab pos="3619500" algn="l"/>
                <a:tab pos="4343400" algn="l"/>
                <a:tab pos="5067300" algn="l"/>
              </a:tabLst>
              <a:defRPr/>
            </a:pPr>
            <a:r>
              <a:rPr lang="en-GB" altLang="en-US" sz="2000" dirty="0">
                <a:latin typeface="Arial" charset="0"/>
                <a:ea typeface="Microsoft YaHei" charset="-122"/>
              </a:rPr>
              <a:t>Main body – that’s where we are now – I’m giving you all the information I’ve collected and sorted. Of course, the main body needs its own structure so that it flows well and is well organised, makes sense to the audience – this bit is up to you…</a:t>
            </a:r>
          </a:p>
          <a:p>
            <a:pPr marL="263525" indent="-261938" eaLnBrk="1">
              <a:spcBef>
                <a:spcPct val="0"/>
              </a:spcBef>
              <a:buSzPct val="45000"/>
              <a:buFont typeface="Arial" charset="0"/>
              <a:buChar char="•"/>
              <a:tabLst>
                <a:tab pos="723900" algn="l"/>
                <a:tab pos="1447800" algn="l"/>
                <a:tab pos="2171700" algn="l"/>
                <a:tab pos="2895600" algn="l"/>
                <a:tab pos="3619500" algn="l"/>
                <a:tab pos="4343400" algn="l"/>
                <a:tab pos="5067300" algn="l"/>
              </a:tabLst>
              <a:defRPr/>
            </a:pPr>
            <a:r>
              <a:rPr lang="en-GB" altLang="en-US" sz="2000" dirty="0">
                <a:latin typeface="Arial" charset="0"/>
                <a:ea typeface="Microsoft YaHei" charset="-122"/>
              </a:rPr>
              <a:t>Conclusion – I’ll sum up and give you the bumper sticker version</a:t>
            </a:r>
          </a:p>
          <a:p>
            <a:pPr marL="263525" indent="-261938" eaLnBrk="1">
              <a:spcBef>
                <a:spcPct val="0"/>
              </a:spcBef>
              <a:buClrTx/>
              <a:buSzTx/>
              <a:buFontTx/>
              <a:buNone/>
              <a:tabLst>
                <a:tab pos="723900" algn="l"/>
                <a:tab pos="1447800" algn="l"/>
                <a:tab pos="2171700" algn="l"/>
                <a:tab pos="2895600" algn="l"/>
                <a:tab pos="3619500" algn="l"/>
                <a:tab pos="4343400" algn="l"/>
                <a:tab pos="5067300" algn="l"/>
              </a:tabLst>
              <a:defRPr/>
            </a:pPr>
            <a:endParaRPr lang="en-GB" altLang="en-US" sz="2000" dirty="0">
              <a:latin typeface="Arial" charset="0"/>
              <a:ea typeface="Microsoft YaHei" charset="-122"/>
            </a:endParaRPr>
          </a:p>
          <a:p>
            <a:pPr marL="263525" indent="-261938" eaLnBrk="1">
              <a:spcBef>
                <a:spcPct val="0"/>
              </a:spcBef>
              <a:buClrTx/>
              <a:buSzTx/>
              <a:buFontTx/>
              <a:buNone/>
              <a:tabLst>
                <a:tab pos="723900" algn="l"/>
                <a:tab pos="1447800" algn="l"/>
                <a:tab pos="2171700" algn="l"/>
                <a:tab pos="2895600" algn="l"/>
                <a:tab pos="3619500" algn="l"/>
                <a:tab pos="4343400" algn="l"/>
                <a:tab pos="5067300" algn="l"/>
              </a:tabLst>
              <a:defRPr/>
            </a:pPr>
            <a:r>
              <a:rPr lang="en-GB" altLang="en-US" sz="2000" dirty="0">
                <a:latin typeface="Arial" charset="0"/>
                <a:ea typeface="Microsoft YaHei" charset="-122"/>
              </a:rPr>
              <a:t>[CLICK]</a:t>
            </a:r>
          </a:p>
        </p:txBody>
      </p:sp>
    </p:spTree>
    <p:extLst>
      <p:ext uri="{BB962C8B-B14F-4D97-AF65-F5344CB8AC3E}">
        <p14:creationId xmlns:p14="http://schemas.microsoft.com/office/powerpoint/2010/main" val="2285782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5058" name="Rectangle 6"/>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1pPr>
            <a:lvl2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2pPr>
            <a:lvl3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3pPr>
            <a:lvl4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4pPr>
            <a:lvl5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9pPr>
          </a:lstStyle>
          <a:p>
            <a:pPr eaLnBrk="1"/>
            <a:fld id="{5027302F-2183-47E8-9052-68AB12B84D3A}" type="slidenum">
              <a:rPr lang="en-GB" altLang="en-US">
                <a:solidFill>
                  <a:srgbClr val="000000"/>
                </a:solidFill>
                <a:latin typeface="Times New Roman" panose="02020603050405020304" pitchFamily="18" charset="0"/>
                <a:ea typeface="Arial Unicode MS" pitchFamily="34" charset="-128"/>
              </a:rPr>
              <a:pPr eaLnBrk="1"/>
              <a:t>17</a:t>
            </a:fld>
            <a:endParaRPr lang="en-GB" altLang="en-US">
              <a:solidFill>
                <a:srgbClr val="000000"/>
              </a:solidFill>
              <a:latin typeface="Times New Roman" panose="02020603050405020304" pitchFamily="18" charset="0"/>
              <a:ea typeface="Arial Unicode MS" pitchFamily="34" charset="-128"/>
            </a:endParaRPr>
          </a:p>
        </p:txBody>
      </p:sp>
      <p:sp>
        <p:nvSpPr>
          <p:cNvPr id="45059" name="Text Box 1"/>
          <p:cNvSpPr txBox="1">
            <a:spLocks noChangeArrowheads="1"/>
          </p:cNvSpPr>
          <p:nvPr/>
        </p:nvSpPr>
        <p:spPr bwMode="auto">
          <a:xfrm>
            <a:off x="0" y="0"/>
            <a:ext cx="1588" cy="15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a:lnSpc>
                <a:spcPct val="100000"/>
              </a:lnSpc>
            </a:pPr>
            <a:fld id="{7E738A48-D737-479A-BE3E-8AA0C7098DCC}" type="slidenum">
              <a:rPr lang="en-GB" altLang="en-US" sz="3200">
                <a:solidFill>
                  <a:srgbClr val="000000"/>
                </a:solidFill>
              </a:rPr>
              <a:pPr>
                <a:lnSpc>
                  <a:spcPct val="100000"/>
                </a:lnSpc>
              </a:pPr>
              <a:t>17</a:t>
            </a:fld>
            <a:endParaRPr lang="en-GB" altLang="en-US" sz="3200">
              <a:solidFill>
                <a:srgbClr val="000000"/>
              </a:solidFill>
            </a:endParaRPr>
          </a:p>
        </p:txBody>
      </p:sp>
      <p:sp>
        <p:nvSpPr>
          <p:cNvPr id="45060" name="Rectangle 2"/>
          <p:cNvSpPr>
            <a:spLocks noGrp="1" noRot="1" noChangeAspect="1" noChangeArrowheads="1" noTextEdit="1"/>
          </p:cNvSpPr>
          <p:nvPr>
            <p:ph type="sldImg"/>
          </p:nvPr>
        </p:nvSpPr>
        <p:spPr>
          <a:xfrm>
            <a:off x="0" y="0"/>
            <a:ext cx="1588" cy="158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5061" name="Text Box 3"/>
          <p:cNvSpPr>
            <a:spLocks noGrp="1" noChangeArrowheads="1"/>
          </p:cNvSpPr>
          <p:nvPr>
            <p:ph type="body" idx="1"/>
          </p:nvPr>
        </p:nvSpPr>
        <p:spPr>
          <a:xfrm>
            <a:off x="679450" y="4716463"/>
            <a:ext cx="5437188" cy="4467225"/>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Lst>
            </a:pPr>
            <a:endParaRPr lang="en-GB" altLang="en-US" sz="2000">
              <a:latin typeface="Arial" panose="020B0604020202020204" pitchFamily="34" charset="0"/>
              <a:ea typeface="Microsoft YaHei" panose="020B0503020204020204" pitchFamily="34" charset="-122"/>
            </a:endParaRPr>
          </a:p>
        </p:txBody>
      </p:sp>
    </p:spTree>
    <p:extLst>
      <p:ext uri="{BB962C8B-B14F-4D97-AF65-F5344CB8AC3E}">
        <p14:creationId xmlns:p14="http://schemas.microsoft.com/office/powerpoint/2010/main" val="39711252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05/03/2021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14465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2231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3809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2132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26639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63557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66507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2531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43460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0772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413459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8001" y="1295401"/>
            <a:ext cx="10970684" cy="760413"/>
          </a:xfrm>
        </p:spPr>
        <p:txBody>
          <a:bodyPr/>
          <a:lstStyle/>
          <a:p>
            <a:r>
              <a:rPr lang="en-US"/>
              <a:t>Click to edit Master title style</a:t>
            </a:r>
            <a:endParaRPr lang="en-GB"/>
          </a:p>
        </p:txBody>
      </p:sp>
      <p:sp>
        <p:nvSpPr>
          <p:cNvPr id="3" name="Text Placeholder 2"/>
          <p:cNvSpPr>
            <a:spLocks noGrp="1"/>
          </p:cNvSpPr>
          <p:nvPr>
            <p:ph type="body" sz="half" idx="1"/>
          </p:nvPr>
        </p:nvSpPr>
        <p:spPr>
          <a:xfrm>
            <a:off x="508001" y="2286001"/>
            <a:ext cx="2614084" cy="38084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3325284" y="2286001"/>
            <a:ext cx="2616200" cy="38084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723145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05/03/2021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331243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665-A18F-4066-96F8-86B780F6C716}"/>
              </a:ext>
            </a:extLst>
          </p:cNvPr>
          <p:cNvSpPr>
            <a:spLocks noGrp="1"/>
          </p:cNvSpPr>
          <p:nvPr>
            <p:ph type="ctrTitle"/>
          </p:nvPr>
        </p:nvSpPr>
        <p:spPr>
          <a:xfrm>
            <a:off x="2209800" y="2276873"/>
            <a:ext cx="7772400" cy="1470025"/>
          </a:xfrm>
        </p:spPr>
        <p:txBody>
          <a:bodyPr anchor="ctr">
            <a:normAutofit fontScale="90000"/>
          </a:bodyPr>
          <a:lstStyle/>
          <a:p>
            <a:r>
              <a:rPr lang="en-GB" b="1" dirty="0">
                <a:solidFill>
                  <a:schemeClr val="accent2">
                    <a:lumMod val="40000"/>
                    <a:lumOff val="60000"/>
                  </a:schemeClr>
                </a:solidFill>
              </a:rPr>
              <a:t>WEEK 8</a:t>
            </a:r>
            <a:br>
              <a:rPr lang="en-GB" b="1" dirty="0">
                <a:solidFill>
                  <a:schemeClr val="accent2">
                    <a:lumMod val="40000"/>
                    <a:lumOff val="60000"/>
                  </a:schemeClr>
                </a:solidFill>
              </a:rPr>
            </a:br>
            <a:r>
              <a:rPr lang="en-GB" b="1" dirty="0">
                <a:solidFill>
                  <a:schemeClr val="accent2">
                    <a:lumMod val="40000"/>
                    <a:lumOff val="60000"/>
                  </a:schemeClr>
                </a:solidFill>
              </a:rPr>
              <a:t>Developing Academic</a:t>
            </a:r>
            <a:br>
              <a:rPr lang="en-GB" b="1" dirty="0">
                <a:solidFill>
                  <a:schemeClr val="accent2">
                    <a:lumMod val="40000"/>
                    <a:lumOff val="60000"/>
                  </a:schemeClr>
                </a:solidFill>
              </a:rPr>
            </a:br>
            <a:r>
              <a:rPr lang="en-GB" b="1" dirty="0">
                <a:solidFill>
                  <a:schemeClr val="accent2">
                    <a:lumMod val="40000"/>
                    <a:lumOff val="60000"/>
                  </a:schemeClr>
                </a:solidFill>
              </a:rPr>
              <a:t>Presentations</a:t>
            </a:r>
          </a:p>
        </p:txBody>
      </p:sp>
    </p:spTree>
    <p:extLst>
      <p:ext uri="{BB962C8B-B14F-4D97-AF65-F5344CB8AC3E}">
        <p14:creationId xmlns:p14="http://schemas.microsoft.com/office/powerpoint/2010/main" val="4068321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32A86-B3DA-4D20-9ECA-4BDF5CE31D3B}"/>
              </a:ext>
            </a:extLst>
          </p:cNvPr>
          <p:cNvSpPr>
            <a:spLocks noGrp="1"/>
          </p:cNvSpPr>
          <p:nvPr>
            <p:ph type="title"/>
          </p:nvPr>
        </p:nvSpPr>
        <p:spPr/>
        <p:txBody>
          <a:bodyPr/>
          <a:lstStyle/>
          <a:p>
            <a:r>
              <a:rPr lang="en-GB" b="1" dirty="0"/>
              <a:t>Today’s Objectives </a:t>
            </a:r>
          </a:p>
        </p:txBody>
      </p:sp>
      <p:sp>
        <p:nvSpPr>
          <p:cNvPr id="3" name="Content Placeholder 2">
            <a:extLst>
              <a:ext uri="{FF2B5EF4-FFF2-40B4-BE49-F238E27FC236}">
                <a16:creationId xmlns:a16="http://schemas.microsoft.com/office/drawing/2014/main" id="{28B2E3CA-CCE0-4C7C-B986-E6C4969B66E3}"/>
              </a:ext>
            </a:extLst>
          </p:cNvPr>
          <p:cNvSpPr>
            <a:spLocks noGrp="1"/>
          </p:cNvSpPr>
          <p:nvPr>
            <p:ph idx="1"/>
          </p:nvPr>
        </p:nvSpPr>
        <p:spPr/>
        <p:txBody>
          <a:bodyPr>
            <a:normAutofit/>
          </a:bodyPr>
          <a:lstStyle/>
          <a:p>
            <a:r>
              <a:rPr lang="en-GB" dirty="0"/>
              <a:t>To discuss strategies for planning and preparing presentations for academic assessments</a:t>
            </a:r>
          </a:p>
          <a:p>
            <a:endParaRPr lang="en-GB" dirty="0"/>
          </a:p>
          <a:p>
            <a:pPr>
              <a:buFont typeface="Arial" panose="020B0604020202020204" pitchFamily="34" charset="0"/>
              <a:buChar char="−"/>
              <a:defRPr/>
            </a:pPr>
            <a:r>
              <a:rPr lang="en-GB" dirty="0"/>
              <a:t> Examine how you can visual aids can be used for academic presentations </a:t>
            </a:r>
          </a:p>
          <a:p>
            <a:pPr>
              <a:buFont typeface="Arial" panose="020B0604020202020204" pitchFamily="34" charset="0"/>
              <a:buChar char="−"/>
              <a:defRPr/>
            </a:pPr>
            <a:endParaRPr lang="en-GB" dirty="0"/>
          </a:p>
          <a:p>
            <a:pPr>
              <a:buFont typeface="Arial" panose="020B0604020202020204" pitchFamily="34" charset="0"/>
              <a:buChar char="−"/>
              <a:defRPr/>
            </a:pPr>
            <a:r>
              <a:rPr lang="en-GB" dirty="0"/>
              <a:t> Give specific tips for developing academic presentations</a:t>
            </a:r>
          </a:p>
        </p:txBody>
      </p:sp>
    </p:spTree>
    <p:extLst>
      <p:ext uri="{BB962C8B-B14F-4D97-AF65-F5344CB8AC3E}">
        <p14:creationId xmlns:p14="http://schemas.microsoft.com/office/powerpoint/2010/main" val="425781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Overview of Presentations </a:t>
            </a:r>
          </a:p>
        </p:txBody>
      </p:sp>
      <p:sp>
        <p:nvSpPr>
          <p:cNvPr id="3" name="Content Placeholder 2"/>
          <p:cNvSpPr>
            <a:spLocks noGrp="1"/>
          </p:cNvSpPr>
          <p:nvPr>
            <p:ph idx="1"/>
          </p:nvPr>
        </p:nvSpPr>
        <p:spPr/>
        <p:txBody>
          <a:bodyPr/>
          <a:lstStyle/>
          <a:p>
            <a:r>
              <a:rPr lang="en-GB" dirty="0"/>
              <a:t>A composition of slides, which may contain either academic, business or informal information</a:t>
            </a:r>
          </a:p>
          <a:p>
            <a:endParaRPr lang="en-GB" dirty="0"/>
          </a:p>
          <a:p>
            <a:r>
              <a:rPr lang="en-GB" dirty="0"/>
              <a:t>Why, what and who for-main questions to answer (rule of three)  </a:t>
            </a:r>
          </a:p>
          <a:p>
            <a:endParaRPr lang="en-GB" dirty="0"/>
          </a:p>
        </p:txBody>
      </p:sp>
    </p:spTree>
    <p:extLst>
      <p:ext uri="{BB962C8B-B14F-4D97-AF65-F5344CB8AC3E}">
        <p14:creationId xmlns:p14="http://schemas.microsoft.com/office/powerpoint/2010/main" val="1625671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spcAft>
                <a:spcPts val="1425"/>
              </a:spcAft>
              <a:defRPr/>
            </a:pPr>
            <a:r>
              <a:rPr lang="en-GB" altLang="en-US" sz="4900" b="1" dirty="0">
                <a:solidFill>
                  <a:srgbClr val="000000"/>
                </a:solidFill>
              </a:rPr>
              <a:t>Activity- </a:t>
            </a:r>
            <a:r>
              <a:rPr lang="en-GB" altLang="en-US" sz="4900" dirty="0">
                <a:solidFill>
                  <a:srgbClr val="000000"/>
                </a:solidFill>
              </a:rPr>
              <a:t>Good and Poor Presentation?</a:t>
            </a:r>
            <a:br>
              <a:rPr lang="en-GB" altLang="en-US" dirty="0">
                <a:solidFill>
                  <a:srgbClr val="000000"/>
                </a:solidFill>
              </a:rPr>
            </a:br>
            <a:endParaRPr lang="en-GB" dirty="0"/>
          </a:p>
        </p:txBody>
      </p:sp>
      <p:sp>
        <p:nvSpPr>
          <p:cNvPr id="3" name="Content Placeholder 2"/>
          <p:cNvSpPr>
            <a:spLocks noGrp="1"/>
          </p:cNvSpPr>
          <p:nvPr>
            <p:ph idx="1"/>
          </p:nvPr>
        </p:nvSpPr>
        <p:spPr/>
        <p:txBody>
          <a:bodyPr/>
          <a:lstStyle/>
          <a:p>
            <a:pPr>
              <a:spcAft>
                <a:spcPts val="1425"/>
              </a:spcAft>
              <a:defRPr/>
            </a:pPr>
            <a:r>
              <a:rPr lang="en-GB" altLang="en-US" dirty="0">
                <a:solidFill>
                  <a:srgbClr val="000000"/>
                </a:solidFill>
              </a:rPr>
              <a:t>What features make up a “good” presentation you have seen?</a:t>
            </a:r>
          </a:p>
          <a:p>
            <a:pPr>
              <a:spcAft>
                <a:spcPts val="1425"/>
              </a:spcAft>
              <a:defRPr/>
            </a:pPr>
            <a:endParaRPr lang="en-GB" altLang="en-US" dirty="0">
              <a:solidFill>
                <a:srgbClr val="000000"/>
              </a:solidFill>
            </a:endParaRPr>
          </a:p>
          <a:p>
            <a:pPr>
              <a:spcAft>
                <a:spcPts val="1425"/>
              </a:spcAft>
              <a:defRPr/>
            </a:pPr>
            <a:r>
              <a:rPr lang="en-GB" altLang="en-US" dirty="0">
                <a:solidFill>
                  <a:srgbClr val="000000"/>
                </a:solidFill>
              </a:rPr>
              <a:t>What features make up a “poor” presentation you have seen ?</a:t>
            </a:r>
          </a:p>
          <a:p>
            <a:endParaRPr lang="en-GB" dirty="0"/>
          </a:p>
        </p:txBody>
      </p:sp>
    </p:spTree>
    <p:extLst>
      <p:ext uri="{BB962C8B-B14F-4D97-AF65-F5344CB8AC3E}">
        <p14:creationId xmlns:p14="http://schemas.microsoft.com/office/powerpoint/2010/main" val="553884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Presentation </a:t>
            </a:r>
          </a:p>
        </p:txBody>
      </p:sp>
      <p:sp>
        <p:nvSpPr>
          <p:cNvPr id="3" name="Content Placeholder 2"/>
          <p:cNvSpPr>
            <a:spLocks noGrp="1"/>
          </p:cNvSpPr>
          <p:nvPr>
            <p:ph idx="1"/>
          </p:nvPr>
        </p:nvSpPr>
        <p:spPr/>
        <p:txBody>
          <a:bodyPr>
            <a:normAutofit lnSpcReduction="10000"/>
          </a:bodyPr>
          <a:lstStyle/>
          <a:p>
            <a:pPr marL="458787" indent="-457200">
              <a:defRPr/>
            </a:pPr>
            <a:r>
              <a:rPr lang="en-GB" dirty="0"/>
              <a:t>Consistent structure</a:t>
            </a:r>
          </a:p>
          <a:p>
            <a:pPr marL="458787" indent="-457200">
              <a:defRPr/>
            </a:pPr>
            <a:r>
              <a:rPr lang="en-GB" dirty="0"/>
              <a:t>Subject knowledge?</a:t>
            </a:r>
          </a:p>
          <a:p>
            <a:pPr marL="458787" indent="-457200">
              <a:defRPr/>
            </a:pPr>
            <a:r>
              <a:rPr lang="en-GB" dirty="0"/>
              <a:t>Delivered at the right level for the audience</a:t>
            </a:r>
          </a:p>
          <a:p>
            <a:pPr marL="458787" indent="-457200">
              <a:defRPr/>
            </a:pPr>
            <a:r>
              <a:rPr lang="en-GB" dirty="0"/>
              <a:t>Establish connection with the audience</a:t>
            </a:r>
          </a:p>
          <a:p>
            <a:pPr marL="458787" indent="-457200">
              <a:defRPr/>
            </a:pPr>
            <a:r>
              <a:rPr lang="en-GB" dirty="0"/>
              <a:t>Slides and visuals appropriate to content and easy to understand</a:t>
            </a:r>
          </a:p>
          <a:p>
            <a:pPr marL="458787" indent="-457200">
              <a:defRPr/>
            </a:pPr>
            <a:r>
              <a:rPr lang="en-GB" dirty="0"/>
              <a:t>Appropriately paced – not too slow or too fast</a:t>
            </a:r>
          </a:p>
          <a:p>
            <a:endParaRPr lang="en-GB" dirty="0"/>
          </a:p>
        </p:txBody>
      </p:sp>
    </p:spTree>
    <p:extLst>
      <p:ext uri="{BB962C8B-B14F-4D97-AF65-F5344CB8AC3E}">
        <p14:creationId xmlns:p14="http://schemas.microsoft.com/office/powerpoint/2010/main" val="1831935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Poor Presentation</a:t>
            </a:r>
          </a:p>
        </p:txBody>
      </p:sp>
      <p:sp>
        <p:nvSpPr>
          <p:cNvPr id="3" name="Content Placeholder 2"/>
          <p:cNvSpPr>
            <a:spLocks noGrp="1"/>
          </p:cNvSpPr>
          <p:nvPr>
            <p:ph idx="1"/>
          </p:nvPr>
        </p:nvSpPr>
        <p:spPr/>
        <p:txBody>
          <a:bodyPr/>
          <a:lstStyle/>
          <a:p>
            <a:pPr marL="0" indent="0" algn="ctr">
              <a:buNone/>
            </a:pPr>
            <a:endParaRPr lang="en-GB" dirty="0"/>
          </a:p>
          <a:p>
            <a:pPr marL="0" indent="0" algn="ctr">
              <a:buNone/>
            </a:pPr>
            <a:endParaRPr lang="en-GB" dirty="0"/>
          </a:p>
          <a:p>
            <a:pPr marL="0" indent="0" algn="ctr">
              <a:buNone/>
            </a:pPr>
            <a:r>
              <a:rPr lang="en-GB" sz="4800" b="1" dirty="0"/>
              <a:t>Poor Presentations?</a:t>
            </a:r>
          </a:p>
        </p:txBody>
      </p:sp>
    </p:spTree>
    <p:extLst>
      <p:ext uri="{BB962C8B-B14F-4D97-AF65-F5344CB8AC3E}">
        <p14:creationId xmlns:p14="http://schemas.microsoft.com/office/powerpoint/2010/main" val="1153003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a:xfrm>
            <a:off x="2208214" y="0"/>
            <a:ext cx="7773987" cy="1143000"/>
          </a:xfrm>
        </p:spPr>
        <p:txBody>
          <a:bodyPr/>
          <a:lstStyle/>
          <a:p>
            <a:pPr algn="ctr"/>
            <a:r>
              <a:rPr lang="en-GB" altLang="en-US" sz="3600" dirty="0"/>
              <a:t>Avoid using PowerPoint as a script</a:t>
            </a:r>
          </a:p>
        </p:txBody>
      </p:sp>
      <p:sp>
        <p:nvSpPr>
          <p:cNvPr id="188419" name="Rectangle 3"/>
          <p:cNvSpPr>
            <a:spLocks noGrp="1" noChangeArrowheads="1"/>
          </p:cNvSpPr>
          <p:nvPr>
            <p:ph type="body" idx="1"/>
          </p:nvPr>
        </p:nvSpPr>
        <p:spPr>
          <a:xfrm>
            <a:off x="2209801" y="914400"/>
            <a:ext cx="8532090" cy="4874923"/>
          </a:xfrm>
        </p:spPr>
        <p:txBody>
          <a:bodyPr/>
          <a:lstStyle/>
          <a:p>
            <a:pPr>
              <a:lnSpc>
                <a:spcPct val="80000"/>
              </a:lnSpc>
            </a:pPr>
            <a:r>
              <a:rPr lang="en-GB" altLang="en-US" sz="1800" dirty="0"/>
              <a:t>Although your visual aids are a useful aide memoir for you, you need to consider your audience's needs when you are designing them. Don’t use PowerPoint as a script! This often results in slides being overloaded by text, which is too dense and too small for the audience to easily read. Ideally font size should be 24 points and above. The audience can read faster than you can speak so, if you are reading directly from your slides, they’ll be ahead of you and wondering why you didn’t just e-mail them a copy of your slides! As you are preparing your PowerPoint presentation think about how it relates to what you are saying and what you intend the audience to learn from each slide. As you are presenting draw their attention to the relevant information on the slide.</a:t>
            </a:r>
          </a:p>
          <a:p>
            <a:pPr>
              <a:lnSpc>
                <a:spcPct val="80000"/>
              </a:lnSpc>
            </a:pPr>
            <a:endParaRPr lang="en-GB" altLang="en-US" dirty="0">
              <a:solidFill>
                <a:schemeClr val="tx1"/>
              </a:solidFill>
            </a:endParaRPr>
          </a:p>
          <a:p>
            <a:pPr algn="ctr">
              <a:lnSpc>
                <a:spcPct val="80000"/>
              </a:lnSpc>
              <a:buFontTx/>
              <a:buNone/>
            </a:pPr>
            <a:r>
              <a:rPr lang="en-GB" altLang="en-US" sz="3600" dirty="0"/>
              <a:t>Proof Read to Check Spelling &amp; Grammar</a:t>
            </a:r>
            <a:endParaRPr lang="en-GB" altLang="en-US" sz="1800" dirty="0"/>
          </a:p>
          <a:p>
            <a:pPr>
              <a:lnSpc>
                <a:spcPct val="80000"/>
              </a:lnSpc>
            </a:pPr>
            <a:r>
              <a:rPr lang="en-GB" altLang="en-US" sz="2400" dirty="0"/>
              <a:t>Proof-read careful to avoid smelling mistakes and </a:t>
            </a:r>
            <a:r>
              <a:rPr lang="en-GB" altLang="en-US" sz="2400" dirty="0" err="1"/>
              <a:t>incorect</a:t>
            </a:r>
            <a:r>
              <a:rPr lang="en-GB" altLang="en-US" sz="2400" dirty="0"/>
              <a:t> grammar?</a:t>
            </a:r>
          </a:p>
        </p:txBody>
      </p:sp>
    </p:spTree>
    <p:extLst>
      <p:ext uri="{BB962C8B-B14F-4D97-AF65-F5344CB8AC3E}">
        <p14:creationId xmlns:p14="http://schemas.microsoft.com/office/powerpoint/2010/main" val="4229434343"/>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082" name="Rectangle 2"/>
          <p:cNvSpPr>
            <a:spLocks noGrp="1" noChangeArrowheads="1"/>
          </p:cNvSpPr>
          <p:nvPr>
            <p:ph type="title"/>
          </p:nvPr>
        </p:nvSpPr>
        <p:spPr>
          <a:xfrm>
            <a:off x="2208214" y="228600"/>
            <a:ext cx="7773987" cy="1143000"/>
          </a:xfrm>
        </p:spPr>
        <p:txBody>
          <a:bodyPr/>
          <a:lstStyle/>
          <a:p>
            <a:pPr algn="ctr"/>
            <a:r>
              <a:rPr lang="en-GB" altLang="en-US">
                <a:solidFill>
                  <a:schemeClr val="tx1"/>
                </a:solidFill>
              </a:rPr>
              <a:t>Font and Transition</a:t>
            </a:r>
          </a:p>
        </p:txBody>
      </p:sp>
      <p:sp>
        <p:nvSpPr>
          <p:cNvPr id="174083" name="Rectangle 3"/>
          <p:cNvSpPr>
            <a:spLocks noGrp="1" noChangeArrowheads="1"/>
          </p:cNvSpPr>
          <p:nvPr>
            <p:ph type="body" idx="1"/>
          </p:nvPr>
        </p:nvSpPr>
        <p:spPr>
          <a:xfrm>
            <a:off x="2209800" y="1268414"/>
            <a:ext cx="7772400" cy="4217987"/>
          </a:xfrm>
        </p:spPr>
        <p:txBody>
          <a:bodyPr>
            <a:normAutofit fontScale="92500" lnSpcReduction="20000"/>
          </a:bodyPr>
          <a:lstStyle/>
          <a:p>
            <a:pPr>
              <a:lnSpc>
                <a:spcPct val="90000"/>
              </a:lnSpc>
            </a:pPr>
            <a:r>
              <a:rPr lang="en-US" altLang="en-US" sz="1200" dirty="0"/>
              <a:t>If you use a small font, your audience won’t be able to read what you have written.</a:t>
            </a:r>
          </a:p>
          <a:p>
            <a:pPr>
              <a:lnSpc>
                <a:spcPct val="90000"/>
              </a:lnSpc>
            </a:pPr>
            <a:endParaRPr lang="en-US" altLang="en-US" sz="1700" dirty="0"/>
          </a:p>
          <a:p>
            <a:pPr>
              <a:lnSpc>
                <a:spcPct val="90000"/>
              </a:lnSpc>
            </a:pPr>
            <a:r>
              <a:rPr lang="en-US" altLang="en-US" b="1" dirty="0">
                <a:solidFill>
                  <a:schemeClr val="tx1"/>
                </a:solidFill>
              </a:rPr>
              <a:t>CAPITALIZE ONLY WHEN NECESSARY.  IT IS DIFFICULT TO READ.</a:t>
            </a:r>
          </a:p>
          <a:p>
            <a:pPr>
              <a:lnSpc>
                <a:spcPct val="90000"/>
              </a:lnSpc>
            </a:pPr>
            <a:endParaRPr lang="en-US" altLang="en-US" b="1" dirty="0">
              <a:solidFill>
                <a:schemeClr val="tx1"/>
              </a:solidFill>
            </a:endParaRPr>
          </a:p>
          <a:p>
            <a:pPr>
              <a:lnSpc>
                <a:spcPct val="90000"/>
              </a:lnSpc>
            </a:pPr>
            <a:r>
              <a:rPr lang="en-US" altLang="en-US" dirty="0">
                <a:solidFill>
                  <a:schemeClr val="tx1"/>
                </a:solidFill>
              </a:rPr>
              <a:t>Don’t use complicated / distracting transitions.</a:t>
            </a:r>
          </a:p>
          <a:p>
            <a:pPr>
              <a:lnSpc>
                <a:spcPct val="90000"/>
              </a:lnSpc>
            </a:pPr>
            <a:endParaRPr lang="en-US" altLang="en-US" dirty="0">
              <a:solidFill>
                <a:schemeClr val="tx1"/>
              </a:solidFill>
            </a:endParaRPr>
          </a:p>
          <a:p>
            <a:pPr>
              <a:lnSpc>
                <a:spcPct val="90000"/>
              </a:lnSpc>
            </a:pPr>
            <a:r>
              <a:rPr lang="en-US" altLang="en-US" dirty="0">
                <a:solidFill>
                  <a:schemeClr val="tx1"/>
                </a:solidFill>
                <a:latin typeface="Haettenschweiler" panose="020B0706040902060204" pitchFamily="34" charset="0"/>
              </a:rPr>
              <a:t>Don’t use a complicated font. </a:t>
            </a:r>
            <a:r>
              <a:rPr lang="en-US" altLang="en-US" dirty="0">
                <a:solidFill>
                  <a:schemeClr val="tx1"/>
                </a:solidFill>
              </a:rPr>
              <a:t>S</a:t>
            </a:r>
            <a:r>
              <a:rPr lang="en-GB" altLang="en-US" dirty="0">
                <a:solidFill>
                  <a:schemeClr val="tx1"/>
                </a:solidFill>
              </a:rPr>
              <a:t>tick to sans serif fonts (without twiddles) like </a:t>
            </a:r>
            <a:r>
              <a:rPr lang="en-GB" altLang="en-US" dirty="0" err="1">
                <a:solidFill>
                  <a:schemeClr val="tx1"/>
                </a:solidFill>
              </a:rPr>
              <a:t>arial,</a:t>
            </a:r>
            <a:r>
              <a:rPr lang="en-GB" altLang="en-US" dirty="0" err="1">
                <a:solidFill>
                  <a:schemeClr val="tx1"/>
                </a:solidFill>
                <a:latin typeface="Verdana" panose="020B0604030504040204" pitchFamily="34" charset="0"/>
              </a:rPr>
              <a:t>verdana</a:t>
            </a:r>
            <a:r>
              <a:rPr lang="en-GB" altLang="en-US" dirty="0">
                <a:latin typeface="Verdana" panose="020B0604030504040204" pitchFamily="34" charset="0"/>
              </a:rPr>
              <a:t> </a:t>
            </a:r>
            <a:r>
              <a:rPr lang="en-GB" altLang="en-US" dirty="0">
                <a:solidFill>
                  <a:schemeClr val="tx1"/>
                </a:solidFill>
              </a:rPr>
              <a:t>and</a:t>
            </a:r>
            <a:r>
              <a:rPr lang="en-GB" altLang="en-US" dirty="0">
                <a:solidFill>
                  <a:schemeClr val="tx1"/>
                </a:solidFill>
                <a:latin typeface="Verdana" panose="020B0604030504040204" pitchFamily="34" charset="0"/>
              </a:rPr>
              <a:t> </a:t>
            </a:r>
            <a:r>
              <a:rPr lang="en-GB" altLang="en-US" dirty="0" err="1">
                <a:solidFill>
                  <a:schemeClr val="tx1"/>
                </a:solidFill>
                <a:latin typeface="Tahoma" panose="020B0604030504040204" pitchFamily="34" charset="0"/>
              </a:rPr>
              <a:t>tahoma</a:t>
            </a:r>
            <a:r>
              <a:rPr lang="en-GB" altLang="en-US" dirty="0">
                <a:solidFill>
                  <a:schemeClr val="tx1"/>
                </a:solidFill>
                <a:latin typeface="Tahoma" panose="020B0604030504040204" pitchFamily="34" charset="0"/>
              </a:rPr>
              <a:t>.</a:t>
            </a:r>
          </a:p>
        </p:txBody>
      </p:sp>
    </p:spTree>
    <p:extLst>
      <p:ext uri="{BB962C8B-B14F-4D97-AF65-F5344CB8AC3E}">
        <p14:creationId xmlns:p14="http://schemas.microsoft.com/office/powerpoint/2010/main" val="1106092405"/>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a:xfrm>
            <a:off x="1992314" y="228600"/>
            <a:ext cx="7989887" cy="1143000"/>
          </a:xfrm>
        </p:spPr>
        <p:txBody>
          <a:bodyPr/>
          <a:lstStyle/>
          <a:p>
            <a:pPr algn="ctr"/>
            <a:r>
              <a:rPr lang="en-GB" altLang="en-US">
                <a:solidFill>
                  <a:schemeClr val="tx1"/>
                </a:solidFill>
              </a:rPr>
              <a:t>Using Colour</a:t>
            </a:r>
          </a:p>
        </p:txBody>
      </p:sp>
      <p:sp>
        <p:nvSpPr>
          <p:cNvPr id="175107" name="Rectangle 3"/>
          <p:cNvSpPr>
            <a:spLocks noGrp="1" noChangeArrowheads="1"/>
          </p:cNvSpPr>
          <p:nvPr>
            <p:ph type="body" idx="1"/>
          </p:nvPr>
        </p:nvSpPr>
        <p:spPr>
          <a:xfrm>
            <a:off x="2209801" y="1371600"/>
            <a:ext cx="7772400" cy="4392612"/>
          </a:xfrm>
        </p:spPr>
        <p:txBody>
          <a:bodyPr/>
          <a:lstStyle/>
          <a:p>
            <a:r>
              <a:rPr lang="en-US" altLang="en-US" sz="2800" dirty="0">
                <a:solidFill>
                  <a:srgbClr val="FFFF00"/>
                </a:solidFill>
              </a:rPr>
              <a:t>Using a font </a:t>
            </a:r>
            <a:r>
              <a:rPr lang="en-US" altLang="en-US" sz="2800" dirty="0" err="1">
                <a:solidFill>
                  <a:srgbClr val="FFFF00"/>
                </a:solidFill>
              </a:rPr>
              <a:t>colour</a:t>
            </a:r>
            <a:r>
              <a:rPr lang="en-US" altLang="en-US" sz="2800" dirty="0">
                <a:solidFill>
                  <a:srgbClr val="FFFF00"/>
                </a:solidFill>
              </a:rPr>
              <a:t> that does not contrast with the background </a:t>
            </a:r>
            <a:r>
              <a:rPr lang="en-US" altLang="en-US" sz="2800" dirty="0" err="1">
                <a:solidFill>
                  <a:srgbClr val="FFFF00"/>
                </a:solidFill>
              </a:rPr>
              <a:t>colour</a:t>
            </a:r>
            <a:r>
              <a:rPr lang="en-US" altLang="en-US" sz="2800" dirty="0">
                <a:solidFill>
                  <a:srgbClr val="FFFF00"/>
                </a:solidFill>
              </a:rPr>
              <a:t> is hard to read. </a:t>
            </a:r>
          </a:p>
          <a:p>
            <a:r>
              <a:rPr lang="en-US" altLang="en-US" sz="2800" dirty="0"/>
              <a:t>Using </a:t>
            </a:r>
            <a:r>
              <a:rPr lang="en-US" altLang="en-US" sz="2800" dirty="0" err="1"/>
              <a:t>colour</a:t>
            </a:r>
            <a:r>
              <a:rPr lang="en-US" altLang="en-US" sz="2800" dirty="0"/>
              <a:t> for decoration is </a:t>
            </a:r>
            <a:r>
              <a:rPr lang="en-US" altLang="en-US" sz="2800" dirty="0">
                <a:solidFill>
                  <a:srgbClr val="FF3399"/>
                </a:solidFill>
              </a:rPr>
              <a:t>distracting</a:t>
            </a:r>
            <a:r>
              <a:rPr lang="en-US" altLang="en-US" sz="2800" dirty="0"/>
              <a:t> and </a:t>
            </a:r>
            <a:r>
              <a:rPr lang="en-US" altLang="en-US" sz="2800" dirty="0">
                <a:solidFill>
                  <a:schemeClr val="folHlink"/>
                </a:solidFill>
              </a:rPr>
              <a:t>annoying.</a:t>
            </a:r>
          </a:p>
          <a:p>
            <a:r>
              <a:rPr lang="en-US" altLang="en-US" sz="2800" dirty="0">
                <a:solidFill>
                  <a:srgbClr val="FF3399"/>
                </a:solidFill>
              </a:rPr>
              <a:t>Using a different </a:t>
            </a:r>
            <a:r>
              <a:rPr lang="en-US" altLang="en-US" sz="2800" dirty="0" err="1">
                <a:solidFill>
                  <a:srgbClr val="FF3399"/>
                </a:solidFill>
              </a:rPr>
              <a:t>colour</a:t>
            </a:r>
            <a:r>
              <a:rPr lang="en-US" altLang="en-US" sz="2800" dirty="0">
                <a:solidFill>
                  <a:srgbClr val="FF3399"/>
                </a:solidFill>
              </a:rPr>
              <a:t> for each point is unnecessary.</a:t>
            </a:r>
          </a:p>
          <a:p>
            <a:pPr lvl="1"/>
            <a:r>
              <a:rPr lang="en-US" altLang="en-US" sz="2400" dirty="0">
                <a:solidFill>
                  <a:srgbClr val="FF0000"/>
                </a:solidFill>
              </a:rPr>
              <a:t>Using a different </a:t>
            </a:r>
            <a:r>
              <a:rPr lang="en-US" altLang="en-US" sz="2400" dirty="0" err="1">
                <a:solidFill>
                  <a:srgbClr val="FF0000"/>
                </a:solidFill>
              </a:rPr>
              <a:t>colour</a:t>
            </a:r>
            <a:r>
              <a:rPr lang="en-US" altLang="en-US" sz="2400" dirty="0">
                <a:solidFill>
                  <a:srgbClr val="FF0000"/>
                </a:solidFill>
              </a:rPr>
              <a:t> for secondary points is also unnecessary.</a:t>
            </a:r>
          </a:p>
          <a:p>
            <a:r>
              <a:rPr lang="en-US" altLang="en-US" sz="2800" dirty="0">
                <a:solidFill>
                  <a:srgbClr val="FF0000"/>
                </a:solidFill>
              </a:rPr>
              <a:t>T</a:t>
            </a:r>
            <a:r>
              <a:rPr lang="en-US" altLang="en-US" sz="2800" dirty="0">
                <a:solidFill>
                  <a:srgbClr val="FF6600"/>
                </a:solidFill>
              </a:rPr>
              <a:t>r</a:t>
            </a:r>
            <a:r>
              <a:rPr lang="en-US" altLang="en-US" sz="2800" dirty="0">
                <a:solidFill>
                  <a:srgbClr val="FFFF00"/>
                </a:solidFill>
              </a:rPr>
              <a:t>y</a:t>
            </a:r>
            <a:r>
              <a:rPr lang="en-US" altLang="en-US" sz="2800" dirty="0">
                <a:solidFill>
                  <a:srgbClr val="33CC33"/>
                </a:solidFill>
              </a:rPr>
              <a:t>i</a:t>
            </a:r>
            <a:r>
              <a:rPr lang="en-US" altLang="en-US" sz="2800" dirty="0">
                <a:solidFill>
                  <a:srgbClr val="0066FF"/>
                </a:solidFill>
              </a:rPr>
              <a:t>n</a:t>
            </a:r>
            <a:r>
              <a:rPr lang="en-US" altLang="en-US" sz="2800" dirty="0">
                <a:solidFill>
                  <a:schemeClr val="folHlink"/>
                </a:solidFill>
              </a:rPr>
              <a:t>g</a:t>
            </a:r>
            <a:r>
              <a:rPr lang="en-US" altLang="en-US" sz="2800" dirty="0">
                <a:solidFill>
                  <a:srgbClr val="FF3399"/>
                </a:solidFill>
              </a:rPr>
              <a:t> t</a:t>
            </a:r>
            <a:r>
              <a:rPr lang="en-US" altLang="en-US" sz="2800" dirty="0">
                <a:solidFill>
                  <a:srgbClr val="FF0000"/>
                </a:solidFill>
              </a:rPr>
              <a:t>o</a:t>
            </a:r>
            <a:r>
              <a:rPr lang="en-US" altLang="en-US" sz="2800" dirty="0">
                <a:solidFill>
                  <a:srgbClr val="FF3399"/>
                </a:solidFill>
              </a:rPr>
              <a:t> </a:t>
            </a:r>
            <a:r>
              <a:rPr lang="en-US" altLang="en-US" sz="2800" dirty="0">
                <a:solidFill>
                  <a:srgbClr val="FF6600"/>
                </a:solidFill>
              </a:rPr>
              <a:t>b</a:t>
            </a:r>
            <a:r>
              <a:rPr lang="en-US" altLang="en-US" sz="2800" dirty="0">
                <a:solidFill>
                  <a:srgbClr val="FFFF00"/>
                </a:solidFill>
              </a:rPr>
              <a:t>e </a:t>
            </a:r>
            <a:r>
              <a:rPr lang="en-US" altLang="en-US" sz="2800" dirty="0">
                <a:solidFill>
                  <a:srgbClr val="33CC33"/>
                </a:solidFill>
              </a:rPr>
              <a:t>c</a:t>
            </a:r>
            <a:r>
              <a:rPr lang="en-US" altLang="en-US" sz="2800" dirty="0">
                <a:solidFill>
                  <a:srgbClr val="0066FF"/>
                </a:solidFill>
              </a:rPr>
              <a:t>r</a:t>
            </a:r>
            <a:r>
              <a:rPr lang="en-US" altLang="en-US" sz="2800" dirty="0">
                <a:solidFill>
                  <a:schemeClr val="folHlink"/>
                </a:solidFill>
              </a:rPr>
              <a:t>e</a:t>
            </a:r>
            <a:r>
              <a:rPr lang="en-US" altLang="en-US" sz="2800" dirty="0">
                <a:solidFill>
                  <a:srgbClr val="FF3399"/>
                </a:solidFill>
              </a:rPr>
              <a:t>a</a:t>
            </a:r>
            <a:r>
              <a:rPr lang="en-US" altLang="en-US" sz="2800" dirty="0">
                <a:solidFill>
                  <a:srgbClr val="FF0000"/>
                </a:solidFill>
              </a:rPr>
              <a:t>t</a:t>
            </a:r>
            <a:r>
              <a:rPr lang="en-US" altLang="en-US" sz="2800" dirty="0">
                <a:solidFill>
                  <a:srgbClr val="FF6600"/>
                </a:solidFill>
              </a:rPr>
              <a:t>i</a:t>
            </a:r>
            <a:r>
              <a:rPr lang="en-US" altLang="en-US" sz="2800" dirty="0">
                <a:solidFill>
                  <a:srgbClr val="FFFF00"/>
                </a:solidFill>
              </a:rPr>
              <a:t>v</a:t>
            </a:r>
            <a:r>
              <a:rPr lang="en-US" altLang="en-US" sz="2800" dirty="0">
                <a:solidFill>
                  <a:srgbClr val="33CC33"/>
                </a:solidFill>
              </a:rPr>
              <a:t>e</a:t>
            </a:r>
            <a:r>
              <a:rPr lang="en-US" altLang="en-US" sz="2800" dirty="0">
                <a:solidFill>
                  <a:srgbClr val="FF3399"/>
                </a:solidFill>
              </a:rPr>
              <a:t> </a:t>
            </a:r>
            <a:r>
              <a:rPr lang="en-US" altLang="en-US" sz="2800" dirty="0">
                <a:solidFill>
                  <a:srgbClr val="0066FF"/>
                </a:solidFill>
              </a:rPr>
              <a:t>c</a:t>
            </a:r>
            <a:r>
              <a:rPr lang="en-US" altLang="en-US" sz="2800" dirty="0">
                <a:solidFill>
                  <a:schemeClr val="folHlink"/>
                </a:solidFill>
              </a:rPr>
              <a:t>a</a:t>
            </a:r>
            <a:r>
              <a:rPr lang="en-US" altLang="en-US" sz="2800" dirty="0">
                <a:solidFill>
                  <a:srgbClr val="FF3399"/>
                </a:solidFill>
              </a:rPr>
              <a:t>n </a:t>
            </a:r>
            <a:r>
              <a:rPr lang="en-US" altLang="en-US" sz="2800" dirty="0">
                <a:solidFill>
                  <a:srgbClr val="FF0000"/>
                </a:solidFill>
              </a:rPr>
              <a:t>a</a:t>
            </a:r>
            <a:r>
              <a:rPr lang="en-US" altLang="en-US" sz="2800" dirty="0">
                <a:solidFill>
                  <a:srgbClr val="FF6600"/>
                </a:solidFill>
              </a:rPr>
              <a:t>l</a:t>
            </a:r>
            <a:r>
              <a:rPr lang="en-US" altLang="en-US" sz="2800" dirty="0">
                <a:solidFill>
                  <a:srgbClr val="FFFF00"/>
                </a:solidFill>
              </a:rPr>
              <a:t>s</a:t>
            </a:r>
            <a:r>
              <a:rPr lang="en-US" altLang="en-US" sz="2800" dirty="0">
                <a:solidFill>
                  <a:srgbClr val="33CC33"/>
                </a:solidFill>
              </a:rPr>
              <a:t>o</a:t>
            </a:r>
            <a:r>
              <a:rPr lang="en-US" altLang="en-US" sz="2800" dirty="0">
                <a:solidFill>
                  <a:srgbClr val="FF3399"/>
                </a:solidFill>
              </a:rPr>
              <a:t> </a:t>
            </a:r>
            <a:r>
              <a:rPr lang="en-US" altLang="en-US" sz="2800" dirty="0">
                <a:solidFill>
                  <a:srgbClr val="0066FF"/>
                </a:solidFill>
              </a:rPr>
              <a:t>b</a:t>
            </a:r>
            <a:r>
              <a:rPr lang="en-US" altLang="en-US" sz="2800" dirty="0">
                <a:solidFill>
                  <a:schemeClr val="folHlink"/>
                </a:solidFill>
              </a:rPr>
              <a:t>e</a:t>
            </a:r>
            <a:r>
              <a:rPr lang="en-US" altLang="en-US" sz="2800" dirty="0">
                <a:solidFill>
                  <a:srgbClr val="FF3399"/>
                </a:solidFill>
              </a:rPr>
              <a:t> b</a:t>
            </a:r>
            <a:r>
              <a:rPr lang="en-US" altLang="en-US" sz="2800" dirty="0">
                <a:solidFill>
                  <a:srgbClr val="FF0000"/>
                </a:solidFill>
              </a:rPr>
              <a:t>a</a:t>
            </a:r>
            <a:r>
              <a:rPr lang="en-US" altLang="en-US" sz="2800" dirty="0">
                <a:solidFill>
                  <a:srgbClr val="FF6600"/>
                </a:solidFill>
              </a:rPr>
              <a:t>d.</a:t>
            </a:r>
          </a:p>
          <a:p>
            <a:pPr>
              <a:buFontTx/>
              <a:buNone/>
            </a:pPr>
            <a:endParaRPr lang="en-US" altLang="en-US" sz="2800" dirty="0"/>
          </a:p>
          <a:p>
            <a:endParaRPr lang="en-GB" altLang="en-US" sz="2800" dirty="0"/>
          </a:p>
        </p:txBody>
      </p:sp>
    </p:spTree>
    <p:extLst>
      <p:ext uri="{BB962C8B-B14F-4D97-AF65-F5344CB8AC3E}">
        <p14:creationId xmlns:p14="http://schemas.microsoft.com/office/powerpoint/2010/main" val="3760459716"/>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2"/>
          <p:cNvSpPr>
            <a:spLocks noGrp="1" noChangeArrowheads="1"/>
          </p:cNvSpPr>
          <p:nvPr>
            <p:ph type="title"/>
          </p:nvPr>
        </p:nvSpPr>
        <p:spPr>
          <a:xfrm>
            <a:off x="2063750" y="228600"/>
            <a:ext cx="7918450" cy="1143000"/>
          </a:xfrm>
        </p:spPr>
        <p:txBody>
          <a:bodyPr/>
          <a:lstStyle/>
          <a:p>
            <a:pPr algn="ctr"/>
            <a:r>
              <a:rPr lang="en-GB" altLang="en-US">
                <a:solidFill>
                  <a:schemeClr val="tx1"/>
                </a:solidFill>
              </a:rPr>
              <a:t>Images</a:t>
            </a:r>
          </a:p>
        </p:txBody>
      </p:sp>
      <p:sp>
        <p:nvSpPr>
          <p:cNvPr id="182275" name="Rectangle 3"/>
          <p:cNvSpPr>
            <a:spLocks noGrp="1" noChangeArrowheads="1"/>
          </p:cNvSpPr>
          <p:nvPr>
            <p:ph type="body" idx="1"/>
          </p:nvPr>
        </p:nvSpPr>
        <p:spPr/>
        <p:txBody>
          <a:bodyPr/>
          <a:lstStyle/>
          <a:p>
            <a:pPr>
              <a:lnSpc>
                <a:spcPct val="80000"/>
              </a:lnSpc>
            </a:pPr>
            <a:r>
              <a:rPr lang="en-GB" altLang="en-US" sz="2800" dirty="0"/>
              <a:t>Explain your use of images. Random images that have no obvious relationship to what you are saying are distracting.</a:t>
            </a:r>
          </a:p>
          <a:p>
            <a:pPr>
              <a:lnSpc>
                <a:spcPct val="80000"/>
              </a:lnSpc>
            </a:pPr>
            <a:endParaRPr lang="en-GB" altLang="en-US" sz="2800" dirty="0"/>
          </a:p>
          <a:p>
            <a:pPr>
              <a:lnSpc>
                <a:spcPct val="80000"/>
              </a:lnSpc>
            </a:pPr>
            <a:endParaRPr lang="en-GB" altLang="en-US" sz="2800" dirty="0"/>
          </a:p>
          <a:p>
            <a:pPr>
              <a:lnSpc>
                <a:spcPct val="80000"/>
              </a:lnSpc>
            </a:pPr>
            <a:endParaRPr lang="en-GB" altLang="en-US" sz="2800" dirty="0"/>
          </a:p>
          <a:p>
            <a:pPr>
              <a:lnSpc>
                <a:spcPct val="80000"/>
              </a:lnSpc>
            </a:pPr>
            <a:endParaRPr lang="en-GB" altLang="en-US" sz="2800" dirty="0"/>
          </a:p>
          <a:p>
            <a:pPr>
              <a:lnSpc>
                <a:spcPct val="80000"/>
              </a:lnSpc>
            </a:pPr>
            <a:endParaRPr lang="en-GB" altLang="en-US" sz="2800" dirty="0"/>
          </a:p>
          <a:p>
            <a:pPr>
              <a:lnSpc>
                <a:spcPct val="80000"/>
              </a:lnSpc>
            </a:pPr>
            <a:r>
              <a:rPr lang="en-GB" altLang="en-US" sz="2800" dirty="0"/>
              <a:t>Are sound effects needed?</a:t>
            </a:r>
          </a:p>
          <a:p>
            <a:pPr>
              <a:lnSpc>
                <a:spcPct val="80000"/>
              </a:lnSpc>
            </a:pPr>
            <a:endParaRPr lang="en-GB" altLang="en-US" sz="2800" dirty="0"/>
          </a:p>
          <a:p>
            <a:pPr>
              <a:lnSpc>
                <a:spcPct val="80000"/>
              </a:lnSpc>
            </a:pPr>
            <a:endParaRPr lang="en-GB" altLang="en-US" sz="2800" dirty="0"/>
          </a:p>
        </p:txBody>
      </p:sp>
      <p:pic>
        <p:nvPicPr>
          <p:cNvPr id="182276" name="Picture 4" descr="pe07677_"/>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66518" y="2525714"/>
            <a:ext cx="1712913" cy="171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50503337"/>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2135188" y="228600"/>
            <a:ext cx="7847012" cy="1143000"/>
          </a:xfrm>
          <a:gradFill rotWithShape="0">
            <a:gsLst>
              <a:gs pos="0">
                <a:srgbClr val="A603AB"/>
              </a:gs>
              <a:gs pos="6000">
                <a:srgbClr val="E81766"/>
              </a:gs>
              <a:gs pos="13500">
                <a:srgbClr val="EE3F17"/>
              </a:gs>
              <a:gs pos="24000">
                <a:srgbClr val="FFFF00"/>
              </a:gs>
              <a:gs pos="32499">
                <a:srgbClr val="1A8D48"/>
              </a:gs>
              <a:gs pos="39500">
                <a:srgbClr val="0819FB"/>
              </a:gs>
              <a:gs pos="50000">
                <a:srgbClr val="A603AB"/>
              </a:gs>
              <a:gs pos="60501">
                <a:srgbClr val="0819FB"/>
              </a:gs>
              <a:gs pos="67501">
                <a:srgbClr val="1A8D48"/>
              </a:gs>
              <a:gs pos="76000">
                <a:srgbClr val="FFFF00"/>
              </a:gs>
              <a:gs pos="86500">
                <a:srgbClr val="EE3F17"/>
              </a:gs>
              <a:gs pos="94000">
                <a:srgbClr val="E81766"/>
              </a:gs>
              <a:gs pos="100000">
                <a:srgbClr val="A603AB"/>
              </a:gs>
            </a:gsLst>
            <a:lin ang="0" scaled="1"/>
          </a:gradFill>
        </p:spPr>
        <p:txBody>
          <a:bodyPr/>
          <a:lstStyle/>
          <a:p>
            <a:pPr algn="ctr"/>
            <a:r>
              <a:rPr lang="en-US" altLang="en-US"/>
              <a:t>Background</a:t>
            </a:r>
          </a:p>
        </p:txBody>
      </p:sp>
      <p:sp>
        <p:nvSpPr>
          <p:cNvPr id="176131" name="Rectangle 3"/>
          <p:cNvSpPr>
            <a:spLocks noGrp="1" noChangeArrowheads="1"/>
          </p:cNvSpPr>
          <p:nvPr>
            <p:ph type="body" idx="1"/>
          </p:nvPr>
        </p:nvSpPr>
        <p:spPr>
          <a:gradFill rotWithShape="0">
            <a:gsLst>
              <a:gs pos="0">
                <a:srgbClr val="A603AB"/>
              </a:gs>
              <a:gs pos="10501">
                <a:srgbClr val="0819FB"/>
              </a:gs>
              <a:gs pos="17501">
                <a:srgbClr val="1A8D48"/>
              </a:gs>
              <a:gs pos="26000">
                <a:srgbClr val="FFFF00"/>
              </a:gs>
              <a:gs pos="36500">
                <a:srgbClr val="EE3F17"/>
              </a:gs>
              <a:gs pos="44000">
                <a:srgbClr val="E81766"/>
              </a:gs>
              <a:gs pos="50000">
                <a:srgbClr val="A603AB"/>
              </a:gs>
              <a:gs pos="56000">
                <a:srgbClr val="E81766"/>
              </a:gs>
              <a:gs pos="63500">
                <a:srgbClr val="EE3F17"/>
              </a:gs>
              <a:gs pos="74000">
                <a:srgbClr val="FFFF00"/>
              </a:gs>
              <a:gs pos="82500">
                <a:srgbClr val="1A8D48"/>
              </a:gs>
              <a:gs pos="89500">
                <a:srgbClr val="0819FB"/>
              </a:gs>
              <a:gs pos="100000">
                <a:srgbClr val="A603AB"/>
              </a:gs>
            </a:gsLst>
            <a:lin ang="18900000" scaled="1"/>
          </a:gradFill>
        </p:spPr>
        <p:txBody>
          <a:bodyPr/>
          <a:lstStyle/>
          <a:p>
            <a:r>
              <a:rPr lang="en-US" altLang="en-US" dirty="0">
                <a:solidFill>
                  <a:schemeClr val="accent1"/>
                </a:solidFill>
              </a:rPr>
              <a:t>Avoid backgrounds that are distracting or difficult to read from.</a:t>
            </a:r>
          </a:p>
          <a:p>
            <a:r>
              <a:rPr lang="en-US" altLang="en-US" dirty="0">
                <a:solidFill>
                  <a:schemeClr val="accent1"/>
                </a:solidFill>
              </a:rPr>
              <a:t>Always be consistent with the background that you use.</a:t>
            </a:r>
          </a:p>
          <a:p>
            <a:pPr>
              <a:buFontTx/>
              <a:buNone/>
            </a:pPr>
            <a:endParaRPr lang="en-US" altLang="en-US" dirty="0">
              <a:solidFill>
                <a:schemeClr val="accent1"/>
              </a:solidFill>
            </a:endParaRPr>
          </a:p>
          <a:p>
            <a:endParaRPr lang="en-US" altLang="en-US" dirty="0">
              <a:solidFill>
                <a:schemeClr val="accent1"/>
              </a:solidFill>
            </a:endParaRPr>
          </a:p>
          <a:p>
            <a:endParaRPr lang="en-US" altLang="en-US" dirty="0">
              <a:solidFill>
                <a:schemeClr val="accent1"/>
              </a:solidFill>
            </a:endParaRPr>
          </a:p>
          <a:p>
            <a:endParaRPr lang="en-US" altLang="en-US" dirty="0">
              <a:solidFill>
                <a:schemeClr val="accent1"/>
              </a:solidFill>
            </a:endParaRPr>
          </a:p>
        </p:txBody>
      </p:sp>
    </p:spTree>
    <p:extLst>
      <p:ext uri="{BB962C8B-B14F-4D97-AF65-F5344CB8AC3E}">
        <p14:creationId xmlns:p14="http://schemas.microsoft.com/office/powerpoint/2010/main" val="2111299649"/>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3729"/>
            <a:ext cx="10972800" cy="1143000"/>
          </a:xfrm>
        </p:spPr>
        <p:txBody>
          <a:bodyPr>
            <a:normAutofit/>
          </a:bodyPr>
          <a:lstStyle/>
          <a:p>
            <a:r>
              <a:rPr lang="en-GB" b="1" dirty="0"/>
              <a:t>Activity</a:t>
            </a:r>
            <a:r>
              <a:rPr lang="en-GB" dirty="0"/>
              <a:t>-Describe Presentation Options </a:t>
            </a:r>
          </a:p>
        </p:txBody>
      </p:sp>
      <p:sp>
        <p:nvSpPr>
          <p:cNvPr id="3" name="Content Placeholder 2"/>
          <p:cNvSpPr>
            <a:spLocks noGrp="1"/>
          </p:cNvSpPr>
          <p:nvPr>
            <p:ph idx="1"/>
          </p:nvPr>
        </p:nvSpPr>
        <p:spPr>
          <a:xfrm>
            <a:off x="535709" y="1313874"/>
            <a:ext cx="10972800" cy="3917032"/>
          </a:xfrm>
        </p:spPr>
        <p:txBody>
          <a:bodyPr>
            <a:normAutofit/>
          </a:bodyPr>
          <a:lstStyle/>
          <a:p>
            <a:r>
              <a:rPr lang="en-GB" dirty="0"/>
              <a:t>Excel Company operates in four main sectors agriculture(25%), construction(45%), production (20%)  and services (20%) </a:t>
            </a:r>
          </a:p>
          <a:p>
            <a:r>
              <a:rPr lang="en-GB" dirty="0"/>
              <a:t>Trident is a leading electronic business in London. It made the following annual profits: </a:t>
            </a:r>
          </a:p>
          <a:p>
            <a:pPr lvl="1"/>
            <a:r>
              <a:rPr lang="en-GB" dirty="0"/>
              <a:t>2015: £100,000; 2016: £150,000; 2017: £240,000; 2018: 180,000; 2019: 130,000. </a:t>
            </a:r>
          </a:p>
          <a:p>
            <a:endParaRPr lang="en-GB" dirty="0"/>
          </a:p>
        </p:txBody>
      </p:sp>
    </p:spTree>
    <p:extLst>
      <p:ext uri="{BB962C8B-B14F-4D97-AF65-F5344CB8AC3E}">
        <p14:creationId xmlns:p14="http://schemas.microsoft.com/office/powerpoint/2010/main" val="364930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Presentation-top tips </a:t>
            </a:r>
          </a:p>
        </p:txBody>
      </p:sp>
      <p:sp>
        <p:nvSpPr>
          <p:cNvPr id="3" name="Content Placeholder 2"/>
          <p:cNvSpPr>
            <a:spLocks noGrp="1"/>
          </p:cNvSpPr>
          <p:nvPr>
            <p:ph idx="1"/>
          </p:nvPr>
        </p:nvSpPr>
        <p:spPr/>
        <p:txBody>
          <a:bodyPr>
            <a:normAutofit lnSpcReduction="10000"/>
          </a:bodyPr>
          <a:lstStyle/>
          <a:p>
            <a:pPr marL="458787" indent="-457200">
              <a:spcBef>
                <a:spcPts val="638"/>
              </a:spcBef>
              <a:buSzPct val="45000"/>
              <a:defRPr/>
            </a:pPr>
            <a:r>
              <a:rPr lang="en-GB" altLang="en-US" dirty="0">
                <a:solidFill>
                  <a:srgbClr val="000000"/>
                </a:solidFill>
              </a:rPr>
              <a:t>Know your subject</a:t>
            </a:r>
          </a:p>
          <a:p>
            <a:pPr marL="344487">
              <a:spcBef>
                <a:spcPts val="638"/>
              </a:spcBef>
              <a:defRPr/>
            </a:pPr>
            <a:endParaRPr lang="en-GB" altLang="en-US" sz="2000" dirty="0">
              <a:solidFill>
                <a:srgbClr val="000000"/>
              </a:solidFill>
            </a:endParaRPr>
          </a:p>
          <a:p>
            <a:pPr marL="458787" indent="-457200">
              <a:spcBef>
                <a:spcPts val="638"/>
              </a:spcBef>
              <a:buSzPct val="45000"/>
              <a:defRPr/>
            </a:pPr>
            <a:r>
              <a:rPr lang="en-GB" altLang="en-US" dirty="0">
                <a:solidFill>
                  <a:srgbClr val="000000"/>
                </a:solidFill>
              </a:rPr>
              <a:t>Stay focused</a:t>
            </a:r>
          </a:p>
          <a:p>
            <a:pPr marL="344487">
              <a:spcBef>
                <a:spcPts val="638"/>
              </a:spcBef>
              <a:defRPr/>
            </a:pPr>
            <a:endParaRPr lang="en-GB" altLang="en-US" sz="2000" dirty="0">
              <a:solidFill>
                <a:srgbClr val="000000"/>
              </a:solidFill>
            </a:endParaRPr>
          </a:p>
          <a:p>
            <a:pPr marL="458787" indent="-457200">
              <a:spcBef>
                <a:spcPts val="638"/>
              </a:spcBef>
              <a:buSzPct val="45000"/>
              <a:defRPr/>
            </a:pPr>
            <a:r>
              <a:rPr lang="en-GB" altLang="en-US" dirty="0">
                <a:solidFill>
                  <a:srgbClr val="000000"/>
                </a:solidFill>
              </a:rPr>
              <a:t>Prioritise the information</a:t>
            </a:r>
          </a:p>
          <a:p>
            <a:pPr lvl="1">
              <a:spcBef>
                <a:spcPts val="563"/>
              </a:spcBef>
              <a:buSzPct val="75000"/>
              <a:buFont typeface="Symbol" charset="2"/>
              <a:buChar char=""/>
              <a:defRPr/>
            </a:pPr>
            <a:r>
              <a:rPr lang="en-GB" altLang="en-US" dirty="0">
                <a:solidFill>
                  <a:srgbClr val="000000"/>
                </a:solidFill>
              </a:rPr>
              <a:t>Essential</a:t>
            </a:r>
          </a:p>
          <a:p>
            <a:pPr lvl="1">
              <a:spcBef>
                <a:spcPts val="563"/>
              </a:spcBef>
              <a:buSzPct val="75000"/>
              <a:buFont typeface="Symbol" charset="2"/>
              <a:buChar char=""/>
              <a:defRPr/>
            </a:pPr>
            <a:r>
              <a:rPr lang="en-GB" altLang="en-US" dirty="0">
                <a:solidFill>
                  <a:srgbClr val="000000"/>
                </a:solidFill>
              </a:rPr>
              <a:t>Desirable</a:t>
            </a:r>
          </a:p>
          <a:p>
            <a:pPr lvl="1">
              <a:spcBef>
                <a:spcPts val="563"/>
              </a:spcBef>
              <a:buSzPct val="75000"/>
              <a:buFont typeface="Symbol" charset="2"/>
              <a:buChar char=""/>
              <a:defRPr/>
            </a:pPr>
            <a:r>
              <a:rPr lang="en-GB" altLang="en-US" dirty="0">
                <a:solidFill>
                  <a:srgbClr val="000000"/>
                </a:solidFill>
              </a:rPr>
              <a:t>Added bonus material</a:t>
            </a:r>
          </a:p>
          <a:p>
            <a:endParaRPr lang="en-GB" dirty="0"/>
          </a:p>
        </p:txBody>
      </p:sp>
    </p:spTree>
    <p:extLst>
      <p:ext uri="{BB962C8B-B14F-4D97-AF65-F5344CB8AC3E}">
        <p14:creationId xmlns:p14="http://schemas.microsoft.com/office/powerpoint/2010/main" val="20868768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
          <p:cNvSpPr>
            <a:spLocks noGrp="1" noChangeArrowheads="1"/>
          </p:cNvSpPr>
          <p:nvPr>
            <p:ph type="title" idx="4294967295"/>
          </p:nvPr>
        </p:nvSpPr>
        <p:spPr>
          <a:xfrm>
            <a:off x="5808663" y="260350"/>
            <a:ext cx="4737100" cy="762000"/>
          </a:xfrm>
        </p:spPr>
        <p:txBody>
          <a:bodyPr/>
          <a:lstStyle/>
          <a:p>
            <a:pPr>
              <a:tabLst>
                <a:tab pos="723900" algn="l"/>
                <a:tab pos="1447800" algn="l"/>
                <a:tab pos="2171700" algn="l"/>
              </a:tabLst>
            </a:pPr>
            <a:r>
              <a:rPr lang="en-GB" altLang="en-US" sz="3000" b="1">
                <a:solidFill>
                  <a:schemeClr val="bg1"/>
                </a:solidFill>
                <a:latin typeface="AvantGarde Bk BT"/>
              </a:rPr>
              <a:t>4. Presentation structure</a:t>
            </a:r>
          </a:p>
        </p:txBody>
      </p:sp>
      <p:sp>
        <p:nvSpPr>
          <p:cNvPr id="2" name="Rectangle 2"/>
          <p:cNvSpPr>
            <a:spLocks noGrp="1" noChangeArrowheads="1"/>
          </p:cNvSpPr>
          <p:nvPr>
            <p:ph type="body" idx="4294967295"/>
          </p:nvPr>
        </p:nvSpPr>
        <p:spPr>
          <a:xfrm>
            <a:off x="1940214" y="3635376"/>
            <a:ext cx="8102600" cy="2095500"/>
          </a:xfrm>
        </p:spPr>
        <p:txBody>
          <a:bodyPr>
            <a:normAutofit lnSpcReduction="10000"/>
          </a:bodyPr>
          <a:lstStyle/>
          <a:p>
            <a:pPr marL="552450" indent="-550863">
              <a:spcBef>
                <a:spcPts val="638"/>
              </a:spcBef>
              <a:spcAft>
                <a:spcPct val="0"/>
              </a:spcAft>
              <a:buNone/>
              <a:tabLst>
                <a:tab pos="723900" algn="l"/>
                <a:tab pos="1447800" algn="l"/>
                <a:tab pos="2171700" algn="l"/>
                <a:tab pos="2895600" algn="l"/>
                <a:tab pos="3619500" algn="l"/>
                <a:tab pos="4343400" algn="l"/>
                <a:tab pos="5067300" algn="l"/>
                <a:tab pos="5791200" algn="l"/>
                <a:tab pos="6515100" algn="l"/>
                <a:tab pos="7239000" algn="l"/>
                <a:tab pos="7962900" algn="l"/>
              </a:tabLst>
              <a:defRPr/>
            </a:pPr>
            <a:r>
              <a:rPr lang="en-GB" altLang="en-US" sz="3000" dirty="0"/>
              <a:t>The Rule of 3, Tell the listener:</a:t>
            </a:r>
          </a:p>
          <a:p>
            <a:pPr marL="541338" indent="-269875">
              <a:spcBef>
                <a:spcPts val="638"/>
              </a:spcBef>
              <a:spcAft>
                <a:spcPct val="0"/>
              </a:spcAft>
              <a:buSzPct val="45000"/>
              <a:buFont typeface="Wingdings"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defRPr/>
            </a:pPr>
            <a:r>
              <a:rPr lang="en-GB" altLang="en-US" sz="3000" dirty="0"/>
              <a:t> what you are going to tell them</a:t>
            </a:r>
          </a:p>
          <a:p>
            <a:pPr marL="541338" indent="-269875">
              <a:spcBef>
                <a:spcPts val="638"/>
              </a:spcBef>
              <a:spcAft>
                <a:spcPct val="0"/>
              </a:spcAft>
              <a:buSzPct val="45000"/>
              <a:buFont typeface="Wingdings"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defRPr/>
            </a:pPr>
            <a:r>
              <a:rPr lang="en-GB" altLang="en-US" sz="3000" dirty="0"/>
              <a:t>Tell them</a:t>
            </a:r>
          </a:p>
          <a:p>
            <a:pPr marL="541338" indent="-269875">
              <a:spcBef>
                <a:spcPts val="638"/>
              </a:spcBef>
              <a:spcAft>
                <a:spcPct val="0"/>
              </a:spcAft>
              <a:buSzPct val="45000"/>
              <a:buFont typeface="Wingdings"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defRPr/>
            </a:pPr>
            <a:r>
              <a:rPr lang="en-GB" altLang="en-US" sz="3000" dirty="0"/>
              <a:t>Tell them what you have told them</a:t>
            </a:r>
          </a:p>
          <a:p>
            <a:pPr marL="552450" indent="-550863">
              <a:spcBef>
                <a:spcPts val="638"/>
              </a:spcBef>
              <a:spcAft>
                <a:spcPct val="0"/>
              </a:spcAft>
              <a:buNone/>
              <a:tabLst>
                <a:tab pos="723900" algn="l"/>
                <a:tab pos="1447800" algn="l"/>
                <a:tab pos="2171700" algn="l"/>
                <a:tab pos="2895600" algn="l"/>
                <a:tab pos="3619500" algn="l"/>
                <a:tab pos="4343400" algn="l"/>
                <a:tab pos="5067300" algn="l"/>
                <a:tab pos="5791200" algn="l"/>
                <a:tab pos="6515100" algn="l"/>
                <a:tab pos="7239000" algn="l"/>
                <a:tab pos="7962900" algn="l"/>
              </a:tabLst>
              <a:defRPr/>
            </a:pPr>
            <a:endParaRPr lang="en-GB" altLang="en-US" sz="2400" dirty="0"/>
          </a:p>
        </p:txBody>
      </p:sp>
      <p:sp>
        <p:nvSpPr>
          <p:cNvPr id="13316" name="Rectangle 3"/>
          <p:cNvSpPr>
            <a:spLocks noChangeArrowheads="1"/>
          </p:cNvSpPr>
          <p:nvPr/>
        </p:nvSpPr>
        <p:spPr bwMode="auto">
          <a:xfrm>
            <a:off x="1614995" y="1762487"/>
            <a:ext cx="1223963" cy="792163"/>
          </a:xfrm>
          <a:prstGeom prst="rect">
            <a:avLst/>
          </a:prstGeom>
          <a:solidFill>
            <a:srgbClr val="0000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5000" rIns="90000" bIns="45000" anchor="ctr"/>
          <a:lstStyle>
            <a:lvl1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1pPr>
            <a:lvl2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2pPr>
            <a:lvl3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3pPr>
            <a:lvl4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4pPr>
            <a:lvl5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9pPr>
          </a:lstStyle>
          <a:p>
            <a:pPr algn="ctr" eaLnBrk="1" hangingPunct="1">
              <a:lnSpc>
                <a:spcPct val="100000"/>
              </a:lnSpc>
            </a:pPr>
            <a:r>
              <a:rPr lang="en-GB" altLang="en-US" b="1">
                <a:solidFill>
                  <a:schemeClr val="bg1"/>
                </a:solidFill>
                <a:latin typeface="Verdana" panose="020B0604030504040204" pitchFamily="34" charset="0"/>
              </a:rPr>
              <a:t>Intro</a:t>
            </a:r>
          </a:p>
        </p:txBody>
      </p:sp>
      <p:sp>
        <p:nvSpPr>
          <p:cNvPr id="13317" name="Rectangle 4"/>
          <p:cNvSpPr>
            <a:spLocks noChangeArrowheads="1"/>
          </p:cNvSpPr>
          <p:nvPr/>
        </p:nvSpPr>
        <p:spPr bwMode="auto">
          <a:xfrm>
            <a:off x="3242469" y="1412082"/>
            <a:ext cx="2879725" cy="2160587"/>
          </a:xfrm>
          <a:prstGeom prst="rect">
            <a:avLst/>
          </a:prstGeom>
          <a:solidFill>
            <a:srgbClr val="0000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5000" rIns="90000" bIns="45000" anchor="ctr"/>
          <a:lstStyle>
            <a:lvl1pPr eaLnBrk="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1pPr>
            <a:lvl2pPr eaLnBrk="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2pPr>
            <a:lvl3pPr eaLnBrk="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3pPr>
            <a:lvl4pPr eaLnBrk="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4pPr>
            <a:lvl5pPr eaLnBrk="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9pPr>
          </a:lstStyle>
          <a:p>
            <a:pPr algn="ctr" eaLnBrk="1" hangingPunct="1">
              <a:lnSpc>
                <a:spcPct val="100000"/>
              </a:lnSpc>
            </a:pPr>
            <a:r>
              <a:rPr lang="en-GB" altLang="en-US" b="1">
                <a:solidFill>
                  <a:schemeClr val="bg1"/>
                </a:solidFill>
                <a:latin typeface="Verdana" panose="020B0604030504040204" pitchFamily="34" charset="0"/>
              </a:rPr>
              <a:t>Main Body</a:t>
            </a:r>
          </a:p>
        </p:txBody>
      </p:sp>
      <p:sp>
        <p:nvSpPr>
          <p:cNvPr id="13318" name="Rectangle 5"/>
          <p:cNvSpPr>
            <a:spLocks noChangeArrowheads="1"/>
          </p:cNvSpPr>
          <p:nvPr/>
        </p:nvSpPr>
        <p:spPr bwMode="auto">
          <a:xfrm>
            <a:off x="6434859" y="1967707"/>
            <a:ext cx="1554596" cy="722312"/>
          </a:xfrm>
          <a:prstGeom prst="rect">
            <a:avLst/>
          </a:prstGeom>
          <a:solidFill>
            <a:srgbClr val="0000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5000" rIns="90000" bIns="45000" anchor="ctr"/>
          <a:lstStyle>
            <a:lvl1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1pPr>
            <a:lvl2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2pPr>
            <a:lvl3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3pPr>
            <a:lvl4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4pPr>
            <a:lvl5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9pPr>
          </a:lstStyle>
          <a:p>
            <a:pPr algn="ctr" eaLnBrk="1" hangingPunct="1">
              <a:lnSpc>
                <a:spcPct val="100000"/>
              </a:lnSpc>
            </a:pPr>
            <a:r>
              <a:rPr lang="en-GB" altLang="en-US" b="1" dirty="0">
                <a:solidFill>
                  <a:schemeClr val="bg1"/>
                </a:solidFill>
                <a:latin typeface="Verdana" panose="020B0604030504040204" pitchFamily="34" charset="0"/>
              </a:rPr>
              <a:t>Conclusion</a:t>
            </a:r>
          </a:p>
        </p:txBody>
      </p:sp>
      <p:sp>
        <p:nvSpPr>
          <p:cNvPr id="13319" name="Rectangle 5"/>
          <p:cNvSpPr>
            <a:spLocks noChangeArrowheads="1"/>
          </p:cNvSpPr>
          <p:nvPr/>
        </p:nvSpPr>
        <p:spPr bwMode="auto">
          <a:xfrm>
            <a:off x="8961727" y="1967707"/>
            <a:ext cx="1081087" cy="722312"/>
          </a:xfrm>
          <a:prstGeom prst="rect">
            <a:avLst/>
          </a:prstGeom>
          <a:solidFill>
            <a:srgbClr val="0000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5000" rIns="90000" bIns="45000" anchor="ctr"/>
          <a:lstStyle>
            <a:lvl1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1pPr>
            <a:lvl2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2pPr>
            <a:lvl3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3pPr>
            <a:lvl4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4pPr>
            <a:lvl5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9pPr>
          </a:lstStyle>
          <a:p>
            <a:pPr algn="ctr" eaLnBrk="1" hangingPunct="1">
              <a:lnSpc>
                <a:spcPct val="100000"/>
              </a:lnSpc>
            </a:pPr>
            <a:r>
              <a:rPr lang="en-GB" altLang="en-US" b="1">
                <a:solidFill>
                  <a:schemeClr val="bg1"/>
                </a:solidFill>
                <a:latin typeface="Verdana" panose="020B0604030504040204" pitchFamily="34" charset="0"/>
              </a:rPr>
              <a:t>?s</a:t>
            </a:r>
          </a:p>
        </p:txBody>
      </p:sp>
    </p:spTree>
    <p:extLst>
      <p:ext uri="{BB962C8B-B14F-4D97-AF65-F5344CB8AC3E}">
        <p14:creationId xmlns:p14="http://schemas.microsoft.com/office/powerpoint/2010/main" val="37019894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additive="repl">
                                        <p:cTn id="6" dur="1" fill="hold">
                                          <p:stCondLst>
                                            <p:cond delay="0"/>
                                          </p:stCondLst>
                                        </p:cTn>
                                        <p:tgtEl>
                                          <p:spTgt spid="2">
                                            <p:txEl>
                                              <p:pRg st="1" end="1"/>
                                            </p:txEl>
                                          </p:spTgt>
                                        </p:tgtEl>
                                        <p:attrNameLst>
                                          <p:attrName>style.visibility</p:attrName>
                                        </p:attrNameLst>
                                      </p:cBhvr>
                                      <p:to>
                                        <p:strVal val="visible"/>
                                      </p:to>
                                    </p:set>
                                  </p:childTnLst>
                                </p:cTn>
                              </p:par>
                              <p:par>
                                <p:cTn id="7" presetID="1" presetClass="entr" fill="hold" nodeType="withEffect">
                                  <p:stCondLst>
                                    <p:cond delay="0"/>
                                  </p:stCondLst>
                                  <p:childTnLst>
                                    <p:set>
                                      <p:cBhvr additive="repl">
                                        <p:cTn id="8" dur="1" fill="hold">
                                          <p:stCondLst>
                                            <p:cond delay="0"/>
                                          </p:stCondLst>
                                        </p:cTn>
                                        <p:tgtEl>
                                          <p:spTgt spid="2">
                                            <p:txEl>
                                              <p:pRg st="2" end="2"/>
                                            </p:txEl>
                                          </p:spTgt>
                                        </p:tgtEl>
                                        <p:attrNameLst>
                                          <p:attrName>style.visibility</p:attrName>
                                        </p:attrNameLst>
                                      </p:cBhvr>
                                      <p:to>
                                        <p:strVal val="visible"/>
                                      </p:to>
                                    </p:set>
                                  </p:childTnLst>
                                </p:cTn>
                              </p:par>
                              <p:par>
                                <p:cTn id="9" presetID="1" presetClass="entr" fill="hold" nodeType="withEffect">
                                  <p:stCondLst>
                                    <p:cond delay="0"/>
                                  </p:stCondLst>
                                  <p:childTnLst>
                                    <p:set>
                                      <p:cBhvr additive="repl">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Presentation-top tips </a:t>
            </a:r>
          </a:p>
        </p:txBody>
      </p:sp>
      <p:sp>
        <p:nvSpPr>
          <p:cNvPr id="3" name="Content Placeholder 2"/>
          <p:cNvSpPr>
            <a:spLocks noGrp="1"/>
          </p:cNvSpPr>
          <p:nvPr>
            <p:ph idx="1"/>
          </p:nvPr>
        </p:nvSpPr>
        <p:spPr/>
        <p:txBody>
          <a:bodyPr>
            <a:normAutofit/>
          </a:bodyPr>
          <a:lstStyle/>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r>
              <a:rPr lang="en-GB" altLang="en-US" dirty="0"/>
              <a:t>What to bear in mind when designing your</a:t>
            </a:r>
          </a:p>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r>
              <a:rPr lang="en-GB" altLang="en-US" dirty="0"/>
              <a:t>presentation?</a:t>
            </a:r>
          </a:p>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endParaRPr lang="en-GB" altLang="en-US" sz="1600" dirty="0"/>
          </a:p>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r>
              <a:rPr lang="en-GB" altLang="en-US" dirty="0"/>
              <a:t>Audience: experts/novices = level</a:t>
            </a:r>
          </a:p>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r>
              <a:rPr lang="en-GB" dirty="0"/>
              <a:t>Size of the space?</a:t>
            </a:r>
          </a:p>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r>
              <a:rPr lang="en-GB" dirty="0"/>
              <a:t>Technology requirement </a:t>
            </a:r>
          </a:p>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endParaRPr lang="en-GB" altLang="en-US" dirty="0"/>
          </a:p>
          <a:p>
            <a:endParaRPr lang="en-GB" dirty="0"/>
          </a:p>
        </p:txBody>
      </p:sp>
    </p:spTree>
    <p:extLst>
      <p:ext uri="{BB962C8B-B14F-4D97-AF65-F5344CB8AC3E}">
        <p14:creationId xmlns:p14="http://schemas.microsoft.com/office/powerpoint/2010/main" val="2904654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Presentation-top tips </a:t>
            </a:r>
          </a:p>
        </p:txBody>
      </p:sp>
      <p:sp>
        <p:nvSpPr>
          <p:cNvPr id="3" name="Content Placeholder 2"/>
          <p:cNvSpPr>
            <a:spLocks noGrp="1"/>
          </p:cNvSpPr>
          <p:nvPr>
            <p:ph idx="1"/>
          </p:nvPr>
        </p:nvSpPr>
        <p:spPr/>
        <p:txBody>
          <a:bodyPr>
            <a:normAutofit/>
          </a:bodyPr>
          <a:lstStyle/>
          <a:p>
            <a:pPr>
              <a:spcBef>
                <a:spcPts val="638"/>
              </a:spcBef>
              <a:buSzPct val="45000"/>
              <a:buFont typeface="Symbol" panose="05050102010706020507" pitchFamily="18" charset="2"/>
              <a:buChar char=""/>
            </a:pPr>
            <a:r>
              <a:rPr lang="en-GB" altLang="en-US" dirty="0">
                <a:solidFill>
                  <a:srgbClr val="000000"/>
                </a:solidFill>
              </a:rPr>
              <a:t>Limit scope – say more with less</a:t>
            </a:r>
          </a:p>
          <a:p>
            <a:pPr>
              <a:spcBef>
                <a:spcPts val="638"/>
              </a:spcBef>
              <a:buSzPct val="45000"/>
              <a:buFont typeface="Symbol" panose="05050102010706020507" pitchFamily="18" charset="2"/>
              <a:buChar char=""/>
            </a:pPr>
            <a:r>
              <a:rPr lang="en-GB" altLang="en-US" dirty="0">
                <a:solidFill>
                  <a:srgbClr val="000000"/>
                </a:solidFill>
              </a:rPr>
              <a:t>Limit detail – say less with more</a:t>
            </a:r>
          </a:p>
          <a:p>
            <a:pPr>
              <a:spcBef>
                <a:spcPts val="638"/>
              </a:spcBef>
              <a:buSzPct val="45000"/>
              <a:buFont typeface="Symbol" panose="05050102010706020507" pitchFamily="18" charset="2"/>
              <a:buChar char=""/>
            </a:pPr>
            <a:r>
              <a:rPr lang="en-GB" altLang="en-US" dirty="0">
                <a:solidFill>
                  <a:srgbClr val="000000"/>
                </a:solidFill>
              </a:rPr>
              <a:t>What about the details?</a:t>
            </a:r>
          </a:p>
          <a:p>
            <a:pPr lvl="1">
              <a:spcBef>
                <a:spcPts val="563"/>
              </a:spcBef>
              <a:buSzPct val="75000"/>
              <a:buFont typeface="Symbol" panose="05050102010706020507" pitchFamily="18" charset="2"/>
              <a:buChar char=""/>
            </a:pPr>
            <a:r>
              <a:rPr lang="en-GB" altLang="en-US" sz="3200" dirty="0">
                <a:solidFill>
                  <a:srgbClr val="000000"/>
                </a:solidFill>
              </a:rPr>
              <a:t>Keep in reserve for questions</a:t>
            </a:r>
          </a:p>
          <a:p>
            <a:pPr lvl="1">
              <a:spcBef>
                <a:spcPts val="563"/>
              </a:spcBef>
              <a:buSzPct val="75000"/>
              <a:buFont typeface="Symbol" panose="05050102010706020507" pitchFamily="18" charset="2"/>
              <a:buChar char=""/>
            </a:pPr>
            <a:r>
              <a:rPr lang="en-GB" altLang="en-US" sz="3200" dirty="0">
                <a:solidFill>
                  <a:srgbClr val="000000"/>
                </a:solidFill>
              </a:rPr>
              <a:t>Give source for more</a:t>
            </a:r>
          </a:p>
          <a:p>
            <a:pPr lvl="1">
              <a:spcBef>
                <a:spcPts val="563"/>
              </a:spcBef>
              <a:buSzPct val="75000"/>
              <a:buFont typeface="Symbol" panose="05050102010706020507" pitchFamily="18" charset="2"/>
              <a:buChar char=""/>
            </a:pPr>
            <a:r>
              <a:rPr lang="en-GB" altLang="en-US" sz="3200" dirty="0">
                <a:solidFill>
                  <a:srgbClr val="000000"/>
                </a:solidFill>
              </a:rPr>
              <a:t>Provide more in handouts</a:t>
            </a:r>
            <a:endParaRPr lang="en-GB" sz="3200" dirty="0"/>
          </a:p>
        </p:txBody>
      </p:sp>
    </p:spTree>
    <p:extLst>
      <p:ext uri="{BB962C8B-B14F-4D97-AF65-F5344CB8AC3E}">
        <p14:creationId xmlns:p14="http://schemas.microsoft.com/office/powerpoint/2010/main" val="17146295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1548679" y="177800"/>
            <a:ext cx="9809017" cy="54006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360">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42900" indent="-341313" eaLnBrk="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1pPr>
            <a:lvl2pPr indent="-284163" eaLnBrk="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2pPr>
            <a:lvl3pPr eaLnBrk="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3pPr>
            <a:lvl4pPr eaLnBrk="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4pPr>
            <a:lvl5pPr eaLnBrk="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itchFamily="16" charset="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itchFamily="16" charset="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itchFamily="16" charset="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itchFamily="16" charset="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9pPr>
          </a:lstStyle>
          <a:p>
            <a:pPr marL="173037" lvl="1" indent="0" algn="ctr" eaLnBrk="1">
              <a:spcBef>
                <a:spcPts val="563"/>
              </a:spcBef>
              <a:buSzPct val="75000"/>
              <a:defRPr/>
            </a:pPr>
            <a:r>
              <a:rPr lang="en-GB" altLang="en-US" sz="4400" b="1" dirty="0">
                <a:solidFill>
                  <a:srgbClr val="000000"/>
                </a:solidFill>
                <a:latin typeface="+mj-lt"/>
              </a:rPr>
              <a:t>Presentation Top Tips </a:t>
            </a:r>
          </a:p>
          <a:p>
            <a:pPr marL="1587" indent="0" algn="ctr" eaLnBrk="1">
              <a:spcBef>
                <a:spcPts val="638"/>
              </a:spcBef>
              <a:buSzPct val="45000"/>
              <a:defRPr/>
            </a:pPr>
            <a:r>
              <a:rPr lang="en-GB" altLang="en-US" sz="3600" dirty="0">
                <a:solidFill>
                  <a:srgbClr val="000000"/>
                </a:solidFill>
              </a:rPr>
              <a:t>Concise</a:t>
            </a:r>
          </a:p>
          <a:p>
            <a:pPr eaLnBrk="1">
              <a:spcBef>
                <a:spcPts val="638"/>
              </a:spcBef>
              <a:buSzPct val="45000"/>
              <a:buFont typeface="Symbol" charset="2"/>
              <a:buChar char=""/>
              <a:defRPr/>
            </a:pPr>
            <a:endParaRPr lang="en-GB" altLang="en-US" sz="3600" dirty="0">
              <a:solidFill>
                <a:srgbClr val="000000"/>
              </a:solidFill>
            </a:endParaRPr>
          </a:p>
          <a:p>
            <a:pPr marL="1587" indent="0" algn="ctr" eaLnBrk="1">
              <a:spcBef>
                <a:spcPts val="638"/>
              </a:spcBef>
              <a:buSzPct val="45000"/>
              <a:defRPr/>
            </a:pPr>
            <a:r>
              <a:rPr lang="en-GB" altLang="en-US" sz="3600" dirty="0">
                <a:solidFill>
                  <a:srgbClr val="000000"/>
                </a:solidFill>
              </a:rPr>
              <a:t>Simple</a:t>
            </a:r>
          </a:p>
          <a:p>
            <a:pPr marL="1587" indent="0" eaLnBrk="1">
              <a:spcBef>
                <a:spcPts val="638"/>
              </a:spcBef>
              <a:buSzPct val="45000"/>
              <a:defRPr/>
            </a:pPr>
            <a:endParaRPr lang="en-GB" altLang="en-US" sz="3600" dirty="0">
              <a:solidFill>
                <a:srgbClr val="000000"/>
              </a:solidFill>
            </a:endParaRPr>
          </a:p>
          <a:p>
            <a:pPr algn="ctr" eaLnBrk="1">
              <a:spcBef>
                <a:spcPts val="638"/>
              </a:spcBef>
              <a:defRPr/>
            </a:pPr>
            <a:r>
              <a:rPr lang="en-GB" altLang="en-US" sz="3200" dirty="0">
                <a:solidFill>
                  <a:srgbClr val="000000"/>
                </a:solidFill>
              </a:rPr>
              <a:t>Easily understood and interesting slides</a:t>
            </a:r>
          </a:p>
        </p:txBody>
      </p:sp>
      <p:sp>
        <p:nvSpPr>
          <p:cNvPr id="2" name="Plus 1"/>
          <p:cNvSpPr/>
          <p:nvPr/>
        </p:nvSpPr>
        <p:spPr bwMode="auto">
          <a:xfrm>
            <a:off x="5754688" y="2659063"/>
            <a:ext cx="914400" cy="914400"/>
          </a:xfrm>
          <a:prstGeom prst="mathPlus">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buFont typeface="Times New Roman" pitchFamily="16" charset="0"/>
              <a:buNone/>
              <a:defRPr/>
            </a:pPr>
            <a:endParaRPr lang="en-GB">
              <a:latin typeface="Arial" charset="0"/>
              <a:ea typeface="Microsoft YaHei" charset="-122"/>
            </a:endParaRPr>
          </a:p>
        </p:txBody>
      </p:sp>
      <p:sp>
        <p:nvSpPr>
          <p:cNvPr id="5" name="Plus 4"/>
          <p:cNvSpPr/>
          <p:nvPr/>
        </p:nvSpPr>
        <p:spPr bwMode="auto">
          <a:xfrm>
            <a:off x="5753894" y="3944937"/>
            <a:ext cx="914400" cy="914400"/>
          </a:xfrm>
          <a:prstGeom prst="mathPlus">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buFont typeface="Times New Roman" pitchFamily="16" charset="0"/>
              <a:buNone/>
              <a:defRPr/>
            </a:pPr>
            <a:endParaRPr lang="en-GB">
              <a:latin typeface="Arial" charset="0"/>
              <a:ea typeface="Microsoft YaHei" charset="-122"/>
            </a:endParaRPr>
          </a:p>
        </p:txBody>
      </p:sp>
    </p:spTree>
    <p:extLst>
      <p:ext uri="{BB962C8B-B14F-4D97-AF65-F5344CB8AC3E}">
        <p14:creationId xmlns:p14="http://schemas.microsoft.com/office/powerpoint/2010/main" val="485510541"/>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fill="hold" nodeType="clickEffect">
                                  <p:stCondLst>
                                    <p:cond delay="0"/>
                                  </p:stCondLst>
                                  <p:childTnLst>
                                    <p:set>
                                      <p:cBhvr additive="repl">
                                        <p:cTn id="6" dur="1" fill="hold">
                                          <p:stCondLst>
                                            <p:cond delay="0"/>
                                          </p:stCondLst>
                                        </p:cTn>
                                        <p:tgtEl>
                                          <p:spTgt spid="17410">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additive="repl">
                                        <p:cTn id="10" dur="1" fill="hold">
                                          <p:stCondLst>
                                            <p:cond delay="0"/>
                                          </p:stCondLst>
                                        </p:cTn>
                                        <p:tgtEl>
                                          <p:spTgt spid="17410">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fill="hold" nodeType="clickEffect">
                                  <p:stCondLst>
                                    <p:cond delay="0"/>
                                  </p:stCondLst>
                                  <p:childTnLst>
                                    <p:set>
                                      <p:cBhvr additive="repl">
                                        <p:cTn id="14" dur="1" fill="hold">
                                          <p:stCondLst>
                                            <p:cond delay="0"/>
                                          </p:stCondLst>
                                        </p:cTn>
                                        <p:tgtEl>
                                          <p:spTgt spid="17410">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fill="hold" nodeType="clickEffect">
                                  <p:stCondLst>
                                    <p:cond delay="0"/>
                                  </p:stCondLst>
                                  <p:childTnLst>
                                    <p:set>
                                      <p:cBhvr additive="repl">
                                        <p:cTn id="18" dur="1" fill="hold">
                                          <p:stCondLst>
                                            <p:cond delay="0"/>
                                          </p:stCondLst>
                                        </p:cTn>
                                        <p:tgtEl>
                                          <p:spTgt spid="1741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Presentation top tips </a:t>
            </a:r>
          </a:p>
        </p:txBody>
      </p:sp>
      <p:sp>
        <p:nvSpPr>
          <p:cNvPr id="3" name="Content Placeholder 2"/>
          <p:cNvSpPr>
            <a:spLocks noGrp="1"/>
          </p:cNvSpPr>
          <p:nvPr>
            <p:ph idx="1"/>
          </p:nvPr>
        </p:nvSpPr>
        <p:spPr/>
        <p:txBody>
          <a:bodyPr/>
          <a:lstStyle/>
          <a:p>
            <a:pPr marL="1587" indent="0">
              <a:spcBef>
                <a:spcPts val="638"/>
              </a:spcBef>
              <a:buSzPct val="45000"/>
              <a:buNone/>
              <a:defRPr/>
            </a:pPr>
            <a:r>
              <a:rPr lang="en-GB" altLang="en-US" dirty="0">
                <a:solidFill>
                  <a:srgbClr val="000000"/>
                </a:solidFill>
              </a:rPr>
              <a:t> Time management……Why finish on time?</a:t>
            </a:r>
          </a:p>
          <a:p>
            <a:pPr>
              <a:spcBef>
                <a:spcPts val="638"/>
              </a:spcBef>
              <a:buSzPct val="45000"/>
              <a:buFont typeface="Symbol" charset="2"/>
              <a:buChar char=""/>
              <a:defRPr/>
            </a:pPr>
            <a:r>
              <a:rPr lang="en-GB" altLang="en-US" dirty="0">
                <a:solidFill>
                  <a:srgbClr val="000000"/>
                </a:solidFill>
              </a:rPr>
              <a:t>Lose marks: did not include all material AND may be a set time in criteria</a:t>
            </a:r>
          </a:p>
          <a:p>
            <a:pPr>
              <a:spcBef>
                <a:spcPts val="638"/>
              </a:spcBef>
              <a:buSzPct val="45000"/>
              <a:buFont typeface="Symbol" charset="2"/>
              <a:buChar char=""/>
              <a:defRPr/>
            </a:pPr>
            <a:r>
              <a:rPr lang="en-GB" altLang="en-US" dirty="0">
                <a:solidFill>
                  <a:srgbClr val="000000"/>
                </a:solidFill>
              </a:rPr>
              <a:t>Audience frustration: no time for questions </a:t>
            </a:r>
          </a:p>
          <a:p>
            <a:pPr>
              <a:spcBef>
                <a:spcPts val="638"/>
              </a:spcBef>
              <a:buSzPct val="45000"/>
              <a:buFont typeface="Symbol" charset="2"/>
              <a:buChar char=""/>
              <a:defRPr/>
            </a:pPr>
            <a:r>
              <a:rPr lang="en-GB" altLang="en-US" dirty="0">
                <a:solidFill>
                  <a:srgbClr val="000000"/>
                </a:solidFill>
              </a:rPr>
              <a:t>Co-presenter frustration: inconsiderate</a:t>
            </a:r>
          </a:p>
          <a:p>
            <a:pPr>
              <a:spcBef>
                <a:spcPts val="638"/>
              </a:spcBef>
              <a:buSzPct val="45000"/>
              <a:buFont typeface="Symbol" charset="2"/>
              <a:buChar char=""/>
              <a:defRPr/>
            </a:pPr>
            <a:r>
              <a:rPr lang="en-GB" altLang="en-US" dirty="0">
                <a:solidFill>
                  <a:srgbClr val="000000"/>
                </a:solidFill>
              </a:rPr>
              <a:t>Creates a poor impression: for future presentations</a:t>
            </a:r>
          </a:p>
          <a:p>
            <a:endParaRPr lang="en-GB" dirty="0"/>
          </a:p>
        </p:txBody>
      </p:sp>
    </p:spTree>
    <p:extLst>
      <p:ext uri="{BB962C8B-B14F-4D97-AF65-F5344CB8AC3E}">
        <p14:creationId xmlns:p14="http://schemas.microsoft.com/office/powerpoint/2010/main" val="38811110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a:t>
            </a:r>
          </a:p>
        </p:txBody>
      </p:sp>
      <p:sp>
        <p:nvSpPr>
          <p:cNvPr id="3" name="Content Placeholder 2"/>
          <p:cNvSpPr>
            <a:spLocks noGrp="1"/>
          </p:cNvSpPr>
          <p:nvPr>
            <p:ph idx="1"/>
          </p:nvPr>
        </p:nvSpPr>
        <p:spPr>
          <a:xfrm>
            <a:off x="609600" y="1230746"/>
            <a:ext cx="10972800" cy="3917032"/>
          </a:xfrm>
        </p:spPr>
        <p:txBody>
          <a:bodyPr>
            <a:normAutofit fontScale="77500" lnSpcReduction="20000"/>
          </a:bodyPr>
          <a:lstStyle/>
          <a:p>
            <a:pPr>
              <a:spcBef>
                <a:spcPts val="638"/>
              </a:spcBef>
              <a:buSzPct val="45000"/>
              <a:buFont typeface="Wingdings" panose="05000000000000000000" pitchFamily="2" charset="2"/>
              <a:buChar char="v"/>
            </a:pPr>
            <a:r>
              <a:rPr lang="en-GB" altLang="en-US" sz="3800" dirty="0">
                <a:solidFill>
                  <a:srgbClr val="000000"/>
                </a:solidFill>
              </a:rPr>
              <a:t>Establish your subject and focus on it</a:t>
            </a:r>
          </a:p>
          <a:p>
            <a:pPr>
              <a:spcBef>
                <a:spcPts val="638"/>
              </a:spcBef>
              <a:buSzPct val="45000"/>
              <a:buFont typeface="Wingdings" panose="05000000000000000000" pitchFamily="2" charset="2"/>
              <a:buChar char="v"/>
            </a:pPr>
            <a:r>
              <a:rPr lang="en-GB" altLang="en-US" sz="3800" dirty="0">
                <a:solidFill>
                  <a:srgbClr val="000000"/>
                </a:solidFill>
              </a:rPr>
              <a:t>Prioritise you information</a:t>
            </a:r>
          </a:p>
          <a:p>
            <a:pPr>
              <a:spcBef>
                <a:spcPts val="638"/>
              </a:spcBef>
              <a:buSzPct val="45000"/>
              <a:buFont typeface="Wingdings" panose="05000000000000000000" pitchFamily="2" charset="2"/>
              <a:buChar char="v"/>
            </a:pPr>
            <a:r>
              <a:rPr lang="en-GB" altLang="en-US" sz="3800" dirty="0">
                <a:solidFill>
                  <a:srgbClr val="000000"/>
                </a:solidFill>
              </a:rPr>
              <a:t>Consider audience, venue, time of day, purpose</a:t>
            </a:r>
          </a:p>
          <a:p>
            <a:pPr>
              <a:spcBef>
                <a:spcPts val="638"/>
              </a:spcBef>
              <a:buSzPct val="45000"/>
              <a:buFont typeface="Wingdings" panose="05000000000000000000" pitchFamily="2" charset="2"/>
              <a:buChar char="v"/>
            </a:pPr>
            <a:r>
              <a:rPr lang="en-GB" altLang="en-US" sz="3800" dirty="0">
                <a:solidFill>
                  <a:srgbClr val="000000"/>
                </a:solidFill>
              </a:rPr>
              <a:t>Have a clear structure</a:t>
            </a:r>
          </a:p>
          <a:p>
            <a:pPr>
              <a:spcBef>
                <a:spcPts val="638"/>
              </a:spcBef>
              <a:buSzPct val="45000"/>
              <a:buFont typeface="Wingdings" panose="05000000000000000000" pitchFamily="2" charset="2"/>
              <a:buChar char="v"/>
            </a:pPr>
            <a:r>
              <a:rPr lang="en-GB" altLang="en-US" sz="3800" dirty="0">
                <a:solidFill>
                  <a:srgbClr val="000000"/>
                </a:solidFill>
              </a:rPr>
              <a:t>Repeat your main points</a:t>
            </a:r>
          </a:p>
          <a:p>
            <a:pPr>
              <a:spcBef>
                <a:spcPts val="638"/>
              </a:spcBef>
              <a:buSzPct val="45000"/>
              <a:buFont typeface="Wingdings" panose="05000000000000000000" pitchFamily="2" charset="2"/>
              <a:buChar char="v"/>
            </a:pPr>
            <a:r>
              <a:rPr lang="en-GB" altLang="en-US" sz="3800" dirty="0">
                <a:solidFill>
                  <a:srgbClr val="000000"/>
                </a:solidFill>
              </a:rPr>
              <a:t>Be concise and simple</a:t>
            </a:r>
          </a:p>
          <a:p>
            <a:pPr>
              <a:spcBef>
                <a:spcPts val="638"/>
              </a:spcBef>
              <a:buSzPct val="45000"/>
              <a:buFont typeface="Wingdings" panose="05000000000000000000" pitchFamily="2" charset="2"/>
              <a:buChar char="v"/>
            </a:pPr>
            <a:r>
              <a:rPr lang="en-GB" altLang="en-US" sz="3800" dirty="0">
                <a:solidFill>
                  <a:srgbClr val="000000"/>
                </a:solidFill>
              </a:rPr>
              <a:t>Time each section</a:t>
            </a:r>
          </a:p>
          <a:p>
            <a:pPr>
              <a:spcBef>
                <a:spcPts val="638"/>
              </a:spcBef>
              <a:buSzPct val="45000"/>
              <a:buFont typeface="Wingdings" panose="05000000000000000000" pitchFamily="2" charset="2"/>
              <a:buChar char="v"/>
            </a:pPr>
            <a:r>
              <a:rPr lang="en-GB" altLang="en-US" sz="3800" dirty="0">
                <a:solidFill>
                  <a:srgbClr val="000000"/>
                </a:solidFill>
              </a:rPr>
              <a:t>Appropriate visual aids</a:t>
            </a:r>
          </a:p>
          <a:p>
            <a:pPr>
              <a:spcBef>
                <a:spcPts val="638"/>
              </a:spcBef>
              <a:buSzPct val="45000"/>
              <a:buFont typeface="Wingdings" panose="05000000000000000000" pitchFamily="2" charset="2"/>
              <a:buChar char="v"/>
            </a:pPr>
            <a:r>
              <a:rPr lang="en-GB" altLang="en-US" sz="3800" dirty="0">
                <a:solidFill>
                  <a:srgbClr val="000000"/>
                </a:solidFill>
              </a:rPr>
              <a:t>Do you have a back-up plan in technology fails</a:t>
            </a:r>
          </a:p>
          <a:p>
            <a:pPr>
              <a:buFont typeface="Wingdings" panose="05000000000000000000" pitchFamily="2" charset="2"/>
              <a:buChar char="v"/>
            </a:pPr>
            <a:endParaRPr lang="en-GB" dirty="0"/>
          </a:p>
        </p:txBody>
      </p:sp>
    </p:spTree>
    <p:extLst>
      <p:ext uri="{BB962C8B-B14F-4D97-AF65-F5344CB8AC3E}">
        <p14:creationId xmlns:p14="http://schemas.microsoft.com/office/powerpoint/2010/main" val="39923089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TotalTime>
  <Words>897</Words>
  <Application>Microsoft Office PowerPoint</Application>
  <PresentationFormat>Widescreen</PresentationFormat>
  <Paragraphs>127</Paragraphs>
  <Slides>19</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19</vt:i4>
      </vt:variant>
    </vt:vector>
  </HeadingPairs>
  <TitlesOfParts>
    <vt:vector size="30" baseType="lpstr">
      <vt:lpstr>Arial</vt:lpstr>
      <vt:lpstr>AvantGarde Bk BT</vt:lpstr>
      <vt:lpstr>Calibri</vt:lpstr>
      <vt:lpstr>Haettenschweiler</vt:lpstr>
      <vt:lpstr>Myriad Pro</vt:lpstr>
      <vt:lpstr>Symbol</vt:lpstr>
      <vt:lpstr>Tahoma</vt:lpstr>
      <vt:lpstr>Times New Roman</vt:lpstr>
      <vt:lpstr>Verdana</vt:lpstr>
      <vt:lpstr>Wingdings</vt:lpstr>
      <vt:lpstr>20140311PresentationUWTSDTemplate</vt:lpstr>
      <vt:lpstr>WEEK 8 Developing Academic Presentations</vt:lpstr>
      <vt:lpstr>Today’s Objectives </vt:lpstr>
      <vt:lpstr>Overview of Presentations </vt:lpstr>
      <vt:lpstr>Activity- Good and Poor Presentation? </vt:lpstr>
      <vt:lpstr>‘Good' Presentation </vt:lpstr>
      <vt:lpstr>Poor Presentation</vt:lpstr>
      <vt:lpstr>Avoid using PowerPoint as a script</vt:lpstr>
      <vt:lpstr>Font and Transition</vt:lpstr>
      <vt:lpstr>Using Colour</vt:lpstr>
      <vt:lpstr>Images</vt:lpstr>
      <vt:lpstr>Background</vt:lpstr>
      <vt:lpstr>Activity-Describe Presentation Options </vt:lpstr>
      <vt:lpstr>Presentation-top tips </vt:lpstr>
      <vt:lpstr>4. Presentation structure</vt:lpstr>
      <vt:lpstr>Presentation-top tips </vt:lpstr>
      <vt:lpstr>Presentation-top tips </vt:lpstr>
      <vt:lpstr>PowerPoint Presentation</vt:lpstr>
      <vt:lpstr>Presentation top tips </vt:lpstr>
      <vt:lpstr>Summary </vt:lpstr>
    </vt:vector>
  </TitlesOfParts>
  <Company>MMU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8 Developing Academic Presentations</dc:title>
  <dc:creator>Tarila Zuofa</dc:creator>
  <cp:lastModifiedBy>Tarila Zuofa</cp:lastModifiedBy>
  <cp:revision>7</cp:revision>
  <dcterms:created xsi:type="dcterms:W3CDTF">2020-11-01T21:35:26Z</dcterms:created>
  <dcterms:modified xsi:type="dcterms:W3CDTF">2021-03-05T20:24:41Z</dcterms:modified>
</cp:coreProperties>
</file>