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handoutMasterIdLst>
    <p:handoutMasterId r:id="rId42"/>
  </p:handoutMasterIdLst>
  <p:sldIdLst>
    <p:sldId id="355" r:id="rId2"/>
    <p:sldId id="343" r:id="rId3"/>
    <p:sldId id="344" r:id="rId4"/>
    <p:sldId id="345" r:id="rId5"/>
    <p:sldId id="346" r:id="rId6"/>
    <p:sldId id="347" r:id="rId7"/>
    <p:sldId id="358" r:id="rId8"/>
    <p:sldId id="330" r:id="rId9"/>
    <p:sldId id="331" r:id="rId10"/>
    <p:sldId id="332" r:id="rId11"/>
    <p:sldId id="333" r:id="rId12"/>
    <p:sldId id="334" r:id="rId13"/>
    <p:sldId id="335" r:id="rId14"/>
    <p:sldId id="336" r:id="rId15"/>
    <p:sldId id="356" r:id="rId16"/>
    <p:sldId id="348" r:id="rId17"/>
    <p:sldId id="349" r:id="rId18"/>
    <p:sldId id="337" r:id="rId19"/>
    <p:sldId id="350" r:id="rId20"/>
    <p:sldId id="352" r:id="rId21"/>
    <p:sldId id="353" r:id="rId22"/>
    <p:sldId id="351" r:id="rId23"/>
    <p:sldId id="338" r:id="rId24"/>
    <p:sldId id="287" r:id="rId25"/>
    <p:sldId id="341" r:id="rId26"/>
    <p:sldId id="342" r:id="rId27"/>
    <p:sldId id="318" r:id="rId28"/>
    <p:sldId id="319" r:id="rId29"/>
    <p:sldId id="320" r:id="rId30"/>
    <p:sldId id="354" r:id="rId31"/>
    <p:sldId id="359" r:id="rId32"/>
    <p:sldId id="321" r:id="rId33"/>
    <p:sldId id="297" r:id="rId34"/>
    <p:sldId id="298" r:id="rId35"/>
    <p:sldId id="300" r:id="rId36"/>
    <p:sldId id="322" r:id="rId37"/>
    <p:sldId id="296" r:id="rId38"/>
    <p:sldId id="301" r:id="rId39"/>
    <p:sldId id="357" r:id="rId4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38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356" autoAdjust="0"/>
    <p:restoredTop sz="94671" autoAdjust="0"/>
  </p:normalViewPr>
  <p:slideViewPr>
    <p:cSldViewPr>
      <p:cViewPr>
        <p:scale>
          <a:sx n="50" d="100"/>
          <a:sy n="50" d="100"/>
        </p:scale>
        <p:origin x="1212" y="12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65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667E8A08-9BE9-4A67-B3DD-3092007EDD8F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DDEB49-F8CC-42DE-B92F-931E742479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430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A1A6D2C4-8E4B-4A9D-BD9A-F1596E9FA89B}" type="datetimeFigureOut">
              <a:rPr lang="en-GB" smtClean="0"/>
              <a:t>30/11/2018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3C72042F-DA2F-4059-B463-2918565134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858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897849">
              <a:defRPr/>
            </a:pPr>
            <a:fld id="{E50B791D-2C7D-4DB0-AAC2-CFC904053109}" type="slidenum">
              <a:rPr lang="en-GB">
                <a:solidFill>
                  <a:prstClr val="black"/>
                </a:solidFill>
                <a:latin typeface="Calibri"/>
              </a:rPr>
              <a:pPr defTabSz="897849">
                <a:defRPr/>
              </a:pPr>
              <a:t>1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06587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7941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176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0013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4456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6755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0005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8241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7573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2265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8411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0821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22898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4652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52742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12526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5867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51364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28771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>
                <a:solidFill>
                  <a:prstClr val="black"/>
                </a:solidFill>
              </a:rPr>
              <a:pPr/>
              <a:t>26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43215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719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7190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7190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719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91E7C8-195E-45EC-8750-E698C7F86CEC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971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5132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6372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3266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3799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19831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6528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5643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074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92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0119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5659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F4154-39A1-499C-A15C-8449553B6F45}" type="datetimeFigureOut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30/11/2018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3BAD7D-7CEC-4415-A578-68EBDBE160B4}" type="slidenum">
              <a:rPr lang="en-GB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57996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8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5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8.png"/><Relationship Id="rId4" Type="http://schemas.openxmlformats.org/officeDocument/2006/relationships/image" Target="../media/image67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0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4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6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657243"/>
            <a:ext cx="9144000" cy="4940109"/>
          </a:xfrm>
          <a:prstGeom prst="rect">
            <a:avLst/>
          </a:prstGeom>
        </p:spPr>
        <p:txBody>
          <a:bodyPr wrap="square" lIns="405000" tIns="270000" rIns="405000" bIns="270000" numCol="2" spcCol="360000">
            <a:normAutofit/>
          </a:bodyPr>
          <a:lstStyle/>
          <a:p>
            <a:r>
              <a:rPr lang="en-US" sz="2000" b="1" u="sng" dirty="0" smtClean="0"/>
              <a:t>1. Painters </a:t>
            </a:r>
            <a:r>
              <a:rPr lang="en-US" sz="2000" b="1" u="sng" dirty="0"/>
              <a:t>of Modern </a:t>
            </a:r>
            <a:r>
              <a:rPr lang="en-US" sz="2000" b="1" u="sng" dirty="0" smtClean="0"/>
              <a:t>Life</a:t>
            </a:r>
            <a:endParaRPr lang="en-GB" sz="2000" b="1" u="sng" dirty="0" smtClean="0"/>
          </a:p>
          <a:p>
            <a:pPr marL="342900" indent="-342900">
              <a:buFontTx/>
              <a:buChar char="-"/>
            </a:pPr>
            <a:r>
              <a:rPr lang="en-GB" sz="2000" dirty="0" smtClean="0"/>
              <a:t>Constantin Guys, Charles Baudelaire</a:t>
            </a:r>
            <a:endParaRPr lang="fr-FR" sz="2100" dirty="0" smtClean="0">
              <a:solidFill>
                <a:prstClr val="white"/>
              </a:solidFill>
            </a:endParaRPr>
          </a:p>
          <a:p>
            <a:pPr lvl="0">
              <a:defRPr/>
            </a:pPr>
            <a:endParaRPr lang="fr-FR" sz="2100" dirty="0">
              <a:solidFill>
                <a:prstClr val="white"/>
              </a:solidFill>
            </a:endParaRPr>
          </a:p>
          <a:p>
            <a:pPr lvl="0">
              <a:defRPr/>
            </a:pPr>
            <a:r>
              <a:rPr lang="fr-FR" sz="2100" b="1" u="sng" dirty="0">
                <a:solidFill>
                  <a:prstClr val="white"/>
                </a:solidFill>
              </a:rPr>
              <a:t>2</a:t>
            </a:r>
            <a:r>
              <a:rPr lang="fr-FR" sz="2100" b="1" u="sng" dirty="0" smtClean="0">
                <a:solidFill>
                  <a:prstClr val="white"/>
                </a:solidFill>
              </a:rPr>
              <a:t>. </a:t>
            </a:r>
            <a:r>
              <a:rPr lang="fr-FR" sz="2100" b="1" u="sng" dirty="0">
                <a:solidFill>
                  <a:prstClr val="white"/>
                </a:solidFill>
              </a:rPr>
              <a:t>Alternative perspectives</a:t>
            </a:r>
          </a:p>
          <a:p>
            <a:pPr marL="214313" indent="-214313">
              <a:buFontTx/>
              <a:buChar char="-"/>
            </a:pPr>
            <a:r>
              <a:rPr lang="fr-FR" sz="2100" dirty="0">
                <a:solidFill>
                  <a:prstClr val="white"/>
                </a:solidFill>
              </a:rPr>
              <a:t>Class </a:t>
            </a:r>
            <a:r>
              <a:rPr lang="fr-FR" sz="2100" dirty="0" err="1">
                <a:solidFill>
                  <a:prstClr val="white"/>
                </a:solidFill>
              </a:rPr>
              <a:t>tourism</a:t>
            </a:r>
            <a:endParaRPr lang="fr-FR" sz="2100" dirty="0">
              <a:solidFill>
                <a:prstClr val="white"/>
              </a:solidFill>
            </a:endParaRPr>
          </a:p>
          <a:p>
            <a:pPr marL="214313" indent="-214313">
              <a:buFontTx/>
              <a:buChar char="-"/>
            </a:pPr>
            <a:r>
              <a:rPr lang="fr-FR" sz="2100" dirty="0" err="1">
                <a:solidFill>
                  <a:prstClr val="white"/>
                </a:solidFill>
              </a:rPr>
              <a:t>Sex</a:t>
            </a:r>
            <a:r>
              <a:rPr lang="fr-FR" sz="2100" dirty="0">
                <a:solidFill>
                  <a:prstClr val="white"/>
                </a:solidFill>
              </a:rPr>
              <a:t> </a:t>
            </a:r>
            <a:r>
              <a:rPr lang="fr-FR" sz="2100" dirty="0" err="1">
                <a:solidFill>
                  <a:prstClr val="white"/>
                </a:solidFill>
              </a:rPr>
              <a:t>tourism</a:t>
            </a:r>
            <a:endParaRPr lang="fr-FR" sz="2100" dirty="0">
              <a:solidFill>
                <a:prstClr val="white"/>
              </a:solidFill>
            </a:endParaRPr>
          </a:p>
          <a:p>
            <a:pPr marL="214313" indent="-214313">
              <a:buFontTx/>
              <a:buChar char="-"/>
            </a:pPr>
            <a:r>
              <a:rPr lang="fr-FR" sz="2100" dirty="0">
                <a:solidFill>
                  <a:prstClr val="white"/>
                </a:solidFill>
              </a:rPr>
              <a:t>Male </a:t>
            </a:r>
            <a:r>
              <a:rPr lang="fr-FR" sz="2100" dirty="0" smtClean="0">
                <a:solidFill>
                  <a:prstClr val="white"/>
                </a:solidFill>
              </a:rPr>
              <a:t>gaze</a:t>
            </a:r>
          </a:p>
          <a:p>
            <a:pPr marL="214313" indent="-214313">
              <a:buFontTx/>
              <a:buChar char="-"/>
            </a:pPr>
            <a:r>
              <a:rPr lang="fr-FR" sz="2100" dirty="0" err="1" smtClean="0">
                <a:solidFill>
                  <a:prstClr val="white"/>
                </a:solidFill>
              </a:rPr>
              <a:t>Gendered</a:t>
            </a:r>
            <a:r>
              <a:rPr lang="fr-FR" sz="2100" dirty="0" smtClean="0">
                <a:solidFill>
                  <a:prstClr val="white"/>
                </a:solidFill>
              </a:rPr>
              <a:t> </a:t>
            </a:r>
            <a:r>
              <a:rPr lang="fr-FR" sz="2100" dirty="0" err="1" smtClean="0">
                <a:solidFill>
                  <a:prstClr val="white"/>
                </a:solidFill>
              </a:rPr>
              <a:t>cityscape</a:t>
            </a:r>
            <a:endParaRPr lang="fr-FR" sz="2100" dirty="0" smtClean="0">
              <a:solidFill>
                <a:prstClr val="white"/>
              </a:solidFill>
            </a:endParaRPr>
          </a:p>
          <a:p>
            <a:endParaRPr lang="fr-FR" sz="2100" dirty="0">
              <a:solidFill>
                <a:prstClr val="white"/>
              </a:solidFill>
            </a:endParaRPr>
          </a:p>
          <a:p>
            <a:r>
              <a:rPr lang="fr-FR" sz="2100" b="1" u="sng" dirty="0" smtClean="0">
                <a:solidFill>
                  <a:prstClr val="white"/>
                </a:solidFill>
              </a:rPr>
              <a:t>3. </a:t>
            </a:r>
            <a:r>
              <a:rPr lang="en-GB" sz="2000" b="1" i="1" u="sng" dirty="0" smtClean="0">
                <a:solidFill>
                  <a:prstClr val="white"/>
                </a:solidFill>
              </a:rPr>
              <a:t>La </a:t>
            </a:r>
            <a:r>
              <a:rPr lang="en-GB" sz="2000" b="1" i="1" u="sng" dirty="0">
                <a:solidFill>
                  <a:prstClr val="white"/>
                </a:solidFill>
              </a:rPr>
              <a:t>Belle Époque </a:t>
            </a:r>
            <a:r>
              <a:rPr lang="en-GB" sz="2000" b="1" u="sng" dirty="0">
                <a:solidFill>
                  <a:prstClr val="white"/>
                </a:solidFill>
              </a:rPr>
              <a:t>(c. 1871–1914)</a:t>
            </a:r>
            <a:endParaRPr lang="en-GB" sz="2000" b="1" i="1" u="sng" dirty="0">
              <a:solidFill>
                <a:prstClr val="white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prstClr val="white"/>
                </a:solidFill>
              </a:rPr>
              <a:t>The </a:t>
            </a:r>
            <a:r>
              <a:rPr lang="en-GB" sz="2000" dirty="0" err="1">
                <a:solidFill>
                  <a:prstClr val="white"/>
                </a:solidFill>
              </a:rPr>
              <a:t>Métro</a:t>
            </a:r>
            <a:endParaRPr lang="en-GB" sz="2000" dirty="0">
              <a:solidFill>
                <a:prstClr val="white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prstClr val="white"/>
                </a:solidFill>
              </a:rPr>
              <a:t>The Eiffel Tower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prstClr val="white"/>
                </a:solidFill>
              </a:rPr>
              <a:t>The City of Light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prstClr val="white"/>
                </a:solidFill>
              </a:rPr>
              <a:t>Bicycles, automobiles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prstClr val="white"/>
                </a:solidFill>
              </a:rPr>
              <a:t>Department stores</a:t>
            </a:r>
          </a:p>
          <a:p>
            <a:pPr marL="285750" indent="-285750">
              <a:buFontTx/>
              <a:buChar char="-"/>
            </a:pPr>
            <a:r>
              <a:rPr lang="en-GB" sz="2000" dirty="0">
                <a:solidFill>
                  <a:prstClr val="white"/>
                </a:solidFill>
              </a:rPr>
              <a:t>The Spectacular </a:t>
            </a:r>
            <a:r>
              <a:rPr lang="en-GB" sz="2000" dirty="0" smtClean="0">
                <a:solidFill>
                  <a:prstClr val="white"/>
                </a:solidFill>
              </a:rPr>
              <a:t>City</a:t>
            </a:r>
          </a:p>
          <a:p>
            <a:endParaRPr lang="en-GB" sz="2000" dirty="0">
              <a:solidFill>
                <a:prstClr val="white"/>
              </a:solidFill>
            </a:endParaRPr>
          </a:p>
          <a:p>
            <a:r>
              <a:rPr lang="en-GB" sz="2000" b="1" u="sng" dirty="0" smtClean="0">
                <a:solidFill>
                  <a:prstClr val="white"/>
                </a:solidFill>
              </a:rPr>
              <a:t>4. Impressionism</a:t>
            </a:r>
          </a:p>
          <a:p>
            <a:pPr marL="342900" indent="-342900">
              <a:buFontTx/>
              <a:buChar char="-"/>
            </a:pPr>
            <a:r>
              <a:rPr lang="en-GB" sz="2000" dirty="0" smtClean="0">
                <a:solidFill>
                  <a:prstClr val="white"/>
                </a:solidFill>
              </a:rPr>
              <a:t>Belle </a:t>
            </a:r>
            <a:r>
              <a:rPr lang="en-GB" sz="2000" dirty="0">
                <a:solidFill>
                  <a:prstClr val="white"/>
                </a:solidFill>
              </a:rPr>
              <a:t>Époque </a:t>
            </a:r>
            <a:r>
              <a:rPr lang="en-GB" sz="2000" dirty="0" smtClean="0">
                <a:solidFill>
                  <a:prstClr val="white"/>
                </a:solidFill>
              </a:rPr>
              <a:t>or Fin-de-</a:t>
            </a:r>
            <a:r>
              <a:rPr lang="en-GB" sz="2000" dirty="0" err="1" smtClean="0">
                <a:solidFill>
                  <a:prstClr val="white"/>
                </a:solidFill>
              </a:rPr>
              <a:t>Siecle</a:t>
            </a:r>
            <a:r>
              <a:rPr lang="en-GB" sz="2000" dirty="0" smtClean="0">
                <a:solidFill>
                  <a:prstClr val="white"/>
                </a:solidFill>
              </a:rPr>
              <a:t>? </a:t>
            </a:r>
          </a:p>
          <a:p>
            <a:pPr marL="342900" indent="-342900">
              <a:buFontTx/>
              <a:buChar char="-"/>
            </a:pPr>
            <a:endParaRPr lang="en-GB" sz="2000" b="1" dirty="0" smtClean="0">
              <a:solidFill>
                <a:prstClr val="white"/>
              </a:solidFill>
            </a:endParaRPr>
          </a:p>
          <a:p>
            <a:r>
              <a:rPr lang="en-GB" sz="2000" b="1" u="sng" dirty="0" smtClean="0">
                <a:solidFill>
                  <a:prstClr val="white"/>
                </a:solidFill>
              </a:rPr>
              <a:t>5. </a:t>
            </a:r>
            <a:r>
              <a:rPr lang="en-GB" sz="2000" b="1" i="1" u="sng" dirty="0" err="1">
                <a:solidFill>
                  <a:prstClr val="white"/>
                </a:solidFill>
              </a:rPr>
              <a:t>Flâ</a:t>
            </a:r>
            <a:r>
              <a:rPr lang="en-GB" sz="2000" b="1" i="1" u="sng" dirty="0" err="1" smtClean="0">
                <a:solidFill>
                  <a:prstClr val="white"/>
                </a:solidFill>
              </a:rPr>
              <a:t>neuses</a:t>
            </a:r>
            <a:r>
              <a:rPr lang="en-GB" sz="2000" b="1" u="sng" dirty="0" smtClean="0">
                <a:solidFill>
                  <a:prstClr val="white"/>
                </a:solidFill>
              </a:rPr>
              <a:t>?</a:t>
            </a:r>
          </a:p>
          <a:p>
            <a:pPr marL="342900" indent="-342900">
              <a:buFontTx/>
              <a:buChar char="-"/>
            </a:pPr>
            <a:r>
              <a:rPr lang="en-GB" sz="2000" dirty="0" smtClean="0">
                <a:solidFill>
                  <a:prstClr val="white"/>
                </a:solidFill>
              </a:rPr>
              <a:t>Female impressionists</a:t>
            </a:r>
          </a:p>
          <a:p>
            <a:pPr marL="342900" indent="-342900">
              <a:buFontTx/>
              <a:buChar char="-"/>
            </a:pPr>
            <a:r>
              <a:rPr lang="en-GB" sz="2000" dirty="0" smtClean="0">
                <a:solidFill>
                  <a:prstClr val="white"/>
                </a:solidFill>
              </a:rPr>
              <a:t>Collectors</a:t>
            </a:r>
          </a:p>
          <a:p>
            <a:pPr marL="342900" indent="-342900">
              <a:buFontTx/>
              <a:buChar char="-"/>
            </a:pPr>
            <a:r>
              <a:rPr lang="en-GB" sz="2000" dirty="0" smtClean="0">
                <a:solidFill>
                  <a:prstClr val="white"/>
                </a:solidFill>
              </a:rPr>
              <a:t>Women </a:t>
            </a:r>
            <a:r>
              <a:rPr lang="en-GB" sz="2000" dirty="0" smtClean="0">
                <a:solidFill>
                  <a:prstClr val="white"/>
                </a:solidFill>
              </a:rPr>
              <a:t>in poster art</a:t>
            </a:r>
          </a:p>
          <a:p>
            <a:pPr marL="342900" indent="-342900">
              <a:buFontTx/>
              <a:buChar char="-"/>
            </a:pPr>
            <a:r>
              <a:rPr lang="en-GB" sz="2000" dirty="0" smtClean="0">
                <a:solidFill>
                  <a:prstClr val="white"/>
                </a:solidFill>
              </a:rPr>
              <a:t>New women</a:t>
            </a:r>
          </a:p>
          <a:p>
            <a:pPr marL="342900" indent="-342900">
              <a:buFontTx/>
              <a:buChar char="-"/>
            </a:pPr>
            <a:r>
              <a:rPr lang="en-GB" sz="2000" dirty="0" smtClean="0">
                <a:solidFill>
                  <a:prstClr val="white"/>
                </a:solidFill>
              </a:rPr>
              <a:t>Feminism</a:t>
            </a:r>
          </a:p>
          <a:p>
            <a:pPr marL="342900" indent="-342900">
              <a:buFontTx/>
              <a:buChar char="-"/>
            </a:pPr>
            <a:r>
              <a:rPr lang="en-GB" sz="2000" dirty="0" err="1" smtClean="0">
                <a:solidFill>
                  <a:prstClr val="white"/>
                </a:solidFill>
              </a:rPr>
              <a:t>Maguerite</a:t>
            </a:r>
            <a:r>
              <a:rPr lang="en-GB" sz="2000" dirty="0" smtClean="0">
                <a:solidFill>
                  <a:prstClr val="white"/>
                </a:solidFill>
              </a:rPr>
              <a:t> Durand</a:t>
            </a:r>
          </a:p>
          <a:p>
            <a:endParaRPr lang="en-GB" sz="2000" i="1" dirty="0" smtClean="0">
              <a:solidFill>
                <a:prstClr val="white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3260" y="188640"/>
            <a:ext cx="9144000" cy="1468603"/>
          </a:xfrm>
          <a:prstGeom prst="rect">
            <a:avLst/>
          </a:prstGeom>
        </p:spPr>
        <p:txBody>
          <a:bodyPr wrap="square" lIns="405000" tIns="270000" rIns="405000" bIns="270000">
            <a:spAutoFit/>
          </a:bodyPr>
          <a:lstStyle/>
          <a:p>
            <a:pPr defTabSz="685800">
              <a:defRPr/>
            </a:pPr>
            <a:r>
              <a:rPr 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HPHI5008/6008 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Urban Sounds and Visions: Cultural Histories of the Modern City </a:t>
            </a:r>
          </a:p>
          <a:p>
            <a:pPr defTabSz="685800">
              <a:defRPr/>
            </a:pPr>
            <a:r>
              <a:rPr lang="en-GB" sz="21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</a:rPr>
              <a:t>Week 1 Paris: Capital of the Nineteenth Century</a:t>
            </a:r>
          </a:p>
          <a:p>
            <a:pPr defTabSz="685800">
              <a:defRPr/>
            </a:pPr>
            <a:r>
              <a:rPr lang="en-GB" sz="21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4</a:t>
            </a:r>
            <a:r>
              <a:rPr lang="en-GB" sz="2100" b="1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en-GB" sz="2100" b="1" i="1" dirty="0" err="1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</a:t>
            </a:r>
            <a:r>
              <a:rPr lang="en-GB" sz="2100" b="1" i="1" dirty="0" err="1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̂neuses</a:t>
            </a:r>
            <a:r>
              <a:rPr lang="en-GB" sz="2100" b="1" dirty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Women, Art and the City</a:t>
            </a:r>
            <a:endParaRPr lang="en-GB" sz="15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87447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29468" y="32598"/>
            <a:ext cx="6545684" cy="70335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US" sz="2200" b="1" u="sng" dirty="0" smtClean="0"/>
              <a:t>1. Painters of Modern Life</a:t>
            </a:r>
            <a:r>
              <a:rPr lang="en-GB" sz="2200" b="1" u="sng" dirty="0" smtClean="0"/>
              <a:t>: Constantin Guys </a:t>
            </a: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000" dirty="0" smtClean="0">
              <a:solidFill>
                <a:srgbClr val="FFFF00"/>
              </a:solidFill>
              <a:effectLst/>
              <a:ea typeface="Calibri"/>
              <a:cs typeface="Times New Roman"/>
            </a:endParaRPr>
          </a:p>
          <a:p>
            <a:pPr marL="342900" lvl="0" indent="-342900">
              <a:buFont typeface="Arial" panose="020B0604020202020204" pitchFamily="34" charset="0"/>
              <a:buChar char="•"/>
            </a:pPr>
            <a:r>
              <a:rPr lang="en-GB" sz="2000" b="1" dirty="0"/>
              <a:t>What criticisms might be directed at the depiction of the city favoured by Guys and, by proxy, Baudelaire? Might different constituencies and social groups offer a different perspective on the city to the one advocated by ‘The Painter of Modern Life’ essay and  Guys’ art?</a:t>
            </a:r>
            <a:endParaRPr lang="en-GB" sz="2000" dirty="0"/>
          </a:p>
          <a:p>
            <a:endParaRPr lang="en-GB" sz="2000" dirty="0" smtClean="0">
              <a:solidFill>
                <a:srgbClr val="FFFF00"/>
              </a:solidFill>
              <a:effectLst/>
              <a:ea typeface="Calibri"/>
              <a:cs typeface="Times New Roman"/>
            </a:endParaRPr>
          </a:p>
          <a:p>
            <a:pPr lvl="0"/>
            <a:endParaRPr lang="en-GB" sz="2000" dirty="0" smtClean="0">
              <a:solidFill>
                <a:srgbClr val="FFFF00"/>
              </a:solidFill>
            </a:endParaRPr>
          </a:p>
        </p:txBody>
      </p:sp>
      <p:pic>
        <p:nvPicPr>
          <p:cNvPr id="5" name="Picture 4" descr="Two Gentlemen and a Lad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4672" y="3573016"/>
            <a:ext cx="2347816" cy="313143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http://www.virginia.edu/artmuseum/supplemental-websites/traces/content/2006.11.24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732761"/>
            <a:ext cx="2865755" cy="251713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 descr="Grisettes and Workers - Constantin Guys"/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6"/>
          <a:stretch/>
        </p:blipFill>
        <p:spPr bwMode="auto">
          <a:xfrm>
            <a:off x="6690587" y="260648"/>
            <a:ext cx="2311901" cy="29892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8" name="Picture 7" descr="Walking in the Park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732761"/>
            <a:ext cx="3096344" cy="25171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449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29468" y="17288"/>
            <a:ext cx="4025404" cy="9095646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2. Alternative perspectives: Class tourism</a:t>
            </a:r>
          </a:p>
          <a:p>
            <a:endParaRPr lang="en-GB" sz="2200" b="1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 smtClean="0"/>
              <a:t>Flaneur as practitioner of bourgeois gaze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b="1" dirty="0"/>
          </a:p>
          <a:p>
            <a:r>
              <a:rPr lang="en-GB" sz="2200" b="1" dirty="0" smtClean="0"/>
              <a:t>Guys, </a:t>
            </a:r>
            <a:r>
              <a:rPr lang="en-GB" sz="2400" i="1" dirty="0" err="1"/>
              <a:t>Grisettes</a:t>
            </a:r>
            <a:r>
              <a:rPr lang="en-GB" sz="2400" i="1" dirty="0"/>
              <a:t> and Workers</a:t>
            </a:r>
            <a:endParaRPr lang="en-GB" sz="2400" dirty="0"/>
          </a:p>
          <a:p>
            <a:r>
              <a:rPr lang="en-GB" sz="2400" i="1" dirty="0"/>
              <a:t/>
            </a:r>
            <a:br>
              <a:rPr lang="en-GB" sz="2400" i="1" dirty="0"/>
            </a:br>
            <a:r>
              <a:rPr lang="en-GB" sz="2400" i="1" dirty="0"/>
              <a:t> 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000" dirty="0" smtClean="0">
              <a:solidFill>
                <a:srgbClr val="FFFF00"/>
              </a:solidFill>
              <a:effectLst/>
              <a:ea typeface="Calibri"/>
              <a:cs typeface="Times New Roman"/>
            </a:endParaRPr>
          </a:p>
          <a:p>
            <a:pPr lvl="0"/>
            <a:endParaRPr lang="en-GB" sz="2000" dirty="0" smtClean="0">
              <a:solidFill>
                <a:srgbClr val="FFFF00"/>
              </a:solidFill>
            </a:endParaRPr>
          </a:p>
        </p:txBody>
      </p:sp>
      <p:pic>
        <p:nvPicPr>
          <p:cNvPr id="9" name="Picture 8" descr="Grisettes and Workers - Constantin Guys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46"/>
          <a:stretch/>
        </p:blipFill>
        <p:spPr bwMode="auto">
          <a:xfrm>
            <a:off x="3995936" y="32599"/>
            <a:ext cx="4927987" cy="680224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71435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1" descr="http://www.virginia.edu/artmuseum/supplemental-websites/traces/content/2006.11.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4086" y="17288"/>
            <a:ext cx="4509914" cy="3393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" name="Picture 28" descr="At the Brothel - Constantin Guy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29"/>
          <a:stretch>
            <a:fillRect/>
          </a:stretch>
        </p:blipFill>
        <p:spPr bwMode="auto">
          <a:xfrm>
            <a:off x="4585498" y="3544899"/>
            <a:ext cx="4537154" cy="3313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9096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the Brothel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05631"/>
            <a:ext cx="4626851" cy="3171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-29468" y="17288"/>
            <a:ext cx="5393556" cy="10419085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2. Alternative perspectives: Sex</a:t>
            </a:r>
          </a:p>
          <a:p>
            <a:r>
              <a:rPr lang="en-GB" sz="2200" b="1" u="sng" dirty="0" smtClean="0"/>
              <a:t>tourism</a:t>
            </a: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 smtClean="0"/>
              <a:t>Flaneur as practitioner of bourgeois </a:t>
            </a:r>
            <a:r>
              <a:rPr lang="en-GB" sz="2200" b="1" i="1" dirty="0" smtClean="0"/>
              <a:t>male</a:t>
            </a:r>
            <a:r>
              <a:rPr lang="en-GB" sz="2200" b="1" dirty="0" smtClean="0"/>
              <a:t> gaze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 smtClean="0"/>
              <a:t>Women as object of </a:t>
            </a:r>
            <a:r>
              <a:rPr lang="en-GB" sz="2200" b="1" i="1" dirty="0" smtClean="0"/>
              <a:t>male </a:t>
            </a:r>
            <a:r>
              <a:rPr lang="en-GB" sz="2200" b="1" dirty="0" smtClean="0"/>
              <a:t>gaze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200" b="1" dirty="0" smtClean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/>
              <a:t>Guys, </a:t>
            </a:r>
            <a:r>
              <a:rPr lang="en-GB" altLang="en-US" sz="2200" b="1" i="1" dirty="0" smtClean="0">
                <a:ea typeface="Calibri" pitchFamily="34" charset="0"/>
                <a:cs typeface="Times New Roman" pitchFamily="18" charset="0"/>
              </a:rPr>
              <a:t>The House of Ill Repute</a:t>
            </a:r>
            <a:r>
              <a:rPr lang="en-GB" altLang="en-US" sz="2200" b="1" dirty="0" smtClean="0">
                <a:ea typeface="Calibri" pitchFamily="34" charset="0"/>
                <a:cs typeface="Times New Roman" pitchFamily="18" charset="0"/>
              </a:rPr>
              <a:t>; </a:t>
            </a:r>
            <a:r>
              <a:rPr lang="en-GB" sz="2200" b="1" i="1" dirty="0"/>
              <a:t>At the </a:t>
            </a:r>
            <a:r>
              <a:rPr lang="en-GB" sz="2200" b="1" i="1" dirty="0" smtClean="0"/>
              <a:t>Brothel</a:t>
            </a:r>
            <a:r>
              <a:rPr lang="en-GB" sz="2200" b="1" dirty="0" smtClean="0"/>
              <a:t>; </a:t>
            </a:r>
            <a:r>
              <a:rPr lang="en-GB" sz="2200" b="1" i="1" dirty="0" smtClean="0"/>
              <a:t>Cabaret Dancers</a:t>
            </a:r>
            <a:endParaRPr lang="en-GB" sz="2200" b="1" i="1" dirty="0"/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GB" altLang="en-US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i="1" dirty="0"/>
              <a:t/>
            </a:r>
            <a:br>
              <a:rPr lang="en-GB" sz="2400" i="1" dirty="0"/>
            </a:br>
            <a:r>
              <a:rPr lang="en-GB" sz="2400" i="1" dirty="0"/>
              <a:t> 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 smtClean="0"/>
          </a:p>
          <a:p>
            <a:endParaRPr lang="en-GB" sz="2400" dirty="0"/>
          </a:p>
          <a:p>
            <a:endParaRPr lang="en-GB" sz="2400" dirty="0"/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200" b="1" dirty="0" smtClean="0">
              <a:solidFill>
                <a:schemeClr val="bg1">
                  <a:lumMod val="95000"/>
                  <a:lumOff val="5000"/>
                </a:schemeClr>
              </a:solidFill>
              <a:effectLst/>
              <a:ea typeface="Calibri"/>
              <a:cs typeface="Times New Roman"/>
            </a:endParaRPr>
          </a:p>
          <a:p>
            <a:endParaRPr lang="en-GB" sz="2200" b="1" dirty="0">
              <a:solidFill>
                <a:schemeClr val="bg1">
                  <a:lumMod val="95000"/>
                  <a:lumOff val="5000"/>
                </a:schemeClr>
              </a:solidFill>
              <a:ea typeface="Calibri"/>
              <a:cs typeface="Times New Roman"/>
            </a:endParaRPr>
          </a:p>
          <a:p>
            <a:endParaRPr lang="en-GB" sz="2000" dirty="0" smtClean="0">
              <a:solidFill>
                <a:srgbClr val="FFFF00"/>
              </a:solidFill>
              <a:effectLst/>
              <a:ea typeface="Calibri"/>
              <a:cs typeface="Times New Roman"/>
            </a:endParaRPr>
          </a:p>
          <a:p>
            <a:pPr lvl="0"/>
            <a:endParaRPr lang="en-GB" sz="200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33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9096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the Brothel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378" y="624137"/>
            <a:ext cx="5406441" cy="3278669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/>
              <a:t>Guys, </a:t>
            </a:r>
            <a:r>
              <a:rPr lang="en-GB" altLang="en-US" sz="2200" b="1" i="1" dirty="0" smtClean="0">
                <a:ea typeface="Calibri" pitchFamily="34" charset="0"/>
                <a:cs typeface="Times New Roman" pitchFamily="18" charset="0"/>
              </a:rPr>
              <a:t>Two </a:t>
            </a:r>
            <a:r>
              <a:rPr lang="en-GB" altLang="en-US" sz="2200" b="1" i="1" dirty="0" err="1" smtClean="0">
                <a:ea typeface="Calibri" pitchFamily="34" charset="0"/>
                <a:cs typeface="Times New Roman" pitchFamily="18" charset="0"/>
              </a:rPr>
              <a:t>Grisettes</a:t>
            </a:r>
            <a:r>
              <a:rPr lang="en-GB" altLang="en-US" sz="2200" b="1" dirty="0">
                <a:ea typeface="Calibri" pitchFamily="34" charset="0"/>
                <a:cs typeface="Times New Roman" pitchFamily="18" charset="0"/>
              </a:rPr>
              <a:t>; </a:t>
            </a:r>
            <a:r>
              <a:rPr lang="en-GB" altLang="en-US" sz="2200" b="1" i="1" dirty="0">
                <a:ea typeface="Calibri" pitchFamily="34" charset="0"/>
                <a:cs typeface="Times New Roman" pitchFamily="18" charset="0"/>
              </a:rPr>
              <a:t>Two </a:t>
            </a:r>
            <a:r>
              <a:rPr lang="en-GB" altLang="en-US" sz="2200" b="1" i="1" dirty="0" err="1">
                <a:ea typeface="Calibri" pitchFamily="34" charset="0"/>
                <a:cs typeface="Times New Roman" pitchFamily="18" charset="0"/>
              </a:rPr>
              <a:t>Grisettes</a:t>
            </a:r>
            <a:r>
              <a:rPr lang="en-GB" altLang="en-US" sz="2200" b="1" i="1" dirty="0">
                <a:ea typeface="Calibri" pitchFamily="34" charset="0"/>
                <a:cs typeface="Times New Roman" pitchFamily="18" charset="0"/>
              </a:rPr>
              <a:t> with Two </a:t>
            </a:r>
            <a:r>
              <a:rPr lang="en-GB" altLang="en-US" sz="2200" b="1" i="1" dirty="0" smtClean="0">
                <a:ea typeface="Calibri" pitchFamily="34" charset="0"/>
                <a:cs typeface="Times New Roman" pitchFamily="18" charset="0"/>
              </a:rPr>
              <a:t>Soldiers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200" b="1" i="1" dirty="0"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i="1" dirty="0" err="1" smtClean="0">
                <a:cs typeface="Times New Roman" pitchFamily="18" charset="0"/>
              </a:rPr>
              <a:t>Grisette</a:t>
            </a:r>
            <a:r>
              <a:rPr lang="en-GB" sz="2200" b="1" dirty="0" smtClean="0">
                <a:cs typeface="Times New Roman" pitchFamily="18" charset="0"/>
              </a:rPr>
              <a:t> = working-class woman, frequented bohemian cultural venues; often used pejoratively to allude to prostitution   </a:t>
            </a:r>
            <a:endParaRPr lang="en-GB" sz="2000" i="1" dirty="0" smtClean="0"/>
          </a:p>
        </p:txBody>
      </p:sp>
      <p:pic>
        <p:nvPicPr>
          <p:cNvPr id="8" name="Picture 7" descr="Deus grisettes et deux soldats (Two grisettes with two soldiers)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645024"/>
            <a:ext cx="4022754" cy="3091071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Picture 8" descr="Two Grisettes - Constantin Guys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33788"/>
            <a:ext cx="3448833" cy="516742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/>
          <p:cNvSpPr txBox="1"/>
          <p:nvPr/>
        </p:nvSpPr>
        <p:spPr>
          <a:xfrm>
            <a:off x="-6584" y="-3733"/>
            <a:ext cx="8106976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2. Alternative perspectives: Male gaze</a:t>
            </a:r>
          </a:p>
        </p:txBody>
      </p:sp>
    </p:spTree>
    <p:extLst>
      <p:ext uri="{BB962C8B-B14F-4D97-AF65-F5344CB8AC3E}">
        <p14:creationId xmlns:p14="http://schemas.microsoft.com/office/powerpoint/2010/main" val="339711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9096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the Brothel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378" y="624137"/>
            <a:ext cx="5406441" cy="4694441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 smtClean="0"/>
              <a:t>Guys, Demimondes</a:t>
            </a:r>
            <a:endParaRPr lang="en-GB" sz="2800" b="1" i="1" dirty="0"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b="1" i="1" dirty="0"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/>
              <a:t>Demimondes [</a:t>
            </a:r>
            <a:r>
              <a:rPr lang="en-GB" sz="2800" b="1" i="1" dirty="0" smtClean="0"/>
              <a:t>Demi-</a:t>
            </a:r>
            <a:r>
              <a:rPr lang="en-GB" sz="2800" b="1" i="1" dirty="0" err="1" smtClean="0"/>
              <a:t>mondaines</a:t>
            </a:r>
            <a:r>
              <a:rPr lang="en-GB" sz="2800" b="1" dirty="0" smtClean="0"/>
              <a:t>] </a:t>
            </a:r>
            <a:r>
              <a:rPr lang="en-GB" sz="2800" b="1" dirty="0" smtClean="0">
                <a:cs typeface="Times New Roman" pitchFamily="18" charset="0"/>
              </a:rPr>
              <a:t>= associated with hedonistic lifestyle, </a:t>
            </a:r>
            <a:r>
              <a:rPr lang="en-GB" sz="2800" b="1" dirty="0">
                <a:cs typeface="Times New Roman" pitchFamily="18" charset="0"/>
              </a:rPr>
              <a:t>bourgeois privilege; </a:t>
            </a:r>
            <a:r>
              <a:rPr lang="en-GB" sz="2800" b="1" dirty="0" smtClean="0">
                <a:cs typeface="Times New Roman" pitchFamily="18" charset="0"/>
              </a:rPr>
              <a:t>often </a:t>
            </a:r>
            <a:r>
              <a:rPr lang="en-GB" sz="2800" b="1" dirty="0">
                <a:cs typeface="Times New Roman" pitchFamily="18" charset="0"/>
              </a:rPr>
              <a:t>used pejoratively to allude to prostitution   </a:t>
            </a:r>
            <a:endParaRPr lang="en-GB" sz="2800" i="1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endParaRPr lang="en-GB" sz="2000" i="1" dirty="0" smtClean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-6584" y="-3733"/>
            <a:ext cx="8106976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2. Alternative perspectives: Male gaze</a:t>
            </a:r>
          </a:p>
        </p:txBody>
      </p:sp>
      <p:pic>
        <p:nvPicPr>
          <p:cNvPr id="12" name="Picture 11" descr="Demi-mondaines - Constantin Guys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2819" y="890729"/>
            <a:ext cx="3404402" cy="55085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5067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614"/>
            <a:ext cx="3414563" cy="503079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-17615"/>
            <a:ext cx="4497090" cy="33749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92896"/>
            <a:ext cx="3182362" cy="43704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72200" y="4523658"/>
            <a:ext cx="21602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/>
              <a:t>The Gendered Cityscape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426903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https://victorianparis.files.wordpress.com/2011/03/paris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768752" cy="5319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57596" y="-103743"/>
            <a:ext cx="9023362" cy="2016785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3. La Belle Époque</a:t>
            </a:r>
            <a:r>
              <a:rPr lang="en-GB" sz="2400" b="1" i="1" u="sng" dirty="0" smtClean="0">
                <a:solidFill>
                  <a:prstClr val="white"/>
                </a:solidFill>
              </a:rPr>
              <a:t> </a:t>
            </a:r>
            <a:r>
              <a:rPr lang="en-GB" sz="2400" b="1" dirty="0" smtClean="0">
                <a:solidFill>
                  <a:prstClr val="white"/>
                </a:solidFill>
              </a:rPr>
              <a:t>[The Beautiful Era] (c. 1871–1914)</a:t>
            </a:r>
          </a:p>
          <a:p>
            <a:r>
              <a:rPr lang="en-GB" sz="2400" dirty="0">
                <a:solidFill>
                  <a:prstClr val="white"/>
                </a:solidFill>
              </a:rPr>
              <a:t>French Third Republic (1870–1940)</a:t>
            </a:r>
          </a:p>
          <a:p>
            <a:pPr algn="r"/>
            <a:r>
              <a:rPr lang="en-GB" sz="2400" b="1" dirty="0" smtClean="0">
                <a:solidFill>
                  <a:prstClr val="white"/>
                </a:solidFill>
              </a:rPr>
              <a:t>The </a:t>
            </a:r>
            <a:r>
              <a:rPr lang="en-GB" sz="2400" b="1" i="1" dirty="0" err="1" smtClean="0">
                <a:solidFill>
                  <a:prstClr val="white"/>
                </a:solidFill>
              </a:rPr>
              <a:t>Métro</a:t>
            </a:r>
            <a:r>
              <a:rPr lang="en-GB" sz="2400" dirty="0" smtClean="0">
                <a:solidFill>
                  <a:srgbClr val="FFFF00"/>
                </a:solidFill>
              </a:rPr>
              <a:t>  </a:t>
            </a:r>
            <a:r>
              <a:rPr lang="en-GB" dirty="0" smtClean="0">
                <a:solidFill>
                  <a:srgbClr val="FFFF00"/>
                </a:solidFill>
              </a:rPr>
              <a:t>(impetus provided for 1900 </a:t>
            </a:r>
            <a:r>
              <a:rPr lang="en-GB" i="1" dirty="0" smtClean="0">
                <a:solidFill>
                  <a:srgbClr val="FFFF00"/>
                </a:solidFill>
              </a:rPr>
              <a:t>Exposition </a:t>
            </a:r>
            <a:r>
              <a:rPr lang="en-GB" i="1" dirty="0" err="1" smtClean="0">
                <a:solidFill>
                  <a:srgbClr val="FFFF00"/>
                </a:solidFill>
              </a:rPr>
              <a:t>Universelle</a:t>
            </a:r>
            <a:r>
              <a:rPr lang="en-GB" i="1" dirty="0" smtClean="0">
                <a:solidFill>
                  <a:srgbClr val="FFFF00"/>
                </a:solidFill>
              </a:rPr>
              <a:t>)</a:t>
            </a:r>
            <a:r>
              <a:rPr lang="en-GB" b="1" i="1" u="sng" dirty="0" smtClean="0">
                <a:solidFill>
                  <a:prstClr val="white"/>
                </a:solidFill>
              </a:rPr>
              <a:t>  </a:t>
            </a:r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780439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6" y="0"/>
            <a:ext cx="9141954" cy="11957968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3. La Belle Époque</a:t>
            </a:r>
            <a:r>
              <a:rPr lang="en-GB" sz="2400" b="1" i="1" u="sng" dirty="0" smtClean="0">
                <a:solidFill>
                  <a:prstClr val="white"/>
                </a:solidFill>
              </a:rPr>
              <a:t>: </a:t>
            </a:r>
            <a:r>
              <a:rPr lang="en-GB" sz="2400" b="1" u="sng" dirty="0">
                <a:solidFill>
                  <a:prstClr val="white"/>
                </a:solidFill>
              </a:rPr>
              <a:t>The </a:t>
            </a:r>
            <a:r>
              <a:rPr lang="en-GB" sz="2400" b="1" u="sng" dirty="0" smtClean="0">
                <a:solidFill>
                  <a:prstClr val="white"/>
                </a:solidFill>
              </a:rPr>
              <a:t>Eiffel Tower</a:t>
            </a:r>
          </a:p>
          <a:p>
            <a:endParaRPr lang="en-GB" sz="2400" b="1" u="sng" dirty="0">
              <a:solidFill>
                <a:prstClr val="white"/>
              </a:solidFill>
            </a:endParaRPr>
          </a:p>
          <a:p>
            <a:endParaRPr lang="en-GB" sz="2400" b="1" u="sng" dirty="0" smtClean="0">
              <a:solidFill>
                <a:prstClr val="white"/>
              </a:solidFill>
            </a:endParaRPr>
          </a:p>
          <a:p>
            <a:endParaRPr lang="en-GB" sz="2400" b="1" u="sng" dirty="0">
              <a:solidFill>
                <a:prstClr val="white"/>
              </a:solidFill>
            </a:endParaRPr>
          </a:p>
          <a:p>
            <a:endParaRPr lang="en-GB" sz="2400" b="1" u="sng" dirty="0" smtClean="0">
              <a:solidFill>
                <a:prstClr val="white"/>
              </a:solidFill>
            </a:endParaRPr>
          </a:p>
          <a:p>
            <a:endParaRPr lang="en-GB" sz="2400" b="1" u="sng" dirty="0">
              <a:solidFill>
                <a:prstClr val="white"/>
              </a:solidFill>
            </a:endParaRPr>
          </a:p>
          <a:p>
            <a:endParaRPr lang="en-GB" sz="2400" b="1" u="sng" dirty="0" smtClean="0">
              <a:solidFill>
                <a:prstClr val="white"/>
              </a:solidFill>
            </a:endParaRPr>
          </a:p>
          <a:p>
            <a:endParaRPr lang="en-GB" sz="2400" b="1" u="sng" dirty="0">
              <a:solidFill>
                <a:prstClr val="white"/>
              </a:solidFill>
            </a:endParaRPr>
          </a:p>
          <a:p>
            <a:endParaRPr lang="en-GB" sz="2400" b="1" u="sng" dirty="0" smtClean="0">
              <a:solidFill>
                <a:prstClr val="white"/>
              </a:solidFill>
            </a:endParaRPr>
          </a:p>
          <a:p>
            <a:endParaRPr lang="en-GB" sz="2400" b="1" u="sng" dirty="0">
              <a:solidFill>
                <a:prstClr val="white"/>
              </a:solidFill>
            </a:endParaRPr>
          </a:p>
          <a:p>
            <a:endParaRPr lang="en-GB" sz="2400" b="1" u="sng" dirty="0" smtClean="0">
              <a:solidFill>
                <a:prstClr val="white"/>
              </a:solidFill>
            </a:endParaRPr>
          </a:p>
          <a:p>
            <a:endParaRPr lang="en-GB" sz="2400" b="1" u="sng" dirty="0">
              <a:solidFill>
                <a:prstClr val="white"/>
              </a:solidFill>
            </a:endParaRPr>
          </a:p>
          <a:p>
            <a:endParaRPr lang="en-GB" sz="2400" b="1" u="sng" dirty="0" smtClean="0">
              <a:solidFill>
                <a:prstClr val="white"/>
              </a:solidFill>
            </a:endParaRPr>
          </a:p>
          <a:p>
            <a:endParaRPr lang="en-GB" sz="2400" b="1" u="sng" dirty="0">
              <a:solidFill>
                <a:prstClr val="white"/>
              </a:solidFill>
            </a:endParaRPr>
          </a:p>
          <a:p>
            <a:endParaRPr lang="en-GB" sz="2400" b="1" u="sng" dirty="0" smtClean="0">
              <a:solidFill>
                <a:prstClr val="white"/>
              </a:solidFill>
            </a:endParaRPr>
          </a:p>
          <a:p>
            <a:r>
              <a:rPr lang="en-GB" sz="2400" b="1" dirty="0" smtClean="0">
                <a:solidFill>
                  <a:prstClr val="white"/>
                </a:solidFill>
              </a:rPr>
              <a:t>(Built for 1889 </a:t>
            </a:r>
            <a:r>
              <a:rPr lang="en-GB" sz="2400" b="1" i="1" dirty="0" smtClean="0">
                <a:solidFill>
                  <a:prstClr val="white"/>
                </a:solidFill>
              </a:rPr>
              <a:t>Exposition </a:t>
            </a:r>
            <a:r>
              <a:rPr lang="en-GB" sz="2400" b="1" i="1" dirty="0" err="1" smtClean="0">
                <a:solidFill>
                  <a:prstClr val="white"/>
                </a:solidFill>
              </a:rPr>
              <a:t>Universelle</a:t>
            </a:r>
            <a:r>
              <a:rPr lang="en-GB" sz="2400" b="1" dirty="0">
                <a:solidFill>
                  <a:prstClr val="white"/>
                </a:solidFill>
              </a:rPr>
              <a:t>)</a:t>
            </a:r>
            <a:endParaRPr lang="en-GB" sz="2400" dirty="0">
              <a:solidFill>
                <a:srgbClr val="FFFF00"/>
              </a:solidFill>
            </a:endParaRPr>
          </a:p>
          <a:p>
            <a:r>
              <a:rPr lang="en-GB" sz="2400" b="1" i="1" u="sng" dirty="0" smtClean="0">
                <a:solidFill>
                  <a:prstClr val="white"/>
                </a:solidFill>
              </a:rPr>
              <a:t> </a:t>
            </a:r>
            <a:endParaRPr lang="en-GB" sz="2400" b="1" i="1" u="sng" dirty="0">
              <a:solidFill>
                <a:prstClr val="white"/>
              </a:solidFill>
            </a:endParaRPr>
          </a:p>
          <a:p>
            <a:endParaRPr lang="en-GB" sz="2200" b="1" u="sng" dirty="0" smtClean="0"/>
          </a:p>
          <a:p>
            <a:endParaRPr lang="en-GB" sz="1600" b="1" u="sng" dirty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368"/>
          <a:stretch/>
        </p:blipFill>
        <p:spPr bwMode="auto">
          <a:xfrm>
            <a:off x="240993" y="812530"/>
            <a:ext cx="8791095" cy="49207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0231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6" y="7707"/>
            <a:ext cx="9141954" cy="6417990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3. La Belle Époque</a:t>
            </a:r>
            <a:endParaRPr lang="en-GB" sz="2400" b="1" i="1" u="sng" dirty="0" smtClean="0">
              <a:solidFill>
                <a:prstClr val="white"/>
              </a:solidFill>
            </a:endParaRPr>
          </a:p>
          <a:p>
            <a:r>
              <a:rPr lang="en-GB" sz="2400" b="1" dirty="0" smtClean="0">
                <a:solidFill>
                  <a:prstClr val="white"/>
                </a:solidFill>
              </a:rPr>
              <a:t>The City of (Electric) Light</a:t>
            </a:r>
            <a:r>
              <a:rPr lang="en-GB" sz="2400" b="1" i="1" dirty="0" smtClean="0">
                <a:solidFill>
                  <a:prstClr val="white"/>
                </a:solidFill>
              </a:rPr>
              <a:t> </a:t>
            </a:r>
            <a:r>
              <a:rPr lang="en-GB" sz="2400" b="1" i="1" u="sng" dirty="0" smtClean="0">
                <a:solidFill>
                  <a:prstClr val="white"/>
                </a:solidFill>
              </a:rPr>
              <a:t> </a:t>
            </a:r>
            <a:endParaRPr lang="en-GB" sz="2400" b="1" i="1" u="sng" dirty="0">
              <a:solidFill>
                <a:prstClr val="white"/>
              </a:solidFill>
            </a:endParaRPr>
          </a:p>
          <a:p>
            <a:endParaRPr lang="en-GB" sz="2200" b="1" u="sng" dirty="0" smtClean="0"/>
          </a:p>
          <a:p>
            <a:endParaRPr lang="en-GB" sz="1600" b="1" u="sng" dirty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  <p:pic>
        <p:nvPicPr>
          <p:cNvPr id="16386" name="Picture 2" descr="E:\UWTSD\AHHI6011 - Idea of the City\Week 1 - London\World's Fairs Lectures\Photographs\expositionuniver03expo_0081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86" t="10533" r="15874" b="14210"/>
          <a:stretch/>
        </p:blipFill>
        <p:spPr bwMode="auto">
          <a:xfrm>
            <a:off x="4096986" y="193638"/>
            <a:ext cx="5047014" cy="356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484" y="1340264"/>
            <a:ext cx="4114428" cy="50854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75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6" y="7707"/>
            <a:ext cx="9141954" cy="6787321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3. La Belle Époque</a:t>
            </a:r>
            <a:endParaRPr lang="en-GB" sz="2400" b="1" i="1" u="sng" dirty="0" smtClean="0">
              <a:solidFill>
                <a:prstClr val="white"/>
              </a:solidFill>
            </a:endParaRPr>
          </a:p>
          <a:p>
            <a:r>
              <a:rPr lang="en-GB" sz="2400" dirty="0" smtClean="0">
                <a:solidFill>
                  <a:prstClr val="white"/>
                </a:solidFill>
              </a:rPr>
              <a:t>Bicycles</a:t>
            </a:r>
          </a:p>
          <a:p>
            <a:r>
              <a:rPr lang="en-GB" sz="2400" dirty="0" smtClean="0">
                <a:solidFill>
                  <a:prstClr val="white"/>
                </a:solidFill>
              </a:rPr>
              <a:t>Automobiles</a:t>
            </a:r>
            <a:endParaRPr lang="en-GB" sz="2400" dirty="0">
              <a:solidFill>
                <a:prstClr val="white"/>
              </a:solidFill>
            </a:endParaRPr>
          </a:p>
          <a:p>
            <a:endParaRPr lang="en-GB" sz="2200" b="1" u="sng" dirty="0" smtClean="0"/>
          </a:p>
          <a:p>
            <a:endParaRPr lang="en-GB" sz="1600" b="1" u="sng" dirty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76672"/>
            <a:ext cx="4572000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179936"/>
            <a:ext cx="5324475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1253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068" y="-315416"/>
            <a:ext cx="9141954" cy="6725766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3. La Belle Époque</a:t>
            </a:r>
            <a:endParaRPr lang="en-GB" sz="2400" b="1" i="1" u="sng" dirty="0" smtClean="0">
              <a:solidFill>
                <a:prstClr val="white"/>
              </a:solidFill>
            </a:endParaRPr>
          </a:p>
          <a:p>
            <a:r>
              <a:rPr lang="en-GB" sz="2200" dirty="0" smtClean="0"/>
              <a:t>Department stores</a:t>
            </a:r>
          </a:p>
          <a:p>
            <a:r>
              <a:rPr lang="en-GB" dirty="0" smtClean="0"/>
              <a:t>(</a:t>
            </a:r>
            <a:r>
              <a:rPr lang="en-GB" i="1" dirty="0" smtClean="0"/>
              <a:t>Les grands </a:t>
            </a:r>
            <a:r>
              <a:rPr lang="en-GB" i="1" dirty="0" err="1" smtClean="0"/>
              <a:t>magasins</a:t>
            </a:r>
            <a:r>
              <a:rPr lang="en-GB" dirty="0" smtClean="0"/>
              <a:t>)</a:t>
            </a:r>
          </a:p>
          <a:p>
            <a:r>
              <a:rPr lang="en-GB" dirty="0" smtClean="0"/>
              <a:t>Bon Marche interior and exterior</a:t>
            </a:r>
          </a:p>
          <a:p>
            <a:endParaRPr lang="en-GB" sz="1600" b="1" u="sng" dirty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4335" y="188640"/>
            <a:ext cx="4871131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303" y="1430784"/>
            <a:ext cx="4032448" cy="52220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36"/>
          <a:stretch/>
        </p:blipFill>
        <p:spPr bwMode="auto">
          <a:xfrm>
            <a:off x="6335306" y="2852936"/>
            <a:ext cx="2770160" cy="38335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4296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6" y="0"/>
            <a:ext cx="9141954" cy="6017880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3. La Belle Époque</a:t>
            </a:r>
            <a:r>
              <a:rPr lang="en-GB" sz="2400" b="1" u="sng" dirty="0" smtClean="0">
                <a:solidFill>
                  <a:prstClr val="white"/>
                </a:solidFill>
              </a:rPr>
              <a:t>: The Spectacular City</a:t>
            </a:r>
            <a:endParaRPr lang="en-GB" sz="2400" b="1" i="1" u="sng" dirty="0">
              <a:solidFill>
                <a:prstClr val="white"/>
              </a:solidFill>
            </a:endParaRPr>
          </a:p>
          <a:p>
            <a:endParaRPr lang="en-GB" sz="2200" b="1" u="sng" dirty="0" smtClean="0"/>
          </a:p>
          <a:p>
            <a:endParaRPr lang="en-GB" sz="1600" b="1" u="sng" dirty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  <p:pic>
        <p:nvPicPr>
          <p:cNvPr id="17410" name="Picture 2" descr="E:\UWTSD\AHHI6011 - Idea of the City\Week 1 - London\World's Fairs Lectures\Photographs\parisexpositiono00maur_0020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5" r="1838" b="1733"/>
          <a:stretch/>
        </p:blipFill>
        <p:spPr bwMode="auto">
          <a:xfrm>
            <a:off x="0" y="1952025"/>
            <a:ext cx="6096062" cy="4890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E:\UWTSD\AHHI6011 - Idea of the City\Week 1 - London\World's Fairs Lectures\Photographs\parisexpositiono00maur_003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5141" y="836712"/>
            <a:ext cx="4510261" cy="3667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464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046" y="-27384"/>
            <a:ext cx="9141954" cy="6602655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/>
              <a:t>3. La Belle Époque</a:t>
            </a:r>
            <a:endParaRPr lang="en-GB" sz="2400" b="1" i="1" u="sng" dirty="0">
              <a:solidFill>
                <a:prstClr val="white"/>
              </a:solidFill>
            </a:endParaRPr>
          </a:p>
          <a:p>
            <a:r>
              <a:rPr lang="en-GB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Photography</a:t>
            </a:r>
          </a:p>
          <a:p>
            <a:endParaRPr lang="en-GB" sz="2200" b="1" u="sng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600" b="1" dirty="0" smtClean="0"/>
              <a:t>‘</a:t>
            </a:r>
            <a:r>
              <a:rPr lang="en-GB" sz="1600" b="1" dirty="0"/>
              <a:t>B</a:t>
            </a:r>
            <a:r>
              <a:rPr lang="en-GB" sz="1600" b="1" dirty="0" smtClean="0"/>
              <a:t>oulevard </a:t>
            </a:r>
            <a:r>
              <a:rPr lang="en-GB" sz="1600" b="1" dirty="0"/>
              <a:t>du </a:t>
            </a:r>
            <a:r>
              <a:rPr lang="en-GB" sz="1600" b="1" dirty="0" smtClean="0"/>
              <a:t>Temple’ </a:t>
            </a:r>
          </a:p>
          <a:p>
            <a:r>
              <a:rPr lang="en-GB" sz="1600" b="1" dirty="0" smtClean="0"/>
              <a:t>Louis Daguerre, 1838</a:t>
            </a:r>
          </a:p>
          <a:p>
            <a:endParaRPr lang="en-GB" sz="1600" b="1" dirty="0"/>
          </a:p>
          <a:p>
            <a:r>
              <a:rPr lang="en-GB" sz="1600" b="1" dirty="0" smtClean="0"/>
              <a:t> ‘Chimney </a:t>
            </a:r>
            <a:r>
              <a:rPr lang="en-GB" sz="1600" b="1" dirty="0"/>
              <a:t>Sweepers </a:t>
            </a:r>
            <a:endParaRPr lang="en-GB" sz="1600" b="1" dirty="0" smtClean="0"/>
          </a:p>
          <a:p>
            <a:r>
              <a:rPr lang="en-GB" sz="1600" b="1" dirty="0" smtClean="0"/>
              <a:t>Under Way’</a:t>
            </a:r>
          </a:p>
          <a:p>
            <a:r>
              <a:rPr lang="en-GB" sz="1600" b="1" dirty="0"/>
              <a:t> Charles </a:t>
            </a:r>
            <a:r>
              <a:rPr lang="en-GB" sz="1600" b="1" dirty="0" err="1" smtClean="0"/>
              <a:t>Nègre</a:t>
            </a:r>
            <a:r>
              <a:rPr lang="en-GB" sz="1600" b="1" dirty="0" smtClean="0"/>
              <a:t> (1851)</a:t>
            </a:r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6632"/>
            <a:ext cx="5191894" cy="3750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67261"/>
            <a:ext cx="4513279" cy="3490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3722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0444" y="25040"/>
            <a:ext cx="2447925" cy="25146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-108520" y="24723"/>
            <a:ext cx="4596011" cy="41404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smtClean="0"/>
              <a:t>3. La Belle Époque</a:t>
            </a:r>
            <a:endParaRPr lang="en-GB" sz="2400" b="1" i="1" u="sng" smtClean="0">
              <a:solidFill>
                <a:prstClr val="white"/>
              </a:solidFill>
            </a:endParaRPr>
          </a:p>
          <a:p>
            <a:r>
              <a:rPr lang="en-GB" sz="2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Cinema</a:t>
            </a:r>
          </a:p>
          <a:p>
            <a:endParaRPr lang="en-GB" sz="2200" b="1" u="sng" smtClean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1600" smtClean="0"/>
          </a:p>
          <a:p>
            <a:endParaRPr lang="en-GB" sz="1600" smtClean="0"/>
          </a:p>
          <a:p>
            <a:endParaRPr lang="en-GB" sz="1600" smtClean="0"/>
          </a:p>
          <a:p>
            <a:endParaRPr lang="en-GB" sz="1600" smtClean="0"/>
          </a:p>
          <a:p>
            <a:endParaRPr lang="en-GB" sz="1600" smtClean="0"/>
          </a:p>
          <a:p>
            <a:endParaRPr lang="en-GB" sz="1600" smtClean="0"/>
          </a:p>
          <a:p>
            <a:endParaRPr lang="en-GB" sz="1600" smtClean="0"/>
          </a:p>
          <a:p>
            <a:endParaRPr lang="en-GB" sz="1600" smtClean="0"/>
          </a:p>
          <a:p>
            <a:endParaRPr lang="en-GB" sz="1600" dirty="0" smtClean="0"/>
          </a:p>
        </p:txBody>
      </p:sp>
      <p:sp>
        <p:nvSpPr>
          <p:cNvPr id="3" name="Rectangle 2"/>
          <p:cNvSpPr/>
          <p:nvPr/>
        </p:nvSpPr>
        <p:spPr>
          <a:xfrm>
            <a:off x="1433227" y="1049054"/>
            <a:ext cx="15125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i="1" dirty="0" smtClean="0"/>
          </a:p>
          <a:p>
            <a:r>
              <a:rPr lang="en-GB" i="1" dirty="0" smtClean="0"/>
              <a:t>A </a:t>
            </a:r>
            <a:r>
              <a:rPr lang="en-GB" i="1" dirty="0"/>
              <a:t>Trip to the </a:t>
            </a:r>
            <a:r>
              <a:rPr lang="en-GB" i="1" dirty="0" smtClean="0"/>
              <a:t>Moon </a:t>
            </a:r>
            <a:r>
              <a:rPr lang="en-GB" dirty="0" smtClean="0"/>
              <a:t>(</a:t>
            </a:r>
            <a:r>
              <a:rPr lang="en-GB" dirty="0"/>
              <a:t>1902) by Georges </a:t>
            </a:r>
            <a:r>
              <a:rPr lang="en-GB" dirty="0" err="1"/>
              <a:t>Méliès</a:t>
            </a:r>
            <a:endParaRPr lang="en-GB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2120" y="58349"/>
            <a:ext cx="3377952" cy="25292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12" y="2872504"/>
            <a:ext cx="6467872" cy="3791790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 flipH="1">
            <a:off x="6884270" y="2872504"/>
            <a:ext cx="179218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First private cinematographic showing by the </a:t>
            </a:r>
            <a:r>
              <a:rPr lang="en-GB" dirty="0" err="1"/>
              <a:t>Lumières</a:t>
            </a:r>
            <a:r>
              <a:rPr lang="en-GB" dirty="0"/>
              <a:t> Brothers took place in Paris on March 22 1895; first public projection took place on December 28 1895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666274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4800" y="-366714"/>
            <a:ext cx="9753600" cy="7591425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-4147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Impressionism</a:t>
            </a:r>
            <a:endParaRPr lang="en-GB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i="1" dirty="0">
                <a:solidFill>
                  <a:srgbClr val="FFFF00"/>
                </a:solidFill>
              </a:rPr>
              <a:t>Impression, </a:t>
            </a:r>
            <a:r>
              <a:rPr lang="en-GB" b="1" i="1" dirty="0" smtClean="0">
                <a:solidFill>
                  <a:srgbClr val="FFFF00"/>
                </a:solidFill>
              </a:rPr>
              <a:t>Sunrise</a:t>
            </a:r>
            <a:endParaRPr lang="en-GB" b="1" i="1" dirty="0">
              <a:solidFill>
                <a:srgbClr val="FFFF00"/>
              </a:solidFill>
            </a:endParaRPr>
          </a:p>
          <a:p>
            <a:r>
              <a:rPr lang="en-GB" b="1" dirty="0" smtClean="0">
                <a:solidFill>
                  <a:srgbClr val="FFFF00"/>
                </a:solidFill>
              </a:rPr>
              <a:t>Claude Monet (1872)</a:t>
            </a:r>
            <a:endParaRPr lang="en-GB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9093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59519" y="-119405"/>
            <a:ext cx="9753600" cy="75914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77601" y="4955015"/>
            <a:ext cx="1786965" cy="25170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68560" y="2865437"/>
            <a:ext cx="1799187" cy="2219747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52930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 smtClean="0">
                <a:solidFill>
                  <a:srgbClr val="FFFF00"/>
                </a:solidFill>
              </a:rPr>
              <a:t>‘Exhibition </a:t>
            </a:r>
            <a:r>
              <a:rPr lang="en-GB" sz="2400" b="1" dirty="0">
                <a:solidFill>
                  <a:srgbClr val="FFFF00"/>
                </a:solidFill>
              </a:rPr>
              <a:t>of the </a:t>
            </a:r>
            <a:r>
              <a:rPr lang="en-GB" sz="2400" b="1" dirty="0" smtClean="0">
                <a:solidFill>
                  <a:srgbClr val="FFFF00"/>
                </a:solidFill>
              </a:rPr>
              <a:t>Impressionists, Paris, April–May (1874)</a:t>
            </a:r>
            <a:endParaRPr lang="en-GB" sz="2400" b="1" dirty="0">
              <a:solidFill>
                <a:srgbClr val="FFFF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5057916" y="116632"/>
            <a:ext cx="4159076" cy="6463308"/>
          </a:xfrm>
          <a:prstGeom prst="rect">
            <a:avLst/>
          </a:prstGeom>
        </p:spPr>
        <p:txBody>
          <a:bodyPr wrap="square" numCol="2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Zacharie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Astruc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Antoine-Ferdinand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Attendu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Édouard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Béliard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Eugène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Boudin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Félix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Braquemond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Édouard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Brandon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Pierre-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Isidore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Bureau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Adolphe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-Félix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Paul Cézanne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Gustave Colin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Louis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Debras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Edgar Degas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Jean-Baptiste Armand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Guillaumin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Louis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LaTouche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Ludovic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-Napoléon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Lepic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Stanislas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Lepine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Jean-Baptiste-Léopold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Levert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Alfred Meyer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Molins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Claude Monet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Mademoiselle </a:t>
            </a:r>
            <a:r>
              <a:rPr lang="en-GB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Berthe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Morisot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Mulot-Durivage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Joseph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DeNittis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-Louis-Marie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Ottin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Léon-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Ottin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Camille Pissarro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Pierre-</a:t>
            </a:r>
            <a:r>
              <a:rPr lang="en-GB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Auguste</a:t>
            </a:r>
            <a:r>
              <a:rPr lang="en-GB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Renoir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Stanislas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-Henri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Rouart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Léopold 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Robert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Alfred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Sisley</a:t>
            </a:r>
          </a:p>
        </p:txBody>
      </p:sp>
    </p:spTree>
    <p:extLst>
      <p:ext uri="{BB962C8B-B14F-4D97-AF65-F5344CB8AC3E}">
        <p14:creationId xmlns:p14="http://schemas.microsoft.com/office/powerpoint/2010/main" val="1299164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663" y="-3423"/>
            <a:ext cx="4597153" cy="6861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-7663" y="0"/>
            <a:ext cx="4597153" cy="6356434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Impressionism</a:t>
            </a:r>
          </a:p>
          <a:p>
            <a:r>
              <a:rPr lang="en-GB" sz="22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Claude Monet</a:t>
            </a:r>
            <a:endParaRPr lang="en-GB" sz="2400" b="1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200" b="1" u="sng" dirty="0" smtClean="0"/>
          </a:p>
          <a:p>
            <a:endParaRPr lang="en-GB" sz="1600" b="1" u="sng" dirty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  <p:pic>
        <p:nvPicPr>
          <p:cNvPr id="25605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30824"/>
            <a:ext cx="4283968" cy="3423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489" y="-3424"/>
            <a:ext cx="4604981" cy="3430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182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640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fr-FR" sz="2200" dirty="0"/>
              <a:t>Paul Cézanne, </a:t>
            </a:r>
            <a:r>
              <a:rPr lang="fr-FR" sz="2200" i="1" dirty="0" smtClean="0"/>
              <a:t>Quai </a:t>
            </a:r>
            <a:r>
              <a:rPr lang="fr-FR" sz="2200" i="1" dirty="0"/>
              <a:t>d'Austerlitz in Paris </a:t>
            </a:r>
            <a:r>
              <a:rPr lang="fr-FR" sz="2200" dirty="0" smtClean="0"/>
              <a:t>(1876–1878)</a:t>
            </a:r>
            <a:r>
              <a:rPr lang="fr-FR" dirty="0" smtClean="0"/>
              <a:t/>
            </a:r>
            <a:br>
              <a:rPr lang="fr-FR" dirty="0" smtClean="0"/>
            </a:b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760140"/>
            <a:ext cx="7498699" cy="61151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773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s://upload.wikimedia.org/wikipedia/commons/9/94/MANET_-_M%C3%BAsica_en_las_Tuller%C3%ADas_(National_Gallery,_Londres,_186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1052736"/>
            <a:ext cx="9178267" cy="5833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/>
          <p:cNvSpPr/>
          <p:nvPr/>
        </p:nvSpPr>
        <p:spPr>
          <a:xfrm>
            <a:off x="7489958" y="50410"/>
            <a:ext cx="144016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i="1" dirty="0" smtClean="0"/>
              <a:t>Music </a:t>
            </a:r>
            <a:r>
              <a:rPr lang="en-GB" i="1" dirty="0"/>
              <a:t>in the Tuileries Gardens</a:t>
            </a:r>
            <a:r>
              <a:rPr lang="en-GB" dirty="0"/>
              <a:t>, </a:t>
            </a:r>
            <a:r>
              <a:rPr lang="en-GB" dirty="0" smtClean="0"/>
              <a:t>1862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46" y="-27383"/>
            <a:ext cx="7522282" cy="1832119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Impressionism </a:t>
            </a:r>
          </a:p>
          <a:p>
            <a:r>
              <a:rPr lang="en-GB" sz="2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Édouard</a:t>
            </a:r>
            <a:r>
              <a:rPr lang="en-GB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Manet</a:t>
            </a:r>
            <a:endParaRPr lang="en-GB" sz="1600" dirty="0" smtClean="0">
              <a:solidFill>
                <a:srgbClr val="FFFF00"/>
              </a:solidFill>
            </a:endParaRP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922365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046" y="-27383"/>
            <a:ext cx="4353930" cy="2324561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Impressionism </a:t>
            </a:r>
          </a:p>
          <a:p>
            <a:r>
              <a:rPr lang="en-GB" sz="2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Édouard</a:t>
            </a:r>
            <a:r>
              <a:rPr lang="en-GB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Manet</a:t>
            </a:r>
            <a:endParaRPr lang="en-GB" sz="1600" dirty="0" smtClean="0">
              <a:solidFill>
                <a:srgbClr val="FFFF00"/>
              </a:solidFill>
            </a:endParaRPr>
          </a:p>
          <a:p>
            <a:endParaRPr lang="en-GB" sz="1600" dirty="0"/>
          </a:p>
          <a:p>
            <a:r>
              <a:rPr lang="en-GB" sz="1600" i="1" dirty="0" smtClean="0"/>
              <a:t>Music </a:t>
            </a:r>
            <a:r>
              <a:rPr lang="en-GB" sz="1600" i="1" dirty="0"/>
              <a:t>in the Tuileries Gardens</a:t>
            </a:r>
            <a:r>
              <a:rPr lang="en-GB" sz="1600" dirty="0"/>
              <a:t>, </a:t>
            </a:r>
            <a:r>
              <a:rPr lang="en-GB" sz="1600" dirty="0" smtClean="0"/>
              <a:t>1862</a:t>
            </a:r>
            <a:endParaRPr lang="en-GB" sz="1600" dirty="0"/>
          </a:p>
          <a:p>
            <a:endParaRPr lang="en-GB" sz="1600" dirty="0" smtClean="0"/>
          </a:p>
        </p:txBody>
      </p:sp>
      <p:pic>
        <p:nvPicPr>
          <p:cNvPr id="21506" name="Picture 2" descr="https://upload.wikimedia.org/wikipedia/commons/9/94/MANET_-_M%C3%BAsica_en_las_Tuller%C3%ADas_(National_Gallery,_Londres,_186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461628"/>
            <a:ext cx="6804248" cy="4324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0"/>
            <a:ext cx="5159993" cy="26850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508104" y="1794775"/>
            <a:ext cx="3456384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1400" b="1" dirty="0" smtClean="0">
                <a:solidFill>
                  <a:srgbClr val="FFFF00"/>
                </a:solidFill>
              </a:rPr>
              <a:t>1. </a:t>
            </a:r>
            <a:r>
              <a:rPr lang="en-GB" sz="1400" b="1" dirty="0" err="1" smtClean="0">
                <a:solidFill>
                  <a:srgbClr val="FFFF00"/>
                </a:solidFill>
              </a:rPr>
              <a:t>Édouard</a:t>
            </a:r>
            <a:r>
              <a:rPr lang="en-GB" sz="1400" b="1" dirty="0" smtClean="0">
                <a:solidFill>
                  <a:srgbClr val="FFFF00"/>
                </a:solidFill>
              </a:rPr>
              <a:t> </a:t>
            </a:r>
            <a:r>
              <a:rPr lang="en-GB" sz="1400" b="1" dirty="0" err="1" smtClean="0">
                <a:solidFill>
                  <a:srgbClr val="FFFF00"/>
                </a:solidFill>
              </a:rPr>
              <a:t>Manet</a:t>
            </a:r>
            <a:endParaRPr lang="en-GB" sz="1400" b="1" dirty="0" smtClean="0">
              <a:solidFill>
                <a:srgbClr val="FFFF00"/>
              </a:solidFill>
            </a:endParaRPr>
          </a:p>
          <a:p>
            <a:pPr algn="r"/>
            <a:r>
              <a:rPr lang="en-GB" sz="1400" dirty="0" smtClean="0"/>
              <a:t>2. </a:t>
            </a:r>
            <a:r>
              <a:rPr lang="en-GB" sz="1400" dirty="0" err="1" smtClean="0"/>
              <a:t>Champfleury</a:t>
            </a:r>
            <a:endParaRPr lang="en-GB" sz="1400" dirty="0" smtClean="0"/>
          </a:p>
          <a:p>
            <a:pPr algn="r"/>
            <a:r>
              <a:rPr lang="en-GB" sz="1400" dirty="0" smtClean="0"/>
              <a:t>3. Comte Albert de </a:t>
            </a:r>
            <a:r>
              <a:rPr lang="en-GB" sz="1400" dirty="0" err="1" smtClean="0"/>
              <a:t>Balleroy</a:t>
            </a:r>
            <a:endParaRPr lang="en-GB" sz="1400" dirty="0" smtClean="0"/>
          </a:p>
          <a:p>
            <a:pPr algn="r"/>
            <a:r>
              <a:rPr lang="en-GB" sz="1400" dirty="0" smtClean="0"/>
              <a:t>4. </a:t>
            </a:r>
            <a:r>
              <a:rPr lang="en-GB" sz="1400" dirty="0" err="1" smtClean="0"/>
              <a:t>Eugène-Cyrille</a:t>
            </a:r>
            <a:r>
              <a:rPr lang="en-GB" sz="1400" dirty="0" smtClean="0"/>
              <a:t> Brunet</a:t>
            </a:r>
          </a:p>
          <a:p>
            <a:pPr algn="r"/>
            <a:r>
              <a:rPr lang="en-GB" sz="1400" dirty="0" smtClean="0"/>
              <a:t>5. Possibly </a:t>
            </a:r>
            <a:r>
              <a:rPr lang="en-GB" sz="1400" dirty="0" err="1" smtClean="0"/>
              <a:t>Auguste</a:t>
            </a:r>
            <a:r>
              <a:rPr lang="en-GB" sz="1400" dirty="0" smtClean="0"/>
              <a:t> </a:t>
            </a:r>
            <a:r>
              <a:rPr lang="en-GB" sz="1400" dirty="0" err="1" smtClean="0"/>
              <a:t>Manet</a:t>
            </a:r>
            <a:endParaRPr lang="en-GB" sz="1400" dirty="0" smtClean="0"/>
          </a:p>
          <a:p>
            <a:pPr algn="r"/>
            <a:r>
              <a:rPr lang="en-GB" sz="1400" dirty="0" smtClean="0"/>
              <a:t>6. Caroline Brunet</a:t>
            </a:r>
          </a:p>
          <a:p>
            <a:pPr algn="r"/>
            <a:r>
              <a:rPr lang="en-GB" sz="1400" dirty="0" smtClean="0"/>
              <a:t>7. </a:t>
            </a:r>
            <a:r>
              <a:rPr lang="en-GB" sz="1400" dirty="0" err="1" smtClean="0"/>
              <a:t>Zacharie</a:t>
            </a:r>
            <a:r>
              <a:rPr lang="en-GB" sz="1400" dirty="0" smtClean="0"/>
              <a:t> </a:t>
            </a:r>
            <a:r>
              <a:rPr lang="en-GB" sz="1400" dirty="0" err="1" smtClean="0"/>
              <a:t>Astruc</a:t>
            </a:r>
            <a:endParaRPr lang="en-GB" sz="1400" dirty="0" smtClean="0"/>
          </a:p>
          <a:p>
            <a:pPr algn="r"/>
            <a:r>
              <a:rPr lang="en-GB" sz="1400" dirty="0" smtClean="0"/>
              <a:t>8. Henri </a:t>
            </a:r>
            <a:r>
              <a:rPr lang="en-GB" sz="1400" dirty="0" err="1" smtClean="0"/>
              <a:t>Fantin-Latour</a:t>
            </a:r>
            <a:endParaRPr lang="en-GB" sz="1400" dirty="0" smtClean="0"/>
          </a:p>
          <a:p>
            <a:pPr algn="r"/>
            <a:r>
              <a:rPr lang="en-GB" sz="1400" dirty="0" smtClean="0"/>
              <a:t>9. Valentine </a:t>
            </a:r>
            <a:r>
              <a:rPr lang="en-GB" sz="1400" dirty="0" err="1" smtClean="0"/>
              <a:t>Thérèse</a:t>
            </a:r>
            <a:r>
              <a:rPr lang="en-GB" sz="1400" dirty="0" smtClean="0"/>
              <a:t> </a:t>
            </a:r>
            <a:r>
              <a:rPr lang="en-GB" sz="1400" dirty="0" err="1" smtClean="0"/>
              <a:t>Lejosne</a:t>
            </a:r>
            <a:endParaRPr lang="en-GB" sz="1400" dirty="0" smtClean="0"/>
          </a:p>
          <a:p>
            <a:pPr algn="r"/>
            <a:r>
              <a:rPr lang="en-GB" sz="2200" dirty="0" smtClean="0">
                <a:solidFill>
                  <a:srgbClr val="FFFF00"/>
                </a:solidFill>
              </a:rPr>
              <a:t>10. Charles Baudelaire (</a:t>
            </a:r>
            <a:r>
              <a:rPr lang="en-GB" sz="2200" dirty="0">
                <a:solidFill>
                  <a:srgbClr val="FFFF00"/>
                </a:solidFill>
              </a:rPr>
              <a:t>1821–1867)</a:t>
            </a:r>
          </a:p>
          <a:p>
            <a:pPr algn="r"/>
            <a:r>
              <a:rPr lang="en-GB" sz="2200" dirty="0" smtClean="0">
                <a:solidFill>
                  <a:srgbClr val="FFFF00"/>
                </a:solidFill>
              </a:rPr>
              <a:t> </a:t>
            </a:r>
            <a:r>
              <a:rPr lang="en-GB" sz="1400" dirty="0" smtClean="0"/>
              <a:t>11. </a:t>
            </a:r>
            <a:r>
              <a:rPr lang="en-GB" sz="1400" dirty="0" err="1" smtClean="0"/>
              <a:t>Théophile</a:t>
            </a:r>
            <a:r>
              <a:rPr lang="en-GB" sz="1400" dirty="0" smtClean="0"/>
              <a:t> Gautier</a:t>
            </a:r>
          </a:p>
          <a:p>
            <a:pPr algn="r"/>
            <a:r>
              <a:rPr lang="en-GB" sz="1400" dirty="0" smtClean="0"/>
              <a:t>12. Baron </a:t>
            </a:r>
            <a:r>
              <a:rPr lang="en-GB" sz="1400" dirty="0" err="1" smtClean="0"/>
              <a:t>Isidore</a:t>
            </a:r>
            <a:r>
              <a:rPr lang="en-GB" sz="1400" dirty="0" smtClean="0"/>
              <a:t> Justin </a:t>
            </a:r>
            <a:r>
              <a:rPr lang="en-GB" sz="1400" dirty="0" err="1" smtClean="0"/>
              <a:t>Séverin</a:t>
            </a:r>
            <a:r>
              <a:rPr lang="en-GB" sz="1400" dirty="0" smtClean="0"/>
              <a:t> Taylor</a:t>
            </a:r>
          </a:p>
          <a:p>
            <a:pPr algn="r"/>
            <a:r>
              <a:rPr lang="en-GB" sz="1400" dirty="0" smtClean="0"/>
              <a:t>13. Marianne Offenbach</a:t>
            </a:r>
          </a:p>
          <a:p>
            <a:pPr algn="r"/>
            <a:r>
              <a:rPr lang="en-GB" sz="1400" dirty="0" smtClean="0"/>
              <a:t>14. </a:t>
            </a:r>
            <a:r>
              <a:rPr lang="en-GB" sz="1400" dirty="0" err="1" smtClean="0"/>
              <a:t>Frédéric</a:t>
            </a:r>
            <a:r>
              <a:rPr lang="en-GB" sz="1400" dirty="0" smtClean="0"/>
              <a:t> </a:t>
            </a:r>
            <a:r>
              <a:rPr lang="en-GB" sz="1400" dirty="0" err="1" smtClean="0"/>
              <a:t>Bazille</a:t>
            </a:r>
            <a:endParaRPr lang="en-GB" sz="1400" dirty="0" smtClean="0"/>
          </a:p>
          <a:p>
            <a:pPr algn="r"/>
            <a:r>
              <a:rPr lang="en-GB" sz="1400" dirty="0" smtClean="0"/>
              <a:t>15. Possibly Suzanne </a:t>
            </a:r>
            <a:r>
              <a:rPr lang="en-GB" sz="1400" dirty="0" err="1" smtClean="0"/>
              <a:t>Manet</a:t>
            </a:r>
            <a:endParaRPr lang="en-GB" sz="1400" dirty="0" smtClean="0"/>
          </a:p>
          <a:p>
            <a:pPr algn="r"/>
            <a:r>
              <a:rPr lang="en-GB" sz="1400" dirty="0" smtClean="0"/>
              <a:t>16. Léon </a:t>
            </a:r>
            <a:r>
              <a:rPr lang="en-GB" sz="1400" dirty="0" err="1" smtClean="0"/>
              <a:t>Koëlla</a:t>
            </a:r>
            <a:r>
              <a:rPr lang="en-GB" sz="1400" dirty="0" smtClean="0"/>
              <a:t> </a:t>
            </a:r>
            <a:r>
              <a:rPr lang="en-GB" sz="1400" dirty="0" err="1" smtClean="0"/>
              <a:t>leenhoff</a:t>
            </a:r>
            <a:endParaRPr lang="en-GB" sz="1400" dirty="0" smtClean="0"/>
          </a:p>
          <a:p>
            <a:pPr algn="r"/>
            <a:r>
              <a:rPr lang="en-GB" sz="1400" dirty="0" smtClean="0"/>
              <a:t>17. </a:t>
            </a:r>
            <a:r>
              <a:rPr lang="en-GB" sz="1400" dirty="0" err="1" smtClean="0"/>
              <a:t>Eugénie-Désirée</a:t>
            </a:r>
            <a:r>
              <a:rPr lang="en-GB" sz="1400" dirty="0" smtClean="0"/>
              <a:t> </a:t>
            </a:r>
            <a:r>
              <a:rPr lang="en-GB" sz="1400" dirty="0" err="1" smtClean="0"/>
              <a:t>Manet</a:t>
            </a:r>
            <a:endParaRPr lang="en-GB" sz="1400" dirty="0" smtClean="0"/>
          </a:p>
          <a:p>
            <a:pPr algn="r"/>
            <a:r>
              <a:rPr lang="en-GB" sz="1400" dirty="0" smtClean="0"/>
              <a:t>18. </a:t>
            </a:r>
            <a:r>
              <a:rPr lang="en-GB" sz="1400" dirty="0" err="1" smtClean="0"/>
              <a:t>Eugène</a:t>
            </a:r>
            <a:r>
              <a:rPr lang="en-GB" sz="1400" dirty="0" smtClean="0"/>
              <a:t> </a:t>
            </a:r>
            <a:r>
              <a:rPr lang="en-GB" sz="1400" dirty="0" err="1" smtClean="0"/>
              <a:t>Manet</a:t>
            </a:r>
            <a:endParaRPr lang="en-GB" sz="1400" dirty="0" smtClean="0"/>
          </a:p>
          <a:p>
            <a:pPr algn="r"/>
            <a:r>
              <a:rPr lang="en-GB" sz="1400" dirty="0" smtClean="0"/>
              <a:t>19. Jacques Offenbach</a:t>
            </a:r>
          </a:p>
          <a:p>
            <a:pPr algn="r"/>
            <a:r>
              <a:rPr lang="en-GB" sz="1400" dirty="0" smtClean="0"/>
              <a:t>20. Charles </a:t>
            </a:r>
            <a:r>
              <a:rPr lang="en-GB" sz="1400" dirty="0" err="1" smtClean="0"/>
              <a:t>Monginot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398255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0"/>
            <a:ext cx="8604448" cy="688355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251520" y="9927"/>
            <a:ext cx="58681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Camille Pissarro </a:t>
            </a:r>
          </a:p>
          <a:p>
            <a:r>
              <a:rPr lang="en-GB" b="1" i="1" dirty="0" smtClean="0">
                <a:solidFill>
                  <a:schemeClr val="bg1"/>
                </a:solidFill>
              </a:rPr>
              <a:t>The </a:t>
            </a:r>
            <a:r>
              <a:rPr lang="en-GB" b="1" i="1" dirty="0">
                <a:solidFill>
                  <a:schemeClr val="bg1"/>
                </a:solidFill>
              </a:rPr>
              <a:t>Boulevard Montmartre on a Winter </a:t>
            </a:r>
            <a:r>
              <a:rPr lang="en-GB" b="1" i="1" dirty="0" smtClean="0">
                <a:solidFill>
                  <a:schemeClr val="bg1"/>
                </a:solidFill>
              </a:rPr>
              <a:t>Morning</a:t>
            </a:r>
            <a:r>
              <a:rPr lang="en-GB" b="1" i="1" dirty="0">
                <a:solidFill>
                  <a:schemeClr val="bg1"/>
                </a:solidFill>
              </a:rPr>
              <a:t> </a:t>
            </a:r>
            <a:r>
              <a:rPr lang="en-GB" b="1" dirty="0" smtClean="0">
                <a:solidFill>
                  <a:schemeClr val="bg1"/>
                </a:solidFill>
              </a:rPr>
              <a:t>(1897)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1870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252520" cy="70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046" y="-27384"/>
            <a:ext cx="9141954" cy="6756544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Impressionism</a:t>
            </a:r>
          </a:p>
          <a:p>
            <a:r>
              <a:rPr lang="en-GB" sz="2400" b="1" dirty="0" smtClean="0">
                <a:solidFill>
                  <a:srgbClr val="C00000"/>
                </a:solidFill>
              </a:rPr>
              <a:t>Paris Street,  </a:t>
            </a:r>
            <a:r>
              <a:rPr lang="en-GB" sz="2400" b="1" dirty="0">
                <a:solidFill>
                  <a:srgbClr val="C00000"/>
                </a:solidFill>
              </a:rPr>
              <a:t>Rainy </a:t>
            </a:r>
            <a:r>
              <a:rPr lang="en-GB" sz="2400" b="1" dirty="0" smtClean="0">
                <a:solidFill>
                  <a:srgbClr val="C00000"/>
                </a:solidFill>
              </a:rPr>
              <a:t>Day</a:t>
            </a:r>
          </a:p>
          <a:p>
            <a:r>
              <a:rPr lang="en-GB" sz="2400" b="1" dirty="0" smtClean="0">
                <a:solidFill>
                  <a:srgbClr val="C00000"/>
                </a:solidFill>
              </a:rPr>
              <a:t>Gustave </a:t>
            </a:r>
            <a:r>
              <a:rPr lang="en-GB" sz="2400" b="1" dirty="0" err="1" smtClean="0">
                <a:solidFill>
                  <a:srgbClr val="C00000"/>
                </a:solidFill>
              </a:rPr>
              <a:t>Caillebott</a:t>
            </a:r>
            <a:r>
              <a:rPr lang="en-GB" sz="2400" b="1" dirty="0" smtClean="0">
                <a:solidFill>
                  <a:srgbClr val="C00000"/>
                </a:solidFill>
              </a:rPr>
              <a:t>, 1877</a:t>
            </a:r>
            <a:endParaRPr lang="en-GB" sz="2400" b="1" i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200" b="1" u="sng" dirty="0" smtClean="0"/>
          </a:p>
          <a:p>
            <a:endParaRPr lang="en-GB" sz="1600" b="1" u="sng" dirty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</p:spTree>
    <p:extLst>
      <p:ext uri="{BB962C8B-B14F-4D97-AF65-F5344CB8AC3E}">
        <p14:creationId xmlns:p14="http://schemas.microsoft.com/office/powerpoint/2010/main" val="343667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2544" y="39560"/>
            <a:ext cx="4932040" cy="36134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52736"/>
            <a:ext cx="4355976" cy="3548496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827584" y="4601232"/>
            <a:ext cx="23348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i="1" dirty="0"/>
              <a:t>Bar at the </a:t>
            </a:r>
            <a:r>
              <a:rPr lang="en-GB" i="1" dirty="0" err="1"/>
              <a:t>Folies</a:t>
            </a:r>
            <a:r>
              <a:rPr lang="en-GB" i="1" dirty="0"/>
              <a:t> </a:t>
            </a:r>
            <a:r>
              <a:rPr lang="en-GB" i="1" dirty="0" err="1"/>
              <a:t>Bergere</a:t>
            </a:r>
            <a:r>
              <a:rPr lang="en-GB" dirty="0"/>
              <a:t>, 1882</a:t>
            </a:r>
          </a:p>
          <a:p>
            <a:pPr algn="r"/>
            <a:r>
              <a:rPr lang="en-GB" i="1" dirty="0" smtClean="0"/>
              <a:t>Olympia</a:t>
            </a:r>
            <a:r>
              <a:rPr lang="en-GB" dirty="0" smtClean="0"/>
              <a:t>, 1856</a:t>
            </a:r>
          </a:p>
          <a:p>
            <a:pPr algn="r"/>
            <a:r>
              <a:rPr lang="en-GB" i="1" dirty="0" smtClean="0"/>
              <a:t>Railway, </a:t>
            </a:r>
            <a:r>
              <a:rPr lang="en-GB" dirty="0" smtClean="0"/>
              <a:t>1873</a:t>
            </a:r>
            <a:endParaRPr lang="en-US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046" y="-27383"/>
            <a:ext cx="7522282" cy="1832119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Impressionism </a:t>
            </a:r>
          </a:p>
          <a:p>
            <a:r>
              <a:rPr lang="en-GB" sz="2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Édouard</a:t>
            </a:r>
            <a:r>
              <a:rPr lang="en-GB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Manet</a:t>
            </a:r>
            <a:endParaRPr lang="en-GB" sz="1600" dirty="0" smtClean="0">
              <a:solidFill>
                <a:srgbClr val="FFFF00"/>
              </a:solidFill>
            </a:endParaRPr>
          </a:p>
          <a:p>
            <a:endParaRPr lang="en-GB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5976" y="3639752"/>
            <a:ext cx="4818608" cy="3233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397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046" y="0"/>
            <a:ext cx="9141954" cy="6725766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Poster Art</a:t>
            </a:r>
          </a:p>
          <a:p>
            <a:r>
              <a:rPr lang="en-GB" sz="2200" b="1" u="sng" dirty="0" smtClean="0"/>
              <a:t>Toulouse Lautrec</a:t>
            </a:r>
          </a:p>
          <a:p>
            <a:endParaRPr lang="en-GB" sz="2400" b="1" i="1" dirty="0">
              <a:solidFill>
                <a:prstClr val="white"/>
              </a:solidFill>
            </a:endParaRPr>
          </a:p>
          <a:p>
            <a:endParaRPr lang="en-GB" sz="2200" b="1" u="sng" dirty="0" smtClean="0"/>
          </a:p>
          <a:p>
            <a:endParaRPr lang="en-GB" sz="1600" b="1" u="sng" dirty="0"/>
          </a:p>
          <a:p>
            <a:endParaRPr lang="en-GB" sz="1600" dirty="0" smtClean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  <a:p>
            <a:endParaRPr lang="en-GB" sz="1600" dirty="0"/>
          </a:p>
          <a:p>
            <a:endParaRPr lang="en-GB" sz="1600" dirty="0" smtClean="0"/>
          </a:p>
        </p:txBody>
      </p:sp>
      <p:pic>
        <p:nvPicPr>
          <p:cNvPr id="23553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567" y="1138197"/>
            <a:ext cx="2683837" cy="3881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995" y="1138197"/>
            <a:ext cx="3285852" cy="45934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7685" y="1147822"/>
            <a:ext cx="3096344" cy="4642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532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80833"/>
            <a:ext cx="4231481" cy="58987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4699" y="30611"/>
            <a:ext cx="4959301" cy="40400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-794476" y="2204864"/>
            <a:ext cx="2431401" cy="13681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000" b="1" dirty="0" smtClean="0">
                <a:solidFill>
                  <a:srgbClr val="FFFF00"/>
                </a:solidFill>
              </a:rPr>
              <a:t>Edgar </a:t>
            </a:r>
            <a:r>
              <a:rPr lang="en-GB" sz="2000" b="1" dirty="0">
                <a:solidFill>
                  <a:srgbClr val="FFFF00"/>
                </a:solidFill>
              </a:rPr>
              <a:t>Degas, </a:t>
            </a:r>
            <a:r>
              <a:rPr lang="en-GB" sz="2000" b="1" i="1" dirty="0" err="1">
                <a:solidFill>
                  <a:srgbClr val="FFFF00"/>
                </a:solidFill>
              </a:rPr>
              <a:t>L'Absinthe</a:t>
            </a:r>
            <a:r>
              <a:rPr lang="en-GB" sz="2000" b="1" i="1" dirty="0">
                <a:solidFill>
                  <a:srgbClr val="FFFF00"/>
                </a:solidFill>
              </a:rPr>
              <a:t> </a:t>
            </a:r>
            <a:r>
              <a:rPr lang="en-GB" sz="2000" b="1" dirty="0">
                <a:solidFill>
                  <a:srgbClr val="FFFF00"/>
                </a:solidFill>
              </a:rPr>
              <a:t>(1875–1876) 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3546013" y="2972719"/>
            <a:ext cx="266429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 algn="r"/>
            <a:endParaRPr lang="en-GB" sz="2000" b="1" i="1" dirty="0">
              <a:solidFill>
                <a:srgbClr val="FFFF00"/>
              </a:solidFill>
            </a:endParaRPr>
          </a:p>
          <a:p>
            <a:pPr lvl="2" algn="r"/>
            <a:r>
              <a:rPr lang="en-GB" sz="2000" b="1" dirty="0" err="1">
                <a:solidFill>
                  <a:srgbClr val="FFFF00"/>
                </a:solidFill>
              </a:rPr>
              <a:t>Manet</a:t>
            </a:r>
            <a:r>
              <a:rPr lang="en-GB" sz="2000" b="1" dirty="0">
                <a:solidFill>
                  <a:srgbClr val="FFFF00"/>
                </a:solidFill>
              </a:rPr>
              <a:t>, </a:t>
            </a:r>
            <a:r>
              <a:rPr lang="en-GB" sz="2000" b="1" i="1" dirty="0">
                <a:solidFill>
                  <a:srgbClr val="FFFF00"/>
                </a:solidFill>
              </a:rPr>
              <a:t>Railway </a:t>
            </a:r>
            <a:r>
              <a:rPr lang="en-GB" sz="2000" b="1" dirty="0">
                <a:solidFill>
                  <a:srgbClr val="FFFF00"/>
                </a:solidFill>
              </a:rPr>
              <a:t>(1873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046" y="-181556"/>
            <a:ext cx="4713970" cy="611021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>
                <a:solidFill>
                  <a:prstClr val="white"/>
                </a:solidFill>
              </a:rPr>
              <a:t>Belle </a:t>
            </a:r>
            <a:r>
              <a:rPr lang="en-GB" sz="2200" b="1" u="sng" dirty="0" err="1" smtClean="0">
                <a:solidFill>
                  <a:prstClr val="white"/>
                </a:solidFill>
              </a:rPr>
              <a:t>Epoque</a:t>
            </a:r>
            <a:r>
              <a:rPr lang="en-GB" sz="2200" b="1" u="sng" dirty="0" smtClean="0">
                <a:solidFill>
                  <a:prstClr val="white"/>
                </a:solidFill>
              </a:rPr>
              <a:t> or Fin de Siècle?</a:t>
            </a:r>
          </a:p>
          <a:p>
            <a:endParaRPr lang="en-GB" sz="2200" b="1" i="1" u="sng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endParaRPr lang="en-GB" sz="2400" b="1" i="1" u="sng" dirty="0">
              <a:solidFill>
                <a:prstClr val="white"/>
              </a:solidFill>
            </a:endParaRPr>
          </a:p>
          <a:p>
            <a:endParaRPr lang="en-GB" sz="2200" b="1" u="sng" dirty="0" smtClean="0">
              <a:solidFill>
                <a:prstClr val="white"/>
              </a:solidFill>
            </a:endParaRPr>
          </a:p>
          <a:p>
            <a:endParaRPr lang="en-GB" sz="1600" b="1" u="sng" dirty="0">
              <a:solidFill>
                <a:prstClr val="white"/>
              </a:solidFill>
            </a:endParaRPr>
          </a:p>
          <a:p>
            <a:endParaRPr lang="en-GB" sz="1600" dirty="0" smtClean="0">
              <a:solidFill>
                <a:prstClr val="white"/>
              </a:solidFill>
            </a:endParaRPr>
          </a:p>
          <a:p>
            <a:endParaRPr lang="en-GB" sz="1600" dirty="0" smtClean="0">
              <a:solidFill>
                <a:prstClr val="white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endParaRPr lang="en-GB" sz="1600" dirty="0" smtClean="0">
              <a:solidFill>
                <a:prstClr val="white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endParaRPr lang="en-GB" sz="1600" dirty="0" smtClean="0">
              <a:solidFill>
                <a:prstClr val="white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endParaRPr lang="en-GB" sz="1600" dirty="0" smtClean="0">
              <a:solidFill>
                <a:prstClr val="white"/>
              </a:solidFill>
            </a:endParaRPr>
          </a:p>
          <a:p>
            <a:endParaRPr lang="en-GB" sz="1600" dirty="0">
              <a:solidFill>
                <a:prstClr val="white"/>
              </a:solidFill>
            </a:endParaRPr>
          </a:p>
          <a:p>
            <a:endParaRPr lang="en-GB" sz="1600" dirty="0" smtClean="0">
              <a:solidFill>
                <a:prstClr val="white"/>
              </a:solidFill>
            </a:endParaRPr>
          </a:p>
          <a:p>
            <a:pPr lvl="2"/>
            <a:endParaRPr lang="en-GB" sz="1600" dirty="0">
              <a:solidFill>
                <a:srgbClr val="FFFF00"/>
              </a:solidFill>
            </a:endParaRPr>
          </a:p>
          <a:p>
            <a:pPr lvl="2"/>
            <a:r>
              <a:rPr lang="en-GB" sz="2000" b="1" i="1" dirty="0" smtClean="0">
                <a:solidFill>
                  <a:srgbClr val="FFFF00"/>
                </a:solidFill>
              </a:rPr>
              <a:t>			</a:t>
            </a:r>
            <a:endParaRPr lang="en-GB" sz="1600" dirty="0" smtClea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5928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0860" y="10117"/>
            <a:ext cx="8113140" cy="4960497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040613" y="3282521"/>
            <a:ext cx="363753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 smtClean="0"/>
              <a:t>Berthe</a:t>
            </a:r>
            <a:r>
              <a:rPr lang="en-US" dirty="0" smtClean="0"/>
              <a:t> Morisot, </a:t>
            </a:r>
            <a:r>
              <a:rPr lang="en-US" i="1" dirty="0" smtClean="0"/>
              <a:t>Summer's </a:t>
            </a:r>
            <a:r>
              <a:rPr lang="en-US" i="1" dirty="0"/>
              <a:t>Day</a:t>
            </a:r>
            <a:r>
              <a:rPr lang="en-US" dirty="0"/>
              <a:t>, </a:t>
            </a:r>
            <a:r>
              <a:rPr lang="en-US" dirty="0" smtClean="0"/>
              <a:t>1879</a:t>
            </a:r>
          </a:p>
          <a:p>
            <a:r>
              <a:rPr lang="en-GB" i="1" dirty="0" smtClean="0"/>
              <a:t>Lady at her Toilette </a:t>
            </a:r>
            <a:r>
              <a:rPr lang="en-GB" dirty="0" smtClean="0"/>
              <a:t>(1875)</a:t>
            </a:r>
            <a:r>
              <a:rPr lang="en-GB" i="1" dirty="0" smtClean="0"/>
              <a:t> </a:t>
            </a:r>
            <a:endParaRPr lang="en-US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748" y="3960742"/>
            <a:ext cx="3754363" cy="2897258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-12748" y="6381328"/>
            <a:ext cx="32263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err="1"/>
              <a:t>Berthe</a:t>
            </a:r>
            <a:r>
              <a:rPr lang="en-US" dirty="0"/>
              <a:t> </a:t>
            </a:r>
            <a:r>
              <a:rPr lang="en-US" dirty="0" smtClean="0"/>
              <a:t>Morisot</a:t>
            </a:r>
            <a:r>
              <a:rPr lang="en-US" dirty="0"/>
              <a:t> </a:t>
            </a:r>
            <a:r>
              <a:rPr lang="en-US" dirty="0" smtClean="0"/>
              <a:t>by </a:t>
            </a:r>
            <a:r>
              <a:rPr lang="en-US" dirty="0" err="1" smtClean="0"/>
              <a:t>Manet</a:t>
            </a:r>
            <a:r>
              <a:rPr lang="en-US" dirty="0" smtClean="0"/>
              <a:t> (1872)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4991" y="3789041"/>
            <a:ext cx="4179009" cy="306896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-6584" y="-3733"/>
            <a:ext cx="2778384" cy="1924452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5. </a:t>
            </a:r>
            <a:r>
              <a:rPr lang="en-GB" sz="2200" b="1" u="sng" dirty="0" err="1" smtClean="0"/>
              <a:t>Flâneuses</a:t>
            </a:r>
            <a:r>
              <a:rPr lang="en-GB" sz="2200" b="1" u="sng" dirty="0" smtClean="0"/>
              <a:t>: Female Impressionists</a:t>
            </a:r>
          </a:p>
        </p:txBody>
      </p:sp>
    </p:spTree>
    <p:extLst>
      <p:ext uri="{BB962C8B-B14F-4D97-AF65-F5344CB8AC3E}">
        <p14:creationId xmlns:p14="http://schemas.microsoft.com/office/powerpoint/2010/main" val="426617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5593" y="0"/>
            <a:ext cx="7620000" cy="54197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4" y="2996952"/>
            <a:ext cx="2876670" cy="3887100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943290" y="5949280"/>
            <a:ext cx="241977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Mary Cassatt, </a:t>
            </a:r>
            <a:r>
              <a:rPr lang="en-US" i="1" dirty="0"/>
              <a:t>Self-Portrait</a:t>
            </a:r>
            <a:r>
              <a:rPr lang="en-US" dirty="0"/>
              <a:t>, c. </a:t>
            </a:r>
            <a:r>
              <a:rPr lang="en-US" dirty="0" smtClean="0"/>
              <a:t>1880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5303339" y="5441700"/>
            <a:ext cx="373315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dirty="0"/>
              <a:t>Mary Cassatt, </a:t>
            </a:r>
            <a:r>
              <a:rPr lang="en-US" i="1" dirty="0" smtClean="0"/>
              <a:t>Woman and Child Driving</a:t>
            </a:r>
            <a:r>
              <a:rPr lang="en-US" dirty="0" smtClean="0"/>
              <a:t>, 1881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-6584" y="-3733"/>
            <a:ext cx="2778384" cy="1924452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5. </a:t>
            </a:r>
            <a:r>
              <a:rPr lang="en-GB" sz="2200" b="1" u="sng" dirty="0" err="1" smtClean="0"/>
              <a:t>Flâneuses</a:t>
            </a:r>
            <a:r>
              <a:rPr lang="en-GB" sz="2200" b="1" u="sng" dirty="0" smtClean="0"/>
              <a:t>: Female Impressionists</a:t>
            </a:r>
          </a:p>
        </p:txBody>
      </p:sp>
    </p:spTree>
    <p:extLst>
      <p:ext uri="{BB962C8B-B14F-4D97-AF65-F5344CB8AC3E}">
        <p14:creationId xmlns:p14="http://schemas.microsoft.com/office/powerpoint/2010/main" val="342154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2130" y="3477704"/>
            <a:ext cx="4841870" cy="341351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8202" y="0"/>
            <a:ext cx="5545798" cy="38334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5934" y="2326776"/>
            <a:ext cx="3614136" cy="453122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395536" y="1403446"/>
            <a:ext cx="29523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Mary </a:t>
            </a:r>
            <a:r>
              <a:rPr lang="en-US" dirty="0" smtClean="0"/>
              <a:t>Cassatt, </a:t>
            </a:r>
            <a:r>
              <a:rPr lang="en-US" i="1" dirty="0" smtClean="0"/>
              <a:t>Tea </a:t>
            </a:r>
            <a:r>
              <a:rPr lang="en-US" dirty="0" smtClean="0"/>
              <a:t>(1880)</a:t>
            </a:r>
          </a:p>
          <a:p>
            <a:r>
              <a:rPr lang="en-GB" i="1" dirty="0" smtClean="0"/>
              <a:t>In the Box </a:t>
            </a:r>
            <a:r>
              <a:rPr lang="en-GB" dirty="0" smtClean="0"/>
              <a:t>(1879)</a:t>
            </a:r>
          </a:p>
          <a:p>
            <a:r>
              <a:rPr lang="en-GB" i="1" dirty="0" smtClean="0"/>
              <a:t>Summertime </a:t>
            </a:r>
            <a:r>
              <a:rPr lang="en-GB" dirty="0" smtClean="0"/>
              <a:t>(c.1894)</a:t>
            </a:r>
            <a:endParaRPr lang="en-US" i="1" dirty="0"/>
          </a:p>
        </p:txBody>
      </p:sp>
      <p:sp>
        <p:nvSpPr>
          <p:cNvPr id="9" name="TextBox 8"/>
          <p:cNvSpPr txBox="1"/>
          <p:nvPr/>
        </p:nvSpPr>
        <p:spPr>
          <a:xfrm>
            <a:off x="-6584" y="-3733"/>
            <a:ext cx="3426456" cy="1924452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5. </a:t>
            </a:r>
            <a:r>
              <a:rPr lang="en-GB" sz="2200" b="1" u="sng" dirty="0" err="1" smtClean="0"/>
              <a:t>Flâneuses</a:t>
            </a:r>
            <a:r>
              <a:rPr lang="en-GB" sz="2200" b="1" u="sng" dirty="0" smtClean="0"/>
              <a:t>: Female Impressionists</a:t>
            </a:r>
          </a:p>
        </p:txBody>
      </p:sp>
    </p:spTree>
    <p:extLst>
      <p:ext uri="{BB962C8B-B14F-4D97-AF65-F5344CB8AC3E}">
        <p14:creationId xmlns:p14="http://schemas.microsoft.com/office/powerpoint/2010/main" val="310323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4962"/>
            <a:ext cx="5724128" cy="686193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744889" y="19055"/>
            <a:ext cx="249951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Gwen John, </a:t>
            </a:r>
            <a:r>
              <a:rPr lang="en-GB" i="1" dirty="0"/>
              <a:t>A Corner of the Artist's Room in Paris</a:t>
            </a:r>
            <a:r>
              <a:rPr lang="en-GB" dirty="0"/>
              <a:t>, </a:t>
            </a:r>
            <a:r>
              <a:rPr lang="en-GB" dirty="0" smtClean="0"/>
              <a:t>1907-1909</a:t>
            </a:r>
          </a:p>
          <a:p>
            <a:r>
              <a:rPr lang="en-GB" dirty="0" smtClean="0"/>
              <a:t>National </a:t>
            </a:r>
            <a:r>
              <a:rPr lang="en-GB" dirty="0"/>
              <a:t>Museum Cardiff, </a:t>
            </a:r>
            <a:r>
              <a:rPr lang="en-GB" dirty="0" smtClean="0"/>
              <a:t>Wales</a:t>
            </a:r>
          </a:p>
          <a:p>
            <a:endParaRPr lang="en-GB" dirty="0"/>
          </a:p>
          <a:p>
            <a:r>
              <a:rPr lang="en-GB" i="1" dirty="0"/>
              <a:t>The Artist in her Room, </a:t>
            </a:r>
            <a:r>
              <a:rPr lang="en-GB" i="1" dirty="0" smtClean="0"/>
              <a:t>Paris </a:t>
            </a:r>
            <a:r>
              <a:rPr lang="en-GB" dirty="0" smtClean="0"/>
              <a:t>1907-1909</a:t>
            </a:r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8346" y="2420888"/>
            <a:ext cx="3445653" cy="4446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781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355976" y="2564904"/>
            <a:ext cx="171765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 smtClean="0"/>
              <a:t>Margaret Davies</a:t>
            </a:r>
          </a:p>
          <a:p>
            <a:pPr algn="ctr"/>
            <a:r>
              <a:rPr lang="en-GB" dirty="0"/>
              <a:t> (1884-1963</a:t>
            </a:r>
            <a:r>
              <a:rPr lang="en-GB" dirty="0" smtClean="0"/>
              <a:t>)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68910" y="-10009"/>
            <a:ext cx="2569559" cy="25749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07369" y="-10009"/>
            <a:ext cx="2562102" cy="2574913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028632" y="2570359"/>
            <a:ext cx="19796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Gwendoline Davies</a:t>
            </a:r>
          </a:p>
          <a:p>
            <a:r>
              <a:rPr lang="en-GB" dirty="0"/>
              <a:t> (1882-1951)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5976" y="4017781"/>
            <a:ext cx="4788024" cy="288029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77" y="892830"/>
            <a:ext cx="4003291" cy="5965169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-6584" y="-3733"/>
            <a:ext cx="3930512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5. </a:t>
            </a:r>
            <a:r>
              <a:rPr lang="en-GB" sz="2200" b="1" u="sng" dirty="0" err="1" smtClean="0"/>
              <a:t>Flâneuses</a:t>
            </a:r>
            <a:r>
              <a:rPr lang="en-GB" sz="2200" b="1" u="sng" dirty="0" smtClean="0"/>
              <a:t>: </a:t>
            </a:r>
            <a:r>
              <a:rPr lang="en-GB" sz="2200" b="1" u="sng" dirty="0" smtClean="0"/>
              <a:t>Collectors</a:t>
            </a:r>
            <a:endParaRPr lang="en-GB" sz="2200" b="1" u="sng" dirty="0" smtClean="0"/>
          </a:p>
        </p:txBody>
      </p:sp>
      <p:sp>
        <p:nvSpPr>
          <p:cNvPr id="11" name="Rectangle 10"/>
          <p:cNvSpPr/>
          <p:nvPr/>
        </p:nvSpPr>
        <p:spPr>
          <a:xfrm>
            <a:off x="4007368" y="3211235"/>
            <a:ext cx="51366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Pierre-</a:t>
            </a:r>
            <a:r>
              <a:rPr lang="en-GB" dirty="0" err="1"/>
              <a:t>Auguste</a:t>
            </a:r>
            <a:r>
              <a:rPr lang="en-GB" dirty="0"/>
              <a:t> Renoir</a:t>
            </a:r>
            <a:r>
              <a:rPr lang="en-GB" dirty="0" smtClean="0"/>
              <a:t>, </a:t>
            </a:r>
            <a:r>
              <a:rPr lang="en-GB" i="1" dirty="0"/>
              <a:t>La </a:t>
            </a:r>
            <a:r>
              <a:rPr lang="en-GB" i="1" dirty="0" err="1"/>
              <a:t>Parisienne</a:t>
            </a:r>
            <a:endParaRPr lang="en-GB" dirty="0"/>
          </a:p>
          <a:p>
            <a:r>
              <a:rPr lang="en-GB" dirty="0"/>
              <a:t>(1874</a:t>
            </a:r>
            <a:r>
              <a:rPr lang="en-GB" dirty="0" smtClean="0"/>
              <a:t>) – exhibited at first impressionist exhibition. Now in </a:t>
            </a:r>
            <a:r>
              <a:rPr lang="en-GB" dirty="0" err="1" smtClean="0"/>
              <a:t>Gregynong</a:t>
            </a:r>
            <a:r>
              <a:rPr lang="en-GB" dirty="0" smtClean="0"/>
              <a:t> collection at </a:t>
            </a:r>
            <a:r>
              <a:rPr lang="en-GB" dirty="0"/>
              <a:t>National Museum </a:t>
            </a:r>
            <a:r>
              <a:rPr lang="en-GB" dirty="0" smtClean="0"/>
              <a:t>Wales, Cardiff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41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752" y="-3997"/>
            <a:ext cx="5148514" cy="683981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7818378" y="4725144"/>
            <a:ext cx="11521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dirty="0" smtClean="0"/>
              <a:t>Georges de </a:t>
            </a:r>
            <a:r>
              <a:rPr lang="en-US" dirty="0" err="1" smtClean="0"/>
              <a:t>Feure</a:t>
            </a:r>
            <a:r>
              <a:rPr lang="en-US" dirty="0" smtClean="0"/>
              <a:t>, </a:t>
            </a:r>
            <a:r>
              <a:rPr lang="en-US" i="1" dirty="0" smtClean="0"/>
              <a:t>Paris Almanac</a:t>
            </a:r>
            <a:r>
              <a:rPr lang="en-US" dirty="0" smtClean="0"/>
              <a:t>, 1894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-6584" y="-3733"/>
            <a:ext cx="2778384" cy="1924452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5. </a:t>
            </a:r>
            <a:r>
              <a:rPr lang="en-GB" sz="2200" b="1" u="sng" dirty="0" err="1" smtClean="0"/>
              <a:t>Flâneuses</a:t>
            </a:r>
            <a:r>
              <a:rPr lang="en-GB" sz="2200" b="1" u="sng" dirty="0" smtClean="0"/>
              <a:t>: Women in Poster Art</a:t>
            </a:r>
          </a:p>
        </p:txBody>
      </p:sp>
    </p:spTree>
    <p:extLst>
      <p:ext uri="{BB962C8B-B14F-4D97-AF65-F5344CB8AC3E}">
        <p14:creationId xmlns:p14="http://schemas.microsoft.com/office/powerpoint/2010/main" val="371473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9096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the Brothel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378" y="624137"/>
            <a:ext cx="5406441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endParaRPr lang="en-GB" sz="2000" i="1" dirty="0" smtClean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-6584" y="-3733"/>
            <a:ext cx="8106976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5. </a:t>
            </a:r>
            <a:r>
              <a:rPr lang="en-GB" sz="2200" b="1" u="sng" dirty="0" err="1" smtClean="0"/>
              <a:t>Flâneuses</a:t>
            </a:r>
            <a:r>
              <a:rPr lang="en-GB" sz="2200" b="1" u="sng" dirty="0" smtClean="0"/>
              <a:t>: Women in Poster Art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4067" y="900959"/>
            <a:ext cx="3026595" cy="573239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836712"/>
            <a:ext cx="4032448" cy="5796645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977382" y="1914808"/>
            <a:ext cx="20882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dirty="0" smtClean="0">
                <a:solidFill>
                  <a:srgbClr val="FF0000"/>
                </a:solidFill>
              </a:rPr>
              <a:t>Francisco </a:t>
            </a:r>
            <a:r>
              <a:rPr lang="en-US" dirty="0" err="1" smtClean="0">
                <a:solidFill>
                  <a:srgbClr val="FF0000"/>
                </a:solidFill>
              </a:rPr>
              <a:t>Tamango</a:t>
            </a:r>
            <a:r>
              <a:rPr lang="en-US" dirty="0" smtClean="0">
                <a:solidFill>
                  <a:srgbClr val="FF0000"/>
                </a:solidFill>
              </a:rPr>
              <a:t>, </a:t>
            </a:r>
            <a:r>
              <a:rPr lang="en-US" i="1" dirty="0" smtClean="0">
                <a:solidFill>
                  <a:srgbClr val="FF0000"/>
                </a:solidFill>
              </a:rPr>
              <a:t>La </a:t>
            </a:r>
            <a:r>
              <a:rPr lang="en-US" i="1" dirty="0" err="1" smtClean="0">
                <a:solidFill>
                  <a:srgbClr val="FF0000"/>
                </a:solidFill>
              </a:rPr>
              <a:t>Framboisette</a:t>
            </a:r>
            <a:r>
              <a:rPr lang="en-US" dirty="0" smtClean="0">
                <a:solidFill>
                  <a:srgbClr val="FF0000"/>
                </a:solidFill>
              </a:rPr>
              <a:t>, c. 1905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7658494" y="5301208"/>
            <a:ext cx="14704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dirty="0" smtClean="0"/>
              <a:t>Anon, </a:t>
            </a:r>
            <a:r>
              <a:rPr lang="en-US" i="1" dirty="0" err="1" smtClean="0"/>
              <a:t>Chasussures</a:t>
            </a:r>
            <a:r>
              <a:rPr lang="en-US" i="1" dirty="0" smtClean="0"/>
              <a:t> de Luxe</a:t>
            </a:r>
            <a:r>
              <a:rPr lang="en-US" dirty="0" smtClean="0"/>
              <a:t>, c. 1901</a:t>
            </a:r>
            <a:r>
              <a:rPr lang="en-US" i="1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42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9096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the Brothel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378" y="624137"/>
            <a:ext cx="5406441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endParaRPr lang="en-GB" sz="2000" i="1" dirty="0" smtClean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-6584" y="-3733"/>
            <a:ext cx="8106976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5. </a:t>
            </a:r>
            <a:r>
              <a:rPr lang="en-GB" sz="2200" b="1" u="sng" dirty="0" err="1" smtClean="0"/>
              <a:t>Flâneuses</a:t>
            </a:r>
            <a:r>
              <a:rPr lang="en-GB" sz="2200" b="1" u="sng" dirty="0" smtClean="0"/>
              <a:t>: New women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1035" y="914044"/>
            <a:ext cx="3025693" cy="429690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2964" y="914044"/>
            <a:ext cx="3078071" cy="429690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8" y="891947"/>
            <a:ext cx="3061570" cy="4319001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324587" y="5500855"/>
            <a:ext cx="20882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dirty="0" smtClean="0"/>
              <a:t>Lucien </a:t>
            </a:r>
            <a:r>
              <a:rPr lang="en-US" dirty="0" err="1" smtClean="0"/>
              <a:t>Febere</a:t>
            </a:r>
            <a:r>
              <a:rPr lang="en-US" dirty="0" smtClean="0"/>
              <a:t>, </a:t>
            </a:r>
            <a:r>
              <a:rPr lang="en-US" i="1" dirty="0" smtClean="0"/>
              <a:t>Yost</a:t>
            </a:r>
            <a:r>
              <a:rPr lang="en-US" dirty="0" smtClean="0"/>
              <a:t>, 1882</a:t>
            </a:r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259904" y="5576043"/>
            <a:ext cx="20882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dirty="0" smtClean="0"/>
              <a:t>Lucien Faure, </a:t>
            </a:r>
            <a:r>
              <a:rPr lang="en-US" i="1" dirty="0" smtClean="0"/>
              <a:t>Claudine a </a:t>
            </a:r>
            <a:r>
              <a:rPr lang="en-US" i="1" dirty="0" err="1" smtClean="0"/>
              <a:t>l’école</a:t>
            </a:r>
            <a:r>
              <a:rPr lang="en-US" i="1" dirty="0" smtClean="0"/>
              <a:t>,/a Paris</a:t>
            </a:r>
            <a:r>
              <a:rPr lang="en-US" dirty="0" smtClean="0"/>
              <a:t>, 1881</a:t>
            </a:r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6660232" y="5555517"/>
            <a:ext cx="20882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dirty="0" smtClean="0"/>
              <a:t>Jean </a:t>
            </a:r>
            <a:r>
              <a:rPr lang="en-US" dirty="0" err="1" smtClean="0"/>
              <a:t>Paleologue</a:t>
            </a:r>
            <a:r>
              <a:rPr lang="en-US" dirty="0" smtClean="0"/>
              <a:t>, </a:t>
            </a:r>
            <a:r>
              <a:rPr lang="en-US" i="1" dirty="0" smtClean="0"/>
              <a:t>Yost</a:t>
            </a:r>
            <a:r>
              <a:rPr lang="en-US" dirty="0" smtClean="0"/>
              <a:t>, 1898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523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9096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the Brothel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378" y="624137"/>
            <a:ext cx="5406441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endParaRPr lang="en-GB" sz="2000" i="1" dirty="0" smtClean="0">
              <a:solidFill>
                <a:srgbClr val="FFFF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037056"/>
            <a:ext cx="3960440" cy="528991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1052736"/>
            <a:ext cx="4429744" cy="3315163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-6584" y="-3733"/>
            <a:ext cx="8106976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/>
              <a:t>5. </a:t>
            </a:r>
            <a:r>
              <a:rPr lang="en-GB" sz="2200" b="1" u="sng" dirty="0" err="1" smtClean="0"/>
              <a:t>Flâneuses</a:t>
            </a:r>
            <a:r>
              <a:rPr lang="en-GB" sz="2200" b="1" u="sng" dirty="0" smtClean="0"/>
              <a:t>: New women</a:t>
            </a:r>
          </a:p>
        </p:txBody>
      </p:sp>
    </p:spTree>
    <p:extLst>
      <p:ext uri="{BB962C8B-B14F-4D97-AF65-F5344CB8AC3E}">
        <p14:creationId xmlns:p14="http://schemas.microsoft.com/office/powerpoint/2010/main" val="245608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628682" cy="518457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882" y="2492896"/>
            <a:ext cx="3027118" cy="436510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75521" y="6021287"/>
            <a:ext cx="4184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Felix </a:t>
            </a:r>
            <a:r>
              <a:rPr lang="en-US" dirty="0" err="1"/>
              <a:t>Vallotton</a:t>
            </a:r>
            <a:r>
              <a:rPr lang="en-US" dirty="0"/>
              <a:t>, </a:t>
            </a:r>
            <a:r>
              <a:rPr lang="en-US" i="1" dirty="0"/>
              <a:t>Le Bon Marché</a:t>
            </a:r>
            <a:r>
              <a:rPr lang="en-US" dirty="0"/>
              <a:t>, </a:t>
            </a:r>
            <a:r>
              <a:rPr lang="en-US" dirty="0" smtClean="0"/>
              <a:t>1893, 1898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61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9096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the Brothel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-12890" y="548680"/>
            <a:ext cx="5406441" cy="1986007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i="1" dirty="0" smtClean="0"/>
              <a:t>La </a:t>
            </a:r>
            <a:r>
              <a:rPr lang="en-GB" sz="2400" b="1" i="1" dirty="0" err="1" smtClean="0"/>
              <a:t>Fronde</a:t>
            </a:r>
            <a:r>
              <a:rPr lang="en-GB" sz="2400" b="1" i="1" dirty="0" smtClean="0"/>
              <a:t> </a:t>
            </a:r>
            <a:r>
              <a:rPr lang="en-GB" sz="2400" b="1" dirty="0" smtClean="0"/>
              <a:t>(1897–1903)</a:t>
            </a:r>
            <a:endParaRPr lang="en-GB" sz="2400" b="1" i="1" dirty="0"/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i="1" dirty="0" err="1" smtClean="0">
                <a:cs typeface="Times New Roman" pitchFamily="18" charset="0"/>
              </a:rPr>
              <a:t>Fronde</a:t>
            </a:r>
            <a:r>
              <a:rPr lang="en-GB" sz="2400" b="1" i="1" dirty="0" smtClean="0">
                <a:cs typeface="Times New Roman" pitchFamily="18" charset="0"/>
              </a:rPr>
              <a:t> </a:t>
            </a:r>
            <a:r>
              <a:rPr lang="en-GB" sz="2400" b="1" dirty="0" smtClean="0">
                <a:cs typeface="Times New Roman" pitchFamily="18" charset="0"/>
              </a:rPr>
              <a:t>= sling(shot)</a:t>
            </a:r>
            <a:endParaRPr lang="en-GB" sz="2400" b="1" i="1" dirty="0" smtClean="0">
              <a:cs typeface="Times New Roman" pitchFamily="18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endParaRPr lang="en-GB" sz="2000" i="1" dirty="0" smtClean="0">
              <a:solidFill>
                <a:srgbClr val="FFFF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-12890" y="-3734"/>
            <a:ext cx="7056784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/>
              <a:t>5. </a:t>
            </a:r>
            <a:r>
              <a:rPr lang="en-GB" sz="2200" b="1" u="sng" dirty="0" err="1"/>
              <a:t>Flâneuses</a:t>
            </a:r>
            <a:r>
              <a:rPr lang="en-GB" sz="2200" b="1" u="sng" dirty="0"/>
              <a:t>: Feminism</a:t>
            </a:r>
            <a:endParaRPr lang="en-GB" sz="2200" b="1" u="sng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02" y="2045149"/>
            <a:ext cx="6477000" cy="474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 descr="http://sunday-news.wider-des-vergessens.de/wp-content/uploads/2013/01/Zeitung-La-Frond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9825" y="260648"/>
            <a:ext cx="2924175" cy="4076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201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0" y="90963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1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At the Brothel</a:t>
            </a: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-12890" y="548680"/>
            <a:ext cx="5406441" cy="1247343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b="1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endParaRPr lang="en-GB" sz="2000" i="1" dirty="0" smtClean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314" y="-20364"/>
            <a:ext cx="3877698" cy="479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-12890" y="-27384"/>
            <a:ext cx="5279192" cy="6725766"/>
          </a:xfrm>
          <a:prstGeom prst="rect">
            <a:avLst/>
          </a:prstGeom>
          <a:noFill/>
        </p:spPr>
        <p:txBody>
          <a:bodyPr wrap="square" lIns="540000" tIns="360000" rIns="540000" bIns="540000" rtlCol="0">
            <a:spAutoFit/>
          </a:bodyPr>
          <a:lstStyle/>
          <a:p>
            <a:r>
              <a:rPr lang="en-GB" sz="2200" b="1" u="sng" dirty="0" smtClean="0">
                <a:solidFill>
                  <a:srgbClr val="FFFF00"/>
                </a:solidFill>
              </a:rPr>
              <a:t>5. </a:t>
            </a:r>
            <a:r>
              <a:rPr lang="en-GB" sz="2200" b="1" u="sng" dirty="0" err="1" smtClean="0">
                <a:solidFill>
                  <a:srgbClr val="FFFF00"/>
                </a:solidFill>
              </a:rPr>
              <a:t>Flâneuses</a:t>
            </a:r>
            <a:r>
              <a:rPr lang="en-GB" sz="2200" b="1" u="sng" dirty="0" smtClean="0">
                <a:solidFill>
                  <a:srgbClr val="FFFF00"/>
                </a:solidFill>
              </a:rPr>
              <a:t>: Feminism</a:t>
            </a:r>
          </a:p>
          <a:p>
            <a:endParaRPr lang="en-GB" sz="2200" b="1" u="sng" dirty="0" smtClean="0">
              <a:solidFill>
                <a:srgbClr val="FFFF00"/>
              </a:solidFill>
            </a:endParaRPr>
          </a:p>
          <a:p>
            <a:r>
              <a:rPr lang="en-GB" sz="2200" b="1" dirty="0" smtClean="0">
                <a:solidFill>
                  <a:srgbClr val="FFFF00"/>
                </a:solidFill>
              </a:rPr>
              <a:t>Marguerite Durand (1864–1936)</a:t>
            </a:r>
          </a:p>
          <a:p>
            <a:endParaRPr lang="en-GB" sz="2200" b="1" u="sng" dirty="0">
              <a:solidFill>
                <a:srgbClr val="FFFF0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 smtClean="0">
                <a:solidFill>
                  <a:srgbClr val="FFFF00"/>
                </a:solidFill>
              </a:rPr>
              <a:t>Born into wealthy background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 smtClean="0">
                <a:solidFill>
                  <a:srgbClr val="FFFF00"/>
                </a:solidFill>
              </a:rPr>
              <a:t>Early life: actress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 smtClean="0">
                <a:solidFill>
                  <a:srgbClr val="FFFF00"/>
                </a:solidFill>
              </a:rPr>
              <a:t>Divorcee and single mother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 smtClean="0">
                <a:solidFill>
                  <a:srgbClr val="FFFF00"/>
                </a:solidFill>
              </a:rPr>
              <a:t>Est. </a:t>
            </a:r>
            <a:r>
              <a:rPr lang="en-GB" sz="2200" b="1" i="1" dirty="0" smtClean="0">
                <a:solidFill>
                  <a:srgbClr val="FFFF00"/>
                </a:solidFill>
              </a:rPr>
              <a:t>La </a:t>
            </a:r>
            <a:r>
              <a:rPr lang="en-GB" sz="2200" b="1" i="1" dirty="0" err="1" smtClean="0">
                <a:solidFill>
                  <a:srgbClr val="FFFF00"/>
                </a:solidFill>
              </a:rPr>
              <a:t>Fronde</a:t>
            </a:r>
            <a:r>
              <a:rPr lang="en-GB" sz="2200" b="1" i="1" dirty="0" smtClean="0">
                <a:solidFill>
                  <a:srgbClr val="FFFF00"/>
                </a:solidFill>
              </a:rPr>
              <a:t> </a:t>
            </a:r>
            <a:r>
              <a:rPr lang="en-GB" sz="2200" b="1" dirty="0" smtClean="0">
                <a:solidFill>
                  <a:srgbClr val="FFFF00"/>
                </a:solidFill>
              </a:rPr>
              <a:t>after covering a feminist conference for magazine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b="1" dirty="0" smtClean="0">
                <a:solidFill>
                  <a:srgbClr val="FFFF00"/>
                </a:solidFill>
              </a:rPr>
              <a:t>Campaigned in 1910 Paris municipal elections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FFFF00"/>
                </a:solidFill>
              </a:rPr>
              <a:t>A </a:t>
            </a:r>
            <a:r>
              <a:rPr lang="en-GB" sz="2000" b="1" dirty="0" err="1">
                <a:solidFill>
                  <a:srgbClr val="FFFF00"/>
                </a:solidFill>
              </a:rPr>
              <a:t>flâneuse</a:t>
            </a:r>
            <a:r>
              <a:rPr lang="en-GB" sz="2000" b="1" dirty="0">
                <a:solidFill>
                  <a:srgbClr val="FFFF00"/>
                </a:solidFill>
              </a:rPr>
              <a:t>?</a:t>
            </a:r>
          </a:p>
          <a:p>
            <a:endParaRPr lang="en-GB" sz="2200" b="1" u="sng" dirty="0" smtClean="0">
              <a:solidFill>
                <a:schemeClr val="bg1"/>
              </a:solidFill>
            </a:endParaRPr>
          </a:p>
          <a:p>
            <a:r>
              <a:rPr lang="en-GB" sz="2400" b="1" dirty="0" smtClean="0"/>
              <a:t>“Feminism </a:t>
            </a:r>
            <a:r>
              <a:rPr lang="en-GB" sz="2400" b="1" dirty="0"/>
              <a:t>owes a great deal to my blond hair</a:t>
            </a:r>
            <a:r>
              <a:rPr lang="en-GB" sz="2400" b="1" dirty="0" smtClean="0"/>
              <a:t>,” Durand, </a:t>
            </a:r>
            <a:r>
              <a:rPr lang="en-GB" sz="2400" b="1" i="1" dirty="0" smtClean="0"/>
              <a:t>La </a:t>
            </a:r>
            <a:r>
              <a:rPr lang="en-GB" sz="2400" b="1" i="1" dirty="0" err="1" smtClean="0"/>
              <a:t>Fronde</a:t>
            </a:r>
            <a:r>
              <a:rPr lang="en-GB" sz="2400" b="1" dirty="0" smtClean="0"/>
              <a:t>, October 3 1903</a:t>
            </a:r>
          </a:p>
          <a:p>
            <a:endParaRPr lang="en-GB" sz="2200" b="1" u="sng" dirty="0" smtClean="0">
              <a:solidFill>
                <a:schemeClr val="bg1"/>
              </a:solidFill>
            </a:endParaRPr>
          </a:p>
        </p:txBody>
      </p:sp>
      <p:pic>
        <p:nvPicPr>
          <p:cNvPr id="13" name="Picture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4124" y="3571875"/>
            <a:ext cx="2809875" cy="328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5393551" y="115252"/>
            <a:ext cx="37434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Jules </a:t>
            </a:r>
            <a:r>
              <a:rPr lang="en-US" dirty="0" err="1" smtClean="0"/>
              <a:t>Cayron</a:t>
            </a:r>
            <a:r>
              <a:rPr lang="en-US" dirty="0" smtClean="0"/>
              <a:t>, portrait of Durand, 1897</a:t>
            </a: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5266302" y="4818334"/>
            <a:ext cx="160995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/>
              <a:t>Durand photographed, 190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08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7614"/>
            <a:ext cx="3414563" cy="503079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-17615"/>
            <a:ext cx="4497090" cy="337495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492896"/>
            <a:ext cx="3182362" cy="437044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372200" y="4523658"/>
            <a:ext cx="216024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i="1" dirty="0" smtClean="0"/>
              <a:t>Plus </a:t>
            </a:r>
            <a:r>
              <a:rPr lang="en-GB" b="1" i="1" dirty="0" err="1"/>
              <a:t>ça</a:t>
            </a:r>
            <a:r>
              <a:rPr lang="en-GB" b="1" i="1" dirty="0"/>
              <a:t> </a:t>
            </a:r>
            <a:r>
              <a:rPr lang="en-GB" b="1" i="1" dirty="0" smtClean="0"/>
              <a:t>change</a:t>
            </a:r>
            <a:r>
              <a:rPr lang="en-GB" b="1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https</a:t>
            </a:r>
            <a:r>
              <a:rPr lang="en-GB" dirty="0"/>
              <a:t>://www.theguardian.com/world/2018/aug/29/protesters-damage-sexist-open-air-urinals-in-paris</a:t>
            </a:r>
          </a:p>
        </p:txBody>
      </p:sp>
    </p:spTree>
    <p:extLst>
      <p:ext uri="{BB962C8B-B14F-4D97-AF65-F5344CB8AC3E}">
        <p14:creationId xmlns:p14="http://schemas.microsoft.com/office/powerpoint/2010/main" val="3164030293"/>
      </p:ext>
    </p:extLst>
  </p:cSld>
  <p:clrMapOvr>
    <a:masterClrMapping/>
  </p:clrMapOvr>
</p:sld>
</file>

<file path=ppt/theme/theme1.xml><?xml version="1.0" encoding="utf-8"?>
<a:theme xmlns:a="http://schemas.openxmlformats.org/drawingml/2006/main" name="1_Office Theme">
  <a:themeElements>
    <a:clrScheme name="Executive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2619</TotalTime>
  <Words>1114</Words>
  <Application>Microsoft Office PowerPoint</Application>
  <PresentationFormat>On-screen Show (4:3)</PresentationFormat>
  <Paragraphs>476</Paragraphs>
  <Slides>39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3" baseType="lpstr">
      <vt:lpstr>Arial</vt:lpstr>
      <vt:lpstr>Calibri</vt:lpstr>
      <vt:lpstr>Times New Roman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Paul Cézanne, Quai d'Austerlitz in Paris (1876–1878)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Alexander Scott</cp:lastModifiedBy>
  <cp:revision>57</cp:revision>
  <cp:lastPrinted>2018-11-30T08:46:51Z</cp:lastPrinted>
  <dcterms:created xsi:type="dcterms:W3CDTF">2016-02-02T10:02:36Z</dcterms:created>
  <dcterms:modified xsi:type="dcterms:W3CDTF">2018-11-30T10:01:08Z</dcterms:modified>
</cp:coreProperties>
</file>