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0"/>
  </p:notesMasterIdLst>
  <p:sldIdLst>
    <p:sldId id="260" r:id="rId5"/>
    <p:sldId id="256" r:id="rId6"/>
    <p:sldId id="258" r:id="rId7"/>
    <p:sldId id="257" r:id="rId8"/>
    <p:sldId id="259" r:id="rId9"/>
    <p:sldId id="262" r:id="rId10"/>
    <p:sldId id="261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B95E7C-8ABD-4538-A252-90C6D2EAECA2}" v="13" dt="2025-10-10T13:18:23.3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56" d="100"/>
          <a:sy n="56" d="100"/>
        </p:scale>
        <p:origin x="1296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on Ronald Reid (2408647)" userId="8da083a8-ac20-44b8-bb16-23e82727ae7a" providerId="ADAL" clId="{82B95E7C-8ABD-4538-A252-90C6D2EAECA2}"/>
    <pc:docChg chg="custSel addSld modSld">
      <pc:chgData name="Leon Ronald Reid (2408647)" userId="8da083a8-ac20-44b8-bb16-23e82727ae7a" providerId="ADAL" clId="{82B95E7C-8ABD-4538-A252-90C6D2EAECA2}" dt="2025-10-10T13:21:36.224" v="584" actId="2711"/>
      <pc:docMkLst>
        <pc:docMk/>
      </pc:docMkLst>
      <pc:sldChg chg="modSp mod">
        <pc:chgData name="Leon Ronald Reid (2408647)" userId="8da083a8-ac20-44b8-bb16-23e82727ae7a" providerId="ADAL" clId="{82B95E7C-8ABD-4538-A252-90C6D2EAECA2}" dt="2025-10-09T21:38:20.047" v="175" actId="20577"/>
        <pc:sldMkLst>
          <pc:docMk/>
          <pc:sldMk cId="2850397735" sldId="259"/>
        </pc:sldMkLst>
        <pc:spChg chg="mod">
          <ac:chgData name="Leon Ronald Reid (2408647)" userId="8da083a8-ac20-44b8-bb16-23e82727ae7a" providerId="ADAL" clId="{82B95E7C-8ABD-4538-A252-90C6D2EAECA2}" dt="2025-10-09T21:38:20.047" v="175" actId="20577"/>
          <ac:spMkLst>
            <pc:docMk/>
            <pc:sldMk cId="2850397735" sldId="259"/>
            <ac:spMk id="3" creationId="{6A5FEB99-D02B-3998-E3D2-25814ED629D1}"/>
          </ac:spMkLst>
        </pc:spChg>
      </pc:sldChg>
      <pc:sldChg chg="modSp mod">
        <pc:chgData name="Leon Ronald Reid (2408647)" userId="8da083a8-ac20-44b8-bb16-23e82727ae7a" providerId="ADAL" clId="{82B95E7C-8ABD-4538-A252-90C6D2EAECA2}" dt="2025-10-09T21:41:43.628" v="186" actId="20577"/>
        <pc:sldMkLst>
          <pc:docMk/>
          <pc:sldMk cId="1469685375" sldId="263"/>
        </pc:sldMkLst>
        <pc:spChg chg="mod">
          <ac:chgData name="Leon Ronald Reid (2408647)" userId="8da083a8-ac20-44b8-bb16-23e82727ae7a" providerId="ADAL" clId="{82B95E7C-8ABD-4538-A252-90C6D2EAECA2}" dt="2025-10-09T21:41:43.628" v="186" actId="20577"/>
          <ac:spMkLst>
            <pc:docMk/>
            <pc:sldMk cId="1469685375" sldId="263"/>
            <ac:spMk id="3" creationId="{E629287A-683C-88F6-9C90-B78DA34F23E9}"/>
          </ac:spMkLst>
        </pc:spChg>
      </pc:sldChg>
      <pc:sldChg chg="modSp mod">
        <pc:chgData name="Leon Ronald Reid (2408647)" userId="8da083a8-ac20-44b8-bb16-23e82727ae7a" providerId="ADAL" clId="{82B95E7C-8ABD-4538-A252-90C6D2EAECA2}" dt="2025-10-09T21:46:05.268" v="335" actId="27636"/>
        <pc:sldMkLst>
          <pc:docMk/>
          <pc:sldMk cId="981506596" sldId="264"/>
        </pc:sldMkLst>
        <pc:spChg chg="mod">
          <ac:chgData name="Leon Ronald Reid (2408647)" userId="8da083a8-ac20-44b8-bb16-23e82727ae7a" providerId="ADAL" clId="{82B95E7C-8ABD-4538-A252-90C6D2EAECA2}" dt="2025-10-09T21:46:05.268" v="335" actId="27636"/>
          <ac:spMkLst>
            <pc:docMk/>
            <pc:sldMk cId="981506596" sldId="264"/>
            <ac:spMk id="3" creationId="{7FC6703B-F0EB-13C0-2149-6E4FB58AF38A}"/>
          </ac:spMkLst>
        </pc:spChg>
      </pc:sldChg>
      <pc:sldChg chg="modSp mod">
        <pc:chgData name="Leon Ronald Reid (2408647)" userId="8da083a8-ac20-44b8-bb16-23e82727ae7a" providerId="ADAL" clId="{82B95E7C-8ABD-4538-A252-90C6D2EAECA2}" dt="2025-10-10T13:21:36.224" v="584" actId="2711"/>
        <pc:sldMkLst>
          <pc:docMk/>
          <pc:sldMk cId="3020468096" sldId="266"/>
        </pc:sldMkLst>
        <pc:spChg chg="mod">
          <ac:chgData name="Leon Ronald Reid (2408647)" userId="8da083a8-ac20-44b8-bb16-23e82727ae7a" providerId="ADAL" clId="{82B95E7C-8ABD-4538-A252-90C6D2EAECA2}" dt="2025-10-10T13:21:36.224" v="584" actId="2711"/>
          <ac:spMkLst>
            <pc:docMk/>
            <pc:sldMk cId="3020468096" sldId="266"/>
            <ac:spMk id="4" creationId="{4ED59081-4F1E-7855-88C9-E81A3CFD4108}"/>
          </ac:spMkLst>
        </pc:spChg>
      </pc:sldChg>
      <pc:sldChg chg="modSp mod">
        <pc:chgData name="Leon Ronald Reid (2408647)" userId="8da083a8-ac20-44b8-bb16-23e82727ae7a" providerId="ADAL" clId="{82B95E7C-8ABD-4538-A252-90C6D2EAECA2}" dt="2025-10-10T13:21:13.448" v="583" actId="2711"/>
        <pc:sldMkLst>
          <pc:docMk/>
          <pc:sldMk cId="1369371064" sldId="267"/>
        </pc:sldMkLst>
        <pc:spChg chg="mod">
          <ac:chgData name="Leon Ronald Reid (2408647)" userId="8da083a8-ac20-44b8-bb16-23e82727ae7a" providerId="ADAL" clId="{82B95E7C-8ABD-4538-A252-90C6D2EAECA2}" dt="2025-10-10T13:21:13.448" v="583" actId="2711"/>
          <ac:spMkLst>
            <pc:docMk/>
            <pc:sldMk cId="1369371064" sldId="267"/>
            <ac:spMk id="4" creationId="{BA636984-21B8-46E5-D1AD-18F2393630F1}"/>
          </ac:spMkLst>
        </pc:spChg>
      </pc:sldChg>
      <pc:sldChg chg="modSp mod">
        <pc:chgData name="Leon Ronald Reid (2408647)" userId="8da083a8-ac20-44b8-bb16-23e82727ae7a" providerId="ADAL" clId="{82B95E7C-8ABD-4538-A252-90C6D2EAECA2}" dt="2025-10-10T13:20:37.219" v="582" actId="2711"/>
        <pc:sldMkLst>
          <pc:docMk/>
          <pc:sldMk cId="797831797" sldId="268"/>
        </pc:sldMkLst>
        <pc:spChg chg="mod">
          <ac:chgData name="Leon Ronald Reid (2408647)" userId="8da083a8-ac20-44b8-bb16-23e82727ae7a" providerId="ADAL" clId="{82B95E7C-8ABD-4538-A252-90C6D2EAECA2}" dt="2025-10-09T21:49:38.377" v="474" actId="20577"/>
          <ac:spMkLst>
            <pc:docMk/>
            <pc:sldMk cId="797831797" sldId="268"/>
            <ac:spMk id="3" creationId="{4FE7A297-F992-56B3-4FDD-CF8FF2A6F115}"/>
          </ac:spMkLst>
        </pc:spChg>
        <pc:spChg chg="mod">
          <ac:chgData name="Leon Ronald Reid (2408647)" userId="8da083a8-ac20-44b8-bb16-23e82727ae7a" providerId="ADAL" clId="{82B95E7C-8ABD-4538-A252-90C6D2EAECA2}" dt="2025-10-10T13:20:37.219" v="582" actId="2711"/>
          <ac:spMkLst>
            <pc:docMk/>
            <pc:sldMk cId="797831797" sldId="268"/>
            <ac:spMk id="4" creationId="{795652C8-0DCD-30DC-203A-4A8AC51E4379}"/>
          </ac:spMkLst>
        </pc:spChg>
      </pc:sldChg>
      <pc:sldChg chg="modSp mod">
        <pc:chgData name="Leon Ronald Reid (2408647)" userId="8da083a8-ac20-44b8-bb16-23e82727ae7a" providerId="ADAL" clId="{82B95E7C-8ABD-4538-A252-90C6D2EAECA2}" dt="2025-10-10T13:19:59.246" v="581" actId="2711"/>
        <pc:sldMkLst>
          <pc:docMk/>
          <pc:sldMk cId="3450416175" sldId="269"/>
        </pc:sldMkLst>
        <pc:spChg chg="mod">
          <ac:chgData name="Leon Ronald Reid (2408647)" userId="8da083a8-ac20-44b8-bb16-23e82727ae7a" providerId="ADAL" clId="{82B95E7C-8ABD-4538-A252-90C6D2EAECA2}" dt="2025-10-09T21:56:15.977" v="559" actId="2711"/>
          <ac:spMkLst>
            <pc:docMk/>
            <pc:sldMk cId="3450416175" sldId="269"/>
            <ac:spMk id="3" creationId="{B0B204BD-C47B-E366-3003-A86A8EC4E980}"/>
          </ac:spMkLst>
        </pc:spChg>
        <pc:spChg chg="mod">
          <ac:chgData name="Leon Ronald Reid (2408647)" userId="8da083a8-ac20-44b8-bb16-23e82727ae7a" providerId="ADAL" clId="{82B95E7C-8ABD-4538-A252-90C6D2EAECA2}" dt="2025-10-10T13:19:59.246" v="581" actId="2711"/>
          <ac:spMkLst>
            <pc:docMk/>
            <pc:sldMk cId="3450416175" sldId="269"/>
            <ac:spMk id="4" creationId="{BF0D6F31-BA88-AF94-6DC7-1E3CE96BA185}"/>
          </ac:spMkLst>
        </pc:spChg>
      </pc:sldChg>
      <pc:sldChg chg="modSp new mod">
        <pc:chgData name="Leon Ronald Reid (2408647)" userId="8da083a8-ac20-44b8-bb16-23e82727ae7a" providerId="ADAL" clId="{82B95E7C-8ABD-4538-A252-90C6D2EAECA2}" dt="2025-10-10T13:19:07.949" v="580" actId="2711"/>
        <pc:sldMkLst>
          <pc:docMk/>
          <pc:sldMk cId="779579419" sldId="270"/>
        </pc:sldMkLst>
        <pc:spChg chg="mod">
          <ac:chgData name="Leon Ronald Reid (2408647)" userId="8da083a8-ac20-44b8-bb16-23e82727ae7a" providerId="ADAL" clId="{82B95E7C-8ABD-4538-A252-90C6D2EAECA2}" dt="2025-10-09T21:56:30.032" v="560" actId="255"/>
          <ac:spMkLst>
            <pc:docMk/>
            <pc:sldMk cId="779579419" sldId="270"/>
            <ac:spMk id="2" creationId="{144C88AD-CFCE-9E1C-8384-86836259D0EB}"/>
          </ac:spMkLst>
        </pc:spChg>
        <pc:spChg chg="mod">
          <ac:chgData name="Leon Ronald Reid (2408647)" userId="8da083a8-ac20-44b8-bb16-23e82727ae7a" providerId="ADAL" clId="{82B95E7C-8ABD-4538-A252-90C6D2EAECA2}" dt="2025-10-09T22:03:15.725" v="579" actId="27636"/>
          <ac:spMkLst>
            <pc:docMk/>
            <pc:sldMk cId="779579419" sldId="270"/>
            <ac:spMk id="3" creationId="{464E4175-1792-0FD5-EA11-7353B4DC7B1E}"/>
          </ac:spMkLst>
        </pc:spChg>
        <pc:spChg chg="mod">
          <ac:chgData name="Leon Ronald Reid (2408647)" userId="8da083a8-ac20-44b8-bb16-23e82727ae7a" providerId="ADAL" clId="{82B95E7C-8ABD-4538-A252-90C6D2EAECA2}" dt="2025-10-10T13:19:07.949" v="580" actId="2711"/>
          <ac:spMkLst>
            <pc:docMk/>
            <pc:sldMk cId="779579419" sldId="270"/>
            <ac:spMk id="4" creationId="{D614A9A7-0490-132F-A8C5-47F5FD6E799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F224F-5DCD-4C1B-83BC-FF051A728613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D04955-F543-404C-A1FD-0D8FF1169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213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D04955-F543-404C-A1FD-0D8FF1169AE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7775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E10226E-3184-4499-B685-522498827BB9}" type="datetime1">
              <a:rPr lang="en-GB" smtClean="0"/>
              <a:t>10/10/2025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E648C8D-679B-4340-B43B-BB30E35F42A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70520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021D3-D765-4633-B0C7-0D56AE5242B0}" type="datetime1">
              <a:rPr lang="en-GB" smtClean="0"/>
              <a:t>10/10/2025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5095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6CE62-AAA4-43ED-876F-813ABA1AB2F0}" type="datetime1">
              <a:rPr lang="en-GB" smtClean="0"/>
              <a:t>10/10/2025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8076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AC7F-4E9F-492C-801A-CB394E53B545}" type="datetime1">
              <a:rPr lang="en-GB" smtClean="0"/>
              <a:t>10/10/2025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775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8CC8F-789C-4DE8-85F1-A18BE092B29A}" type="datetime1">
              <a:rPr lang="en-GB" smtClean="0"/>
              <a:t>10/10/2025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8214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FA335-AB6E-4CF9-AE7F-B41E547421CF}" type="datetime1">
              <a:rPr lang="en-GB" smtClean="0"/>
              <a:t>10/10/2025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1532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F4D24-AF23-4841-84BC-CCFC108987EA}" type="datetime1">
              <a:rPr lang="en-GB" smtClean="0"/>
              <a:t>10/10/2025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8879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A7691-C8AC-4250-BDF3-3E7D51D05EC2}" type="datetime1">
              <a:rPr lang="en-GB" smtClean="0"/>
              <a:t>10/10/2025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417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B5610-3379-4F64-BAB1-D1D34A4A5F41}" type="datetime1">
              <a:rPr lang="en-GB" smtClean="0"/>
              <a:t>10/10/2025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6401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95C6D-A5B5-4316-9643-47262EC03906}" type="datetime1">
              <a:rPr lang="en-GB" smtClean="0"/>
              <a:t>10/10/2025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9353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B0651-A59B-4722-8A44-4A31868542AC}" type="datetime1">
              <a:rPr lang="en-GB" smtClean="0"/>
              <a:t>10/10/2025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332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F1F3F86B-74AC-4B6C-AD31-AD3C24DFC944}" type="datetime1">
              <a:rPr lang="en-GB" smtClean="0"/>
              <a:t>10/10/2025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5E648C8D-679B-4340-B43B-BB30E35F42A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636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2A4F243-2D90-C40D-BD8B-751DACA631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12070" y="431320"/>
            <a:ext cx="8767860" cy="396383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Leon Ronald Reid 2408647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 (Hons) Leadership and Management Skills for the Workplace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and Managing Individuals as Teams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 Individual Presentation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LCLM5002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Doreen Nyaa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Amundam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BAE982B-AC95-DF54-8F5E-38108B17E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1688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C26C0AB-632B-4701-A5A6-052B75B7F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22A2853-A55A-47F7-902F-6DE7185D8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246887"/>
            <a:ext cx="7314691" cy="6377939"/>
          </a:xfrm>
          <a:prstGeom prst="rect">
            <a:avLst/>
          </a:prstGeom>
          <a:solidFill>
            <a:srgbClr val="A6B727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A0A3D00-134B-401B-BED1-39F1B73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843" y="4005950"/>
            <a:ext cx="531902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F4F11129-8A77-4850-9BAB-FDA0CF4F3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46DD4C-270B-1248-BCB4-C3F5FAF91D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83553" y="893398"/>
            <a:ext cx="6019601" cy="3187208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Company Business Organisation Of A Fast Food Restaurant</a:t>
            </a:r>
          </a:p>
        </p:txBody>
      </p:sp>
      <p:pic>
        <p:nvPicPr>
          <p:cNvPr id="7" name="Graphic 6" descr="Fork and knife">
            <a:extLst>
              <a:ext uri="{FF2B5EF4-FFF2-40B4-BE49-F238E27FC236}">
                <a16:creationId xmlns:a16="http://schemas.microsoft.com/office/drawing/2014/main" id="{DBEE9AE3-8014-1A75-4D37-E8E0BA86D9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72065" y="1860302"/>
            <a:ext cx="3135414" cy="3135414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A3C587A-604C-A705-E25E-CEDAB0894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461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FADD9-2F56-111E-85D6-1DDA5FC3C6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9457" y="1311215"/>
            <a:ext cx="9772978" cy="3646098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 brief introduction of a London or Birmingham based company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Recruitment process including Job analysis, Job description and Person specification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3 different types of interviews for the team member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comparison and contrast between a face-to-face interview and Online Interview for the mentioned candidate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List of references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B52DA4-8EB2-53CC-9BD6-F634C0DFA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350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Rectangle 49">
            <a:extLst>
              <a:ext uri="{FF2B5EF4-FFF2-40B4-BE49-F238E27FC236}">
                <a16:creationId xmlns:a16="http://schemas.microsoft.com/office/drawing/2014/main" id="{F7726A94-1EF0-4D91-B7BF-C033E3D6E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>
              <a:lumMod val="75000"/>
            </a:schemeClr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5" name="Picture 24" descr="Empty office area">
            <a:extLst>
              <a:ext uri="{FF2B5EF4-FFF2-40B4-BE49-F238E27FC236}">
                <a16:creationId xmlns:a16="http://schemas.microsoft.com/office/drawing/2014/main" id="{F9DE4266-2BE2-E576-F519-7FE8CDC74A0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60000"/>
          </a:blip>
          <a:srcRect t="1339" b="14391"/>
          <a:stretch>
            <a:fillRect/>
          </a:stretch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98F0650C-11DF-45E6-8EC2-E3B298F0D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Rectangle 53">
            <a:extLst>
              <a:ext uri="{FF2B5EF4-FFF2-40B4-BE49-F238E27FC236}">
                <a16:creationId xmlns:a16="http://schemas.microsoft.com/office/drawing/2014/main" id="{24FB4153-1E3E-4AE9-8306-E8C292894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C2BA49-94E0-BE08-FBC8-BEE5F273D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9980" y="882375"/>
            <a:ext cx="9966960" cy="254662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2800" b="1" cap="all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a Birmingham business based company for this new business transformation project, having a high success rate within this smooth running company. Providing this company has the quality recruitment process.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E1EC750-83A5-3C92-DBCA-660882B28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4079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086532B-5A3E-44A5-A0C2-22A0DB316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177AB9F-8FD8-ED24-1DB1-D5C002DD4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064" y="609600"/>
            <a:ext cx="6993914" cy="1356360"/>
          </a:xfrm>
        </p:spPr>
        <p:txBody>
          <a:bodyPr>
            <a:normAutofit/>
          </a:bodyPr>
          <a:lstStyle/>
          <a:p>
            <a:r>
              <a:rPr lang="en-GB" b="1" dirty="0"/>
              <a:t>Recruitment Process for a Fast Food Restaurant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FEB99-D02B-3998-E3D2-25814ED629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064" y="2057400"/>
            <a:ext cx="6470113" cy="3135414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en-GB" sz="2400" dirty="0"/>
              <a:t>For this type of job involved in a fast food restaurant requires customer service techniques. This type of job requires customer service techniques to ensure quality interactions with customers.</a:t>
            </a:r>
          </a:p>
          <a:p>
            <a:pPr marL="45720" indent="0">
              <a:buNone/>
            </a:pPr>
            <a:r>
              <a:rPr lang="en-GB" sz="2400" dirty="0"/>
              <a:t>The recruitment process for a fast food restaurant involves several key steps to ensure the right candidates are hired for the role. Involves several key steps to ensure the right candidates are hired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 the role. </a:t>
            </a:r>
          </a:p>
          <a:p>
            <a:pPr marL="4572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Lievens, F. and Slaughter, J.E., 2016.pp.407-440.</a:t>
            </a:r>
          </a:p>
        </p:txBody>
      </p:sp>
      <p:pic>
        <p:nvPicPr>
          <p:cNvPr id="9" name="Graphic 8" descr="Burger and Drink">
            <a:extLst>
              <a:ext uri="{FF2B5EF4-FFF2-40B4-BE49-F238E27FC236}">
                <a16:creationId xmlns:a16="http://schemas.microsoft.com/office/drawing/2014/main" id="{59F59CB3-66E6-F365-C39D-99EAF593CA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85610" y="1860302"/>
            <a:ext cx="3135414" cy="313541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619F74B-AA3F-6F7A-FD07-1E1F6DA7C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3977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21BB3-C02A-4F4B-9B2C-6C3FE6437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3480" y="506083"/>
            <a:ext cx="9875520" cy="135636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77886-AB06-FA02-FE86-0F12A8F7A4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414731"/>
            <a:ext cx="8397815" cy="464101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sz="2400" dirty="0"/>
              <a:t>THE JOB ANALYSIS FOR THIS ROLE</a:t>
            </a:r>
          </a:p>
          <a:p>
            <a:pPr marL="45720" indent="0">
              <a:buNone/>
            </a:pPr>
            <a:r>
              <a:rPr lang="en-GB" sz="2400" b="1" dirty="0"/>
              <a:t>Tasks</a:t>
            </a:r>
          </a:p>
          <a:p>
            <a:r>
              <a:rPr lang="en-GB" sz="2400" dirty="0"/>
              <a:t>Taking customer orders, Preparing food, Maintaining cleanliness, Handling cash, Ensuring customer satisfaction, </a:t>
            </a:r>
          </a:p>
          <a:p>
            <a:pPr marL="45720" indent="0">
              <a:buNone/>
            </a:pPr>
            <a:r>
              <a:rPr lang="en-GB" sz="2400" b="1" dirty="0"/>
              <a:t>Skills</a:t>
            </a:r>
          </a:p>
          <a:p>
            <a:r>
              <a:rPr lang="en-GB" sz="2400" dirty="0"/>
              <a:t>Good communication, Teamwork, Time management, Ability to work under pressure</a:t>
            </a:r>
          </a:p>
          <a:p>
            <a:pPr marL="45720" indent="0">
              <a:buNone/>
            </a:pPr>
            <a:r>
              <a:rPr lang="en-GB" sz="2400" b="1" dirty="0"/>
              <a:t>Work Environment</a:t>
            </a:r>
          </a:p>
          <a:p>
            <a:r>
              <a:rPr lang="en-GB" sz="2400" dirty="0"/>
              <a:t>Fast-paced, Customer-facing, Often requires flexible hours</a:t>
            </a:r>
          </a:p>
          <a:p>
            <a:pPr marL="45720" indent="0">
              <a:buNone/>
            </a:pPr>
            <a:endParaRPr lang="en-GB" sz="24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DC3076-7027-521A-C9E3-6EB4FCAF8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46283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901044-B7DC-FEE7-8701-B4EEDF647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43" y="396815"/>
            <a:ext cx="11145329" cy="6055743"/>
          </a:xfrm>
        </p:spPr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JOB SPECIFICATION</a:t>
            </a:r>
          </a:p>
          <a:p>
            <a:pPr marL="45720" indent="0">
              <a:buNone/>
            </a:pPr>
            <a:r>
              <a:rPr lang="en-GB" sz="2600" dirty="0"/>
              <a:t>The Job Specification for this Role, defines the qualities, skills, and experience required for the ideal candidate. For a fast food restaurant, this might include:</a:t>
            </a:r>
          </a:p>
          <a:p>
            <a:pPr marL="45720" indent="0">
              <a:buNone/>
            </a:pPr>
            <a:r>
              <a:rPr lang="en-GB" sz="2600" b="1" dirty="0"/>
              <a:t>Essential Criteria</a:t>
            </a:r>
            <a:r>
              <a:rPr lang="en-GB" sz="2600" dirty="0"/>
              <a:t>:</a:t>
            </a:r>
          </a:p>
          <a:p>
            <a:r>
              <a:rPr lang="en-GB" sz="2600" dirty="0"/>
              <a:t>Strong communication and interpersonal skills.</a:t>
            </a:r>
          </a:p>
          <a:p>
            <a:r>
              <a:rPr lang="en-GB" sz="2600" dirty="0"/>
              <a:t>Ability to work in a team and under pressure.</a:t>
            </a:r>
          </a:p>
          <a:p>
            <a:r>
              <a:rPr lang="en-GB" sz="2600" dirty="0"/>
              <a:t>Basic numeracy for handling cash.</a:t>
            </a:r>
          </a:p>
          <a:p>
            <a:r>
              <a:rPr lang="en-GB" sz="2600" dirty="0"/>
              <a:t>A positive attitude and willingness to learn.</a:t>
            </a:r>
          </a:p>
          <a:p>
            <a:pPr marL="45720" indent="0">
              <a:buNone/>
            </a:pPr>
            <a:r>
              <a:rPr lang="en-GB" sz="2600" b="1" dirty="0"/>
              <a:t>Desirable Criteria</a:t>
            </a:r>
            <a:r>
              <a:rPr lang="en-GB" sz="2600" dirty="0"/>
              <a:t>:</a:t>
            </a:r>
          </a:p>
          <a:p>
            <a:r>
              <a:rPr lang="en-GB" sz="2600" dirty="0"/>
              <a:t>Previous experience in customer service or food preparation.</a:t>
            </a:r>
          </a:p>
          <a:p>
            <a:r>
              <a:rPr lang="en-GB" sz="2600" dirty="0"/>
              <a:t>Knowledge of food safety and hygiene standards.</a:t>
            </a:r>
          </a:p>
          <a:p>
            <a:r>
              <a:rPr lang="en-GB" sz="2600" dirty="0"/>
              <a:t>This recruitment process is clear, efficient. Candidates are well-suited to the fast-paced environment of a fast food restaurant.</a:t>
            </a:r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2C3103E-5720-E8D7-1190-DBE39B1C40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8710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C1EE6-921A-8E7C-8228-440263D0E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9287A-683C-88F6-9C90-B78DA34F23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57400"/>
            <a:ext cx="9872871" cy="4412411"/>
          </a:xfrm>
        </p:spPr>
        <p:txBody>
          <a:bodyPr>
            <a:normAutofit fontScale="70000" lnSpcReduction="20000"/>
          </a:bodyPr>
          <a:lstStyle/>
          <a:p>
            <a:pPr marL="45720" indent="0">
              <a:buNone/>
            </a:pPr>
            <a:r>
              <a:rPr lang="en-GB" sz="4600" dirty="0">
                <a:latin typeface="Arial" panose="020B0604020202020204" pitchFamily="34" charset="0"/>
                <a:cs typeface="Arial" panose="020B0604020202020204" pitchFamily="34" charset="0"/>
              </a:rPr>
              <a:t>Job Description: Fast Food Restaurant Team Member</a:t>
            </a:r>
          </a:p>
          <a:p>
            <a:r>
              <a:rPr lang="en-GB" sz="4600" dirty="0">
                <a:latin typeface="Arial" panose="020B0604020202020204" pitchFamily="34" charset="0"/>
                <a:cs typeface="Arial" panose="020B0604020202020204" pitchFamily="34" charset="0"/>
              </a:rPr>
              <a:t> Seeking enthusiastic and reliable individuals to join a team in a fast-paced, customer-focused fast food environment. This role is ideal for candidates who thrive under pressure, enjoy working as part of a dynamic team, and are passionate about delivering excellent customer service. </a:t>
            </a:r>
          </a:p>
          <a:p>
            <a:pPr marL="45720" indent="0"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Osborne, O., 2015. 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The Core Competencies of Fast Food Managers</a:t>
            </a: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3A9F15-0D88-BFF5-106E-3B838D2B1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96853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A695F-707A-C63E-A9BC-3480EDBE4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0352" y="762001"/>
            <a:ext cx="9875520" cy="1616015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Interview type 1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Panel Interview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For a fast food restaurant team member in this specific role, will be a choice of a panel interview.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6703B-F0EB-13C0-2149-6E4FB58AF3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0352" y="2346384"/>
            <a:ext cx="9875520" cy="3749615"/>
          </a:xfrm>
        </p:spPr>
        <p:txBody>
          <a:bodyPr>
            <a:normAutofit fontScale="92500"/>
          </a:bodyPr>
          <a:lstStyle/>
          <a:p>
            <a:pPr marL="45720" indent="0">
              <a:buNone/>
            </a:pPr>
            <a:endParaRPr lang="en-GB" sz="2800" dirty="0"/>
          </a:p>
          <a:p>
            <a:pPr marL="45720" indent="0">
              <a:buNone/>
            </a:pPr>
            <a:r>
              <a:rPr lang="en-GB" sz="2800" dirty="0"/>
              <a:t>PANEL INTERVIEW</a:t>
            </a:r>
          </a:p>
          <a:p>
            <a:pPr marL="45720" indent="0">
              <a:buNone/>
            </a:pPr>
            <a:r>
              <a:rPr lang="en-GB" sz="2800" dirty="0"/>
              <a:t>A Panel interview is a type of job interview which the interviewee is interviewed by a group or more at the same time. The panel will have individuals all from a different department or level within the organization. The many interviewers will take turns asking all types of different questions, covering all aspects of the role applying for.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Durrani, A.S. and Rajagopal, L., 2016. Interviewing practices 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(3), pp.297-324.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47CB4D-0AC2-4555-D3ED-DC047CF88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5065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666E4-5F20-38C3-A7BD-5FE9E7D2C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00332"/>
            <a:ext cx="9519249" cy="1984076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Interview type 2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One-On-One Interview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For a fast food restaurant team member in this specific role, will be a choice of a one-on-one interview.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41221-466A-DBD6-CB45-AD7ADA9C54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643275"/>
            <a:ext cx="9519249" cy="371439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ONE-ON-ONE INTERVIEW</a:t>
            </a:r>
          </a:p>
          <a:p>
            <a:pPr marL="4572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this role, the interview will be conducted as a one-on-one interview between the interviewee and the manager, allowing for a more personalized and focused assessment of the candidate's suitability for the position. This interview will be a one-on-one format between the candidate and the manager, which allows for a direct and personal evaluation.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F6FBBD-0D62-4117-F8DE-6F7918FF4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65064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E71B5-56A7-2D02-07DE-C0D859AB4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0351" y="902898"/>
            <a:ext cx="9875520" cy="1356360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Interview type 3 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Working Interview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For a fast food restaurant team member, for this specific role will be an working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50A63-BC33-B614-3026-32076BE8A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9564" y="2819400"/>
            <a:ext cx="9872871" cy="4038600"/>
          </a:xfrm>
        </p:spPr>
        <p:txBody>
          <a:bodyPr/>
          <a:lstStyle/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working shift interview is a practical, hands-on interview where the candidate is asked to complete a short shift or perform a few tasks in the actual restaurant environment. This allows the employer to observe the candidate’s abilities and performance in real work conditions before making a final hiring decision also allows the hiring manager to assess the candidate’s practical abilities in a real restaurant setting.</a:t>
            </a:r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D59081-4F1E-7855-88C9-E81A3CFD4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11</a:t>
            </a:fld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04680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E5A63-12E6-8AE3-DD77-B0191EB17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373" y="345056"/>
            <a:ext cx="9872871" cy="1712344"/>
          </a:xfrm>
        </p:spPr>
        <p:txBody>
          <a:bodyPr>
            <a:normAutofit fontScale="90000"/>
          </a:bodyPr>
          <a:lstStyle/>
          <a:p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  <a:b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For this specific job role as a fast food restaurant team member.</a:t>
            </a:r>
            <a:b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Fast food work is fast-paced and high-pressure, so it’s important to use a range of questioning techniques that assess how well candidates can perform under real-world conditions.</a:t>
            </a:r>
            <a:b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90CE3-25A4-AB5E-B0D0-468F619629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57400"/>
            <a:ext cx="10192109" cy="4455544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Open-ended questions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allow candidates to explain how they’ve handled real-life situations, giving the interviewer insight into their communication skills, problem-solving, and adaptability.</a:t>
            </a:r>
          </a:p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questions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 determine how the candidate has handled conflict, teamwork, or stress in past roles—key traits for success in a fast food environment.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Situational questions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present hypothetical scenarios that reflect typical challenges in a fast food setting. These questions help assess the candidate’s decision-making and customer service approach.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Closed-ended questions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 useful for quickly confirming availability, experience, or other key job requirements, such as willingness to work weekends.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Follow-up (probing)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questions help clarify vague answers and ensure the candidate isn’t just giving rehearsed or surface-level responses. They encourage more thoughtful, detailed replies.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Competency-based questions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assess whether the candidate possesses the necessary skills and traits — such as teamwork, time management, and multitasking — to handle the day-to-day responsibilities of the role effectively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636984-21B8-46E5-D1AD-18F239363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12</a:t>
            </a:fld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93710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3DD56-3F02-B468-986C-98529FA2A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599"/>
            <a:ext cx="9889435" cy="1909313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Comparison and contrast between a face-to-face interview and Online Interview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There are many different aspects to consider when comparing face-to-face and online interviews. Depending on the job being interviewed for, the setting can significantly influence the candidate's performance and the overall outcome of the interview.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7A297-F992-56B3-4FDD-CF8FF2A6F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9564" y="2749526"/>
            <a:ext cx="9872871" cy="403860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Face-to-face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interviews allow managers to better evaluate a candidate’s body language, appearance, and overall presence, which are particularly important in customer-facing roles such as fast food team members. This interview format also gives candidates the opportunity to experience the real work environment and interact directly with the hiring manager. </a:t>
            </a:r>
          </a:p>
          <a:p>
            <a:pPr marL="4572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Online interviews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are more suitable for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initial screening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especially when hiring in large volumes or when candidates are located far from the restaurant. While online interviews help save time and resources, face-to-face interviews are generally more effective during the final hiring stage, as they provide a more accurate assessment of how the candidate may perform in a fast-paced, service-oriented setting. Curasi, C.F., 2001.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43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(4), pp.1-13.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5652C8-0DCD-30DC-203A-4A8AC51E4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13</a:t>
            </a:fld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78317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49C9F-3BA4-5129-0E2A-584BC9D85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204BD-C47B-E366-3003-A86A8EC4E9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7918" y="1759789"/>
            <a:ext cx="9997954" cy="4336211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role of a fast food restaurant team member demands a mix of practical skills, customer service ability, and the right attitude to succeed in a fast-paced environment. A structured recruitment process including job analysis, clear job specifications, and appropriate interview techniques—ensures that the most suitable candidates are hired.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Using a combination of interview methods and questioning techniques helps assess both the technical abilities and interpersonal skills required. While face-to-face interviews are best for assessing fit in the final stage, online interviews provide a time-efficient way to screen applicants early in the process.</a:t>
            </a:r>
          </a:p>
          <a:p>
            <a:pPr marL="4572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Nardi, B.A. and Whittaker, S., 2002.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83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(112), pp.10-7551.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0D6F31-BA88-AF94-6DC7-1E3CE96BA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14</a:t>
            </a:fld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04161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C88AD-CFCE-9E1C-8384-86836259D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E4175-1792-0FD5-EA11-7353B4DC7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574320"/>
            <a:ext cx="10243868" cy="4674080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Portigal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S., 2023.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Interviewing users: how to uncover compelling insights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Rosenfeld Media.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Willis, G.B., 2004.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Cognitive interviewing: A tool for improving questionnaire design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sage publications.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Inwood, S.M., Sharp, J.S., Moore, R.H. and Stinner, D.H., 2009. Restaurants, chefs and local foods: insights drawn from application of a diffusion of innovation framework.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Agriculture and human values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26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(3), pp.177-191.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Selfa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T. and Qazi, J., 2005. Place, taste, or face-to-face? Understanding producer–consumer networks in “local” food systems in Washington State.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Agriculture and human values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22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(4), pp.451-464.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Thompson, P., Warhurst, C. and Callaghan, G., 2001. Ignorant theory and knowledgeable workers: Interrogating the connections between knowledge, skills and services.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Management studies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38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(7), pp.923-942.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Robey, D., Khoo, H.M. and Powers, C., 2000. Situated learning in cross-functional virtual teams.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Technical communication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47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(1), pp.51-66.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14A9A7-0490-132F-A8C5-47F5FD6E7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8C8D-679B-4340-B43B-BB30E35F42A4}" type="slidenum"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15</a:t>
            </a:fld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9579419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fe0d7cf85951ee07dd064a7fcec0a869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ae7830201a33a2d609f570f266dcdc87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E8656B2-6D39-4A68-BD27-FED8DFC3E269}">
  <ds:schemaRefs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terms/"/>
    <ds:schemaRef ds:uri="0085e1a2-9cbf-4b92-866b-21f3c89040b6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4EA7A874-34F4-411B-B9FB-48D0BFAE367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1707740-725C-4349-A9C7-67ECB619B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14248</TotalTime>
  <Words>1505</Words>
  <Application>Microsoft Office PowerPoint</Application>
  <PresentationFormat>Widescreen</PresentationFormat>
  <Paragraphs>92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Arial</vt:lpstr>
      <vt:lpstr>Corbel</vt:lpstr>
      <vt:lpstr>Basis</vt:lpstr>
      <vt:lpstr>PowerPoint Presentation</vt:lpstr>
      <vt:lpstr>Company Business Organisation Of A Fast Food Restaurant</vt:lpstr>
      <vt:lpstr>PowerPoint Presentation</vt:lpstr>
      <vt:lpstr>This is a Birmingham business based company for this new business transformation project, having a high success rate within this smooth running company. Providing this company has the quality recruitment process.</vt:lpstr>
      <vt:lpstr>Recruitment Process for a Fast Food Restaurant</vt:lpstr>
      <vt:lpstr>Job Analysis  </vt:lpstr>
      <vt:lpstr>PowerPoint Presentation</vt:lpstr>
      <vt:lpstr>Job Description</vt:lpstr>
      <vt:lpstr>Interview type 1  Panel Interview  For a fast food restaurant team member in this specific role, will be a choice of a panel interview.</vt:lpstr>
      <vt:lpstr>Interview type 2  One-On-One Interview  For a fast food restaurant team member in this specific role, will be a choice of a one-on-one interview.</vt:lpstr>
      <vt:lpstr>Interview type 3   Working Interview   For a fast food restaurant team member, for this specific role will be an working interview</vt:lpstr>
      <vt:lpstr> Questioning Techniques For this specific job role as a fast food restaurant team member. Fast food work is fast-paced and high-pressure, so it’s important to use a range of questioning techniques that assess how well candidates can perform under real-world conditions. .</vt:lpstr>
      <vt:lpstr>Comparison and contrast between a face-to-face interview and Online Interview  There are many different aspects to consider when comparing face-to-face and online interviews. Depending on the job being interviewed for, the setting can significantly influence the candidate's performance and the overall outcome of the interview.</vt:lpstr>
      <vt:lpstr>Conlusion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Leon Ronald Reid (2408647)</dc:creator>
  <cp:lastModifiedBy>Leon Ronald Reid (2408647)</cp:lastModifiedBy>
  <cp:revision>2</cp:revision>
  <dcterms:created xsi:type="dcterms:W3CDTF">2025-09-30T15:23:42Z</dcterms:created>
  <dcterms:modified xsi:type="dcterms:W3CDTF">2025-10-10T13:21:45Z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