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12" r:id="rId4"/>
  </p:sldMasterIdLst>
  <p:sldIdLst>
    <p:sldId id="257" r:id="rId5"/>
    <p:sldId id="259" r:id="rId6"/>
    <p:sldId id="269" r:id="rId7"/>
    <p:sldId id="260" r:id="rId8"/>
    <p:sldId id="258" r:id="rId9"/>
    <p:sldId id="262" r:id="rId10"/>
    <p:sldId id="268" r:id="rId11"/>
    <p:sldId id="263" r:id="rId12"/>
    <p:sldId id="264" r:id="rId13"/>
    <p:sldId id="265" r:id="rId14"/>
    <p:sldId id="266" r:id="rId15"/>
    <p:sldId id="267"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19" autoAdjust="0"/>
  </p:normalViewPr>
  <p:slideViewPr>
    <p:cSldViewPr snapToGrid="0">
      <p:cViewPr>
        <p:scale>
          <a:sx n="73" d="100"/>
          <a:sy n="73" d="100"/>
        </p:scale>
        <p:origin x="5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ata5.xml.rels><?xml version="1.0" encoding="UTF-8" standalone="yes"?>
<Relationships xmlns="http://schemas.openxmlformats.org/package/2006/relationships"><Relationship Id="rId3" Type="http://schemas.openxmlformats.org/officeDocument/2006/relationships/hyperlink" Target="https://www.microsoft.com/en/customers/story/1638626120995556543-marks-and-spencer-retailer-azure-machine-learning?utm_source=chatgpt.com" TargetMode="External"/><Relationship Id="rId7" Type="http://schemas.openxmlformats.org/officeDocument/2006/relationships/hyperlink" Target="https://www.marketingweek.com/marks-spencer-relaunch-loyalty-scheme/?utm_source=chatgpt.com" TargetMode="External"/><Relationship Id="rId2" Type="http://schemas.openxmlformats.org/officeDocument/2006/relationships/hyperlink" Target="https://corporate.marksandspencer.com/sustainability" TargetMode="External"/><Relationship Id="rId1" Type="http://schemas.openxmlformats.org/officeDocument/2006/relationships/hyperlink" Target="https://econsultancy.com/marks-spencer-social-media-innovation/?utm_source=chatgpt.com" TargetMode="External"/><Relationship Id="rId6" Type="http://schemas.openxmlformats.org/officeDocument/2006/relationships/hyperlink" Target="https://medium.com/digital-society/marks-and-spencer-an-illustrative-struggle-for-engagement-ce14295b742f" TargetMode="External"/><Relationship Id="rId5" Type="http://schemas.openxmlformats.org/officeDocument/2006/relationships/hyperlink" Target="https://www.marketingweek.com/marks-and-spencer-digital-experience/?utm_source=chatgpt.com" TargetMode="External"/><Relationship Id="rId4" Type="http://schemas.openxmlformats.org/officeDocument/2006/relationships/hyperlink" Target="https://www.nativeassignmenthelp.co.uk/marks-and-spencer-companys-marketing-strategy-in-dept-analysis-case-study-24849?utm_source=chatgpt.com"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5.xml.rels><?xml version="1.0" encoding="UTF-8" standalone="yes"?>
<Relationships xmlns="http://schemas.openxmlformats.org/package/2006/relationships"><Relationship Id="rId3" Type="http://schemas.openxmlformats.org/officeDocument/2006/relationships/hyperlink" Target="https://www.microsoft.com/en/customers/story/1638626120995556543-marks-and-spencer-retailer-azure-machine-learning?utm_source=chatgpt.com" TargetMode="External"/><Relationship Id="rId7" Type="http://schemas.openxmlformats.org/officeDocument/2006/relationships/hyperlink" Target="https://www.marketingweek.com/marks-spencer-relaunch-loyalty-scheme/?utm_source=chatgpt.com" TargetMode="External"/><Relationship Id="rId2" Type="http://schemas.openxmlformats.org/officeDocument/2006/relationships/hyperlink" Target="https://corporate.marksandspencer.com/sustainability" TargetMode="External"/><Relationship Id="rId1" Type="http://schemas.openxmlformats.org/officeDocument/2006/relationships/hyperlink" Target="https://econsultancy.com/marks-spencer-social-media-innovation/?utm_source=chatgpt.com" TargetMode="External"/><Relationship Id="rId6" Type="http://schemas.openxmlformats.org/officeDocument/2006/relationships/hyperlink" Target="https://medium.com/digital-society/marks-and-spencer-an-illustrative-struggle-for-engagement-ce14295b742f" TargetMode="External"/><Relationship Id="rId5" Type="http://schemas.openxmlformats.org/officeDocument/2006/relationships/hyperlink" Target="https://www.marketingweek.com/marks-and-spencer-digital-experience/?utm_source=chatgpt.com" TargetMode="External"/><Relationship Id="rId4" Type="http://schemas.openxmlformats.org/officeDocument/2006/relationships/hyperlink" Target="https://www.nativeassignmenthelp.co.uk/marks-and-spencer-companys-marketing-strategy-in-dept-analysis-case-study-24849?utm_source=chatgpt.com"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6E26E78-C677-4343-B018-8976D10F1E0E}"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0DBD8308-8B14-4D4A-B25E-F04BA68BED0C}">
      <dgm:prSet custT="1"/>
      <dgm:spPr/>
      <dgm:t>
        <a:bodyPr/>
        <a:lstStyle/>
        <a:p>
          <a:pPr>
            <a:lnSpc>
              <a:spcPct val="100000"/>
            </a:lnSpc>
          </a:pPr>
          <a:r>
            <a:rPr lang="en-GB" sz="1400" dirty="0">
              <a:latin typeface="Calibri" panose="020F0502020204030204" pitchFamily="34" charset="0"/>
              <a:cs typeface="Calibri" panose="020F0502020204030204" pitchFamily="34" charset="0"/>
            </a:rPr>
            <a:t>‘Is the range of digital platforms that are accessible’. To increase traffic, engage prospects, and convert. (O'Brien Clodagh, 2024).</a:t>
          </a:r>
          <a:endParaRPr lang="en-US" sz="1400" dirty="0">
            <a:latin typeface="Calibri" panose="020F0502020204030204" pitchFamily="34" charset="0"/>
            <a:cs typeface="Calibri" panose="020F0502020204030204" pitchFamily="34" charset="0"/>
          </a:endParaRPr>
        </a:p>
      </dgm:t>
    </dgm:pt>
    <dgm:pt modelId="{0D0C266E-8F21-4D0B-949A-55A7E01FF933}" type="parTrans" cxnId="{E567B9AA-5C4A-472F-9A0F-A5CFC943E829}">
      <dgm:prSet/>
      <dgm:spPr/>
      <dgm:t>
        <a:bodyPr/>
        <a:lstStyle/>
        <a:p>
          <a:endParaRPr lang="en-US"/>
        </a:p>
      </dgm:t>
    </dgm:pt>
    <dgm:pt modelId="{755180EB-E6F3-447D-A206-4AC6CEBD5FEB}" type="sibTrans" cxnId="{E567B9AA-5C4A-472F-9A0F-A5CFC943E829}">
      <dgm:prSet/>
      <dgm:spPr/>
      <dgm:t>
        <a:bodyPr/>
        <a:lstStyle/>
        <a:p>
          <a:endParaRPr lang="en-US"/>
        </a:p>
      </dgm:t>
    </dgm:pt>
    <dgm:pt modelId="{27A099F1-490A-4058-8605-5B266B212F8E}">
      <dgm:prSet custT="1"/>
      <dgm:spPr/>
      <dgm:t>
        <a:bodyPr/>
        <a:lstStyle/>
        <a:p>
          <a:pPr>
            <a:lnSpc>
              <a:spcPct val="100000"/>
            </a:lnSpc>
          </a:pPr>
          <a:r>
            <a:rPr lang="en-GB" sz="1400" dirty="0">
              <a:latin typeface="Calibri" panose="020F0502020204030204" pitchFamily="34" charset="0"/>
              <a:cs typeface="Calibri" panose="020F0502020204030204" pitchFamily="34" charset="0"/>
            </a:rPr>
            <a:t>It supports products, builds brand awareness and engages consumers through online platforms such as web pages, applications, social media and search engines</a:t>
          </a:r>
          <a:r>
            <a:rPr lang="en-GB" sz="1100" dirty="0"/>
            <a:t>.</a:t>
          </a:r>
          <a:endParaRPr lang="en-US" sz="1100" dirty="0"/>
        </a:p>
      </dgm:t>
    </dgm:pt>
    <dgm:pt modelId="{EE1B23B3-AEDA-42F8-9B04-BD3BF4AD6409}" type="parTrans" cxnId="{C5B26FE7-A75D-408F-9917-1284E7497AC2}">
      <dgm:prSet/>
      <dgm:spPr/>
      <dgm:t>
        <a:bodyPr/>
        <a:lstStyle/>
        <a:p>
          <a:endParaRPr lang="en-US"/>
        </a:p>
      </dgm:t>
    </dgm:pt>
    <dgm:pt modelId="{5A8E765E-6E91-4C73-8BD5-6991846B11B6}" type="sibTrans" cxnId="{C5B26FE7-A75D-408F-9917-1284E7497AC2}">
      <dgm:prSet/>
      <dgm:spPr/>
      <dgm:t>
        <a:bodyPr/>
        <a:lstStyle/>
        <a:p>
          <a:endParaRPr lang="en-US"/>
        </a:p>
      </dgm:t>
    </dgm:pt>
    <dgm:pt modelId="{49625A09-6DC5-4A93-B3A9-78FE943C8DD2}">
      <dgm:prSet custT="1"/>
      <dgm:spPr/>
      <dgm:t>
        <a:bodyPr/>
        <a:lstStyle/>
        <a:p>
          <a:pPr>
            <a:lnSpc>
              <a:spcPct val="100000"/>
            </a:lnSpc>
          </a:pPr>
          <a:r>
            <a:rPr lang="en-GB" sz="1200" dirty="0">
              <a:latin typeface="Calibri" panose="020F0502020204030204" pitchFamily="34" charset="0"/>
              <a:cs typeface="Calibri" panose="020F0502020204030204" pitchFamily="34" charset="0"/>
            </a:rPr>
            <a:t>This means, sustainable customer marketing in retail food markets depends on the ability of the company to understand, anticipate and respond to the needs of customers over time. M&amp;S Food has a system of continuous data collection, advanced analytics and evidence-based assessment that is essential to support relationships based on trust, relevance, personalisation and value.</a:t>
          </a:r>
          <a:endParaRPr lang="en-US" sz="1200" dirty="0">
            <a:latin typeface="Calibri" panose="020F0502020204030204" pitchFamily="34" charset="0"/>
            <a:cs typeface="Calibri" panose="020F0502020204030204" pitchFamily="34" charset="0"/>
          </a:endParaRPr>
        </a:p>
      </dgm:t>
    </dgm:pt>
    <dgm:pt modelId="{24C6B6D9-67FE-44C4-A2A5-4AD1FCF2E2CC}" type="parTrans" cxnId="{110FE646-0D01-45D2-BD28-1D67D0B0FB5A}">
      <dgm:prSet/>
      <dgm:spPr/>
      <dgm:t>
        <a:bodyPr/>
        <a:lstStyle/>
        <a:p>
          <a:endParaRPr lang="en-US"/>
        </a:p>
      </dgm:t>
    </dgm:pt>
    <dgm:pt modelId="{0E33F627-5ABB-4C6B-A9D2-D0CA1840D97F}" type="sibTrans" cxnId="{110FE646-0D01-45D2-BD28-1D67D0B0FB5A}">
      <dgm:prSet/>
      <dgm:spPr/>
      <dgm:t>
        <a:bodyPr/>
        <a:lstStyle/>
        <a:p>
          <a:endParaRPr lang="en-US"/>
        </a:p>
      </dgm:t>
    </dgm:pt>
    <dgm:pt modelId="{CBB77A02-3F34-4CFA-92F3-D69C241A5B98}" type="pres">
      <dgm:prSet presAssocID="{46E26E78-C677-4343-B018-8976D10F1E0E}" presName="root" presStyleCnt="0">
        <dgm:presLayoutVars>
          <dgm:dir/>
          <dgm:resizeHandles val="exact"/>
        </dgm:presLayoutVars>
      </dgm:prSet>
      <dgm:spPr/>
    </dgm:pt>
    <dgm:pt modelId="{04A5660E-7B60-4F8E-BFE3-81894BB1F541}" type="pres">
      <dgm:prSet presAssocID="{0DBD8308-8B14-4D4A-B25E-F04BA68BED0C}" presName="compNode" presStyleCnt="0"/>
      <dgm:spPr/>
    </dgm:pt>
    <dgm:pt modelId="{9040FAF9-E917-4411-99C2-54E760FB9F48}" type="pres">
      <dgm:prSet presAssocID="{0DBD8308-8B14-4D4A-B25E-F04BA68BED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rketing"/>
        </a:ext>
      </dgm:extLst>
    </dgm:pt>
    <dgm:pt modelId="{8D79A74D-BEDA-433C-A9D7-E60416352F4B}" type="pres">
      <dgm:prSet presAssocID="{0DBD8308-8B14-4D4A-B25E-F04BA68BED0C}" presName="spaceRect" presStyleCnt="0"/>
      <dgm:spPr/>
    </dgm:pt>
    <dgm:pt modelId="{5B7D5802-2975-45A8-9DCA-6666023564E2}" type="pres">
      <dgm:prSet presAssocID="{0DBD8308-8B14-4D4A-B25E-F04BA68BED0C}" presName="textRect" presStyleLbl="revTx" presStyleIdx="0" presStyleCnt="3">
        <dgm:presLayoutVars>
          <dgm:chMax val="1"/>
          <dgm:chPref val="1"/>
        </dgm:presLayoutVars>
      </dgm:prSet>
      <dgm:spPr/>
    </dgm:pt>
    <dgm:pt modelId="{A578EAED-BB00-4902-A8FF-786E6F4688C8}" type="pres">
      <dgm:prSet presAssocID="{755180EB-E6F3-447D-A206-4AC6CEBD5FEB}" presName="sibTrans" presStyleCnt="0"/>
      <dgm:spPr/>
    </dgm:pt>
    <dgm:pt modelId="{7B0DCAB7-CCBC-48EE-BEB9-4625003D9460}" type="pres">
      <dgm:prSet presAssocID="{27A099F1-490A-4058-8605-5B266B212F8E}" presName="compNode" presStyleCnt="0"/>
      <dgm:spPr/>
    </dgm:pt>
    <dgm:pt modelId="{6C0C67C5-5AAE-4F04-BCF4-4A612A722CD0}" type="pres">
      <dgm:prSet presAssocID="{27A099F1-490A-4058-8605-5B266B212F8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Internet"/>
        </a:ext>
      </dgm:extLst>
    </dgm:pt>
    <dgm:pt modelId="{460796BD-B588-40FA-90A4-5222B22F3A91}" type="pres">
      <dgm:prSet presAssocID="{27A099F1-490A-4058-8605-5B266B212F8E}" presName="spaceRect" presStyleCnt="0"/>
      <dgm:spPr/>
    </dgm:pt>
    <dgm:pt modelId="{CE090ECF-3383-4F2C-9832-E9522775A881}" type="pres">
      <dgm:prSet presAssocID="{27A099F1-490A-4058-8605-5B266B212F8E}" presName="textRect" presStyleLbl="revTx" presStyleIdx="1" presStyleCnt="3">
        <dgm:presLayoutVars>
          <dgm:chMax val="1"/>
          <dgm:chPref val="1"/>
        </dgm:presLayoutVars>
      </dgm:prSet>
      <dgm:spPr/>
    </dgm:pt>
    <dgm:pt modelId="{2CC90AED-CA9E-4C96-B441-EB7517FF173C}" type="pres">
      <dgm:prSet presAssocID="{5A8E765E-6E91-4C73-8BD5-6991846B11B6}" presName="sibTrans" presStyleCnt="0"/>
      <dgm:spPr/>
    </dgm:pt>
    <dgm:pt modelId="{DBAF7CAD-29CF-4672-A196-E8F26D0A827C}" type="pres">
      <dgm:prSet presAssocID="{49625A09-6DC5-4A93-B3A9-78FE943C8DD2}" presName="compNode" presStyleCnt="0"/>
      <dgm:spPr/>
    </dgm:pt>
    <dgm:pt modelId="{49B74977-A744-4978-AE36-B4B827A7A694}" type="pres">
      <dgm:prSet presAssocID="{49625A09-6DC5-4A93-B3A9-78FE943C8DD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Kiosk"/>
        </a:ext>
      </dgm:extLst>
    </dgm:pt>
    <dgm:pt modelId="{F4615527-3228-42A9-835C-6F49242129CE}" type="pres">
      <dgm:prSet presAssocID="{49625A09-6DC5-4A93-B3A9-78FE943C8DD2}" presName="spaceRect" presStyleCnt="0"/>
      <dgm:spPr/>
    </dgm:pt>
    <dgm:pt modelId="{C74EEB70-E084-4E34-93E7-AE6B28E7B9F9}" type="pres">
      <dgm:prSet presAssocID="{49625A09-6DC5-4A93-B3A9-78FE943C8DD2}" presName="textRect" presStyleLbl="revTx" presStyleIdx="2" presStyleCnt="3" custScaleX="116730" custScaleY="118344">
        <dgm:presLayoutVars>
          <dgm:chMax val="1"/>
          <dgm:chPref val="1"/>
        </dgm:presLayoutVars>
      </dgm:prSet>
      <dgm:spPr/>
    </dgm:pt>
  </dgm:ptLst>
  <dgm:cxnLst>
    <dgm:cxn modelId="{8152CA0D-3945-46DF-A560-C78DA60790F5}" type="presOf" srcId="{46E26E78-C677-4343-B018-8976D10F1E0E}" destId="{CBB77A02-3F34-4CFA-92F3-D69C241A5B98}" srcOrd="0" destOrd="0" presId="urn:microsoft.com/office/officeart/2018/2/layout/IconLabelList"/>
    <dgm:cxn modelId="{73DDF51B-ADFF-4609-A247-456BCD98B3F7}" type="presOf" srcId="{0DBD8308-8B14-4D4A-B25E-F04BA68BED0C}" destId="{5B7D5802-2975-45A8-9DCA-6666023564E2}" srcOrd="0" destOrd="0" presId="urn:microsoft.com/office/officeart/2018/2/layout/IconLabelList"/>
    <dgm:cxn modelId="{C7447564-B966-4C77-A62F-951C9C9A0093}" type="presOf" srcId="{49625A09-6DC5-4A93-B3A9-78FE943C8DD2}" destId="{C74EEB70-E084-4E34-93E7-AE6B28E7B9F9}" srcOrd="0" destOrd="0" presId="urn:microsoft.com/office/officeart/2018/2/layout/IconLabelList"/>
    <dgm:cxn modelId="{110FE646-0D01-45D2-BD28-1D67D0B0FB5A}" srcId="{46E26E78-C677-4343-B018-8976D10F1E0E}" destId="{49625A09-6DC5-4A93-B3A9-78FE943C8DD2}" srcOrd="2" destOrd="0" parTransId="{24C6B6D9-67FE-44C4-A2A5-4AD1FCF2E2CC}" sibTransId="{0E33F627-5ABB-4C6B-A9D2-D0CA1840D97F}"/>
    <dgm:cxn modelId="{E567B9AA-5C4A-472F-9A0F-A5CFC943E829}" srcId="{46E26E78-C677-4343-B018-8976D10F1E0E}" destId="{0DBD8308-8B14-4D4A-B25E-F04BA68BED0C}" srcOrd="0" destOrd="0" parTransId="{0D0C266E-8F21-4D0B-949A-55A7E01FF933}" sibTransId="{755180EB-E6F3-447D-A206-4AC6CEBD5FEB}"/>
    <dgm:cxn modelId="{C5B26FE7-A75D-408F-9917-1284E7497AC2}" srcId="{46E26E78-C677-4343-B018-8976D10F1E0E}" destId="{27A099F1-490A-4058-8605-5B266B212F8E}" srcOrd="1" destOrd="0" parTransId="{EE1B23B3-AEDA-42F8-9B04-BD3BF4AD6409}" sibTransId="{5A8E765E-6E91-4C73-8BD5-6991846B11B6}"/>
    <dgm:cxn modelId="{DFB4C9EB-A710-418E-92D6-587709E1BC70}" type="presOf" srcId="{27A099F1-490A-4058-8605-5B266B212F8E}" destId="{CE090ECF-3383-4F2C-9832-E9522775A881}" srcOrd="0" destOrd="0" presId="urn:microsoft.com/office/officeart/2018/2/layout/IconLabelList"/>
    <dgm:cxn modelId="{CC61CA85-C017-4E25-96B2-AC7B51928EB2}" type="presParOf" srcId="{CBB77A02-3F34-4CFA-92F3-D69C241A5B98}" destId="{04A5660E-7B60-4F8E-BFE3-81894BB1F541}" srcOrd="0" destOrd="0" presId="urn:microsoft.com/office/officeart/2018/2/layout/IconLabelList"/>
    <dgm:cxn modelId="{3FFF81E4-C145-4303-9D5F-6D531B1CF196}" type="presParOf" srcId="{04A5660E-7B60-4F8E-BFE3-81894BB1F541}" destId="{9040FAF9-E917-4411-99C2-54E760FB9F48}" srcOrd="0" destOrd="0" presId="urn:microsoft.com/office/officeart/2018/2/layout/IconLabelList"/>
    <dgm:cxn modelId="{2F19466D-9AAC-4E0B-80AE-DA774537D859}" type="presParOf" srcId="{04A5660E-7B60-4F8E-BFE3-81894BB1F541}" destId="{8D79A74D-BEDA-433C-A9D7-E60416352F4B}" srcOrd="1" destOrd="0" presId="urn:microsoft.com/office/officeart/2018/2/layout/IconLabelList"/>
    <dgm:cxn modelId="{2262B72C-B501-43CB-B7F0-3497C996A562}" type="presParOf" srcId="{04A5660E-7B60-4F8E-BFE3-81894BB1F541}" destId="{5B7D5802-2975-45A8-9DCA-6666023564E2}" srcOrd="2" destOrd="0" presId="urn:microsoft.com/office/officeart/2018/2/layout/IconLabelList"/>
    <dgm:cxn modelId="{D9A83023-64F8-4B2E-80F8-26B3AEF7DC69}" type="presParOf" srcId="{CBB77A02-3F34-4CFA-92F3-D69C241A5B98}" destId="{A578EAED-BB00-4902-A8FF-786E6F4688C8}" srcOrd="1" destOrd="0" presId="urn:microsoft.com/office/officeart/2018/2/layout/IconLabelList"/>
    <dgm:cxn modelId="{57A453CC-B9EB-44F1-948A-2465C247ACBC}" type="presParOf" srcId="{CBB77A02-3F34-4CFA-92F3-D69C241A5B98}" destId="{7B0DCAB7-CCBC-48EE-BEB9-4625003D9460}" srcOrd="2" destOrd="0" presId="urn:microsoft.com/office/officeart/2018/2/layout/IconLabelList"/>
    <dgm:cxn modelId="{470AEBB0-F00A-472D-976F-F59156E7B161}" type="presParOf" srcId="{7B0DCAB7-CCBC-48EE-BEB9-4625003D9460}" destId="{6C0C67C5-5AAE-4F04-BCF4-4A612A722CD0}" srcOrd="0" destOrd="0" presId="urn:microsoft.com/office/officeart/2018/2/layout/IconLabelList"/>
    <dgm:cxn modelId="{FD536099-377C-48CA-B5B2-34275126708B}" type="presParOf" srcId="{7B0DCAB7-CCBC-48EE-BEB9-4625003D9460}" destId="{460796BD-B588-40FA-90A4-5222B22F3A91}" srcOrd="1" destOrd="0" presId="urn:microsoft.com/office/officeart/2018/2/layout/IconLabelList"/>
    <dgm:cxn modelId="{C61FF77C-5A1D-4222-AE33-5D3E740E834F}" type="presParOf" srcId="{7B0DCAB7-CCBC-48EE-BEB9-4625003D9460}" destId="{CE090ECF-3383-4F2C-9832-E9522775A881}" srcOrd="2" destOrd="0" presId="urn:microsoft.com/office/officeart/2018/2/layout/IconLabelList"/>
    <dgm:cxn modelId="{C49CFAEB-175D-4D5D-932A-145EC11FAB1C}" type="presParOf" srcId="{CBB77A02-3F34-4CFA-92F3-D69C241A5B98}" destId="{2CC90AED-CA9E-4C96-B441-EB7517FF173C}" srcOrd="3" destOrd="0" presId="urn:microsoft.com/office/officeart/2018/2/layout/IconLabelList"/>
    <dgm:cxn modelId="{33CD6404-8666-40A7-85DC-A5CDA081B8FA}" type="presParOf" srcId="{CBB77A02-3F34-4CFA-92F3-D69C241A5B98}" destId="{DBAF7CAD-29CF-4672-A196-E8F26D0A827C}" srcOrd="4" destOrd="0" presId="urn:microsoft.com/office/officeart/2018/2/layout/IconLabelList"/>
    <dgm:cxn modelId="{5C8A5CB1-97C4-42E5-9F0F-3E040B3DBBAA}" type="presParOf" srcId="{DBAF7CAD-29CF-4672-A196-E8F26D0A827C}" destId="{49B74977-A744-4978-AE36-B4B827A7A694}" srcOrd="0" destOrd="0" presId="urn:microsoft.com/office/officeart/2018/2/layout/IconLabelList"/>
    <dgm:cxn modelId="{FB976C64-CCED-4A10-8A70-89EECFA6DDDA}" type="presParOf" srcId="{DBAF7CAD-29CF-4672-A196-E8F26D0A827C}" destId="{F4615527-3228-42A9-835C-6F49242129CE}" srcOrd="1" destOrd="0" presId="urn:microsoft.com/office/officeart/2018/2/layout/IconLabelList"/>
    <dgm:cxn modelId="{64401A00-C6BB-402D-A5AD-9256123DCE34}" type="presParOf" srcId="{DBAF7CAD-29CF-4672-A196-E8F26D0A827C}" destId="{C74EEB70-E084-4E34-93E7-AE6B28E7B9F9}"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5B879E-5B32-4E38-93B8-488E2562A72A}" type="doc">
      <dgm:prSet loTypeId="urn:microsoft.com/office/officeart/2005/8/layout/vProcess5" loCatId="process" qsTypeId="urn:microsoft.com/office/officeart/2005/8/quickstyle/simple2" qsCatId="simple" csTypeId="urn:microsoft.com/office/officeart/2005/8/colors/accent1_2" csCatId="accent1" phldr="1"/>
      <dgm:spPr/>
      <dgm:t>
        <a:bodyPr/>
        <a:lstStyle/>
        <a:p>
          <a:endParaRPr lang="en-US"/>
        </a:p>
      </dgm:t>
    </dgm:pt>
    <dgm:pt modelId="{CD16226B-9B99-4A06-A665-D241BD912615}">
      <dgm:prSet custT="1"/>
      <dgm:spPr/>
      <dgm:t>
        <a:bodyPr/>
        <a:lstStyle/>
        <a:p>
          <a:r>
            <a:rPr lang="en-GB" sz="1400" noProof="0" dirty="0">
              <a:latin typeface="Calibri" panose="020F0502020204030204" pitchFamily="34" charset="0"/>
              <a:cs typeface="Calibri" panose="020F0502020204030204" pitchFamily="34" charset="0"/>
            </a:rPr>
            <a:t>CRM is the fundamental business strategy that combines external networks and internal operations to generate and provide value to specific clients at a profit. It is based on excellent customer-related data and made possible by information technology. </a:t>
          </a:r>
        </a:p>
      </dgm:t>
    </dgm:pt>
    <dgm:pt modelId="{B53F953D-0FA5-492E-9B99-10F744A28BD8}" type="parTrans" cxnId="{7BB4647C-CAAD-4095-A140-C3D530360078}">
      <dgm:prSet/>
      <dgm:spPr/>
      <dgm:t>
        <a:bodyPr/>
        <a:lstStyle/>
        <a:p>
          <a:endParaRPr lang="en-US"/>
        </a:p>
      </dgm:t>
    </dgm:pt>
    <dgm:pt modelId="{F150CCFA-A80C-4041-A818-D5F29B5160D1}" type="sibTrans" cxnId="{7BB4647C-CAAD-4095-A140-C3D530360078}">
      <dgm:prSet/>
      <dgm:spPr/>
      <dgm:t>
        <a:bodyPr/>
        <a:lstStyle/>
        <a:p>
          <a:endParaRPr lang="en-GB" noProof="0" dirty="0"/>
        </a:p>
      </dgm:t>
    </dgm:pt>
    <dgm:pt modelId="{C08F5673-5C54-4A1E-B223-B4D241C5B4B9}">
      <dgm:prSet custT="1"/>
      <dgm:spPr/>
      <dgm:t>
        <a:bodyPr/>
        <a:lstStyle/>
        <a:p>
          <a:r>
            <a:rPr lang="en-GB" sz="1400" noProof="0" dirty="0">
              <a:latin typeface="Calibri" panose="020F0502020204030204" pitchFamily="34" charset="0"/>
              <a:cs typeface="Calibri" panose="020F0502020204030204" pitchFamily="34" charset="0"/>
            </a:rPr>
            <a:t>CRM is a basic business strategy that combines external networking and internal operations to generate and deliver profit to specific customers. It is based on excellent customer data and is supported by IT (Information Technology).    </a:t>
          </a:r>
        </a:p>
        <a:p>
          <a:r>
            <a:rPr lang="en-GB" sz="1400" noProof="0" dirty="0">
              <a:latin typeface="Calibri" panose="020F0502020204030204" pitchFamily="34" charset="0"/>
              <a:cs typeface="Calibri" panose="020F0502020204030204" pitchFamily="34" charset="0"/>
            </a:rPr>
            <a:t>                  </a:t>
          </a:r>
          <a:r>
            <a:rPr lang="en-US" sz="1400" noProof="0" dirty="0">
              <a:latin typeface="Calibri" panose="020F0502020204030204" pitchFamily="34" charset="0"/>
              <a:cs typeface="Calibri" panose="020F0502020204030204" pitchFamily="34" charset="0"/>
            </a:rPr>
            <a:t>Buttle, F. and </a:t>
          </a:r>
          <a:r>
            <a:rPr lang="en-US" sz="1400" noProof="0" dirty="0" err="1">
              <a:latin typeface="Calibri" panose="020F0502020204030204" pitchFamily="34" charset="0"/>
              <a:cs typeface="Calibri" panose="020F0502020204030204" pitchFamily="34" charset="0"/>
            </a:rPr>
            <a:t>Maklan</a:t>
          </a:r>
          <a:r>
            <a:rPr lang="en-US" sz="1400" noProof="0" dirty="0">
              <a:latin typeface="Calibri" panose="020F0502020204030204" pitchFamily="34" charset="0"/>
              <a:cs typeface="Calibri" panose="020F0502020204030204" pitchFamily="34" charset="0"/>
            </a:rPr>
            <a:t>, S. (2015). </a:t>
          </a:r>
          <a:endParaRPr lang="en-GB" sz="1400" noProof="0" dirty="0">
            <a:latin typeface="Calibri" panose="020F0502020204030204" pitchFamily="34" charset="0"/>
            <a:cs typeface="Calibri" panose="020F0502020204030204" pitchFamily="34" charset="0"/>
          </a:endParaRPr>
        </a:p>
        <a:p>
          <a:r>
            <a:rPr lang="en-GB" sz="1200" noProof="0" dirty="0"/>
            <a:t>                                                 </a:t>
          </a:r>
        </a:p>
      </dgm:t>
    </dgm:pt>
    <dgm:pt modelId="{8FA42995-DD0A-4BB5-ADF2-93AC0E7EF1F7}" type="parTrans" cxnId="{BA05A725-4289-49E0-A7FF-2E67B1C75AB0}">
      <dgm:prSet/>
      <dgm:spPr/>
      <dgm:t>
        <a:bodyPr/>
        <a:lstStyle/>
        <a:p>
          <a:endParaRPr lang="en-US"/>
        </a:p>
      </dgm:t>
    </dgm:pt>
    <dgm:pt modelId="{4C44E570-9291-4D4D-8F0A-6CC30D6190D7}" type="sibTrans" cxnId="{BA05A725-4289-49E0-A7FF-2E67B1C75AB0}">
      <dgm:prSet/>
      <dgm:spPr/>
      <dgm:t>
        <a:bodyPr/>
        <a:lstStyle/>
        <a:p>
          <a:endParaRPr lang="en-US"/>
        </a:p>
      </dgm:t>
    </dgm:pt>
    <dgm:pt modelId="{ABA5C636-93AF-4F0C-9ED8-A4705995FEEE}" type="pres">
      <dgm:prSet presAssocID="{6C5B879E-5B32-4E38-93B8-488E2562A72A}" presName="outerComposite" presStyleCnt="0">
        <dgm:presLayoutVars>
          <dgm:chMax val="5"/>
          <dgm:dir/>
          <dgm:resizeHandles val="exact"/>
        </dgm:presLayoutVars>
      </dgm:prSet>
      <dgm:spPr/>
    </dgm:pt>
    <dgm:pt modelId="{C9A5491E-E25B-4380-8C70-3DA48373E798}" type="pres">
      <dgm:prSet presAssocID="{6C5B879E-5B32-4E38-93B8-488E2562A72A}" presName="dummyMaxCanvas" presStyleCnt="0">
        <dgm:presLayoutVars/>
      </dgm:prSet>
      <dgm:spPr/>
    </dgm:pt>
    <dgm:pt modelId="{5911FC85-BF95-48A8-ACA6-AF2D703BD1DC}" type="pres">
      <dgm:prSet presAssocID="{6C5B879E-5B32-4E38-93B8-488E2562A72A}" presName="TwoNodes_1" presStyleLbl="node1" presStyleIdx="0" presStyleCnt="2">
        <dgm:presLayoutVars>
          <dgm:bulletEnabled val="1"/>
        </dgm:presLayoutVars>
      </dgm:prSet>
      <dgm:spPr/>
    </dgm:pt>
    <dgm:pt modelId="{A364129E-C2FD-4AC8-8B65-8C73F05FA11E}" type="pres">
      <dgm:prSet presAssocID="{6C5B879E-5B32-4E38-93B8-488E2562A72A}" presName="TwoNodes_2" presStyleLbl="node1" presStyleIdx="1" presStyleCnt="2" custScaleY="109498" custLinFactNeighborX="0" custLinFactNeighborY="-4224">
        <dgm:presLayoutVars>
          <dgm:bulletEnabled val="1"/>
        </dgm:presLayoutVars>
      </dgm:prSet>
      <dgm:spPr/>
    </dgm:pt>
    <dgm:pt modelId="{376BC984-3CCA-4F1C-9985-0C42227DFFDE}" type="pres">
      <dgm:prSet presAssocID="{6C5B879E-5B32-4E38-93B8-488E2562A72A}" presName="TwoConn_1-2" presStyleLbl="fgAccFollowNode1" presStyleIdx="0" presStyleCnt="1">
        <dgm:presLayoutVars>
          <dgm:bulletEnabled val="1"/>
        </dgm:presLayoutVars>
      </dgm:prSet>
      <dgm:spPr/>
    </dgm:pt>
    <dgm:pt modelId="{CF4EDDFD-E95A-42F7-AF10-71B295E1AAFD}" type="pres">
      <dgm:prSet presAssocID="{6C5B879E-5B32-4E38-93B8-488E2562A72A}" presName="TwoNodes_1_text" presStyleLbl="node1" presStyleIdx="1" presStyleCnt="2">
        <dgm:presLayoutVars>
          <dgm:bulletEnabled val="1"/>
        </dgm:presLayoutVars>
      </dgm:prSet>
      <dgm:spPr/>
    </dgm:pt>
    <dgm:pt modelId="{BAD4E2C6-D50F-456E-9D39-37D9A1817077}" type="pres">
      <dgm:prSet presAssocID="{6C5B879E-5B32-4E38-93B8-488E2562A72A}" presName="TwoNodes_2_text" presStyleLbl="node1" presStyleIdx="1" presStyleCnt="2">
        <dgm:presLayoutVars>
          <dgm:bulletEnabled val="1"/>
        </dgm:presLayoutVars>
      </dgm:prSet>
      <dgm:spPr/>
    </dgm:pt>
  </dgm:ptLst>
  <dgm:cxnLst>
    <dgm:cxn modelId="{BA05A725-4289-49E0-A7FF-2E67B1C75AB0}" srcId="{6C5B879E-5B32-4E38-93B8-488E2562A72A}" destId="{C08F5673-5C54-4A1E-B223-B4D241C5B4B9}" srcOrd="1" destOrd="0" parTransId="{8FA42995-DD0A-4BB5-ADF2-93AC0E7EF1F7}" sibTransId="{4C44E570-9291-4D4D-8F0A-6CC30D6190D7}"/>
    <dgm:cxn modelId="{F3BF6826-D585-4737-B298-2C4E7413115E}" type="presOf" srcId="{6C5B879E-5B32-4E38-93B8-488E2562A72A}" destId="{ABA5C636-93AF-4F0C-9ED8-A4705995FEEE}" srcOrd="0" destOrd="0" presId="urn:microsoft.com/office/officeart/2005/8/layout/vProcess5"/>
    <dgm:cxn modelId="{C6DD323C-C33A-45D7-9E56-BCBCCA4225A8}" type="presOf" srcId="{C08F5673-5C54-4A1E-B223-B4D241C5B4B9}" destId="{BAD4E2C6-D50F-456E-9D39-37D9A1817077}" srcOrd="1" destOrd="0" presId="urn:microsoft.com/office/officeart/2005/8/layout/vProcess5"/>
    <dgm:cxn modelId="{7BB4647C-CAAD-4095-A140-C3D530360078}" srcId="{6C5B879E-5B32-4E38-93B8-488E2562A72A}" destId="{CD16226B-9B99-4A06-A665-D241BD912615}" srcOrd="0" destOrd="0" parTransId="{B53F953D-0FA5-492E-9B99-10F744A28BD8}" sibTransId="{F150CCFA-A80C-4041-A818-D5F29B5160D1}"/>
    <dgm:cxn modelId="{E8155597-46F8-4A5A-9D22-5EA7FDD8B4AA}" type="presOf" srcId="{F150CCFA-A80C-4041-A818-D5F29B5160D1}" destId="{376BC984-3CCA-4F1C-9985-0C42227DFFDE}" srcOrd="0" destOrd="0" presId="urn:microsoft.com/office/officeart/2005/8/layout/vProcess5"/>
    <dgm:cxn modelId="{8D9E45B8-427A-4B68-A794-0E8918D9A266}" type="presOf" srcId="{CD16226B-9B99-4A06-A665-D241BD912615}" destId="{CF4EDDFD-E95A-42F7-AF10-71B295E1AAFD}" srcOrd="1" destOrd="0" presId="urn:microsoft.com/office/officeart/2005/8/layout/vProcess5"/>
    <dgm:cxn modelId="{B8C08BBE-E417-40D2-B67D-9F9C5CDA8685}" type="presOf" srcId="{CD16226B-9B99-4A06-A665-D241BD912615}" destId="{5911FC85-BF95-48A8-ACA6-AF2D703BD1DC}" srcOrd="0" destOrd="0" presId="urn:microsoft.com/office/officeart/2005/8/layout/vProcess5"/>
    <dgm:cxn modelId="{AB23C1CF-F72C-4990-A1E7-9D6F4AF94331}" type="presOf" srcId="{C08F5673-5C54-4A1E-B223-B4D241C5B4B9}" destId="{A364129E-C2FD-4AC8-8B65-8C73F05FA11E}" srcOrd="0" destOrd="0" presId="urn:microsoft.com/office/officeart/2005/8/layout/vProcess5"/>
    <dgm:cxn modelId="{6B9DC805-39AC-4E4C-9909-658C15DB754C}" type="presParOf" srcId="{ABA5C636-93AF-4F0C-9ED8-A4705995FEEE}" destId="{C9A5491E-E25B-4380-8C70-3DA48373E798}" srcOrd="0" destOrd="0" presId="urn:microsoft.com/office/officeart/2005/8/layout/vProcess5"/>
    <dgm:cxn modelId="{B83FD029-4FD2-4DAA-8CDF-EC7B0FB7DBBE}" type="presParOf" srcId="{ABA5C636-93AF-4F0C-9ED8-A4705995FEEE}" destId="{5911FC85-BF95-48A8-ACA6-AF2D703BD1DC}" srcOrd="1" destOrd="0" presId="urn:microsoft.com/office/officeart/2005/8/layout/vProcess5"/>
    <dgm:cxn modelId="{A58D93D3-368B-4B27-84B8-ACD11848129D}" type="presParOf" srcId="{ABA5C636-93AF-4F0C-9ED8-A4705995FEEE}" destId="{A364129E-C2FD-4AC8-8B65-8C73F05FA11E}" srcOrd="2" destOrd="0" presId="urn:microsoft.com/office/officeart/2005/8/layout/vProcess5"/>
    <dgm:cxn modelId="{E7D017F0-9A23-41B4-A0A8-FDCEBA29E003}" type="presParOf" srcId="{ABA5C636-93AF-4F0C-9ED8-A4705995FEEE}" destId="{376BC984-3CCA-4F1C-9985-0C42227DFFDE}" srcOrd="3" destOrd="0" presId="urn:microsoft.com/office/officeart/2005/8/layout/vProcess5"/>
    <dgm:cxn modelId="{5A5BBD9D-A8F0-4631-BAB6-79A294FDF388}" type="presParOf" srcId="{ABA5C636-93AF-4F0C-9ED8-A4705995FEEE}" destId="{CF4EDDFD-E95A-42F7-AF10-71B295E1AAFD}" srcOrd="4" destOrd="0" presId="urn:microsoft.com/office/officeart/2005/8/layout/vProcess5"/>
    <dgm:cxn modelId="{8FECA34C-1592-4BA8-9478-01539716B902}" type="presParOf" srcId="{ABA5C636-93AF-4F0C-9ED8-A4705995FEEE}" destId="{BAD4E2C6-D50F-456E-9D39-37D9A1817077}" srcOrd="5"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4A9325-5677-4A48-AE84-52E226169C4A}"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8C80F4E0-B0E0-4990-AB81-7854BD7EAE42}">
      <dgm:prSet custT="1"/>
      <dgm:spPr/>
      <dgm:t>
        <a:bodyPr/>
        <a:lstStyle/>
        <a:p>
          <a:endParaRPr lang="en-GB" sz="1200" noProof="0" dirty="0">
            <a:latin typeface="Calibri" panose="020F0502020204030204" pitchFamily="34" charset="0"/>
            <a:cs typeface="Calibri" panose="020F0502020204030204" pitchFamily="34" charset="0"/>
          </a:endParaRPr>
        </a:p>
        <a:p>
          <a:r>
            <a:rPr lang="en-GB" sz="1200" noProof="0" dirty="0">
              <a:latin typeface="Calibri" panose="020F0502020204030204" pitchFamily="34" charset="0"/>
              <a:cs typeface="Calibri" panose="020F0502020204030204" pitchFamily="34" charset="0"/>
            </a:rPr>
            <a:t>The good news is that this presents a golden opportunity to create competitive advantage be developing an integrated CRM system that adds value to customers’ experience, bring them closer , listen to them, collects data and serves their needs better than ever before.</a:t>
          </a:r>
        </a:p>
      </dgm:t>
    </dgm:pt>
    <dgm:pt modelId="{84770DA7-7C1A-4144-A493-B5B4ED00AF94}" type="parTrans" cxnId="{C4093084-5868-4CE2-91F2-B8899863EF75}">
      <dgm:prSet/>
      <dgm:spPr/>
      <dgm:t>
        <a:bodyPr/>
        <a:lstStyle/>
        <a:p>
          <a:endParaRPr lang="en-US"/>
        </a:p>
      </dgm:t>
    </dgm:pt>
    <dgm:pt modelId="{D7B904FC-0B74-4C12-B544-5903EE1E7595}" type="sibTrans" cxnId="{C4093084-5868-4CE2-91F2-B8899863EF75}">
      <dgm:prSet/>
      <dgm:spPr/>
      <dgm:t>
        <a:bodyPr/>
        <a:lstStyle/>
        <a:p>
          <a:endParaRPr lang="en-US"/>
        </a:p>
      </dgm:t>
    </dgm:pt>
    <dgm:pt modelId="{A387A800-96E0-433B-9DB2-401AA5A62C4C}">
      <dgm:prSet/>
      <dgm:spPr/>
      <dgm:t>
        <a:bodyPr/>
        <a:lstStyle/>
        <a:p>
          <a:endParaRPr lang="en-GB" noProof="0" dirty="0">
            <a:latin typeface="Calibri" panose="020F0502020204030204" pitchFamily="34" charset="0"/>
            <a:cs typeface="Calibri" panose="020F0502020204030204" pitchFamily="34" charset="0"/>
          </a:endParaRPr>
        </a:p>
        <a:p>
          <a:r>
            <a:rPr lang="en-GB" noProof="0" dirty="0">
              <a:latin typeface="Calibri" panose="020F0502020204030204" pitchFamily="34" charset="0"/>
              <a:cs typeface="Calibri" panose="020F0502020204030204" pitchFamily="34" charset="0"/>
            </a:rPr>
            <a:t>Central to all of this is, of course, the relationship that customers have with the brand. The emphasizes the critical importance of CRM systems that works for customers first and company second.</a:t>
          </a:r>
        </a:p>
        <a:p>
          <a:r>
            <a:rPr lang="en-GB" noProof="0" dirty="0">
              <a:latin typeface="Calibri" panose="020F0502020204030204" pitchFamily="34" charset="0"/>
              <a:cs typeface="Calibri" panose="020F0502020204030204" pitchFamily="34" charset="0"/>
            </a:rPr>
            <a:t> (Chaffey and Smith, 2013). </a:t>
          </a:r>
        </a:p>
      </dgm:t>
    </dgm:pt>
    <dgm:pt modelId="{89D2532C-9948-4FCB-87C4-EB14F45CEDFF}" type="parTrans" cxnId="{756EA2CB-3E14-4886-A249-3CD8D5FF81C3}">
      <dgm:prSet/>
      <dgm:spPr/>
      <dgm:t>
        <a:bodyPr/>
        <a:lstStyle/>
        <a:p>
          <a:endParaRPr lang="en-US"/>
        </a:p>
      </dgm:t>
    </dgm:pt>
    <dgm:pt modelId="{C6EC721B-6A85-4994-BEB3-767BE991F6F6}" type="sibTrans" cxnId="{756EA2CB-3E14-4886-A249-3CD8D5FF81C3}">
      <dgm:prSet/>
      <dgm:spPr/>
      <dgm:t>
        <a:bodyPr/>
        <a:lstStyle/>
        <a:p>
          <a:endParaRPr lang="en-US"/>
        </a:p>
      </dgm:t>
    </dgm:pt>
    <dgm:pt modelId="{6AE0DA64-8BCD-48AF-B534-26147AE5A759}">
      <dgm:prSet/>
      <dgm:spPr/>
      <dgm:t>
        <a:bodyPr/>
        <a:lstStyle/>
        <a:p>
          <a:endParaRPr lang="en-GB" noProof="0" dirty="0">
            <a:latin typeface="Calibri" panose="020F0502020204030204" pitchFamily="34" charset="0"/>
            <a:cs typeface="Calibri" panose="020F0502020204030204" pitchFamily="34" charset="0"/>
          </a:endParaRPr>
        </a:p>
        <a:p>
          <a:r>
            <a:rPr lang="en-GB" noProof="0" dirty="0">
              <a:latin typeface="Calibri" panose="020F0502020204030204" pitchFamily="34" charset="0"/>
              <a:cs typeface="Calibri" panose="020F0502020204030204" pitchFamily="34" charset="0"/>
            </a:rPr>
            <a:t>The shift towards digital and social media is helping M&amp;S to reach younger audiences - who may consider traditional marketing less relevant</a:t>
          </a:r>
          <a:r>
            <a:rPr lang="en-GB" noProof="0" dirty="0"/>
            <a:t>. </a:t>
          </a:r>
        </a:p>
      </dgm:t>
    </dgm:pt>
    <dgm:pt modelId="{D9B42534-BB9A-4C28-9387-8EF4473D2E98}" type="parTrans" cxnId="{B5C60EDC-6902-4D8B-9590-4A78F9546E0D}">
      <dgm:prSet/>
      <dgm:spPr/>
      <dgm:t>
        <a:bodyPr/>
        <a:lstStyle/>
        <a:p>
          <a:endParaRPr lang="en-US"/>
        </a:p>
      </dgm:t>
    </dgm:pt>
    <dgm:pt modelId="{13A7E2C7-81DE-4964-8A06-8DA3488DBD1E}" type="sibTrans" cxnId="{B5C60EDC-6902-4D8B-9590-4A78F9546E0D}">
      <dgm:prSet/>
      <dgm:spPr/>
      <dgm:t>
        <a:bodyPr/>
        <a:lstStyle/>
        <a:p>
          <a:endParaRPr lang="en-US"/>
        </a:p>
      </dgm:t>
    </dgm:pt>
    <dgm:pt modelId="{70C342AE-FF5E-4D8F-98B8-8CB7CB97E489}">
      <dgm:prSet custT="1"/>
      <dgm:spPr/>
      <dgm:t>
        <a:bodyPr/>
        <a:lstStyle/>
        <a:p>
          <a:endParaRPr lang="en-GB" sz="1100" noProof="0" dirty="0"/>
        </a:p>
        <a:p>
          <a:r>
            <a:rPr lang="en-GB" sz="1200" noProof="0" dirty="0">
              <a:latin typeface="Calibri" panose="020F0502020204030204" pitchFamily="34" charset="0"/>
              <a:cs typeface="Calibri" panose="020F0502020204030204" pitchFamily="34" charset="0"/>
            </a:rPr>
            <a:t>Campaigns that prioritise social media and content from influencers and insiders tend to feel more authentic , which encourages engagement, loyalty, and trust, all important CRM outcomes.</a:t>
          </a:r>
        </a:p>
      </dgm:t>
    </dgm:pt>
    <dgm:pt modelId="{4C74DA66-7673-4352-BCF9-707B2A5F862E}" type="parTrans" cxnId="{D5D4E54D-5AFC-4610-852F-F1983A5009B5}">
      <dgm:prSet/>
      <dgm:spPr/>
      <dgm:t>
        <a:bodyPr/>
        <a:lstStyle/>
        <a:p>
          <a:endParaRPr lang="en-US"/>
        </a:p>
      </dgm:t>
    </dgm:pt>
    <dgm:pt modelId="{BD9C5618-3859-493C-8943-2C346A97A3D9}" type="sibTrans" cxnId="{D5D4E54D-5AFC-4610-852F-F1983A5009B5}">
      <dgm:prSet/>
      <dgm:spPr/>
      <dgm:t>
        <a:bodyPr/>
        <a:lstStyle/>
        <a:p>
          <a:endParaRPr lang="en-US"/>
        </a:p>
      </dgm:t>
    </dgm:pt>
    <dgm:pt modelId="{A9DF8C63-A869-4663-8063-6EE9E7F3588B}">
      <dgm:prSet/>
      <dgm:spPr/>
      <dgm:t>
        <a:bodyPr/>
        <a:lstStyle/>
        <a:p>
          <a:endParaRPr lang="en-GB" noProof="0" dirty="0"/>
        </a:p>
        <a:p>
          <a:r>
            <a:rPr lang="en-GB" noProof="0" dirty="0">
              <a:latin typeface="Calibri" panose="020F0502020204030204" pitchFamily="34" charset="0"/>
              <a:cs typeface="Calibri" panose="020F0502020204030204" pitchFamily="34" charset="0"/>
            </a:rPr>
            <a:t>Thanks to an integrated omnichannel approach combining online, social, mobile and physical stores, customers are confident in their interactions and purchases.</a:t>
          </a:r>
        </a:p>
      </dgm:t>
    </dgm:pt>
    <dgm:pt modelId="{4EE800D7-09E5-44A6-A747-EA242C4A33C3}" type="parTrans" cxnId="{95B3CDEB-ADEE-4A36-B375-6107A1610654}">
      <dgm:prSet/>
      <dgm:spPr/>
      <dgm:t>
        <a:bodyPr/>
        <a:lstStyle/>
        <a:p>
          <a:endParaRPr lang="en-US"/>
        </a:p>
      </dgm:t>
    </dgm:pt>
    <dgm:pt modelId="{206B0AE5-1AC5-46AF-9591-94AF4F92A4E8}" type="sibTrans" cxnId="{95B3CDEB-ADEE-4A36-B375-6107A1610654}">
      <dgm:prSet/>
      <dgm:spPr/>
      <dgm:t>
        <a:bodyPr/>
        <a:lstStyle/>
        <a:p>
          <a:endParaRPr lang="en-US"/>
        </a:p>
      </dgm:t>
    </dgm:pt>
    <dgm:pt modelId="{E30CB6A0-A7C1-4375-9292-AE9342A60E4A}">
      <dgm:prSet/>
      <dgm:spPr/>
      <dgm:t>
        <a:bodyPr/>
        <a:lstStyle/>
        <a:p>
          <a:endParaRPr lang="en-GB" noProof="0" dirty="0"/>
        </a:p>
        <a:p>
          <a:r>
            <a:rPr lang="en-GB" noProof="0" dirty="0">
              <a:latin typeface="Calibri" panose="020F0502020204030204" pitchFamily="34" charset="0"/>
              <a:cs typeface="Calibri" panose="020F0502020204030204" pitchFamily="34" charset="0"/>
            </a:rPr>
            <a:t>By personalising offers and communication, data-driven helps M&amp;S to build stronger long-term relationships than one-time purchases</a:t>
          </a:r>
          <a:r>
            <a:rPr lang="en-GB" noProof="0" dirty="0"/>
            <a:t>.</a:t>
          </a:r>
        </a:p>
      </dgm:t>
    </dgm:pt>
    <dgm:pt modelId="{463DA30A-DDF2-4D0C-9985-DCE44962DB60}" type="parTrans" cxnId="{9E3BEFED-0C91-41F1-B162-D08B3E66141D}">
      <dgm:prSet/>
      <dgm:spPr/>
      <dgm:t>
        <a:bodyPr/>
        <a:lstStyle/>
        <a:p>
          <a:endParaRPr lang="en-US"/>
        </a:p>
      </dgm:t>
    </dgm:pt>
    <dgm:pt modelId="{75A3B026-C8E9-4B76-BAA3-D57019BBE5E6}" type="sibTrans" cxnId="{9E3BEFED-0C91-41F1-B162-D08B3E66141D}">
      <dgm:prSet/>
      <dgm:spPr/>
      <dgm:t>
        <a:bodyPr/>
        <a:lstStyle/>
        <a:p>
          <a:endParaRPr lang="en-US"/>
        </a:p>
      </dgm:t>
    </dgm:pt>
    <dgm:pt modelId="{B57450A6-6617-4203-BACE-DBC7CE686A49}" type="pres">
      <dgm:prSet presAssocID="{1D4A9325-5677-4A48-AE84-52E226169C4A}" presName="root" presStyleCnt="0">
        <dgm:presLayoutVars>
          <dgm:dir/>
          <dgm:resizeHandles val="exact"/>
        </dgm:presLayoutVars>
      </dgm:prSet>
      <dgm:spPr/>
    </dgm:pt>
    <dgm:pt modelId="{F36A8468-3C3B-4BD4-B6EC-84C7739F321E}" type="pres">
      <dgm:prSet presAssocID="{8C80F4E0-B0E0-4990-AB81-7854BD7EAE42}" presName="compNode" presStyleCnt="0"/>
      <dgm:spPr/>
    </dgm:pt>
    <dgm:pt modelId="{FC95DCC6-5F9C-4E20-AB7F-5F5887CE4B35}" type="pres">
      <dgm:prSet presAssocID="{8C80F4E0-B0E0-4990-AB81-7854BD7EAE4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andshake"/>
        </a:ext>
      </dgm:extLst>
    </dgm:pt>
    <dgm:pt modelId="{AC3FB901-F25B-4929-A1E7-8F8471FE032C}" type="pres">
      <dgm:prSet presAssocID="{8C80F4E0-B0E0-4990-AB81-7854BD7EAE42}" presName="spaceRect" presStyleCnt="0"/>
      <dgm:spPr/>
    </dgm:pt>
    <dgm:pt modelId="{259337A5-23D3-49E4-8158-C9DFBD7814F3}" type="pres">
      <dgm:prSet presAssocID="{8C80F4E0-B0E0-4990-AB81-7854BD7EAE42}" presName="textRect" presStyleLbl="revTx" presStyleIdx="0" presStyleCnt="6" custScaleY="159932" custLinFactNeighborX="-2104" custLinFactNeighborY="895">
        <dgm:presLayoutVars>
          <dgm:chMax val="1"/>
          <dgm:chPref val="1"/>
        </dgm:presLayoutVars>
      </dgm:prSet>
      <dgm:spPr/>
    </dgm:pt>
    <dgm:pt modelId="{10F90DD7-1B88-4B63-8D2C-FC5352337F91}" type="pres">
      <dgm:prSet presAssocID="{D7B904FC-0B74-4C12-B544-5903EE1E7595}" presName="sibTrans" presStyleCnt="0"/>
      <dgm:spPr/>
    </dgm:pt>
    <dgm:pt modelId="{2DC706FA-40E9-4404-9549-33967F02066B}" type="pres">
      <dgm:prSet presAssocID="{A387A800-96E0-433B-9DB2-401AA5A62C4C}" presName="compNode" presStyleCnt="0"/>
      <dgm:spPr/>
    </dgm:pt>
    <dgm:pt modelId="{74F352DC-A721-45BA-8107-FF2EED9BA794}" type="pres">
      <dgm:prSet presAssocID="{A387A800-96E0-433B-9DB2-401AA5A62C4C}"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EA219E29-8D4F-4426-9414-C6E32C961034}" type="pres">
      <dgm:prSet presAssocID="{A387A800-96E0-433B-9DB2-401AA5A62C4C}" presName="spaceRect" presStyleCnt="0"/>
      <dgm:spPr/>
    </dgm:pt>
    <dgm:pt modelId="{5F8A7811-23C2-415A-AAB9-3434003039F3}" type="pres">
      <dgm:prSet presAssocID="{A387A800-96E0-433B-9DB2-401AA5A62C4C}" presName="textRect" presStyleLbl="revTx" presStyleIdx="1" presStyleCnt="6" custScaleY="163931" custLinFactNeighborY="946">
        <dgm:presLayoutVars>
          <dgm:chMax val="1"/>
          <dgm:chPref val="1"/>
        </dgm:presLayoutVars>
      </dgm:prSet>
      <dgm:spPr/>
    </dgm:pt>
    <dgm:pt modelId="{03D36594-8F47-4576-BFDB-86BEADEEEBB1}" type="pres">
      <dgm:prSet presAssocID="{C6EC721B-6A85-4994-BEB3-767BE991F6F6}" presName="sibTrans" presStyleCnt="0"/>
      <dgm:spPr/>
    </dgm:pt>
    <dgm:pt modelId="{FAF10103-E657-4CEE-B231-BCCC26B41440}" type="pres">
      <dgm:prSet presAssocID="{6AE0DA64-8BCD-48AF-B534-26147AE5A759}" presName="compNode" presStyleCnt="0"/>
      <dgm:spPr/>
    </dgm:pt>
    <dgm:pt modelId="{9CA9D6E8-950F-450C-B9A3-BEC798C75643}" type="pres">
      <dgm:prSet presAssocID="{6AE0DA64-8BCD-48AF-B534-26147AE5A75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ting"/>
        </a:ext>
      </dgm:extLst>
    </dgm:pt>
    <dgm:pt modelId="{E2FAC0D4-2506-43FA-81F0-310937CD5EE3}" type="pres">
      <dgm:prSet presAssocID="{6AE0DA64-8BCD-48AF-B534-26147AE5A759}" presName="spaceRect" presStyleCnt="0"/>
      <dgm:spPr/>
    </dgm:pt>
    <dgm:pt modelId="{1D447845-2D99-4D29-BFB3-37C6067D6902}" type="pres">
      <dgm:prSet presAssocID="{6AE0DA64-8BCD-48AF-B534-26147AE5A759}" presName="textRect" presStyleLbl="revTx" presStyleIdx="2" presStyleCnt="6" custScaleY="165198">
        <dgm:presLayoutVars>
          <dgm:chMax val="1"/>
          <dgm:chPref val="1"/>
        </dgm:presLayoutVars>
      </dgm:prSet>
      <dgm:spPr/>
    </dgm:pt>
    <dgm:pt modelId="{258D2FC5-AF45-414D-99DA-0A0198050552}" type="pres">
      <dgm:prSet presAssocID="{13A7E2C7-81DE-4964-8A06-8DA3488DBD1E}" presName="sibTrans" presStyleCnt="0"/>
      <dgm:spPr/>
    </dgm:pt>
    <dgm:pt modelId="{E10B2F06-6EFA-4DAB-9FA9-C16FA93D5631}" type="pres">
      <dgm:prSet presAssocID="{70C342AE-FF5E-4D8F-98B8-8CB7CB97E489}" presName="compNode" presStyleCnt="0"/>
      <dgm:spPr/>
    </dgm:pt>
    <dgm:pt modelId="{63783460-F5D0-4DE0-A07C-A6E92AE5B74F}" type="pres">
      <dgm:prSet presAssocID="{70C342AE-FF5E-4D8F-98B8-8CB7CB97E48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egaphone"/>
        </a:ext>
      </dgm:extLst>
    </dgm:pt>
    <dgm:pt modelId="{D0A3E04A-AA47-4F4C-95C3-AE7D1B0E99CB}" type="pres">
      <dgm:prSet presAssocID="{70C342AE-FF5E-4D8F-98B8-8CB7CB97E489}" presName="spaceRect" presStyleCnt="0"/>
      <dgm:spPr/>
    </dgm:pt>
    <dgm:pt modelId="{CFD54DF7-D8E3-4606-B26E-3906C6305481}" type="pres">
      <dgm:prSet presAssocID="{70C342AE-FF5E-4D8F-98B8-8CB7CB97E489}" presName="textRect" presStyleLbl="revTx" presStyleIdx="3" presStyleCnt="6" custScaleY="168823">
        <dgm:presLayoutVars>
          <dgm:chMax val="1"/>
          <dgm:chPref val="1"/>
        </dgm:presLayoutVars>
      </dgm:prSet>
      <dgm:spPr/>
    </dgm:pt>
    <dgm:pt modelId="{550B2336-4BD3-4E91-8AA3-459A27E83995}" type="pres">
      <dgm:prSet presAssocID="{BD9C5618-3859-493C-8943-2C346A97A3D9}" presName="sibTrans" presStyleCnt="0"/>
      <dgm:spPr/>
    </dgm:pt>
    <dgm:pt modelId="{1240D290-A279-4639-9D47-D1EA88BFD11F}" type="pres">
      <dgm:prSet presAssocID="{A9DF8C63-A869-4663-8063-6EE9E7F3588B}" presName="compNode" presStyleCnt="0"/>
      <dgm:spPr/>
    </dgm:pt>
    <dgm:pt modelId="{DBCE96C5-2F93-4452-8309-039A31636403}" type="pres">
      <dgm:prSet presAssocID="{A9DF8C63-A869-4663-8063-6EE9E7F3588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pping cart"/>
        </a:ext>
      </dgm:extLst>
    </dgm:pt>
    <dgm:pt modelId="{15FA2C5E-2556-4CA4-89C9-38CCD54275E0}" type="pres">
      <dgm:prSet presAssocID="{A9DF8C63-A869-4663-8063-6EE9E7F3588B}" presName="spaceRect" presStyleCnt="0"/>
      <dgm:spPr/>
    </dgm:pt>
    <dgm:pt modelId="{7090575F-10CA-4514-9FB1-A4C0E1BC103B}" type="pres">
      <dgm:prSet presAssocID="{A9DF8C63-A869-4663-8063-6EE9E7F3588B}" presName="textRect" presStyleLbl="revTx" presStyleIdx="4" presStyleCnt="6" custScaleY="167586">
        <dgm:presLayoutVars>
          <dgm:chMax val="1"/>
          <dgm:chPref val="1"/>
        </dgm:presLayoutVars>
      </dgm:prSet>
      <dgm:spPr/>
    </dgm:pt>
    <dgm:pt modelId="{39DD06DF-3555-4DB6-9C65-AF603823CD8F}" type="pres">
      <dgm:prSet presAssocID="{206B0AE5-1AC5-46AF-9591-94AF4F92A4E8}" presName="sibTrans" presStyleCnt="0"/>
      <dgm:spPr/>
    </dgm:pt>
    <dgm:pt modelId="{FADBDDD5-D7BF-4651-96DF-2A1034067839}" type="pres">
      <dgm:prSet presAssocID="{E30CB6A0-A7C1-4375-9292-AE9342A60E4A}" presName="compNode" presStyleCnt="0"/>
      <dgm:spPr/>
    </dgm:pt>
    <dgm:pt modelId="{8A12E0DA-5C8C-4BA9-972F-284BE9A90B6D}" type="pres">
      <dgm:prSet presAssocID="{E30CB6A0-A7C1-4375-9292-AE9342A60E4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Arrow Circle"/>
        </a:ext>
      </dgm:extLst>
    </dgm:pt>
    <dgm:pt modelId="{7708FE94-3938-4377-A521-590705EFFEF1}" type="pres">
      <dgm:prSet presAssocID="{E30CB6A0-A7C1-4375-9292-AE9342A60E4A}" presName="spaceRect" presStyleCnt="0"/>
      <dgm:spPr/>
    </dgm:pt>
    <dgm:pt modelId="{F8DF4964-2F47-47BC-A26E-2CB20CD9BF84}" type="pres">
      <dgm:prSet presAssocID="{E30CB6A0-A7C1-4375-9292-AE9342A60E4A}" presName="textRect" presStyleLbl="revTx" presStyleIdx="5" presStyleCnt="6" custScaleY="166348">
        <dgm:presLayoutVars>
          <dgm:chMax val="1"/>
          <dgm:chPref val="1"/>
        </dgm:presLayoutVars>
      </dgm:prSet>
      <dgm:spPr/>
    </dgm:pt>
  </dgm:ptLst>
  <dgm:cxnLst>
    <dgm:cxn modelId="{E81C1A04-6DCC-4677-BD6B-BFB0533EA6FD}" type="presOf" srcId="{A387A800-96E0-433B-9DB2-401AA5A62C4C}" destId="{5F8A7811-23C2-415A-AAB9-3434003039F3}" srcOrd="0" destOrd="0" presId="urn:microsoft.com/office/officeart/2018/2/layout/IconLabelList"/>
    <dgm:cxn modelId="{C9301119-A588-4368-A3E3-C6F7DF35B9F3}" type="presOf" srcId="{70C342AE-FF5E-4D8F-98B8-8CB7CB97E489}" destId="{CFD54DF7-D8E3-4606-B26E-3906C6305481}" srcOrd="0" destOrd="0" presId="urn:microsoft.com/office/officeart/2018/2/layout/IconLabelList"/>
    <dgm:cxn modelId="{98879C65-5348-493A-9ABA-3085A27A7E73}" type="presOf" srcId="{1D4A9325-5677-4A48-AE84-52E226169C4A}" destId="{B57450A6-6617-4203-BACE-DBC7CE686A49}" srcOrd="0" destOrd="0" presId="urn:microsoft.com/office/officeart/2018/2/layout/IconLabelList"/>
    <dgm:cxn modelId="{B39D1149-B825-4724-843B-E449275F78EF}" type="presOf" srcId="{6AE0DA64-8BCD-48AF-B534-26147AE5A759}" destId="{1D447845-2D99-4D29-BFB3-37C6067D6902}" srcOrd="0" destOrd="0" presId="urn:microsoft.com/office/officeart/2018/2/layout/IconLabelList"/>
    <dgm:cxn modelId="{D5D4E54D-5AFC-4610-852F-F1983A5009B5}" srcId="{1D4A9325-5677-4A48-AE84-52E226169C4A}" destId="{70C342AE-FF5E-4D8F-98B8-8CB7CB97E489}" srcOrd="3" destOrd="0" parTransId="{4C74DA66-7673-4352-BCF9-707B2A5F862E}" sibTransId="{BD9C5618-3859-493C-8943-2C346A97A3D9}"/>
    <dgm:cxn modelId="{98A9F36F-1A9F-4F51-A12E-72D79914EA7B}" type="presOf" srcId="{E30CB6A0-A7C1-4375-9292-AE9342A60E4A}" destId="{F8DF4964-2F47-47BC-A26E-2CB20CD9BF84}" srcOrd="0" destOrd="0" presId="urn:microsoft.com/office/officeart/2018/2/layout/IconLabelList"/>
    <dgm:cxn modelId="{58147A56-69E4-443F-A768-D3C9A030D719}" type="presOf" srcId="{A9DF8C63-A869-4663-8063-6EE9E7F3588B}" destId="{7090575F-10CA-4514-9FB1-A4C0E1BC103B}" srcOrd="0" destOrd="0" presId="urn:microsoft.com/office/officeart/2018/2/layout/IconLabelList"/>
    <dgm:cxn modelId="{C4093084-5868-4CE2-91F2-B8899863EF75}" srcId="{1D4A9325-5677-4A48-AE84-52E226169C4A}" destId="{8C80F4E0-B0E0-4990-AB81-7854BD7EAE42}" srcOrd="0" destOrd="0" parTransId="{84770DA7-7C1A-4144-A493-B5B4ED00AF94}" sibTransId="{D7B904FC-0B74-4C12-B544-5903EE1E7595}"/>
    <dgm:cxn modelId="{756EA2CB-3E14-4886-A249-3CD8D5FF81C3}" srcId="{1D4A9325-5677-4A48-AE84-52E226169C4A}" destId="{A387A800-96E0-433B-9DB2-401AA5A62C4C}" srcOrd="1" destOrd="0" parTransId="{89D2532C-9948-4FCB-87C4-EB14F45CEDFF}" sibTransId="{C6EC721B-6A85-4994-BEB3-767BE991F6F6}"/>
    <dgm:cxn modelId="{B5C60EDC-6902-4D8B-9590-4A78F9546E0D}" srcId="{1D4A9325-5677-4A48-AE84-52E226169C4A}" destId="{6AE0DA64-8BCD-48AF-B534-26147AE5A759}" srcOrd="2" destOrd="0" parTransId="{D9B42534-BB9A-4C28-9387-8EF4473D2E98}" sibTransId="{13A7E2C7-81DE-4964-8A06-8DA3488DBD1E}"/>
    <dgm:cxn modelId="{95B3CDEB-ADEE-4A36-B375-6107A1610654}" srcId="{1D4A9325-5677-4A48-AE84-52E226169C4A}" destId="{A9DF8C63-A869-4663-8063-6EE9E7F3588B}" srcOrd="4" destOrd="0" parTransId="{4EE800D7-09E5-44A6-A747-EA242C4A33C3}" sibTransId="{206B0AE5-1AC5-46AF-9591-94AF4F92A4E8}"/>
    <dgm:cxn modelId="{9E3BEFED-0C91-41F1-B162-D08B3E66141D}" srcId="{1D4A9325-5677-4A48-AE84-52E226169C4A}" destId="{E30CB6A0-A7C1-4375-9292-AE9342A60E4A}" srcOrd="5" destOrd="0" parTransId="{463DA30A-DDF2-4D0C-9985-DCE44962DB60}" sibTransId="{75A3B026-C8E9-4B76-BAA3-D57019BBE5E6}"/>
    <dgm:cxn modelId="{1C3BF8FC-00EF-4B38-8B40-16FF4087765E}" type="presOf" srcId="{8C80F4E0-B0E0-4990-AB81-7854BD7EAE42}" destId="{259337A5-23D3-49E4-8158-C9DFBD7814F3}" srcOrd="0" destOrd="0" presId="urn:microsoft.com/office/officeart/2018/2/layout/IconLabelList"/>
    <dgm:cxn modelId="{06EEEBDB-DDD4-4A0B-B172-0E5E93E2EBE8}" type="presParOf" srcId="{B57450A6-6617-4203-BACE-DBC7CE686A49}" destId="{F36A8468-3C3B-4BD4-B6EC-84C7739F321E}" srcOrd="0" destOrd="0" presId="urn:microsoft.com/office/officeart/2018/2/layout/IconLabelList"/>
    <dgm:cxn modelId="{F0BB4264-6674-402D-B737-6722FC4C531E}" type="presParOf" srcId="{F36A8468-3C3B-4BD4-B6EC-84C7739F321E}" destId="{FC95DCC6-5F9C-4E20-AB7F-5F5887CE4B35}" srcOrd="0" destOrd="0" presId="urn:microsoft.com/office/officeart/2018/2/layout/IconLabelList"/>
    <dgm:cxn modelId="{D30CEE81-F177-4CB6-BF55-C2B26CF02145}" type="presParOf" srcId="{F36A8468-3C3B-4BD4-B6EC-84C7739F321E}" destId="{AC3FB901-F25B-4929-A1E7-8F8471FE032C}" srcOrd="1" destOrd="0" presId="urn:microsoft.com/office/officeart/2018/2/layout/IconLabelList"/>
    <dgm:cxn modelId="{0F2FD751-66F4-47F2-9929-84848EC1B52F}" type="presParOf" srcId="{F36A8468-3C3B-4BD4-B6EC-84C7739F321E}" destId="{259337A5-23D3-49E4-8158-C9DFBD7814F3}" srcOrd="2" destOrd="0" presId="urn:microsoft.com/office/officeart/2018/2/layout/IconLabelList"/>
    <dgm:cxn modelId="{05AF4720-8CF9-47D0-9EE6-25FBEA463244}" type="presParOf" srcId="{B57450A6-6617-4203-BACE-DBC7CE686A49}" destId="{10F90DD7-1B88-4B63-8D2C-FC5352337F91}" srcOrd="1" destOrd="0" presId="urn:microsoft.com/office/officeart/2018/2/layout/IconLabelList"/>
    <dgm:cxn modelId="{299579EC-C127-4D19-AB40-7FBCBAA7E8F6}" type="presParOf" srcId="{B57450A6-6617-4203-BACE-DBC7CE686A49}" destId="{2DC706FA-40E9-4404-9549-33967F02066B}" srcOrd="2" destOrd="0" presId="urn:microsoft.com/office/officeart/2018/2/layout/IconLabelList"/>
    <dgm:cxn modelId="{7E323DCE-FD86-41BC-A4D0-8EF381E25945}" type="presParOf" srcId="{2DC706FA-40E9-4404-9549-33967F02066B}" destId="{74F352DC-A721-45BA-8107-FF2EED9BA794}" srcOrd="0" destOrd="0" presId="urn:microsoft.com/office/officeart/2018/2/layout/IconLabelList"/>
    <dgm:cxn modelId="{A0C6F0C9-C39D-4C1D-A441-F4D836269C20}" type="presParOf" srcId="{2DC706FA-40E9-4404-9549-33967F02066B}" destId="{EA219E29-8D4F-4426-9414-C6E32C961034}" srcOrd="1" destOrd="0" presId="urn:microsoft.com/office/officeart/2018/2/layout/IconLabelList"/>
    <dgm:cxn modelId="{A9C0C29A-D64B-4B04-A86B-1050CE082645}" type="presParOf" srcId="{2DC706FA-40E9-4404-9549-33967F02066B}" destId="{5F8A7811-23C2-415A-AAB9-3434003039F3}" srcOrd="2" destOrd="0" presId="urn:microsoft.com/office/officeart/2018/2/layout/IconLabelList"/>
    <dgm:cxn modelId="{DBF27E88-7BCF-434A-9623-08106956D95F}" type="presParOf" srcId="{B57450A6-6617-4203-BACE-DBC7CE686A49}" destId="{03D36594-8F47-4576-BFDB-86BEADEEEBB1}" srcOrd="3" destOrd="0" presId="urn:microsoft.com/office/officeart/2018/2/layout/IconLabelList"/>
    <dgm:cxn modelId="{88C6F7A9-992D-4079-8D7A-FD68782D63B5}" type="presParOf" srcId="{B57450A6-6617-4203-BACE-DBC7CE686A49}" destId="{FAF10103-E657-4CEE-B231-BCCC26B41440}" srcOrd="4" destOrd="0" presId="urn:microsoft.com/office/officeart/2018/2/layout/IconLabelList"/>
    <dgm:cxn modelId="{CC568F7D-EF10-4410-AF96-95AE1C60DEA0}" type="presParOf" srcId="{FAF10103-E657-4CEE-B231-BCCC26B41440}" destId="{9CA9D6E8-950F-450C-B9A3-BEC798C75643}" srcOrd="0" destOrd="0" presId="urn:microsoft.com/office/officeart/2018/2/layout/IconLabelList"/>
    <dgm:cxn modelId="{B1CB882C-EE30-4AEC-95C7-67B46B91F1EE}" type="presParOf" srcId="{FAF10103-E657-4CEE-B231-BCCC26B41440}" destId="{E2FAC0D4-2506-43FA-81F0-310937CD5EE3}" srcOrd="1" destOrd="0" presId="urn:microsoft.com/office/officeart/2018/2/layout/IconLabelList"/>
    <dgm:cxn modelId="{C9E63403-DEAF-4CD9-B751-BD9DFBB989C0}" type="presParOf" srcId="{FAF10103-E657-4CEE-B231-BCCC26B41440}" destId="{1D447845-2D99-4D29-BFB3-37C6067D6902}" srcOrd="2" destOrd="0" presId="urn:microsoft.com/office/officeart/2018/2/layout/IconLabelList"/>
    <dgm:cxn modelId="{117C07B9-4BD5-492E-8BA3-2B07965DBE0E}" type="presParOf" srcId="{B57450A6-6617-4203-BACE-DBC7CE686A49}" destId="{258D2FC5-AF45-414D-99DA-0A0198050552}" srcOrd="5" destOrd="0" presId="urn:microsoft.com/office/officeart/2018/2/layout/IconLabelList"/>
    <dgm:cxn modelId="{3858A35B-70BF-4CBC-8B76-98B1663EE44F}" type="presParOf" srcId="{B57450A6-6617-4203-BACE-DBC7CE686A49}" destId="{E10B2F06-6EFA-4DAB-9FA9-C16FA93D5631}" srcOrd="6" destOrd="0" presId="urn:microsoft.com/office/officeart/2018/2/layout/IconLabelList"/>
    <dgm:cxn modelId="{0394D44D-ECF1-4303-8E17-F5AA41C87867}" type="presParOf" srcId="{E10B2F06-6EFA-4DAB-9FA9-C16FA93D5631}" destId="{63783460-F5D0-4DE0-A07C-A6E92AE5B74F}" srcOrd="0" destOrd="0" presId="urn:microsoft.com/office/officeart/2018/2/layout/IconLabelList"/>
    <dgm:cxn modelId="{AD5FBE21-C086-4386-9D0D-04241E88E870}" type="presParOf" srcId="{E10B2F06-6EFA-4DAB-9FA9-C16FA93D5631}" destId="{D0A3E04A-AA47-4F4C-95C3-AE7D1B0E99CB}" srcOrd="1" destOrd="0" presId="urn:microsoft.com/office/officeart/2018/2/layout/IconLabelList"/>
    <dgm:cxn modelId="{F266B242-7182-4F29-82E6-508C85802754}" type="presParOf" srcId="{E10B2F06-6EFA-4DAB-9FA9-C16FA93D5631}" destId="{CFD54DF7-D8E3-4606-B26E-3906C6305481}" srcOrd="2" destOrd="0" presId="urn:microsoft.com/office/officeart/2018/2/layout/IconLabelList"/>
    <dgm:cxn modelId="{DFC6EABF-CFBF-4F26-8D9E-3F5B4CED27B2}" type="presParOf" srcId="{B57450A6-6617-4203-BACE-DBC7CE686A49}" destId="{550B2336-4BD3-4E91-8AA3-459A27E83995}" srcOrd="7" destOrd="0" presId="urn:microsoft.com/office/officeart/2018/2/layout/IconLabelList"/>
    <dgm:cxn modelId="{93FBF8A9-F954-4DBD-9DDC-8657515D2273}" type="presParOf" srcId="{B57450A6-6617-4203-BACE-DBC7CE686A49}" destId="{1240D290-A279-4639-9D47-D1EA88BFD11F}" srcOrd="8" destOrd="0" presId="urn:microsoft.com/office/officeart/2018/2/layout/IconLabelList"/>
    <dgm:cxn modelId="{FFF0C5A7-70E5-40AC-A401-172115CBC6B7}" type="presParOf" srcId="{1240D290-A279-4639-9D47-D1EA88BFD11F}" destId="{DBCE96C5-2F93-4452-8309-039A31636403}" srcOrd="0" destOrd="0" presId="urn:microsoft.com/office/officeart/2018/2/layout/IconLabelList"/>
    <dgm:cxn modelId="{7DC2F207-9E11-4408-ACEE-E73643715749}" type="presParOf" srcId="{1240D290-A279-4639-9D47-D1EA88BFD11F}" destId="{15FA2C5E-2556-4CA4-89C9-38CCD54275E0}" srcOrd="1" destOrd="0" presId="urn:microsoft.com/office/officeart/2018/2/layout/IconLabelList"/>
    <dgm:cxn modelId="{6FC83528-CFAB-4DA5-B288-04ECA33FECCF}" type="presParOf" srcId="{1240D290-A279-4639-9D47-D1EA88BFD11F}" destId="{7090575F-10CA-4514-9FB1-A4C0E1BC103B}" srcOrd="2" destOrd="0" presId="urn:microsoft.com/office/officeart/2018/2/layout/IconLabelList"/>
    <dgm:cxn modelId="{E21F4007-A3A5-42DC-B84A-BD68AEFE8367}" type="presParOf" srcId="{B57450A6-6617-4203-BACE-DBC7CE686A49}" destId="{39DD06DF-3555-4DB6-9C65-AF603823CD8F}" srcOrd="9" destOrd="0" presId="urn:microsoft.com/office/officeart/2018/2/layout/IconLabelList"/>
    <dgm:cxn modelId="{0F895A95-E392-4085-BD41-E3F0F28D8D0C}" type="presParOf" srcId="{B57450A6-6617-4203-BACE-DBC7CE686A49}" destId="{FADBDDD5-D7BF-4651-96DF-2A1034067839}" srcOrd="10" destOrd="0" presId="urn:microsoft.com/office/officeart/2018/2/layout/IconLabelList"/>
    <dgm:cxn modelId="{7F58CA33-D27B-4E25-8785-38A1DD0F6810}" type="presParOf" srcId="{FADBDDD5-D7BF-4651-96DF-2A1034067839}" destId="{8A12E0DA-5C8C-4BA9-972F-284BE9A90B6D}" srcOrd="0" destOrd="0" presId="urn:microsoft.com/office/officeart/2018/2/layout/IconLabelList"/>
    <dgm:cxn modelId="{E7E4C623-340E-4EE0-B408-E96723C5BB47}" type="presParOf" srcId="{FADBDDD5-D7BF-4651-96DF-2A1034067839}" destId="{7708FE94-3938-4377-A521-590705EFFEF1}" srcOrd="1" destOrd="0" presId="urn:microsoft.com/office/officeart/2018/2/layout/IconLabelList"/>
    <dgm:cxn modelId="{95D1B020-C6E1-455B-B660-334289079046}" type="presParOf" srcId="{FADBDDD5-D7BF-4651-96DF-2A1034067839}" destId="{F8DF4964-2F47-47BC-A26E-2CB20CD9BF8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F5F510A-783D-4A34-9C7B-BFE0F1F8D342}" type="doc">
      <dgm:prSet loTypeId="urn:microsoft.com/office/officeart/2005/8/layout/matrix3" loCatId="matrix" qsTypeId="urn:microsoft.com/office/officeart/2005/8/quickstyle/simple1" qsCatId="simple" csTypeId="urn:microsoft.com/office/officeart/2005/8/colors/accent1_2" csCatId="accent1"/>
      <dgm:spPr/>
      <dgm:t>
        <a:bodyPr/>
        <a:lstStyle/>
        <a:p>
          <a:endParaRPr lang="en-US"/>
        </a:p>
      </dgm:t>
    </dgm:pt>
    <dgm:pt modelId="{0E1B205E-3C1D-4957-8DF9-54FFE2A24B71}">
      <dgm:prSet/>
      <dgm:spPr/>
      <dgm:t>
        <a:bodyPr/>
        <a:lstStyle/>
        <a:p>
          <a:r>
            <a:rPr lang="en-US"/>
            <a:t>Strong: High-quality brand, wide and diverse product range and services, reasonable price and quality, good relations with suppliers and employees, high ethical and social responsibility towards customers. </a:t>
          </a:r>
        </a:p>
      </dgm:t>
    </dgm:pt>
    <dgm:pt modelId="{BED03A94-8765-4F35-ABC4-0CF03EDD9681}" type="parTrans" cxnId="{DF668706-CE93-4A5F-AE12-2AC3F052F475}">
      <dgm:prSet/>
      <dgm:spPr/>
      <dgm:t>
        <a:bodyPr/>
        <a:lstStyle/>
        <a:p>
          <a:endParaRPr lang="en-US"/>
        </a:p>
      </dgm:t>
    </dgm:pt>
    <dgm:pt modelId="{5F63C0AF-C810-4935-BBF7-4F1D8AF6A834}" type="sibTrans" cxnId="{DF668706-CE93-4A5F-AE12-2AC3F052F475}">
      <dgm:prSet/>
      <dgm:spPr/>
      <dgm:t>
        <a:bodyPr/>
        <a:lstStyle/>
        <a:p>
          <a:endParaRPr lang="en-US"/>
        </a:p>
      </dgm:t>
    </dgm:pt>
    <dgm:pt modelId="{83EE8DA7-D8FD-441C-833F-D3F8EBC58303}">
      <dgm:prSet/>
      <dgm:spPr/>
      <dgm:t>
        <a:bodyPr/>
        <a:lstStyle/>
        <a:p>
          <a:r>
            <a:rPr lang="en-US"/>
            <a:t>Weaknesses Lack of segmentation as a clothing retailer in international markets and lack of appropriate marketing communication strategy for young consumers. </a:t>
          </a:r>
        </a:p>
      </dgm:t>
    </dgm:pt>
    <dgm:pt modelId="{B2EBC8AA-0FBC-4BE7-A848-E242B00DF43C}" type="parTrans" cxnId="{8ECD016B-0832-47CD-A6DB-95CB58E32A4E}">
      <dgm:prSet/>
      <dgm:spPr/>
      <dgm:t>
        <a:bodyPr/>
        <a:lstStyle/>
        <a:p>
          <a:endParaRPr lang="en-US"/>
        </a:p>
      </dgm:t>
    </dgm:pt>
    <dgm:pt modelId="{91635840-9825-4821-B2ED-83249C942D77}" type="sibTrans" cxnId="{8ECD016B-0832-47CD-A6DB-95CB58E32A4E}">
      <dgm:prSet/>
      <dgm:spPr/>
      <dgm:t>
        <a:bodyPr/>
        <a:lstStyle/>
        <a:p>
          <a:endParaRPr lang="en-US"/>
        </a:p>
      </dgm:t>
    </dgm:pt>
    <dgm:pt modelId="{6CE18463-165C-4BBC-9CB2-DC25C2B7E54F}">
      <dgm:prSet/>
      <dgm:spPr/>
      <dgm:t>
        <a:bodyPr/>
        <a:lstStyle/>
        <a:p>
          <a:r>
            <a:rPr lang="en-US"/>
            <a:t>Opportunities Stability in the UK market, contributing to the expansion of the international market, the new economic climate and the growth of the global online market. </a:t>
          </a:r>
        </a:p>
      </dgm:t>
    </dgm:pt>
    <dgm:pt modelId="{EBBD4792-EA9D-4631-9277-73D45327D114}" type="parTrans" cxnId="{0DBD1B74-3CCC-4A76-AF10-940B25745A1B}">
      <dgm:prSet/>
      <dgm:spPr/>
      <dgm:t>
        <a:bodyPr/>
        <a:lstStyle/>
        <a:p>
          <a:endParaRPr lang="en-US"/>
        </a:p>
      </dgm:t>
    </dgm:pt>
    <dgm:pt modelId="{95257DC5-07E1-4E0C-8C34-3C6E2CB23C53}" type="sibTrans" cxnId="{0DBD1B74-3CCC-4A76-AF10-940B25745A1B}">
      <dgm:prSet/>
      <dgm:spPr/>
      <dgm:t>
        <a:bodyPr/>
        <a:lstStyle/>
        <a:p>
          <a:endParaRPr lang="en-US"/>
        </a:p>
      </dgm:t>
    </dgm:pt>
    <dgm:pt modelId="{87443DAF-FA6B-4FB3-B996-EBE6A155A1E5}">
      <dgm:prSet/>
      <dgm:spPr/>
      <dgm:t>
        <a:bodyPr/>
        <a:lstStyle/>
        <a:p>
          <a:r>
            <a:rPr lang="en-US"/>
            <a:t>Threats from fiercely competitive food retailers such as TESCO, ASDA, LIDL and SAINSBURY. Fierce competitors in the clothing sector like H&amp;M, TOP SHOP, ZARA. </a:t>
          </a:r>
        </a:p>
      </dgm:t>
    </dgm:pt>
    <dgm:pt modelId="{4653F2DF-B4D7-402C-B3C1-1863D8052F74}" type="parTrans" cxnId="{8ED98598-CA21-45DC-93A8-62CBF3C10983}">
      <dgm:prSet/>
      <dgm:spPr/>
      <dgm:t>
        <a:bodyPr/>
        <a:lstStyle/>
        <a:p>
          <a:endParaRPr lang="en-US"/>
        </a:p>
      </dgm:t>
    </dgm:pt>
    <dgm:pt modelId="{3117AE63-788E-4E5D-B177-1FDE4887EA8B}" type="sibTrans" cxnId="{8ED98598-CA21-45DC-93A8-62CBF3C10983}">
      <dgm:prSet/>
      <dgm:spPr/>
      <dgm:t>
        <a:bodyPr/>
        <a:lstStyle/>
        <a:p>
          <a:endParaRPr lang="en-US"/>
        </a:p>
      </dgm:t>
    </dgm:pt>
    <dgm:pt modelId="{B4FADD92-74CA-4CD8-8651-4CCE03AA55A9}" type="pres">
      <dgm:prSet presAssocID="{7F5F510A-783D-4A34-9C7B-BFE0F1F8D342}" presName="matrix" presStyleCnt="0">
        <dgm:presLayoutVars>
          <dgm:chMax val="1"/>
          <dgm:dir/>
          <dgm:resizeHandles val="exact"/>
        </dgm:presLayoutVars>
      </dgm:prSet>
      <dgm:spPr/>
    </dgm:pt>
    <dgm:pt modelId="{5C6DD76B-67AA-4E06-9708-6B6DB488FCDB}" type="pres">
      <dgm:prSet presAssocID="{7F5F510A-783D-4A34-9C7B-BFE0F1F8D342}" presName="diamond" presStyleLbl="bgShp" presStyleIdx="0" presStyleCnt="1"/>
      <dgm:spPr/>
    </dgm:pt>
    <dgm:pt modelId="{792BE9A7-639E-4A65-82B1-FB565D0D1ADC}" type="pres">
      <dgm:prSet presAssocID="{7F5F510A-783D-4A34-9C7B-BFE0F1F8D342}" presName="quad1" presStyleLbl="node1" presStyleIdx="0" presStyleCnt="4">
        <dgm:presLayoutVars>
          <dgm:chMax val="0"/>
          <dgm:chPref val="0"/>
          <dgm:bulletEnabled val="1"/>
        </dgm:presLayoutVars>
      </dgm:prSet>
      <dgm:spPr/>
    </dgm:pt>
    <dgm:pt modelId="{D42A6BF3-A7F8-4FFF-B8A9-57F2D43D43A4}" type="pres">
      <dgm:prSet presAssocID="{7F5F510A-783D-4A34-9C7B-BFE0F1F8D342}" presName="quad2" presStyleLbl="node1" presStyleIdx="1" presStyleCnt="4">
        <dgm:presLayoutVars>
          <dgm:chMax val="0"/>
          <dgm:chPref val="0"/>
          <dgm:bulletEnabled val="1"/>
        </dgm:presLayoutVars>
      </dgm:prSet>
      <dgm:spPr/>
    </dgm:pt>
    <dgm:pt modelId="{6C363C45-26D9-441D-8CBF-3769B6762DD6}" type="pres">
      <dgm:prSet presAssocID="{7F5F510A-783D-4A34-9C7B-BFE0F1F8D342}" presName="quad3" presStyleLbl="node1" presStyleIdx="2" presStyleCnt="4">
        <dgm:presLayoutVars>
          <dgm:chMax val="0"/>
          <dgm:chPref val="0"/>
          <dgm:bulletEnabled val="1"/>
        </dgm:presLayoutVars>
      </dgm:prSet>
      <dgm:spPr/>
    </dgm:pt>
    <dgm:pt modelId="{460BAE64-1EF2-4B4C-AC1D-75DDBA86A7BB}" type="pres">
      <dgm:prSet presAssocID="{7F5F510A-783D-4A34-9C7B-BFE0F1F8D342}" presName="quad4" presStyleLbl="node1" presStyleIdx="3" presStyleCnt="4">
        <dgm:presLayoutVars>
          <dgm:chMax val="0"/>
          <dgm:chPref val="0"/>
          <dgm:bulletEnabled val="1"/>
        </dgm:presLayoutVars>
      </dgm:prSet>
      <dgm:spPr/>
    </dgm:pt>
  </dgm:ptLst>
  <dgm:cxnLst>
    <dgm:cxn modelId="{DF668706-CE93-4A5F-AE12-2AC3F052F475}" srcId="{7F5F510A-783D-4A34-9C7B-BFE0F1F8D342}" destId="{0E1B205E-3C1D-4957-8DF9-54FFE2A24B71}" srcOrd="0" destOrd="0" parTransId="{BED03A94-8765-4F35-ABC4-0CF03EDD9681}" sibTransId="{5F63C0AF-C810-4935-BBF7-4F1D8AF6A834}"/>
    <dgm:cxn modelId="{8ECD016B-0832-47CD-A6DB-95CB58E32A4E}" srcId="{7F5F510A-783D-4A34-9C7B-BFE0F1F8D342}" destId="{83EE8DA7-D8FD-441C-833F-D3F8EBC58303}" srcOrd="1" destOrd="0" parTransId="{B2EBC8AA-0FBC-4BE7-A848-E242B00DF43C}" sibTransId="{91635840-9825-4821-B2ED-83249C942D77}"/>
    <dgm:cxn modelId="{0DBD1B74-3CCC-4A76-AF10-940B25745A1B}" srcId="{7F5F510A-783D-4A34-9C7B-BFE0F1F8D342}" destId="{6CE18463-165C-4BBC-9CB2-DC25C2B7E54F}" srcOrd="2" destOrd="0" parTransId="{EBBD4792-EA9D-4631-9277-73D45327D114}" sibTransId="{95257DC5-07E1-4E0C-8C34-3C6E2CB23C53}"/>
    <dgm:cxn modelId="{CE441F7C-84CF-4EB1-95AA-C3FFD33EE860}" type="presOf" srcId="{0E1B205E-3C1D-4957-8DF9-54FFE2A24B71}" destId="{792BE9A7-639E-4A65-82B1-FB565D0D1ADC}" srcOrd="0" destOrd="0" presId="urn:microsoft.com/office/officeart/2005/8/layout/matrix3"/>
    <dgm:cxn modelId="{8594F389-1965-4AF9-88F7-8EE7F2A8DED5}" type="presOf" srcId="{7F5F510A-783D-4A34-9C7B-BFE0F1F8D342}" destId="{B4FADD92-74CA-4CD8-8651-4CCE03AA55A9}" srcOrd="0" destOrd="0" presId="urn:microsoft.com/office/officeart/2005/8/layout/matrix3"/>
    <dgm:cxn modelId="{B52DB992-FA5E-405E-9253-3275EAF1C645}" type="presOf" srcId="{6CE18463-165C-4BBC-9CB2-DC25C2B7E54F}" destId="{6C363C45-26D9-441D-8CBF-3769B6762DD6}" srcOrd="0" destOrd="0" presId="urn:microsoft.com/office/officeart/2005/8/layout/matrix3"/>
    <dgm:cxn modelId="{8ED98598-CA21-45DC-93A8-62CBF3C10983}" srcId="{7F5F510A-783D-4A34-9C7B-BFE0F1F8D342}" destId="{87443DAF-FA6B-4FB3-B996-EBE6A155A1E5}" srcOrd="3" destOrd="0" parTransId="{4653F2DF-B4D7-402C-B3C1-1863D8052F74}" sibTransId="{3117AE63-788E-4E5D-B177-1FDE4887EA8B}"/>
    <dgm:cxn modelId="{60C1CDCA-27F7-412D-B0A9-A8A7565A7A11}" type="presOf" srcId="{83EE8DA7-D8FD-441C-833F-D3F8EBC58303}" destId="{D42A6BF3-A7F8-4FFF-B8A9-57F2D43D43A4}" srcOrd="0" destOrd="0" presId="urn:microsoft.com/office/officeart/2005/8/layout/matrix3"/>
    <dgm:cxn modelId="{4BD63DDF-9F90-46CB-88B0-5E4DF8309D15}" type="presOf" srcId="{87443DAF-FA6B-4FB3-B996-EBE6A155A1E5}" destId="{460BAE64-1EF2-4B4C-AC1D-75DDBA86A7BB}" srcOrd="0" destOrd="0" presId="urn:microsoft.com/office/officeart/2005/8/layout/matrix3"/>
    <dgm:cxn modelId="{48970EF1-B709-467C-816D-E31987A01967}" type="presParOf" srcId="{B4FADD92-74CA-4CD8-8651-4CCE03AA55A9}" destId="{5C6DD76B-67AA-4E06-9708-6B6DB488FCDB}" srcOrd="0" destOrd="0" presId="urn:microsoft.com/office/officeart/2005/8/layout/matrix3"/>
    <dgm:cxn modelId="{66B50162-7875-4B7D-9F65-C3FCF6F65529}" type="presParOf" srcId="{B4FADD92-74CA-4CD8-8651-4CCE03AA55A9}" destId="{792BE9A7-639E-4A65-82B1-FB565D0D1ADC}" srcOrd="1" destOrd="0" presId="urn:microsoft.com/office/officeart/2005/8/layout/matrix3"/>
    <dgm:cxn modelId="{B82DE49F-1C48-41FD-B32C-EFFC27D67443}" type="presParOf" srcId="{B4FADD92-74CA-4CD8-8651-4CCE03AA55A9}" destId="{D42A6BF3-A7F8-4FFF-B8A9-57F2D43D43A4}" srcOrd="2" destOrd="0" presId="urn:microsoft.com/office/officeart/2005/8/layout/matrix3"/>
    <dgm:cxn modelId="{77765EC0-CDC6-40FB-BD6A-6942D684DFA0}" type="presParOf" srcId="{B4FADD92-74CA-4CD8-8651-4CCE03AA55A9}" destId="{6C363C45-26D9-441D-8CBF-3769B6762DD6}" srcOrd="3" destOrd="0" presId="urn:microsoft.com/office/officeart/2005/8/layout/matrix3"/>
    <dgm:cxn modelId="{C9DF2C25-7775-4D3E-80CE-CD171132B2B8}" type="presParOf" srcId="{B4FADD92-74CA-4CD8-8651-4CCE03AA55A9}" destId="{460BAE64-1EF2-4B4C-AC1D-75DDBA86A7BB}" srcOrd="4" destOrd="0" presId="urn:microsoft.com/office/officeart/2005/8/layout/matrix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123908-B011-4C92-86FC-D74E07254CF4}"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3A36B0-B60A-414F-9C33-A9B94FF22B2A}">
      <dgm:prSet/>
      <dgm:spPr/>
      <dgm:t>
        <a:bodyPr/>
        <a:lstStyle/>
        <a:p>
          <a:r>
            <a:rPr lang="en-GB" noProof="0" dirty="0"/>
            <a:t>Admin (2025). Marks &amp; Spencer Adopts Digital-First Strategy for Its Christmas Marketing Campaign - Lite14 Tools &amp; Blog. [online] Lite14 Tools &amp; Blog. Available at: https://lite14.net/blog/2025/11/04/marks-spencer-adopts-digital-first-strategy-for-its-christmas-marketing-campaign/?utm_source=chatgpt.com [Accessed 3 Dec. 2025].</a:t>
          </a:r>
        </a:p>
      </dgm:t>
    </dgm:pt>
    <dgm:pt modelId="{01FA5A02-05D5-4194-BD13-A02144431332}" type="parTrans" cxnId="{41FCE059-24A4-40C4-8506-B105A5F3E759}">
      <dgm:prSet/>
      <dgm:spPr/>
      <dgm:t>
        <a:bodyPr/>
        <a:lstStyle/>
        <a:p>
          <a:endParaRPr lang="en-US"/>
        </a:p>
      </dgm:t>
    </dgm:pt>
    <dgm:pt modelId="{3E753B9B-ACA2-42F3-B7F2-BC7A4B9039E5}" type="sibTrans" cxnId="{41FCE059-24A4-40C4-8506-B105A5F3E759}">
      <dgm:prSet/>
      <dgm:spPr/>
      <dgm:t>
        <a:bodyPr/>
        <a:lstStyle/>
        <a:p>
          <a:endParaRPr lang="en-US"/>
        </a:p>
      </dgm:t>
    </dgm:pt>
    <dgm:pt modelId="{58F728A3-E0BC-488F-A5C2-0F7320A71EC4}">
      <dgm:prSet/>
      <dgm:spPr/>
      <dgm:t>
        <a:bodyPr/>
        <a:lstStyle/>
        <a:p>
          <a:r>
            <a:rPr lang="en-GB" noProof="0" dirty="0"/>
            <a:t>Buttle, F. and </a:t>
          </a:r>
          <a:r>
            <a:rPr lang="en-GB" noProof="0" dirty="0" err="1"/>
            <a:t>Maklan</a:t>
          </a:r>
          <a:r>
            <a:rPr lang="en-GB" noProof="0" dirty="0"/>
            <a:t>, S. (2015). Customer Relationship Management. Routledge. Chapter 1, Pg 4,13,16.</a:t>
          </a:r>
        </a:p>
      </dgm:t>
    </dgm:pt>
    <dgm:pt modelId="{570B0C75-6AAE-4F86-ABA4-BAC15C5F1FE0}" type="parTrans" cxnId="{7422C407-DF8F-476A-AD8B-6FE279DCF22C}">
      <dgm:prSet/>
      <dgm:spPr/>
      <dgm:t>
        <a:bodyPr/>
        <a:lstStyle/>
        <a:p>
          <a:endParaRPr lang="en-US"/>
        </a:p>
      </dgm:t>
    </dgm:pt>
    <dgm:pt modelId="{50F1AA7C-1DC8-4DAE-9578-BCF306C989D9}" type="sibTrans" cxnId="{7422C407-DF8F-476A-AD8B-6FE279DCF22C}">
      <dgm:prSet/>
      <dgm:spPr/>
      <dgm:t>
        <a:bodyPr/>
        <a:lstStyle/>
        <a:p>
          <a:endParaRPr lang="en-US"/>
        </a:p>
      </dgm:t>
    </dgm:pt>
    <dgm:pt modelId="{66BC09F5-5B61-4BA5-AA7A-2D88FE168D96}">
      <dgm:prSet/>
      <dgm:spPr/>
      <dgm:t>
        <a:bodyPr/>
        <a:lstStyle/>
        <a:p>
          <a:r>
            <a:rPr lang="en-GB" noProof="0" dirty="0"/>
            <a:t>Chaffey, D. and Smith, P.R. (2013). eMarketing Excellence : Planning and Optimizing Your Digital Marketing. 4th ed. London ; New York: Routledge. Chapter 8. Pg 416</a:t>
          </a:r>
        </a:p>
      </dgm:t>
    </dgm:pt>
    <dgm:pt modelId="{73E23389-020C-444D-9539-A0684E3BDB7B}" type="parTrans" cxnId="{BBECF6A2-F248-4EE9-9AB8-D486BA89C903}">
      <dgm:prSet/>
      <dgm:spPr/>
      <dgm:t>
        <a:bodyPr/>
        <a:lstStyle/>
        <a:p>
          <a:endParaRPr lang="en-US"/>
        </a:p>
      </dgm:t>
    </dgm:pt>
    <dgm:pt modelId="{4D1484B5-280D-4439-9A56-4D6CA038C543}" type="sibTrans" cxnId="{BBECF6A2-F248-4EE9-9AB8-D486BA89C903}">
      <dgm:prSet/>
      <dgm:spPr/>
      <dgm:t>
        <a:bodyPr/>
        <a:lstStyle/>
        <a:p>
          <a:endParaRPr lang="en-US"/>
        </a:p>
      </dgm:t>
    </dgm:pt>
    <dgm:pt modelId="{25826A3D-15BA-469A-93B3-D72D409976C2}">
      <dgm:prSet/>
      <dgm:spPr/>
      <dgm:t>
        <a:bodyPr/>
        <a:lstStyle/>
        <a:p>
          <a:r>
            <a:rPr lang="en-GB" noProof="0" dirty="0"/>
            <a:t>Daniyal, A. (2024). Marks and Spencer Marketing Strategy Report. [online] Students News. Available at: https://studentsnews.co.uk/marks-and-spencer-marketing-strategy-report/?u [Accessed 2 Dec. 2025].</a:t>
          </a:r>
        </a:p>
      </dgm:t>
    </dgm:pt>
    <dgm:pt modelId="{E000AB34-C22A-44E6-8706-DB4529419E22}" type="parTrans" cxnId="{F0FB712B-F2CE-4590-AE5A-510764726EBD}">
      <dgm:prSet/>
      <dgm:spPr/>
      <dgm:t>
        <a:bodyPr/>
        <a:lstStyle/>
        <a:p>
          <a:endParaRPr lang="en-US"/>
        </a:p>
      </dgm:t>
    </dgm:pt>
    <dgm:pt modelId="{6013D8BC-D169-441F-B1E2-F514C32889DA}" type="sibTrans" cxnId="{F0FB712B-F2CE-4590-AE5A-510764726EBD}">
      <dgm:prSet/>
      <dgm:spPr/>
      <dgm:t>
        <a:bodyPr/>
        <a:lstStyle/>
        <a:p>
          <a:endParaRPr lang="en-US"/>
        </a:p>
      </dgm:t>
    </dgm:pt>
    <dgm:pt modelId="{7CAB0354-6350-4B03-9A9C-A882C8AC9D3F}">
      <dgm:prSet/>
      <dgm:spPr/>
      <dgm:t>
        <a:bodyPr/>
        <a:lstStyle/>
        <a:p>
          <a:r>
            <a:rPr lang="en-GB" noProof="0" dirty="0"/>
            <a:t>Ford, D. (2011). Managing business relationships. Hoboken, N.J.: Wiley ; Chichester. Pg 151.</a:t>
          </a:r>
        </a:p>
      </dgm:t>
    </dgm:pt>
    <dgm:pt modelId="{A2DB7772-2F7B-4008-A212-BA451B1AEAE1}" type="parTrans" cxnId="{CD3E1BF1-AC28-4839-9643-A1292C5F7055}">
      <dgm:prSet/>
      <dgm:spPr/>
      <dgm:t>
        <a:bodyPr/>
        <a:lstStyle/>
        <a:p>
          <a:endParaRPr lang="en-US"/>
        </a:p>
      </dgm:t>
    </dgm:pt>
    <dgm:pt modelId="{33EFA209-06AB-4A20-BB4D-2F7AC42557A6}" type="sibTrans" cxnId="{CD3E1BF1-AC28-4839-9643-A1292C5F7055}">
      <dgm:prSet/>
      <dgm:spPr/>
      <dgm:t>
        <a:bodyPr/>
        <a:lstStyle/>
        <a:p>
          <a:endParaRPr lang="en-US"/>
        </a:p>
      </dgm:t>
    </dgm:pt>
    <dgm:pt modelId="{9F6994BF-3556-4BCD-AA09-7FECFB147863}">
      <dgm:prSet/>
      <dgm:spPr/>
      <dgm:t>
        <a:bodyPr/>
        <a:lstStyle/>
        <a:p>
          <a:r>
            <a:rPr lang="en-GB" noProof="0" dirty="0"/>
            <a:t>Gilliland, N. (2023). How Marks &amp; Spencer has innovated its social media presence. [online] Consultancy. Available at: </a:t>
          </a:r>
          <a:r>
            <a:rPr lang="en-GB" noProof="0" dirty="0">
              <a:hlinkClick xmlns:r="http://schemas.openxmlformats.org/officeDocument/2006/relationships" r:id="rId1"/>
            </a:rPr>
            <a:t>https://econsultancy.com/marks-spencer-social-media-innovation/?utm_source=chatgpt.com</a:t>
          </a:r>
          <a:r>
            <a:rPr lang="en-GB" noProof="0" dirty="0"/>
            <a:t>.</a:t>
          </a:r>
        </a:p>
      </dgm:t>
    </dgm:pt>
    <dgm:pt modelId="{F5947992-0D63-431F-8110-7E67682D1AD0}" type="parTrans" cxnId="{9EBFBB15-34F8-4D4B-B3EB-923733621035}">
      <dgm:prSet/>
      <dgm:spPr/>
      <dgm:t>
        <a:bodyPr/>
        <a:lstStyle/>
        <a:p>
          <a:endParaRPr lang="en-US"/>
        </a:p>
      </dgm:t>
    </dgm:pt>
    <dgm:pt modelId="{91F84688-2DFB-4B5A-BABC-F76963D63018}" type="sibTrans" cxnId="{9EBFBB15-34F8-4D4B-B3EB-923733621035}">
      <dgm:prSet/>
      <dgm:spPr/>
      <dgm:t>
        <a:bodyPr/>
        <a:lstStyle/>
        <a:p>
          <a:endParaRPr lang="en-US"/>
        </a:p>
      </dgm:t>
    </dgm:pt>
    <dgm:pt modelId="{6F2F9A25-7C23-412E-8DED-26ED6EA23000}">
      <dgm:prSet/>
      <dgm:spPr/>
      <dgm:t>
        <a:bodyPr/>
        <a:lstStyle/>
        <a:p>
          <a:r>
            <a:rPr lang="en-GB" noProof="0" dirty="0"/>
            <a:t>Jazmine Martin (2025). M&amp;S’s Marketing Masterclass: a Brand Analysis. </a:t>
          </a:r>
        </a:p>
      </dgm:t>
    </dgm:pt>
    <dgm:pt modelId="{572BFC79-01C0-49D7-AABE-7E18301A3CC1}" type="parTrans" cxnId="{E7F91396-0677-4DCE-AB49-4715671DB94A}">
      <dgm:prSet/>
      <dgm:spPr/>
      <dgm:t>
        <a:bodyPr/>
        <a:lstStyle/>
        <a:p>
          <a:endParaRPr lang="en-US"/>
        </a:p>
      </dgm:t>
    </dgm:pt>
    <dgm:pt modelId="{1332C5A3-FAC6-41D2-B893-717DA66D5F59}" type="sibTrans" cxnId="{E7F91396-0677-4DCE-AB49-4715671DB94A}">
      <dgm:prSet/>
      <dgm:spPr/>
      <dgm:t>
        <a:bodyPr/>
        <a:lstStyle/>
        <a:p>
          <a:endParaRPr lang="en-US"/>
        </a:p>
      </dgm:t>
    </dgm:pt>
    <dgm:pt modelId="{B6344AC7-B66D-404A-AE6A-0458160956C9}">
      <dgm:prSet/>
      <dgm:spPr/>
      <dgm:t>
        <a:bodyPr/>
        <a:lstStyle/>
        <a:p>
          <a:r>
            <a:rPr lang="en-GB" noProof="0" dirty="0" err="1"/>
            <a:t>Embrio.Josh</a:t>
          </a:r>
          <a:r>
            <a:rPr lang="en-GB" noProof="0" dirty="0"/>
            <a:t> (2010). Marks and Spencer's – Customer Relationship Marketing. [online] Manifested Marketing - Marketing Blog. Available at: https://manifestedmarketing.wordpress.com/2010/07/23/marks-and-spencers-customer-relationship-marketing/?utm_source=chatgpt.com [Accessed 3 Dec. 2025].</a:t>
          </a:r>
        </a:p>
      </dgm:t>
    </dgm:pt>
    <dgm:pt modelId="{276A6D41-1D7C-4D6F-AF9A-AA1B6C13D776}" type="parTrans" cxnId="{FAC845B4-47BC-4696-842E-89C136C9B22C}">
      <dgm:prSet/>
      <dgm:spPr/>
      <dgm:t>
        <a:bodyPr/>
        <a:lstStyle/>
        <a:p>
          <a:endParaRPr lang="en-US"/>
        </a:p>
      </dgm:t>
    </dgm:pt>
    <dgm:pt modelId="{2D7E3E71-D88B-4F65-8155-224F0B65AEC5}" type="sibTrans" cxnId="{FAC845B4-47BC-4696-842E-89C136C9B22C}">
      <dgm:prSet/>
      <dgm:spPr/>
      <dgm:t>
        <a:bodyPr/>
        <a:lstStyle/>
        <a:p>
          <a:endParaRPr lang="en-US"/>
        </a:p>
      </dgm:t>
    </dgm:pt>
    <dgm:pt modelId="{B5021ED1-BB14-4484-86F7-E402979081C0}">
      <dgm:prSet/>
      <dgm:spPr/>
      <dgm:t>
        <a:bodyPr/>
        <a:lstStyle/>
        <a:p>
          <a:r>
            <a:rPr lang="en-US" noProof="0" dirty="0"/>
            <a:t>M&amp;S (2025). Sustainability. [online] Sustainability. Available at: </a:t>
          </a:r>
          <a:r>
            <a:rPr lang="en-US" noProof="0" dirty="0">
              <a:hlinkClick xmlns:r="http://schemas.openxmlformats.org/officeDocument/2006/relationships" r:id="rId2"/>
            </a:rPr>
            <a:t>https://corporate.marksandspencer.com/sustainability</a:t>
          </a:r>
          <a:r>
            <a:rPr lang="en-US" noProof="0" dirty="0"/>
            <a:t>.</a:t>
          </a:r>
        </a:p>
        <a:p>
          <a:r>
            <a:rPr lang="en-GB" noProof="0" dirty="0"/>
            <a:t>Martinez, L.A. (2023). Marks &amp; Spencer enhances its customer loyalty program with Azure Machine Learning | Microsoft Customer Stories. [online] Microsoft.com. Available at: </a:t>
          </a:r>
          <a:r>
            <a:rPr lang="en-GB" noProof="0" dirty="0">
              <a:hlinkClick xmlns:r="http://schemas.openxmlformats.org/officeDocument/2006/relationships" r:id="rId3"/>
            </a:rPr>
            <a:t>https://www.microsoft.com/en/customers/story/1638626120995556543-marks-and-spencer-retailer-azure-machine-learning?utm_source=chatgpt.com</a:t>
          </a:r>
          <a:r>
            <a:rPr lang="en-GB" noProof="0" dirty="0"/>
            <a:t>.</a:t>
          </a:r>
        </a:p>
      </dgm:t>
    </dgm:pt>
    <dgm:pt modelId="{3E71DF53-2DAE-4BC1-A6A2-E1561DD48CFC}" type="parTrans" cxnId="{4C6B85A4-B904-493A-9D2E-A4C95AD2415A}">
      <dgm:prSet/>
      <dgm:spPr/>
      <dgm:t>
        <a:bodyPr/>
        <a:lstStyle/>
        <a:p>
          <a:endParaRPr lang="en-US"/>
        </a:p>
      </dgm:t>
    </dgm:pt>
    <dgm:pt modelId="{9979E11F-DC3A-49E0-99D7-D266F89E0DDB}" type="sibTrans" cxnId="{4C6B85A4-B904-493A-9D2E-A4C95AD2415A}">
      <dgm:prSet/>
      <dgm:spPr/>
      <dgm:t>
        <a:bodyPr/>
        <a:lstStyle/>
        <a:p>
          <a:endParaRPr lang="en-US"/>
        </a:p>
      </dgm:t>
    </dgm:pt>
    <dgm:pt modelId="{F95CC3C8-3259-4F55-8BA7-F466D2152F42}">
      <dgm:prSet/>
      <dgm:spPr/>
      <dgm:t>
        <a:bodyPr/>
        <a:lstStyle/>
        <a:p>
          <a:r>
            <a:rPr lang="en-GB" noProof="0" dirty="0"/>
            <a:t>Native Assignment Help (2020). Native Assignment Help. [online] Nativeassignmenthelp.co.uk. Available at: </a:t>
          </a:r>
          <a:r>
            <a:rPr lang="en-GB" noProof="0" dirty="0">
              <a:hlinkClick xmlns:r="http://schemas.openxmlformats.org/officeDocument/2006/relationships" r:id="rId4"/>
            </a:rPr>
            <a:t>https://www.nativeassignmenthelp.co.uk/marks-and-spencer-companys-marketing-strategy-in-dept-analysis-case-study-24849?utm_source=chatgpt.com</a:t>
          </a:r>
          <a:r>
            <a:rPr lang="en-GB" noProof="0" dirty="0"/>
            <a:t>.</a:t>
          </a:r>
        </a:p>
      </dgm:t>
    </dgm:pt>
    <dgm:pt modelId="{59F47518-1167-4032-83EF-CB77E42CEDCA}" type="parTrans" cxnId="{74156D2A-84BE-4B89-9D7C-9D9EA80B6B6F}">
      <dgm:prSet/>
      <dgm:spPr/>
      <dgm:t>
        <a:bodyPr/>
        <a:lstStyle/>
        <a:p>
          <a:endParaRPr lang="en-US"/>
        </a:p>
      </dgm:t>
    </dgm:pt>
    <dgm:pt modelId="{E4A30399-0CB9-4B1B-A7A0-7A4F326C3FB9}" type="sibTrans" cxnId="{74156D2A-84BE-4B89-9D7C-9D9EA80B6B6F}">
      <dgm:prSet/>
      <dgm:spPr/>
      <dgm:t>
        <a:bodyPr/>
        <a:lstStyle/>
        <a:p>
          <a:endParaRPr lang="en-US"/>
        </a:p>
      </dgm:t>
    </dgm:pt>
    <dgm:pt modelId="{7D1621EC-E9C5-487E-83F9-5C9B56115D7F}">
      <dgm:prSet/>
      <dgm:spPr/>
      <dgm:t>
        <a:bodyPr/>
        <a:lstStyle/>
        <a:p>
          <a:r>
            <a:rPr lang="en-GB" noProof="0" dirty="0" err="1"/>
            <a:t>Rashbass</a:t>
          </a:r>
          <a:r>
            <a:rPr lang="en-GB" noProof="0" dirty="0"/>
            <a:t>, H. (2024). M&amp;S pledges to ‘upgrade digital experience’ to fuel growth. [online] Marketing Week. Available at: </a:t>
          </a:r>
          <a:r>
            <a:rPr lang="en-GB" noProof="0" dirty="0">
              <a:hlinkClick xmlns:r="http://schemas.openxmlformats.org/officeDocument/2006/relationships" r:id="rId5"/>
            </a:rPr>
            <a:t>https://www.marketingweek.com/marks-and-spencer-digital-experience/?utm_source=chatgpt.com</a:t>
          </a:r>
          <a:r>
            <a:rPr lang="en-GB" noProof="0" dirty="0"/>
            <a:t>.</a:t>
          </a:r>
        </a:p>
      </dgm:t>
    </dgm:pt>
    <dgm:pt modelId="{FC826866-E7C9-4274-AFCC-B1247BAE86AC}" type="parTrans" cxnId="{DB8D85FE-5899-4F16-915D-08F77C565B94}">
      <dgm:prSet/>
      <dgm:spPr/>
      <dgm:t>
        <a:bodyPr/>
        <a:lstStyle/>
        <a:p>
          <a:endParaRPr lang="en-US"/>
        </a:p>
      </dgm:t>
    </dgm:pt>
    <dgm:pt modelId="{13F8E010-8997-4056-94BE-C517C8633B93}" type="sibTrans" cxnId="{DB8D85FE-5899-4F16-915D-08F77C565B94}">
      <dgm:prSet/>
      <dgm:spPr/>
      <dgm:t>
        <a:bodyPr/>
        <a:lstStyle/>
        <a:p>
          <a:endParaRPr lang="en-US"/>
        </a:p>
      </dgm:t>
    </dgm:pt>
    <dgm:pt modelId="{3F387C94-6C23-4426-8AC5-A7E0C8E53185}">
      <dgm:prSet/>
      <dgm:spPr/>
      <dgm:t>
        <a:bodyPr/>
        <a:lstStyle/>
        <a:p>
          <a:r>
            <a:rPr lang="en-GB" noProof="0" dirty="0"/>
            <a:t>Simms, T. (2022). Marks and Spencer: An illustrative struggle for engagement. [online] Digital Society. Available at: </a:t>
          </a:r>
          <a:r>
            <a:rPr lang="en-GB" noProof="0" dirty="0">
              <a:hlinkClick xmlns:r="http://schemas.openxmlformats.org/officeDocument/2006/relationships" r:id="rId6"/>
            </a:rPr>
            <a:t>https://medium.com/digital-society/marks-and-spencer-an-illustrative-struggle-for-engagement-ce14295b742f</a:t>
          </a:r>
          <a:r>
            <a:rPr lang="en-GB" noProof="0" dirty="0"/>
            <a:t>.</a:t>
          </a:r>
        </a:p>
      </dgm:t>
    </dgm:pt>
    <dgm:pt modelId="{9D03BA9E-11D8-48D9-B18A-5FDE1947D633}" type="parTrans" cxnId="{9732F450-04C9-4DDA-9A92-3C1307C5916B}">
      <dgm:prSet/>
      <dgm:spPr/>
      <dgm:t>
        <a:bodyPr/>
        <a:lstStyle/>
        <a:p>
          <a:endParaRPr lang="en-US"/>
        </a:p>
      </dgm:t>
    </dgm:pt>
    <dgm:pt modelId="{EDB4A967-D570-4C56-83DE-64D3A6029AE2}" type="sibTrans" cxnId="{9732F450-04C9-4DDA-9A92-3C1307C5916B}">
      <dgm:prSet/>
      <dgm:spPr/>
      <dgm:t>
        <a:bodyPr/>
        <a:lstStyle/>
        <a:p>
          <a:endParaRPr lang="en-US"/>
        </a:p>
      </dgm:t>
    </dgm:pt>
    <dgm:pt modelId="{2DC9A408-0691-41E7-B291-6055AC0794E5}">
      <dgm:prSet/>
      <dgm:spPr/>
      <dgm:t>
        <a:bodyPr/>
        <a:lstStyle/>
        <a:p>
          <a:r>
            <a:rPr lang="en-GB" noProof="0" dirty="0"/>
            <a:t>Valentine, M. (2020). M&amp;S overhauls Sparks loyalty scheme to go digital-first. [online] Marketing Week. Available at: </a:t>
          </a:r>
          <a:r>
            <a:rPr lang="en-GB" noProof="0" dirty="0">
              <a:hlinkClick xmlns:r="http://schemas.openxmlformats.org/officeDocument/2006/relationships" r:id="rId7"/>
            </a:rPr>
            <a:t>https://www.marketingweek.com/marks-spencer-relaunch-loyalty-scheme/?utm_source=chatgpt.com</a:t>
          </a:r>
          <a:r>
            <a:rPr lang="en-GB" noProof="0" dirty="0"/>
            <a:t>.</a:t>
          </a:r>
        </a:p>
      </dgm:t>
    </dgm:pt>
    <dgm:pt modelId="{72ED264A-3281-4FE8-811D-44ACEF8E256E}" type="parTrans" cxnId="{30700D62-2C3A-4BF4-B8A6-EDEE2415BC7F}">
      <dgm:prSet/>
      <dgm:spPr/>
      <dgm:t>
        <a:bodyPr/>
        <a:lstStyle/>
        <a:p>
          <a:endParaRPr lang="en-US"/>
        </a:p>
      </dgm:t>
    </dgm:pt>
    <dgm:pt modelId="{9D688A86-8585-4F32-B64F-C0AC2E48A6C7}" type="sibTrans" cxnId="{30700D62-2C3A-4BF4-B8A6-EDEE2415BC7F}">
      <dgm:prSet/>
      <dgm:spPr/>
      <dgm:t>
        <a:bodyPr/>
        <a:lstStyle/>
        <a:p>
          <a:endParaRPr lang="en-US"/>
        </a:p>
      </dgm:t>
    </dgm:pt>
    <dgm:pt modelId="{3F51441C-998E-40EB-B9E2-5AC205E96556}">
      <dgm:prSet/>
      <dgm:spPr/>
      <dgm:t>
        <a:bodyPr/>
        <a:lstStyle/>
        <a:p>
          <a:r>
            <a:rPr lang="en-GB" noProof="0" dirty="0"/>
            <a:t>Waldron, J. (2025). How the Marks &amp; Spencer Loyalty Card Upgrades In-Store Fulfilment &amp; Personalisation. [online] </a:t>
          </a:r>
          <a:r>
            <a:rPr lang="en-GB" noProof="0" dirty="0" err="1"/>
            <a:t>eTail</a:t>
          </a:r>
          <a:r>
            <a:rPr lang="en-GB" noProof="0" dirty="0"/>
            <a:t> UK 2026. Available at: https://etailuk.wbresearch.com/how-the-marks-spencer-loyalty-card-upgrades-in?utm_source=chatgpt.com [Accessed 3 Dec. 2025].</a:t>
          </a:r>
        </a:p>
      </dgm:t>
    </dgm:pt>
    <dgm:pt modelId="{43844C26-1B2F-4D24-97A1-964528D4FBD2}" type="parTrans" cxnId="{72EB5B8C-92D1-422B-BC37-45A736FE5759}">
      <dgm:prSet/>
      <dgm:spPr/>
      <dgm:t>
        <a:bodyPr/>
        <a:lstStyle/>
        <a:p>
          <a:endParaRPr lang="en-US"/>
        </a:p>
      </dgm:t>
    </dgm:pt>
    <dgm:pt modelId="{AA2CBA51-55F8-4070-9CD8-431F4033B394}" type="sibTrans" cxnId="{72EB5B8C-92D1-422B-BC37-45A736FE5759}">
      <dgm:prSet/>
      <dgm:spPr/>
      <dgm:t>
        <a:bodyPr/>
        <a:lstStyle/>
        <a:p>
          <a:endParaRPr lang="en-US"/>
        </a:p>
      </dgm:t>
    </dgm:pt>
    <dgm:pt modelId="{D1A8F362-C8C0-4BE3-92AB-744A7A971481}">
      <dgm:prSet/>
      <dgm:spPr/>
      <dgm:t>
        <a:bodyPr/>
        <a:lstStyle/>
        <a:p>
          <a:r>
            <a:rPr lang="en-GB" noProof="0" dirty="0"/>
            <a:t>Wright, G. (2024). How M&amp;S aims to become a digital fashion leader - Retail Gazette. [online] Retail Gazette. Available at: https://www.retailgazette.co.uk/blog/2024/09/ms-digital-fashion/?utm_source=chatgpt.com.</a:t>
          </a:r>
        </a:p>
      </dgm:t>
    </dgm:pt>
    <dgm:pt modelId="{2E58AC56-C124-47FC-95B5-18E02988B910}" type="parTrans" cxnId="{92E1E8E4-82A1-4C5C-AD06-5CFC4ABCE8C6}">
      <dgm:prSet/>
      <dgm:spPr/>
      <dgm:t>
        <a:bodyPr/>
        <a:lstStyle/>
        <a:p>
          <a:endParaRPr lang="en-US"/>
        </a:p>
      </dgm:t>
    </dgm:pt>
    <dgm:pt modelId="{DC034364-C871-42A4-87AB-52E123FA6028}" type="sibTrans" cxnId="{92E1E8E4-82A1-4C5C-AD06-5CFC4ABCE8C6}">
      <dgm:prSet/>
      <dgm:spPr/>
      <dgm:t>
        <a:bodyPr/>
        <a:lstStyle/>
        <a:p>
          <a:endParaRPr lang="en-US"/>
        </a:p>
      </dgm:t>
    </dgm:pt>
    <dgm:pt modelId="{823863AB-727A-45F4-8375-FF9877960947}" type="pres">
      <dgm:prSet presAssocID="{C2123908-B011-4C92-86FC-D74E07254CF4}" presName="vert0" presStyleCnt="0">
        <dgm:presLayoutVars>
          <dgm:dir/>
          <dgm:animOne val="branch"/>
          <dgm:animLvl val="lvl"/>
        </dgm:presLayoutVars>
      </dgm:prSet>
      <dgm:spPr/>
    </dgm:pt>
    <dgm:pt modelId="{B9EB74E2-2883-4C19-AEC5-886C8B2B0F35}" type="pres">
      <dgm:prSet presAssocID="{B23A36B0-B60A-414F-9C33-A9B94FF22B2A}" presName="thickLine" presStyleLbl="alignNode1" presStyleIdx="0" presStyleCnt="15"/>
      <dgm:spPr/>
    </dgm:pt>
    <dgm:pt modelId="{475E572E-CCA9-46FA-869F-F96745CB8FC9}" type="pres">
      <dgm:prSet presAssocID="{B23A36B0-B60A-414F-9C33-A9B94FF22B2A}" presName="horz1" presStyleCnt="0"/>
      <dgm:spPr/>
    </dgm:pt>
    <dgm:pt modelId="{6419A51F-F609-48E1-8AA9-8AE0B2AF35A6}" type="pres">
      <dgm:prSet presAssocID="{B23A36B0-B60A-414F-9C33-A9B94FF22B2A}" presName="tx1" presStyleLbl="revTx" presStyleIdx="0" presStyleCnt="15"/>
      <dgm:spPr/>
    </dgm:pt>
    <dgm:pt modelId="{363FAFBD-9052-425D-9793-0E770E1C6D6E}" type="pres">
      <dgm:prSet presAssocID="{B23A36B0-B60A-414F-9C33-A9B94FF22B2A}" presName="vert1" presStyleCnt="0"/>
      <dgm:spPr/>
    </dgm:pt>
    <dgm:pt modelId="{11C33C24-1319-48A3-B3E8-8ECC8AC9B413}" type="pres">
      <dgm:prSet presAssocID="{58F728A3-E0BC-488F-A5C2-0F7320A71EC4}" presName="thickLine" presStyleLbl="alignNode1" presStyleIdx="1" presStyleCnt="15"/>
      <dgm:spPr/>
    </dgm:pt>
    <dgm:pt modelId="{60F56B38-C654-4C38-B69A-73ECEE72EB94}" type="pres">
      <dgm:prSet presAssocID="{58F728A3-E0BC-488F-A5C2-0F7320A71EC4}" presName="horz1" presStyleCnt="0"/>
      <dgm:spPr/>
    </dgm:pt>
    <dgm:pt modelId="{7F399B65-F5A5-4E3C-BBA1-36A35D7F0F8F}" type="pres">
      <dgm:prSet presAssocID="{58F728A3-E0BC-488F-A5C2-0F7320A71EC4}" presName="tx1" presStyleLbl="revTx" presStyleIdx="1" presStyleCnt="15"/>
      <dgm:spPr/>
    </dgm:pt>
    <dgm:pt modelId="{3BA2E9C7-8742-43BA-9E7C-C7F58A7A394E}" type="pres">
      <dgm:prSet presAssocID="{58F728A3-E0BC-488F-A5C2-0F7320A71EC4}" presName="vert1" presStyleCnt="0"/>
      <dgm:spPr/>
    </dgm:pt>
    <dgm:pt modelId="{20303D3D-F98D-4995-A915-1F2BEC7973B6}" type="pres">
      <dgm:prSet presAssocID="{66BC09F5-5B61-4BA5-AA7A-2D88FE168D96}" presName="thickLine" presStyleLbl="alignNode1" presStyleIdx="2" presStyleCnt="15"/>
      <dgm:spPr/>
    </dgm:pt>
    <dgm:pt modelId="{11C9E959-4114-41E6-BCA7-6628B02450EE}" type="pres">
      <dgm:prSet presAssocID="{66BC09F5-5B61-4BA5-AA7A-2D88FE168D96}" presName="horz1" presStyleCnt="0"/>
      <dgm:spPr/>
    </dgm:pt>
    <dgm:pt modelId="{9288CF19-BF07-4520-90D0-FECA22E38450}" type="pres">
      <dgm:prSet presAssocID="{66BC09F5-5B61-4BA5-AA7A-2D88FE168D96}" presName="tx1" presStyleLbl="revTx" presStyleIdx="2" presStyleCnt="15"/>
      <dgm:spPr/>
    </dgm:pt>
    <dgm:pt modelId="{2264B535-9685-4269-914F-2EA672EB537A}" type="pres">
      <dgm:prSet presAssocID="{66BC09F5-5B61-4BA5-AA7A-2D88FE168D96}" presName="vert1" presStyleCnt="0"/>
      <dgm:spPr/>
    </dgm:pt>
    <dgm:pt modelId="{CC6D9E5C-A74B-44BE-A3EA-56A7D2F7C879}" type="pres">
      <dgm:prSet presAssocID="{25826A3D-15BA-469A-93B3-D72D409976C2}" presName="thickLine" presStyleLbl="alignNode1" presStyleIdx="3" presStyleCnt="15"/>
      <dgm:spPr/>
    </dgm:pt>
    <dgm:pt modelId="{A2AE2A8E-8671-4FAF-A973-9A47BAA54A7C}" type="pres">
      <dgm:prSet presAssocID="{25826A3D-15BA-469A-93B3-D72D409976C2}" presName="horz1" presStyleCnt="0"/>
      <dgm:spPr/>
    </dgm:pt>
    <dgm:pt modelId="{620AA4AE-543F-4ABB-B641-0067827D8F9D}" type="pres">
      <dgm:prSet presAssocID="{25826A3D-15BA-469A-93B3-D72D409976C2}" presName="tx1" presStyleLbl="revTx" presStyleIdx="3" presStyleCnt="15"/>
      <dgm:spPr/>
    </dgm:pt>
    <dgm:pt modelId="{BFBADE14-0A04-47CE-89B1-7743FC01C4AE}" type="pres">
      <dgm:prSet presAssocID="{25826A3D-15BA-469A-93B3-D72D409976C2}" presName="vert1" presStyleCnt="0"/>
      <dgm:spPr/>
    </dgm:pt>
    <dgm:pt modelId="{F1E64641-E9FD-4392-BE78-6419ADA5FEA2}" type="pres">
      <dgm:prSet presAssocID="{7CAB0354-6350-4B03-9A9C-A882C8AC9D3F}" presName="thickLine" presStyleLbl="alignNode1" presStyleIdx="4" presStyleCnt="15"/>
      <dgm:spPr/>
    </dgm:pt>
    <dgm:pt modelId="{CCEC9E08-6B43-48E5-A77A-56162B2D06A8}" type="pres">
      <dgm:prSet presAssocID="{7CAB0354-6350-4B03-9A9C-A882C8AC9D3F}" presName="horz1" presStyleCnt="0"/>
      <dgm:spPr/>
    </dgm:pt>
    <dgm:pt modelId="{AF48F7B8-8ED2-4D7C-958A-EEF85E23303A}" type="pres">
      <dgm:prSet presAssocID="{7CAB0354-6350-4B03-9A9C-A882C8AC9D3F}" presName="tx1" presStyleLbl="revTx" presStyleIdx="4" presStyleCnt="15"/>
      <dgm:spPr/>
    </dgm:pt>
    <dgm:pt modelId="{7012910F-8BE2-4D57-A214-20448C496F93}" type="pres">
      <dgm:prSet presAssocID="{7CAB0354-6350-4B03-9A9C-A882C8AC9D3F}" presName="vert1" presStyleCnt="0"/>
      <dgm:spPr/>
    </dgm:pt>
    <dgm:pt modelId="{FEE217D0-DF1B-45A1-8419-9DBA8922F64F}" type="pres">
      <dgm:prSet presAssocID="{9F6994BF-3556-4BCD-AA09-7FECFB147863}" presName="thickLine" presStyleLbl="alignNode1" presStyleIdx="5" presStyleCnt="15"/>
      <dgm:spPr/>
    </dgm:pt>
    <dgm:pt modelId="{27D4F999-E2B0-449D-AA45-879601C35062}" type="pres">
      <dgm:prSet presAssocID="{9F6994BF-3556-4BCD-AA09-7FECFB147863}" presName="horz1" presStyleCnt="0"/>
      <dgm:spPr/>
    </dgm:pt>
    <dgm:pt modelId="{B15D8860-3ED1-469B-8A4C-27EF6DAB9046}" type="pres">
      <dgm:prSet presAssocID="{9F6994BF-3556-4BCD-AA09-7FECFB147863}" presName="tx1" presStyleLbl="revTx" presStyleIdx="5" presStyleCnt="15"/>
      <dgm:spPr/>
    </dgm:pt>
    <dgm:pt modelId="{A10225C9-5D0D-499F-98F1-17C2E69603D2}" type="pres">
      <dgm:prSet presAssocID="{9F6994BF-3556-4BCD-AA09-7FECFB147863}" presName="vert1" presStyleCnt="0"/>
      <dgm:spPr/>
    </dgm:pt>
    <dgm:pt modelId="{41F65C45-4DBC-4750-BDDC-282D995B0FD5}" type="pres">
      <dgm:prSet presAssocID="{6F2F9A25-7C23-412E-8DED-26ED6EA23000}" presName="thickLine" presStyleLbl="alignNode1" presStyleIdx="6" presStyleCnt="15"/>
      <dgm:spPr/>
    </dgm:pt>
    <dgm:pt modelId="{08227E01-F635-4399-9F53-F47A687943AA}" type="pres">
      <dgm:prSet presAssocID="{6F2F9A25-7C23-412E-8DED-26ED6EA23000}" presName="horz1" presStyleCnt="0"/>
      <dgm:spPr/>
    </dgm:pt>
    <dgm:pt modelId="{E3576A07-7796-4328-ADF7-BD0813DA99A4}" type="pres">
      <dgm:prSet presAssocID="{6F2F9A25-7C23-412E-8DED-26ED6EA23000}" presName="tx1" presStyleLbl="revTx" presStyleIdx="6" presStyleCnt="15"/>
      <dgm:spPr/>
    </dgm:pt>
    <dgm:pt modelId="{7CE0C5E1-AFF4-4011-BAC5-5A31A1E0D484}" type="pres">
      <dgm:prSet presAssocID="{6F2F9A25-7C23-412E-8DED-26ED6EA23000}" presName="vert1" presStyleCnt="0"/>
      <dgm:spPr/>
    </dgm:pt>
    <dgm:pt modelId="{131FF35A-FF7F-47A5-9B9E-A2E2B7DE69C3}" type="pres">
      <dgm:prSet presAssocID="{B6344AC7-B66D-404A-AE6A-0458160956C9}" presName="thickLine" presStyleLbl="alignNode1" presStyleIdx="7" presStyleCnt="15"/>
      <dgm:spPr/>
    </dgm:pt>
    <dgm:pt modelId="{955DCC0A-BD60-4A6A-8042-43EA7EB50C48}" type="pres">
      <dgm:prSet presAssocID="{B6344AC7-B66D-404A-AE6A-0458160956C9}" presName="horz1" presStyleCnt="0"/>
      <dgm:spPr/>
    </dgm:pt>
    <dgm:pt modelId="{E79C5483-7CE6-40EF-B968-64752C36889A}" type="pres">
      <dgm:prSet presAssocID="{B6344AC7-B66D-404A-AE6A-0458160956C9}" presName="tx1" presStyleLbl="revTx" presStyleIdx="7" presStyleCnt="15"/>
      <dgm:spPr/>
    </dgm:pt>
    <dgm:pt modelId="{222610D6-60C5-4A46-9B63-C0FC900C8A23}" type="pres">
      <dgm:prSet presAssocID="{B6344AC7-B66D-404A-AE6A-0458160956C9}" presName="vert1" presStyleCnt="0"/>
      <dgm:spPr/>
    </dgm:pt>
    <dgm:pt modelId="{4BD1719A-A927-4AA4-9DEB-0DE0FE95D0D5}" type="pres">
      <dgm:prSet presAssocID="{B5021ED1-BB14-4484-86F7-E402979081C0}" presName="thickLine" presStyleLbl="alignNode1" presStyleIdx="8" presStyleCnt="15"/>
      <dgm:spPr/>
    </dgm:pt>
    <dgm:pt modelId="{AEC2B010-0722-4AEE-B569-7E688780E7CA}" type="pres">
      <dgm:prSet presAssocID="{B5021ED1-BB14-4484-86F7-E402979081C0}" presName="horz1" presStyleCnt="0"/>
      <dgm:spPr/>
    </dgm:pt>
    <dgm:pt modelId="{053370E2-09FF-448F-B2A8-8AEDE5A8DE10}" type="pres">
      <dgm:prSet presAssocID="{B5021ED1-BB14-4484-86F7-E402979081C0}" presName="tx1" presStyleLbl="revTx" presStyleIdx="8" presStyleCnt="15"/>
      <dgm:spPr/>
    </dgm:pt>
    <dgm:pt modelId="{6E2C3C67-C298-496B-AC1F-FD2E65A390E1}" type="pres">
      <dgm:prSet presAssocID="{B5021ED1-BB14-4484-86F7-E402979081C0}" presName="vert1" presStyleCnt="0"/>
      <dgm:spPr/>
    </dgm:pt>
    <dgm:pt modelId="{EDDD134A-AC93-495B-B474-A5145C778DDB}" type="pres">
      <dgm:prSet presAssocID="{F95CC3C8-3259-4F55-8BA7-F466D2152F42}" presName="thickLine" presStyleLbl="alignNode1" presStyleIdx="9" presStyleCnt="15"/>
      <dgm:spPr/>
    </dgm:pt>
    <dgm:pt modelId="{F114387F-215B-4577-9365-B3D106739649}" type="pres">
      <dgm:prSet presAssocID="{F95CC3C8-3259-4F55-8BA7-F466D2152F42}" presName="horz1" presStyleCnt="0"/>
      <dgm:spPr/>
    </dgm:pt>
    <dgm:pt modelId="{B637B447-01BD-4FF8-B4A7-54DA7DD20472}" type="pres">
      <dgm:prSet presAssocID="{F95CC3C8-3259-4F55-8BA7-F466D2152F42}" presName="tx1" presStyleLbl="revTx" presStyleIdx="9" presStyleCnt="15"/>
      <dgm:spPr/>
    </dgm:pt>
    <dgm:pt modelId="{9F9B520D-775D-4B2A-A56F-E09204F53A63}" type="pres">
      <dgm:prSet presAssocID="{F95CC3C8-3259-4F55-8BA7-F466D2152F42}" presName="vert1" presStyleCnt="0"/>
      <dgm:spPr/>
    </dgm:pt>
    <dgm:pt modelId="{D1D635F2-0AD3-498E-8395-9D611A5DB591}" type="pres">
      <dgm:prSet presAssocID="{7D1621EC-E9C5-487E-83F9-5C9B56115D7F}" presName="thickLine" presStyleLbl="alignNode1" presStyleIdx="10" presStyleCnt="15"/>
      <dgm:spPr/>
    </dgm:pt>
    <dgm:pt modelId="{D5DC6306-CFAD-4CB7-937B-EF71B3A9A7E9}" type="pres">
      <dgm:prSet presAssocID="{7D1621EC-E9C5-487E-83F9-5C9B56115D7F}" presName="horz1" presStyleCnt="0"/>
      <dgm:spPr/>
    </dgm:pt>
    <dgm:pt modelId="{AC263871-FC71-45E9-8A64-19EF3718DE35}" type="pres">
      <dgm:prSet presAssocID="{7D1621EC-E9C5-487E-83F9-5C9B56115D7F}" presName="tx1" presStyleLbl="revTx" presStyleIdx="10" presStyleCnt="15"/>
      <dgm:spPr/>
    </dgm:pt>
    <dgm:pt modelId="{942D0C50-0850-453D-93B1-34451A343E13}" type="pres">
      <dgm:prSet presAssocID="{7D1621EC-E9C5-487E-83F9-5C9B56115D7F}" presName="vert1" presStyleCnt="0"/>
      <dgm:spPr/>
    </dgm:pt>
    <dgm:pt modelId="{4D01E9DF-F450-4352-A007-7DC30BAF18E7}" type="pres">
      <dgm:prSet presAssocID="{3F387C94-6C23-4426-8AC5-A7E0C8E53185}" presName="thickLine" presStyleLbl="alignNode1" presStyleIdx="11" presStyleCnt="15"/>
      <dgm:spPr/>
    </dgm:pt>
    <dgm:pt modelId="{3A287642-704B-4627-BC82-206B3117194A}" type="pres">
      <dgm:prSet presAssocID="{3F387C94-6C23-4426-8AC5-A7E0C8E53185}" presName="horz1" presStyleCnt="0"/>
      <dgm:spPr/>
    </dgm:pt>
    <dgm:pt modelId="{55B8D89B-A8FE-4644-A227-95E8290E763F}" type="pres">
      <dgm:prSet presAssocID="{3F387C94-6C23-4426-8AC5-A7E0C8E53185}" presName="tx1" presStyleLbl="revTx" presStyleIdx="11" presStyleCnt="15"/>
      <dgm:spPr/>
    </dgm:pt>
    <dgm:pt modelId="{5C6E7BCD-7585-4193-B41D-0D5B7597422D}" type="pres">
      <dgm:prSet presAssocID="{3F387C94-6C23-4426-8AC5-A7E0C8E53185}" presName="vert1" presStyleCnt="0"/>
      <dgm:spPr/>
    </dgm:pt>
    <dgm:pt modelId="{DC9D5079-73E9-4DF0-B248-EEFFD05B1BF4}" type="pres">
      <dgm:prSet presAssocID="{2DC9A408-0691-41E7-B291-6055AC0794E5}" presName="thickLine" presStyleLbl="alignNode1" presStyleIdx="12" presStyleCnt="15"/>
      <dgm:spPr/>
    </dgm:pt>
    <dgm:pt modelId="{E7ED5BB5-D527-47C1-B32E-E56438F1FC19}" type="pres">
      <dgm:prSet presAssocID="{2DC9A408-0691-41E7-B291-6055AC0794E5}" presName="horz1" presStyleCnt="0"/>
      <dgm:spPr/>
    </dgm:pt>
    <dgm:pt modelId="{E713CD2C-A72B-4373-8060-6978B5E6F685}" type="pres">
      <dgm:prSet presAssocID="{2DC9A408-0691-41E7-B291-6055AC0794E5}" presName="tx1" presStyleLbl="revTx" presStyleIdx="12" presStyleCnt="15"/>
      <dgm:spPr/>
    </dgm:pt>
    <dgm:pt modelId="{AB753254-20F9-4DBF-9D48-ACE581AD078A}" type="pres">
      <dgm:prSet presAssocID="{2DC9A408-0691-41E7-B291-6055AC0794E5}" presName="vert1" presStyleCnt="0"/>
      <dgm:spPr/>
    </dgm:pt>
    <dgm:pt modelId="{EA7E5D71-0FED-4A32-A532-2E839A1799F2}" type="pres">
      <dgm:prSet presAssocID="{3F51441C-998E-40EB-B9E2-5AC205E96556}" presName="thickLine" presStyleLbl="alignNode1" presStyleIdx="13" presStyleCnt="15"/>
      <dgm:spPr/>
    </dgm:pt>
    <dgm:pt modelId="{A1A3C136-1EAA-41BB-A121-7E51979380E4}" type="pres">
      <dgm:prSet presAssocID="{3F51441C-998E-40EB-B9E2-5AC205E96556}" presName="horz1" presStyleCnt="0"/>
      <dgm:spPr/>
    </dgm:pt>
    <dgm:pt modelId="{FB383F72-1863-44FA-A643-1B3CB0D98911}" type="pres">
      <dgm:prSet presAssocID="{3F51441C-998E-40EB-B9E2-5AC205E96556}" presName="tx1" presStyleLbl="revTx" presStyleIdx="13" presStyleCnt="15"/>
      <dgm:spPr/>
    </dgm:pt>
    <dgm:pt modelId="{63A2D253-27C7-48CC-8A6A-C78B6CE1CEB2}" type="pres">
      <dgm:prSet presAssocID="{3F51441C-998E-40EB-B9E2-5AC205E96556}" presName="vert1" presStyleCnt="0"/>
      <dgm:spPr/>
    </dgm:pt>
    <dgm:pt modelId="{7907409D-CB57-4AC2-9EC9-F48662DDFCB0}" type="pres">
      <dgm:prSet presAssocID="{D1A8F362-C8C0-4BE3-92AB-744A7A971481}" presName="thickLine" presStyleLbl="alignNode1" presStyleIdx="14" presStyleCnt="15"/>
      <dgm:spPr/>
    </dgm:pt>
    <dgm:pt modelId="{A5B69596-C500-4DD2-A6F8-D8BDC759D542}" type="pres">
      <dgm:prSet presAssocID="{D1A8F362-C8C0-4BE3-92AB-744A7A971481}" presName="horz1" presStyleCnt="0"/>
      <dgm:spPr/>
    </dgm:pt>
    <dgm:pt modelId="{E33BBEFE-8F7C-4A19-94CC-82CAF51438D2}" type="pres">
      <dgm:prSet presAssocID="{D1A8F362-C8C0-4BE3-92AB-744A7A971481}" presName="tx1" presStyleLbl="revTx" presStyleIdx="14" presStyleCnt="15"/>
      <dgm:spPr/>
    </dgm:pt>
    <dgm:pt modelId="{E23591B2-929F-46C1-8B55-10332D9987F7}" type="pres">
      <dgm:prSet presAssocID="{D1A8F362-C8C0-4BE3-92AB-744A7A971481}" presName="vert1" presStyleCnt="0"/>
      <dgm:spPr/>
    </dgm:pt>
  </dgm:ptLst>
  <dgm:cxnLst>
    <dgm:cxn modelId="{7422C407-DF8F-476A-AD8B-6FE279DCF22C}" srcId="{C2123908-B011-4C92-86FC-D74E07254CF4}" destId="{58F728A3-E0BC-488F-A5C2-0F7320A71EC4}" srcOrd="1" destOrd="0" parTransId="{570B0C75-6AAE-4F86-ABA4-BAC15C5F1FE0}" sibTransId="{50F1AA7C-1DC8-4DAE-9578-BCF306C989D9}"/>
    <dgm:cxn modelId="{A8F54014-E217-4B3A-8181-6E3B2307E68F}" type="presOf" srcId="{2DC9A408-0691-41E7-B291-6055AC0794E5}" destId="{E713CD2C-A72B-4373-8060-6978B5E6F685}" srcOrd="0" destOrd="0" presId="urn:microsoft.com/office/officeart/2008/layout/LinedList"/>
    <dgm:cxn modelId="{9EBFBB15-34F8-4D4B-B3EB-923733621035}" srcId="{C2123908-B011-4C92-86FC-D74E07254CF4}" destId="{9F6994BF-3556-4BCD-AA09-7FECFB147863}" srcOrd="5" destOrd="0" parTransId="{F5947992-0D63-431F-8110-7E67682D1AD0}" sibTransId="{91F84688-2DFB-4B5A-BABC-F76963D63018}"/>
    <dgm:cxn modelId="{74156D2A-84BE-4B89-9D7C-9D9EA80B6B6F}" srcId="{C2123908-B011-4C92-86FC-D74E07254CF4}" destId="{F95CC3C8-3259-4F55-8BA7-F466D2152F42}" srcOrd="9" destOrd="0" parTransId="{59F47518-1167-4032-83EF-CB77E42CEDCA}" sibTransId="{E4A30399-0CB9-4B1B-A7A0-7A4F326C3FB9}"/>
    <dgm:cxn modelId="{F0FB712B-F2CE-4590-AE5A-510764726EBD}" srcId="{C2123908-B011-4C92-86FC-D74E07254CF4}" destId="{25826A3D-15BA-469A-93B3-D72D409976C2}" srcOrd="3" destOrd="0" parTransId="{E000AB34-C22A-44E6-8706-DB4529419E22}" sibTransId="{6013D8BC-D169-441F-B1E2-F514C32889DA}"/>
    <dgm:cxn modelId="{68041F2E-79D6-4392-821C-DF2546903FFD}" type="presOf" srcId="{7CAB0354-6350-4B03-9A9C-A882C8AC9D3F}" destId="{AF48F7B8-8ED2-4D7C-958A-EEF85E23303A}" srcOrd="0" destOrd="0" presId="urn:microsoft.com/office/officeart/2008/layout/LinedList"/>
    <dgm:cxn modelId="{DE81D43B-CCA8-42C8-A4E8-32D2F792D76E}" type="presOf" srcId="{C2123908-B011-4C92-86FC-D74E07254CF4}" destId="{823863AB-727A-45F4-8375-FF9877960947}" srcOrd="0" destOrd="0" presId="urn:microsoft.com/office/officeart/2008/layout/LinedList"/>
    <dgm:cxn modelId="{CADC9B3C-C5C0-4FEA-A812-6C8A6CEB950C}" type="presOf" srcId="{D1A8F362-C8C0-4BE3-92AB-744A7A971481}" destId="{E33BBEFE-8F7C-4A19-94CC-82CAF51438D2}" srcOrd="0" destOrd="0" presId="urn:microsoft.com/office/officeart/2008/layout/LinedList"/>
    <dgm:cxn modelId="{F8ECC560-65F7-48EA-A346-9E5168090A1B}" type="presOf" srcId="{58F728A3-E0BC-488F-A5C2-0F7320A71EC4}" destId="{7F399B65-F5A5-4E3C-BBA1-36A35D7F0F8F}" srcOrd="0" destOrd="0" presId="urn:microsoft.com/office/officeart/2008/layout/LinedList"/>
    <dgm:cxn modelId="{30700D62-2C3A-4BF4-B8A6-EDEE2415BC7F}" srcId="{C2123908-B011-4C92-86FC-D74E07254CF4}" destId="{2DC9A408-0691-41E7-B291-6055AC0794E5}" srcOrd="12" destOrd="0" parTransId="{72ED264A-3281-4FE8-811D-44ACEF8E256E}" sibTransId="{9D688A86-8585-4F32-B64F-C0AC2E48A6C7}"/>
    <dgm:cxn modelId="{FE471348-02A2-4BDF-A35E-C74A04A80BFA}" type="presOf" srcId="{6F2F9A25-7C23-412E-8DED-26ED6EA23000}" destId="{E3576A07-7796-4328-ADF7-BD0813DA99A4}" srcOrd="0" destOrd="0" presId="urn:microsoft.com/office/officeart/2008/layout/LinedList"/>
    <dgm:cxn modelId="{CE3E666D-B2B9-4140-9DDF-6049D2E7A97E}" type="presOf" srcId="{7D1621EC-E9C5-487E-83F9-5C9B56115D7F}" destId="{AC263871-FC71-45E9-8A64-19EF3718DE35}" srcOrd="0" destOrd="0" presId="urn:microsoft.com/office/officeart/2008/layout/LinedList"/>
    <dgm:cxn modelId="{870E2E6F-62C5-414D-843F-0E410545E55E}" type="presOf" srcId="{66BC09F5-5B61-4BA5-AA7A-2D88FE168D96}" destId="{9288CF19-BF07-4520-90D0-FECA22E38450}" srcOrd="0" destOrd="0" presId="urn:microsoft.com/office/officeart/2008/layout/LinedList"/>
    <dgm:cxn modelId="{9732F450-04C9-4DDA-9A92-3C1307C5916B}" srcId="{C2123908-B011-4C92-86FC-D74E07254CF4}" destId="{3F387C94-6C23-4426-8AC5-A7E0C8E53185}" srcOrd="11" destOrd="0" parTransId="{9D03BA9E-11D8-48D9-B18A-5FDE1947D633}" sibTransId="{EDB4A967-D570-4C56-83DE-64D3A6029AE2}"/>
    <dgm:cxn modelId="{41FCE059-24A4-40C4-8506-B105A5F3E759}" srcId="{C2123908-B011-4C92-86FC-D74E07254CF4}" destId="{B23A36B0-B60A-414F-9C33-A9B94FF22B2A}" srcOrd="0" destOrd="0" parTransId="{01FA5A02-05D5-4194-BD13-A02144431332}" sibTransId="{3E753B9B-ACA2-42F3-B7F2-BC7A4B9039E5}"/>
    <dgm:cxn modelId="{B60CE07A-129F-47CF-83EC-DA16ED057CB8}" type="presOf" srcId="{25826A3D-15BA-469A-93B3-D72D409976C2}" destId="{620AA4AE-543F-4ABB-B641-0067827D8F9D}" srcOrd="0" destOrd="0" presId="urn:microsoft.com/office/officeart/2008/layout/LinedList"/>
    <dgm:cxn modelId="{AB4CD688-A154-43B5-B01E-D5A15CD39665}" type="presOf" srcId="{3F387C94-6C23-4426-8AC5-A7E0C8E53185}" destId="{55B8D89B-A8FE-4644-A227-95E8290E763F}" srcOrd="0" destOrd="0" presId="urn:microsoft.com/office/officeart/2008/layout/LinedList"/>
    <dgm:cxn modelId="{72EB5B8C-92D1-422B-BC37-45A736FE5759}" srcId="{C2123908-B011-4C92-86FC-D74E07254CF4}" destId="{3F51441C-998E-40EB-B9E2-5AC205E96556}" srcOrd="13" destOrd="0" parTransId="{43844C26-1B2F-4D24-97A1-964528D4FBD2}" sibTransId="{AA2CBA51-55F8-4070-9CD8-431F4033B394}"/>
    <dgm:cxn modelId="{AC54BF8C-E160-4535-9C82-78BB2305C53B}" type="presOf" srcId="{B23A36B0-B60A-414F-9C33-A9B94FF22B2A}" destId="{6419A51F-F609-48E1-8AA9-8AE0B2AF35A6}" srcOrd="0" destOrd="0" presId="urn:microsoft.com/office/officeart/2008/layout/LinedList"/>
    <dgm:cxn modelId="{E7F91396-0677-4DCE-AB49-4715671DB94A}" srcId="{C2123908-B011-4C92-86FC-D74E07254CF4}" destId="{6F2F9A25-7C23-412E-8DED-26ED6EA23000}" srcOrd="6" destOrd="0" parTransId="{572BFC79-01C0-49D7-AABE-7E18301A3CC1}" sibTransId="{1332C5A3-FAC6-41D2-B893-717DA66D5F59}"/>
    <dgm:cxn modelId="{E867539C-180C-4AF9-B1B7-A3A041CF332E}" type="presOf" srcId="{3F51441C-998E-40EB-B9E2-5AC205E96556}" destId="{FB383F72-1863-44FA-A643-1B3CB0D98911}" srcOrd="0" destOrd="0" presId="urn:microsoft.com/office/officeart/2008/layout/LinedList"/>
    <dgm:cxn modelId="{BBECF6A2-F248-4EE9-9AB8-D486BA89C903}" srcId="{C2123908-B011-4C92-86FC-D74E07254CF4}" destId="{66BC09F5-5B61-4BA5-AA7A-2D88FE168D96}" srcOrd="2" destOrd="0" parTransId="{73E23389-020C-444D-9539-A0684E3BDB7B}" sibTransId="{4D1484B5-280D-4439-9A56-4D6CA038C543}"/>
    <dgm:cxn modelId="{4C6B85A4-B904-493A-9D2E-A4C95AD2415A}" srcId="{C2123908-B011-4C92-86FC-D74E07254CF4}" destId="{B5021ED1-BB14-4484-86F7-E402979081C0}" srcOrd="8" destOrd="0" parTransId="{3E71DF53-2DAE-4BC1-A6A2-E1561DD48CFC}" sibTransId="{9979E11F-DC3A-49E0-99D7-D266F89E0DDB}"/>
    <dgm:cxn modelId="{2A811EA5-7E5F-4981-BD28-2137DAA58D6D}" type="presOf" srcId="{F95CC3C8-3259-4F55-8BA7-F466D2152F42}" destId="{B637B447-01BD-4FF8-B4A7-54DA7DD20472}" srcOrd="0" destOrd="0" presId="urn:microsoft.com/office/officeart/2008/layout/LinedList"/>
    <dgm:cxn modelId="{FAC845B4-47BC-4696-842E-89C136C9B22C}" srcId="{C2123908-B011-4C92-86FC-D74E07254CF4}" destId="{B6344AC7-B66D-404A-AE6A-0458160956C9}" srcOrd="7" destOrd="0" parTransId="{276A6D41-1D7C-4D6F-AF9A-AA1B6C13D776}" sibTransId="{2D7E3E71-D88B-4F65-8155-224F0B65AEC5}"/>
    <dgm:cxn modelId="{94A9EFB9-6F68-4527-B2CF-3D6DD110A433}" type="presOf" srcId="{B6344AC7-B66D-404A-AE6A-0458160956C9}" destId="{E79C5483-7CE6-40EF-B968-64752C36889A}" srcOrd="0" destOrd="0" presId="urn:microsoft.com/office/officeart/2008/layout/LinedList"/>
    <dgm:cxn modelId="{797D8FD7-A128-491B-99BB-39B8DBAD2BED}" type="presOf" srcId="{9F6994BF-3556-4BCD-AA09-7FECFB147863}" destId="{B15D8860-3ED1-469B-8A4C-27EF6DAB9046}" srcOrd="0" destOrd="0" presId="urn:microsoft.com/office/officeart/2008/layout/LinedList"/>
    <dgm:cxn modelId="{92E1E8E4-82A1-4C5C-AD06-5CFC4ABCE8C6}" srcId="{C2123908-B011-4C92-86FC-D74E07254CF4}" destId="{D1A8F362-C8C0-4BE3-92AB-744A7A971481}" srcOrd="14" destOrd="0" parTransId="{2E58AC56-C124-47FC-95B5-18E02988B910}" sibTransId="{DC034364-C871-42A4-87AB-52E123FA6028}"/>
    <dgm:cxn modelId="{0FFC7FEC-CA26-4DCB-B17F-124E0EF6DA64}" type="presOf" srcId="{B5021ED1-BB14-4484-86F7-E402979081C0}" destId="{053370E2-09FF-448F-B2A8-8AEDE5A8DE10}" srcOrd="0" destOrd="0" presId="urn:microsoft.com/office/officeart/2008/layout/LinedList"/>
    <dgm:cxn modelId="{CD3E1BF1-AC28-4839-9643-A1292C5F7055}" srcId="{C2123908-B011-4C92-86FC-D74E07254CF4}" destId="{7CAB0354-6350-4B03-9A9C-A882C8AC9D3F}" srcOrd="4" destOrd="0" parTransId="{A2DB7772-2F7B-4008-A212-BA451B1AEAE1}" sibTransId="{33EFA209-06AB-4A20-BB4D-2F7AC42557A6}"/>
    <dgm:cxn modelId="{DB8D85FE-5899-4F16-915D-08F77C565B94}" srcId="{C2123908-B011-4C92-86FC-D74E07254CF4}" destId="{7D1621EC-E9C5-487E-83F9-5C9B56115D7F}" srcOrd="10" destOrd="0" parTransId="{FC826866-E7C9-4274-AFCC-B1247BAE86AC}" sibTransId="{13F8E010-8997-4056-94BE-C517C8633B93}"/>
    <dgm:cxn modelId="{79871631-EE20-4E41-BF82-10A7FCDA1FA1}" type="presParOf" srcId="{823863AB-727A-45F4-8375-FF9877960947}" destId="{B9EB74E2-2883-4C19-AEC5-886C8B2B0F35}" srcOrd="0" destOrd="0" presId="urn:microsoft.com/office/officeart/2008/layout/LinedList"/>
    <dgm:cxn modelId="{86F6832D-D1E1-4EB8-901C-1FC26B1F02B4}" type="presParOf" srcId="{823863AB-727A-45F4-8375-FF9877960947}" destId="{475E572E-CCA9-46FA-869F-F96745CB8FC9}" srcOrd="1" destOrd="0" presId="urn:microsoft.com/office/officeart/2008/layout/LinedList"/>
    <dgm:cxn modelId="{6991EE6B-F5C4-4113-8BFF-04A9EE1AC4AB}" type="presParOf" srcId="{475E572E-CCA9-46FA-869F-F96745CB8FC9}" destId="{6419A51F-F609-48E1-8AA9-8AE0B2AF35A6}" srcOrd="0" destOrd="0" presId="urn:microsoft.com/office/officeart/2008/layout/LinedList"/>
    <dgm:cxn modelId="{5D9B27FA-6EC1-4E97-9730-D50FFEE5BFFC}" type="presParOf" srcId="{475E572E-CCA9-46FA-869F-F96745CB8FC9}" destId="{363FAFBD-9052-425D-9793-0E770E1C6D6E}" srcOrd="1" destOrd="0" presId="urn:microsoft.com/office/officeart/2008/layout/LinedList"/>
    <dgm:cxn modelId="{CC3FAAA3-95F8-4B5B-8E6B-403E66A66573}" type="presParOf" srcId="{823863AB-727A-45F4-8375-FF9877960947}" destId="{11C33C24-1319-48A3-B3E8-8ECC8AC9B413}" srcOrd="2" destOrd="0" presId="urn:microsoft.com/office/officeart/2008/layout/LinedList"/>
    <dgm:cxn modelId="{0A965A91-3960-490F-8390-4F30D9D82865}" type="presParOf" srcId="{823863AB-727A-45F4-8375-FF9877960947}" destId="{60F56B38-C654-4C38-B69A-73ECEE72EB94}" srcOrd="3" destOrd="0" presId="urn:microsoft.com/office/officeart/2008/layout/LinedList"/>
    <dgm:cxn modelId="{2B591753-9BCB-4A2C-B9EB-CFE5FB44A13F}" type="presParOf" srcId="{60F56B38-C654-4C38-B69A-73ECEE72EB94}" destId="{7F399B65-F5A5-4E3C-BBA1-36A35D7F0F8F}" srcOrd="0" destOrd="0" presId="urn:microsoft.com/office/officeart/2008/layout/LinedList"/>
    <dgm:cxn modelId="{BB6B24EE-0627-4835-A0D9-CE2D9E0712A9}" type="presParOf" srcId="{60F56B38-C654-4C38-B69A-73ECEE72EB94}" destId="{3BA2E9C7-8742-43BA-9E7C-C7F58A7A394E}" srcOrd="1" destOrd="0" presId="urn:microsoft.com/office/officeart/2008/layout/LinedList"/>
    <dgm:cxn modelId="{08F3AA7F-010B-4897-80D5-7C2B0B6A5727}" type="presParOf" srcId="{823863AB-727A-45F4-8375-FF9877960947}" destId="{20303D3D-F98D-4995-A915-1F2BEC7973B6}" srcOrd="4" destOrd="0" presId="urn:microsoft.com/office/officeart/2008/layout/LinedList"/>
    <dgm:cxn modelId="{A2D28225-73A0-4880-9B61-88C93B5FBE9E}" type="presParOf" srcId="{823863AB-727A-45F4-8375-FF9877960947}" destId="{11C9E959-4114-41E6-BCA7-6628B02450EE}" srcOrd="5" destOrd="0" presId="urn:microsoft.com/office/officeart/2008/layout/LinedList"/>
    <dgm:cxn modelId="{3ABD8B94-F9D2-4287-BA40-018D666F5F73}" type="presParOf" srcId="{11C9E959-4114-41E6-BCA7-6628B02450EE}" destId="{9288CF19-BF07-4520-90D0-FECA22E38450}" srcOrd="0" destOrd="0" presId="urn:microsoft.com/office/officeart/2008/layout/LinedList"/>
    <dgm:cxn modelId="{A0E5FDC5-600B-4E70-A94A-0C59E0E4DD8E}" type="presParOf" srcId="{11C9E959-4114-41E6-BCA7-6628B02450EE}" destId="{2264B535-9685-4269-914F-2EA672EB537A}" srcOrd="1" destOrd="0" presId="urn:microsoft.com/office/officeart/2008/layout/LinedList"/>
    <dgm:cxn modelId="{A1200AE2-7738-4A8C-9BDA-6EABB208662B}" type="presParOf" srcId="{823863AB-727A-45F4-8375-FF9877960947}" destId="{CC6D9E5C-A74B-44BE-A3EA-56A7D2F7C879}" srcOrd="6" destOrd="0" presId="urn:microsoft.com/office/officeart/2008/layout/LinedList"/>
    <dgm:cxn modelId="{79F4BF53-CE0B-4DE0-A38A-F4E5B9700174}" type="presParOf" srcId="{823863AB-727A-45F4-8375-FF9877960947}" destId="{A2AE2A8E-8671-4FAF-A973-9A47BAA54A7C}" srcOrd="7" destOrd="0" presId="urn:microsoft.com/office/officeart/2008/layout/LinedList"/>
    <dgm:cxn modelId="{F21042EF-7BAB-4C76-A537-1B021F877FF6}" type="presParOf" srcId="{A2AE2A8E-8671-4FAF-A973-9A47BAA54A7C}" destId="{620AA4AE-543F-4ABB-B641-0067827D8F9D}" srcOrd="0" destOrd="0" presId="urn:microsoft.com/office/officeart/2008/layout/LinedList"/>
    <dgm:cxn modelId="{E7CB01E6-5237-4B5C-BE46-AEF0303B59AF}" type="presParOf" srcId="{A2AE2A8E-8671-4FAF-A973-9A47BAA54A7C}" destId="{BFBADE14-0A04-47CE-89B1-7743FC01C4AE}" srcOrd="1" destOrd="0" presId="urn:microsoft.com/office/officeart/2008/layout/LinedList"/>
    <dgm:cxn modelId="{62AD79FE-598C-4009-B971-FA0A1F10B0CB}" type="presParOf" srcId="{823863AB-727A-45F4-8375-FF9877960947}" destId="{F1E64641-E9FD-4392-BE78-6419ADA5FEA2}" srcOrd="8" destOrd="0" presId="urn:microsoft.com/office/officeart/2008/layout/LinedList"/>
    <dgm:cxn modelId="{23C68DE0-5C65-44B9-BCF6-03F86F24B049}" type="presParOf" srcId="{823863AB-727A-45F4-8375-FF9877960947}" destId="{CCEC9E08-6B43-48E5-A77A-56162B2D06A8}" srcOrd="9" destOrd="0" presId="urn:microsoft.com/office/officeart/2008/layout/LinedList"/>
    <dgm:cxn modelId="{DA32BBD2-29C2-4902-81E7-67A3EB3F33C0}" type="presParOf" srcId="{CCEC9E08-6B43-48E5-A77A-56162B2D06A8}" destId="{AF48F7B8-8ED2-4D7C-958A-EEF85E23303A}" srcOrd="0" destOrd="0" presId="urn:microsoft.com/office/officeart/2008/layout/LinedList"/>
    <dgm:cxn modelId="{1A044740-E14F-4488-BF89-ADFE9FCDC6E9}" type="presParOf" srcId="{CCEC9E08-6B43-48E5-A77A-56162B2D06A8}" destId="{7012910F-8BE2-4D57-A214-20448C496F93}" srcOrd="1" destOrd="0" presId="urn:microsoft.com/office/officeart/2008/layout/LinedList"/>
    <dgm:cxn modelId="{D6EFB0B4-72E5-4233-9712-B0F85BB2D9F6}" type="presParOf" srcId="{823863AB-727A-45F4-8375-FF9877960947}" destId="{FEE217D0-DF1B-45A1-8419-9DBA8922F64F}" srcOrd="10" destOrd="0" presId="urn:microsoft.com/office/officeart/2008/layout/LinedList"/>
    <dgm:cxn modelId="{DF340610-EDFF-44FD-A47D-E223220B93AE}" type="presParOf" srcId="{823863AB-727A-45F4-8375-FF9877960947}" destId="{27D4F999-E2B0-449D-AA45-879601C35062}" srcOrd="11" destOrd="0" presId="urn:microsoft.com/office/officeart/2008/layout/LinedList"/>
    <dgm:cxn modelId="{C6C8EF48-5831-4760-B972-103B7CFA3CC2}" type="presParOf" srcId="{27D4F999-E2B0-449D-AA45-879601C35062}" destId="{B15D8860-3ED1-469B-8A4C-27EF6DAB9046}" srcOrd="0" destOrd="0" presId="urn:microsoft.com/office/officeart/2008/layout/LinedList"/>
    <dgm:cxn modelId="{BA799ED7-5B99-4051-9E61-1E5DBE112997}" type="presParOf" srcId="{27D4F999-E2B0-449D-AA45-879601C35062}" destId="{A10225C9-5D0D-499F-98F1-17C2E69603D2}" srcOrd="1" destOrd="0" presId="urn:microsoft.com/office/officeart/2008/layout/LinedList"/>
    <dgm:cxn modelId="{8DCA2DA7-6C63-4F12-A4C0-A4326D8B1E54}" type="presParOf" srcId="{823863AB-727A-45F4-8375-FF9877960947}" destId="{41F65C45-4DBC-4750-BDDC-282D995B0FD5}" srcOrd="12" destOrd="0" presId="urn:microsoft.com/office/officeart/2008/layout/LinedList"/>
    <dgm:cxn modelId="{DDE30F03-9230-4981-BF5A-1D530786461E}" type="presParOf" srcId="{823863AB-727A-45F4-8375-FF9877960947}" destId="{08227E01-F635-4399-9F53-F47A687943AA}" srcOrd="13" destOrd="0" presId="urn:microsoft.com/office/officeart/2008/layout/LinedList"/>
    <dgm:cxn modelId="{1BF652B5-78E2-4157-AEDA-6A8B2437EC2A}" type="presParOf" srcId="{08227E01-F635-4399-9F53-F47A687943AA}" destId="{E3576A07-7796-4328-ADF7-BD0813DA99A4}" srcOrd="0" destOrd="0" presId="urn:microsoft.com/office/officeart/2008/layout/LinedList"/>
    <dgm:cxn modelId="{226A8F3F-12BE-412E-B2E9-0A8E9C020665}" type="presParOf" srcId="{08227E01-F635-4399-9F53-F47A687943AA}" destId="{7CE0C5E1-AFF4-4011-BAC5-5A31A1E0D484}" srcOrd="1" destOrd="0" presId="urn:microsoft.com/office/officeart/2008/layout/LinedList"/>
    <dgm:cxn modelId="{CC96CBA4-F143-4405-974A-05E39A6A146A}" type="presParOf" srcId="{823863AB-727A-45F4-8375-FF9877960947}" destId="{131FF35A-FF7F-47A5-9B9E-A2E2B7DE69C3}" srcOrd="14" destOrd="0" presId="urn:microsoft.com/office/officeart/2008/layout/LinedList"/>
    <dgm:cxn modelId="{5ADD7092-D00B-46F1-92EC-15889C1087E4}" type="presParOf" srcId="{823863AB-727A-45F4-8375-FF9877960947}" destId="{955DCC0A-BD60-4A6A-8042-43EA7EB50C48}" srcOrd="15" destOrd="0" presId="urn:microsoft.com/office/officeart/2008/layout/LinedList"/>
    <dgm:cxn modelId="{22EFB0D5-B1A5-4897-A979-32852DD07BC0}" type="presParOf" srcId="{955DCC0A-BD60-4A6A-8042-43EA7EB50C48}" destId="{E79C5483-7CE6-40EF-B968-64752C36889A}" srcOrd="0" destOrd="0" presId="urn:microsoft.com/office/officeart/2008/layout/LinedList"/>
    <dgm:cxn modelId="{605FA126-934F-478A-AF8B-3DEAD8CEF30F}" type="presParOf" srcId="{955DCC0A-BD60-4A6A-8042-43EA7EB50C48}" destId="{222610D6-60C5-4A46-9B63-C0FC900C8A23}" srcOrd="1" destOrd="0" presId="urn:microsoft.com/office/officeart/2008/layout/LinedList"/>
    <dgm:cxn modelId="{C9943BB0-4DD3-438B-8995-41925CE812D6}" type="presParOf" srcId="{823863AB-727A-45F4-8375-FF9877960947}" destId="{4BD1719A-A927-4AA4-9DEB-0DE0FE95D0D5}" srcOrd="16" destOrd="0" presId="urn:microsoft.com/office/officeart/2008/layout/LinedList"/>
    <dgm:cxn modelId="{C75AEF93-DD8F-4D63-AA15-F32520B859CC}" type="presParOf" srcId="{823863AB-727A-45F4-8375-FF9877960947}" destId="{AEC2B010-0722-4AEE-B569-7E688780E7CA}" srcOrd="17" destOrd="0" presId="urn:microsoft.com/office/officeart/2008/layout/LinedList"/>
    <dgm:cxn modelId="{F1E83536-3A37-4833-91AF-E055BC018AE0}" type="presParOf" srcId="{AEC2B010-0722-4AEE-B569-7E688780E7CA}" destId="{053370E2-09FF-448F-B2A8-8AEDE5A8DE10}" srcOrd="0" destOrd="0" presId="urn:microsoft.com/office/officeart/2008/layout/LinedList"/>
    <dgm:cxn modelId="{4AF7EAC3-4DAD-4A27-80A2-02CE048A42C7}" type="presParOf" srcId="{AEC2B010-0722-4AEE-B569-7E688780E7CA}" destId="{6E2C3C67-C298-496B-AC1F-FD2E65A390E1}" srcOrd="1" destOrd="0" presId="urn:microsoft.com/office/officeart/2008/layout/LinedList"/>
    <dgm:cxn modelId="{3B2ACE6D-C520-4AE5-AA5D-F037DB3A1DC9}" type="presParOf" srcId="{823863AB-727A-45F4-8375-FF9877960947}" destId="{EDDD134A-AC93-495B-B474-A5145C778DDB}" srcOrd="18" destOrd="0" presId="urn:microsoft.com/office/officeart/2008/layout/LinedList"/>
    <dgm:cxn modelId="{7D70F25A-553B-4225-945E-BAA6887B6F1C}" type="presParOf" srcId="{823863AB-727A-45F4-8375-FF9877960947}" destId="{F114387F-215B-4577-9365-B3D106739649}" srcOrd="19" destOrd="0" presId="urn:microsoft.com/office/officeart/2008/layout/LinedList"/>
    <dgm:cxn modelId="{5A0F3FFB-6061-4A3C-AC53-B2A5C1B830F4}" type="presParOf" srcId="{F114387F-215B-4577-9365-B3D106739649}" destId="{B637B447-01BD-4FF8-B4A7-54DA7DD20472}" srcOrd="0" destOrd="0" presId="urn:microsoft.com/office/officeart/2008/layout/LinedList"/>
    <dgm:cxn modelId="{129739E8-8056-409E-9B1D-F0AE3BE9C2B2}" type="presParOf" srcId="{F114387F-215B-4577-9365-B3D106739649}" destId="{9F9B520D-775D-4B2A-A56F-E09204F53A63}" srcOrd="1" destOrd="0" presId="urn:microsoft.com/office/officeart/2008/layout/LinedList"/>
    <dgm:cxn modelId="{EFFC9873-DC3C-4989-B85B-E7EF3997C2BE}" type="presParOf" srcId="{823863AB-727A-45F4-8375-FF9877960947}" destId="{D1D635F2-0AD3-498E-8395-9D611A5DB591}" srcOrd="20" destOrd="0" presId="urn:microsoft.com/office/officeart/2008/layout/LinedList"/>
    <dgm:cxn modelId="{C7FC185B-840B-4515-BD54-965017BD2502}" type="presParOf" srcId="{823863AB-727A-45F4-8375-FF9877960947}" destId="{D5DC6306-CFAD-4CB7-937B-EF71B3A9A7E9}" srcOrd="21" destOrd="0" presId="urn:microsoft.com/office/officeart/2008/layout/LinedList"/>
    <dgm:cxn modelId="{37F89EB8-FDC4-4CCE-87A9-BDD83D5ABE31}" type="presParOf" srcId="{D5DC6306-CFAD-4CB7-937B-EF71B3A9A7E9}" destId="{AC263871-FC71-45E9-8A64-19EF3718DE35}" srcOrd="0" destOrd="0" presId="urn:microsoft.com/office/officeart/2008/layout/LinedList"/>
    <dgm:cxn modelId="{1EF40384-A9B3-41DC-B174-9F597AFBD3DB}" type="presParOf" srcId="{D5DC6306-CFAD-4CB7-937B-EF71B3A9A7E9}" destId="{942D0C50-0850-453D-93B1-34451A343E13}" srcOrd="1" destOrd="0" presId="urn:microsoft.com/office/officeart/2008/layout/LinedList"/>
    <dgm:cxn modelId="{D21DDC8F-2E91-4CF6-804B-D7F3FAD959F8}" type="presParOf" srcId="{823863AB-727A-45F4-8375-FF9877960947}" destId="{4D01E9DF-F450-4352-A007-7DC30BAF18E7}" srcOrd="22" destOrd="0" presId="urn:microsoft.com/office/officeart/2008/layout/LinedList"/>
    <dgm:cxn modelId="{14470298-271B-40EE-870C-45543ADF69E5}" type="presParOf" srcId="{823863AB-727A-45F4-8375-FF9877960947}" destId="{3A287642-704B-4627-BC82-206B3117194A}" srcOrd="23" destOrd="0" presId="urn:microsoft.com/office/officeart/2008/layout/LinedList"/>
    <dgm:cxn modelId="{71EB6A83-C59C-4370-ACE0-583705647554}" type="presParOf" srcId="{3A287642-704B-4627-BC82-206B3117194A}" destId="{55B8D89B-A8FE-4644-A227-95E8290E763F}" srcOrd="0" destOrd="0" presId="urn:microsoft.com/office/officeart/2008/layout/LinedList"/>
    <dgm:cxn modelId="{445B15E7-2868-4D1F-A19A-919A7A4DDF28}" type="presParOf" srcId="{3A287642-704B-4627-BC82-206B3117194A}" destId="{5C6E7BCD-7585-4193-B41D-0D5B7597422D}" srcOrd="1" destOrd="0" presId="urn:microsoft.com/office/officeart/2008/layout/LinedList"/>
    <dgm:cxn modelId="{2C4243FD-8F88-4297-812F-021D61EB5EDA}" type="presParOf" srcId="{823863AB-727A-45F4-8375-FF9877960947}" destId="{DC9D5079-73E9-4DF0-B248-EEFFD05B1BF4}" srcOrd="24" destOrd="0" presId="urn:microsoft.com/office/officeart/2008/layout/LinedList"/>
    <dgm:cxn modelId="{218ECC5C-1E89-4D92-91A1-0F169F4E745A}" type="presParOf" srcId="{823863AB-727A-45F4-8375-FF9877960947}" destId="{E7ED5BB5-D527-47C1-B32E-E56438F1FC19}" srcOrd="25" destOrd="0" presId="urn:microsoft.com/office/officeart/2008/layout/LinedList"/>
    <dgm:cxn modelId="{F50708B8-05DE-4AE5-82B4-D8284BF9E284}" type="presParOf" srcId="{E7ED5BB5-D527-47C1-B32E-E56438F1FC19}" destId="{E713CD2C-A72B-4373-8060-6978B5E6F685}" srcOrd="0" destOrd="0" presId="urn:microsoft.com/office/officeart/2008/layout/LinedList"/>
    <dgm:cxn modelId="{118E74EE-A721-4D89-919D-DC9791F7417C}" type="presParOf" srcId="{E7ED5BB5-D527-47C1-B32E-E56438F1FC19}" destId="{AB753254-20F9-4DBF-9D48-ACE581AD078A}" srcOrd="1" destOrd="0" presId="urn:microsoft.com/office/officeart/2008/layout/LinedList"/>
    <dgm:cxn modelId="{93543A08-3DB5-40F1-927E-4E9A157D98A6}" type="presParOf" srcId="{823863AB-727A-45F4-8375-FF9877960947}" destId="{EA7E5D71-0FED-4A32-A532-2E839A1799F2}" srcOrd="26" destOrd="0" presId="urn:microsoft.com/office/officeart/2008/layout/LinedList"/>
    <dgm:cxn modelId="{A8EAA4B2-1746-4FA5-8947-A2C074A125B2}" type="presParOf" srcId="{823863AB-727A-45F4-8375-FF9877960947}" destId="{A1A3C136-1EAA-41BB-A121-7E51979380E4}" srcOrd="27" destOrd="0" presId="urn:microsoft.com/office/officeart/2008/layout/LinedList"/>
    <dgm:cxn modelId="{82D07BE0-8633-47A6-AA82-176E051FFFF4}" type="presParOf" srcId="{A1A3C136-1EAA-41BB-A121-7E51979380E4}" destId="{FB383F72-1863-44FA-A643-1B3CB0D98911}" srcOrd="0" destOrd="0" presId="urn:microsoft.com/office/officeart/2008/layout/LinedList"/>
    <dgm:cxn modelId="{CB21BDC9-62BC-4A1B-A457-7D1D51A40F64}" type="presParOf" srcId="{A1A3C136-1EAA-41BB-A121-7E51979380E4}" destId="{63A2D253-27C7-48CC-8A6A-C78B6CE1CEB2}" srcOrd="1" destOrd="0" presId="urn:microsoft.com/office/officeart/2008/layout/LinedList"/>
    <dgm:cxn modelId="{F6B3338C-C0CB-4254-9730-5A36BD550222}" type="presParOf" srcId="{823863AB-727A-45F4-8375-FF9877960947}" destId="{7907409D-CB57-4AC2-9EC9-F48662DDFCB0}" srcOrd="28" destOrd="0" presId="urn:microsoft.com/office/officeart/2008/layout/LinedList"/>
    <dgm:cxn modelId="{7D62A68D-C650-4D5D-9DE5-2353658C0D06}" type="presParOf" srcId="{823863AB-727A-45F4-8375-FF9877960947}" destId="{A5B69596-C500-4DD2-A6F8-D8BDC759D542}" srcOrd="29" destOrd="0" presId="urn:microsoft.com/office/officeart/2008/layout/LinedList"/>
    <dgm:cxn modelId="{6A78A70B-DA06-48BD-93E4-8145E61AFBEF}" type="presParOf" srcId="{A5B69596-C500-4DD2-A6F8-D8BDC759D542}" destId="{E33BBEFE-8F7C-4A19-94CC-82CAF51438D2}" srcOrd="0" destOrd="0" presId="urn:microsoft.com/office/officeart/2008/layout/LinedList"/>
    <dgm:cxn modelId="{1483F65E-EFA4-4D2D-8904-3F6AF31A3B1A}" type="presParOf" srcId="{A5B69596-C500-4DD2-A6F8-D8BDC759D542}" destId="{E23591B2-929F-46C1-8B55-10332D9987F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0FAF9-E917-4411-99C2-54E760FB9F48}">
      <dsp:nvSpPr>
        <dsp:cNvPr id="0" name=""/>
        <dsp:cNvSpPr/>
      </dsp:nvSpPr>
      <dsp:spPr>
        <a:xfrm>
          <a:off x="575210" y="140693"/>
          <a:ext cx="782314" cy="7823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7D5802-2975-45A8-9DCA-6666023564E2}">
      <dsp:nvSpPr>
        <dsp:cNvPr id="0" name=""/>
        <dsp:cNvSpPr/>
      </dsp:nvSpPr>
      <dsp:spPr>
        <a:xfrm>
          <a:off x="97129" y="1475228"/>
          <a:ext cx="1738476" cy="2346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Calibri" panose="020F0502020204030204" pitchFamily="34" charset="0"/>
              <a:cs typeface="Calibri" panose="020F0502020204030204" pitchFamily="34" charset="0"/>
            </a:rPr>
            <a:t>‘Is the range of digital platforms that are accessible’. To increase traffic, engage prospects, and convert. (O'Brien Clodagh, 2024).</a:t>
          </a:r>
          <a:endParaRPr lang="en-US" sz="1400" kern="1200" dirty="0">
            <a:latin typeface="Calibri" panose="020F0502020204030204" pitchFamily="34" charset="0"/>
            <a:cs typeface="Calibri" panose="020F0502020204030204" pitchFamily="34" charset="0"/>
          </a:endParaRPr>
        </a:p>
      </dsp:txBody>
      <dsp:txXfrm>
        <a:off x="97129" y="1475228"/>
        <a:ext cx="1738476" cy="2346343"/>
      </dsp:txXfrm>
    </dsp:sp>
    <dsp:sp modelId="{6C0C67C5-5AAE-4F04-BCF4-4A612A722CD0}">
      <dsp:nvSpPr>
        <dsp:cNvPr id="0" name=""/>
        <dsp:cNvSpPr/>
      </dsp:nvSpPr>
      <dsp:spPr>
        <a:xfrm>
          <a:off x="2617920" y="140693"/>
          <a:ext cx="782314" cy="7823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090ECF-3383-4F2C-9832-E9522775A881}">
      <dsp:nvSpPr>
        <dsp:cNvPr id="0" name=""/>
        <dsp:cNvSpPr/>
      </dsp:nvSpPr>
      <dsp:spPr>
        <a:xfrm>
          <a:off x="2139839" y="1475228"/>
          <a:ext cx="1738476" cy="23463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Calibri" panose="020F0502020204030204" pitchFamily="34" charset="0"/>
              <a:cs typeface="Calibri" panose="020F0502020204030204" pitchFamily="34" charset="0"/>
            </a:rPr>
            <a:t>It supports products, builds brand awareness and engages consumers through online platforms such as web pages, applications, social media and search engines</a:t>
          </a:r>
          <a:r>
            <a:rPr lang="en-GB" sz="1100" kern="1200" dirty="0"/>
            <a:t>.</a:t>
          </a:r>
          <a:endParaRPr lang="en-US" sz="1100" kern="1200" dirty="0"/>
        </a:p>
      </dsp:txBody>
      <dsp:txXfrm>
        <a:off x="2139839" y="1475228"/>
        <a:ext cx="1738476" cy="2346343"/>
      </dsp:txXfrm>
    </dsp:sp>
    <dsp:sp modelId="{49B74977-A744-4978-AE36-B4B827A7A694}">
      <dsp:nvSpPr>
        <dsp:cNvPr id="0" name=""/>
        <dsp:cNvSpPr/>
      </dsp:nvSpPr>
      <dsp:spPr>
        <a:xfrm>
          <a:off x="4806054" y="33090"/>
          <a:ext cx="782314" cy="7823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74EEB70-E084-4E34-93E7-AE6B28E7B9F9}">
      <dsp:nvSpPr>
        <dsp:cNvPr id="0" name=""/>
        <dsp:cNvSpPr/>
      </dsp:nvSpPr>
      <dsp:spPr>
        <a:xfrm>
          <a:off x="4182549" y="1152418"/>
          <a:ext cx="2029323" cy="27767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100000"/>
            </a:lnSpc>
            <a:spcBef>
              <a:spcPct val="0"/>
            </a:spcBef>
            <a:spcAft>
              <a:spcPct val="35000"/>
            </a:spcAft>
            <a:buNone/>
          </a:pPr>
          <a:r>
            <a:rPr lang="en-GB" sz="1200" kern="1200" dirty="0">
              <a:latin typeface="Calibri" panose="020F0502020204030204" pitchFamily="34" charset="0"/>
              <a:cs typeface="Calibri" panose="020F0502020204030204" pitchFamily="34" charset="0"/>
            </a:rPr>
            <a:t>This means, sustainable customer marketing in retail food markets depends on the ability of the company to understand, anticipate and respond to the needs of customers over time. M&amp;S Food has a system of continuous data collection, advanced analytics and evidence-based assessment that is essential to support relationships based on trust, relevance, personalisation and value.</a:t>
          </a:r>
          <a:endParaRPr lang="en-US" sz="1200" kern="1200" dirty="0">
            <a:latin typeface="Calibri" panose="020F0502020204030204" pitchFamily="34" charset="0"/>
            <a:cs typeface="Calibri" panose="020F0502020204030204" pitchFamily="34" charset="0"/>
          </a:endParaRPr>
        </a:p>
      </dsp:txBody>
      <dsp:txXfrm>
        <a:off x="4182549" y="1152418"/>
        <a:ext cx="2029323" cy="27767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11FC85-BF95-48A8-ACA6-AF2D703BD1DC}">
      <dsp:nvSpPr>
        <dsp:cNvPr id="0" name=""/>
        <dsp:cNvSpPr/>
      </dsp:nvSpPr>
      <dsp:spPr>
        <a:xfrm>
          <a:off x="0" y="-42337"/>
          <a:ext cx="5362652" cy="1783019"/>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noProof="0" dirty="0">
              <a:latin typeface="Calibri" panose="020F0502020204030204" pitchFamily="34" charset="0"/>
              <a:cs typeface="Calibri" panose="020F0502020204030204" pitchFamily="34" charset="0"/>
            </a:rPr>
            <a:t>CRM is the fundamental business strategy that combines external networks and internal operations to generate and provide value to specific clients at a profit. It is based on excellent customer-related data and made possible by information technology. </a:t>
          </a:r>
        </a:p>
      </dsp:txBody>
      <dsp:txXfrm>
        <a:off x="52223" y="9886"/>
        <a:ext cx="3519762" cy="1678573"/>
      </dsp:txXfrm>
    </dsp:sp>
    <dsp:sp modelId="{A364129E-C2FD-4AC8-8B65-8C73F05FA11E}">
      <dsp:nvSpPr>
        <dsp:cNvPr id="0" name=""/>
        <dsp:cNvSpPr/>
      </dsp:nvSpPr>
      <dsp:spPr>
        <a:xfrm>
          <a:off x="946350" y="1976918"/>
          <a:ext cx="5362652" cy="1952370"/>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noProof="0" dirty="0">
              <a:latin typeface="Calibri" panose="020F0502020204030204" pitchFamily="34" charset="0"/>
              <a:cs typeface="Calibri" panose="020F0502020204030204" pitchFamily="34" charset="0"/>
            </a:rPr>
            <a:t>CRM is a basic business strategy that combines external networking and internal operations to generate and deliver profit to specific customers. It is based on excellent customer data and is supported by IT (Information Technology).    </a:t>
          </a:r>
        </a:p>
        <a:p>
          <a:pPr marL="0" lvl="0" indent="0" algn="l" defTabSz="622300">
            <a:lnSpc>
              <a:spcPct val="90000"/>
            </a:lnSpc>
            <a:spcBef>
              <a:spcPct val="0"/>
            </a:spcBef>
            <a:spcAft>
              <a:spcPct val="35000"/>
            </a:spcAft>
            <a:buNone/>
          </a:pPr>
          <a:r>
            <a:rPr lang="en-GB" sz="1400" kern="1200" noProof="0" dirty="0">
              <a:latin typeface="Calibri" panose="020F0502020204030204" pitchFamily="34" charset="0"/>
              <a:cs typeface="Calibri" panose="020F0502020204030204" pitchFamily="34" charset="0"/>
            </a:rPr>
            <a:t>                  </a:t>
          </a:r>
          <a:r>
            <a:rPr lang="en-US" sz="1400" kern="1200" noProof="0" dirty="0">
              <a:latin typeface="Calibri" panose="020F0502020204030204" pitchFamily="34" charset="0"/>
              <a:cs typeface="Calibri" panose="020F0502020204030204" pitchFamily="34" charset="0"/>
            </a:rPr>
            <a:t>Buttle, F. and </a:t>
          </a:r>
          <a:r>
            <a:rPr lang="en-US" sz="1400" kern="1200" noProof="0" dirty="0" err="1">
              <a:latin typeface="Calibri" panose="020F0502020204030204" pitchFamily="34" charset="0"/>
              <a:cs typeface="Calibri" panose="020F0502020204030204" pitchFamily="34" charset="0"/>
            </a:rPr>
            <a:t>Maklan</a:t>
          </a:r>
          <a:r>
            <a:rPr lang="en-US" sz="1400" kern="1200" noProof="0" dirty="0">
              <a:latin typeface="Calibri" panose="020F0502020204030204" pitchFamily="34" charset="0"/>
              <a:cs typeface="Calibri" panose="020F0502020204030204" pitchFamily="34" charset="0"/>
            </a:rPr>
            <a:t>, S. (2015). </a:t>
          </a:r>
          <a:endParaRPr lang="en-GB" sz="1400" kern="1200" noProof="0" dirty="0">
            <a:latin typeface="Calibri" panose="020F0502020204030204" pitchFamily="34" charset="0"/>
            <a:cs typeface="Calibri" panose="020F0502020204030204" pitchFamily="34" charset="0"/>
          </a:endParaRPr>
        </a:p>
        <a:p>
          <a:pPr marL="0" lvl="0" indent="0" algn="l" defTabSz="622300">
            <a:lnSpc>
              <a:spcPct val="90000"/>
            </a:lnSpc>
            <a:spcBef>
              <a:spcPct val="0"/>
            </a:spcBef>
            <a:spcAft>
              <a:spcPct val="35000"/>
            </a:spcAft>
            <a:buNone/>
          </a:pPr>
          <a:r>
            <a:rPr lang="en-GB" sz="1200" kern="1200" noProof="0" dirty="0"/>
            <a:t>                                                 </a:t>
          </a:r>
        </a:p>
      </dsp:txBody>
      <dsp:txXfrm>
        <a:off x="1003533" y="2034101"/>
        <a:ext cx="3142973" cy="1838004"/>
      </dsp:txXfrm>
    </dsp:sp>
    <dsp:sp modelId="{376BC984-3CCA-4F1C-9985-0C42227DFFDE}">
      <dsp:nvSpPr>
        <dsp:cNvPr id="0" name=""/>
        <dsp:cNvSpPr/>
      </dsp:nvSpPr>
      <dsp:spPr>
        <a:xfrm>
          <a:off x="4203689" y="1359313"/>
          <a:ext cx="1158962" cy="1158962"/>
        </a:xfrm>
        <a:prstGeom prst="downArrow">
          <a:avLst>
            <a:gd name="adj1" fmla="val 55000"/>
            <a:gd name="adj2" fmla="val 45000"/>
          </a:avLst>
        </a:prstGeom>
        <a:solidFill>
          <a:schemeClr val="accent1">
            <a:alpha val="90000"/>
            <a:tint val="40000"/>
            <a:hueOff val="0"/>
            <a:satOff val="0"/>
            <a:lumOff val="0"/>
            <a:alphaOff val="0"/>
          </a:schemeClr>
        </a:solidFill>
        <a:ln w="22225"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noProof="0" dirty="0"/>
        </a:p>
      </dsp:txBody>
      <dsp:txXfrm>
        <a:off x="4464455" y="1359313"/>
        <a:ext cx="637430" cy="872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95DCC6-5F9C-4E20-AB7F-5F5887CE4B35}">
      <dsp:nvSpPr>
        <dsp:cNvPr id="0" name=""/>
        <dsp:cNvSpPr/>
      </dsp:nvSpPr>
      <dsp:spPr>
        <a:xfrm>
          <a:off x="856464" y="239646"/>
          <a:ext cx="662871" cy="6628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59337A5-23D3-49E4-8158-C9DFBD7814F3}">
      <dsp:nvSpPr>
        <dsp:cNvPr id="0" name=""/>
        <dsp:cNvSpPr/>
      </dsp:nvSpPr>
      <dsp:spPr>
        <a:xfrm>
          <a:off x="420383" y="821973"/>
          <a:ext cx="1473046" cy="27681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GB" sz="1200" kern="1200" noProof="0" dirty="0">
            <a:latin typeface="Calibri" panose="020F0502020204030204" pitchFamily="34" charset="0"/>
            <a:cs typeface="Calibri" panose="020F0502020204030204" pitchFamily="34" charset="0"/>
          </a:endParaRPr>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The good news is that this presents a golden opportunity to create competitive advantage be developing an integrated CRM system that adds value to customers’ experience, bring them closer , listen to them, collects data and serves their needs better than ever before.</a:t>
          </a:r>
        </a:p>
      </dsp:txBody>
      <dsp:txXfrm>
        <a:off x="420383" y="821973"/>
        <a:ext cx="1473046" cy="2768151"/>
      </dsp:txXfrm>
    </dsp:sp>
    <dsp:sp modelId="{74F352DC-A721-45BA-8107-FF2EED9BA794}">
      <dsp:nvSpPr>
        <dsp:cNvPr id="0" name=""/>
        <dsp:cNvSpPr/>
      </dsp:nvSpPr>
      <dsp:spPr>
        <a:xfrm>
          <a:off x="2587294" y="222343"/>
          <a:ext cx="662871" cy="6628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F8A7811-23C2-415A-AAB9-3434003039F3}">
      <dsp:nvSpPr>
        <dsp:cNvPr id="0" name=""/>
        <dsp:cNvSpPr/>
      </dsp:nvSpPr>
      <dsp:spPr>
        <a:xfrm>
          <a:off x="2182206" y="770944"/>
          <a:ext cx="1473046" cy="28373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GB" sz="1200" kern="1200" noProof="0" dirty="0">
            <a:latin typeface="Calibri" panose="020F0502020204030204" pitchFamily="34" charset="0"/>
            <a:cs typeface="Calibri" panose="020F0502020204030204" pitchFamily="34" charset="0"/>
          </a:endParaRPr>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Central to all of this is, of course, the relationship that customers have with the brand. The emphasizes the critical importance of CRM systems that works for customers first and company second.</a:t>
          </a:r>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 (Chaffey and Smith, 2013). </a:t>
          </a:r>
        </a:p>
      </dsp:txBody>
      <dsp:txXfrm>
        <a:off x="2182206" y="770944"/>
        <a:ext cx="1473046" cy="2837367"/>
      </dsp:txXfrm>
    </dsp:sp>
    <dsp:sp modelId="{9CA9D6E8-950F-450C-B9A3-BEC798C75643}">
      <dsp:nvSpPr>
        <dsp:cNvPr id="0" name=""/>
        <dsp:cNvSpPr/>
      </dsp:nvSpPr>
      <dsp:spPr>
        <a:xfrm>
          <a:off x="4318124" y="216860"/>
          <a:ext cx="662871" cy="6628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447845-2D99-4D29-BFB3-37C6067D6902}">
      <dsp:nvSpPr>
        <dsp:cNvPr id="0" name=""/>
        <dsp:cNvSpPr/>
      </dsp:nvSpPr>
      <dsp:spPr>
        <a:xfrm>
          <a:off x="3913036" y="738123"/>
          <a:ext cx="1473046" cy="28592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GB" sz="1200" kern="1200" noProof="0" dirty="0">
            <a:latin typeface="Calibri" panose="020F0502020204030204" pitchFamily="34" charset="0"/>
            <a:cs typeface="Calibri" panose="020F0502020204030204" pitchFamily="34" charset="0"/>
          </a:endParaRPr>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The shift towards digital and social media is helping M&amp;S to reach younger audiences - who may consider traditional marketing less relevant</a:t>
          </a:r>
          <a:r>
            <a:rPr lang="en-GB" sz="1200" kern="1200" noProof="0" dirty="0"/>
            <a:t>. </a:t>
          </a:r>
        </a:p>
      </dsp:txBody>
      <dsp:txXfrm>
        <a:off x="3913036" y="738123"/>
        <a:ext cx="1473046" cy="2859296"/>
      </dsp:txXfrm>
    </dsp:sp>
    <dsp:sp modelId="{63783460-F5D0-4DE0-A07C-A6E92AE5B74F}">
      <dsp:nvSpPr>
        <dsp:cNvPr id="0" name=""/>
        <dsp:cNvSpPr/>
      </dsp:nvSpPr>
      <dsp:spPr>
        <a:xfrm>
          <a:off x="6048954" y="201174"/>
          <a:ext cx="662871" cy="6628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FD54DF7-D8E3-4606-B26E-3906C6305481}">
      <dsp:nvSpPr>
        <dsp:cNvPr id="0" name=""/>
        <dsp:cNvSpPr/>
      </dsp:nvSpPr>
      <dsp:spPr>
        <a:xfrm>
          <a:off x="5643866" y="691066"/>
          <a:ext cx="1473046" cy="2922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endParaRPr lang="en-GB" sz="1100" kern="1200" noProof="0" dirty="0"/>
        </a:p>
        <a:p>
          <a:pPr marL="0" lvl="0" indent="0" algn="ctr" defTabSz="48895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Campaigns that prioritise social media and content from influencers and insiders tend to feel more authentic , which encourages engagement, loyalty, and trust, all important CRM outcomes.</a:t>
          </a:r>
        </a:p>
      </dsp:txBody>
      <dsp:txXfrm>
        <a:off x="5643866" y="691066"/>
        <a:ext cx="1473046" cy="2922039"/>
      </dsp:txXfrm>
    </dsp:sp>
    <dsp:sp modelId="{DBCE96C5-2F93-4452-8309-039A31636403}">
      <dsp:nvSpPr>
        <dsp:cNvPr id="0" name=""/>
        <dsp:cNvSpPr/>
      </dsp:nvSpPr>
      <dsp:spPr>
        <a:xfrm>
          <a:off x="7779784" y="206527"/>
          <a:ext cx="662871" cy="66287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90575F-10CA-4514-9FB1-A4C0E1BC103B}">
      <dsp:nvSpPr>
        <dsp:cNvPr id="0" name=""/>
        <dsp:cNvSpPr/>
      </dsp:nvSpPr>
      <dsp:spPr>
        <a:xfrm>
          <a:off x="7374696" y="707124"/>
          <a:ext cx="1473046" cy="29006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GB" sz="1200" kern="1200" noProof="0" dirty="0"/>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Thanks to an integrated omnichannel approach combining online, social, mobile and physical stores, customers are confident in their interactions and purchases.</a:t>
          </a:r>
        </a:p>
      </dsp:txBody>
      <dsp:txXfrm>
        <a:off x="7374696" y="707124"/>
        <a:ext cx="1473046" cy="2900628"/>
      </dsp:txXfrm>
    </dsp:sp>
    <dsp:sp modelId="{8A12E0DA-5C8C-4BA9-972F-284BE9A90B6D}">
      <dsp:nvSpPr>
        <dsp:cNvPr id="0" name=""/>
        <dsp:cNvSpPr/>
      </dsp:nvSpPr>
      <dsp:spPr>
        <a:xfrm>
          <a:off x="9510614" y="211884"/>
          <a:ext cx="662871" cy="66287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8DF4964-2F47-47BC-A26E-2CB20CD9BF84}">
      <dsp:nvSpPr>
        <dsp:cNvPr id="0" name=""/>
        <dsp:cNvSpPr/>
      </dsp:nvSpPr>
      <dsp:spPr>
        <a:xfrm>
          <a:off x="9105526" y="723195"/>
          <a:ext cx="1473046" cy="28792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endParaRPr lang="en-GB" sz="1200" kern="1200" noProof="0" dirty="0"/>
        </a:p>
        <a:p>
          <a:pPr marL="0" lvl="0" indent="0" algn="ctr" defTabSz="533400">
            <a:lnSpc>
              <a:spcPct val="90000"/>
            </a:lnSpc>
            <a:spcBef>
              <a:spcPct val="0"/>
            </a:spcBef>
            <a:spcAft>
              <a:spcPct val="35000"/>
            </a:spcAft>
            <a:buNone/>
          </a:pPr>
          <a:r>
            <a:rPr lang="en-GB" sz="1200" kern="1200" noProof="0" dirty="0">
              <a:latin typeface="Calibri" panose="020F0502020204030204" pitchFamily="34" charset="0"/>
              <a:cs typeface="Calibri" panose="020F0502020204030204" pitchFamily="34" charset="0"/>
            </a:rPr>
            <a:t>By personalising offers and communication, data-driven helps M&amp;S to build stronger long-term relationships than one-time purchases</a:t>
          </a:r>
          <a:r>
            <a:rPr lang="en-GB" sz="1200" kern="1200" noProof="0" dirty="0"/>
            <a:t>.</a:t>
          </a:r>
        </a:p>
      </dsp:txBody>
      <dsp:txXfrm>
        <a:off x="9105526" y="723195"/>
        <a:ext cx="1473046" cy="28792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6DD76B-67AA-4E06-9708-6B6DB488FCDB}">
      <dsp:nvSpPr>
        <dsp:cNvPr id="0" name=""/>
        <dsp:cNvSpPr/>
      </dsp:nvSpPr>
      <dsp:spPr>
        <a:xfrm>
          <a:off x="1161128" y="0"/>
          <a:ext cx="4524315" cy="4524315"/>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2BE9A7-639E-4A65-82B1-FB565D0D1ADC}">
      <dsp:nvSpPr>
        <dsp:cNvPr id="0" name=""/>
        <dsp:cNvSpPr/>
      </dsp:nvSpPr>
      <dsp:spPr>
        <a:xfrm>
          <a:off x="1590937" y="429809"/>
          <a:ext cx="1764482" cy="176448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Strong: High-quality brand, wide and diverse product range and services, reasonable price and quality, good relations with suppliers and employees, high ethical and social responsibility towards customers. </a:t>
          </a:r>
        </a:p>
      </dsp:txBody>
      <dsp:txXfrm>
        <a:off x="1677072" y="515944"/>
        <a:ext cx="1592212" cy="1592212"/>
      </dsp:txXfrm>
    </dsp:sp>
    <dsp:sp modelId="{D42A6BF3-A7F8-4FFF-B8A9-57F2D43D43A4}">
      <dsp:nvSpPr>
        <dsp:cNvPr id="0" name=""/>
        <dsp:cNvSpPr/>
      </dsp:nvSpPr>
      <dsp:spPr>
        <a:xfrm>
          <a:off x="3491150" y="429809"/>
          <a:ext cx="1764482" cy="176448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Weaknesses Lack of segmentation as a clothing retailer in international markets and lack of appropriate marketing communication strategy for young consumers. </a:t>
          </a:r>
        </a:p>
      </dsp:txBody>
      <dsp:txXfrm>
        <a:off x="3577285" y="515944"/>
        <a:ext cx="1592212" cy="1592212"/>
      </dsp:txXfrm>
    </dsp:sp>
    <dsp:sp modelId="{6C363C45-26D9-441D-8CBF-3769B6762DD6}">
      <dsp:nvSpPr>
        <dsp:cNvPr id="0" name=""/>
        <dsp:cNvSpPr/>
      </dsp:nvSpPr>
      <dsp:spPr>
        <a:xfrm>
          <a:off x="1590937" y="2330022"/>
          <a:ext cx="1764482" cy="176448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Opportunities Stability in the UK market, contributing to the expansion of the international market, the new economic climate and the growth of the global online market. </a:t>
          </a:r>
        </a:p>
      </dsp:txBody>
      <dsp:txXfrm>
        <a:off x="1677072" y="2416157"/>
        <a:ext cx="1592212" cy="1592212"/>
      </dsp:txXfrm>
    </dsp:sp>
    <dsp:sp modelId="{460BAE64-1EF2-4B4C-AC1D-75DDBA86A7BB}">
      <dsp:nvSpPr>
        <dsp:cNvPr id="0" name=""/>
        <dsp:cNvSpPr/>
      </dsp:nvSpPr>
      <dsp:spPr>
        <a:xfrm>
          <a:off x="3491150" y="2330022"/>
          <a:ext cx="1764482" cy="1764482"/>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Threats from fiercely competitive food retailers such as TESCO, ASDA, LIDL and SAINSBURY. Fierce competitors in the clothing sector like H&amp;M, TOP SHOP, ZARA. </a:t>
          </a:r>
        </a:p>
      </dsp:txBody>
      <dsp:txXfrm>
        <a:off x="3577285" y="2416157"/>
        <a:ext cx="1592212" cy="159221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EB74E2-2883-4C19-AEC5-886C8B2B0F35}">
      <dsp:nvSpPr>
        <dsp:cNvPr id="0" name=""/>
        <dsp:cNvSpPr/>
      </dsp:nvSpPr>
      <dsp:spPr>
        <a:xfrm>
          <a:off x="0" y="677"/>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419A51F-F609-48E1-8AA9-8AE0B2AF35A6}">
      <dsp:nvSpPr>
        <dsp:cNvPr id="0" name=""/>
        <dsp:cNvSpPr/>
      </dsp:nvSpPr>
      <dsp:spPr>
        <a:xfrm>
          <a:off x="0" y="677"/>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Admin (2025). Marks &amp; Spencer Adopts Digital-First Strategy for Its Christmas Marketing Campaign - Lite14 Tools &amp; Blog. [online] Lite14 Tools &amp; Blog. Available at: https://lite14.net/blog/2025/11/04/marks-spencer-adopts-digital-first-strategy-for-its-christmas-marketing-campaign/?utm_source=chatgpt.com [Accessed 3 Dec. 2025].</a:t>
          </a:r>
        </a:p>
      </dsp:txBody>
      <dsp:txXfrm>
        <a:off x="0" y="677"/>
        <a:ext cx="11238275" cy="370032"/>
      </dsp:txXfrm>
    </dsp:sp>
    <dsp:sp modelId="{11C33C24-1319-48A3-B3E8-8ECC8AC9B413}">
      <dsp:nvSpPr>
        <dsp:cNvPr id="0" name=""/>
        <dsp:cNvSpPr/>
      </dsp:nvSpPr>
      <dsp:spPr>
        <a:xfrm>
          <a:off x="0" y="370710"/>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399B65-F5A5-4E3C-BBA1-36A35D7F0F8F}">
      <dsp:nvSpPr>
        <dsp:cNvPr id="0" name=""/>
        <dsp:cNvSpPr/>
      </dsp:nvSpPr>
      <dsp:spPr>
        <a:xfrm>
          <a:off x="0" y="370710"/>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Buttle, F. and </a:t>
          </a:r>
          <a:r>
            <a:rPr lang="en-GB" sz="700" kern="1200" noProof="0" dirty="0" err="1"/>
            <a:t>Maklan</a:t>
          </a:r>
          <a:r>
            <a:rPr lang="en-GB" sz="700" kern="1200" noProof="0" dirty="0"/>
            <a:t>, S. (2015). Customer Relationship Management. Routledge. Chapter 1, Pg 4,13,16.</a:t>
          </a:r>
        </a:p>
      </dsp:txBody>
      <dsp:txXfrm>
        <a:off x="0" y="370710"/>
        <a:ext cx="11238275" cy="370032"/>
      </dsp:txXfrm>
    </dsp:sp>
    <dsp:sp modelId="{20303D3D-F98D-4995-A915-1F2BEC7973B6}">
      <dsp:nvSpPr>
        <dsp:cNvPr id="0" name=""/>
        <dsp:cNvSpPr/>
      </dsp:nvSpPr>
      <dsp:spPr>
        <a:xfrm>
          <a:off x="0" y="740742"/>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288CF19-BF07-4520-90D0-FECA22E38450}">
      <dsp:nvSpPr>
        <dsp:cNvPr id="0" name=""/>
        <dsp:cNvSpPr/>
      </dsp:nvSpPr>
      <dsp:spPr>
        <a:xfrm>
          <a:off x="0" y="740742"/>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Chaffey, D. and Smith, P.R. (2013). eMarketing Excellence : Planning and Optimizing Your Digital Marketing. 4th ed. London ; New York: Routledge. Chapter 8. Pg 416</a:t>
          </a:r>
        </a:p>
      </dsp:txBody>
      <dsp:txXfrm>
        <a:off x="0" y="740742"/>
        <a:ext cx="11238275" cy="370032"/>
      </dsp:txXfrm>
    </dsp:sp>
    <dsp:sp modelId="{CC6D9E5C-A74B-44BE-A3EA-56A7D2F7C879}">
      <dsp:nvSpPr>
        <dsp:cNvPr id="0" name=""/>
        <dsp:cNvSpPr/>
      </dsp:nvSpPr>
      <dsp:spPr>
        <a:xfrm>
          <a:off x="0" y="1110775"/>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0AA4AE-543F-4ABB-B641-0067827D8F9D}">
      <dsp:nvSpPr>
        <dsp:cNvPr id="0" name=""/>
        <dsp:cNvSpPr/>
      </dsp:nvSpPr>
      <dsp:spPr>
        <a:xfrm>
          <a:off x="0" y="1110775"/>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Daniyal, A. (2024). Marks and Spencer Marketing Strategy Report. [online] Students News. Available at: https://studentsnews.co.uk/marks-and-spencer-marketing-strategy-report/?u [Accessed 2 Dec. 2025].</a:t>
          </a:r>
        </a:p>
      </dsp:txBody>
      <dsp:txXfrm>
        <a:off x="0" y="1110775"/>
        <a:ext cx="11238275" cy="370032"/>
      </dsp:txXfrm>
    </dsp:sp>
    <dsp:sp modelId="{F1E64641-E9FD-4392-BE78-6419ADA5FEA2}">
      <dsp:nvSpPr>
        <dsp:cNvPr id="0" name=""/>
        <dsp:cNvSpPr/>
      </dsp:nvSpPr>
      <dsp:spPr>
        <a:xfrm>
          <a:off x="0" y="1480808"/>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F48F7B8-8ED2-4D7C-958A-EEF85E23303A}">
      <dsp:nvSpPr>
        <dsp:cNvPr id="0" name=""/>
        <dsp:cNvSpPr/>
      </dsp:nvSpPr>
      <dsp:spPr>
        <a:xfrm>
          <a:off x="0" y="1480808"/>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Ford, D. (2011). Managing business relationships. Hoboken, N.J.: Wiley ; Chichester. Pg 151.</a:t>
          </a:r>
        </a:p>
      </dsp:txBody>
      <dsp:txXfrm>
        <a:off x="0" y="1480808"/>
        <a:ext cx="11238275" cy="370032"/>
      </dsp:txXfrm>
    </dsp:sp>
    <dsp:sp modelId="{FEE217D0-DF1B-45A1-8419-9DBA8922F64F}">
      <dsp:nvSpPr>
        <dsp:cNvPr id="0" name=""/>
        <dsp:cNvSpPr/>
      </dsp:nvSpPr>
      <dsp:spPr>
        <a:xfrm>
          <a:off x="0" y="1850840"/>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5D8860-3ED1-469B-8A4C-27EF6DAB9046}">
      <dsp:nvSpPr>
        <dsp:cNvPr id="0" name=""/>
        <dsp:cNvSpPr/>
      </dsp:nvSpPr>
      <dsp:spPr>
        <a:xfrm>
          <a:off x="0" y="1850840"/>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Gilliland, N. (2023). How Marks &amp; Spencer has innovated its social media presence. [online] Consultancy. Available at: </a:t>
          </a:r>
          <a:r>
            <a:rPr lang="en-GB" sz="700" kern="1200" noProof="0" dirty="0">
              <a:hlinkClick xmlns:r="http://schemas.openxmlformats.org/officeDocument/2006/relationships" r:id="rId1"/>
            </a:rPr>
            <a:t>https://econsultancy.com/marks-spencer-social-media-innovation/?utm_source=chatgpt.com</a:t>
          </a:r>
          <a:r>
            <a:rPr lang="en-GB" sz="700" kern="1200" noProof="0" dirty="0"/>
            <a:t>.</a:t>
          </a:r>
        </a:p>
      </dsp:txBody>
      <dsp:txXfrm>
        <a:off x="0" y="1850840"/>
        <a:ext cx="11238275" cy="370032"/>
      </dsp:txXfrm>
    </dsp:sp>
    <dsp:sp modelId="{41F65C45-4DBC-4750-BDDC-282D995B0FD5}">
      <dsp:nvSpPr>
        <dsp:cNvPr id="0" name=""/>
        <dsp:cNvSpPr/>
      </dsp:nvSpPr>
      <dsp:spPr>
        <a:xfrm>
          <a:off x="0" y="2220873"/>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576A07-7796-4328-ADF7-BD0813DA99A4}">
      <dsp:nvSpPr>
        <dsp:cNvPr id="0" name=""/>
        <dsp:cNvSpPr/>
      </dsp:nvSpPr>
      <dsp:spPr>
        <a:xfrm>
          <a:off x="0" y="2220873"/>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Jazmine Martin (2025). M&amp;S’s Marketing Masterclass: a Brand Analysis. </a:t>
          </a:r>
        </a:p>
      </dsp:txBody>
      <dsp:txXfrm>
        <a:off x="0" y="2220873"/>
        <a:ext cx="11238275" cy="370032"/>
      </dsp:txXfrm>
    </dsp:sp>
    <dsp:sp modelId="{131FF35A-FF7F-47A5-9B9E-A2E2B7DE69C3}">
      <dsp:nvSpPr>
        <dsp:cNvPr id="0" name=""/>
        <dsp:cNvSpPr/>
      </dsp:nvSpPr>
      <dsp:spPr>
        <a:xfrm>
          <a:off x="0" y="2590906"/>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9C5483-7CE6-40EF-B968-64752C36889A}">
      <dsp:nvSpPr>
        <dsp:cNvPr id="0" name=""/>
        <dsp:cNvSpPr/>
      </dsp:nvSpPr>
      <dsp:spPr>
        <a:xfrm>
          <a:off x="0" y="2590906"/>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err="1"/>
            <a:t>Embrio.Josh</a:t>
          </a:r>
          <a:r>
            <a:rPr lang="en-GB" sz="700" kern="1200" noProof="0" dirty="0"/>
            <a:t> (2010). Marks and Spencer's – Customer Relationship Marketing. [online] Manifested Marketing - Marketing Blog. Available at: https://manifestedmarketing.wordpress.com/2010/07/23/marks-and-spencers-customer-relationship-marketing/?utm_source=chatgpt.com [Accessed 3 Dec. 2025].</a:t>
          </a:r>
        </a:p>
      </dsp:txBody>
      <dsp:txXfrm>
        <a:off x="0" y="2590906"/>
        <a:ext cx="11238275" cy="370032"/>
      </dsp:txXfrm>
    </dsp:sp>
    <dsp:sp modelId="{4BD1719A-A927-4AA4-9DEB-0DE0FE95D0D5}">
      <dsp:nvSpPr>
        <dsp:cNvPr id="0" name=""/>
        <dsp:cNvSpPr/>
      </dsp:nvSpPr>
      <dsp:spPr>
        <a:xfrm>
          <a:off x="0" y="2960938"/>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3370E2-09FF-448F-B2A8-8AEDE5A8DE10}">
      <dsp:nvSpPr>
        <dsp:cNvPr id="0" name=""/>
        <dsp:cNvSpPr/>
      </dsp:nvSpPr>
      <dsp:spPr>
        <a:xfrm>
          <a:off x="0" y="2960938"/>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US" sz="700" kern="1200" noProof="0" dirty="0"/>
            <a:t>M&amp;S (2025). Sustainability. [online] Sustainability. Available at: </a:t>
          </a:r>
          <a:r>
            <a:rPr lang="en-US" sz="700" kern="1200" noProof="0" dirty="0">
              <a:hlinkClick xmlns:r="http://schemas.openxmlformats.org/officeDocument/2006/relationships" r:id="rId2"/>
            </a:rPr>
            <a:t>https://corporate.marksandspencer.com/sustainability</a:t>
          </a:r>
          <a:r>
            <a:rPr lang="en-US" sz="700" kern="1200" noProof="0" dirty="0"/>
            <a:t>.</a:t>
          </a:r>
        </a:p>
        <a:p>
          <a:pPr marL="0" lvl="0" indent="0" algn="l" defTabSz="311150">
            <a:lnSpc>
              <a:spcPct val="90000"/>
            </a:lnSpc>
            <a:spcBef>
              <a:spcPct val="0"/>
            </a:spcBef>
            <a:spcAft>
              <a:spcPct val="35000"/>
            </a:spcAft>
            <a:buNone/>
          </a:pPr>
          <a:r>
            <a:rPr lang="en-GB" sz="700" kern="1200" noProof="0" dirty="0"/>
            <a:t>Martinez, L.A. (2023). Marks &amp; Spencer enhances its customer loyalty program with Azure Machine Learning | Microsoft Customer Stories. [online] Microsoft.com. Available at: </a:t>
          </a:r>
          <a:r>
            <a:rPr lang="en-GB" sz="700" kern="1200" noProof="0" dirty="0">
              <a:hlinkClick xmlns:r="http://schemas.openxmlformats.org/officeDocument/2006/relationships" r:id="rId3"/>
            </a:rPr>
            <a:t>https://www.microsoft.com/en/customers/story/1638626120995556543-marks-and-spencer-retailer-azure-machine-learning?utm_source=chatgpt.com</a:t>
          </a:r>
          <a:r>
            <a:rPr lang="en-GB" sz="700" kern="1200" noProof="0" dirty="0"/>
            <a:t>.</a:t>
          </a:r>
        </a:p>
      </dsp:txBody>
      <dsp:txXfrm>
        <a:off x="0" y="2960938"/>
        <a:ext cx="11238275" cy="370032"/>
      </dsp:txXfrm>
    </dsp:sp>
    <dsp:sp modelId="{EDDD134A-AC93-495B-B474-A5145C778DDB}">
      <dsp:nvSpPr>
        <dsp:cNvPr id="0" name=""/>
        <dsp:cNvSpPr/>
      </dsp:nvSpPr>
      <dsp:spPr>
        <a:xfrm>
          <a:off x="0" y="3330971"/>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637B447-01BD-4FF8-B4A7-54DA7DD20472}">
      <dsp:nvSpPr>
        <dsp:cNvPr id="0" name=""/>
        <dsp:cNvSpPr/>
      </dsp:nvSpPr>
      <dsp:spPr>
        <a:xfrm>
          <a:off x="0" y="3330971"/>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Native Assignment Help (2020). Native Assignment Help. [online] Nativeassignmenthelp.co.uk. Available at: </a:t>
          </a:r>
          <a:r>
            <a:rPr lang="en-GB" sz="700" kern="1200" noProof="0" dirty="0">
              <a:hlinkClick xmlns:r="http://schemas.openxmlformats.org/officeDocument/2006/relationships" r:id="rId4"/>
            </a:rPr>
            <a:t>https://www.nativeassignmenthelp.co.uk/marks-and-spencer-companys-marketing-strategy-in-dept-analysis-case-study-24849?utm_source=chatgpt.com</a:t>
          </a:r>
          <a:r>
            <a:rPr lang="en-GB" sz="700" kern="1200" noProof="0" dirty="0"/>
            <a:t>.</a:t>
          </a:r>
        </a:p>
      </dsp:txBody>
      <dsp:txXfrm>
        <a:off x="0" y="3330971"/>
        <a:ext cx="11238275" cy="370032"/>
      </dsp:txXfrm>
    </dsp:sp>
    <dsp:sp modelId="{D1D635F2-0AD3-498E-8395-9D611A5DB591}">
      <dsp:nvSpPr>
        <dsp:cNvPr id="0" name=""/>
        <dsp:cNvSpPr/>
      </dsp:nvSpPr>
      <dsp:spPr>
        <a:xfrm>
          <a:off x="0" y="3701004"/>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63871-FC71-45E9-8A64-19EF3718DE35}">
      <dsp:nvSpPr>
        <dsp:cNvPr id="0" name=""/>
        <dsp:cNvSpPr/>
      </dsp:nvSpPr>
      <dsp:spPr>
        <a:xfrm>
          <a:off x="0" y="3701004"/>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err="1"/>
            <a:t>Rashbass</a:t>
          </a:r>
          <a:r>
            <a:rPr lang="en-GB" sz="700" kern="1200" noProof="0" dirty="0"/>
            <a:t>, H. (2024). M&amp;S pledges to ‘upgrade digital experience’ to fuel growth. [online] Marketing Week. Available at: </a:t>
          </a:r>
          <a:r>
            <a:rPr lang="en-GB" sz="700" kern="1200" noProof="0" dirty="0">
              <a:hlinkClick xmlns:r="http://schemas.openxmlformats.org/officeDocument/2006/relationships" r:id="rId5"/>
            </a:rPr>
            <a:t>https://www.marketingweek.com/marks-and-spencer-digital-experience/?utm_source=chatgpt.com</a:t>
          </a:r>
          <a:r>
            <a:rPr lang="en-GB" sz="700" kern="1200" noProof="0" dirty="0"/>
            <a:t>.</a:t>
          </a:r>
        </a:p>
      </dsp:txBody>
      <dsp:txXfrm>
        <a:off x="0" y="3701004"/>
        <a:ext cx="11238275" cy="370032"/>
      </dsp:txXfrm>
    </dsp:sp>
    <dsp:sp modelId="{4D01E9DF-F450-4352-A007-7DC30BAF18E7}">
      <dsp:nvSpPr>
        <dsp:cNvPr id="0" name=""/>
        <dsp:cNvSpPr/>
      </dsp:nvSpPr>
      <dsp:spPr>
        <a:xfrm>
          <a:off x="0" y="4071036"/>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5B8D89B-A8FE-4644-A227-95E8290E763F}">
      <dsp:nvSpPr>
        <dsp:cNvPr id="0" name=""/>
        <dsp:cNvSpPr/>
      </dsp:nvSpPr>
      <dsp:spPr>
        <a:xfrm>
          <a:off x="0" y="4071036"/>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Simms, T. (2022). Marks and Spencer: An illustrative struggle for engagement. [online] Digital Society. Available at: </a:t>
          </a:r>
          <a:r>
            <a:rPr lang="en-GB" sz="700" kern="1200" noProof="0" dirty="0">
              <a:hlinkClick xmlns:r="http://schemas.openxmlformats.org/officeDocument/2006/relationships" r:id="rId6"/>
            </a:rPr>
            <a:t>https://medium.com/digital-society/marks-and-spencer-an-illustrative-struggle-for-engagement-ce14295b742f</a:t>
          </a:r>
          <a:r>
            <a:rPr lang="en-GB" sz="700" kern="1200" noProof="0" dirty="0"/>
            <a:t>.</a:t>
          </a:r>
        </a:p>
      </dsp:txBody>
      <dsp:txXfrm>
        <a:off x="0" y="4071036"/>
        <a:ext cx="11238275" cy="370032"/>
      </dsp:txXfrm>
    </dsp:sp>
    <dsp:sp modelId="{DC9D5079-73E9-4DF0-B248-EEFFD05B1BF4}">
      <dsp:nvSpPr>
        <dsp:cNvPr id="0" name=""/>
        <dsp:cNvSpPr/>
      </dsp:nvSpPr>
      <dsp:spPr>
        <a:xfrm>
          <a:off x="0" y="4441069"/>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13CD2C-A72B-4373-8060-6978B5E6F685}">
      <dsp:nvSpPr>
        <dsp:cNvPr id="0" name=""/>
        <dsp:cNvSpPr/>
      </dsp:nvSpPr>
      <dsp:spPr>
        <a:xfrm>
          <a:off x="0" y="4441069"/>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Valentine, M. (2020). M&amp;S overhauls Sparks loyalty scheme to go digital-first. [online] Marketing Week. Available at: </a:t>
          </a:r>
          <a:r>
            <a:rPr lang="en-GB" sz="700" kern="1200" noProof="0" dirty="0">
              <a:hlinkClick xmlns:r="http://schemas.openxmlformats.org/officeDocument/2006/relationships" r:id="rId7"/>
            </a:rPr>
            <a:t>https://www.marketingweek.com/marks-spencer-relaunch-loyalty-scheme/?utm_source=chatgpt.com</a:t>
          </a:r>
          <a:r>
            <a:rPr lang="en-GB" sz="700" kern="1200" noProof="0" dirty="0"/>
            <a:t>.</a:t>
          </a:r>
        </a:p>
      </dsp:txBody>
      <dsp:txXfrm>
        <a:off x="0" y="4441069"/>
        <a:ext cx="11238275" cy="370032"/>
      </dsp:txXfrm>
    </dsp:sp>
    <dsp:sp modelId="{EA7E5D71-0FED-4A32-A532-2E839A1799F2}">
      <dsp:nvSpPr>
        <dsp:cNvPr id="0" name=""/>
        <dsp:cNvSpPr/>
      </dsp:nvSpPr>
      <dsp:spPr>
        <a:xfrm>
          <a:off x="0" y="4811102"/>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B383F72-1863-44FA-A643-1B3CB0D98911}">
      <dsp:nvSpPr>
        <dsp:cNvPr id="0" name=""/>
        <dsp:cNvSpPr/>
      </dsp:nvSpPr>
      <dsp:spPr>
        <a:xfrm>
          <a:off x="0" y="4811102"/>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Waldron, J. (2025). How the Marks &amp; Spencer Loyalty Card Upgrades In-Store Fulfilment &amp; Personalisation. [online] </a:t>
          </a:r>
          <a:r>
            <a:rPr lang="en-GB" sz="700" kern="1200" noProof="0" dirty="0" err="1"/>
            <a:t>eTail</a:t>
          </a:r>
          <a:r>
            <a:rPr lang="en-GB" sz="700" kern="1200" noProof="0" dirty="0"/>
            <a:t> UK 2026. Available at: https://etailuk.wbresearch.com/how-the-marks-spencer-loyalty-card-upgrades-in?utm_source=chatgpt.com [Accessed 3 Dec. 2025].</a:t>
          </a:r>
        </a:p>
      </dsp:txBody>
      <dsp:txXfrm>
        <a:off x="0" y="4811102"/>
        <a:ext cx="11238275" cy="370032"/>
      </dsp:txXfrm>
    </dsp:sp>
    <dsp:sp modelId="{7907409D-CB57-4AC2-9EC9-F48662DDFCB0}">
      <dsp:nvSpPr>
        <dsp:cNvPr id="0" name=""/>
        <dsp:cNvSpPr/>
      </dsp:nvSpPr>
      <dsp:spPr>
        <a:xfrm>
          <a:off x="0" y="5181134"/>
          <a:ext cx="11238275" cy="0"/>
        </a:xfrm>
        <a:prstGeom prst="line">
          <a:avLst/>
        </a:prstGeom>
        <a:solidFill>
          <a:schemeClr val="accent1">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3BBEFE-8F7C-4A19-94CC-82CAF51438D2}">
      <dsp:nvSpPr>
        <dsp:cNvPr id="0" name=""/>
        <dsp:cNvSpPr/>
      </dsp:nvSpPr>
      <dsp:spPr>
        <a:xfrm>
          <a:off x="0" y="5181134"/>
          <a:ext cx="11238275" cy="3700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6670" tIns="26670" rIns="26670" bIns="26670" numCol="1" spcCol="1270" anchor="t" anchorCtr="0">
          <a:noAutofit/>
        </a:bodyPr>
        <a:lstStyle/>
        <a:p>
          <a:pPr marL="0" lvl="0" indent="0" algn="l" defTabSz="311150">
            <a:lnSpc>
              <a:spcPct val="90000"/>
            </a:lnSpc>
            <a:spcBef>
              <a:spcPct val="0"/>
            </a:spcBef>
            <a:spcAft>
              <a:spcPct val="35000"/>
            </a:spcAft>
            <a:buNone/>
          </a:pPr>
          <a:r>
            <a:rPr lang="en-GB" sz="700" kern="1200" noProof="0" dirty="0"/>
            <a:t>Wright, G. (2024). How M&amp;S aims to become a digital fashion leader - Retail Gazette. [online] Retail Gazette. Available at: https://www.retailgazette.co.uk/blog/2024/09/ms-digital-fashion/?utm_source=chatgpt.com.</a:t>
          </a:r>
        </a:p>
      </dsp:txBody>
      <dsp:txXfrm>
        <a:off x="0" y="5181134"/>
        <a:ext cx="11238275" cy="37003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ED291B17-9318-49DB-B28B-6E5994AE9581}" type="datetime1">
              <a:rPr lang="en-US" smtClean="0"/>
              <a:t>12/1/2025</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78DD82B9-B8EE-4375-B6FF-88FA6ABB15D9}" type="datetime1">
              <a:rPr lang="en-US" smtClean="0"/>
              <a:t>12/1/2025</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B2497495-0637-405E-AE64-5CC7506D51F5}" type="datetime1">
              <a:rPr lang="en-US" smtClean="0"/>
              <a:t>12/1/2025</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FD690-9426-415D-8B65-26881E07B2D4}" type="datetime1">
              <a:rPr lang="en-US" smtClean="0"/>
              <a:t>12/1/2025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C4989A-474C-40DE-95B9-011C28B71673}" type="datetime1">
              <a:rPr lang="en-US" smtClean="0"/>
              <a:t>12/1/2025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DB4ED54-5B5E-4A04-93D3-5772E3CE3818}" type="datetime1">
              <a:rPr lang="en-US" smtClean="0"/>
              <a:t>12/1/2025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EDE50D6-574B-40AF-946F-D52A04ADE379}" type="datetime1">
              <a:rPr lang="en-US" smtClean="0"/>
              <a:t>12/1/2025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D82884F1-FFEA-405F-9602-3DCA865EDA4E}" type="datetime1">
              <a:rPr lang="en-US" smtClean="0"/>
              <a:t>12/1/2025</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18DB4A-8810-4A10-AD5C-D5E2C667F5B3}" type="datetime1">
              <a:rPr lang="en-US" smtClean="0"/>
              <a:t>12/1/2025</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ED4963-E985-44C4-B8C4-FDD613B7C2F8}" type="datetime1">
              <a:rPr lang="en-US" smtClean="0"/>
              <a:t>12/1/2025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ED291B17-9318-49DB-B28B-6E5994AE9581}" type="datetime1">
              <a:rPr lang="en-US" smtClean="0"/>
              <a:t>12/1/2025</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ED291B17-9318-49DB-B28B-6E5994AE9581}" type="datetime1">
              <a:rPr lang="en-US" smtClean="0"/>
              <a:t>12/1/2025</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sldNum="0" hdr="0" ft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e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crol.hr/portal/aktivizam-politika/dogaaji/5234-marks-and-spencer-kree-u-proizvodnju-rodno-neutralnih-igraaka.html"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hyperlink" Target="https://lbtc.co.uk/human-resources/how-to-use-swot-analysis-for-performance-management-in-2025/" TargetMode="External"/><Relationship Id="rId7" Type="http://schemas.openxmlformats.org/officeDocument/2006/relationships/diagramColors" Target="../diagrams/colors4.xml"/><Relationship Id="rId2" Type="http://schemas.openxmlformats.org/officeDocument/2006/relationships/image" Target="../media/image26.jpg"/><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3.xml"/><Relationship Id="rId4" Type="http://schemas.openxmlformats.org/officeDocument/2006/relationships/hyperlink" Target="https://uk.style.yahoo.com/marks-and-spencer-black-friday-sale-christmas-hampers-partywear-114312318.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6D7A0BC-0046-4CAA-8E7F-DCAFE511EA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1191" y="1020431"/>
            <a:ext cx="10993549" cy="1475013"/>
          </a:xfrm>
        </p:spPr>
        <p:txBody>
          <a:bodyPr>
            <a:normAutofit/>
          </a:bodyPr>
          <a:lstStyle/>
          <a:p>
            <a:r>
              <a:rPr lang="en-GB" noProof="0" dirty="0"/>
              <a:t>Building a Sustainable Marketing Relationship</a:t>
            </a: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1194" y="2495445"/>
            <a:ext cx="11128206" cy="721888"/>
          </a:xfrm>
        </p:spPr>
        <p:txBody>
          <a:bodyPr>
            <a:normAutofit lnSpcReduction="10000"/>
          </a:bodyPr>
          <a:lstStyle/>
          <a:p>
            <a:r>
              <a:rPr lang="en-GB" noProof="0" dirty="0"/>
              <a:t>MODULE:BMSW5007                   </a:t>
            </a:r>
          </a:p>
          <a:p>
            <a:r>
              <a:rPr lang="en-GB" noProof="0" dirty="0"/>
              <a:t>Module Lead: Gwyneth Jones</a:t>
            </a:r>
          </a:p>
        </p:txBody>
      </p:sp>
      <p:sp>
        <p:nvSpPr>
          <p:cNvPr id="20" name="Rectangle 19">
            <a:extLst>
              <a:ext uri="{FF2B5EF4-FFF2-40B4-BE49-F238E27FC236}">
                <a16:creationId xmlns:a16="http://schemas.microsoft.com/office/drawing/2014/main" id="{E7C6334F-6411-41EC-AD7D-179EDD8B5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2" name="Rectangle 21">
            <a:extLst>
              <a:ext uri="{FF2B5EF4-FFF2-40B4-BE49-F238E27FC236}">
                <a16:creationId xmlns:a16="http://schemas.microsoft.com/office/drawing/2014/main" id="{E6B02CEE-3AF8-4349-9B3E-8970E6DF62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4" name="Rectangle 23">
            <a:extLst>
              <a:ext uri="{FF2B5EF4-FFF2-40B4-BE49-F238E27FC236}">
                <a16:creationId xmlns:a16="http://schemas.microsoft.com/office/drawing/2014/main" id="{AAA01CF0-3FB5-44EB-B7DE-F2E86374C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pic>
        <p:nvPicPr>
          <p:cNvPr id="6" name="Picture 5" descr="abstract image">
            <a:extLst>
              <a:ext uri="{FF2B5EF4-FFF2-40B4-BE49-F238E27FC236}">
                <a16:creationId xmlns:a16="http://schemas.microsoft.com/office/drawing/2014/main" id="{F1A8C364-94D4-4630-BAD0-78722F347055}"/>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448733" y="3385127"/>
            <a:ext cx="11260667" cy="2124809"/>
          </a:xfrm>
          <a:prstGeom prst="rect">
            <a:avLst/>
          </a:prstGeom>
        </p:spPr>
      </p:pic>
      <p:sp>
        <p:nvSpPr>
          <p:cNvPr id="5" name="TextBox 4">
            <a:extLst>
              <a:ext uri="{FF2B5EF4-FFF2-40B4-BE49-F238E27FC236}">
                <a16:creationId xmlns:a16="http://schemas.microsoft.com/office/drawing/2014/main" id="{7E041A9E-ED78-8835-95DA-3E72C90B9F84}"/>
              </a:ext>
            </a:extLst>
          </p:cNvPr>
          <p:cNvSpPr txBox="1"/>
          <p:nvPr/>
        </p:nvSpPr>
        <p:spPr>
          <a:xfrm>
            <a:off x="7945150" y="5819801"/>
            <a:ext cx="3764250" cy="646331"/>
          </a:xfrm>
          <a:prstGeom prst="rect">
            <a:avLst/>
          </a:prstGeom>
          <a:noFill/>
        </p:spPr>
        <p:txBody>
          <a:bodyPr wrap="square">
            <a:spAutoFit/>
          </a:bodyPr>
          <a:lstStyle/>
          <a:p>
            <a:r>
              <a:rPr lang="en-GB" noProof="0" dirty="0"/>
              <a:t>Student: Mariela Hidalgo</a:t>
            </a:r>
          </a:p>
          <a:p>
            <a:r>
              <a:rPr lang="en-GB" noProof="0" dirty="0"/>
              <a:t>Student Number:2318489</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F96B7714-9FA6-666E-A5F3-FAD6930396DF}"/>
              </a:ext>
            </a:extLst>
          </p:cNvPr>
          <p:cNvSpPr>
            <a:spLocks noGrp="1"/>
          </p:cNvSpPr>
          <p:nvPr>
            <p:ph type="title"/>
          </p:nvPr>
        </p:nvSpPr>
        <p:spPr>
          <a:xfrm>
            <a:off x="581193" y="702156"/>
            <a:ext cx="6309003" cy="1013800"/>
          </a:xfrm>
        </p:spPr>
        <p:txBody>
          <a:bodyPr>
            <a:normAutofit/>
          </a:bodyPr>
          <a:lstStyle/>
          <a:p>
            <a:r>
              <a:rPr lang="en-GB" noProof="0" dirty="0">
                <a:solidFill>
                  <a:schemeClr val="tx2"/>
                </a:solidFill>
              </a:rPr>
              <a:t>Table of contents</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3" name="Content Placeholder 2">
            <a:extLst>
              <a:ext uri="{FF2B5EF4-FFF2-40B4-BE49-F238E27FC236}">
                <a16:creationId xmlns:a16="http://schemas.microsoft.com/office/drawing/2014/main" id="{7982C772-BE11-6C61-8647-D4A87F8C8ADE}"/>
              </a:ext>
            </a:extLst>
          </p:cNvPr>
          <p:cNvSpPr>
            <a:spLocks noGrp="1"/>
          </p:cNvSpPr>
          <p:nvPr>
            <p:ph idx="1"/>
          </p:nvPr>
        </p:nvSpPr>
        <p:spPr>
          <a:xfrm>
            <a:off x="581194" y="1896533"/>
            <a:ext cx="6309003" cy="3962266"/>
          </a:xfrm>
        </p:spPr>
        <p:txBody>
          <a:bodyPr>
            <a:normAutofit/>
          </a:bodyPr>
          <a:lstStyle/>
          <a:p>
            <a:pPr>
              <a:lnSpc>
                <a:spcPct val="100000"/>
              </a:lnSpc>
              <a:buFont typeface="Wingdings" panose="05000000000000000000" pitchFamily="2" charset="2"/>
              <a:buChar char="Ø"/>
            </a:pPr>
            <a:endParaRPr lang="en-GB" sz="1400" noProof="0" dirty="0">
              <a:solidFill>
                <a:schemeClr val="tx2"/>
              </a:solidFill>
            </a:endParaRPr>
          </a:p>
          <a:p>
            <a:pPr>
              <a:lnSpc>
                <a:spcPct val="100000"/>
              </a:lnSpc>
              <a:buFont typeface="Wingdings" panose="05000000000000000000" pitchFamily="2" charset="2"/>
              <a:buChar char="Ø"/>
            </a:pPr>
            <a:r>
              <a:rPr lang="en-GB" sz="1400" noProof="0" dirty="0">
                <a:solidFill>
                  <a:schemeClr val="tx2"/>
                </a:solidFill>
              </a:rPr>
              <a:t>Digital Marketing</a:t>
            </a:r>
          </a:p>
          <a:p>
            <a:pPr>
              <a:lnSpc>
                <a:spcPct val="100000"/>
              </a:lnSpc>
              <a:buFont typeface="Wingdings" panose="05000000000000000000" pitchFamily="2" charset="2"/>
              <a:buChar char="Ø"/>
            </a:pPr>
            <a:r>
              <a:rPr lang="en-GB" sz="1400" dirty="0">
                <a:solidFill>
                  <a:schemeClr val="tx2"/>
                </a:solidFill>
              </a:rPr>
              <a:t>Definition of CRM</a:t>
            </a:r>
            <a:endParaRPr lang="en-GB" sz="1400" noProof="0" dirty="0">
              <a:solidFill>
                <a:schemeClr val="tx2"/>
              </a:solidFill>
            </a:endParaRPr>
          </a:p>
          <a:p>
            <a:pPr>
              <a:lnSpc>
                <a:spcPct val="100000"/>
              </a:lnSpc>
              <a:buFont typeface="Wingdings" panose="05000000000000000000" pitchFamily="2" charset="2"/>
              <a:buChar char="Ø"/>
            </a:pPr>
            <a:r>
              <a:rPr lang="en-GB" sz="1400" noProof="0" dirty="0">
                <a:solidFill>
                  <a:schemeClr val="tx2"/>
                </a:solidFill>
              </a:rPr>
              <a:t>Digital and Social media in CRM</a:t>
            </a:r>
          </a:p>
          <a:p>
            <a:pPr>
              <a:lnSpc>
                <a:spcPct val="100000"/>
              </a:lnSpc>
              <a:buFont typeface="Wingdings" panose="05000000000000000000" pitchFamily="2" charset="2"/>
              <a:buChar char="Ø"/>
            </a:pPr>
            <a:r>
              <a:rPr lang="en-GB" sz="1400" dirty="0">
                <a:solidFill>
                  <a:schemeClr val="tx2"/>
                </a:solidFill>
              </a:rPr>
              <a:t>H</a:t>
            </a:r>
            <a:r>
              <a:rPr lang="en-GB" sz="1400" noProof="0" dirty="0">
                <a:solidFill>
                  <a:schemeClr val="tx2"/>
                </a:solidFill>
              </a:rPr>
              <a:t>ow M&amp;S Food uses digital and social media platforms to: </a:t>
            </a:r>
          </a:p>
          <a:p>
            <a:pPr marL="0" indent="0">
              <a:lnSpc>
                <a:spcPct val="100000"/>
              </a:lnSpc>
              <a:buNone/>
            </a:pPr>
            <a:r>
              <a:rPr lang="en-GB" sz="1400" noProof="0" dirty="0">
                <a:solidFill>
                  <a:schemeClr val="tx2"/>
                </a:solidFill>
              </a:rPr>
              <a:t>      - Develops and maintains its customer relationships</a:t>
            </a:r>
          </a:p>
          <a:p>
            <a:pPr marL="0" indent="0">
              <a:lnSpc>
                <a:spcPct val="100000"/>
              </a:lnSpc>
              <a:buNone/>
            </a:pPr>
            <a:r>
              <a:rPr lang="en-GB" sz="1400" noProof="0" dirty="0">
                <a:solidFill>
                  <a:schemeClr val="tx2"/>
                </a:solidFill>
              </a:rPr>
              <a:t>      - Improve customer engagement and experience </a:t>
            </a:r>
          </a:p>
          <a:p>
            <a:pPr marL="0" indent="0">
              <a:lnSpc>
                <a:spcPct val="100000"/>
              </a:lnSpc>
              <a:buNone/>
            </a:pPr>
            <a:r>
              <a:rPr lang="en-GB" sz="1400" noProof="0" dirty="0">
                <a:solidFill>
                  <a:schemeClr val="tx2"/>
                </a:solidFill>
              </a:rPr>
              <a:t>      - Support organizational performance </a:t>
            </a:r>
          </a:p>
          <a:p>
            <a:pPr>
              <a:lnSpc>
                <a:spcPct val="100000"/>
              </a:lnSpc>
              <a:buFont typeface="Wingdings" panose="05000000000000000000" pitchFamily="2" charset="2"/>
              <a:buChar char="Ø"/>
            </a:pPr>
            <a:r>
              <a:rPr lang="en-GB" sz="1400" noProof="0" dirty="0">
                <a:solidFill>
                  <a:schemeClr val="tx2"/>
                </a:solidFill>
              </a:rPr>
              <a:t>Critical assessment of the effectiveness of these digital strategies in the Marks and Spencer Food.</a:t>
            </a:r>
          </a:p>
          <a:p>
            <a:pPr>
              <a:lnSpc>
                <a:spcPct val="100000"/>
              </a:lnSpc>
              <a:buFont typeface="Wingdings" panose="05000000000000000000" pitchFamily="2" charset="2"/>
              <a:buChar char="Ø"/>
            </a:pPr>
            <a:r>
              <a:rPr lang="en-GB" sz="1400" noProof="0" dirty="0">
                <a:solidFill>
                  <a:schemeClr val="tx2"/>
                </a:solidFill>
              </a:rPr>
              <a:t>Conclusion</a:t>
            </a:r>
          </a:p>
          <a:p>
            <a:pPr>
              <a:lnSpc>
                <a:spcPct val="100000"/>
              </a:lnSpc>
              <a:buFont typeface="Wingdings" panose="05000000000000000000" pitchFamily="2" charset="2"/>
              <a:buChar char="Ø"/>
            </a:pPr>
            <a:r>
              <a:rPr lang="en-GB" sz="1400" noProof="0" dirty="0">
                <a:solidFill>
                  <a:schemeClr val="tx2"/>
                </a:solidFill>
              </a:rPr>
              <a:t>References</a:t>
            </a:r>
          </a:p>
          <a:p>
            <a:pPr marL="0" indent="0">
              <a:lnSpc>
                <a:spcPct val="100000"/>
              </a:lnSpc>
              <a:buNone/>
            </a:pPr>
            <a:endParaRPr lang="en-GB" sz="1400" noProof="0" dirty="0">
              <a:solidFill>
                <a:schemeClr val="tx2"/>
              </a:solidFill>
            </a:endParaRPr>
          </a:p>
          <a:p>
            <a:pPr>
              <a:lnSpc>
                <a:spcPct val="100000"/>
              </a:lnSpc>
              <a:buFont typeface="Wingdings" panose="05000000000000000000" pitchFamily="2" charset="2"/>
              <a:buChar char="Ø"/>
            </a:pPr>
            <a:endParaRPr lang="en-GB" sz="1400" noProof="0" dirty="0">
              <a:solidFill>
                <a:schemeClr val="tx2"/>
              </a:solidFill>
            </a:endParaRPr>
          </a:p>
        </p:txBody>
      </p:sp>
      <p:pic>
        <p:nvPicPr>
          <p:cNvPr id="5" name="Picture 4">
            <a:extLst>
              <a:ext uri="{FF2B5EF4-FFF2-40B4-BE49-F238E27FC236}">
                <a16:creationId xmlns:a16="http://schemas.microsoft.com/office/drawing/2014/main" id="{433BDAD9-3E0C-B01B-D059-5AE106FD7311}"/>
              </a:ext>
            </a:extLst>
          </p:cNvPr>
          <p:cNvPicPr>
            <a:picLocks noChangeAspect="1"/>
          </p:cNvPicPr>
          <p:nvPr/>
        </p:nvPicPr>
        <p:blipFill>
          <a:blip r:embed="rId2"/>
          <a:srcRect l="19866" r="41825"/>
          <a:stretch>
            <a:fillRect/>
          </a:stretch>
        </p:blipFill>
        <p:spPr>
          <a:xfrm>
            <a:off x="7521283" y="10"/>
            <a:ext cx="4670717" cy="6857990"/>
          </a:xfrm>
          <a:prstGeom prst="rect">
            <a:avLst/>
          </a:prstGeom>
        </p:spPr>
      </p:pic>
    </p:spTree>
    <p:extLst>
      <p:ext uri="{BB962C8B-B14F-4D97-AF65-F5344CB8AC3E}">
        <p14:creationId xmlns:p14="http://schemas.microsoft.com/office/powerpoint/2010/main" val="78835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E9652A56-60E6-5F52-C7DB-72DD6921857C}"/>
              </a:ext>
            </a:extLst>
          </p:cNvPr>
          <p:cNvSpPr>
            <a:spLocks noGrp="1"/>
          </p:cNvSpPr>
          <p:nvPr>
            <p:ph type="title"/>
          </p:nvPr>
        </p:nvSpPr>
        <p:spPr>
          <a:xfrm>
            <a:off x="581193" y="702156"/>
            <a:ext cx="6309003" cy="1013800"/>
          </a:xfrm>
        </p:spPr>
        <p:txBody>
          <a:bodyPr>
            <a:normAutofit/>
          </a:bodyPr>
          <a:lstStyle/>
          <a:p>
            <a:r>
              <a:rPr lang="en-GB" noProof="0" dirty="0">
                <a:solidFill>
                  <a:schemeClr val="accent2">
                    <a:lumMod val="50000"/>
                  </a:schemeClr>
                </a:solidFill>
              </a:rPr>
              <a:t>Digital Marketing</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graphicFrame>
        <p:nvGraphicFramePr>
          <p:cNvPr id="24" name="Content Placeholder 2">
            <a:extLst>
              <a:ext uri="{FF2B5EF4-FFF2-40B4-BE49-F238E27FC236}">
                <a16:creationId xmlns:a16="http://schemas.microsoft.com/office/drawing/2014/main" id="{C6890A91-C6F5-18B1-6B79-F6AEC8BDAB4F}"/>
              </a:ext>
            </a:extLst>
          </p:cNvPr>
          <p:cNvGraphicFramePr>
            <a:graphicFrameLocks noGrp="1"/>
          </p:cNvGraphicFramePr>
          <p:nvPr>
            <p:ph idx="1"/>
            <p:extLst>
              <p:ext uri="{D42A27DB-BD31-4B8C-83A1-F6EECF244321}">
                <p14:modId xmlns:p14="http://schemas.microsoft.com/office/powerpoint/2010/main" val="1275643091"/>
              </p:ext>
            </p:extLst>
          </p:nvPr>
        </p:nvGraphicFramePr>
        <p:xfrm>
          <a:off x="581194" y="1896533"/>
          <a:ext cx="6309003" cy="396226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6" name="Picture 15" descr="Vegetables on display at a market">
            <a:extLst>
              <a:ext uri="{FF2B5EF4-FFF2-40B4-BE49-F238E27FC236}">
                <a16:creationId xmlns:a16="http://schemas.microsoft.com/office/drawing/2014/main" id="{91D02664-1EB3-A686-2623-A0817FC0A155}"/>
              </a:ext>
            </a:extLst>
          </p:cNvPr>
          <p:cNvPicPr>
            <a:picLocks noChangeAspect="1"/>
          </p:cNvPicPr>
          <p:nvPr/>
        </p:nvPicPr>
        <p:blipFill>
          <a:blip r:embed="rId7"/>
          <a:srcRect l="33715" r="20824" b="-1"/>
          <a:stretch>
            <a:fillRect/>
          </a:stretch>
        </p:blipFill>
        <p:spPr>
          <a:xfrm>
            <a:off x="7521283" y="10"/>
            <a:ext cx="4670717" cy="6857990"/>
          </a:xfrm>
          <a:prstGeom prst="rect">
            <a:avLst/>
          </a:prstGeom>
        </p:spPr>
      </p:pic>
    </p:spTree>
    <p:extLst>
      <p:ext uri="{BB962C8B-B14F-4D97-AF65-F5344CB8AC3E}">
        <p14:creationId xmlns:p14="http://schemas.microsoft.com/office/powerpoint/2010/main" val="8676305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noProof="0" dirty="0"/>
          </a:p>
        </p:txBody>
      </p:sp>
      <p:sp>
        <p:nvSpPr>
          <p:cNvPr id="2" name="Title 1">
            <a:extLst>
              <a:ext uri="{FF2B5EF4-FFF2-40B4-BE49-F238E27FC236}">
                <a16:creationId xmlns:a16="http://schemas.microsoft.com/office/drawing/2014/main" id="{2E10BAA9-B0A0-1C2B-E22A-14D41A060104}"/>
              </a:ext>
            </a:extLst>
          </p:cNvPr>
          <p:cNvSpPr>
            <a:spLocks noGrp="1"/>
          </p:cNvSpPr>
          <p:nvPr>
            <p:ph type="title"/>
          </p:nvPr>
        </p:nvSpPr>
        <p:spPr>
          <a:xfrm>
            <a:off x="581193" y="702156"/>
            <a:ext cx="6309003" cy="1013800"/>
          </a:xfrm>
        </p:spPr>
        <p:txBody>
          <a:bodyPr>
            <a:normAutofit/>
          </a:bodyPr>
          <a:lstStyle/>
          <a:p>
            <a:r>
              <a:rPr lang="en-GB" noProof="0" dirty="0">
                <a:solidFill>
                  <a:schemeClr val="tx2"/>
                </a:solidFill>
              </a:rPr>
              <a:t>CRM Definition</a:t>
            </a:r>
            <a:br>
              <a:rPr lang="en-GB" noProof="0" dirty="0">
                <a:solidFill>
                  <a:schemeClr val="tx2"/>
                </a:solidFill>
              </a:rPr>
            </a:br>
            <a:endParaRPr lang="en-GB" noProof="0" dirty="0">
              <a:solidFill>
                <a:schemeClr val="tx2"/>
              </a:solidFill>
            </a:endParaRPr>
          </a:p>
        </p:txBody>
      </p:sp>
      <p:sp>
        <p:nvSpPr>
          <p:cNvPr id="15" name="Rectangle 14">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pic>
        <p:nvPicPr>
          <p:cNvPr id="4" name="Picture 3">
            <a:extLst>
              <a:ext uri="{FF2B5EF4-FFF2-40B4-BE49-F238E27FC236}">
                <a16:creationId xmlns:a16="http://schemas.microsoft.com/office/drawing/2014/main" id="{E2104FF5-8654-05DF-63FD-CC00B10763FA}"/>
              </a:ext>
            </a:extLst>
          </p:cNvPr>
          <p:cNvPicPr>
            <a:picLocks noChangeAspect="1"/>
          </p:cNvPicPr>
          <p:nvPr/>
        </p:nvPicPr>
        <p:blipFill>
          <a:blip r:embed="rId2"/>
          <a:srcRect l="18321" r="16468"/>
          <a:stretch>
            <a:fillRect/>
          </a:stretch>
        </p:blipFill>
        <p:spPr>
          <a:xfrm>
            <a:off x="7521283" y="10"/>
            <a:ext cx="4670717" cy="6857990"/>
          </a:xfrm>
          <a:prstGeom prst="rect">
            <a:avLst/>
          </a:prstGeom>
        </p:spPr>
      </p:pic>
      <p:graphicFrame>
        <p:nvGraphicFramePr>
          <p:cNvPr id="5" name="Content Placeholder 2">
            <a:extLst>
              <a:ext uri="{FF2B5EF4-FFF2-40B4-BE49-F238E27FC236}">
                <a16:creationId xmlns:a16="http://schemas.microsoft.com/office/drawing/2014/main" id="{14DC6C2B-F30A-19FD-96FB-C05436EE1399}"/>
              </a:ext>
            </a:extLst>
          </p:cNvPr>
          <p:cNvGraphicFramePr>
            <a:graphicFrameLocks noGrp="1"/>
          </p:cNvGraphicFramePr>
          <p:nvPr>
            <p:ph idx="1"/>
            <p:extLst>
              <p:ext uri="{D42A27DB-BD31-4B8C-83A1-F6EECF244321}">
                <p14:modId xmlns:p14="http://schemas.microsoft.com/office/powerpoint/2010/main" val="2133904424"/>
              </p:ext>
            </p:extLst>
          </p:nvPr>
        </p:nvGraphicFramePr>
        <p:xfrm>
          <a:off x="581194" y="1896533"/>
          <a:ext cx="6309003" cy="39622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193809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3CED7894-4F62-4A6C-8DB5-DB5BE08E9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5" name="Title 4">
            <a:extLst>
              <a:ext uri="{FF2B5EF4-FFF2-40B4-BE49-F238E27FC236}">
                <a16:creationId xmlns:a16="http://schemas.microsoft.com/office/drawing/2014/main" id="{ABEB658B-C58B-C69E-CB60-90F120A13858}"/>
              </a:ext>
            </a:extLst>
          </p:cNvPr>
          <p:cNvSpPr>
            <a:spLocks noGrp="1"/>
          </p:cNvSpPr>
          <p:nvPr>
            <p:ph type="title"/>
          </p:nvPr>
        </p:nvSpPr>
        <p:spPr>
          <a:xfrm>
            <a:off x="609906" y="702156"/>
            <a:ext cx="3568661" cy="1188720"/>
          </a:xfrm>
        </p:spPr>
        <p:txBody>
          <a:bodyPr>
            <a:normAutofit/>
          </a:bodyPr>
          <a:lstStyle/>
          <a:p>
            <a:r>
              <a:rPr lang="en-GB" noProof="0" dirty="0"/>
              <a:t>Digital and Social Media in CRM</a:t>
            </a:r>
          </a:p>
        </p:txBody>
      </p:sp>
      <p:sp>
        <p:nvSpPr>
          <p:cNvPr id="15" name="Rectangle 14">
            <a:extLst>
              <a:ext uri="{FF2B5EF4-FFF2-40B4-BE49-F238E27FC236}">
                <a16:creationId xmlns:a16="http://schemas.microsoft.com/office/drawing/2014/main" id="{E536F3B4-50F6-4C52-8F76-4EB121471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7" name="Content Placeholder 6">
            <a:extLst>
              <a:ext uri="{FF2B5EF4-FFF2-40B4-BE49-F238E27FC236}">
                <a16:creationId xmlns:a16="http://schemas.microsoft.com/office/drawing/2014/main" id="{077E27C8-D33E-F739-657F-5A1310F6FC2A}"/>
              </a:ext>
            </a:extLst>
          </p:cNvPr>
          <p:cNvSpPr>
            <a:spLocks noGrp="1"/>
          </p:cNvSpPr>
          <p:nvPr>
            <p:ph idx="1"/>
          </p:nvPr>
        </p:nvSpPr>
        <p:spPr>
          <a:xfrm>
            <a:off x="188686" y="2044393"/>
            <a:ext cx="4339771" cy="4472521"/>
          </a:xfrm>
        </p:spPr>
        <p:txBody>
          <a:bodyPr>
            <a:normAutofit fontScale="92500" lnSpcReduction="20000"/>
          </a:bodyPr>
          <a:lstStyle/>
          <a:p>
            <a:pPr marL="0" indent="0">
              <a:buNone/>
            </a:pPr>
            <a:r>
              <a:rPr lang="en-GB" noProof="0" dirty="0"/>
              <a:t>Traditional CRM has been focused on managing customer interactions via sales, service, and marketing channels such as telephone, e-mail, and face-to-face communication. The growth of digital technology and social media platforms has led to the significant expansion of CRM in the current days.</a:t>
            </a:r>
          </a:p>
          <a:p>
            <a:pPr marL="0" indent="0">
              <a:buNone/>
            </a:pPr>
            <a:r>
              <a:rPr lang="en-US" noProof="0" dirty="0"/>
              <a:t>Kaplan and Haenlein (2010) argue that social media support the building of relationships by enabling real, interactive exchanges rather than transactional ones.</a:t>
            </a:r>
            <a:endParaRPr lang="en-GB" noProof="0" dirty="0"/>
          </a:p>
          <a:p>
            <a:pPr marL="0" indent="0">
              <a:buNone/>
            </a:pPr>
            <a:r>
              <a:rPr lang="en-US" noProof="0" dirty="0"/>
              <a:t>M&amp;S promotes seasonal campaigns, new products and sustainability initiatives on social media such as Instagram, TikTok, Facebook and others. Through these channels, customers can share their experiences, comment and provide feedback in real time, promoting two-way interaction.</a:t>
            </a:r>
          </a:p>
        </p:txBody>
      </p:sp>
      <p:pic>
        <p:nvPicPr>
          <p:cNvPr id="9" name="Picture 8" descr="Mobile device with apps">
            <a:extLst>
              <a:ext uri="{FF2B5EF4-FFF2-40B4-BE49-F238E27FC236}">
                <a16:creationId xmlns:a16="http://schemas.microsoft.com/office/drawing/2014/main" id="{CA925B75-91AE-AF31-B170-183518A5FE7D}"/>
              </a:ext>
            </a:extLst>
          </p:cNvPr>
          <p:cNvPicPr>
            <a:picLocks noChangeAspect="1"/>
          </p:cNvPicPr>
          <p:nvPr/>
        </p:nvPicPr>
        <p:blipFill>
          <a:blip r:embed="rId2"/>
          <a:srcRect l="38175"/>
          <a:stretch>
            <a:fillRect/>
          </a:stretch>
        </p:blipFill>
        <p:spPr>
          <a:xfrm>
            <a:off x="4654295" y="10"/>
            <a:ext cx="7537705" cy="6857990"/>
          </a:xfrm>
          <a:prstGeom prst="rect">
            <a:avLst/>
          </a:prstGeom>
        </p:spPr>
      </p:pic>
    </p:spTree>
    <p:extLst>
      <p:ext uri="{BB962C8B-B14F-4D97-AF65-F5344CB8AC3E}">
        <p14:creationId xmlns:p14="http://schemas.microsoft.com/office/powerpoint/2010/main" val="263784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pic>
        <p:nvPicPr>
          <p:cNvPr id="7" name="Picture 6" descr="A group of people walking past a storefront&#10;&#10;AI-generated content may be incorrect.">
            <a:extLst>
              <a:ext uri="{FF2B5EF4-FFF2-40B4-BE49-F238E27FC236}">
                <a16:creationId xmlns:a16="http://schemas.microsoft.com/office/drawing/2014/main" id="{1D278DAD-6827-9EFC-03AB-1B2EDCB5CD19}"/>
              </a:ext>
            </a:extLst>
          </p:cNvPr>
          <p:cNvPicPr>
            <a:picLocks noChangeAspect="1"/>
          </p:cNvPicPr>
          <p:nvPr/>
        </p:nvPicPr>
        <p:blipFill>
          <a:blip r:embed="rId2">
            <a:extLst>
              <a:ext uri="{837473B0-CC2E-450A-ABE3-18F120FF3D39}">
                <a1611:picAttrSrcUrl xmlns:a1611="http://schemas.microsoft.com/office/drawing/2016/11/main" r:id="rId3"/>
              </a:ext>
            </a:extLst>
          </a:blip>
          <a:srcRect l="19683" r="19580" b="3"/>
          <a:stretch>
            <a:fillRect/>
          </a:stretch>
        </p:blipFill>
        <p:spPr>
          <a:xfrm>
            <a:off x="585216" y="2163544"/>
            <a:ext cx="3410985" cy="4211857"/>
          </a:xfrm>
          <a:prstGeom prst="rect">
            <a:avLst/>
          </a:prstGeom>
        </p:spPr>
      </p:pic>
      <p:sp>
        <p:nvSpPr>
          <p:cNvPr id="2" name="Title 1">
            <a:extLst>
              <a:ext uri="{FF2B5EF4-FFF2-40B4-BE49-F238E27FC236}">
                <a16:creationId xmlns:a16="http://schemas.microsoft.com/office/drawing/2014/main" id="{94D1683A-6D64-7CEE-1A46-E6291C5CC094}"/>
              </a:ext>
            </a:extLst>
          </p:cNvPr>
          <p:cNvSpPr>
            <a:spLocks noGrp="1"/>
          </p:cNvSpPr>
          <p:nvPr>
            <p:ph type="title"/>
          </p:nvPr>
        </p:nvSpPr>
        <p:spPr>
          <a:xfrm>
            <a:off x="585216" y="704088"/>
            <a:ext cx="3523686" cy="1294379"/>
          </a:xfrm>
        </p:spPr>
        <p:txBody>
          <a:bodyPr anchor="t">
            <a:normAutofit/>
          </a:bodyPr>
          <a:lstStyle/>
          <a:p>
            <a:pPr>
              <a:lnSpc>
                <a:spcPct val="90000"/>
              </a:lnSpc>
            </a:pPr>
            <a:r>
              <a:rPr lang="en-GB" sz="2000" noProof="0" dirty="0"/>
              <a:t>how M&amp;S Food uses digital and social media platforms</a:t>
            </a:r>
            <a:br>
              <a:rPr lang="en-GB" sz="2000" noProof="0" dirty="0"/>
            </a:br>
            <a:endParaRPr lang="en-GB" sz="2000" noProof="0" dirty="0"/>
          </a:p>
        </p:txBody>
      </p:sp>
      <p:sp>
        <p:nvSpPr>
          <p:cNvPr id="3" name="Content Placeholder 2">
            <a:extLst>
              <a:ext uri="{FF2B5EF4-FFF2-40B4-BE49-F238E27FC236}">
                <a16:creationId xmlns:a16="http://schemas.microsoft.com/office/drawing/2014/main" id="{5EFB755D-AFC2-CCD2-FD26-5FA057BC0EAF}"/>
              </a:ext>
            </a:extLst>
          </p:cNvPr>
          <p:cNvSpPr>
            <a:spLocks noGrp="1"/>
          </p:cNvSpPr>
          <p:nvPr>
            <p:ph idx="1"/>
          </p:nvPr>
        </p:nvSpPr>
        <p:spPr>
          <a:xfrm>
            <a:off x="4379976" y="704088"/>
            <a:ext cx="7365491" cy="5760721"/>
          </a:xfrm>
        </p:spPr>
        <p:txBody>
          <a:bodyPr anchor="t">
            <a:normAutofit/>
          </a:bodyPr>
          <a:lstStyle/>
          <a:p>
            <a:pPr marL="0" indent="0">
              <a:lnSpc>
                <a:spcPct val="100000"/>
              </a:lnSpc>
              <a:buNone/>
            </a:pPr>
            <a:endParaRPr lang="en-GB" sz="1300" noProof="0" dirty="0"/>
          </a:p>
          <a:p>
            <a:pPr>
              <a:lnSpc>
                <a:spcPct val="100000"/>
              </a:lnSpc>
              <a:buFont typeface="Wingdings" panose="05000000000000000000" pitchFamily="2" charset="2"/>
              <a:buChar char="v"/>
            </a:pPr>
            <a:r>
              <a:rPr lang="en-GB" sz="1500" noProof="0" dirty="0">
                <a:latin typeface="Calibri" panose="020F0502020204030204" pitchFamily="34" charset="0"/>
                <a:cs typeface="Calibri" panose="020F0502020204030204" pitchFamily="34" charset="0"/>
              </a:rPr>
              <a:t>They create and maintain relationships with their clients by monitoring their behaviour:</a:t>
            </a:r>
          </a:p>
          <a:p>
            <a:pPr marL="0" indent="0">
              <a:lnSpc>
                <a:spcPct val="100000"/>
              </a:lnSpc>
              <a:buNone/>
            </a:pPr>
            <a:r>
              <a:rPr lang="en-GB" sz="1500" noProof="0" dirty="0">
                <a:latin typeface="Calibri" panose="020F0502020204030204" pitchFamily="34" charset="0"/>
                <a:cs typeface="Calibri" panose="020F0502020204030204" pitchFamily="34" charset="0"/>
              </a:rPr>
              <a:t>Multi-channel presence (online and offline (</a:t>
            </a:r>
            <a:r>
              <a:rPr lang="en-GB" sz="1500" noProof="0" dirty="0" err="1">
                <a:latin typeface="Calibri" panose="020F0502020204030204" pitchFamily="34" charset="0"/>
                <a:cs typeface="Calibri" panose="020F0502020204030204" pitchFamily="34" charset="0"/>
              </a:rPr>
              <a:t>Daniayal</a:t>
            </a:r>
            <a:r>
              <a:rPr lang="en-GB" sz="1500" noProof="0" dirty="0">
                <a:latin typeface="Calibri" panose="020F0502020204030204" pitchFamily="34" charset="0"/>
                <a:cs typeface="Calibri" panose="020F0502020204030204" pitchFamily="34" charset="0"/>
              </a:rPr>
              <a:t>, 2024) </a:t>
            </a:r>
          </a:p>
          <a:p>
            <a:pPr marL="0" indent="0">
              <a:lnSpc>
                <a:spcPct val="100000"/>
              </a:lnSpc>
              <a:buNone/>
            </a:pPr>
            <a:r>
              <a:rPr lang="en-GB" sz="1500" noProof="0" dirty="0">
                <a:latin typeface="Calibri" panose="020F0502020204030204" pitchFamily="34" charset="0"/>
                <a:cs typeface="Calibri" panose="020F0502020204030204" pitchFamily="34" charset="0"/>
              </a:rPr>
              <a:t>Their social and digital campaigns are integrated with in-store displays, e-mail and other traditional channels, thus facilitating the purchasing experience. (native assignation help, 2020).</a:t>
            </a:r>
          </a:p>
          <a:p>
            <a:pPr>
              <a:lnSpc>
                <a:spcPct val="100000"/>
              </a:lnSpc>
              <a:buFont typeface="Wingdings" panose="05000000000000000000" pitchFamily="2" charset="2"/>
              <a:buChar char="v"/>
            </a:pPr>
            <a:r>
              <a:rPr lang="en-GB" sz="1500" noProof="0" dirty="0">
                <a:latin typeface="Calibri" panose="020F0502020204030204" pitchFamily="34" charset="0"/>
                <a:cs typeface="Calibri" panose="020F0502020204030204" pitchFamily="34" charset="0"/>
              </a:rPr>
              <a:t>Active social media presence and content strategy: </a:t>
            </a:r>
          </a:p>
          <a:p>
            <a:pPr marL="0" indent="0">
              <a:lnSpc>
                <a:spcPct val="100000"/>
              </a:lnSpc>
              <a:buNone/>
            </a:pPr>
            <a:r>
              <a:rPr lang="en-GB" sz="1500" noProof="0" dirty="0">
                <a:latin typeface="Calibri" panose="020F0502020204030204" pitchFamily="34" charset="0"/>
                <a:cs typeface="Calibri" panose="020F0502020204030204" pitchFamily="34" charset="0"/>
              </a:rPr>
              <a:t>M&amp;S maintains accounts on popular platforms such as Instagram, Tik Tok, YouTube, Facebook and Twitter, to reach a wide and diverse audience. (Gilliland, 2023).</a:t>
            </a:r>
          </a:p>
          <a:p>
            <a:pPr marL="0" indent="0">
              <a:lnSpc>
                <a:spcPct val="100000"/>
              </a:lnSpc>
              <a:buNone/>
            </a:pPr>
            <a:r>
              <a:rPr lang="en-GB" sz="1500" noProof="0" dirty="0">
                <a:latin typeface="Calibri" panose="020F0502020204030204" pitchFamily="34" charset="0"/>
                <a:cs typeface="Calibri" panose="020F0502020204030204" pitchFamily="34" charset="0"/>
              </a:rPr>
              <a:t>The brand experimented with virtual influencers and local store voices, showing a willingness to innovate, try new digital native trends and appeal to younger consumers. </a:t>
            </a:r>
          </a:p>
          <a:p>
            <a:pPr marL="0" indent="0">
              <a:lnSpc>
                <a:spcPct val="100000"/>
              </a:lnSpc>
              <a:buNone/>
            </a:pPr>
            <a:r>
              <a:rPr lang="en-GB" sz="1500" noProof="0" dirty="0">
                <a:latin typeface="Calibri" panose="020F0502020204030204" pitchFamily="34" charset="0"/>
                <a:cs typeface="Calibri" panose="020F0502020204030204" pitchFamily="34" charset="0"/>
              </a:rPr>
              <a:t>In addition, it helps to build community involvement and a local flavour. (Jazmine Martin, ed.). </a:t>
            </a:r>
          </a:p>
          <a:p>
            <a:pPr>
              <a:lnSpc>
                <a:spcPct val="100000"/>
              </a:lnSpc>
              <a:buFont typeface="Wingdings" panose="05000000000000000000" pitchFamily="2" charset="2"/>
              <a:buChar char="v"/>
            </a:pPr>
            <a:r>
              <a:rPr lang="en-GB" sz="1500" noProof="0" dirty="0">
                <a:latin typeface="Calibri" panose="020F0502020204030204" pitchFamily="34" charset="0"/>
                <a:cs typeface="Calibri" panose="020F0502020204030204" pitchFamily="34" charset="0"/>
              </a:rPr>
              <a:t>Social and digital first strategy for campaigns, especially for younger demographics:</a:t>
            </a:r>
          </a:p>
          <a:p>
            <a:pPr marL="0" indent="0">
              <a:lnSpc>
                <a:spcPct val="100000"/>
              </a:lnSpc>
              <a:buNone/>
            </a:pPr>
            <a:r>
              <a:rPr lang="en-GB" sz="1500" noProof="0" dirty="0">
                <a:latin typeface="Calibri" panose="020F0502020204030204" pitchFamily="34" charset="0"/>
                <a:cs typeface="Calibri" panose="020F0502020204030204" pitchFamily="34" charset="0"/>
              </a:rPr>
              <a:t>M&amp;S has explicitly adopted a digital and social-driven approach for major campaigns (e.g. holiday and seasonal marketing) by shifting the focus away from traditional media and towards social, video and streaming channels. (admin, 2025) On platforms such as TikTok - which tend to attract younger audiences.</a:t>
            </a:r>
          </a:p>
          <a:p>
            <a:pPr marL="0" indent="0">
              <a:lnSpc>
                <a:spcPct val="100000"/>
              </a:lnSpc>
              <a:buNone/>
            </a:pPr>
            <a:endParaRPr lang="en-GB" sz="1300" noProof="0" dirty="0"/>
          </a:p>
          <a:p>
            <a:pPr marL="0" indent="0">
              <a:lnSpc>
                <a:spcPct val="100000"/>
              </a:lnSpc>
              <a:buNone/>
            </a:pPr>
            <a:endParaRPr lang="en-GB" sz="1300" noProof="0" dirty="0"/>
          </a:p>
        </p:txBody>
      </p:sp>
      <p:sp>
        <p:nvSpPr>
          <p:cNvPr id="21" name="Rectangle 20">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8" name="Rectangle 27">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9" name="Rectangle 28">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9" name="TextBox 8">
            <a:extLst>
              <a:ext uri="{FF2B5EF4-FFF2-40B4-BE49-F238E27FC236}">
                <a16:creationId xmlns:a16="http://schemas.microsoft.com/office/drawing/2014/main" id="{8B6E8D9F-C3A4-F1A2-C264-A0F391F5FE82}"/>
              </a:ext>
            </a:extLst>
          </p:cNvPr>
          <p:cNvSpPr txBox="1"/>
          <p:nvPr/>
        </p:nvSpPr>
        <p:spPr>
          <a:xfrm>
            <a:off x="1756484" y="6175346"/>
            <a:ext cx="2239717" cy="200055"/>
          </a:xfrm>
          <a:prstGeom prst="rect">
            <a:avLst/>
          </a:prstGeom>
          <a:solidFill>
            <a:srgbClr val="000000"/>
          </a:solidFill>
        </p:spPr>
        <p:txBody>
          <a:bodyPr wrap="none" rtlCol="0">
            <a:spAutoFit/>
          </a:bodyPr>
          <a:lstStyle/>
          <a:p>
            <a:pPr algn="r">
              <a:spcAft>
                <a:spcPts val="600"/>
              </a:spcAft>
            </a:pPr>
            <a:r>
              <a:rPr lang="en-GB" sz="700" noProof="0" dirty="0">
                <a:solidFill>
                  <a:srgbClr val="FFFFFF"/>
                </a:solidFill>
                <a:hlinkClick r:id="rId3" tooltip="https://www.crol.hr/portal/aktivizam-politika/dogaaji/5234-marks-and-spencer-kree-u-proizvodnju-rodno-neutralnih-igraaka.html">
                  <a:extLst>
                    <a:ext uri="{A12FA001-AC4F-418D-AE19-62706E023703}">
                      <ahyp:hlinkClr xmlns:ahyp="http://schemas.microsoft.com/office/drawing/2018/hyperlinkcolor" val="tx"/>
                    </a:ext>
                  </a:extLst>
                </a:hlinkClick>
              </a:rPr>
              <a:t>This Photo</a:t>
            </a:r>
            <a:r>
              <a:rPr lang="en-GB" sz="700" noProof="0" dirty="0">
                <a:solidFill>
                  <a:srgbClr val="FFFFFF"/>
                </a:solidFill>
              </a:rPr>
              <a:t> by Unknown Author is licensed under </a:t>
            </a:r>
            <a:r>
              <a:rPr lang="en-GB" sz="700" noProof="0" dirty="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noProof="0" dirty="0">
              <a:solidFill>
                <a:srgbClr val="FFFFFF"/>
              </a:solidFill>
            </a:endParaRPr>
          </a:p>
        </p:txBody>
      </p:sp>
    </p:spTree>
    <p:extLst>
      <p:ext uri="{BB962C8B-B14F-4D97-AF65-F5344CB8AC3E}">
        <p14:creationId xmlns:p14="http://schemas.microsoft.com/office/powerpoint/2010/main" val="1446363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Neue Haas Grotesk Text Pro"/>
              <a:ea typeface="+mn-ea"/>
              <a:cs typeface="+mn-cs"/>
            </a:endParaRPr>
          </a:p>
        </p:txBody>
      </p:sp>
      <p:pic>
        <p:nvPicPr>
          <p:cNvPr id="4" name="Picture 3">
            <a:extLst>
              <a:ext uri="{FF2B5EF4-FFF2-40B4-BE49-F238E27FC236}">
                <a16:creationId xmlns:a16="http://schemas.microsoft.com/office/drawing/2014/main" id="{BBA2896B-B64E-C4FB-AE9E-89A13CBE34B2}"/>
              </a:ext>
            </a:extLst>
          </p:cNvPr>
          <p:cNvPicPr>
            <a:picLocks noChangeAspect="1"/>
          </p:cNvPicPr>
          <p:nvPr/>
        </p:nvPicPr>
        <p:blipFill>
          <a:blip r:embed="rId2"/>
          <a:srcRect l="3907" r="28381" b="1"/>
          <a:stretch>
            <a:fillRect/>
          </a:stretch>
        </p:blipFill>
        <p:spPr>
          <a:xfrm>
            <a:off x="585216" y="2163544"/>
            <a:ext cx="3410985" cy="4498513"/>
          </a:xfrm>
          <a:prstGeom prst="rect">
            <a:avLst/>
          </a:prstGeom>
        </p:spPr>
      </p:pic>
      <p:sp>
        <p:nvSpPr>
          <p:cNvPr id="2" name="Title 1">
            <a:extLst>
              <a:ext uri="{FF2B5EF4-FFF2-40B4-BE49-F238E27FC236}">
                <a16:creationId xmlns:a16="http://schemas.microsoft.com/office/drawing/2014/main" id="{38EC78C5-EA94-6615-2B4B-A5CB366AC6FD}"/>
              </a:ext>
            </a:extLst>
          </p:cNvPr>
          <p:cNvSpPr>
            <a:spLocks noGrp="1"/>
          </p:cNvSpPr>
          <p:nvPr>
            <p:ph type="title"/>
          </p:nvPr>
        </p:nvSpPr>
        <p:spPr>
          <a:xfrm>
            <a:off x="585216" y="704088"/>
            <a:ext cx="3523686" cy="1294379"/>
          </a:xfrm>
        </p:spPr>
        <p:txBody>
          <a:bodyPr anchor="t">
            <a:normAutofit/>
          </a:bodyPr>
          <a:lstStyle/>
          <a:p>
            <a:pPr>
              <a:lnSpc>
                <a:spcPct val="90000"/>
              </a:lnSpc>
            </a:pPr>
            <a:r>
              <a:rPr lang="en-GB" sz="2200" noProof="0" dirty="0"/>
              <a:t>How </a:t>
            </a:r>
            <a:r>
              <a:rPr lang="en-GB" sz="2200" noProof="0" dirty="0" err="1"/>
              <a:t>m&amp;s</a:t>
            </a:r>
            <a:r>
              <a:rPr lang="en-GB" sz="2200" noProof="0" dirty="0"/>
              <a:t> Develops and maintains its customer relationships</a:t>
            </a:r>
          </a:p>
        </p:txBody>
      </p:sp>
      <p:sp>
        <p:nvSpPr>
          <p:cNvPr id="3" name="Content Placeholder 2">
            <a:extLst>
              <a:ext uri="{FF2B5EF4-FFF2-40B4-BE49-F238E27FC236}">
                <a16:creationId xmlns:a16="http://schemas.microsoft.com/office/drawing/2014/main" id="{DCAFB833-7CD9-EA8D-E4BA-ACBDAEAB383A}"/>
              </a:ext>
            </a:extLst>
          </p:cNvPr>
          <p:cNvSpPr>
            <a:spLocks noGrp="1"/>
          </p:cNvSpPr>
          <p:nvPr>
            <p:ph idx="1"/>
          </p:nvPr>
        </p:nvSpPr>
        <p:spPr>
          <a:xfrm>
            <a:off x="4379976" y="704088"/>
            <a:ext cx="7365491" cy="5760721"/>
          </a:xfrm>
        </p:spPr>
        <p:txBody>
          <a:bodyPr anchor="t">
            <a:normAutofit/>
          </a:bodyPr>
          <a:lstStyle/>
          <a:p>
            <a:pPr marL="0" indent="0">
              <a:lnSpc>
                <a:spcPct val="100000"/>
              </a:lnSpc>
              <a:buNone/>
            </a:pPr>
            <a:r>
              <a:rPr lang="en-GB" sz="1300" noProof="0" dirty="0"/>
              <a:t> ‘’No customers, no business- no business, no job’’. (Ford, 2011). 	</a:t>
            </a:r>
          </a:p>
          <a:p>
            <a:pPr>
              <a:lnSpc>
                <a:spcPct val="100000"/>
              </a:lnSpc>
            </a:pPr>
            <a:r>
              <a:rPr lang="en-GB" sz="1300" noProof="0" dirty="0"/>
              <a:t>    The customer shops (in-store or online),where is offered loyalty and personalized rewards, benefits and discounts. </a:t>
            </a:r>
          </a:p>
          <a:p>
            <a:pPr>
              <a:lnSpc>
                <a:spcPct val="100000"/>
              </a:lnSpc>
            </a:pPr>
            <a:r>
              <a:rPr lang="en-GB" sz="1300" noProof="0" dirty="0"/>
              <a:t>    Data, personalization and CRM-driven marketing, enabling the company to gain insights, personalize offers and further improve its loyalty and CRM strategies. (Martinez, 2023) </a:t>
            </a:r>
          </a:p>
          <a:p>
            <a:pPr>
              <a:lnSpc>
                <a:spcPct val="100000"/>
              </a:lnSpc>
            </a:pPr>
            <a:r>
              <a:rPr lang="en-GB" sz="1300" noProof="0" dirty="0"/>
              <a:t> 	Omnichannel experience and customer convenience integrating click and collect, loyalty and e-commerce to meet consumer preferences. (Waldron, 2025) </a:t>
            </a:r>
          </a:p>
          <a:p>
            <a:pPr>
              <a:lnSpc>
                <a:spcPct val="100000"/>
              </a:lnSpc>
            </a:pPr>
            <a:r>
              <a:rPr lang="en-GB" sz="1300" noProof="0" dirty="0"/>
              <a:t> 	Quality, trust and brand image the marketing and CRM strategy of M&amp;S is not just about transactions, but also about building emotional and long-term relationships: personalization, comfort, consistency and treating customers like human beings (not just sales). (Josh, 2010).</a:t>
            </a:r>
          </a:p>
          <a:p>
            <a:pPr>
              <a:lnSpc>
                <a:spcPct val="100000"/>
              </a:lnSpc>
            </a:pPr>
            <a:r>
              <a:rPr lang="en-GB" sz="1300" noProof="0" dirty="0"/>
              <a:t> 	Continuously innovating and reinventing, it recently announced that it will modernize its fulfilment, improve its digital services and redesign its website and application experience to stay relevant. (Rash Bass, 2024). </a:t>
            </a:r>
          </a:p>
          <a:p>
            <a:pPr>
              <a:lnSpc>
                <a:spcPct val="100000"/>
              </a:lnSpc>
            </a:pPr>
            <a:r>
              <a:rPr lang="en-GB" sz="1300" noProof="0" dirty="0"/>
              <a:t>By combining rewards for loyalty + personalisation + convenience + quality + brand trust, M&amp;S is building a long-term relationship, not just a one-time transaction.</a:t>
            </a:r>
          </a:p>
          <a:p>
            <a:pPr marL="0" indent="0">
              <a:lnSpc>
                <a:spcPct val="100000"/>
              </a:lnSpc>
              <a:buNone/>
            </a:pPr>
            <a:r>
              <a:rPr lang="en-GB" sz="1300" noProof="0" dirty="0"/>
              <a:t>Customer relations are the only thing that cannot be replicated by a competitor. (Hochman,2008).</a:t>
            </a:r>
          </a:p>
          <a:p>
            <a:pPr marL="0" indent="0">
              <a:lnSpc>
                <a:spcPct val="100000"/>
              </a:lnSpc>
              <a:buNone/>
            </a:pPr>
            <a:r>
              <a:rPr lang="en-US" sz="1300" noProof="0" dirty="0"/>
              <a:t>CRM is an integrated approach to customer discovery, customer acquisition and customer retention. It helps businesses maximize the value of every customer interaction and foster better business performance by enabling them to manage and co-ordinate customer interactions across multiple channels, departments, business lines, and geographic locations. (Buttle and </a:t>
            </a:r>
            <a:r>
              <a:rPr lang="en-US" sz="1300" noProof="0" dirty="0" err="1"/>
              <a:t>Maklan</a:t>
            </a:r>
            <a:r>
              <a:rPr lang="en-US" sz="1300" noProof="0" dirty="0"/>
              <a:t>, 2015). </a:t>
            </a:r>
          </a:p>
          <a:p>
            <a:pPr marL="0" indent="0">
              <a:lnSpc>
                <a:spcPct val="100000"/>
              </a:lnSpc>
              <a:buNone/>
            </a:pPr>
            <a:endParaRPr lang="en-GB" sz="1300" noProof="0" dirty="0"/>
          </a:p>
        </p:txBody>
      </p:sp>
      <p:sp>
        <p:nvSpPr>
          <p:cNvPr id="23" name="Rectangle 22">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5" name="Rectangle 24">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
        <p:nvSpPr>
          <p:cNvPr id="27" name="Rectangle 26">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noProof="0" dirty="0"/>
          </a:p>
        </p:txBody>
      </p:sp>
    </p:spTree>
    <p:extLst>
      <p:ext uri="{BB962C8B-B14F-4D97-AF65-F5344CB8AC3E}">
        <p14:creationId xmlns:p14="http://schemas.microsoft.com/office/powerpoint/2010/main" val="16985300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E42E7-EF8A-292A-6D3B-114F69E546EE}"/>
              </a:ext>
            </a:extLst>
          </p:cNvPr>
          <p:cNvSpPr>
            <a:spLocks noGrp="1"/>
          </p:cNvSpPr>
          <p:nvPr>
            <p:ph type="title"/>
          </p:nvPr>
        </p:nvSpPr>
        <p:spPr>
          <a:xfrm>
            <a:off x="581192" y="702156"/>
            <a:ext cx="11029616" cy="1188720"/>
          </a:xfrm>
        </p:spPr>
        <p:txBody>
          <a:bodyPr>
            <a:normAutofit/>
          </a:bodyPr>
          <a:lstStyle/>
          <a:p>
            <a:r>
              <a:rPr lang="en-US" noProof="0" dirty="0"/>
              <a:t>How M&amp;S Improves the Customer Engagement and Experience</a:t>
            </a:r>
            <a:endParaRPr lang="en-GB" noProof="0" dirty="0"/>
          </a:p>
        </p:txBody>
      </p:sp>
      <p:graphicFrame>
        <p:nvGraphicFramePr>
          <p:cNvPr id="5" name="Content Placeholder 2">
            <a:extLst>
              <a:ext uri="{FF2B5EF4-FFF2-40B4-BE49-F238E27FC236}">
                <a16:creationId xmlns:a16="http://schemas.microsoft.com/office/drawing/2014/main" id="{9DE010CD-7D9A-8709-310B-7945C0200471}"/>
              </a:ext>
            </a:extLst>
          </p:cNvPr>
          <p:cNvGraphicFramePr>
            <a:graphicFrameLocks noGrp="1"/>
          </p:cNvGraphicFramePr>
          <p:nvPr>
            <p:ph idx="1"/>
            <p:extLst>
              <p:ext uri="{D42A27DB-BD31-4B8C-83A1-F6EECF244321}">
                <p14:modId xmlns:p14="http://schemas.microsoft.com/office/powerpoint/2010/main" val="3877227751"/>
              </p:ext>
            </p:extLst>
          </p:nvPr>
        </p:nvGraphicFramePr>
        <p:xfrm>
          <a:off x="581025" y="2341563"/>
          <a:ext cx="11029950" cy="38142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619983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177FB-4991-1A2C-DD71-0F6C41FF7821}"/>
              </a:ext>
            </a:extLst>
          </p:cNvPr>
          <p:cNvSpPr>
            <a:spLocks noGrp="1"/>
          </p:cNvSpPr>
          <p:nvPr>
            <p:ph type="title"/>
          </p:nvPr>
        </p:nvSpPr>
        <p:spPr>
          <a:xfrm>
            <a:off x="581192" y="685800"/>
            <a:ext cx="11029616" cy="1017270"/>
          </a:xfrm>
        </p:spPr>
        <p:txBody>
          <a:bodyPr>
            <a:normAutofit fontScale="90000"/>
          </a:bodyPr>
          <a:lstStyle/>
          <a:p>
            <a:pPr>
              <a:lnSpc>
                <a:spcPct val="90000"/>
              </a:lnSpc>
            </a:pP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br>
              <a:rPr lang="en-GB" sz="2600" noProof="0" dirty="0"/>
            </a:br>
            <a:r>
              <a:rPr lang="en-GB" sz="2600" noProof="0" dirty="0"/>
              <a:t>How M&amp;s Support organizational performance</a:t>
            </a:r>
            <a:br>
              <a:rPr lang="en-GB" sz="2600" noProof="0" dirty="0"/>
            </a:br>
            <a:br>
              <a:rPr lang="en-GB" sz="2600" noProof="0" dirty="0"/>
            </a:br>
            <a:endParaRPr lang="en-GB" sz="2600" noProof="0" dirty="0"/>
          </a:p>
        </p:txBody>
      </p:sp>
      <p:sp>
        <p:nvSpPr>
          <p:cNvPr id="6" name="Content Placeholder 5">
            <a:extLst>
              <a:ext uri="{FF2B5EF4-FFF2-40B4-BE49-F238E27FC236}">
                <a16:creationId xmlns:a16="http://schemas.microsoft.com/office/drawing/2014/main" id="{6EF8707B-CCB5-60AB-C921-924E3CD46E6C}"/>
              </a:ext>
            </a:extLst>
          </p:cNvPr>
          <p:cNvSpPr>
            <a:spLocks noGrp="1"/>
          </p:cNvSpPr>
          <p:nvPr>
            <p:ph idx="1"/>
          </p:nvPr>
        </p:nvSpPr>
        <p:spPr>
          <a:xfrm>
            <a:off x="581192" y="1234440"/>
            <a:ext cx="11029615" cy="5352627"/>
          </a:xfrm>
        </p:spPr>
        <p:txBody>
          <a:bodyPr>
            <a:normAutofit fontScale="85000" lnSpcReduction="10000"/>
          </a:bodyPr>
          <a:lstStyle/>
          <a:p>
            <a:endParaRPr lang="en-US" dirty="0"/>
          </a:p>
          <a:p>
            <a:pPr marL="0" indent="0">
              <a:buNone/>
            </a:pPr>
            <a:r>
              <a:rPr lang="en-US" sz="1900" dirty="0">
                <a:latin typeface="Calibri" panose="020F0502020204030204" pitchFamily="34" charset="0"/>
                <a:cs typeface="Calibri" panose="020F0502020204030204" pitchFamily="34" charset="0"/>
              </a:rPr>
              <a:t>M&amp;S promotes </a:t>
            </a:r>
            <a:r>
              <a:rPr lang="en-US" sz="1900" dirty="0" err="1">
                <a:latin typeface="Calibri" panose="020F0502020204030204" pitchFamily="34" charset="0"/>
                <a:cs typeface="Calibri" panose="020F0502020204030204" pitchFamily="34" charset="0"/>
              </a:rPr>
              <a:t>organisational</a:t>
            </a:r>
            <a:r>
              <a:rPr lang="en-US" sz="1900" dirty="0">
                <a:latin typeface="Calibri" panose="020F0502020204030204" pitchFamily="34" charset="0"/>
                <a:cs typeface="Calibri" panose="020F0502020204030204" pitchFamily="34" charset="0"/>
              </a:rPr>
              <a:t> performance through a multi-faceted approach that </a:t>
            </a:r>
            <a:r>
              <a:rPr lang="en-US" sz="1900" dirty="0" err="1">
                <a:latin typeface="Calibri" panose="020F0502020204030204" pitchFamily="34" charset="0"/>
                <a:cs typeface="Calibri" panose="020F0502020204030204" pitchFamily="34" charset="0"/>
              </a:rPr>
              <a:t>emphasises</a:t>
            </a:r>
            <a:r>
              <a:rPr lang="en-US" sz="1900" dirty="0">
                <a:latin typeface="Calibri" panose="020F0502020204030204" pitchFamily="34" charset="0"/>
                <a:cs typeface="Calibri" panose="020F0502020204030204" pitchFamily="34" charset="0"/>
              </a:rPr>
              <a:t> people and culture, operational efficiency through supply chain and technological progress, and its comprehensive sustainability call plan A. (M&amp;S, 2025)</a:t>
            </a:r>
          </a:p>
          <a:p>
            <a:pPr marL="0" indent="0">
              <a:buNone/>
            </a:pPr>
            <a:r>
              <a:rPr lang="en-US" sz="1900" dirty="0">
                <a:latin typeface="Calibri" panose="020F0502020204030204" pitchFamily="34" charset="0"/>
                <a:cs typeface="Calibri" panose="020F0502020204030204" pitchFamily="34" charset="0"/>
              </a:rPr>
              <a:t>For Example:</a:t>
            </a:r>
          </a:p>
          <a:p>
            <a:pPr marL="0" indent="0">
              <a:buNone/>
            </a:pPr>
            <a:r>
              <a:rPr lang="en-US" sz="1900" dirty="0">
                <a:latin typeface="Calibri" panose="020F0502020204030204" pitchFamily="34" charset="0"/>
                <a:cs typeface="Calibri" panose="020F0502020204030204" pitchFamily="34" charset="0"/>
              </a:rPr>
              <a:t>M&amp;S is strategically using digital platforms, data and CRM to transform the way it interacts with customers, sells products and competes in the modern retail environment - not just passively </a:t>
            </a:r>
            <a:r>
              <a:rPr lang="en-US" sz="1900" dirty="0" err="1">
                <a:latin typeface="Calibri" panose="020F0502020204030204" pitchFamily="34" charset="0"/>
                <a:cs typeface="Calibri" panose="020F0502020204030204" pitchFamily="34" charset="0"/>
              </a:rPr>
              <a:t>digitising</a:t>
            </a:r>
            <a:r>
              <a:rPr lang="en-US" sz="1900" dirty="0">
                <a:latin typeface="Calibri" panose="020F0502020204030204" pitchFamily="34" charset="0"/>
                <a:cs typeface="Calibri" panose="020F0502020204030204" pitchFamily="34" charset="0"/>
              </a:rPr>
              <a:t> it.</a:t>
            </a:r>
          </a:p>
          <a:p>
            <a:pPr marL="0" indent="0">
              <a:buNone/>
            </a:pPr>
            <a:r>
              <a:rPr lang="en-US" sz="1900" dirty="0">
                <a:latin typeface="Calibri" panose="020F0502020204030204" pitchFamily="34" charset="0"/>
                <a:cs typeface="Calibri" panose="020F0502020204030204" pitchFamily="34" charset="0"/>
              </a:rPr>
              <a:t>The benefits are:</a:t>
            </a:r>
          </a:p>
          <a:p>
            <a:pPr marL="0" indent="0">
              <a:buNone/>
            </a:pPr>
            <a:r>
              <a:rPr lang="en-US" sz="1900" dirty="0">
                <a:latin typeface="Calibri" panose="020F0502020204030204" pitchFamily="34" charset="0"/>
                <a:cs typeface="Calibri" panose="020F0502020204030204" pitchFamily="34" charset="0"/>
              </a:rPr>
              <a:t>An increased revenues and profitability through data-driven campaigns (e.g. </a:t>
            </a:r>
            <a:r>
              <a:rPr lang="en-US" sz="1900" dirty="0" err="1">
                <a:latin typeface="Calibri" panose="020F0502020204030204" pitchFamily="34" charset="0"/>
                <a:cs typeface="Calibri" panose="020F0502020204030204" pitchFamily="34" charset="0"/>
              </a:rPr>
              <a:t>personalised</a:t>
            </a:r>
            <a:r>
              <a:rPr lang="en-US" sz="1900" dirty="0">
                <a:latin typeface="Calibri" panose="020F0502020204030204" pitchFamily="34" charset="0"/>
                <a:cs typeface="Calibri" panose="020F0502020204030204" pitchFamily="34" charset="0"/>
              </a:rPr>
              <a:t> offers, free basket awards). </a:t>
            </a:r>
          </a:p>
          <a:p>
            <a:pPr marL="0" indent="0">
              <a:buNone/>
            </a:pPr>
            <a:r>
              <a:rPr lang="en-US" sz="1900" dirty="0">
                <a:latin typeface="Calibri" panose="020F0502020204030204" pitchFamily="34" charset="0"/>
                <a:cs typeface="Calibri" panose="020F0502020204030204" pitchFamily="34" charset="0"/>
              </a:rPr>
              <a:t>Improve customer retention and loyalty through a modern loyalty </a:t>
            </a:r>
            <a:r>
              <a:rPr lang="en-US" sz="1900" dirty="0" err="1">
                <a:latin typeface="Calibri" panose="020F0502020204030204" pitchFamily="34" charset="0"/>
                <a:cs typeface="Calibri" panose="020F0502020204030204" pitchFamily="34" charset="0"/>
              </a:rPr>
              <a:t>programme</a:t>
            </a:r>
            <a:r>
              <a:rPr lang="en-US" sz="1900" dirty="0">
                <a:latin typeface="Calibri" panose="020F0502020204030204" pitchFamily="34" charset="0"/>
                <a:cs typeface="Calibri" panose="020F0502020204030204" pitchFamily="34" charset="0"/>
              </a:rPr>
              <a:t> and a </a:t>
            </a:r>
            <a:r>
              <a:rPr lang="en-US" sz="1900" dirty="0" err="1">
                <a:latin typeface="Calibri" panose="020F0502020204030204" pitchFamily="34" charset="0"/>
                <a:cs typeface="Calibri" panose="020F0502020204030204" pitchFamily="34" charset="0"/>
              </a:rPr>
              <a:t>personalised</a:t>
            </a:r>
            <a:r>
              <a:rPr lang="en-US" sz="1900" dirty="0">
                <a:latin typeface="Calibri" panose="020F0502020204030204" pitchFamily="34" charset="0"/>
                <a:cs typeface="Calibri" panose="020F0502020204030204" pitchFamily="34" charset="0"/>
              </a:rPr>
              <a:t> experience. </a:t>
            </a:r>
          </a:p>
          <a:p>
            <a:pPr marL="0" indent="0">
              <a:buNone/>
            </a:pPr>
            <a:r>
              <a:rPr lang="en-US" sz="1900" dirty="0">
                <a:latin typeface="Calibri" panose="020F0502020204030204" pitchFamily="34" charset="0"/>
                <a:cs typeface="Calibri" panose="020F0502020204030204" pitchFamily="34" charset="0"/>
              </a:rPr>
              <a:t>Increased targeting and reduction of waste through unified data and scalable CRM systems, improving operational efficiency and marketing. </a:t>
            </a:r>
          </a:p>
          <a:p>
            <a:pPr marL="0" indent="0">
              <a:buNone/>
            </a:pPr>
            <a:r>
              <a:rPr lang="en-US" sz="1900" dirty="0">
                <a:latin typeface="Calibri" panose="020F0502020204030204" pitchFamily="34" charset="0"/>
                <a:cs typeface="Calibri" panose="020F0502020204030204" pitchFamily="34" charset="0"/>
              </a:rPr>
              <a:t>Younger, digital first consumers, boosting brand relevance and growth through social media and artificial intelligence </a:t>
            </a:r>
            <a:r>
              <a:rPr lang="en-US" sz="1900" dirty="0" err="1">
                <a:latin typeface="Calibri" panose="020F0502020204030204" pitchFamily="34" charset="0"/>
                <a:cs typeface="Calibri" panose="020F0502020204030204" pitchFamily="34" charset="0"/>
              </a:rPr>
              <a:t>personalisation</a:t>
            </a:r>
            <a:r>
              <a:rPr lang="en-US" sz="1900" dirty="0">
                <a:latin typeface="Calibri" panose="020F0502020204030204" pitchFamily="34" charset="0"/>
                <a:cs typeface="Calibri" panose="020F0502020204030204" pitchFamily="34" charset="0"/>
              </a:rPr>
              <a:t>. </a:t>
            </a:r>
          </a:p>
          <a:p>
            <a:pPr marL="0" indent="0">
              <a:buNone/>
            </a:pPr>
            <a:r>
              <a:rPr lang="en-US" sz="1900" dirty="0">
                <a:latin typeface="Calibri" panose="020F0502020204030204" pitchFamily="34" charset="0"/>
                <a:cs typeface="Calibri" panose="020F0502020204030204" pitchFamily="34" charset="0"/>
              </a:rPr>
              <a:t>Competitive differentiation: While legacy systems and fragmented data continue to plague many retailers, the digital transformation of M&amp;S has been a major asset.</a:t>
            </a:r>
          </a:p>
          <a:p>
            <a:pPr marL="0" indent="0">
              <a:buNone/>
            </a:pPr>
            <a:endParaRPr lang="en-US" dirty="0"/>
          </a:p>
          <a:p>
            <a:pPr marL="0" indent="0">
              <a:buNone/>
            </a:pPr>
            <a:endParaRPr lang="en-GB" dirty="0"/>
          </a:p>
        </p:txBody>
      </p:sp>
    </p:spTree>
    <p:extLst>
      <p:ext uri="{BB962C8B-B14F-4D97-AF65-F5344CB8AC3E}">
        <p14:creationId xmlns:p14="http://schemas.microsoft.com/office/powerpoint/2010/main" val="35516598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DB953-1137-14F7-1E03-5895C90F112A}"/>
              </a:ext>
            </a:extLst>
          </p:cNvPr>
          <p:cNvSpPr>
            <a:spLocks noGrp="1"/>
          </p:cNvSpPr>
          <p:nvPr>
            <p:ph type="title"/>
          </p:nvPr>
        </p:nvSpPr>
        <p:spPr>
          <a:xfrm>
            <a:off x="581192" y="702156"/>
            <a:ext cx="11029616" cy="806604"/>
          </a:xfrm>
        </p:spPr>
        <p:txBody>
          <a:bodyPr>
            <a:normAutofit fontScale="90000"/>
          </a:bodyPr>
          <a:lstStyle/>
          <a:p>
            <a:r>
              <a:rPr lang="en-GB" noProof="0" dirty="0"/>
              <a:t>critical assessment of the effectiveness of these digital strategies in the Marks and Spencer Food</a:t>
            </a:r>
          </a:p>
        </p:txBody>
      </p:sp>
      <p:pic>
        <p:nvPicPr>
          <p:cNvPr id="8" name="Content Placeholder 7" descr="A stack of colorful blocks with words on them&#10;&#10;AI-generated content may be incorrect.">
            <a:extLst>
              <a:ext uri="{FF2B5EF4-FFF2-40B4-BE49-F238E27FC236}">
                <a16:creationId xmlns:a16="http://schemas.microsoft.com/office/drawing/2014/main" id="{AB2198FF-764D-3B10-C5A8-20E2F7FEC1D7}"/>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8823960" y="2067243"/>
            <a:ext cx="2653029" cy="3633787"/>
          </a:xfrm>
        </p:spPr>
      </p:pic>
      <p:graphicFrame>
        <p:nvGraphicFramePr>
          <p:cNvPr id="12" name="TextBox 9">
            <a:extLst>
              <a:ext uri="{FF2B5EF4-FFF2-40B4-BE49-F238E27FC236}">
                <a16:creationId xmlns:a16="http://schemas.microsoft.com/office/drawing/2014/main" id="{2F83BD9A-7AA6-2B23-C613-305C50340E55}"/>
              </a:ext>
            </a:extLst>
          </p:cNvPr>
          <p:cNvGraphicFramePr/>
          <p:nvPr/>
        </p:nvGraphicFramePr>
        <p:xfrm>
          <a:off x="1120139" y="1794509"/>
          <a:ext cx="6846571" cy="452431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469719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DC01A7-7962-3805-A3EF-74B7CEBF4637}"/>
              </a:ext>
            </a:extLst>
          </p:cNvPr>
          <p:cNvSpPr>
            <a:spLocks noGrp="1"/>
          </p:cNvSpPr>
          <p:nvPr>
            <p:ph type="title"/>
          </p:nvPr>
        </p:nvSpPr>
        <p:spPr>
          <a:xfrm>
            <a:off x="581192" y="702156"/>
            <a:ext cx="11029616" cy="1188720"/>
          </a:xfrm>
        </p:spPr>
        <p:txBody>
          <a:bodyPr>
            <a:normAutofit/>
          </a:bodyPr>
          <a:lstStyle/>
          <a:p>
            <a:r>
              <a:rPr lang="en-GB" noProof="0"/>
              <a:t>conclusion</a:t>
            </a:r>
          </a:p>
        </p:txBody>
      </p:sp>
      <p:sp>
        <p:nvSpPr>
          <p:cNvPr id="31" name="Rectangle 3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Content Placeholder 2">
            <a:extLst>
              <a:ext uri="{FF2B5EF4-FFF2-40B4-BE49-F238E27FC236}">
                <a16:creationId xmlns:a16="http://schemas.microsoft.com/office/drawing/2014/main" id="{69B49EF7-CD8B-A66E-4EDB-34DBAD08E722}"/>
              </a:ext>
            </a:extLst>
          </p:cNvPr>
          <p:cNvSpPr>
            <a:spLocks noGrp="1"/>
          </p:cNvSpPr>
          <p:nvPr>
            <p:ph idx="1"/>
          </p:nvPr>
        </p:nvSpPr>
        <p:spPr>
          <a:xfrm>
            <a:off x="581193" y="2180496"/>
            <a:ext cx="6917210" cy="4045683"/>
          </a:xfrm>
        </p:spPr>
        <p:txBody>
          <a:bodyPr>
            <a:normAutofit/>
          </a:bodyPr>
          <a:lstStyle/>
          <a:p>
            <a:pPr marL="0" indent="0">
              <a:buNone/>
            </a:pPr>
            <a:r>
              <a:rPr lang="en-US" noProof="0" dirty="0">
                <a:latin typeface="Calibri" panose="020F0502020204030204" pitchFamily="34" charset="0"/>
                <a:cs typeface="Calibri" panose="020F0502020204030204" pitchFamily="34" charset="0"/>
              </a:rPr>
              <a:t>Base on my findings M&amp;S has made significant progress in digital transformation and is now leveraging data, artificial intelligence, loyalty and omnichannel strategies to compete again. </a:t>
            </a:r>
            <a:r>
              <a:rPr lang="en-US" dirty="0">
                <a:latin typeface="Calibri" panose="020F0502020204030204" pitchFamily="34" charset="0"/>
                <a:cs typeface="Calibri" panose="020F0502020204030204" pitchFamily="34" charset="0"/>
              </a:rPr>
              <a:t>But</a:t>
            </a:r>
            <a:r>
              <a:rPr lang="en-US" noProof="0" dirty="0">
                <a:latin typeface="Calibri" panose="020F0502020204030204" pitchFamily="34" charset="0"/>
                <a:cs typeface="Calibri" panose="020F0502020204030204" pitchFamily="34" charset="0"/>
              </a:rPr>
              <a:t> still faces high costs, difficult implementation and fierce competition from more agile, cheaper or more digitally native brands.</a:t>
            </a:r>
          </a:p>
          <a:p>
            <a:pPr marL="0" indent="0">
              <a:buNone/>
            </a:pPr>
            <a:r>
              <a:rPr lang="en-US" noProof="0" dirty="0">
                <a:latin typeface="Calibri" panose="020F0502020204030204" pitchFamily="34" charset="0"/>
                <a:cs typeface="Calibri" panose="020F0502020204030204" pitchFamily="34" charset="0"/>
              </a:rPr>
              <a:t> </a:t>
            </a:r>
            <a:r>
              <a:rPr lang="en-US" noProof="0" dirty="0" err="1">
                <a:latin typeface="Calibri" panose="020F0502020204030204" pitchFamily="34" charset="0"/>
                <a:cs typeface="Calibri" panose="020F0502020204030204" pitchFamily="34" charset="0"/>
              </a:rPr>
              <a:t>Personalisation</a:t>
            </a:r>
            <a:r>
              <a:rPr lang="en-US" noProof="0" dirty="0">
                <a:latin typeface="Calibri" panose="020F0502020204030204" pitchFamily="34" charset="0"/>
                <a:cs typeface="Calibri" panose="020F0502020204030204" pitchFamily="34" charset="0"/>
              </a:rPr>
              <a:t>, mobile commerce, social interaction and digital loyalty offer growth prospects, but long-term success requires continued investment and operational efficiency.</a:t>
            </a:r>
          </a:p>
          <a:p>
            <a:pPr marL="0" indent="0">
              <a:buNone/>
            </a:pPr>
            <a:endParaRPr lang="en-GB" noProof="0" dirty="0"/>
          </a:p>
        </p:txBody>
      </p:sp>
      <p:sp>
        <p:nvSpPr>
          <p:cNvPr id="37" name="Rectangle 3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6" y="2180496"/>
            <a:ext cx="3703321"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7F5D7DA3-815A-8280-0A6D-DAE4DCC7F84F}"/>
              </a:ext>
            </a:extLst>
          </p:cNvPr>
          <p:cNvPicPr>
            <a:picLocks noChangeAspect="1"/>
          </p:cNvPicPr>
          <p:nvPr/>
        </p:nvPicPr>
        <p:blipFill>
          <a:blip r:embed="rId2"/>
          <a:stretch>
            <a:fillRect/>
          </a:stretch>
        </p:blipFill>
        <p:spPr>
          <a:xfrm>
            <a:off x="8363915" y="2753817"/>
            <a:ext cx="3059782" cy="2895865"/>
          </a:xfrm>
          <a:prstGeom prst="rect">
            <a:avLst/>
          </a:prstGeom>
        </p:spPr>
      </p:pic>
    </p:spTree>
    <p:extLst>
      <p:ext uri="{BB962C8B-B14F-4D97-AF65-F5344CB8AC3E}">
        <p14:creationId xmlns:p14="http://schemas.microsoft.com/office/powerpoint/2010/main" val="13353017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636A7-ABC6-2BEC-B10A-B409ED85B850}"/>
              </a:ext>
            </a:extLst>
          </p:cNvPr>
          <p:cNvSpPr>
            <a:spLocks noGrp="1"/>
          </p:cNvSpPr>
          <p:nvPr>
            <p:ph type="title"/>
          </p:nvPr>
        </p:nvSpPr>
        <p:spPr>
          <a:xfrm>
            <a:off x="581192" y="626534"/>
            <a:ext cx="11029616" cy="457199"/>
          </a:xfrm>
        </p:spPr>
        <p:txBody>
          <a:bodyPr>
            <a:normAutofit fontScale="90000"/>
          </a:bodyPr>
          <a:lstStyle/>
          <a:p>
            <a:r>
              <a:rPr lang="en-GB" noProof="0"/>
              <a:t>references</a:t>
            </a:r>
            <a:endParaRPr lang="en-GB" noProof="0" dirty="0"/>
          </a:p>
        </p:txBody>
      </p:sp>
      <p:graphicFrame>
        <p:nvGraphicFramePr>
          <p:cNvPr id="5" name="Content Placeholder 2">
            <a:extLst>
              <a:ext uri="{FF2B5EF4-FFF2-40B4-BE49-F238E27FC236}">
                <a16:creationId xmlns:a16="http://schemas.microsoft.com/office/drawing/2014/main" id="{376CEAF3-7744-A382-35D5-6353E3845E77}"/>
              </a:ext>
            </a:extLst>
          </p:cNvPr>
          <p:cNvGraphicFramePr>
            <a:graphicFrameLocks noGrp="1"/>
          </p:cNvGraphicFramePr>
          <p:nvPr>
            <p:ph idx="1"/>
            <p:extLst>
              <p:ext uri="{D42A27DB-BD31-4B8C-83A1-F6EECF244321}">
                <p14:modId xmlns:p14="http://schemas.microsoft.com/office/powerpoint/2010/main" val="3624652077"/>
              </p:ext>
            </p:extLst>
          </p:nvPr>
        </p:nvGraphicFramePr>
        <p:xfrm>
          <a:off x="581192" y="1083733"/>
          <a:ext cx="11238275" cy="55518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113286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7F2BB43-1E8B-40A7-9733-9AEE76BFE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a:extLst>
              <a:ext uri="{FF2B5EF4-FFF2-40B4-BE49-F238E27FC236}">
                <a16:creationId xmlns:a16="http://schemas.microsoft.com/office/drawing/2014/main" id="{2F2499BD-C67D-4CD4-9747-4DCC7EF1F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a:extLst>
              <a:ext uri="{FF2B5EF4-FFF2-40B4-BE49-F238E27FC236}">
                <a16:creationId xmlns:a16="http://schemas.microsoft.com/office/drawing/2014/main" id="{80D02CAC-A533-4E24-84A6-B3171E16A2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a:extLst>
              <a:ext uri="{FF2B5EF4-FFF2-40B4-BE49-F238E27FC236}">
                <a16:creationId xmlns:a16="http://schemas.microsoft.com/office/drawing/2014/main" id="{44DBAF48-B17B-4AA7-9E99-4EC0C99058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Yellow question mark">
            <a:extLst>
              <a:ext uri="{FF2B5EF4-FFF2-40B4-BE49-F238E27FC236}">
                <a16:creationId xmlns:a16="http://schemas.microsoft.com/office/drawing/2014/main" id="{D7AE366B-E8B8-460C-A90C-9F46D606A82C}"/>
              </a:ext>
            </a:extLst>
          </p:cNvPr>
          <p:cNvPicPr>
            <a:picLocks noChangeAspect="1"/>
          </p:cNvPicPr>
          <p:nvPr/>
        </p:nvPicPr>
        <p:blipFill>
          <a:blip r:embed="rId2"/>
          <a:srcRect r="-1" b="6247"/>
          <a:stretch>
            <a:fillRect/>
          </a:stretch>
        </p:blipFill>
        <p:spPr>
          <a:xfrm>
            <a:off x="1" y="-1"/>
            <a:ext cx="12191695" cy="6858000"/>
          </a:xfrm>
          <a:prstGeom prst="rect">
            <a:avLst/>
          </a:prstGeom>
        </p:spPr>
      </p:pic>
      <p:grpSp>
        <p:nvGrpSpPr>
          <p:cNvPr id="32" name="Group 31">
            <a:extLst>
              <a:ext uri="{FF2B5EF4-FFF2-40B4-BE49-F238E27FC236}">
                <a16:creationId xmlns:a16="http://schemas.microsoft.com/office/drawing/2014/main" id="{3A852E5D-96B2-47B5-AB0F-426F231FBD4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1"/>
            <a:ext cx="3703320" cy="5935131"/>
            <a:chOff x="438068" y="457201"/>
            <a:chExt cx="3703320" cy="5935131"/>
          </a:xfrm>
        </p:grpSpPr>
        <p:sp>
          <p:nvSpPr>
            <p:cNvPr id="33" name="Rectangle 32">
              <a:extLst>
                <a:ext uri="{FF2B5EF4-FFF2-40B4-BE49-F238E27FC236}">
                  <a16:creationId xmlns:a16="http://schemas.microsoft.com/office/drawing/2014/main" id="{FBEA2C8A-CA20-494E-8DAA-985E842EDB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41102"/>
              <a:ext cx="3702134" cy="5751230"/>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DBAE429C-3A94-4C39-B88C-596F1E4C0A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1"/>
              <a:ext cx="3703320" cy="9144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A37C75D-F47E-938A-EF84-A4DD34D517C2}"/>
              </a:ext>
            </a:extLst>
          </p:cNvPr>
          <p:cNvSpPr>
            <a:spLocks noGrp="1"/>
          </p:cNvSpPr>
          <p:nvPr>
            <p:ph type="title"/>
          </p:nvPr>
        </p:nvSpPr>
        <p:spPr>
          <a:xfrm>
            <a:off x="584200" y="3316166"/>
            <a:ext cx="3412067" cy="1797702"/>
          </a:xfrm>
        </p:spPr>
        <p:txBody>
          <a:bodyPr vert="horz" lIns="91440" tIns="45720" rIns="91440" bIns="45720" rtlCol="0" anchor="b">
            <a:normAutofit/>
          </a:bodyPr>
          <a:lstStyle/>
          <a:p>
            <a:r>
              <a:rPr lang="en-US" dirty="0">
                <a:solidFill>
                  <a:srgbClr val="FFFFFF"/>
                </a:solidFill>
              </a:rPr>
              <a:t>Any questions?</a:t>
            </a:r>
          </a:p>
        </p:txBody>
      </p:sp>
      <p:pic>
        <p:nvPicPr>
          <p:cNvPr id="6" name="Picture 5" descr="A sign with letters on it&#10;&#10;AI-generated content may be incorrect.">
            <a:extLst>
              <a:ext uri="{FF2B5EF4-FFF2-40B4-BE49-F238E27FC236}">
                <a16:creationId xmlns:a16="http://schemas.microsoft.com/office/drawing/2014/main" id="{9B66DDB1-BFEE-ECB6-8A62-B1A7B8FE8364}"/>
              </a:ext>
            </a:extLst>
          </p:cNvPr>
          <p:cNvPicPr>
            <a:picLocks noChangeAspect="1"/>
          </p:cNvPicPr>
          <p:nvPr/>
        </p:nvPicPr>
        <p:blipFill>
          <a:blip r:embed="rId3">
            <a:extLst>
              <a:ext uri="{837473B0-CC2E-450A-ABE3-18F120FF3D39}">
                <a1611:picAttrSrcUrl xmlns:a1611="http://schemas.microsoft.com/office/drawing/2016/11/main" r:id="rId4"/>
              </a:ext>
            </a:extLst>
          </a:blip>
          <a:srcRect t="4321" r="-5" b="5362"/>
          <a:stretch>
            <a:fillRect/>
          </a:stretch>
        </p:blipFill>
        <p:spPr>
          <a:xfrm>
            <a:off x="532463" y="731077"/>
            <a:ext cx="3515763" cy="2119422"/>
          </a:xfrm>
          <a:prstGeom prst="rect">
            <a:avLst/>
          </a:prstGeom>
        </p:spPr>
      </p:pic>
    </p:spTree>
    <p:extLst>
      <p:ext uri="{BB962C8B-B14F-4D97-AF65-F5344CB8AC3E}">
        <p14:creationId xmlns:p14="http://schemas.microsoft.com/office/powerpoint/2010/main" val="215741438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{226A3476-FF76-4AC2-9A86-D0F3EF9CF54F}tf33552983_win32</Template>
  <TotalTime>3551</TotalTime>
  <Words>2258</Words>
  <Application>Microsoft Office PowerPoint</Application>
  <PresentationFormat>Widescreen</PresentationFormat>
  <Paragraphs>103</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Calibri</vt:lpstr>
      <vt:lpstr>Franklin Gothic Book</vt:lpstr>
      <vt:lpstr>Franklin Gothic Demi</vt:lpstr>
      <vt:lpstr>Neue Haas Grotesk Text Pro</vt:lpstr>
      <vt:lpstr>Wingdings</vt:lpstr>
      <vt:lpstr>Wingdings 2</vt:lpstr>
      <vt:lpstr>DividendVTI</vt:lpstr>
      <vt:lpstr>Building a Sustainable Marketing Relationship</vt:lpstr>
      <vt:lpstr>Table of contents</vt:lpstr>
      <vt:lpstr>Digital Marketing</vt:lpstr>
      <vt:lpstr>CRM Definition </vt:lpstr>
      <vt:lpstr>Digital and Social Media in CRM</vt:lpstr>
      <vt:lpstr>how M&amp;S Food uses digital and social media platforms </vt:lpstr>
      <vt:lpstr>How m&amp;s Develops and maintains its customer relationships</vt:lpstr>
      <vt:lpstr>How M&amp;S Improves the Customer Engagement and Experience</vt:lpstr>
      <vt:lpstr>                How M&amp;s Support organizational performance  </vt:lpstr>
      <vt:lpstr>critical assessment of the effectiveness of these digital strategies in the Marks and Spencer Food</vt:lpstr>
      <vt:lpstr>conclusion</vt:lpstr>
      <vt:lpstr>references</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Mariela Hidalgo</dc:creator>
  <cp:lastModifiedBy>Mariela Hidalgo</cp:lastModifiedBy>
  <cp:revision>2</cp:revision>
  <dcterms:created xsi:type="dcterms:W3CDTF">2025-12-01T12:32:09Z</dcterms:created>
  <dcterms:modified xsi:type="dcterms:W3CDTF">2025-12-03T23:43:54Z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