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7" r:id="rId2"/>
    <p:sldId id="259" r:id="rId3"/>
    <p:sldId id="269" r:id="rId4"/>
    <p:sldId id="258" r:id="rId5"/>
    <p:sldId id="277" r:id="rId6"/>
    <p:sldId id="262" r:id="rId7"/>
    <p:sldId id="278" r:id="rId8"/>
    <p:sldId id="279" r:id="rId9"/>
    <p:sldId id="280" r:id="rId10"/>
    <p:sldId id="261" r:id="rId11"/>
    <p:sldId id="281" r:id="rId12"/>
    <p:sldId id="282" r:id="rId13"/>
    <p:sldId id="283"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854" autoAdjust="0"/>
    <p:restoredTop sz="92565" autoAdjust="0"/>
  </p:normalViewPr>
  <p:slideViewPr>
    <p:cSldViewPr snapToGrid="0">
      <p:cViewPr varScale="1">
        <p:scale>
          <a:sx n="97" d="100"/>
          <a:sy n="97" d="100"/>
        </p:scale>
        <p:origin x="32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18-12-11T22:20:00.506"/>
    </inkml:context>
    <inkml:brush xml:id="br0">
      <inkml:brushProperty name="width" value="0.025" units="cm"/>
      <inkml:brushProperty name="height" value="0.025" units="cm"/>
    </inkml:brush>
  </inkml:definitions>
  <inkml:trace contextRef="#ctx0" brushRef="#br0">19 1 0 0 0,'0'0'0'0'0,"0"0"0"0"0,0 0 0 0 0,0 0 0 0 0,-10 0 152 0 0,10 0-32 0 0,0 0 24 0 0,0 0 8 0 0,-5 0-80 0 0,1 6-8 0 0,4-6-64 0 0,0 0 96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18-12-11T22:20:01.604"/>
    </inkml:context>
    <inkml:brush xml:id="br0">
      <inkml:brushProperty name="width" value="0.025" units="cm"/>
      <inkml:brushProperty name="height" value="0.025" units="cm"/>
    </inkml:brush>
  </inkml:definitions>
  <inkml:trace contextRef="#ctx0" brushRef="#br0">1 15 456 0 0,'0'0'480'0'0,"0"0"35"0"0,0 0 18 0 0,0 0-40 0 0,0-1-375 0 0,0 0-1 0 0,0 0 1 0 0,1 0-1 0 0,-1 0 0 0 0,0 0 1 0 0,1 1-1 0 0,-1-1 1 0 0,1 0-1 0 0,-1 0 0 0 0,1 0 1 0 0,-1 0-1 0 0,1 0 1 0 0,-1 0-1 0 0,1 1 1 0 0,0-1-118 0 0,8 1-59 0 0,-7 0-9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852BF3-E4ED-41BB-9318-1CA1C0BDAF8A}" type="datetimeFigureOut">
              <a:rPr lang="en-GB" smtClean="0"/>
              <a:t>28/07/2019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0C9728-7185-4651-A599-A33EA377192D}" type="slidenum">
              <a:rPr lang="en-GB" smtClean="0"/>
              <a:t>‹#›</a:t>
            </a:fld>
            <a:endParaRPr lang="en-GB"/>
          </a:p>
        </p:txBody>
      </p:sp>
    </p:spTree>
    <p:extLst>
      <p:ext uri="{BB962C8B-B14F-4D97-AF65-F5344CB8AC3E}">
        <p14:creationId xmlns:p14="http://schemas.microsoft.com/office/powerpoint/2010/main" val="2279950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292837-C77A-45EC-8A78-D528AA8B4CE5}" type="slidenum">
              <a:rPr lang="en-US" smtClean="0"/>
              <a:t>1</a:t>
            </a:fld>
            <a:endParaRPr lang="en-US"/>
          </a:p>
        </p:txBody>
      </p:sp>
    </p:spTree>
    <p:extLst>
      <p:ext uri="{BB962C8B-B14F-4D97-AF65-F5344CB8AC3E}">
        <p14:creationId xmlns:p14="http://schemas.microsoft.com/office/powerpoint/2010/main" val="4270150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2</a:t>
            </a:fld>
            <a:endParaRPr lang="en-US"/>
          </a:p>
        </p:txBody>
      </p:sp>
    </p:spTree>
    <p:extLst>
      <p:ext uri="{BB962C8B-B14F-4D97-AF65-F5344CB8AC3E}">
        <p14:creationId xmlns:p14="http://schemas.microsoft.com/office/powerpoint/2010/main" val="4144580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4</a:t>
            </a:fld>
            <a:endParaRPr lang="en-US"/>
          </a:p>
        </p:txBody>
      </p:sp>
    </p:spTree>
    <p:extLst>
      <p:ext uri="{BB962C8B-B14F-4D97-AF65-F5344CB8AC3E}">
        <p14:creationId xmlns:p14="http://schemas.microsoft.com/office/powerpoint/2010/main" val="2799161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5</a:t>
            </a:fld>
            <a:endParaRPr lang="en-US"/>
          </a:p>
        </p:txBody>
      </p:sp>
    </p:spTree>
    <p:extLst>
      <p:ext uri="{BB962C8B-B14F-4D97-AF65-F5344CB8AC3E}">
        <p14:creationId xmlns:p14="http://schemas.microsoft.com/office/powerpoint/2010/main" val="28841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6</a:t>
            </a:fld>
            <a:endParaRPr lang="en-US"/>
          </a:p>
        </p:txBody>
      </p:sp>
    </p:spTree>
    <p:extLst>
      <p:ext uri="{BB962C8B-B14F-4D97-AF65-F5344CB8AC3E}">
        <p14:creationId xmlns:p14="http://schemas.microsoft.com/office/powerpoint/2010/main" val="91772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7</a:t>
            </a:fld>
            <a:endParaRPr lang="en-US"/>
          </a:p>
        </p:txBody>
      </p:sp>
    </p:spTree>
    <p:extLst>
      <p:ext uri="{BB962C8B-B14F-4D97-AF65-F5344CB8AC3E}">
        <p14:creationId xmlns:p14="http://schemas.microsoft.com/office/powerpoint/2010/main" val="11637170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8</a:t>
            </a:fld>
            <a:endParaRPr lang="en-US"/>
          </a:p>
        </p:txBody>
      </p:sp>
    </p:spTree>
    <p:extLst>
      <p:ext uri="{BB962C8B-B14F-4D97-AF65-F5344CB8AC3E}">
        <p14:creationId xmlns:p14="http://schemas.microsoft.com/office/powerpoint/2010/main" val="7192585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9</a:t>
            </a:fld>
            <a:endParaRPr lang="en-US"/>
          </a:p>
        </p:txBody>
      </p:sp>
    </p:spTree>
    <p:extLst>
      <p:ext uri="{BB962C8B-B14F-4D97-AF65-F5344CB8AC3E}">
        <p14:creationId xmlns:p14="http://schemas.microsoft.com/office/powerpoint/2010/main" val="1030682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9700" name="Slide Number Placeholder 3"/>
          <p:cNvSpPr>
            <a:spLocks noGrp="1"/>
          </p:cNvSpPr>
          <p:nvPr>
            <p:ph type="sldNum" sz="quarter" idx="5"/>
          </p:nvPr>
        </p:nvSpPr>
        <p:spPr bwMode="auto">
          <a:noFill/>
          <a:ln>
            <a:miter lim="800000"/>
            <a:headEnd/>
            <a:tailEnd/>
          </a:ln>
        </p:spPr>
        <p:txBody>
          <a:bodyPr/>
          <a:lstStyle/>
          <a:p>
            <a:fld id="{80477207-BE40-44CC-97AF-694A62F8D23E}" type="slidenum">
              <a:rPr lang="en-GB" altLang="en-US"/>
              <a:pPr/>
              <a:t>10</a:t>
            </a:fld>
            <a:endParaRPr lang="en-GB" altLang="en-US"/>
          </a:p>
        </p:txBody>
      </p:sp>
    </p:spTree>
    <p:extLst>
      <p:ext uri="{BB962C8B-B14F-4D97-AF65-F5344CB8AC3E}">
        <p14:creationId xmlns:p14="http://schemas.microsoft.com/office/powerpoint/2010/main" val="5550743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9700" name="Slide Number Placeholder 3"/>
          <p:cNvSpPr>
            <a:spLocks noGrp="1"/>
          </p:cNvSpPr>
          <p:nvPr>
            <p:ph type="sldNum" sz="quarter" idx="5"/>
          </p:nvPr>
        </p:nvSpPr>
        <p:spPr bwMode="auto">
          <a:noFill/>
          <a:ln>
            <a:miter lim="800000"/>
            <a:headEnd/>
            <a:tailEnd/>
          </a:ln>
        </p:spPr>
        <p:txBody>
          <a:bodyPr/>
          <a:lstStyle/>
          <a:p>
            <a:fld id="{80477207-BE40-44CC-97AF-694A62F8D23E}" type="slidenum">
              <a:rPr lang="en-GB" altLang="en-US"/>
              <a:pPr/>
              <a:t>11</a:t>
            </a:fld>
            <a:endParaRPr lang="en-GB" altLang="en-US"/>
          </a:p>
        </p:txBody>
      </p:sp>
    </p:spTree>
    <p:extLst>
      <p:ext uri="{BB962C8B-B14F-4D97-AF65-F5344CB8AC3E}">
        <p14:creationId xmlns:p14="http://schemas.microsoft.com/office/powerpoint/2010/main" val="36620477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9700" name="Slide Number Placeholder 3"/>
          <p:cNvSpPr>
            <a:spLocks noGrp="1"/>
          </p:cNvSpPr>
          <p:nvPr>
            <p:ph type="sldNum" sz="quarter" idx="5"/>
          </p:nvPr>
        </p:nvSpPr>
        <p:spPr bwMode="auto">
          <a:noFill/>
          <a:ln>
            <a:miter lim="800000"/>
            <a:headEnd/>
            <a:tailEnd/>
          </a:ln>
        </p:spPr>
        <p:txBody>
          <a:bodyPr/>
          <a:lstStyle/>
          <a:p>
            <a:fld id="{80477207-BE40-44CC-97AF-694A62F8D23E}" type="slidenum">
              <a:rPr lang="en-GB" altLang="en-US"/>
              <a:pPr/>
              <a:t>12</a:t>
            </a:fld>
            <a:endParaRPr lang="en-GB" altLang="en-US"/>
          </a:p>
        </p:txBody>
      </p:sp>
    </p:spTree>
    <p:extLst>
      <p:ext uri="{BB962C8B-B14F-4D97-AF65-F5344CB8AC3E}">
        <p14:creationId xmlns:p14="http://schemas.microsoft.com/office/powerpoint/2010/main" val="6641246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9700" name="Slide Number Placeholder 3"/>
          <p:cNvSpPr>
            <a:spLocks noGrp="1"/>
          </p:cNvSpPr>
          <p:nvPr>
            <p:ph type="sldNum" sz="quarter" idx="5"/>
          </p:nvPr>
        </p:nvSpPr>
        <p:spPr bwMode="auto">
          <a:noFill/>
          <a:ln>
            <a:miter lim="800000"/>
            <a:headEnd/>
            <a:tailEnd/>
          </a:ln>
        </p:spPr>
        <p:txBody>
          <a:bodyPr/>
          <a:lstStyle/>
          <a:p>
            <a:fld id="{80477207-BE40-44CC-97AF-694A62F8D23E}" type="slidenum">
              <a:rPr lang="en-GB" altLang="en-US"/>
              <a:pPr/>
              <a:t>13</a:t>
            </a:fld>
            <a:endParaRPr lang="en-GB" altLang="en-US"/>
          </a:p>
        </p:txBody>
      </p:sp>
    </p:spTree>
    <p:extLst>
      <p:ext uri="{BB962C8B-B14F-4D97-AF65-F5344CB8AC3E}">
        <p14:creationId xmlns:p14="http://schemas.microsoft.com/office/powerpoint/2010/main" val="7432331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0976F1FC-73A0-4129-91D5-54B4531BDA4B}" type="datetimeFigureOut">
              <a:rPr lang="en-GB" smtClean="0"/>
              <a:t>28/07/2019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58758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28/07/2019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4092801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76F1FC-73A0-4129-91D5-54B4531BDA4B}" type="datetimeFigureOut">
              <a:rPr lang="en-GB" smtClean="0"/>
              <a:t>28/07/2019</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470366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976F1FC-73A0-4129-91D5-54B4531BDA4B}" type="datetimeFigureOut">
              <a:rPr lang="en-GB" smtClean="0"/>
              <a:t>28/07/2019</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876373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976F1FC-73A0-4129-91D5-54B4531BDA4B}" type="datetimeFigureOut">
              <a:rPr lang="en-GB" smtClean="0"/>
              <a:t>28/07/2019</a:t>
            </a:fld>
            <a:endParaRPr lang="en-GB"/>
          </a:p>
        </p:txBody>
      </p:sp>
      <p:sp>
        <p:nvSpPr>
          <p:cNvPr id="9" name="Slide Number Placeholder 8"/>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088668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976F1FC-73A0-4129-91D5-54B4531BDA4B}" type="datetimeFigureOut">
              <a:rPr lang="en-GB" smtClean="0"/>
              <a:t>28/07/2019</a:t>
            </a:fld>
            <a:endParaRPr lang="en-GB"/>
          </a:p>
        </p:txBody>
      </p:sp>
      <p:sp>
        <p:nvSpPr>
          <p:cNvPr id="5" name="Slide Number Placeholder 4"/>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3884022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76F1FC-73A0-4129-91D5-54B4531BDA4B}" type="datetimeFigureOut">
              <a:rPr lang="en-GB" smtClean="0"/>
              <a:t>28/07/2019</a:t>
            </a:fld>
            <a:endParaRPr lang="en-GB"/>
          </a:p>
        </p:txBody>
      </p:sp>
      <p:sp>
        <p:nvSpPr>
          <p:cNvPr id="4" name="Slide Number Placeholder 3"/>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695324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28/07/2019</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3041817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28/07/2019</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558459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28/07/2019</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262013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28/07/2019</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201404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976F1FC-73A0-4129-91D5-54B4531BDA4B}" type="datetimeFigureOut">
              <a:rPr lang="en-GB" smtClean="0"/>
              <a:t>28/07/2019</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1BEFFAF-EDDB-4D7D-9E76-86ED47AE3A3C}" type="slidenum">
              <a:rPr lang="en-GB" smtClean="0"/>
              <a:t>‹#›</a:t>
            </a:fld>
            <a:endParaRPr lang="en-GB"/>
          </a:p>
        </p:txBody>
      </p:sp>
    </p:spTree>
    <p:extLst>
      <p:ext uri="{BB962C8B-B14F-4D97-AF65-F5344CB8AC3E}">
        <p14:creationId xmlns:p14="http://schemas.microsoft.com/office/powerpoint/2010/main" val="15619593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customXml" Target="../ink/ink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1"/>
          <p:cNvSpPr>
            <a:spLocks noGrp="1"/>
          </p:cNvSpPr>
          <p:nvPr>
            <p:ph type="ctrTitle"/>
          </p:nvPr>
        </p:nvSpPr>
        <p:spPr>
          <a:xfrm>
            <a:off x="685800" y="1074442"/>
            <a:ext cx="7772400" cy="1229372"/>
          </a:xfrm>
        </p:spPr>
        <p:txBody>
          <a:bodyPr>
            <a:normAutofit fontScale="90000"/>
          </a:bodyPr>
          <a:lstStyle/>
          <a:p>
            <a:pPr eaLnBrk="1" hangingPunct="1"/>
            <a:r>
              <a:rPr lang="en-GB" altLang="en-US" sz="4000" b="1" dirty="0"/>
              <a:t>BMSK4004 Problem Solving &amp; Decision Making</a:t>
            </a:r>
            <a:endParaRPr lang="en-US" altLang="en-US" sz="4000" b="1" dirty="0"/>
          </a:p>
        </p:txBody>
      </p:sp>
      <p:sp>
        <p:nvSpPr>
          <p:cNvPr id="8" name="Title 1">
            <a:extLst>
              <a:ext uri="{FF2B5EF4-FFF2-40B4-BE49-F238E27FC236}">
                <a16:creationId xmlns:a16="http://schemas.microsoft.com/office/drawing/2014/main" id="{A7065090-5601-4811-B9C0-B283281E3CAD}"/>
              </a:ext>
            </a:extLst>
          </p:cNvPr>
          <p:cNvSpPr txBox="1">
            <a:spLocks/>
          </p:cNvSpPr>
          <p:nvPr/>
        </p:nvSpPr>
        <p:spPr>
          <a:xfrm>
            <a:off x="685800" y="3047279"/>
            <a:ext cx="7772400" cy="763441"/>
          </a:xfrm>
          <a:prstGeom prst="rect">
            <a:avLst/>
          </a:prstGeom>
        </p:spPr>
        <p:txBody>
          <a:bodyPr vert="horz" lIns="91440" tIns="45720" rIns="91440" bIns="45720" rtlCol="0" anchor="ctr">
            <a:normAutofit fontScale="6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4000" b="1" dirty="0">
                <a:solidFill>
                  <a:srgbClr val="FF0000"/>
                </a:solidFill>
                <a:highlight>
                  <a:srgbClr val="FFFF00"/>
                </a:highlight>
              </a:rPr>
              <a:t>Decision Making Tool </a:t>
            </a:r>
          </a:p>
          <a:p>
            <a:r>
              <a:rPr lang="en-GB" altLang="en-US" sz="4000" b="1" dirty="0">
                <a:solidFill>
                  <a:srgbClr val="FF0000"/>
                </a:solidFill>
                <a:highlight>
                  <a:srgbClr val="FFFF00"/>
                </a:highlight>
              </a:rPr>
              <a:t>Porter’s Five Force Model</a:t>
            </a:r>
            <a:endParaRPr lang="en-US" altLang="en-US" sz="4000" b="1" dirty="0">
              <a:solidFill>
                <a:srgbClr val="FF0000"/>
              </a:solidFill>
              <a:highlight>
                <a:srgbClr val="FFFF00"/>
              </a:highlight>
            </a:endParaRPr>
          </a:p>
        </p:txBody>
      </p:sp>
      <p:sp>
        <p:nvSpPr>
          <p:cNvPr id="5" name="Title 1">
            <a:extLst>
              <a:ext uri="{FF2B5EF4-FFF2-40B4-BE49-F238E27FC236}">
                <a16:creationId xmlns:a16="http://schemas.microsoft.com/office/drawing/2014/main" id="{11ED0A92-2260-634D-9250-BCC35E6E71F9}"/>
              </a:ext>
            </a:extLst>
          </p:cNvPr>
          <p:cNvSpPr txBox="1">
            <a:spLocks/>
          </p:cNvSpPr>
          <p:nvPr/>
        </p:nvSpPr>
        <p:spPr>
          <a:xfrm>
            <a:off x="685800" y="4365870"/>
            <a:ext cx="7772400" cy="763441"/>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4000" b="1" dirty="0">
                <a:solidFill>
                  <a:schemeClr val="accent2"/>
                </a:solidFill>
              </a:rPr>
              <a:t>Dr Anupam Mazumdar</a:t>
            </a:r>
            <a:endParaRPr lang="en-US" altLang="en-US" sz="4000" b="1" dirty="0">
              <a:solidFill>
                <a:schemeClr val="accent2"/>
              </a:solidFill>
            </a:endParaRPr>
          </a:p>
        </p:txBody>
      </p:sp>
    </p:spTree>
    <p:extLst>
      <p:ext uri="{BB962C8B-B14F-4D97-AF65-F5344CB8AC3E}">
        <p14:creationId xmlns:p14="http://schemas.microsoft.com/office/powerpoint/2010/main" val="19557892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27887"/>
          </a:xfrm>
        </p:spPr>
        <p:txBody>
          <a:bodyPr>
            <a:noAutofit/>
          </a:bodyPr>
          <a:lstStyle/>
          <a:p>
            <a:r>
              <a:rPr lang="en-US" sz="3600" b="1" dirty="0">
                <a:solidFill>
                  <a:srgbClr val="0070C0"/>
                </a:solidFill>
              </a:rPr>
              <a:t>Porter’s Five Force Analysis</a:t>
            </a:r>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146C70B7-B723-41B1-B94B-A1A58E675958}"/>
                  </a:ext>
                </a:extLst>
              </p14:cNvPr>
              <p14:cNvContentPartPr/>
              <p14:nvPr/>
            </p14:nvContentPartPr>
            <p14:xfrm>
              <a:off x="7316414" y="504246"/>
              <a:ext cx="6840" cy="2880"/>
            </p14:xfrm>
          </p:contentPart>
        </mc:Choice>
        <mc:Fallback xmlns="">
          <p:pic>
            <p:nvPicPr>
              <p:cNvPr id="4" name="Ink 3">
                <a:extLst>
                  <a:ext uri="{FF2B5EF4-FFF2-40B4-BE49-F238E27FC236}">
                    <a16:creationId xmlns:a16="http://schemas.microsoft.com/office/drawing/2014/main" id="{146C70B7-B723-41B1-B94B-A1A58E675958}"/>
                  </a:ext>
                </a:extLst>
              </p:cNvPr>
              <p:cNvPicPr/>
              <p:nvPr/>
            </p:nvPicPr>
            <p:blipFill>
              <a:blip r:embed="rId4"/>
              <a:stretch>
                <a:fillRect/>
              </a:stretch>
            </p:blipFill>
            <p:spPr>
              <a:xfrm>
                <a:off x="7312094" y="499926"/>
                <a:ext cx="15480" cy="1152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A7FF5C22-EC6A-4C9B-9BA1-6CDB176A9427}"/>
                  </a:ext>
                </a:extLst>
              </p14:cNvPr>
              <p14:cNvContentPartPr/>
              <p14:nvPr/>
            </p14:nvContentPartPr>
            <p14:xfrm>
              <a:off x="7399934" y="579126"/>
              <a:ext cx="6840" cy="5760"/>
            </p14:xfrm>
          </p:contentPart>
        </mc:Choice>
        <mc:Fallback xmlns="">
          <p:pic>
            <p:nvPicPr>
              <p:cNvPr id="5" name="Ink 4">
                <a:extLst>
                  <a:ext uri="{FF2B5EF4-FFF2-40B4-BE49-F238E27FC236}">
                    <a16:creationId xmlns:a16="http://schemas.microsoft.com/office/drawing/2014/main" id="{A7FF5C22-EC6A-4C9B-9BA1-6CDB176A9427}"/>
                  </a:ext>
                </a:extLst>
              </p:cNvPr>
              <p:cNvPicPr/>
              <p:nvPr/>
            </p:nvPicPr>
            <p:blipFill>
              <a:blip r:embed="rId4"/>
              <a:stretch>
                <a:fillRect/>
              </a:stretch>
            </p:blipFill>
            <p:spPr>
              <a:xfrm>
                <a:off x="7395614" y="574806"/>
                <a:ext cx="15480" cy="14400"/>
              </a:xfrm>
              <a:prstGeom prst="rect">
                <a:avLst/>
              </a:prstGeom>
            </p:spPr>
          </p:pic>
        </mc:Fallback>
      </mc:AlternateContent>
      <p:sp>
        <p:nvSpPr>
          <p:cNvPr id="6" name="TextBox 5">
            <a:extLst>
              <a:ext uri="{FF2B5EF4-FFF2-40B4-BE49-F238E27FC236}">
                <a16:creationId xmlns:a16="http://schemas.microsoft.com/office/drawing/2014/main" id="{E00BBD06-DD60-744B-9B42-1351E9CE05A9}"/>
              </a:ext>
            </a:extLst>
          </p:cNvPr>
          <p:cNvSpPr txBox="1"/>
          <p:nvPr/>
        </p:nvSpPr>
        <p:spPr>
          <a:xfrm>
            <a:off x="0" y="902525"/>
            <a:ext cx="9144000" cy="5170646"/>
          </a:xfrm>
          <a:prstGeom prst="rect">
            <a:avLst/>
          </a:prstGeom>
          <a:noFill/>
        </p:spPr>
        <p:txBody>
          <a:bodyPr wrap="square" rtlCol="0">
            <a:spAutoFit/>
          </a:bodyPr>
          <a:lstStyle/>
          <a:p>
            <a:pPr marL="285750" indent="-285750" algn="just">
              <a:buFont typeface="Arial" panose="020B0604020202020204" pitchFamily="34" charset="0"/>
              <a:buChar char="•"/>
            </a:pPr>
            <a:r>
              <a:rPr lang="en-US" sz="2200" dirty="0">
                <a:latin typeface="Arial" panose="020B0604020202020204" pitchFamily="34" charset="0"/>
                <a:cs typeface="Arial" panose="020B0604020202020204" pitchFamily="34" charset="0"/>
              </a:rPr>
              <a:t>Porter’s five force analysis is a framework that attempt to analyze the level of competition within an industry and business strategy development </a:t>
            </a:r>
          </a:p>
          <a:p>
            <a:pPr marL="285750" indent="-285750" algn="just">
              <a:buFont typeface="Arial" panose="020B0604020202020204" pitchFamily="34" charset="0"/>
              <a:buChar char="•"/>
            </a:pPr>
            <a:endParaRPr lang="en-US" sz="22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2200" dirty="0">
                <a:latin typeface="Arial" panose="020B0604020202020204" pitchFamily="34" charset="0"/>
                <a:cs typeface="Arial" panose="020B0604020202020204" pitchFamily="34" charset="0"/>
              </a:rPr>
              <a:t>It draws upon Industrial Organization (IO) economics to derive five forces that determine the competitive intensity and therefore attractiveness of an industry </a:t>
            </a:r>
          </a:p>
          <a:p>
            <a:pPr marL="285750" indent="-285750" algn="just">
              <a:buFont typeface="Arial" panose="020B0604020202020204" pitchFamily="34" charset="0"/>
              <a:buChar char="•"/>
            </a:pPr>
            <a:endParaRPr lang="en-US" sz="22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2200" dirty="0">
                <a:latin typeface="Arial" panose="020B0604020202020204" pitchFamily="34" charset="0"/>
                <a:cs typeface="Arial" panose="020B0604020202020204" pitchFamily="34" charset="0"/>
              </a:rPr>
              <a:t>Attractiveness in this context refers to the overall industry profitability. An “unattractive” industry is one in which the combination of these five forces acts to drive down overall profitability</a:t>
            </a:r>
          </a:p>
          <a:p>
            <a:pPr marL="285750" indent="-285750" algn="just">
              <a:buFont typeface="Arial" panose="020B0604020202020204" pitchFamily="34" charset="0"/>
              <a:buChar char="•"/>
            </a:pPr>
            <a:endParaRPr lang="en-US" sz="22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2200" dirty="0">
                <a:latin typeface="Arial" panose="020B0604020202020204" pitchFamily="34" charset="0"/>
                <a:cs typeface="Arial" panose="020B0604020202020204" pitchFamily="34" charset="0"/>
              </a:rPr>
              <a:t>A very unattractive industry would be one approaching “pure competition”, in which available profits for all firms are driven normal profit. </a:t>
            </a:r>
          </a:p>
        </p:txBody>
      </p:sp>
    </p:spTree>
    <p:extLst>
      <p:ext uri="{BB962C8B-B14F-4D97-AF65-F5344CB8AC3E}">
        <p14:creationId xmlns:p14="http://schemas.microsoft.com/office/powerpoint/2010/main" val="3186261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p:cNvSpPr>
            <a:spLocks noGrp="1"/>
          </p:cNvSpPr>
          <p:nvPr>
            <p:ph type="title"/>
          </p:nvPr>
        </p:nvSpPr>
        <p:spPr>
          <a:xfrm>
            <a:off x="457200" y="145473"/>
            <a:ext cx="8229600" cy="1143000"/>
          </a:xfrm>
        </p:spPr>
        <p:txBody>
          <a:bodyPr>
            <a:noAutofit/>
          </a:bodyPr>
          <a:lstStyle/>
          <a:p>
            <a:pPr eaLnBrk="1" hangingPunct="1"/>
            <a:r>
              <a:rPr lang="en-GB" sz="3600" b="1" dirty="0">
                <a:solidFill>
                  <a:srgbClr val="0070C0"/>
                </a:solidFill>
              </a:rPr>
              <a:t>Components of Porter’s Five Forces Model</a:t>
            </a:r>
          </a:p>
        </p:txBody>
      </p:sp>
      <p:sp>
        <p:nvSpPr>
          <p:cNvPr id="5" name="TextBox 4">
            <a:extLst>
              <a:ext uri="{FF2B5EF4-FFF2-40B4-BE49-F238E27FC236}">
                <a16:creationId xmlns:a16="http://schemas.microsoft.com/office/drawing/2014/main" id="{A82D5D74-BF41-B443-A26F-661C57FF7786}"/>
              </a:ext>
            </a:extLst>
          </p:cNvPr>
          <p:cNvSpPr txBox="1"/>
          <p:nvPr/>
        </p:nvSpPr>
        <p:spPr>
          <a:xfrm>
            <a:off x="0" y="1720840"/>
            <a:ext cx="5107259" cy="3416320"/>
          </a:xfrm>
          <a:prstGeom prst="rect">
            <a:avLst/>
          </a:prstGeom>
          <a:noFill/>
        </p:spPr>
        <p:txBody>
          <a:bodyPr wrap="square" rtlCol="0">
            <a:spAutoFit/>
          </a:bodyPr>
          <a:lstStyle/>
          <a:p>
            <a:pPr marL="285750" indent="-285750">
              <a:buFont typeface="Arial" panose="020B0604020202020204" pitchFamily="34" charset="0"/>
              <a:buChar char="•"/>
            </a:pPr>
            <a:r>
              <a:rPr lang="en-US" sz="2400" b="1" dirty="0">
                <a:latin typeface="Arial" panose="020B0604020202020204" pitchFamily="34" charset="0"/>
                <a:cs typeface="Arial" panose="020B0604020202020204" pitchFamily="34" charset="0"/>
              </a:rPr>
              <a:t>Threat of new entrants</a:t>
            </a:r>
          </a:p>
          <a:p>
            <a:pPr marL="285750" indent="-285750">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b="1" dirty="0">
                <a:latin typeface="Arial" panose="020B0604020202020204" pitchFamily="34" charset="0"/>
                <a:cs typeface="Arial" panose="020B0604020202020204" pitchFamily="34" charset="0"/>
              </a:rPr>
              <a:t>Threat of substitutes </a:t>
            </a:r>
          </a:p>
          <a:p>
            <a:pPr marL="285750" indent="-285750">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b="1" dirty="0">
                <a:latin typeface="Arial" panose="020B0604020202020204" pitchFamily="34" charset="0"/>
                <a:cs typeface="Arial" panose="020B0604020202020204" pitchFamily="34" charset="0"/>
              </a:rPr>
              <a:t>Bargaining power of buyers</a:t>
            </a:r>
          </a:p>
          <a:p>
            <a:pPr marL="285750" indent="-285750">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b="1" dirty="0">
                <a:latin typeface="Arial" panose="020B0604020202020204" pitchFamily="34" charset="0"/>
                <a:cs typeface="Arial" panose="020B0604020202020204" pitchFamily="34" charset="0"/>
              </a:rPr>
              <a:t>Bargaining power of suppliers</a:t>
            </a:r>
          </a:p>
          <a:p>
            <a:pPr marL="285750" indent="-285750">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b="1" dirty="0">
                <a:latin typeface="Arial" panose="020B0604020202020204" pitchFamily="34" charset="0"/>
                <a:cs typeface="Arial" panose="020B0604020202020204" pitchFamily="34" charset="0"/>
              </a:rPr>
              <a:t>Rivalry inside the industry</a:t>
            </a:r>
          </a:p>
        </p:txBody>
      </p:sp>
      <p:pic>
        <p:nvPicPr>
          <p:cNvPr id="7" name="Picture 6">
            <a:extLst>
              <a:ext uri="{FF2B5EF4-FFF2-40B4-BE49-F238E27FC236}">
                <a16:creationId xmlns:a16="http://schemas.microsoft.com/office/drawing/2014/main" id="{FDCB0BD0-0F5C-2C46-A8B3-C7D64A6DC635}"/>
              </a:ext>
            </a:extLst>
          </p:cNvPr>
          <p:cNvPicPr>
            <a:picLocks noChangeAspect="1"/>
          </p:cNvPicPr>
          <p:nvPr/>
        </p:nvPicPr>
        <p:blipFill>
          <a:blip r:embed="rId2"/>
          <a:stretch>
            <a:fillRect/>
          </a:stretch>
        </p:blipFill>
        <p:spPr>
          <a:xfrm>
            <a:off x="4760506" y="1288473"/>
            <a:ext cx="4383494" cy="4153322"/>
          </a:xfrm>
          <a:prstGeom prst="rect">
            <a:avLst/>
          </a:prstGeom>
        </p:spPr>
      </p:pic>
    </p:spTree>
    <p:extLst>
      <p:ext uri="{BB962C8B-B14F-4D97-AF65-F5344CB8AC3E}">
        <p14:creationId xmlns:p14="http://schemas.microsoft.com/office/powerpoint/2010/main" val="3809918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065EF96-9B5F-A64E-80CE-8A5F06D126C2}"/>
              </a:ext>
            </a:extLst>
          </p:cNvPr>
          <p:cNvSpPr>
            <a:spLocks noGrp="1"/>
          </p:cNvSpPr>
          <p:nvPr>
            <p:ph type="title"/>
          </p:nvPr>
        </p:nvSpPr>
        <p:spPr>
          <a:xfrm>
            <a:off x="457200" y="274638"/>
            <a:ext cx="8229600" cy="627887"/>
          </a:xfrm>
        </p:spPr>
        <p:txBody>
          <a:bodyPr>
            <a:noAutofit/>
          </a:bodyPr>
          <a:lstStyle/>
          <a:p>
            <a:r>
              <a:rPr lang="en-US" sz="3600" b="1" dirty="0">
                <a:solidFill>
                  <a:srgbClr val="0070C0"/>
                </a:solidFill>
              </a:rPr>
              <a:t>Porter’s Five Force Analysis</a:t>
            </a:r>
          </a:p>
        </p:txBody>
      </p:sp>
      <p:sp>
        <p:nvSpPr>
          <p:cNvPr id="9" name="TextBox 8">
            <a:extLst>
              <a:ext uri="{FF2B5EF4-FFF2-40B4-BE49-F238E27FC236}">
                <a16:creationId xmlns:a16="http://schemas.microsoft.com/office/drawing/2014/main" id="{66E17B90-54E2-694F-9DE2-2F891C1ED5AC}"/>
              </a:ext>
            </a:extLst>
          </p:cNvPr>
          <p:cNvSpPr txBox="1"/>
          <p:nvPr/>
        </p:nvSpPr>
        <p:spPr>
          <a:xfrm>
            <a:off x="0" y="902525"/>
            <a:ext cx="9144000" cy="4955203"/>
          </a:xfrm>
          <a:prstGeom prst="rect">
            <a:avLst/>
          </a:prstGeom>
          <a:noFill/>
        </p:spPr>
        <p:txBody>
          <a:bodyPr wrap="square" rtlCol="0">
            <a:spAutoFit/>
          </a:bodyPr>
          <a:lstStyle/>
          <a:p>
            <a:pPr marL="457200" indent="-457200" algn="just">
              <a:buFont typeface="+mj-lt"/>
              <a:buAutoNum type="arabicPeriod"/>
            </a:pPr>
            <a:r>
              <a:rPr lang="en-US" sz="2800" b="1" dirty="0">
                <a:latin typeface="Arial" panose="020B0604020202020204" pitchFamily="34" charset="0"/>
                <a:cs typeface="Arial" panose="020B0604020202020204" pitchFamily="34" charset="0"/>
              </a:rPr>
              <a:t>Threat of new entrants: </a:t>
            </a:r>
          </a:p>
          <a:p>
            <a:pPr algn="just"/>
            <a:endParaRPr lang="en-US" sz="2400" b="1"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The market is full of competition. Not only the existing firms pose threat to the business but also the arrival of new entrants is also a challenge </a:t>
            </a:r>
          </a:p>
          <a:p>
            <a:pPr algn="just"/>
            <a:endParaRPr lang="en-US" sz="2400" b="1"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As per the ideal scenario, the market is always open for entry and exits, resulting in comparable profits to all the firms </a:t>
            </a:r>
          </a:p>
          <a:p>
            <a:pPr algn="just"/>
            <a:endParaRPr lang="en-US" sz="2400" dirty="0">
              <a:latin typeface="Arial" panose="020B0604020202020204" pitchFamily="34" charset="0"/>
              <a:cs typeface="Arial" panose="020B0604020202020204" pitchFamily="34" charset="0"/>
            </a:endParaRPr>
          </a:p>
          <a:p>
            <a:pPr algn="just"/>
            <a:endParaRPr lang="en-US" sz="24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In reality, all industries have some traits that protect their high profits and help them in warding off potential new entrants by erecting barriers</a:t>
            </a:r>
          </a:p>
        </p:txBody>
      </p:sp>
    </p:spTree>
    <p:extLst>
      <p:ext uri="{BB962C8B-B14F-4D97-AF65-F5344CB8AC3E}">
        <p14:creationId xmlns:p14="http://schemas.microsoft.com/office/powerpoint/2010/main" val="35980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065EF96-9B5F-A64E-80CE-8A5F06D126C2}"/>
              </a:ext>
            </a:extLst>
          </p:cNvPr>
          <p:cNvSpPr>
            <a:spLocks noGrp="1"/>
          </p:cNvSpPr>
          <p:nvPr>
            <p:ph type="title"/>
          </p:nvPr>
        </p:nvSpPr>
        <p:spPr>
          <a:xfrm>
            <a:off x="457200" y="274638"/>
            <a:ext cx="8229600" cy="627887"/>
          </a:xfrm>
        </p:spPr>
        <p:txBody>
          <a:bodyPr>
            <a:noAutofit/>
          </a:bodyPr>
          <a:lstStyle/>
          <a:p>
            <a:r>
              <a:rPr lang="en-US" sz="3600" b="1" dirty="0">
                <a:solidFill>
                  <a:srgbClr val="0070C0"/>
                </a:solidFill>
              </a:rPr>
              <a:t>Porter’s Five Force Analysis</a:t>
            </a:r>
          </a:p>
        </p:txBody>
      </p:sp>
      <p:sp>
        <p:nvSpPr>
          <p:cNvPr id="9" name="TextBox 8">
            <a:extLst>
              <a:ext uri="{FF2B5EF4-FFF2-40B4-BE49-F238E27FC236}">
                <a16:creationId xmlns:a16="http://schemas.microsoft.com/office/drawing/2014/main" id="{66E17B90-54E2-694F-9DE2-2F891C1ED5AC}"/>
              </a:ext>
            </a:extLst>
          </p:cNvPr>
          <p:cNvSpPr txBox="1"/>
          <p:nvPr/>
        </p:nvSpPr>
        <p:spPr>
          <a:xfrm>
            <a:off x="0" y="902525"/>
            <a:ext cx="9144000" cy="892552"/>
          </a:xfrm>
          <a:prstGeom prst="rect">
            <a:avLst/>
          </a:prstGeom>
          <a:noFill/>
        </p:spPr>
        <p:txBody>
          <a:bodyPr wrap="square" rtlCol="0">
            <a:spAutoFit/>
          </a:bodyPr>
          <a:lstStyle/>
          <a:p>
            <a:pPr marL="457200" indent="-457200" algn="just">
              <a:buFont typeface="+mj-lt"/>
              <a:buAutoNum type="arabicPeriod"/>
            </a:pPr>
            <a:r>
              <a:rPr lang="en-US" sz="2800" b="1" dirty="0">
                <a:latin typeface="Arial" panose="020B0604020202020204" pitchFamily="34" charset="0"/>
                <a:cs typeface="Arial" panose="020B0604020202020204" pitchFamily="34" charset="0"/>
              </a:rPr>
              <a:t>Threat of new entrants: </a:t>
            </a:r>
          </a:p>
          <a:p>
            <a:pPr algn="just"/>
            <a:endParaRPr lang="en-US" sz="2400" b="1"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DA1236E8-1994-9749-88BA-9147D3D7A91D}"/>
              </a:ext>
            </a:extLst>
          </p:cNvPr>
          <p:cNvPicPr>
            <a:picLocks noChangeAspect="1"/>
          </p:cNvPicPr>
          <p:nvPr/>
        </p:nvPicPr>
        <p:blipFill>
          <a:blip r:embed="rId3"/>
          <a:stretch>
            <a:fillRect/>
          </a:stretch>
        </p:blipFill>
        <p:spPr>
          <a:xfrm>
            <a:off x="0" y="1530413"/>
            <a:ext cx="9143999" cy="4201314"/>
          </a:xfrm>
          <a:prstGeom prst="rect">
            <a:avLst/>
          </a:prstGeom>
        </p:spPr>
      </p:pic>
    </p:spTree>
    <p:extLst>
      <p:ext uri="{BB962C8B-B14F-4D97-AF65-F5344CB8AC3E}">
        <p14:creationId xmlns:p14="http://schemas.microsoft.com/office/powerpoint/2010/main" val="1921418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E81887D-85CA-EE40-B3FA-67A1DBB49353}"/>
              </a:ext>
            </a:extLst>
          </p:cNvPr>
          <p:cNvSpPr>
            <a:spLocks noGrp="1"/>
          </p:cNvSpPr>
          <p:nvPr>
            <p:ph type="title"/>
          </p:nvPr>
        </p:nvSpPr>
        <p:spPr>
          <a:xfrm>
            <a:off x="457200" y="51618"/>
            <a:ext cx="8229600" cy="627887"/>
          </a:xfrm>
        </p:spPr>
        <p:txBody>
          <a:bodyPr>
            <a:noAutofit/>
          </a:bodyPr>
          <a:lstStyle/>
          <a:p>
            <a:r>
              <a:rPr lang="en-US" sz="3600" b="1" dirty="0">
                <a:solidFill>
                  <a:srgbClr val="0070C0"/>
                </a:solidFill>
              </a:rPr>
              <a:t>Porter’s Five Force Analysis</a:t>
            </a:r>
          </a:p>
        </p:txBody>
      </p:sp>
      <p:sp>
        <p:nvSpPr>
          <p:cNvPr id="9" name="TextBox 8">
            <a:extLst>
              <a:ext uri="{FF2B5EF4-FFF2-40B4-BE49-F238E27FC236}">
                <a16:creationId xmlns:a16="http://schemas.microsoft.com/office/drawing/2014/main" id="{D599678D-9F78-2944-A081-AE53E56EA313}"/>
              </a:ext>
            </a:extLst>
          </p:cNvPr>
          <p:cNvSpPr txBox="1"/>
          <p:nvPr/>
        </p:nvSpPr>
        <p:spPr>
          <a:xfrm>
            <a:off x="0" y="902525"/>
            <a:ext cx="9144000" cy="5324535"/>
          </a:xfrm>
          <a:prstGeom prst="rect">
            <a:avLst/>
          </a:prstGeom>
          <a:noFill/>
        </p:spPr>
        <p:txBody>
          <a:bodyPr wrap="square" rtlCol="0">
            <a:spAutoFit/>
          </a:bodyPr>
          <a:lstStyle/>
          <a:p>
            <a:pPr algn="just"/>
            <a:r>
              <a:rPr lang="en-US" sz="2800" b="1" dirty="0">
                <a:latin typeface="Arial" panose="020B0604020202020204" pitchFamily="34" charset="0"/>
                <a:cs typeface="Arial" panose="020B0604020202020204" pitchFamily="34" charset="0"/>
              </a:rPr>
              <a:t>2. Threat of substitutes: </a:t>
            </a:r>
          </a:p>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The substitutes can be defined as the products of other industries that have the ability to satisfy similar needs. Example: Coffee can be substitute for tea, as it can be also used as a caffeine drink in the morning </a:t>
            </a:r>
          </a:p>
          <a:p>
            <a:pPr marL="342900" indent="-342900" algn="jus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When price of a substitute product changes, the demand of a related product also gets affected.</a:t>
            </a:r>
          </a:p>
          <a:p>
            <a:pPr marL="342900" indent="-342900" algn="jus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When the number of substitute product increases, the competition also increases as the customers have more alternatives to select from. This forces the companies to raise or lower down the prices. </a:t>
            </a:r>
          </a:p>
          <a:p>
            <a:pPr marL="342900" indent="-342900" algn="jus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C4E461C6-B1AE-A940-B32D-88F15B092923}"/>
              </a:ext>
            </a:extLst>
          </p:cNvPr>
          <p:cNvPicPr>
            <a:picLocks noChangeAspect="1"/>
          </p:cNvPicPr>
          <p:nvPr/>
        </p:nvPicPr>
        <p:blipFill>
          <a:blip r:embed="rId3"/>
          <a:stretch>
            <a:fillRect/>
          </a:stretch>
        </p:blipFill>
        <p:spPr>
          <a:xfrm>
            <a:off x="7559288" y="22302"/>
            <a:ext cx="1356112" cy="1350260"/>
          </a:xfrm>
          <a:prstGeom prst="rect">
            <a:avLst/>
          </a:prstGeom>
        </p:spPr>
      </p:pic>
    </p:spTree>
    <p:extLst>
      <p:ext uri="{BB962C8B-B14F-4D97-AF65-F5344CB8AC3E}">
        <p14:creationId xmlns:p14="http://schemas.microsoft.com/office/powerpoint/2010/main" val="3126236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E81887D-85CA-EE40-B3FA-67A1DBB49353}"/>
              </a:ext>
            </a:extLst>
          </p:cNvPr>
          <p:cNvSpPr>
            <a:spLocks noGrp="1"/>
          </p:cNvSpPr>
          <p:nvPr>
            <p:ph type="title"/>
          </p:nvPr>
        </p:nvSpPr>
        <p:spPr>
          <a:xfrm>
            <a:off x="457200" y="51618"/>
            <a:ext cx="8229600" cy="627887"/>
          </a:xfrm>
        </p:spPr>
        <p:txBody>
          <a:bodyPr>
            <a:noAutofit/>
          </a:bodyPr>
          <a:lstStyle/>
          <a:p>
            <a:r>
              <a:rPr lang="en-US" sz="3600" b="1" dirty="0">
                <a:solidFill>
                  <a:srgbClr val="0070C0"/>
                </a:solidFill>
              </a:rPr>
              <a:t>Porter’s Five Force Analysis</a:t>
            </a:r>
          </a:p>
        </p:txBody>
      </p:sp>
      <p:sp>
        <p:nvSpPr>
          <p:cNvPr id="9" name="TextBox 8">
            <a:extLst>
              <a:ext uri="{FF2B5EF4-FFF2-40B4-BE49-F238E27FC236}">
                <a16:creationId xmlns:a16="http://schemas.microsoft.com/office/drawing/2014/main" id="{D599678D-9F78-2944-A081-AE53E56EA313}"/>
              </a:ext>
            </a:extLst>
          </p:cNvPr>
          <p:cNvSpPr txBox="1"/>
          <p:nvPr/>
        </p:nvSpPr>
        <p:spPr>
          <a:xfrm>
            <a:off x="0" y="902525"/>
            <a:ext cx="9144000" cy="523220"/>
          </a:xfrm>
          <a:prstGeom prst="rect">
            <a:avLst/>
          </a:prstGeom>
          <a:noFill/>
        </p:spPr>
        <p:txBody>
          <a:bodyPr wrap="square" rtlCol="0">
            <a:spAutoFit/>
          </a:bodyPr>
          <a:lstStyle/>
          <a:p>
            <a:pPr algn="just"/>
            <a:r>
              <a:rPr lang="en-US" sz="2800" b="1" dirty="0">
                <a:latin typeface="Arial" panose="020B0604020202020204" pitchFamily="34" charset="0"/>
                <a:cs typeface="Arial" panose="020B0604020202020204" pitchFamily="34" charset="0"/>
              </a:rPr>
              <a:t>2. Threat of substitutes: </a:t>
            </a:r>
          </a:p>
        </p:txBody>
      </p:sp>
      <p:pic>
        <p:nvPicPr>
          <p:cNvPr id="10" name="Picture 9">
            <a:extLst>
              <a:ext uri="{FF2B5EF4-FFF2-40B4-BE49-F238E27FC236}">
                <a16:creationId xmlns:a16="http://schemas.microsoft.com/office/drawing/2014/main" id="{C4E461C6-B1AE-A940-B32D-88F15B092923}"/>
              </a:ext>
            </a:extLst>
          </p:cNvPr>
          <p:cNvPicPr>
            <a:picLocks noChangeAspect="1"/>
          </p:cNvPicPr>
          <p:nvPr/>
        </p:nvPicPr>
        <p:blipFill>
          <a:blip r:embed="rId3"/>
          <a:stretch>
            <a:fillRect/>
          </a:stretch>
        </p:blipFill>
        <p:spPr>
          <a:xfrm>
            <a:off x="223025" y="1425745"/>
            <a:ext cx="8764858" cy="4283981"/>
          </a:xfrm>
          <a:prstGeom prst="rect">
            <a:avLst/>
          </a:prstGeom>
        </p:spPr>
      </p:pic>
    </p:spTree>
    <p:extLst>
      <p:ext uri="{BB962C8B-B14F-4D97-AF65-F5344CB8AC3E}">
        <p14:creationId xmlns:p14="http://schemas.microsoft.com/office/powerpoint/2010/main" val="1214617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E81887D-85CA-EE40-B3FA-67A1DBB49353}"/>
              </a:ext>
            </a:extLst>
          </p:cNvPr>
          <p:cNvSpPr>
            <a:spLocks noGrp="1"/>
          </p:cNvSpPr>
          <p:nvPr>
            <p:ph type="title"/>
          </p:nvPr>
        </p:nvSpPr>
        <p:spPr>
          <a:xfrm>
            <a:off x="457200" y="51618"/>
            <a:ext cx="8229600" cy="627887"/>
          </a:xfrm>
        </p:spPr>
        <p:txBody>
          <a:bodyPr>
            <a:noAutofit/>
          </a:bodyPr>
          <a:lstStyle/>
          <a:p>
            <a:r>
              <a:rPr lang="en-US" sz="3600" b="1" dirty="0">
                <a:solidFill>
                  <a:srgbClr val="0070C0"/>
                </a:solidFill>
              </a:rPr>
              <a:t>Porter’s Five Force Analysis</a:t>
            </a:r>
          </a:p>
        </p:txBody>
      </p:sp>
      <p:sp>
        <p:nvSpPr>
          <p:cNvPr id="9" name="TextBox 8">
            <a:extLst>
              <a:ext uri="{FF2B5EF4-FFF2-40B4-BE49-F238E27FC236}">
                <a16:creationId xmlns:a16="http://schemas.microsoft.com/office/drawing/2014/main" id="{D599678D-9F78-2944-A081-AE53E56EA313}"/>
              </a:ext>
            </a:extLst>
          </p:cNvPr>
          <p:cNvSpPr txBox="1"/>
          <p:nvPr/>
        </p:nvSpPr>
        <p:spPr>
          <a:xfrm>
            <a:off x="0" y="590297"/>
            <a:ext cx="9144000" cy="5632311"/>
          </a:xfrm>
          <a:prstGeom prst="rect">
            <a:avLst/>
          </a:prstGeom>
          <a:noFill/>
        </p:spPr>
        <p:txBody>
          <a:bodyPr wrap="square" rtlCol="0">
            <a:spAutoFit/>
          </a:bodyPr>
          <a:lstStyle/>
          <a:p>
            <a:pPr algn="just"/>
            <a:r>
              <a:rPr lang="en-US" sz="2800" b="1" dirty="0">
                <a:latin typeface="Arial" panose="020B0604020202020204" pitchFamily="34" charset="0"/>
                <a:cs typeface="Arial" panose="020B0604020202020204" pitchFamily="34" charset="0"/>
              </a:rPr>
              <a:t>3. Bargaining power of buyers:</a:t>
            </a:r>
          </a:p>
          <a:p>
            <a:pPr marL="457200" indent="-457200" algn="just">
              <a:buFont typeface="Arial" panose="020B0604020202020204" pitchFamily="34" charset="0"/>
              <a:buChar char="•"/>
            </a:pPr>
            <a:r>
              <a:rPr lang="en-US" sz="2800" dirty="0">
                <a:latin typeface="Arial" panose="020B0604020202020204" pitchFamily="34" charset="0"/>
                <a:cs typeface="Arial" panose="020B0604020202020204" pitchFamily="34" charset="0"/>
              </a:rPr>
              <a:t>This has in important effect on the manufacturing industry </a:t>
            </a:r>
          </a:p>
          <a:p>
            <a:pPr marL="457200" indent="-457200" algn="just">
              <a:buFont typeface="Arial" panose="020B0604020202020204" pitchFamily="34" charset="0"/>
              <a:buChar char="•"/>
            </a:pPr>
            <a:r>
              <a:rPr lang="en-US" sz="2800" dirty="0">
                <a:latin typeface="Arial" panose="020B0604020202020204" pitchFamily="34" charset="0"/>
                <a:cs typeface="Arial" panose="020B0604020202020204" pitchFamily="34" charset="0"/>
              </a:rPr>
              <a:t>When there are many producers and there is a single customer in the market, then that situation is called as ‘monopsony’</a:t>
            </a:r>
          </a:p>
          <a:p>
            <a:pPr marL="457200" indent="-457200" algn="just">
              <a:buFont typeface="Arial" panose="020B0604020202020204" pitchFamily="34" charset="0"/>
              <a:buChar char="•"/>
            </a:pPr>
            <a:r>
              <a:rPr lang="en-US" sz="2800" dirty="0">
                <a:latin typeface="Arial" panose="020B0604020202020204" pitchFamily="34" charset="0"/>
                <a:cs typeface="Arial" panose="020B0604020202020204" pitchFamily="34" charset="0"/>
              </a:rPr>
              <a:t>In these markets, the position of the buyer is very strong and customers can set the price. In reality, only few monopsony markets exists </a:t>
            </a:r>
          </a:p>
          <a:p>
            <a:pPr marL="457200" indent="-457200" algn="just">
              <a:buFont typeface="Arial" panose="020B0604020202020204" pitchFamily="34" charset="0"/>
              <a:buChar char="•"/>
            </a:pPr>
            <a:r>
              <a:rPr lang="en-US" sz="2800" dirty="0">
                <a:latin typeface="Arial" panose="020B0604020202020204" pitchFamily="34" charset="0"/>
                <a:cs typeface="Arial" panose="020B0604020202020204" pitchFamily="34" charset="0"/>
              </a:rPr>
              <a:t>The bargaining power of the buyers compels the firms to reduce the prices and may also demand a product or service of higher quality at low price.  </a:t>
            </a:r>
            <a:r>
              <a:rPr lang="en-US" sz="2800" b="1" dirty="0">
                <a:latin typeface="Arial" panose="020B0604020202020204" pitchFamily="34" charset="0"/>
                <a:cs typeface="Arial" panose="020B0604020202020204" pitchFamily="34" charset="0"/>
              </a:rPr>
              <a:t> </a:t>
            </a:r>
          </a:p>
          <a:p>
            <a:pPr marL="342900" indent="-342900" algn="jus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79234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E81887D-85CA-EE40-B3FA-67A1DBB49353}"/>
              </a:ext>
            </a:extLst>
          </p:cNvPr>
          <p:cNvSpPr>
            <a:spLocks noGrp="1"/>
          </p:cNvSpPr>
          <p:nvPr>
            <p:ph type="title"/>
          </p:nvPr>
        </p:nvSpPr>
        <p:spPr>
          <a:xfrm>
            <a:off x="457200" y="51618"/>
            <a:ext cx="8229600" cy="627887"/>
          </a:xfrm>
        </p:spPr>
        <p:txBody>
          <a:bodyPr>
            <a:noAutofit/>
          </a:bodyPr>
          <a:lstStyle/>
          <a:p>
            <a:r>
              <a:rPr lang="en-US" sz="3600" b="1" dirty="0">
                <a:solidFill>
                  <a:srgbClr val="0070C0"/>
                </a:solidFill>
              </a:rPr>
              <a:t>Porter’s Five Force Analysis</a:t>
            </a:r>
          </a:p>
        </p:txBody>
      </p:sp>
      <p:sp>
        <p:nvSpPr>
          <p:cNvPr id="9" name="TextBox 8">
            <a:extLst>
              <a:ext uri="{FF2B5EF4-FFF2-40B4-BE49-F238E27FC236}">
                <a16:creationId xmlns:a16="http://schemas.microsoft.com/office/drawing/2014/main" id="{D599678D-9F78-2944-A081-AE53E56EA313}"/>
              </a:ext>
            </a:extLst>
          </p:cNvPr>
          <p:cNvSpPr txBox="1"/>
          <p:nvPr/>
        </p:nvSpPr>
        <p:spPr>
          <a:xfrm>
            <a:off x="0" y="590297"/>
            <a:ext cx="9144000" cy="523220"/>
          </a:xfrm>
          <a:prstGeom prst="rect">
            <a:avLst/>
          </a:prstGeom>
          <a:noFill/>
        </p:spPr>
        <p:txBody>
          <a:bodyPr wrap="square" rtlCol="0">
            <a:spAutoFit/>
          </a:bodyPr>
          <a:lstStyle/>
          <a:p>
            <a:pPr algn="just"/>
            <a:r>
              <a:rPr lang="en-US" sz="2800" b="1" dirty="0">
                <a:latin typeface="Arial" panose="020B0604020202020204" pitchFamily="34" charset="0"/>
                <a:cs typeface="Arial" panose="020B0604020202020204" pitchFamily="34" charset="0"/>
              </a:rPr>
              <a:t>3. Bargaining power of buyers:</a:t>
            </a:r>
          </a:p>
        </p:txBody>
      </p:sp>
      <p:pic>
        <p:nvPicPr>
          <p:cNvPr id="2" name="Picture 1">
            <a:extLst>
              <a:ext uri="{FF2B5EF4-FFF2-40B4-BE49-F238E27FC236}">
                <a16:creationId xmlns:a16="http://schemas.microsoft.com/office/drawing/2014/main" id="{73ACAB5B-0F6D-1A4D-8B78-DBDE508B1056}"/>
              </a:ext>
            </a:extLst>
          </p:cNvPr>
          <p:cNvPicPr>
            <a:picLocks noChangeAspect="1"/>
          </p:cNvPicPr>
          <p:nvPr/>
        </p:nvPicPr>
        <p:blipFill>
          <a:blip r:embed="rId3"/>
          <a:stretch>
            <a:fillRect/>
          </a:stretch>
        </p:blipFill>
        <p:spPr>
          <a:xfrm>
            <a:off x="869796" y="978705"/>
            <a:ext cx="7270594" cy="4567539"/>
          </a:xfrm>
          <a:prstGeom prst="rect">
            <a:avLst/>
          </a:prstGeom>
        </p:spPr>
      </p:pic>
    </p:spTree>
    <p:extLst>
      <p:ext uri="{BB962C8B-B14F-4D97-AF65-F5344CB8AC3E}">
        <p14:creationId xmlns:p14="http://schemas.microsoft.com/office/powerpoint/2010/main" val="3755202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Slide Number Placeholder 3"/>
          <p:cNvSpPr>
            <a:spLocks noGrp="1"/>
          </p:cNvSpPr>
          <p:nvPr>
            <p:ph type="sldNum" sz="quarter" idx="12"/>
          </p:nvPr>
        </p:nvSpPr>
        <p:spPr bwMode="auto">
          <a:noFill/>
          <a:ln>
            <a:miter lim="800000"/>
            <a:headEnd/>
            <a:tailEnd/>
          </a:ln>
        </p:spPr>
        <p:txBody>
          <a:bodyPr/>
          <a:lstStyle/>
          <a:p>
            <a:fld id="{19459D60-B3A6-46A7-892F-82618BBBB638}" type="slidenum">
              <a:rPr lang="en-GB" altLang="en-US"/>
              <a:pPr/>
              <a:t>10</a:t>
            </a:fld>
            <a:endParaRPr lang="en-GB" altLang="en-US"/>
          </a:p>
        </p:txBody>
      </p:sp>
      <p:sp>
        <p:nvSpPr>
          <p:cNvPr id="11" name="Title 1">
            <a:extLst>
              <a:ext uri="{FF2B5EF4-FFF2-40B4-BE49-F238E27FC236}">
                <a16:creationId xmlns:a16="http://schemas.microsoft.com/office/drawing/2014/main" id="{877144C3-4B05-0949-BB57-CCCAF438489D}"/>
              </a:ext>
            </a:extLst>
          </p:cNvPr>
          <p:cNvSpPr>
            <a:spLocks noGrp="1"/>
          </p:cNvSpPr>
          <p:nvPr>
            <p:ph type="title"/>
          </p:nvPr>
        </p:nvSpPr>
        <p:spPr>
          <a:xfrm>
            <a:off x="457200" y="51618"/>
            <a:ext cx="8229600" cy="627887"/>
          </a:xfrm>
        </p:spPr>
        <p:txBody>
          <a:bodyPr>
            <a:noAutofit/>
          </a:bodyPr>
          <a:lstStyle/>
          <a:p>
            <a:r>
              <a:rPr lang="en-US" sz="3600" b="1" dirty="0">
                <a:solidFill>
                  <a:srgbClr val="0070C0"/>
                </a:solidFill>
              </a:rPr>
              <a:t>Porter’s Five Force Analysis</a:t>
            </a:r>
          </a:p>
        </p:txBody>
      </p:sp>
      <p:sp>
        <p:nvSpPr>
          <p:cNvPr id="12" name="TextBox 11">
            <a:extLst>
              <a:ext uri="{FF2B5EF4-FFF2-40B4-BE49-F238E27FC236}">
                <a16:creationId xmlns:a16="http://schemas.microsoft.com/office/drawing/2014/main" id="{2C08AF65-A7FC-F24F-A932-1B94BFC99482}"/>
              </a:ext>
            </a:extLst>
          </p:cNvPr>
          <p:cNvSpPr txBox="1"/>
          <p:nvPr/>
        </p:nvSpPr>
        <p:spPr>
          <a:xfrm>
            <a:off x="0" y="590297"/>
            <a:ext cx="9144000" cy="4647426"/>
          </a:xfrm>
          <a:prstGeom prst="rect">
            <a:avLst/>
          </a:prstGeom>
          <a:noFill/>
        </p:spPr>
        <p:txBody>
          <a:bodyPr wrap="square" rtlCol="0">
            <a:spAutoFit/>
          </a:bodyPr>
          <a:lstStyle/>
          <a:p>
            <a:pPr algn="just"/>
            <a:r>
              <a:rPr lang="en-US" sz="2800" b="1" dirty="0">
                <a:latin typeface="Arial" panose="020B0604020202020204" pitchFamily="34" charset="0"/>
                <a:cs typeface="Arial" panose="020B0604020202020204" pitchFamily="34" charset="0"/>
              </a:rPr>
              <a:t>4. Bargaining power of Suppliers:</a:t>
            </a:r>
          </a:p>
          <a:p>
            <a:pPr algn="just"/>
            <a:endParaRPr lang="en-US" sz="2800" b="1"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Since the company needs raw materials for producing, therefore the producers have to build relationships with its suppliers</a:t>
            </a:r>
          </a:p>
          <a:p>
            <a:pPr algn="just"/>
            <a:endParaRPr lang="en-US" sz="24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When suppliers have the power in their hands, they can exert influence on the producing firms by selling them raw materials at higher prices</a:t>
            </a:r>
          </a:p>
          <a:p>
            <a:pPr algn="just"/>
            <a:endParaRPr lang="en-US" sz="2400" dirty="0">
              <a:latin typeface="Arial" panose="020B0604020202020204" pitchFamily="34" charset="0"/>
              <a:cs typeface="Arial" panose="020B0604020202020204" pitchFamily="34" charset="0"/>
            </a:endParaRPr>
          </a:p>
          <a:p>
            <a:pPr algn="just"/>
            <a:r>
              <a:rPr lang="en-US" sz="2400" dirty="0">
                <a:latin typeface="Arial" panose="020B0604020202020204" pitchFamily="34" charset="0"/>
                <a:cs typeface="Arial" panose="020B0604020202020204" pitchFamily="34" charset="0"/>
              </a:rPr>
              <a:t>Example: Wal-Mart as an organization thrives on the basis of its relationships with its suppliers. </a:t>
            </a:r>
          </a:p>
        </p:txBody>
      </p:sp>
    </p:spTree>
    <p:extLst>
      <p:ext uri="{BB962C8B-B14F-4D97-AF65-F5344CB8AC3E}">
        <p14:creationId xmlns:p14="http://schemas.microsoft.com/office/powerpoint/2010/main" val="3896772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Slide Number Placeholder 3"/>
          <p:cNvSpPr>
            <a:spLocks noGrp="1"/>
          </p:cNvSpPr>
          <p:nvPr>
            <p:ph type="sldNum" sz="quarter" idx="12"/>
          </p:nvPr>
        </p:nvSpPr>
        <p:spPr bwMode="auto">
          <a:noFill/>
          <a:ln>
            <a:miter lim="800000"/>
            <a:headEnd/>
            <a:tailEnd/>
          </a:ln>
        </p:spPr>
        <p:txBody>
          <a:bodyPr/>
          <a:lstStyle/>
          <a:p>
            <a:fld id="{19459D60-B3A6-46A7-892F-82618BBBB638}" type="slidenum">
              <a:rPr lang="en-GB" altLang="en-US"/>
              <a:pPr/>
              <a:t>11</a:t>
            </a:fld>
            <a:endParaRPr lang="en-GB" altLang="en-US"/>
          </a:p>
        </p:txBody>
      </p:sp>
      <p:sp>
        <p:nvSpPr>
          <p:cNvPr id="11" name="Title 1">
            <a:extLst>
              <a:ext uri="{FF2B5EF4-FFF2-40B4-BE49-F238E27FC236}">
                <a16:creationId xmlns:a16="http://schemas.microsoft.com/office/drawing/2014/main" id="{877144C3-4B05-0949-BB57-CCCAF438489D}"/>
              </a:ext>
            </a:extLst>
          </p:cNvPr>
          <p:cNvSpPr>
            <a:spLocks noGrp="1"/>
          </p:cNvSpPr>
          <p:nvPr>
            <p:ph type="title"/>
          </p:nvPr>
        </p:nvSpPr>
        <p:spPr>
          <a:xfrm>
            <a:off x="457200" y="51618"/>
            <a:ext cx="8229600" cy="627887"/>
          </a:xfrm>
        </p:spPr>
        <p:txBody>
          <a:bodyPr>
            <a:noAutofit/>
          </a:bodyPr>
          <a:lstStyle/>
          <a:p>
            <a:r>
              <a:rPr lang="en-US" sz="3600" b="1" dirty="0">
                <a:solidFill>
                  <a:srgbClr val="0070C0"/>
                </a:solidFill>
              </a:rPr>
              <a:t>Porter’s Five Force Analysis</a:t>
            </a:r>
          </a:p>
        </p:txBody>
      </p:sp>
      <p:sp>
        <p:nvSpPr>
          <p:cNvPr id="12" name="TextBox 11">
            <a:extLst>
              <a:ext uri="{FF2B5EF4-FFF2-40B4-BE49-F238E27FC236}">
                <a16:creationId xmlns:a16="http://schemas.microsoft.com/office/drawing/2014/main" id="{2C08AF65-A7FC-F24F-A932-1B94BFC99482}"/>
              </a:ext>
            </a:extLst>
          </p:cNvPr>
          <p:cNvSpPr txBox="1"/>
          <p:nvPr/>
        </p:nvSpPr>
        <p:spPr>
          <a:xfrm>
            <a:off x="0" y="590297"/>
            <a:ext cx="9144000" cy="4647426"/>
          </a:xfrm>
          <a:prstGeom prst="rect">
            <a:avLst/>
          </a:prstGeom>
          <a:noFill/>
        </p:spPr>
        <p:txBody>
          <a:bodyPr wrap="square" rtlCol="0">
            <a:spAutoFit/>
          </a:bodyPr>
          <a:lstStyle/>
          <a:p>
            <a:pPr algn="just"/>
            <a:r>
              <a:rPr lang="en-US" sz="2800" b="1" dirty="0">
                <a:latin typeface="Arial" panose="020B0604020202020204" pitchFamily="34" charset="0"/>
                <a:cs typeface="Arial" panose="020B0604020202020204" pitchFamily="34" charset="0"/>
              </a:rPr>
              <a:t>5. Rivalry inside the industry:</a:t>
            </a:r>
          </a:p>
          <a:p>
            <a:pPr algn="just"/>
            <a:endParaRPr lang="en-US" sz="2800" b="1"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For most industries the intensity of competitive rivalry is the major determinant of the competitiveness of the industry </a:t>
            </a:r>
          </a:p>
          <a:p>
            <a:pPr marL="342900" indent="-342900" algn="jus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Potential Factors: </a:t>
            </a:r>
          </a:p>
          <a:p>
            <a:pPr marL="342900" indent="-342900" algn="just">
              <a:buFontTx/>
              <a:buChar char="-"/>
            </a:pPr>
            <a:r>
              <a:rPr lang="en-US" sz="2400" dirty="0">
                <a:latin typeface="Arial" panose="020B0604020202020204" pitchFamily="34" charset="0"/>
                <a:cs typeface="Arial" panose="020B0604020202020204" pitchFamily="34" charset="0"/>
              </a:rPr>
              <a:t>Sustainable competitive advantage through innovation </a:t>
            </a:r>
          </a:p>
          <a:p>
            <a:pPr marL="342900" indent="-342900" algn="just">
              <a:buFontTx/>
              <a:buChar char="-"/>
            </a:pPr>
            <a:r>
              <a:rPr lang="en-US" sz="2400" dirty="0">
                <a:latin typeface="Arial" panose="020B0604020202020204" pitchFamily="34" charset="0"/>
                <a:cs typeface="Arial" panose="020B0604020202020204" pitchFamily="34" charset="0"/>
              </a:rPr>
              <a:t>Competition between online and offline companies </a:t>
            </a:r>
          </a:p>
          <a:p>
            <a:pPr marL="342900" indent="-342900" algn="just">
              <a:buFontTx/>
              <a:buChar char="-"/>
            </a:pPr>
            <a:r>
              <a:rPr lang="en-US" sz="2400" dirty="0">
                <a:latin typeface="Arial" panose="020B0604020202020204" pitchFamily="34" charset="0"/>
                <a:cs typeface="Arial" panose="020B0604020202020204" pitchFamily="34" charset="0"/>
              </a:rPr>
              <a:t>Level of advertising expense </a:t>
            </a:r>
          </a:p>
          <a:p>
            <a:pPr marL="342900" indent="-342900" algn="just">
              <a:buFontTx/>
              <a:buChar char="-"/>
            </a:pPr>
            <a:r>
              <a:rPr lang="en-US" sz="2400" dirty="0">
                <a:latin typeface="Arial" panose="020B0604020202020204" pitchFamily="34" charset="0"/>
                <a:cs typeface="Arial" panose="020B0604020202020204" pitchFamily="34" charset="0"/>
              </a:rPr>
              <a:t>Powerful competitive strategy </a:t>
            </a:r>
          </a:p>
          <a:p>
            <a:pPr marL="342900" indent="-342900" algn="just">
              <a:buFontTx/>
              <a:buChar char="-"/>
            </a:pPr>
            <a:r>
              <a:rPr lang="en-US" sz="2400" dirty="0">
                <a:latin typeface="Arial" panose="020B0604020202020204" pitchFamily="34" charset="0"/>
                <a:cs typeface="Arial" panose="020B0604020202020204" pitchFamily="34" charset="0"/>
              </a:rPr>
              <a:t>Firm concentration ratio </a:t>
            </a:r>
          </a:p>
          <a:p>
            <a:pPr marL="342900" indent="-342900" algn="just">
              <a:buFontTx/>
              <a:buChar char="-"/>
            </a:pPr>
            <a:r>
              <a:rPr lang="en-US" sz="2400" dirty="0">
                <a:latin typeface="Arial" panose="020B0604020202020204" pitchFamily="34" charset="0"/>
                <a:cs typeface="Arial" panose="020B0604020202020204" pitchFamily="34" charset="0"/>
              </a:rPr>
              <a:t>Degree of transparency </a:t>
            </a:r>
          </a:p>
        </p:txBody>
      </p:sp>
    </p:spTree>
    <p:extLst>
      <p:ext uri="{BB962C8B-B14F-4D97-AF65-F5344CB8AC3E}">
        <p14:creationId xmlns:p14="http://schemas.microsoft.com/office/powerpoint/2010/main" val="3622287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Slide Number Placeholder 3"/>
          <p:cNvSpPr>
            <a:spLocks noGrp="1"/>
          </p:cNvSpPr>
          <p:nvPr>
            <p:ph type="sldNum" sz="quarter" idx="12"/>
          </p:nvPr>
        </p:nvSpPr>
        <p:spPr bwMode="auto">
          <a:noFill/>
          <a:ln>
            <a:miter lim="800000"/>
            <a:headEnd/>
            <a:tailEnd/>
          </a:ln>
        </p:spPr>
        <p:txBody>
          <a:bodyPr/>
          <a:lstStyle/>
          <a:p>
            <a:fld id="{19459D60-B3A6-46A7-892F-82618BBBB638}" type="slidenum">
              <a:rPr lang="en-GB" altLang="en-US"/>
              <a:pPr/>
              <a:t>12</a:t>
            </a:fld>
            <a:endParaRPr lang="en-GB" altLang="en-US"/>
          </a:p>
        </p:txBody>
      </p:sp>
      <p:sp>
        <p:nvSpPr>
          <p:cNvPr id="11" name="Title 1">
            <a:extLst>
              <a:ext uri="{FF2B5EF4-FFF2-40B4-BE49-F238E27FC236}">
                <a16:creationId xmlns:a16="http://schemas.microsoft.com/office/drawing/2014/main" id="{877144C3-4B05-0949-BB57-CCCAF438489D}"/>
              </a:ext>
            </a:extLst>
          </p:cNvPr>
          <p:cNvSpPr>
            <a:spLocks noGrp="1"/>
          </p:cNvSpPr>
          <p:nvPr>
            <p:ph type="title"/>
          </p:nvPr>
        </p:nvSpPr>
        <p:spPr>
          <a:xfrm>
            <a:off x="457200" y="51618"/>
            <a:ext cx="8229600" cy="627887"/>
          </a:xfrm>
        </p:spPr>
        <p:txBody>
          <a:bodyPr>
            <a:noAutofit/>
          </a:bodyPr>
          <a:lstStyle/>
          <a:p>
            <a:r>
              <a:rPr lang="en-US" sz="3600" b="1" dirty="0">
                <a:solidFill>
                  <a:srgbClr val="0070C0"/>
                </a:solidFill>
              </a:rPr>
              <a:t>Porter’s Five Force Analysis</a:t>
            </a:r>
          </a:p>
        </p:txBody>
      </p:sp>
      <p:sp>
        <p:nvSpPr>
          <p:cNvPr id="12" name="TextBox 11">
            <a:extLst>
              <a:ext uri="{FF2B5EF4-FFF2-40B4-BE49-F238E27FC236}">
                <a16:creationId xmlns:a16="http://schemas.microsoft.com/office/drawing/2014/main" id="{2C08AF65-A7FC-F24F-A932-1B94BFC99482}"/>
              </a:ext>
            </a:extLst>
          </p:cNvPr>
          <p:cNvSpPr txBox="1"/>
          <p:nvPr/>
        </p:nvSpPr>
        <p:spPr>
          <a:xfrm>
            <a:off x="0" y="590297"/>
            <a:ext cx="9144000" cy="523220"/>
          </a:xfrm>
          <a:prstGeom prst="rect">
            <a:avLst/>
          </a:prstGeom>
          <a:noFill/>
        </p:spPr>
        <p:txBody>
          <a:bodyPr wrap="square" rtlCol="0">
            <a:spAutoFit/>
          </a:bodyPr>
          <a:lstStyle/>
          <a:p>
            <a:pPr algn="just"/>
            <a:r>
              <a:rPr lang="en-US" sz="2800" b="1" dirty="0">
                <a:latin typeface="Arial" panose="020B0604020202020204" pitchFamily="34" charset="0"/>
                <a:cs typeface="Arial" panose="020B0604020202020204" pitchFamily="34" charset="0"/>
              </a:rPr>
              <a:t>5. Rivalry inside the industry:</a:t>
            </a:r>
          </a:p>
        </p:txBody>
      </p:sp>
      <p:pic>
        <p:nvPicPr>
          <p:cNvPr id="2" name="Picture 1">
            <a:extLst>
              <a:ext uri="{FF2B5EF4-FFF2-40B4-BE49-F238E27FC236}">
                <a16:creationId xmlns:a16="http://schemas.microsoft.com/office/drawing/2014/main" id="{CC97ADD7-859A-0245-A369-976D58849624}"/>
              </a:ext>
            </a:extLst>
          </p:cNvPr>
          <p:cNvPicPr>
            <a:picLocks noChangeAspect="1"/>
          </p:cNvPicPr>
          <p:nvPr/>
        </p:nvPicPr>
        <p:blipFill>
          <a:blip r:embed="rId3"/>
          <a:stretch>
            <a:fillRect/>
          </a:stretch>
        </p:blipFill>
        <p:spPr>
          <a:xfrm>
            <a:off x="0" y="1112722"/>
            <a:ext cx="9144000" cy="4632556"/>
          </a:xfrm>
          <a:prstGeom prst="rect">
            <a:avLst/>
          </a:prstGeom>
        </p:spPr>
      </p:pic>
    </p:spTree>
    <p:extLst>
      <p:ext uri="{BB962C8B-B14F-4D97-AF65-F5344CB8AC3E}">
        <p14:creationId xmlns:p14="http://schemas.microsoft.com/office/powerpoint/2010/main" val="21183935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Slide Number Placeholder 3"/>
          <p:cNvSpPr>
            <a:spLocks noGrp="1"/>
          </p:cNvSpPr>
          <p:nvPr>
            <p:ph type="sldNum" sz="quarter" idx="12"/>
          </p:nvPr>
        </p:nvSpPr>
        <p:spPr bwMode="auto">
          <a:noFill/>
          <a:ln>
            <a:miter lim="800000"/>
            <a:headEnd/>
            <a:tailEnd/>
          </a:ln>
        </p:spPr>
        <p:txBody>
          <a:bodyPr/>
          <a:lstStyle/>
          <a:p>
            <a:fld id="{19459D60-B3A6-46A7-892F-82618BBBB638}" type="slidenum">
              <a:rPr lang="en-GB" altLang="en-US"/>
              <a:pPr/>
              <a:t>13</a:t>
            </a:fld>
            <a:endParaRPr lang="en-GB" altLang="en-US"/>
          </a:p>
        </p:txBody>
      </p:sp>
      <p:sp>
        <p:nvSpPr>
          <p:cNvPr id="11" name="Title 1">
            <a:extLst>
              <a:ext uri="{FF2B5EF4-FFF2-40B4-BE49-F238E27FC236}">
                <a16:creationId xmlns:a16="http://schemas.microsoft.com/office/drawing/2014/main" id="{877144C3-4B05-0949-BB57-CCCAF438489D}"/>
              </a:ext>
            </a:extLst>
          </p:cNvPr>
          <p:cNvSpPr>
            <a:spLocks noGrp="1"/>
          </p:cNvSpPr>
          <p:nvPr>
            <p:ph type="title"/>
          </p:nvPr>
        </p:nvSpPr>
        <p:spPr>
          <a:xfrm>
            <a:off x="457200" y="51618"/>
            <a:ext cx="8229600" cy="627887"/>
          </a:xfrm>
        </p:spPr>
        <p:txBody>
          <a:bodyPr>
            <a:noAutofit/>
          </a:bodyPr>
          <a:lstStyle/>
          <a:p>
            <a:r>
              <a:rPr lang="en-US" sz="3600" b="1" dirty="0">
                <a:solidFill>
                  <a:srgbClr val="0070C0"/>
                </a:solidFill>
              </a:rPr>
              <a:t>Porter’s Five Force Analysis</a:t>
            </a:r>
          </a:p>
        </p:txBody>
      </p:sp>
      <p:sp>
        <p:nvSpPr>
          <p:cNvPr id="12" name="TextBox 11">
            <a:extLst>
              <a:ext uri="{FF2B5EF4-FFF2-40B4-BE49-F238E27FC236}">
                <a16:creationId xmlns:a16="http://schemas.microsoft.com/office/drawing/2014/main" id="{2C08AF65-A7FC-F24F-A932-1B94BFC99482}"/>
              </a:ext>
            </a:extLst>
          </p:cNvPr>
          <p:cNvSpPr txBox="1"/>
          <p:nvPr/>
        </p:nvSpPr>
        <p:spPr>
          <a:xfrm>
            <a:off x="0" y="1281673"/>
            <a:ext cx="9144000" cy="3970318"/>
          </a:xfrm>
          <a:prstGeom prst="rect">
            <a:avLst/>
          </a:prstGeom>
          <a:noFill/>
        </p:spPr>
        <p:txBody>
          <a:bodyPr wrap="square" rtlCol="0">
            <a:spAutoFit/>
          </a:bodyPr>
          <a:lstStyle/>
          <a:p>
            <a:pPr algn="just"/>
            <a:r>
              <a:rPr lang="en-US" sz="2800" b="1" dirty="0">
                <a:latin typeface="Arial" panose="020B0604020202020204" pitchFamily="34" charset="0"/>
                <a:cs typeface="Arial" panose="020B0604020202020204" pitchFamily="34" charset="0"/>
              </a:rPr>
              <a:t>Conclusion:</a:t>
            </a:r>
          </a:p>
          <a:p>
            <a:pPr algn="just"/>
            <a:endParaRPr lang="en-US" sz="2800" b="1" dirty="0">
              <a:latin typeface="Arial" panose="020B0604020202020204" pitchFamily="34" charset="0"/>
              <a:cs typeface="Arial" panose="020B0604020202020204" pitchFamily="34" charset="0"/>
            </a:endParaRPr>
          </a:p>
          <a:p>
            <a:pPr marL="457200" indent="-457200" algn="just">
              <a:buFont typeface="Arial" panose="020B0604020202020204" pitchFamily="34" charset="0"/>
              <a:buChar char="•"/>
            </a:pPr>
            <a:r>
              <a:rPr lang="en-US" sz="2800" dirty="0">
                <a:latin typeface="Arial" panose="020B0604020202020204" pitchFamily="34" charset="0"/>
                <a:cs typeface="Arial" panose="020B0604020202020204" pitchFamily="34" charset="0"/>
              </a:rPr>
              <a:t>Thus, Porter’s Model of Five Competitive Forces is a simple but very powerful tool for understanding where power lies in a business situation </a:t>
            </a:r>
          </a:p>
          <a:p>
            <a:pPr marL="457200" indent="-457200" algn="just">
              <a:buFont typeface="Arial" panose="020B0604020202020204" pitchFamily="34" charset="0"/>
              <a:buChar char="•"/>
            </a:pPr>
            <a:endParaRPr lang="en-US" sz="2800" dirty="0">
              <a:latin typeface="Arial" panose="020B0604020202020204" pitchFamily="34" charset="0"/>
              <a:cs typeface="Arial" panose="020B0604020202020204" pitchFamily="34" charset="0"/>
            </a:endParaRPr>
          </a:p>
          <a:p>
            <a:pPr marL="457200" indent="-457200" algn="just">
              <a:buFont typeface="Arial" panose="020B0604020202020204" pitchFamily="34" charset="0"/>
              <a:buChar char="•"/>
            </a:pPr>
            <a:r>
              <a:rPr lang="en-US" sz="2800" dirty="0">
                <a:latin typeface="Arial" panose="020B0604020202020204" pitchFamily="34" charset="0"/>
                <a:cs typeface="Arial" panose="020B0604020202020204" pitchFamily="34" charset="0"/>
              </a:rPr>
              <a:t>It helps to understand both the strength of your current competitive position and the strength of a position you are looking to move into.  </a:t>
            </a:r>
          </a:p>
        </p:txBody>
      </p:sp>
    </p:spTree>
    <p:extLst>
      <p:ext uri="{BB962C8B-B14F-4D97-AF65-F5344CB8AC3E}">
        <p14:creationId xmlns:p14="http://schemas.microsoft.com/office/powerpoint/2010/main" val="369354026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636</TotalTime>
  <Words>676</Words>
  <Application>Microsoft Macintosh PowerPoint</Application>
  <PresentationFormat>On-screen Show (4:3)</PresentationFormat>
  <Paragraphs>94</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Myriad Pro</vt:lpstr>
      <vt:lpstr>20140311PresentationUWTSDTemplate</vt:lpstr>
      <vt:lpstr>BMSK4004 Problem Solving &amp; Decision Making</vt:lpstr>
      <vt:lpstr>Porter’s Five Force Analysis</vt:lpstr>
      <vt:lpstr>Components of Porter’s Five Forces Model</vt:lpstr>
      <vt:lpstr>Porter’s Five Force Analysis</vt:lpstr>
      <vt:lpstr>Porter’s Five Force Analysis</vt:lpstr>
      <vt:lpstr>Porter’s Five Force Analysis</vt:lpstr>
      <vt:lpstr>Porter’s Five Force Analysis</vt:lpstr>
      <vt:lpstr>Porter’s Five Force Analysis</vt:lpstr>
      <vt:lpstr>Porter’s Five Force Analysis</vt:lpstr>
      <vt:lpstr>Porter’s Five Force Analysis</vt:lpstr>
      <vt:lpstr>Porter’s Five Force Analysis</vt:lpstr>
      <vt:lpstr>Porter’s Five Force Analysis</vt:lpstr>
      <vt:lpstr>Porter’s Five Force Analysis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&amp; Decision Making</dc:title>
  <dc:creator>Anthony Burns</dc:creator>
  <cp:lastModifiedBy>Anupam Mazumdar</cp:lastModifiedBy>
  <cp:revision>23</cp:revision>
  <dcterms:created xsi:type="dcterms:W3CDTF">2018-09-05T12:08:46Z</dcterms:created>
  <dcterms:modified xsi:type="dcterms:W3CDTF">2019-07-28T22:23:15Z</dcterms:modified>
</cp:coreProperties>
</file>