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sldIdLst>
    <p:sldId id="256" r:id="rId2"/>
    <p:sldId id="257" r:id="rId3"/>
    <p:sldId id="260" r:id="rId4"/>
    <p:sldId id="261" r:id="rId5"/>
    <p:sldId id="258" r:id="rId6"/>
    <p:sldId id="259" r:id="rId7"/>
    <p:sldId id="271" r:id="rId8"/>
    <p:sldId id="262" r:id="rId9"/>
    <p:sldId id="263" r:id="rId10"/>
    <p:sldId id="272" r:id="rId11"/>
    <p:sldId id="273" r:id="rId12"/>
    <p:sldId id="275"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02"/>
    <p:restoredTop sz="93574"/>
  </p:normalViewPr>
  <p:slideViewPr>
    <p:cSldViewPr snapToGrid="0">
      <p:cViewPr varScale="1">
        <p:scale>
          <a:sx n="103" d="100"/>
          <a:sy n="103" d="100"/>
        </p:scale>
        <p:origin x="49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242598CA-8C8F-4600-9535-C8749414648A}" type="datetimeFigureOut">
              <a:rPr lang="en-GB" smtClean="0"/>
              <a:t>14/02/2025</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F2EEA91B-A4FF-43E8-BB4B-C566C710414A}"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4123777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2598CA-8C8F-4600-9535-C8749414648A}" type="datetimeFigureOut">
              <a:rPr lang="en-GB" smtClean="0"/>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EEA91B-A4FF-43E8-BB4B-C566C710414A}" type="slidenum">
              <a:rPr lang="en-GB" smtClean="0"/>
              <a:t>‹#›</a:t>
            </a:fld>
            <a:endParaRPr lang="en-GB"/>
          </a:p>
        </p:txBody>
      </p:sp>
    </p:spTree>
    <p:extLst>
      <p:ext uri="{BB962C8B-B14F-4D97-AF65-F5344CB8AC3E}">
        <p14:creationId xmlns:p14="http://schemas.microsoft.com/office/powerpoint/2010/main" val="3578721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242598CA-8C8F-4600-9535-C8749414648A}" type="datetimeFigureOut">
              <a:rPr lang="en-GB" smtClean="0"/>
              <a:t>14/02/2025</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F2EEA91B-A4FF-43E8-BB4B-C566C710414A}"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54076473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2598CA-8C8F-4600-9535-C8749414648A}" type="datetimeFigureOut">
              <a:rPr lang="en-GB" smtClean="0"/>
              <a:t>14/02/2025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EEA91B-A4FF-43E8-BB4B-C566C710414A}" type="slidenum">
              <a:rPr lang="en-GB" smtClean="0"/>
              <a:t>‹#›</a:t>
            </a:fld>
            <a:endParaRPr lang="en-GB"/>
          </a:p>
        </p:txBody>
      </p:sp>
    </p:spTree>
    <p:extLst>
      <p:ext uri="{BB962C8B-B14F-4D97-AF65-F5344CB8AC3E}">
        <p14:creationId xmlns:p14="http://schemas.microsoft.com/office/powerpoint/2010/main" val="130732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2598CA-8C8F-4600-9535-C8749414648A}" type="datetimeFigureOut">
              <a:rPr lang="en-GB" smtClean="0"/>
              <a:t>14/02/2025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EEA91B-A4FF-43E8-BB4B-C566C710414A}" type="slidenum">
              <a:rPr lang="en-GB" smtClean="0"/>
              <a:t>‹#›</a:t>
            </a:fld>
            <a:endParaRPr lang="en-GB"/>
          </a:p>
        </p:txBody>
      </p:sp>
    </p:spTree>
    <p:extLst>
      <p:ext uri="{BB962C8B-B14F-4D97-AF65-F5344CB8AC3E}">
        <p14:creationId xmlns:p14="http://schemas.microsoft.com/office/powerpoint/2010/main" val="3051045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2598CA-8C8F-4600-9535-C8749414648A}" type="datetimeFigureOut">
              <a:rPr lang="en-GB" smtClean="0"/>
              <a:t>14/02/2025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EEA91B-A4FF-43E8-BB4B-C566C710414A}" type="slidenum">
              <a:rPr lang="en-GB" smtClean="0"/>
              <a:t>‹#›</a:t>
            </a:fld>
            <a:endParaRPr lang="en-GB"/>
          </a:p>
        </p:txBody>
      </p:sp>
    </p:spTree>
    <p:extLst>
      <p:ext uri="{BB962C8B-B14F-4D97-AF65-F5344CB8AC3E}">
        <p14:creationId xmlns:p14="http://schemas.microsoft.com/office/powerpoint/2010/main" val="2281326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2598CA-8C8F-4600-9535-C8749414648A}" type="datetimeFigureOut">
              <a:rPr lang="en-GB" smtClean="0"/>
              <a:t>14/02/2025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EEA91B-A4FF-43E8-BB4B-C566C710414A}" type="slidenum">
              <a:rPr lang="en-GB" smtClean="0"/>
              <a:t>‹#›</a:t>
            </a:fld>
            <a:endParaRPr lang="en-GB"/>
          </a:p>
        </p:txBody>
      </p:sp>
    </p:spTree>
    <p:extLst>
      <p:ext uri="{BB962C8B-B14F-4D97-AF65-F5344CB8AC3E}">
        <p14:creationId xmlns:p14="http://schemas.microsoft.com/office/powerpoint/2010/main" val="1313175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242598CA-8C8F-4600-9535-C8749414648A}" type="datetimeFigureOut">
              <a:rPr lang="en-GB" smtClean="0"/>
              <a:t>14/02/2025</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F2EEA91B-A4FF-43E8-BB4B-C566C710414A}"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8678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242598CA-8C8F-4600-9535-C8749414648A}" type="datetimeFigureOut">
              <a:rPr lang="en-GB" smtClean="0"/>
              <a:t>14/02/2025</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F2EEA91B-A4FF-43E8-BB4B-C566C710414A}"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6698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2598CA-8C8F-4600-9535-C8749414648A}" type="datetimeFigureOut">
              <a:rPr lang="en-GB" smtClean="0"/>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EEA91B-A4FF-43E8-BB4B-C566C710414A}" type="slidenum">
              <a:rPr lang="en-GB" smtClean="0"/>
              <a:t>‹#›</a:t>
            </a:fld>
            <a:endParaRPr lang="en-GB"/>
          </a:p>
        </p:txBody>
      </p:sp>
    </p:spTree>
    <p:extLst>
      <p:ext uri="{BB962C8B-B14F-4D97-AF65-F5344CB8AC3E}">
        <p14:creationId xmlns:p14="http://schemas.microsoft.com/office/powerpoint/2010/main" val="15439948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2598CA-8C8F-4600-9535-C8749414648A}" type="datetimeFigureOut">
              <a:rPr lang="en-GB" smtClean="0"/>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EEA91B-A4FF-43E8-BB4B-C566C710414A}" type="slidenum">
              <a:rPr lang="en-GB" smtClean="0"/>
              <a:t>‹#›</a:t>
            </a:fld>
            <a:endParaRPr lang="en-GB"/>
          </a:p>
        </p:txBody>
      </p:sp>
    </p:spTree>
    <p:extLst>
      <p:ext uri="{BB962C8B-B14F-4D97-AF65-F5344CB8AC3E}">
        <p14:creationId xmlns:p14="http://schemas.microsoft.com/office/powerpoint/2010/main" val="1962332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242598CA-8C8F-4600-9535-C8749414648A}" type="datetimeFigureOut">
              <a:rPr lang="en-GB" smtClean="0"/>
              <a:t>14/02/2025</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F2EEA91B-A4FF-43E8-BB4B-C566C710414A}"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11130162"/>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tiff"/><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theguardian.com/business/2024/oct/24/shoplifting-offences-in-england-and-wales-at-highest-level-on-record-ons-figures-show" TargetMode="External"/><Relationship Id="rId2" Type="http://schemas.openxmlformats.org/officeDocument/2006/relationships/hyperlink" Target="https://www.usdaw.org.uk/latest-news/alarming-29-increase-in-shoplifting/"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fighting-retail-crime-more-action/fighting-retail-crime-more-action-accessible" TargetMode="External"/><Relationship Id="rId5" Type="http://schemas.openxmlformats.org/officeDocument/2006/relationships/hyperlink" Target="https://www.theguardian.com/business/2025/jan/30/crime-stores-shoplifting-survey-british-retail-consortium" TargetMode="External"/><Relationship Id="rId4" Type="http://schemas.openxmlformats.org/officeDocument/2006/relationships/hyperlink" Target="https://www.retaileconomics.co.uk/retail-insights/thought-leadership-reports/cost-of-retail-crime-retail-econom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26707-9F97-A15A-7A35-3EF1AD6A91BA}"/>
              </a:ext>
            </a:extLst>
          </p:cNvPr>
          <p:cNvSpPr>
            <a:spLocks noGrp="1"/>
          </p:cNvSpPr>
          <p:nvPr>
            <p:ph type="ctrTitle"/>
          </p:nvPr>
        </p:nvSpPr>
        <p:spPr>
          <a:xfrm>
            <a:off x="2072378" y="1162878"/>
            <a:ext cx="8915399" cy="2262781"/>
          </a:xfrm>
        </p:spPr>
        <p:txBody>
          <a:bodyPr/>
          <a:lstStyle/>
          <a:p>
            <a:r>
              <a:rPr lang="en-GB" dirty="0"/>
              <a:t>The Rise of Shoplifting in Retail</a:t>
            </a:r>
          </a:p>
        </p:txBody>
      </p:sp>
      <p:sp>
        <p:nvSpPr>
          <p:cNvPr id="3" name="Subtitle 2">
            <a:extLst>
              <a:ext uri="{FF2B5EF4-FFF2-40B4-BE49-F238E27FC236}">
                <a16:creationId xmlns:a16="http://schemas.microsoft.com/office/drawing/2014/main" id="{FD8F436B-4544-0B32-D62F-9F6AA107C093}"/>
              </a:ext>
            </a:extLst>
          </p:cNvPr>
          <p:cNvSpPr>
            <a:spLocks noGrp="1"/>
          </p:cNvSpPr>
          <p:nvPr>
            <p:ph type="subTitle" idx="1"/>
          </p:nvPr>
        </p:nvSpPr>
        <p:spPr>
          <a:xfrm>
            <a:off x="1958077" y="3768190"/>
            <a:ext cx="9144000" cy="1655762"/>
          </a:xfrm>
        </p:spPr>
        <p:txBody>
          <a:bodyPr/>
          <a:lstStyle/>
          <a:p>
            <a:r>
              <a:rPr lang="en-GB" dirty="0"/>
              <a:t>Presented By </a:t>
            </a:r>
          </a:p>
          <a:p>
            <a:r>
              <a:rPr lang="en-GB" dirty="0" err="1"/>
              <a:t>Ajizur,Farhan,Zihad</a:t>
            </a:r>
            <a:r>
              <a:rPr lang="en-GB" dirty="0"/>
              <a:t>, </a:t>
            </a:r>
            <a:r>
              <a:rPr lang="en-GB" dirty="0" err="1"/>
              <a:t>Somir</a:t>
            </a:r>
            <a:r>
              <a:rPr lang="en-GB" dirty="0"/>
              <a:t>, Javid </a:t>
            </a:r>
          </a:p>
          <a:p>
            <a:r>
              <a:rPr lang="en-GB" dirty="0"/>
              <a:t>Date: 10/02/25</a:t>
            </a:r>
          </a:p>
        </p:txBody>
      </p:sp>
      <p:pic>
        <p:nvPicPr>
          <p:cNvPr id="4" name="Picture 3">
            <a:extLst>
              <a:ext uri="{FF2B5EF4-FFF2-40B4-BE49-F238E27FC236}">
                <a16:creationId xmlns:a16="http://schemas.microsoft.com/office/drawing/2014/main" id="{962F5C7A-8A99-B447-82A9-8772021CCA06}"/>
              </a:ext>
            </a:extLst>
          </p:cNvPr>
          <p:cNvPicPr>
            <a:picLocks noChangeAspect="1"/>
          </p:cNvPicPr>
          <p:nvPr/>
        </p:nvPicPr>
        <p:blipFill>
          <a:blip r:embed="rId2"/>
          <a:stretch>
            <a:fillRect/>
          </a:stretch>
        </p:blipFill>
        <p:spPr>
          <a:xfrm>
            <a:off x="1958077" y="2592940"/>
            <a:ext cx="2730016" cy="1528809"/>
          </a:xfrm>
          <a:prstGeom prst="rect">
            <a:avLst/>
          </a:prstGeom>
        </p:spPr>
      </p:pic>
      <p:pic>
        <p:nvPicPr>
          <p:cNvPr id="5" name="Picture 4">
            <a:extLst>
              <a:ext uri="{FF2B5EF4-FFF2-40B4-BE49-F238E27FC236}">
                <a16:creationId xmlns:a16="http://schemas.microsoft.com/office/drawing/2014/main" id="{8A68FF46-8394-C646-AD07-AAC1D9099910}"/>
              </a:ext>
            </a:extLst>
          </p:cNvPr>
          <p:cNvPicPr>
            <a:picLocks noChangeAspect="1"/>
          </p:cNvPicPr>
          <p:nvPr/>
        </p:nvPicPr>
        <p:blipFill>
          <a:blip r:embed="rId3"/>
          <a:stretch>
            <a:fillRect/>
          </a:stretch>
        </p:blipFill>
        <p:spPr>
          <a:xfrm>
            <a:off x="7958881" y="2592940"/>
            <a:ext cx="2886367" cy="1597123"/>
          </a:xfrm>
          <a:prstGeom prst="rect">
            <a:avLst/>
          </a:prstGeom>
        </p:spPr>
      </p:pic>
    </p:spTree>
    <p:extLst>
      <p:ext uri="{BB962C8B-B14F-4D97-AF65-F5344CB8AC3E}">
        <p14:creationId xmlns:p14="http://schemas.microsoft.com/office/powerpoint/2010/main" val="2410213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69B2A-B066-4A13-1BF1-E3F17E5369D2}"/>
              </a:ext>
            </a:extLst>
          </p:cNvPr>
          <p:cNvSpPr>
            <a:spLocks noGrp="1"/>
          </p:cNvSpPr>
          <p:nvPr>
            <p:ph type="title"/>
          </p:nvPr>
        </p:nvSpPr>
        <p:spPr/>
        <p:txBody>
          <a:bodyPr/>
          <a:lstStyle/>
          <a:p>
            <a:r>
              <a:rPr lang="en-GB" dirty="0"/>
              <a:t>Definition of Shoplifting</a:t>
            </a:r>
          </a:p>
        </p:txBody>
      </p:sp>
      <p:sp>
        <p:nvSpPr>
          <p:cNvPr id="3" name="Content Placeholder 2">
            <a:extLst>
              <a:ext uri="{FF2B5EF4-FFF2-40B4-BE49-F238E27FC236}">
                <a16:creationId xmlns:a16="http://schemas.microsoft.com/office/drawing/2014/main" id="{8145666B-8510-7A72-3B82-8AAC450D572F}"/>
              </a:ext>
            </a:extLst>
          </p:cNvPr>
          <p:cNvSpPr>
            <a:spLocks noGrp="1"/>
          </p:cNvSpPr>
          <p:nvPr>
            <p:ph idx="1"/>
          </p:nvPr>
        </p:nvSpPr>
        <p:spPr>
          <a:xfrm>
            <a:off x="1371600" y="1428750"/>
            <a:ext cx="9601200" cy="3581400"/>
          </a:xfrm>
        </p:spPr>
        <p:txBody>
          <a:bodyPr>
            <a:normAutofit/>
          </a:bodyPr>
          <a:lstStyle/>
          <a:p>
            <a:pPr marL="0" indent="0">
              <a:buNone/>
            </a:pPr>
            <a:r>
              <a:rPr lang="en-GB" dirty="0">
                <a:latin typeface="Arial" panose="020B0604020202020204" pitchFamily="34" charset="0"/>
                <a:cs typeface="Arial" panose="020B0604020202020204" pitchFamily="34" charset="0"/>
              </a:rPr>
              <a:t>Shoplifting is an act of stealing goods from retail stores. Shoplifting has become a growing concern for retailers, with increasing incidents affecting businesses of all sizes. Economic struggles, organized retail crime, and even advancements in self-checkout technology have contributed to this rise. Many stores are experiencing significant financial losses, leading to higher prices for consumers and stricter security measures. Additionally, the increase in theft has impacted staff, creating a more stressful work environment. To combat this issue, retailers are investing in improved surveillance, anti-theft devices, and collaboration with law enforcement. However, balancing security with customer experience remains a challenge as businesses strive to reduce losses without deterring genuine shoppers.</a:t>
            </a:r>
          </a:p>
          <a:p>
            <a:pPr marL="0" indent="0">
              <a:buNone/>
            </a:pPr>
            <a:endParaRPr lang="en-GB" dirty="0"/>
          </a:p>
          <a:p>
            <a:pPr marL="0" indent="0">
              <a:buNone/>
            </a:pPr>
            <a:endParaRPr lang="en-GB" dirty="0"/>
          </a:p>
          <a:p>
            <a:pPr marL="0" indent="0">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0461372-B5FA-DF4C-A599-A4FD6CF813AB}"/>
              </a:ext>
            </a:extLst>
          </p:cNvPr>
          <p:cNvPicPr>
            <a:picLocks noChangeAspect="1"/>
          </p:cNvPicPr>
          <p:nvPr/>
        </p:nvPicPr>
        <p:blipFill>
          <a:blip r:embed="rId2"/>
          <a:stretch>
            <a:fillRect/>
          </a:stretch>
        </p:blipFill>
        <p:spPr>
          <a:xfrm>
            <a:off x="1371600" y="4374874"/>
            <a:ext cx="3558209" cy="2372139"/>
          </a:xfrm>
          <a:prstGeom prst="rect">
            <a:avLst/>
          </a:prstGeom>
        </p:spPr>
      </p:pic>
      <p:pic>
        <p:nvPicPr>
          <p:cNvPr id="5" name="Picture 4">
            <a:extLst>
              <a:ext uri="{FF2B5EF4-FFF2-40B4-BE49-F238E27FC236}">
                <a16:creationId xmlns:a16="http://schemas.microsoft.com/office/drawing/2014/main" id="{D8608CC4-F765-5C4C-BDC2-1FCBC0CA91CF}"/>
              </a:ext>
            </a:extLst>
          </p:cNvPr>
          <p:cNvPicPr>
            <a:picLocks noChangeAspect="1"/>
          </p:cNvPicPr>
          <p:nvPr/>
        </p:nvPicPr>
        <p:blipFill>
          <a:blip r:embed="rId3"/>
          <a:stretch>
            <a:fillRect/>
          </a:stretch>
        </p:blipFill>
        <p:spPr>
          <a:xfrm>
            <a:off x="7779647" y="4427910"/>
            <a:ext cx="3193153" cy="2266065"/>
          </a:xfrm>
          <a:prstGeom prst="rect">
            <a:avLst/>
          </a:prstGeom>
        </p:spPr>
      </p:pic>
      <p:pic>
        <p:nvPicPr>
          <p:cNvPr id="6" name="Picture 5">
            <a:extLst>
              <a:ext uri="{FF2B5EF4-FFF2-40B4-BE49-F238E27FC236}">
                <a16:creationId xmlns:a16="http://schemas.microsoft.com/office/drawing/2014/main" id="{A8272D90-516E-F643-880A-2DE5696C00EE}"/>
              </a:ext>
            </a:extLst>
          </p:cNvPr>
          <p:cNvPicPr>
            <a:picLocks noChangeAspect="1"/>
          </p:cNvPicPr>
          <p:nvPr/>
        </p:nvPicPr>
        <p:blipFill>
          <a:blip r:embed="rId4"/>
          <a:stretch>
            <a:fillRect/>
          </a:stretch>
        </p:blipFill>
        <p:spPr>
          <a:xfrm>
            <a:off x="5547277" y="4651406"/>
            <a:ext cx="1602685" cy="2039781"/>
          </a:xfrm>
          <a:prstGeom prst="rect">
            <a:avLst/>
          </a:prstGeom>
        </p:spPr>
      </p:pic>
    </p:spTree>
    <p:extLst>
      <p:ext uri="{BB962C8B-B14F-4D97-AF65-F5344CB8AC3E}">
        <p14:creationId xmlns:p14="http://schemas.microsoft.com/office/powerpoint/2010/main" val="135321907"/>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A3E5E-9ECD-5D80-DA48-D9CDB51593F9}"/>
              </a:ext>
            </a:extLst>
          </p:cNvPr>
          <p:cNvSpPr>
            <a:spLocks noGrp="1"/>
          </p:cNvSpPr>
          <p:nvPr>
            <p:ph type="title"/>
          </p:nvPr>
        </p:nvSpPr>
        <p:spPr/>
        <p:txBody>
          <a:bodyPr/>
          <a:lstStyle/>
          <a:p>
            <a:r>
              <a:rPr lang="en-GB" dirty="0"/>
              <a:t>Key causes of the Rise in shoplifting</a:t>
            </a:r>
          </a:p>
        </p:txBody>
      </p:sp>
      <p:sp>
        <p:nvSpPr>
          <p:cNvPr id="3" name="Content Placeholder 2">
            <a:extLst>
              <a:ext uri="{FF2B5EF4-FFF2-40B4-BE49-F238E27FC236}">
                <a16:creationId xmlns:a16="http://schemas.microsoft.com/office/drawing/2014/main" id="{7D9D6400-0EE2-837F-54A9-2DAB505969A7}"/>
              </a:ext>
            </a:extLst>
          </p:cNvPr>
          <p:cNvSpPr>
            <a:spLocks noGrp="1"/>
          </p:cNvSpPr>
          <p:nvPr>
            <p:ph idx="1"/>
          </p:nvPr>
        </p:nvSpPr>
        <p:spPr>
          <a:xfrm>
            <a:off x="1371600" y="1848678"/>
            <a:ext cx="9601200" cy="3581400"/>
          </a:xfrm>
        </p:spPr>
        <p:txBody>
          <a:bodyPr/>
          <a:lstStyle/>
          <a:p>
            <a:r>
              <a:rPr lang="en-GB" dirty="0"/>
              <a:t>Economic Factors: inflations job less, financial</a:t>
            </a:r>
          </a:p>
          <a:p>
            <a:r>
              <a:rPr lang="en-GB" dirty="0"/>
              <a:t>Lax Consequences: Reduced penalties embolden repeat  offenders.</a:t>
            </a:r>
          </a:p>
          <a:p>
            <a:r>
              <a:rPr lang="en-GB" dirty="0"/>
              <a:t>Organised Retail Crime (ORC): Gangs stealing in bulk for resale.</a:t>
            </a:r>
          </a:p>
          <a:p>
            <a:r>
              <a:rPr lang="en-GB" dirty="0"/>
              <a:t>Self- checkout loopholes: Easier to explicit than traditional checkout.</a:t>
            </a:r>
          </a:p>
          <a:p>
            <a:r>
              <a:rPr lang="en-GB" dirty="0"/>
              <a:t>Lack of security measures: Surveillance, CCTV and understaffed security guards</a:t>
            </a:r>
            <a:r>
              <a:rPr lang="en-GB" dirty="0">
                <a:latin typeface="Arial" panose="020B0604020202020204" pitchFamily="34" charset="0"/>
                <a:cs typeface="Arial" panose="020B0604020202020204" pitchFamily="34" charset="0"/>
              </a:rPr>
              <a:t>.</a:t>
            </a:r>
          </a:p>
          <a:p>
            <a:endParaRPr lang="en-GB" dirty="0"/>
          </a:p>
        </p:txBody>
      </p:sp>
      <p:pic>
        <p:nvPicPr>
          <p:cNvPr id="5" name="Picture 4">
            <a:extLst>
              <a:ext uri="{FF2B5EF4-FFF2-40B4-BE49-F238E27FC236}">
                <a16:creationId xmlns:a16="http://schemas.microsoft.com/office/drawing/2014/main" id="{A926536C-27B9-8D42-8BC9-AE37FFE0B712}"/>
              </a:ext>
            </a:extLst>
          </p:cNvPr>
          <p:cNvPicPr>
            <a:picLocks noChangeAspect="1"/>
          </p:cNvPicPr>
          <p:nvPr/>
        </p:nvPicPr>
        <p:blipFill>
          <a:blip r:embed="rId2"/>
          <a:stretch>
            <a:fillRect/>
          </a:stretch>
        </p:blipFill>
        <p:spPr>
          <a:xfrm>
            <a:off x="4178995" y="4078356"/>
            <a:ext cx="4348778" cy="2514600"/>
          </a:xfrm>
          <a:prstGeom prst="rect">
            <a:avLst/>
          </a:prstGeom>
        </p:spPr>
      </p:pic>
    </p:spTree>
    <p:extLst>
      <p:ext uri="{BB962C8B-B14F-4D97-AF65-F5344CB8AC3E}">
        <p14:creationId xmlns:p14="http://schemas.microsoft.com/office/powerpoint/2010/main" val="3015266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84F9F-6C88-7240-8406-9FD3E641AAE4}"/>
              </a:ext>
            </a:extLst>
          </p:cNvPr>
          <p:cNvSpPr>
            <a:spLocks noGrp="1"/>
          </p:cNvSpPr>
          <p:nvPr>
            <p:ph type="title"/>
          </p:nvPr>
        </p:nvSpPr>
        <p:spPr>
          <a:xfrm>
            <a:off x="1371600" y="526774"/>
            <a:ext cx="9601200" cy="1485900"/>
          </a:xfrm>
        </p:spPr>
        <p:txBody>
          <a:bodyPr/>
          <a:lstStyle/>
          <a:p>
            <a:r>
              <a:rPr lang="en-US" dirty="0">
                <a:latin typeface="Arial" panose="020B0604020202020204" pitchFamily="34" charset="0"/>
                <a:cs typeface="Arial" panose="020B0604020202020204" pitchFamily="34" charset="0"/>
              </a:rPr>
              <a:t>Current Statistics on shoplifting </a:t>
            </a:r>
          </a:p>
        </p:txBody>
      </p:sp>
      <p:pic>
        <p:nvPicPr>
          <p:cNvPr id="4" name="Content Placeholder 3">
            <a:extLst>
              <a:ext uri="{FF2B5EF4-FFF2-40B4-BE49-F238E27FC236}">
                <a16:creationId xmlns:a16="http://schemas.microsoft.com/office/drawing/2014/main" id="{94ED8FAF-F0CA-6F48-87F3-4AA3170894B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20485" y="2012674"/>
            <a:ext cx="6806233" cy="4372665"/>
          </a:xfrm>
        </p:spPr>
      </p:pic>
      <p:sp>
        <p:nvSpPr>
          <p:cNvPr id="5" name="Rectangle 4">
            <a:extLst>
              <a:ext uri="{FF2B5EF4-FFF2-40B4-BE49-F238E27FC236}">
                <a16:creationId xmlns:a16="http://schemas.microsoft.com/office/drawing/2014/main" id="{AE9C9592-7CB4-784A-B7F8-947E8F9D00B0}"/>
              </a:ext>
            </a:extLst>
          </p:cNvPr>
          <p:cNvSpPr/>
          <p:nvPr/>
        </p:nvSpPr>
        <p:spPr>
          <a:xfrm>
            <a:off x="2900516" y="1366343"/>
            <a:ext cx="6096000" cy="646331"/>
          </a:xfrm>
          <a:prstGeom prst="rect">
            <a:avLst/>
          </a:prstGeom>
        </p:spPr>
        <p:txBody>
          <a:bodyPr>
            <a:spAutoFit/>
          </a:bodyPr>
          <a:lstStyle/>
          <a:p>
            <a:r>
              <a:rPr lang="en-GB" b="1" dirty="0">
                <a:solidFill>
                  <a:srgbClr val="0F2741"/>
                </a:solidFill>
                <a:latin typeface="Open Sans"/>
              </a:rPr>
              <a:t>Number of shoplifting offences in England and Wales from 2002/03 to 2023/24</a:t>
            </a:r>
            <a:endParaRPr lang="en-US" dirty="0"/>
          </a:p>
        </p:txBody>
      </p:sp>
      <p:sp>
        <p:nvSpPr>
          <p:cNvPr id="7" name="Rectangle 6">
            <a:extLst>
              <a:ext uri="{FF2B5EF4-FFF2-40B4-BE49-F238E27FC236}">
                <a16:creationId xmlns:a16="http://schemas.microsoft.com/office/drawing/2014/main" id="{EC67D848-3822-DC4E-B927-7CFB55441A2A}"/>
              </a:ext>
            </a:extLst>
          </p:cNvPr>
          <p:cNvSpPr/>
          <p:nvPr/>
        </p:nvSpPr>
        <p:spPr>
          <a:xfrm>
            <a:off x="5201612" y="6385339"/>
            <a:ext cx="1493807" cy="369332"/>
          </a:xfrm>
          <a:prstGeom prst="rect">
            <a:avLst/>
          </a:prstGeom>
        </p:spPr>
        <p:txBody>
          <a:bodyPr wrap="none">
            <a:spAutoFit/>
          </a:bodyPr>
          <a:lstStyle/>
          <a:p>
            <a:r>
              <a:rPr lang="en-GB" dirty="0"/>
              <a:t>(</a:t>
            </a:r>
            <a:r>
              <a:rPr lang="en-GB" dirty="0" err="1"/>
              <a:t>Azam</a:t>
            </a:r>
            <a:r>
              <a:rPr lang="en-GB" dirty="0"/>
              <a:t>, 2024)</a:t>
            </a:r>
            <a:endParaRPr lang="en-US" dirty="0"/>
          </a:p>
        </p:txBody>
      </p:sp>
    </p:spTree>
    <p:extLst>
      <p:ext uri="{BB962C8B-B14F-4D97-AF65-F5344CB8AC3E}">
        <p14:creationId xmlns:p14="http://schemas.microsoft.com/office/powerpoint/2010/main" val="38560531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3F9D0-DF25-1450-07B5-DFC652C62C7A}"/>
              </a:ext>
            </a:extLst>
          </p:cNvPr>
          <p:cNvSpPr>
            <a:spLocks noGrp="1"/>
          </p:cNvSpPr>
          <p:nvPr>
            <p:ph type="title"/>
          </p:nvPr>
        </p:nvSpPr>
        <p:spPr/>
        <p:txBody>
          <a:bodyPr/>
          <a:lstStyle/>
          <a:p>
            <a:r>
              <a:rPr lang="en-GB" dirty="0"/>
              <a:t>Shoplifting findings</a:t>
            </a:r>
          </a:p>
        </p:txBody>
      </p:sp>
      <p:sp>
        <p:nvSpPr>
          <p:cNvPr id="3" name="Content Placeholder 2">
            <a:extLst>
              <a:ext uri="{FF2B5EF4-FFF2-40B4-BE49-F238E27FC236}">
                <a16:creationId xmlns:a16="http://schemas.microsoft.com/office/drawing/2014/main" id="{C2C11799-653D-9682-0F33-BAE0FF5A3CAA}"/>
              </a:ext>
            </a:extLst>
          </p:cNvPr>
          <p:cNvSpPr>
            <a:spLocks noGrp="1"/>
          </p:cNvSpPr>
          <p:nvPr>
            <p:ph idx="1"/>
          </p:nvPr>
        </p:nvSpPr>
        <p:spPr>
          <a:xfrm>
            <a:off x="1371600" y="1428750"/>
            <a:ext cx="10820400" cy="5290102"/>
          </a:xfrm>
        </p:spPr>
        <p:txBody>
          <a:bodyPr>
            <a:normAutofit fontScale="77500" lnSpcReduction="20000"/>
          </a:bodyPr>
          <a:lstStyle/>
          <a:p>
            <a:r>
              <a:rPr lang="en-GB" sz="3800" dirty="0"/>
              <a:t>Shoplifting has reached unprecedented levels in England and Wales, with 492,914 offences recorded in the year leading up to September 2024—a 23% increase from the previous year. (Gregory, 2025)</a:t>
            </a:r>
          </a:p>
          <a:p>
            <a:r>
              <a:rPr lang="en-GB" sz="3800" dirty="0"/>
              <a:t>In Wales, the situation mirrors this upward trend. Shoplifting incidents saw a 33% rise in the year leading to June 2024, marking the highest level in two decades. (Wales, 2025)</a:t>
            </a:r>
          </a:p>
          <a:p>
            <a:r>
              <a:rPr lang="en-GB" sz="3800" dirty="0"/>
              <a:t>In response, authorities have initiated measures to address retail crime. The Labour Government has pledged to tackle the rise in retail crime through stronger measures, including removing the £200 threshold for 'low-level' theft and introducing a standalone offence for assaulting retail workers. (News, 2025)</a:t>
            </a:r>
          </a:p>
          <a:p>
            <a:endParaRPr lang="en-GB" dirty="0"/>
          </a:p>
        </p:txBody>
      </p:sp>
    </p:spTree>
    <p:extLst>
      <p:ext uri="{BB962C8B-B14F-4D97-AF65-F5344CB8AC3E}">
        <p14:creationId xmlns:p14="http://schemas.microsoft.com/office/powerpoint/2010/main" val="1867787730"/>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0F180-4C39-0C40-A411-44D356EBD803}"/>
              </a:ext>
            </a:extLst>
          </p:cNvPr>
          <p:cNvSpPr>
            <a:spLocks noGrp="1"/>
          </p:cNvSpPr>
          <p:nvPr>
            <p:ph type="title"/>
          </p:nvPr>
        </p:nvSpPr>
        <p:spPr/>
        <p:txBody>
          <a:bodyPr/>
          <a:lstStyle/>
          <a:p>
            <a:r>
              <a:rPr lang="en-GB" dirty="0"/>
              <a:t>Root cause of analyses (RCA)</a:t>
            </a:r>
            <a:endParaRPr lang="en-US" dirty="0"/>
          </a:p>
        </p:txBody>
      </p:sp>
      <p:sp>
        <p:nvSpPr>
          <p:cNvPr id="3" name="Content Placeholder 2">
            <a:extLst>
              <a:ext uri="{FF2B5EF4-FFF2-40B4-BE49-F238E27FC236}">
                <a16:creationId xmlns:a16="http://schemas.microsoft.com/office/drawing/2014/main" id="{AFCFA3E9-D562-7B42-8BB1-DAFE9F98C876}"/>
              </a:ext>
            </a:extLst>
          </p:cNvPr>
          <p:cNvSpPr>
            <a:spLocks noGrp="1"/>
          </p:cNvSpPr>
          <p:nvPr>
            <p:ph idx="1"/>
          </p:nvPr>
        </p:nvSpPr>
        <p:spPr>
          <a:xfrm>
            <a:off x="1371600" y="1605535"/>
            <a:ext cx="9601200" cy="3581400"/>
          </a:xfrm>
        </p:spPr>
        <p:txBody>
          <a:bodyPr/>
          <a:lstStyle/>
          <a:p>
            <a:pPr marL="0" indent="0">
              <a:buNone/>
            </a:pPr>
            <a:r>
              <a:rPr lang="en-GB" dirty="0"/>
              <a:t>Shoplifting is a significant issue in the UK, impacting retailers, communities, and the economy. Understanding the root causes of shoplifting is essential for developing effective prevention strategies. Below is a detailed root cause analysis of shoplifting in the UK. </a:t>
            </a:r>
          </a:p>
          <a:p>
            <a:pPr marL="0" indent="0">
              <a:buNone/>
            </a:pPr>
            <a:r>
              <a:rPr lang="en-GB" dirty="0"/>
              <a:t>the increase in shoplifting is a complex issue driven by economic hardship organized crime policy changes and social influencers. Addressing it requires a combination of stronger enforcement  improved security measures and tackling underlying economic and social issues. (Maja Š, 2024)</a:t>
            </a:r>
            <a:endParaRPr lang="en-US" dirty="0"/>
          </a:p>
        </p:txBody>
      </p:sp>
      <p:pic>
        <p:nvPicPr>
          <p:cNvPr id="4" name="Picture 3">
            <a:extLst>
              <a:ext uri="{FF2B5EF4-FFF2-40B4-BE49-F238E27FC236}">
                <a16:creationId xmlns:a16="http://schemas.microsoft.com/office/drawing/2014/main" id="{289C0779-F0C2-684C-95D8-2756CC4572CD}"/>
              </a:ext>
            </a:extLst>
          </p:cNvPr>
          <p:cNvPicPr>
            <a:picLocks noChangeAspect="1"/>
          </p:cNvPicPr>
          <p:nvPr/>
        </p:nvPicPr>
        <p:blipFill>
          <a:blip r:embed="rId2"/>
          <a:stretch>
            <a:fillRect/>
          </a:stretch>
        </p:blipFill>
        <p:spPr>
          <a:xfrm>
            <a:off x="1708427" y="4475094"/>
            <a:ext cx="3505752" cy="1963221"/>
          </a:xfrm>
          <a:prstGeom prst="rect">
            <a:avLst/>
          </a:prstGeom>
        </p:spPr>
      </p:pic>
      <p:pic>
        <p:nvPicPr>
          <p:cNvPr id="6" name="Picture 5">
            <a:extLst>
              <a:ext uri="{FF2B5EF4-FFF2-40B4-BE49-F238E27FC236}">
                <a16:creationId xmlns:a16="http://schemas.microsoft.com/office/drawing/2014/main" id="{C25F1BFC-16CA-C74E-A92F-0F011BBD06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1744" y="4620769"/>
            <a:ext cx="1941995" cy="2237231"/>
          </a:xfrm>
          <a:prstGeom prst="rect">
            <a:avLst/>
          </a:prstGeom>
        </p:spPr>
      </p:pic>
      <p:pic>
        <p:nvPicPr>
          <p:cNvPr id="7" name="Picture 6">
            <a:extLst>
              <a:ext uri="{FF2B5EF4-FFF2-40B4-BE49-F238E27FC236}">
                <a16:creationId xmlns:a16="http://schemas.microsoft.com/office/drawing/2014/main" id="{720DDEAC-93FE-2849-9642-CE94A7DD7193}"/>
              </a:ext>
            </a:extLst>
          </p:cNvPr>
          <p:cNvPicPr>
            <a:picLocks noChangeAspect="1"/>
          </p:cNvPicPr>
          <p:nvPr/>
        </p:nvPicPr>
        <p:blipFill>
          <a:blip r:embed="rId4"/>
          <a:stretch>
            <a:fillRect/>
          </a:stretch>
        </p:blipFill>
        <p:spPr>
          <a:xfrm>
            <a:off x="7951304" y="4475094"/>
            <a:ext cx="2382906" cy="2382906"/>
          </a:xfrm>
          <a:prstGeom prst="rect">
            <a:avLst/>
          </a:prstGeom>
        </p:spPr>
      </p:pic>
    </p:spTree>
    <p:extLst>
      <p:ext uri="{BB962C8B-B14F-4D97-AF65-F5344CB8AC3E}">
        <p14:creationId xmlns:p14="http://schemas.microsoft.com/office/powerpoint/2010/main" val="3593859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D2AE4F-DCC6-4840-BD12-7126390445EC}"/>
              </a:ext>
            </a:extLst>
          </p:cNvPr>
          <p:cNvSpPr>
            <a:spLocks noGrp="1"/>
          </p:cNvSpPr>
          <p:nvPr>
            <p:ph idx="1"/>
          </p:nvPr>
        </p:nvSpPr>
        <p:spPr>
          <a:xfrm>
            <a:off x="1696064" y="1548580"/>
            <a:ext cx="9601200" cy="3581400"/>
          </a:xfrm>
        </p:spPr>
        <p:txBody>
          <a:bodyPr/>
          <a:lstStyle/>
          <a:p>
            <a:pPr>
              <a:buFont typeface="Wingdings" pitchFamily="2" charset="2"/>
              <a:buChar char="§"/>
            </a:pPr>
            <a:r>
              <a:rPr lang="en-GB" dirty="0"/>
              <a:t>Many individuals resort to shoplifting due to economic pressures, such as unemployment, low income, or rising living costs. The inability to afford basic necessities can drive people to steal. </a:t>
            </a:r>
          </a:p>
          <a:p>
            <a:pPr>
              <a:buFont typeface="Wingdings" pitchFamily="2" charset="2"/>
              <a:buChar char="§"/>
            </a:pPr>
            <a:r>
              <a:rPr lang="en-GB" dirty="0"/>
              <a:t>The UK has faced a cost of living crisis, with inflation and stagnant wages making it difficult for some individuals to make ends meet. </a:t>
            </a:r>
          </a:p>
          <a:p>
            <a:pPr>
              <a:buFont typeface="Wingdings" pitchFamily="2" charset="2"/>
              <a:buChar char="§"/>
            </a:pPr>
            <a:r>
              <a:rPr lang="en-GB" dirty="0"/>
              <a:t>Young people, particularly those without stable employment, may turn to shoplifting as a means of survival or to acquire items they cannot afford. (Brc.org.uk, 2025)</a:t>
            </a:r>
          </a:p>
          <a:p>
            <a:pPr>
              <a:buFont typeface="Wingdings" pitchFamily="2" charset="2"/>
              <a:buChar char="§"/>
            </a:pPr>
            <a:r>
              <a:rPr lang="en-GB" dirty="0"/>
              <a:t>Individuals struggling with addiction may steal to fund their habits or to obtain items they can sell for cash.</a:t>
            </a:r>
          </a:p>
          <a:p>
            <a:pPr marL="0" indent="0">
              <a:buNone/>
            </a:pPr>
            <a:endParaRPr lang="en-US" dirty="0"/>
          </a:p>
        </p:txBody>
      </p:sp>
    </p:spTree>
    <p:extLst>
      <p:ext uri="{BB962C8B-B14F-4D97-AF65-F5344CB8AC3E}">
        <p14:creationId xmlns:p14="http://schemas.microsoft.com/office/powerpoint/2010/main" val="474818085"/>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D1427-7F25-1949-A095-FB929F2931AD}"/>
              </a:ext>
            </a:extLst>
          </p:cNvPr>
          <p:cNvSpPr>
            <a:spLocks noGrp="1"/>
          </p:cNvSpPr>
          <p:nvPr>
            <p:ph type="title"/>
          </p:nvPr>
        </p:nvSpPr>
        <p:spPr>
          <a:xfrm>
            <a:off x="1342104" y="184355"/>
            <a:ext cx="9601200" cy="1485900"/>
          </a:xfrm>
        </p:spPr>
        <p:txBody>
          <a:bodyPr/>
          <a:lstStyle/>
          <a:p>
            <a:r>
              <a:rPr lang="en-US" dirty="0"/>
              <a:t>Root cause of analyses on shoplifting for </a:t>
            </a:r>
            <a:r>
              <a:rPr lang="en-US" dirty="0" err="1"/>
              <a:t>Asda</a:t>
            </a:r>
            <a:endParaRPr lang="en-US" dirty="0"/>
          </a:p>
        </p:txBody>
      </p:sp>
      <p:sp>
        <p:nvSpPr>
          <p:cNvPr id="4" name="TextBox 3">
            <a:extLst>
              <a:ext uri="{FF2B5EF4-FFF2-40B4-BE49-F238E27FC236}">
                <a16:creationId xmlns:a16="http://schemas.microsoft.com/office/drawing/2014/main" id="{0A003028-C7D1-9F4C-8A63-B2058B0A4377}"/>
              </a:ext>
            </a:extLst>
          </p:cNvPr>
          <p:cNvSpPr txBox="1"/>
          <p:nvPr/>
        </p:nvSpPr>
        <p:spPr>
          <a:xfrm>
            <a:off x="885607" y="1460102"/>
            <a:ext cx="12033980" cy="5860259"/>
          </a:xfrm>
          <a:prstGeom prst="rect">
            <a:avLst/>
          </a:prstGeom>
          <a:noFill/>
        </p:spPr>
        <p:txBody>
          <a:bodyPr wrap="square" rtlCol="0">
            <a:spAutoFit/>
          </a:bodyPr>
          <a:lstStyle/>
          <a:p>
            <a:pPr marL="342900" lvl="0" indent="-342900">
              <a:lnSpc>
                <a:spcPct val="107000"/>
              </a:lnSpc>
              <a:spcAft>
                <a:spcPts val="800"/>
              </a:spcAft>
              <a:buFont typeface="+mj-lt"/>
              <a:buAutoNum type="arabicPeriod"/>
              <a:tabLst>
                <a:tab pos="457200" algn="l"/>
              </a:tabLst>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Economic Factors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latin typeface="Aptos" panose="020B0004020202020204" pitchFamily="34" charset="0"/>
                <a:ea typeface="Aptos" panose="020B0004020202020204" pitchFamily="34" charset="0"/>
                <a:cs typeface="Times New Roman" panose="02020603050405020304" pitchFamily="18" charset="0"/>
              </a:rPr>
              <a:t>Unemployment or financial hardship leads to desperation theft.</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Rising cost of living pushes individuals to steal essential goods.</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Inflation makes basic necessities unaffordable for some.</a:t>
            </a:r>
          </a:p>
          <a:p>
            <a:pPr marL="342900" lvl="0" indent="-342900">
              <a:lnSpc>
                <a:spcPct val="107000"/>
              </a:lnSpc>
              <a:spcAft>
                <a:spcPts val="800"/>
              </a:spcAft>
              <a:buFont typeface="+mj-lt"/>
              <a:buAutoNum type="arabicPeriod"/>
              <a:tabLst>
                <a:tab pos="457200" algn="l"/>
              </a:tabLst>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Store Layout &amp; Security Gaps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latin typeface="Aptos" panose="020B0004020202020204" pitchFamily="34" charset="0"/>
                <a:ea typeface="Aptos" panose="020B0004020202020204" pitchFamily="34" charset="0"/>
                <a:cs typeface="Times New Roman" panose="02020603050405020304" pitchFamily="18" charset="0"/>
              </a:rPr>
              <a:t>Limited security staff or lack of deterrents in certain locations.</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Large store size makes it difficult to monitor all areas.</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Self-checkout systems create opportunities for "accidental" or intentional theft.</a:t>
            </a:r>
          </a:p>
          <a:p>
            <a:pPr marL="342900" lvl="0" indent="-342900">
              <a:lnSpc>
                <a:spcPct val="107000"/>
              </a:lnSpc>
              <a:spcAft>
                <a:spcPts val="800"/>
              </a:spcAft>
              <a:buFont typeface="+mj-lt"/>
              <a:buAutoNum type="arabicPeriod"/>
              <a:tabLst>
                <a:tab pos="457200" algn="l"/>
              </a:tabLst>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Organized Retail Crime (ORC)</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Criminal groups target ASDA due to its high foot traffic and valuable items.</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Coordinated efforts exploit store vulnerabilities.</a:t>
            </a:r>
          </a:p>
          <a:p>
            <a:pPr marL="342900" lvl="0" indent="-342900">
              <a:lnSpc>
                <a:spcPct val="107000"/>
              </a:lnSpc>
              <a:spcAft>
                <a:spcPts val="800"/>
              </a:spcAft>
              <a:buFont typeface="+mj-lt"/>
              <a:buAutoNum type="arabicPeriod"/>
              <a:tabLst>
                <a:tab pos="457200" algn="l"/>
              </a:tabLst>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Legal &amp; Social Factors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latin typeface="Aptos" panose="020B0004020202020204" pitchFamily="34" charset="0"/>
                <a:ea typeface="Aptos" panose="020B0004020202020204" pitchFamily="34" charset="0"/>
                <a:cs typeface="Times New Roman" panose="02020603050405020304" pitchFamily="18" charset="0"/>
              </a:rPr>
              <a:t>Social media trends sometimes glamorize theft.</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Reduced penalties for petty theft encourage repeat offenses.</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Some communities see shoplifting as low-risk or even justified behaviour.</a:t>
            </a:r>
          </a:p>
          <a:p>
            <a:endParaRPr lang="en-GB" dirty="0"/>
          </a:p>
        </p:txBody>
      </p:sp>
      <p:pic>
        <p:nvPicPr>
          <p:cNvPr id="3" name="Picture 2">
            <a:extLst>
              <a:ext uri="{FF2B5EF4-FFF2-40B4-BE49-F238E27FC236}">
                <a16:creationId xmlns:a16="http://schemas.microsoft.com/office/drawing/2014/main" id="{29F4F674-B507-0B4A-946A-C3ACA3CAAD3B}"/>
              </a:ext>
            </a:extLst>
          </p:cNvPr>
          <p:cNvPicPr>
            <a:picLocks noChangeAspect="1"/>
          </p:cNvPicPr>
          <p:nvPr/>
        </p:nvPicPr>
        <p:blipFill>
          <a:blip r:embed="rId2"/>
          <a:stretch>
            <a:fillRect/>
          </a:stretch>
        </p:blipFill>
        <p:spPr>
          <a:xfrm>
            <a:off x="8565597" y="1460102"/>
            <a:ext cx="3063185" cy="2034670"/>
          </a:xfrm>
          <a:prstGeom prst="rect">
            <a:avLst/>
          </a:prstGeom>
        </p:spPr>
      </p:pic>
      <p:pic>
        <p:nvPicPr>
          <p:cNvPr id="5" name="Picture 4">
            <a:extLst>
              <a:ext uri="{FF2B5EF4-FFF2-40B4-BE49-F238E27FC236}">
                <a16:creationId xmlns:a16="http://schemas.microsoft.com/office/drawing/2014/main" id="{FF58352F-4F70-9948-B171-1D47C53E6A3F}"/>
              </a:ext>
            </a:extLst>
          </p:cNvPr>
          <p:cNvPicPr>
            <a:picLocks noChangeAspect="1"/>
          </p:cNvPicPr>
          <p:nvPr/>
        </p:nvPicPr>
        <p:blipFill>
          <a:blip r:embed="rId3"/>
          <a:stretch>
            <a:fillRect/>
          </a:stretch>
        </p:blipFill>
        <p:spPr>
          <a:xfrm>
            <a:off x="8976209" y="3546686"/>
            <a:ext cx="2315983" cy="1273024"/>
          </a:xfrm>
          <a:prstGeom prst="rect">
            <a:avLst/>
          </a:prstGeom>
        </p:spPr>
      </p:pic>
      <p:pic>
        <p:nvPicPr>
          <p:cNvPr id="6" name="Picture 5">
            <a:extLst>
              <a:ext uri="{FF2B5EF4-FFF2-40B4-BE49-F238E27FC236}">
                <a16:creationId xmlns:a16="http://schemas.microsoft.com/office/drawing/2014/main" id="{CC771109-016D-0840-971D-E261136959CF}"/>
              </a:ext>
            </a:extLst>
          </p:cNvPr>
          <p:cNvPicPr>
            <a:picLocks noChangeAspect="1"/>
          </p:cNvPicPr>
          <p:nvPr/>
        </p:nvPicPr>
        <p:blipFill>
          <a:blip r:embed="rId4"/>
          <a:stretch>
            <a:fillRect/>
          </a:stretch>
        </p:blipFill>
        <p:spPr>
          <a:xfrm>
            <a:off x="8809951" y="4871624"/>
            <a:ext cx="2648501" cy="1986376"/>
          </a:xfrm>
          <a:prstGeom prst="rect">
            <a:avLst/>
          </a:prstGeom>
        </p:spPr>
      </p:pic>
    </p:spTree>
    <p:extLst>
      <p:ext uri="{BB962C8B-B14F-4D97-AF65-F5344CB8AC3E}">
        <p14:creationId xmlns:p14="http://schemas.microsoft.com/office/powerpoint/2010/main" val="3157061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8FFF9-2088-C642-8E00-6F36E4256E75}"/>
              </a:ext>
            </a:extLst>
          </p:cNvPr>
          <p:cNvSpPr>
            <a:spLocks noGrp="1"/>
          </p:cNvSpPr>
          <p:nvPr>
            <p:ph type="title"/>
          </p:nvPr>
        </p:nvSpPr>
        <p:spPr/>
        <p:txBody>
          <a:bodyPr/>
          <a:lstStyle/>
          <a:p>
            <a:r>
              <a:rPr lang="en-US" u="sng" dirty="0"/>
              <a:t>Solution to the problem</a:t>
            </a:r>
          </a:p>
        </p:txBody>
      </p:sp>
      <p:sp>
        <p:nvSpPr>
          <p:cNvPr id="4" name="Rectangle 3">
            <a:extLst>
              <a:ext uri="{FF2B5EF4-FFF2-40B4-BE49-F238E27FC236}">
                <a16:creationId xmlns:a16="http://schemas.microsoft.com/office/drawing/2014/main" id="{0BA5D8B9-D419-FC4A-BE49-EB89112E0435}"/>
              </a:ext>
            </a:extLst>
          </p:cNvPr>
          <p:cNvSpPr/>
          <p:nvPr/>
        </p:nvSpPr>
        <p:spPr>
          <a:xfrm>
            <a:off x="1371600" y="1262311"/>
            <a:ext cx="8647471" cy="5561972"/>
          </a:xfrm>
          <a:prstGeom prst="rect">
            <a:avLst/>
          </a:prstGeom>
        </p:spPr>
        <p:txBody>
          <a:bodyPr wrap="square">
            <a:spAutoFit/>
          </a:bodyPr>
          <a:lstStyle/>
          <a:p>
            <a:pPr marL="342900" indent="-342900">
              <a:lnSpc>
                <a:spcPct val="107000"/>
              </a:lnSpc>
              <a:spcAft>
                <a:spcPts val="800"/>
              </a:spcAft>
              <a:buAutoNum type="arabicPeriod"/>
            </a:pPr>
            <a:r>
              <a:rPr lang="en-GB" b="1" kern="100" dirty="0">
                <a:latin typeface="Aptos" panose="020B0004020202020204" pitchFamily="34" charset="0"/>
                <a:ea typeface="Aptos" panose="020B0004020202020204" pitchFamily="34" charset="0"/>
                <a:cs typeface="Times New Roman" panose="02020603050405020304" pitchFamily="18" charset="0"/>
              </a:rPr>
              <a:t>Strengthening Store Security</a:t>
            </a:r>
          </a:p>
          <a:p>
            <a:pPr marL="285750" indent="-285750">
              <a:lnSpc>
                <a:spcPct val="107000"/>
              </a:lnSpc>
              <a:spcAft>
                <a:spcPts val="800"/>
              </a:spcAft>
              <a:buFont typeface="Courier New" panose="02070309020205020404" pitchFamily="49" charset="0"/>
              <a:buChar char="o"/>
            </a:pPr>
            <a:r>
              <a:rPr lang="en-GB" kern="100" dirty="0">
                <a:latin typeface="Aptos" panose="020B0004020202020204" pitchFamily="34" charset="0"/>
                <a:ea typeface="Aptos" panose="020B0004020202020204" pitchFamily="34" charset="0"/>
                <a:cs typeface="Times New Roman" panose="02020603050405020304" pitchFamily="18" charset="0"/>
              </a:rPr>
              <a:t>Increase security personnel</a:t>
            </a:r>
          </a:p>
          <a:p>
            <a:pPr marL="285750" indent="-285750">
              <a:lnSpc>
                <a:spcPct val="107000"/>
              </a:lnSpc>
              <a:spcAft>
                <a:spcPts val="800"/>
              </a:spcAft>
              <a:buFont typeface="Courier New" panose="02070309020205020404" pitchFamily="49" charset="0"/>
              <a:buChar char="o"/>
            </a:pPr>
            <a:r>
              <a:rPr lang="en-GB" kern="100" dirty="0">
                <a:latin typeface="Aptos" panose="020B0004020202020204" pitchFamily="34" charset="0"/>
                <a:ea typeface="Aptos" panose="020B0004020202020204" pitchFamily="34" charset="0"/>
                <a:cs typeface="Times New Roman" panose="02020603050405020304" pitchFamily="18" charset="0"/>
              </a:rPr>
              <a:t>Improve store layout and design</a:t>
            </a:r>
          </a:p>
          <a:p>
            <a:pPr marL="285750" indent="-285750">
              <a:lnSpc>
                <a:spcPct val="107000"/>
              </a:lnSpc>
              <a:spcAft>
                <a:spcPts val="800"/>
              </a:spcAft>
              <a:buFont typeface="Courier New" panose="02070309020205020404" pitchFamily="49" charset="0"/>
              <a:buChar char="o"/>
            </a:pPr>
            <a:r>
              <a:rPr lang="en-GB" kern="100" dirty="0">
                <a:latin typeface="Aptos" panose="020B0004020202020204" pitchFamily="34" charset="0"/>
                <a:ea typeface="Aptos" panose="020B0004020202020204" pitchFamily="34" charset="0"/>
                <a:cs typeface="Times New Roman" panose="02020603050405020304" pitchFamily="18" charset="0"/>
              </a:rPr>
              <a:t>Enhanced CCTV surveillance</a:t>
            </a:r>
          </a:p>
          <a:p>
            <a:pPr>
              <a:lnSpc>
                <a:spcPct val="107000"/>
              </a:lnSpc>
              <a:spcAft>
                <a:spcPts val="800"/>
              </a:spcAft>
            </a:pPr>
            <a:r>
              <a:rPr lang="en-GB" b="1" kern="100" dirty="0">
                <a:latin typeface="Aptos" panose="020B0004020202020204" pitchFamily="34" charset="0"/>
                <a:ea typeface="Aptos" panose="020B0004020202020204" pitchFamily="34" charset="0"/>
                <a:cs typeface="Times New Roman" panose="02020603050405020304" pitchFamily="18" charset="0"/>
              </a:rPr>
              <a:t>2. Reducing Self-Checkout Theft</a:t>
            </a:r>
          </a:p>
          <a:p>
            <a:pPr marL="285750" indent="-285750">
              <a:lnSpc>
                <a:spcPct val="107000"/>
              </a:lnSpc>
              <a:spcAft>
                <a:spcPts val="800"/>
              </a:spcAft>
              <a:buFont typeface="Courier New" panose="02070309020205020404" pitchFamily="49" charset="0"/>
              <a:buChar char="o"/>
            </a:pPr>
            <a:r>
              <a:rPr lang="en-GB" kern="100" dirty="0">
                <a:latin typeface="Aptos" panose="020B0004020202020204" pitchFamily="34" charset="0"/>
                <a:ea typeface="Aptos" panose="020B0004020202020204" pitchFamily="34" charset="0"/>
                <a:cs typeface="Times New Roman" panose="02020603050405020304" pitchFamily="18" charset="0"/>
              </a:rPr>
              <a:t>Limited self-checkout for high-theft items</a:t>
            </a:r>
          </a:p>
          <a:p>
            <a:pPr marL="285750" indent="-285750">
              <a:lnSpc>
                <a:spcPct val="107000"/>
              </a:lnSpc>
              <a:spcAft>
                <a:spcPts val="800"/>
              </a:spcAft>
              <a:buFont typeface="Courier New" panose="02070309020205020404" pitchFamily="49" charset="0"/>
              <a:buChar char="o"/>
            </a:pPr>
            <a:r>
              <a:rPr lang="en-GB" kern="100" dirty="0">
                <a:latin typeface="Aptos" panose="020B0004020202020204" pitchFamily="34" charset="0"/>
                <a:ea typeface="Aptos" panose="020B0004020202020204" pitchFamily="34" charset="0"/>
                <a:cs typeface="Times New Roman" panose="02020603050405020304" pitchFamily="18" charset="0"/>
              </a:rPr>
              <a:t>Staff supervision at self-checkouts</a:t>
            </a:r>
          </a:p>
          <a:p>
            <a:pPr>
              <a:lnSpc>
                <a:spcPct val="107000"/>
              </a:lnSpc>
              <a:spcAft>
                <a:spcPts val="800"/>
              </a:spcAft>
            </a:pPr>
            <a:r>
              <a:rPr lang="en-GB" b="1" kern="100" dirty="0">
                <a:latin typeface="Aptos" panose="020B0004020202020204" pitchFamily="34" charset="0"/>
                <a:ea typeface="Aptos" panose="020B0004020202020204" pitchFamily="34" charset="0"/>
                <a:cs typeface="Times New Roman" panose="02020603050405020304" pitchFamily="18" charset="0"/>
              </a:rPr>
              <a:t>3. Tackling Organized Retail Crime (ORC)</a:t>
            </a:r>
          </a:p>
          <a:p>
            <a:pPr marL="285750" indent="-285750">
              <a:lnSpc>
                <a:spcPct val="107000"/>
              </a:lnSpc>
              <a:spcAft>
                <a:spcPts val="800"/>
              </a:spcAft>
              <a:buFont typeface="Courier New" panose="02070309020205020404" pitchFamily="49" charset="0"/>
              <a:buChar char="o"/>
            </a:pPr>
            <a:r>
              <a:rPr lang="en-GB" kern="100" dirty="0">
                <a:latin typeface="Aptos" panose="020B0004020202020204" pitchFamily="34" charset="0"/>
                <a:ea typeface="Aptos" panose="020B0004020202020204" pitchFamily="34" charset="0"/>
                <a:cs typeface="Times New Roman" panose="02020603050405020304" pitchFamily="18" charset="0"/>
              </a:rPr>
              <a:t>Data sharing with other retailers</a:t>
            </a:r>
          </a:p>
          <a:p>
            <a:pPr marL="285750" indent="-285750">
              <a:lnSpc>
                <a:spcPct val="107000"/>
              </a:lnSpc>
              <a:spcAft>
                <a:spcPts val="800"/>
              </a:spcAft>
              <a:buFont typeface="Courier New" panose="02070309020205020404" pitchFamily="49" charset="0"/>
              <a:buChar char="o"/>
            </a:pPr>
            <a:r>
              <a:rPr lang="en-GB" kern="100" dirty="0">
                <a:latin typeface="Aptos" panose="020B0004020202020204" pitchFamily="34" charset="0"/>
                <a:ea typeface="Aptos" panose="020B0004020202020204" pitchFamily="34" charset="0"/>
                <a:cs typeface="Times New Roman" panose="02020603050405020304" pitchFamily="18" charset="0"/>
              </a:rPr>
              <a:t>Collaboration with law enforcement</a:t>
            </a:r>
          </a:p>
          <a:p>
            <a:pPr>
              <a:lnSpc>
                <a:spcPct val="107000"/>
              </a:lnSpc>
              <a:spcAft>
                <a:spcPts val="800"/>
              </a:spcAft>
            </a:pPr>
            <a:r>
              <a:rPr lang="en-GB" b="1" kern="100" dirty="0">
                <a:latin typeface="Aptos" panose="020B0004020202020204" pitchFamily="34" charset="0"/>
                <a:ea typeface="Aptos" panose="020B0004020202020204" pitchFamily="34" charset="0"/>
                <a:cs typeface="Times New Roman" panose="02020603050405020304" pitchFamily="18" charset="0"/>
              </a:rPr>
              <a:t>4. Addressing Economic &amp; Social Causes</a:t>
            </a:r>
          </a:p>
          <a:p>
            <a:pPr marL="285750" indent="-285750">
              <a:lnSpc>
                <a:spcPct val="107000"/>
              </a:lnSpc>
              <a:spcAft>
                <a:spcPts val="800"/>
              </a:spcAft>
              <a:buFont typeface="Courier New" panose="02070309020205020404" pitchFamily="49" charset="0"/>
              <a:buChar char="o"/>
            </a:pPr>
            <a:r>
              <a:rPr lang="en-GB" kern="100" dirty="0">
                <a:latin typeface="Aptos" panose="020B0004020202020204" pitchFamily="34" charset="0"/>
                <a:ea typeface="Aptos" panose="020B0004020202020204" pitchFamily="34" charset="0"/>
                <a:cs typeface="Times New Roman" panose="02020603050405020304" pitchFamily="18" charset="0"/>
              </a:rPr>
              <a:t>Raising public awareness </a:t>
            </a:r>
          </a:p>
          <a:p>
            <a:pPr marL="285750" indent="-285750">
              <a:lnSpc>
                <a:spcPct val="107000"/>
              </a:lnSpc>
              <a:spcAft>
                <a:spcPts val="800"/>
              </a:spcAft>
              <a:buFont typeface="Courier New" panose="02070309020205020404" pitchFamily="49" charset="0"/>
              <a:buChar char="o"/>
            </a:pPr>
            <a:r>
              <a:rPr lang="en-GB" kern="100" dirty="0">
                <a:latin typeface="Aptos" panose="020B0004020202020204" pitchFamily="34" charset="0"/>
                <a:ea typeface="Aptos" panose="020B0004020202020204" pitchFamily="34" charset="0"/>
                <a:cs typeface="Times New Roman" panose="02020603050405020304" pitchFamily="18" charset="0"/>
              </a:rPr>
              <a:t>Community support programs</a:t>
            </a:r>
          </a:p>
          <a:p>
            <a:pPr marL="285750" indent="-285750">
              <a:lnSpc>
                <a:spcPct val="107000"/>
              </a:lnSpc>
              <a:spcAft>
                <a:spcPts val="800"/>
              </a:spcAft>
              <a:buFont typeface="Courier New" panose="02070309020205020404" pitchFamily="49" charset="0"/>
              <a:buChar char="o"/>
            </a:pPr>
            <a:r>
              <a:rPr lang="en-GB" kern="100" dirty="0">
                <a:latin typeface="Aptos" panose="020B0004020202020204" pitchFamily="34" charset="0"/>
                <a:ea typeface="Aptos" panose="020B0004020202020204" pitchFamily="34" charset="0"/>
                <a:cs typeface="Times New Roman" panose="02020603050405020304" pitchFamily="18" charset="0"/>
              </a:rPr>
              <a:t>Diversion programs for first time offenders</a:t>
            </a:r>
          </a:p>
        </p:txBody>
      </p:sp>
      <p:pic>
        <p:nvPicPr>
          <p:cNvPr id="3" name="Picture 2">
            <a:extLst>
              <a:ext uri="{FF2B5EF4-FFF2-40B4-BE49-F238E27FC236}">
                <a16:creationId xmlns:a16="http://schemas.microsoft.com/office/drawing/2014/main" id="{B5D77C4C-F685-A94B-B187-E903C28CFE45}"/>
              </a:ext>
            </a:extLst>
          </p:cNvPr>
          <p:cNvPicPr>
            <a:picLocks noChangeAspect="1"/>
          </p:cNvPicPr>
          <p:nvPr/>
        </p:nvPicPr>
        <p:blipFill>
          <a:blip r:embed="rId2"/>
          <a:stretch>
            <a:fillRect/>
          </a:stretch>
        </p:blipFill>
        <p:spPr>
          <a:xfrm>
            <a:off x="9223167" y="1928910"/>
            <a:ext cx="1591807" cy="2005677"/>
          </a:xfrm>
          <a:prstGeom prst="rect">
            <a:avLst/>
          </a:prstGeom>
        </p:spPr>
      </p:pic>
      <p:pic>
        <p:nvPicPr>
          <p:cNvPr id="5" name="Picture 4">
            <a:extLst>
              <a:ext uri="{FF2B5EF4-FFF2-40B4-BE49-F238E27FC236}">
                <a16:creationId xmlns:a16="http://schemas.microsoft.com/office/drawing/2014/main" id="{D5B391A0-63EC-FB49-A708-0A8160A680CB}"/>
              </a:ext>
            </a:extLst>
          </p:cNvPr>
          <p:cNvPicPr>
            <a:picLocks noChangeAspect="1"/>
          </p:cNvPicPr>
          <p:nvPr/>
        </p:nvPicPr>
        <p:blipFill>
          <a:blip r:embed="rId3"/>
          <a:stretch>
            <a:fillRect/>
          </a:stretch>
        </p:blipFill>
        <p:spPr>
          <a:xfrm>
            <a:off x="6890564" y="2392743"/>
            <a:ext cx="1536700" cy="1320800"/>
          </a:xfrm>
          <a:prstGeom prst="rect">
            <a:avLst/>
          </a:prstGeom>
        </p:spPr>
      </p:pic>
      <p:pic>
        <p:nvPicPr>
          <p:cNvPr id="1026" name="Picture 2" descr="Asda Swansea Superstore Swansea: in ...">
            <a:extLst>
              <a:ext uri="{FF2B5EF4-FFF2-40B4-BE49-F238E27FC236}">
                <a16:creationId xmlns:a16="http://schemas.microsoft.com/office/drawing/2014/main" id="{7F5B95FE-A59F-D744-A127-46166205FD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04974" y="421157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0214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EE264-0566-864D-8FCE-8D96355CF21A}"/>
              </a:ext>
            </a:extLst>
          </p:cNvPr>
          <p:cNvSpPr>
            <a:spLocks noGrp="1"/>
          </p:cNvSpPr>
          <p:nvPr>
            <p:ph type="title"/>
          </p:nvPr>
        </p:nvSpPr>
        <p:spPr>
          <a:xfrm>
            <a:off x="1172818" y="800100"/>
            <a:ext cx="9601200" cy="1485900"/>
          </a:xfrm>
        </p:spPr>
        <p:txBody>
          <a:bodyPr/>
          <a:lstStyle/>
          <a:p>
            <a:r>
              <a:rPr lang="en-US" dirty="0"/>
              <a:t>Preventative measures</a:t>
            </a:r>
            <a:br>
              <a:rPr lang="en-US" dirty="0"/>
            </a:br>
            <a:endParaRPr lang="en-US" dirty="0"/>
          </a:p>
        </p:txBody>
      </p:sp>
      <p:sp>
        <p:nvSpPr>
          <p:cNvPr id="3" name="Content Placeholder 2">
            <a:extLst>
              <a:ext uri="{FF2B5EF4-FFF2-40B4-BE49-F238E27FC236}">
                <a16:creationId xmlns:a16="http://schemas.microsoft.com/office/drawing/2014/main" id="{FF0C1334-854B-FA40-B66F-3FD9040EFE56}"/>
              </a:ext>
            </a:extLst>
          </p:cNvPr>
          <p:cNvSpPr>
            <a:spLocks noGrp="1"/>
          </p:cNvSpPr>
          <p:nvPr>
            <p:ph idx="1"/>
          </p:nvPr>
        </p:nvSpPr>
        <p:spPr>
          <a:xfrm>
            <a:off x="1331844" y="1709530"/>
            <a:ext cx="9601200" cy="3581400"/>
          </a:xfrm>
        </p:spPr>
        <p:txBody>
          <a:bodyPr>
            <a:normAutofit/>
          </a:bodyPr>
          <a:lstStyle/>
          <a:p>
            <a:pPr marL="0" indent="0">
              <a:buNone/>
            </a:pPr>
            <a:r>
              <a:rPr lang="en-US" u="sng" dirty="0"/>
              <a:t>Crime mapping </a:t>
            </a:r>
          </a:p>
          <a:p>
            <a:pPr fontAlgn="base"/>
            <a:r>
              <a:rPr lang="en-GB" dirty="0"/>
              <a:t>Work out where inside the store thefts are happening. Keep records of location, dates, times and CCTV of incidents or suspicious behaviour. This is called ‘crime mapping’.</a:t>
            </a:r>
          </a:p>
          <a:p>
            <a:pPr fontAlgn="base"/>
            <a:r>
              <a:rPr lang="en-GB" dirty="0"/>
              <a:t>Take a look at this area as if you are seeing it for the first time, then work out what you can do to protect it. Can you improve the surveillance? For example, can you see it from the till? Try making the area more visible by repositioning or lowering stock and shelving. Consider placing more staff here or even displaying the items elsewhere. (Maja Š, 2024)</a:t>
            </a:r>
          </a:p>
          <a:p>
            <a:pPr marL="0" indent="0">
              <a:buNone/>
            </a:pPr>
            <a:endParaRPr lang="en-US" u="sng" dirty="0"/>
          </a:p>
        </p:txBody>
      </p:sp>
      <p:pic>
        <p:nvPicPr>
          <p:cNvPr id="4" name="Picture 3">
            <a:extLst>
              <a:ext uri="{FF2B5EF4-FFF2-40B4-BE49-F238E27FC236}">
                <a16:creationId xmlns:a16="http://schemas.microsoft.com/office/drawing/2014/main" id="{955689A0-AB1D-3249-BC4F-2E54C9B36E3E}"/>
              </a:ext>
            </a:extLst>
          </p:cNvPr>
          <p:cNvPicPr>
            <a:picLocks noChangeAspect="1"/>
          </p:cNvPicPr>
          <p:nvPr/>
        </p:nvPicPr>
        <p:blipFill>
          <a:blip r:embed="rId2"/>
          <a:stretch>
            <a:fillRect/>
          </a:stretch>
        </p:blipFill>
        <p:spPr>
          <a:xfrm>
            <a:off x="2382908" y="4661347"/>
            <a:ext cx="3245126" cy="1817271"/>
          </a:xfrm>
          <a:prstGeom prst="rect">
            <a:avLst/>
          </a:prstGeom>
        </p:spPr>
      </p:pic>
      <p:pic>
        <p:nvPicPr>
          <p:cNvPr id="5" name="Picture 4">
            <a:extLst>
              <a:ext uri="{FF2B5EF4-FFF2-40B4-BE49-F238E27FC236}">
                <a16:creationId xmlns:a16="http://schemas.microsoft.com/office/drawing/2014/main" id="{EDBA6610-EB9A-5C49-AEFE-6A10D1C47529}"/>
              </a:ext>
            </a:extLst>
          </p:cNvPr>
          <p:cNvPicPr>
            <a:picLocks noChangeAspect="1"/>
          </p:cNvPicPr>
          <p:nvPr/>
        </p:nvPicPr>
        <p:blipFill>
          <a:blip r:embed="rId3"/>
          <a:stretch>
            <a:fillRect/>
          </a:stretch>
        </p:blipFill>
        <p:spPr>
          <a:xfrm>
            <a:off x="6679097" y="4661347"/>
            <a:ext cx="3478696" cy="1953143"/>
          </a:xfrm>
          <a:prstGeom prst="rect">
            <a:avLst/>
          </a:prstGeom>
        </p:spPr>
      </p:pic>
    </p:spTree>
    <p:extLst>
      <p:ext uri="{BB962C8B-B14F-4D97-AF65-F5344CB8AC3E}">
        <p14:creationId xmlns:p14="http://schemas.microsoft.com/office/powerpoint/2010/main" val="67593172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4AF847-E40A-FA40-AA4A-8B2F64EC0365}"/>
              </a:ext>
            </a:extLst>
          </p:cNvPr>
          <p:cNvSpPr>
            <a:spLocks noGrp="1"/>
          </p:cNvSpPr>
          <p:nvPr>
            <p:ph idx="1"/>
          </p:nvPr>
        </p:nvSpPr>
        <p:spPr>
          <a:xfrm>
            <a:off x="798444" y="652806"/>
            <a:ext cx="10515600" cy="4351338"/>
          </a:xfrm>
        </p:spPr>
        <p:txBody>
          <a:bodyPr>
            <a:normAutofit/>
          </a:bodyPr>
          <a:lstStyle/>
          <a:p>
            <a:pPr marL="0" indent="0">
              <a:buNone/>
            </a:pPr>
            <a:r>
              <a:rPr lang="en-US" u="sng" dirty="0"/>
              <a:t>Electronic tags</a:t>
            </a:r>
          </a:p>
          <a:p>
            <a:pPr fontAlgn="base"/>
            <a:r>
              <a:rPr lang="en-GB" dirty="0"/>
              <a:t>Tag your items with ‘Electronic Article Surveillance’. Anti-theft systems encompass a wide range of devices and technologies.</a:t>
            </a:r>
          </a:p>
          <a:p>
            <a:pPr fontAlgn="base"/>
            <a:r>
              <a:rPr lang="en-GB" dirty="0"/>
              <a:t>A correctly installed and security accredited anti-theft terminal (and tagging system) at a store entrance is a statement to potential shoplifters that ‘this store is protected’. Thieves will often target premises that don’t have this equipment. Most shops see a marked drop in shoplifting once they install an anti-theft terminal on the door. They’ll simply go elsewhere. (Clark, 2022)</a:t>
            </a:r>
          </a:p>
          <a:p>
            <a:r>
              <a:rPr lang="en-GB" dirty="0"/>
              <a:t>Enhance security in stores through better surveillance, staff training, and the use of anti-theft technologies.                       </a:t>
            </a:r>
          </a:p>
          <a:p>
            <a:r>
              <a:rPr lang="en-GB" dirty="0"/>
              <a:t>Educate the public about the consequences of shoplifting and promote ethical consumer </a:t>
            </a:r>
            <a:r>
              <a:rPr lang="en-GB" dirty="0" err="1"/>
              <a:t>behavior</a:t>
            </a:r>
            <a:r>
              <a:rPr lang="en-GB" dirty="0"/>
              <a:t>. (</a:t>
            </a:r>
            <a:r>
              <a:rPr lang="en-GB" dirty="0" err="1"/>
              <a:t>Usdaw.org.uk</a:t>
            </a:r>
            <a:r>
              <a:rPr lang="en-GB" dirty="0"/>
              <a:t>, 2023)</a:t>
            </a:r>
          </a:p>
          <a:p>
            <a:pPr fontAlgn="base"/>
            <a:endParaRPr lang="en-GB" dirty="0"/>
          </a:p>
        </p:txBody>
      </p:sp>
      <p:pic>
        <p:nvPicPr>
          <p:cNvPr id="4" name="Picture 3">
            <a:extLst>
              <a:ext uri="{FF2B5EF4-FFF2-40B4-BE49-F238E27FC236}">
                <a16:creationId xmlns:a16="http://schemas.microsoft.com/office/drawing/2014/main" id="{1784974D-719C-074B-B62F-15935A1D309E}"/>
              </a:ext>
            </a:extLst>
          </p:cNvPr>
          <p:cNvPicPr>
            <a:picLocks noChangeAspect="1"/>
          </p:cNvPicPr>
          <p:nvPr/>
        </p:nvPicPr>
        <p:blipFill>
          <a:blip r:embed="rId2"/>
          <a:stretch>
            <a:fillRect/>
          </a:stretch>
        </p:blipFill>
        <p:spPr>
          <a:xfrm>
            <a:off x="5184536" y="4717250"/>
            <a:ext cx="3002169" cy="1884107"/>
          </a:xfrm>
          <a:prstGeom prst="rect">
            <a:avLst/>
          </a:prstGeom>
        </p:spPr>
      </p:pic>
      <p:pic>
        <p:nvPicPr>
          <p:cNvPr id="5" name="Picture 4">
            <a:extLst>
              <a:ext uri="{FF2B5EF4-FFF2-40B4-BE49-F238E27FC236}">
                <a16:creationId xmlns:a16="http://schemas.microsoft.com/office/drawing/2014/main" id="{4D23A271-119B-4A45-B06F-047424D2F902}"/>
              </a:ext>
            </a:extLst>
          </p:cNvPr>
          <p:cNvPicPr>
            <a:picLocks noChangeAspect="1"/>
          </p:cNvPicPr>
          <p:nvPr/>
        </p:nvPicPr>
        <p:blipFill>
          <a:blip r:embed="rId3"/>
          <a:stretch>
            <a:fillRect/>
          </a:stretch>
        </p:blipFill>
        <p:spPr>
          <a:xfrm>
            <a:off x="8903368" y="4462410"/>
            <a:ext cx="2138947" cy="2138947"/>
          </a:xfrm>
          <a:prstGeom prst="rect">
            <a:avLst/>
          </a:prstGeom>
        </p:spPr>
      </p:pic>
      <p:pic>
        <p:nvPicPr>
          <p:cNvPr id="6" name="Picture 5">
            <a:extLst>
              <a:ext uri="{FF2B5EF4-FFF2-40B4-BE49-F238E27FC236}">
                <a16:creationId xmlns:a16="http://schemas.microsoft.com/office/drawing/2014/main" id="{6AE07BFE-D424-4147-AAF3-AB1D42025F5C}"/>
              </a:ext>
            </a:extLst>
          </p:cNvPr>
          <p:cNvPicPr>
            <a:picLocks noChangeAspect="1"/>
          </p:cNvPicPr>
          <p:nvPr/>
        </p:nvPicPr>
        <p:blipFill>
          <a:blip r:embed="rId4"/>
          <a:stretch>
            <a:fillRect/>
          </a:stretch>
        </p:blipFill>
        <p:spPr>
          <a:xfrm>
            <a:off x="1474224" y="5004144"/>
            <a:ext cx="2817963" cy="1588650"/>
          </a:xfrm>
          <a:prstGeom prst="rect">
            <a:avLst/>
          </a:prstGeom>
        </p:spPr>
      </p:pic>
    </p:spTree>
    <p:extLst>
      <p:ext uri="{BB962C8B-B14F-4D97-AF65-F5344CB8AC3E}">
        <p14:creationId xmlns:p14="http://schemas.microsoft.com/office/powerpoint/2010/main" val="224294516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200+ Shoplifting Stock Photos, Pictures &amp; Royalty-Free Images - iStock |  Retail theft, Stealing, Theft">
            <a:extLst>
              <a:ext uri="{FF2B5EF4-FFF2-40B4-BE49-F238E27FC236}">
                <a16:creationId xmlns:a16="http://schemas.microsoft.com/office/drawing/2014/main" id="{E6F9DCC6-B4B0-75F9-7C40-260FFD090516}"/>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10873" b="4857"/>
          <a:stretch/>
        </p:blipFill>
        <p:spPr bwMode="auto">
          <a:xfrm>
            <a:off x="-1" y="10"/>
            <a:ext cx="1219200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61A765A-A41D-E053-2D71-FEDF522645D1}"/>
              </a:ext>
            </a:extLst>
          </p:cNvPr>
          <p:cNvSpPr>
            <a:spLocks noGrp="1"/>
          </p:cNvSpPr>
          <p:nvPr>
            <p:ph type="title"/>
          </p:nvPr>
        </p:nvSpPr>
        <p:spPr>
          <a:xfrm>
            <a:off x="1371600" y="685800"/>
            <a:ext cx="9601200" cy="1485900"/>
          </a:xfrm>
        </p:spPr>
        <p:txBody>
          <a:bodyPr>
            <a:normAutofit/>
          </a:bodyPr>
          <a:lstStyle/>
          <a:p>
            <a:r>
              <a:rPr lang="en-GB" dirty="0"/>
              <a:t>CONCLUSION – </a:t>
            </a:r>
            <a:r>
              <a:rPr lang="en-GB" dirty="0" err="1"/>
              <a:t>Somir</a:t>
            </a:r>
            <a:r>
              <a:rPr lang="en-GB" dirty="0"/>
              <a:t> Uddin</a:t>
            </a:r>
          </a:p>
        </p:txBody>
      </p:sp>
      <p:sp>
        <p:nvSpPr>
          <p:cNvPr id="3" name="Content Placeholder 2">
            <a:extLst>
              <a:ext uri="{FF2B5EF4-FFF2-40B4-BE49-F238E27FC236}">
                <a16:creationId xmlns:a16="http://schemas.microsoft.com/office/drawing/2014/main" id="{2EA540C3-24A7-86B6-51BA-17C9DE3B459B}"/>
              </a:ext>
            </a:extLst>
          </p:cNvPr>
          <p:cNvSpPr>
            <a:spLocks noGrp="1"/>
          </p:cNvSpPr>
          <p:nvPr>
            <p:ph idx="1"/>
          </p:nvPr>
        </p:nvSpPr>
        <p:spPr>
          <a:xfrm>
            <a:off x="851770" y="1553227"/>
            <a:ext cx="10885118" cy="4916153"/>
          </a:xfrm>
        </p:spPr>
        <p:txBody>
          <a:bodyPr>
            <a:normAutofit/>
          </a:bodyPr>
          <a:lstStyle/>
          <a:p>
            <a:pPr>
              <a:buFont typeface="Arial" panose="020B0604020202020204" pitchFamily="34" charset="0"/>
              <a:buChar char="•"/>
            </a:pPr>
            <a:r>
              <a:rPr lang="en-GB" b="1" dirty="0"/>
              <a:t>Shoplifting is a growing problem</a:t>
            </a:r>
            <a:r>
              <a:rPr lang="en-GB" dirty="0"/>
              <a:t> – Economic struggles, organised retail crime, policy changes, and security gaps all contribute to rising theft (Business News Wales, 2025).</a:t>
            </a:r>
          </a:p>
          <a:p>
            <a:pPr>
              <a:buFont typeface="Arial" panose="020B0604020202020204" pitchFamily="34" charset="0"/>
              <a:buChar char="•"/>
            </a:pPr>
            <a:r>
              <a:rPr lang="en-GB" b="1" dirty="0"/>
              <a:t>Retailers face huge financial losses – </a:t>
            </a:r>
            <a:r>
              <a:rPr lang="en-GB" dirty="0"/>
              <a:t>This leads to higher prices for customers and changes in store operations (Partridge, 2024). </a:t>
            </a:r>
          </a:p>
          <a:p>
            <a:pPr>
              <a:buFont typeface="Arial" panose="020B0604020202020204" pitchFamily="34" charset="0"/>
              <a:buChar char="•"/>
            </a:pPr>
            <a:r>
              <a:rPr lang="en-GB" b="1" dirty="0"/>
              <a:t>Financial hardship is a key driver – C</a:t>
            </a:r>
            <a:r>
              <a:rPr lang="en-GB" dirty="0"/>
              <a:t>ost-of-living crisis, low wages, inflation, and unemployment push people towards theft as a means of survival.</a:t>
            </a:r>
          </a:p>
          <a:p>
            <a:pPr>
              <a:buFont typeface="Arial" panose="020B0604020202020204" pitchFamily="34" charset="0"/>
              <a:buChar char="•"/>
            </a:pPr>
            <a:r>
              <a:rPr lang="en-GB" b="1" dirty="0"/>
              <a:t>Organised retail crime (ORC) is increasing – </a:t>
            </a:r>
            <a:r>
              <a:rPr lang="en-GB" dirty="0"/>
              <a:t>Gangs steal high-value items for resale, using distraction tactics and even threats against staff.</a:t>
            </a:r>
            <a:r>
              <a:rPr lang="en-GB" b="1" dirty="0"/>
              <a:t> </a:t>
            </a:r>
          </a:p>
          <a:p>
            <a:pPr>
              <a:buFont typeface="Arial" panose="020B0604020202020204" pitchFamily="34" charset="0"/>
              <a:buChar char="•"/>
            </a:pPr>
            <a:r>
              <a:rPr lang="en-GB" b="1" dirty="0"/>
              <a:t>Retailers are fighting back</a:t>
            </a:r>
            <a:r>
              <a:rPr lang="en-GB" dirty="0"/>
              <a:t> – More CCTV, security staff, crime mapping, electronic tagging, and locked displays – but these measures can also hurt customer experience.</a:t>
            </a:r>
          </a:p>
          <a:p>
            <a:pPr>
              <a:buFont typeface="Arial" panose="020B0604020202020204" pitchFamily="34" charset="0"/>
              <a:buChar char="•"/>
            </a:pPr>
            <a:r>
              <a:rPr lang="en-GB" b="1" dirty="0"/>
              <a:t>A balanced approach is needed. </a:t>
            </a:r>
            <a:r>
              <a:rPr lang="en-GB" dirty="0"/>
              <a:t>Tackling shoplifting requires: Economic support for struggling communities. Stronger legal consequences for repeat offenders. Better collaboration between businesses, law enforcement, and policymakers. </a:t>
            </a:r>
            <a:r>
              <a:rPr lang="en-GB" b="1" dirty="0"/>
              <a:t>Without action, the problem will continue. </a:t>
            </a:r>
            <a:r>
              <a:rPr lang="en-GB" dirty="0"/>
              <a:t>Retailers will keep struggling, and customers will keep paying the price.</a:t>
            </a:r>
          </a:p>
        </p:txBody>
      </p:sp>
    </p:spTree>
    <p:extLst>
      <p:ext uri="{BB962C8B-B14F-4D97-AF65-F5344CB8AC3E}">
        <p14:creationId xmlns:p14="http://schemas.microsoft.com/office/powerpoint/2010/main" val="16725976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56FBF-8D4E-6144-B81E-66F3A52740A4}"/>
              </a:ext>
            </a:extLst>
          </p:cNvPr>
          <p:cNvSpPr>
            <a:spLocks noGrp="1"/>
          </p:cNvSpPr>
          <p:nvPr>
            <p:ph type="title"/>
          </p:nvPr>
        </p:nvSpPr>
        <p:spPr/>
        <p:txBody>
          <a:bodyPr/>
          <a:lstStyle/>
          <a:p>
            <a:r>
              <a:rPr lang="en-US" dirty="0"/>
              <a:t>Reference List </a:t>
            </a:r>
          </a:p>
        </p:txBody>
      </p:sp>
      <p:sp>
        <p:nvSpPr>
          <p:cNvPr id="4" name="Content Placeholder 3">
            <a:extLst>
              <a:ext uri="{FF2B5EF4-FFF2-40B4-BE49-F238E27FC236}">
                <a16:creationId xmlns:a16="http://schemas.microsoft.com/office/drawing/2014/main" id="{C4946494-EBEF-734F-A1F6-49CC5CA2BF1B}"/>
              </a:ext>
            </a:extLst>
          </p:cNvPr>
          <p:cNvSpPr>
            <a:spLocks noGrp="1"/>
          </p:cNvSpPr>
          <p:nvPr>
            <p:ph idx="1"/>
          </p:nvPr>
        </p:nvSpPr>
        <p:spPr>
          <a:xfrm>
            <a:off x="1371600" y="1885167"/>
            <a:ext cx="9601200" cy="6531019"/>
          </a:xfrm>
          <a:prstGeom prst="rect">
            <a:avLst/>
          </a:prstGeom>
        </p:spPr>
        <p:txBody>
          <a:bodyPr>
            <a:spAutoFit/>
          </a:bodyPr>
          <a:lstStyle/>
          <a:p>
            <a:pPr marL="0" indent="0">
              <a:buNone/>
            </a:pPr>
            <a:r>
              <a:rPr lang="en-GB" dirty="0" err="1"/>
              <a:t>Azam</a:t>
            </a:r>
            <a:r>
              <a:rPr lang="en-GB" dirty="0"/>
              <a:t>, F. (2024) </a:t>
            </a:r>
            <a:r>
              <a:rPr lang="en-GB" i="1" dirty="0"/>
              <a:t>Shoplifting: Why is it on the rise in the UK?</a:t>
            </a:r>
            <a:r>
              <a:rPr lang="en-GB" dirty="0"/>
              <a:t>, </a:t>
            </a:r>
            <a:r>
              <a:rPr lang="en-GB" i="1" dirty="0"/>
              <a:t>Get Licensed Blog</a:t>
            </a:r>
            <a:r>
              <a:rPr lang="en-GB" dirty="0"/>
              <a:t>. Available at: https://</a:t>
            </a:r>
            <a:r>
              <a:rPr lang="en-GB" dirty="0" err="1"/>
              <a:t>www.get-licensed.co.uk</a:t>
            </a:r>
            <a:r>
              <a:rPr lang="en-GB" dirty="0"/>
              <a:t>/get-daily/shoplifting-why-is-it-on-the-rise-in-the-</a:t>
            </a:r>
            <a:r>
              <a:rPr lang="en-GB" dirty="0" err="1"/>
              <a:t>uk</a:t>
            </a:r>
            <a:r>
              <a:rPr lang="en-GB" dirty="0"/>
              <a:t>/ (Accessed: 14 February 2025). </a:t>
            </a:r>
          </a:p>
          <a:p>
            <a:pPr marL="0" indent="0">
              <a:buNone/>
            </a:pPr>
            <a:r>
              <a:rPr lang="en-GB" dirty="0"/>
              <a:t>Gregory, A. (2025) </a:t>
            </a:r>
            <a:r>
              <a:rPr lang="en-GB" i="1" dirty="0"/>
              <a:t>Shoplifting soars in England and Wales by staggering amount</a:t>
            </a:r>
            <a:r>
              <a:rPr lang="en-GB" dirty="0"/>
              <a:t>, </a:t>
            </a:r>
            <a:r>
              <a:rPr lang="en-GB" i="1" dirty="0"/>
              <a:t>The Independent</a:t>
            </a:r>
            <a:r>
              <a:rPr lang="en-GB" dirty="0"/>
              <a:t>. Available at: https://</a:t>
            </a:r>
            <a:r>
              <a:rPr lang="en-GB" dirty="0" err="1"/>
              <a:t>www.the-independent.com</a:t>
            </a:r>
            <a:r>
              <a:rPr lang="en-GB" dirty="0"/>
              <a:t>/news/</a:t>
            </a:r>
            <a:r>
              <a:rPr lang="en-GB" dirty="0" err="1"/>
              <a:t>uk</a:t>
            </a:r>
            <a:r>
              <a:rPr lang="en-GB" dirty="0"/>
              <a:t>/crime/shoplifting-england-wales-record-crime-b2689024.html (Accessed: 14 February 2025).</a:t>
            </a:r>
            <a:endParaRPr lang="en-GB" dirty="0">
              <a:effectLst/>
            </a:endParaRPr>
          </a:p>
          <a:p>
            <a:pPr marL="0" indent="0">
              <a:buNone/>
            </a:pPr>
            <a:r>
              <a:rPr lang="en-GB" dirty="0"/>
              <a:t>Wales, S. (2025) </a:t>
            </a:r>
            <a:r>
              <a:rPr lang="en-GB" i="1" dirty="0"/>
              <a:t>New data shows steep increase in shoplifting across Wales</a:t>
            </a:r>
            <a:r>
              <a:rPr lang="en-GB" dirty="0"/>
              <a:t>, </a:t>
            </a:r>
            <a:r>
              <a:rPr lang="en-GB" i="1" dirty="0"/>
              <a:t>Greatest Hits Radio (South Wales)</a:t>
            </a:r>
            <a:r>
              <a:rPr lang="en-GB" dirty="0"/>
              <a:t>. Available at: https://</a:t>
            </a:r>
            <a:r>
              <a:rPr lang="en-GB" dirty="0" err="1"/>
              <a:t>hellorayo.co.uk</a:t>
            </a:r>
            <a:r>
              <a:rPr lang="en-GB" dirty="0"/>
              <a:t>/greatest-hits/south-wales/news/shoplifting-data-crime-wales/ (Accessed: 14 February 2025).</a:t>
            </a:r>
          </a:p>
          <a:p>
            <a:pPr marL="0" indent="0">
              <a:buNone/>
            </a:pPr>
            <a:r>
              <a:rPr lang="en-GB" dirty="0"/>
              <a:t>News, N. (2025) </a:t>
            </a:r>
            <a:r>
              <a:rPr lang="en-GB" i="1" dirty="0"/>
              <a:t>Retail crime ‘spiralling out of control’</a:t>
            </a:r>
            <a:r>
              <a:rPr lang="en-GB" dirty="0"/>
              <a:t>, </a:t>
            </a:r>
            <a:r>
              <a:rPr lang="en-GB" i="1" dirty="0"/>
              <a:t>Business News Wales</a:t>
            </a:r>
            <a:r>
              <a:rPr lang="en-GB" dirty="0"/>
              <a:t>. Available at: https://</a:t>
            </a:r>
            <a:r>
              <a:rPr lang="en-GB" dirty="0" err="1"/>
              <a:t>businessnewswales.com</a:t>
            </a:r>
            <a:r>
              <a:rPr lang="en-GB" dirty="0"/>
              <a:t>/retail-crime-spiralling-out-of-control/ (Accessed: 14 February 2025).</a:t>
            </a:r>
            <a:endParaRPr lang="en-GB" dirty="0">
              <a:effectLst/>
            </a:endParaRPr>
          </a:p>
          <a:p>
            <a:pPr marL="0" indent="0">
              <a:buNone/>
            </a:pPr>
            <a:endParaRPr lang="en-GB" dirty="0"/>
          </a:p>
          <a:p>
            <a:pPr marL="0" indent="0">
              <a:buNone/>
            </a:pPr>
            <a:endParaRPr lang="en-GB" dirty="0">
              <a:effectLst/>
            </a:endParaRPr>
          </a:p>
          <a:p>
            <a:pPr marL="0" indent="0">
              <a:buNone/>
            </a:pPr>
            <a:endParaRPr lang="en-GB" dirty="0"/>
          </a:p>
          <a:p>
            <a:pPr marL="0" indent="0">
              <a:buNone/>
            </a:pPr>
            <a:endParaRPr lang="en-GB" dirty="0">
              <a:effectLst/>
            </a:endParaRPr>
          </a:p>
          <a:p>
            <a:pPr marL="0" indent="0">
              <a:buNone/>
            </a:pPr>
            <a:endParaRPr lang="en-GB" dirty="0">
              <a:effectLst/>
            </a:endParaRPr>
          </a:p>
        </p:txBody>
      </p:sp>
    </p:spTree>
    <p:extLst>
      <p:ext uri="{BB962C8B-B14F-4D97-AF65-F5344CB8AC3E}">
        <p14:creationId xmlns:p14="http://schemas.microsoft.com/office/powerpoint/2010/main" val="2854774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60F634-2FDB-AA47-948A-4F8423078B5D}"/>
              </a:ext>
            </a:extLst>
          </p:cNvPr>
          <p:cNvSpPr>
            <a:spLocks noGrp="1"/>
          </p:cNvSpPr>
          <p:nvPr>
            <p:ph idx="1"/>
          </p:nvPr>
        </p:nvSpPr>
        <p:spPr>
          <a:xfrm>
            <a:off x="876822" y="250521"/>
            <a:ext cx="11223320" cy="6475956"/>
          </a:xfrm>
        </p:spPr>
        <p:txBody>
          <a:bodyPr>
            <a:normAutofit fontScale="77500" lnSpcReduction="20000"/>
          </a:bodyPr>
          <a:lstStyle/>
          <a:p>
            <a:pPr marL="0" indent="0">
              <a:buNone/>
            </a:pPr>
            <a:r>
              <a:rPr lang="en-GB" dirty="0" err="1"/>
              <a:t>Brc.org.uk</a:t>
            </a:r>
            <a:r>
              <a:rPr lang="en-GB" dirty="0"/>
              <a:t>. (2025). Crime and Shrink Benchmark 2025: Retail crime ‘spiralling out of control’. [online] Available at: https://</a:t>
            </a:r>
            <a:r>
              <a:rPr lang="en-GB" dirty="0" err="1"/>
              <a:t>brc.org.uk</a:t>
            </a:r>
            <a:r>
              <a:rPr lang="en-GB" dirty="0"/>
              <a:t>/market-intelligence/publications/benchmarks/crime-shrink-benchmark/2025/crime-and-shrink-benchmark-2025-retail-crime-spiralling-out-of-control/ [Accessed 14 Feb. 2025]&gt;</a:t>
            </a:r>
          </a:p>
          <a:p>
            <a:pPr marL="0" indent="0">
              <a:buNone/>
            </a:pPr>
            <a:r>
              <a:rPr lang="en-GB" dirty="0"/>
              <a:t>Maja </a:t>
            </a:r>
            <a:r>
              <a:rPr lang="en-GB" dirty="0" err="1"/>
              <a:t>Š</a:t>
            </a:r>
            <a:r>
              <a:rPr lang="en-GB" dirty="0"/>
              <a:t> (2024). The Rise of Shoplifting in England and Wales: An In-depth Analysis. [online] </a:t>
            </a:r>
            <a:r>
              <a:rPr lang="en-GB" dirty="0" err="1"/>
              <a:t>HulkApps</a:t>
            </a:r>
            <a:r>
              <a:rPr lang="en-GB" dirty="0"/>
              <a:t>. Available at: https://</a:t>
            </a:r>
            <a:r>
              <a:rPr lang="en-GB" dirty="0" err="1"/>
              <a:t>www.hulkapps.com</a:t>
            </a:r>
            <a:r>
              <a:rPr lang="en-GB" dirty="0"/>
              <a:t>/blogs/ecommerce-hub/the-rise-of-shoplifting-in-england-and-wales-an-in-depth-analysis [Accessed 14 Feb. 2025].</a:t>
            </a:r>
          </a:p>
          <a:p>
            <a:pPr marL="0" indent="0">
              <a:buNone/>
            </a:pPr>
            <a:r>
              <a:rPr lang="en-GB" dirty="0" err="1"/>
              <a:t>Usdaw.org.uk</a:t>
            </a:r>
            <a:r>
              <a:rPr lang="en-GB" dirty="0"/>
              <a:t>. (2023). USDAW - Alarming 29% increase in shoplifting. [online] Available at: </a:t>
            </a:r>
            <a:r>
              <a:rPr lang="en-GB" dirty="0">
                <a:hlinkClick r:id="rId2"/>
              </a:rPr>
              <a:t>https://www.usdaw.org.uk/latest-news/alarming-29-increase-in-shoplifting/</a:t>
            </a:r>
            <a:r>
              <a:rPr lang="en-GB" dirty="0"/>
              <a:t>.</a:t>
            </a:r>
          </a:p>
          <a:p>
            <a:pPr marL="0" indent="0">
              <a:buNone/>
            </a:pPr>
            <a:endParaRPr lang="en-GB" dirty="0"/>
          </a:p>
          <a:p>
            <a:pPr marL="0" indent="0">
              <a:buNone/>
            </a:pPr>
            <a:r>
              <a:rPr lang="en-GB" dirty="0"/>
              <a:t>Maja </a:t>
            </a:r>
            <a:r>
              <a:rPr lang="en-GB" dirty="0" err="1"/>
              <a:t>Š</a:t>
            </a:r>
            <a:r>
              <a:rPr lang="en-GB" dirty="0"/>
              <a:t> (2024). The Rise of Shoplifting in England and Wales: An In-depth Analysis. [online] </a:t>
            </a:r>
            <a:r>
              <a:rPr lang="en-GB" dirty="0" err="1"/>
              <a:t>HulkApps</a:t>
            </a:r>
            <a:r>
              <a:rPr lang="en-GB" dirty="0"/>
              <a:t>. Available at: https://</a:t>
            </a:r>
            <a:r>
              <a:rPr lang="en-GB" dirty="0" err="1"/>
              <a:t>www.hulkapps.com</a:t>
            </a:r>
            <a:r>
              <a:rPr lang="en-GB" dirty="0"/>
              <a:t>/blogs/ecommerce-hub/the-rise-of-shoplifting-in-england-and-wales-an-in-depth-analysis [Accessed 14 Feb. 2025].</a:t>
            </a:r>
          </a:p>
          <a:p>
            <a:pPr marL="0" indent="0">
              <a:buNone/>
            </a:pPr>
            <a:endParaRPr lang="en-GB" dirty="0"/>
          </a:p>
          <a:p>
            <a:pPr marL="0" indent="0">
              <a:buNone/>
            </a:pPr>
            <a:r>
              <a:rPr lang="en-GB" i="0" dirty="0">
                <a:solidFill>
                  <a:schemeClr val="tx1"/>
                </a:solidFill>
                <a:effectLst/>
                <a:latin typeface="Franklin Gothic Book" panose="020B0503020102020204" pitchFamily="34" charset="0"/>
              </a:rPr>
              <a:t>Partridge, J. (2024). </a:t>
            </a:r>
            <a:r>
              <a:rPr lang="en-GB" i="1" dirty="0">
                <a:solidFill>
                  <a:schemeClr val="tx1"/>
                </a:solidFill>
                <a:effectLst/>
                <a:latin typeface="Franklin Gothic Book" panose="020B0503020102020204" pitchFamily="34" charset="0"/>
              </a:rPr>
              <a:t>Shoplifting offences in England and Wales at highest level on record, ONS figures show</a:t>
            </a:r>
            <a:r>
              <a:rPr lang="en-GB" i="0" dirty="0">
                <a:solidFill>
                  <a:schemeClr val="tx1"/>
                </a:solidFill>
                <a:effectLst/>
                <a:latin typeface="Franklin Gothic Book" panose="020B0503020102020204" pitchFamily="34" charset="0"/>
              </a:rPr>
              <a:t>. [online] the Guardian. Available at: </a:t>
            </a:r>
            <a:r>
              <a:rPr lang="en-GB" i="0" dirty="0">
                <a:solidFill>
                  <a:schemeClr val="tx1"/>
                </a:solidFill>
                <a:effectLst/>
                <a:latin typeface="Franklin Gothic Book" panose="020B0503020102020204" pitchFamily="34" charset="0"/>
                <a:hlinkClick r:id="rId3"/>
              </a:rPr>
              <a:t>https://www.theguardian.com/business/2024/oct/24/shoplifting-offences-in-england-and-wales-at-highest-level-on-record-ons-figures-show</a:t>
            </a:r>
            <a:r>
              <a:rPr lang="en-GB" i="0" dirty="0">
                <a:solidFill>
                  <a:schemeClr val="tx1"/>
                </a:solidFill>
                <a:effectLst/>
                <a:latin typeface="Franklin Gothic Book" panose="020B0503020102020204" pitchFamily="34" charset="0"/>
              </a:rPr>
              <a:t> [Accessed 14 Feb. 2025].</a:t>
            </a:r>
          </a:p>
          <a:p>
            <a:pPr marL="0" indent="0">
              <a:buNone/>
            </a:pPr>
            <a:endParaRPr lang="en-GB" dirty="0">
              <a:solidFill>
                <a:schemeClr val="tx1"/>
              </a:solidFill>
              <a:latin typeface="Franklin Gothic Book" panose="020B0503020102020204" pitchFamily="34" charset="0"/>
            </a:endParaRPr>
          </a:p>
          <a:p>
            <a:pPr marL="0" indent="0">
              <a:buNone/>
            </a:pPr>
            <a:r>
              <a:rPr lang="en-GB" sz="2100" kern="100" dirty="0">
                <a:effectLst/>
                <a:latin typeface="Franklin Gothic Book" panose="020B0503020102020204" pitchFamily="34" charset="0"/>
                <a:ea typeface="Calibri" panose="020F0502020204030204" pitchFamily="34" charset="0"/>
                <a:cs typeface="Calibri" panose="020F0502020204030204" pitchFamily="34" charset="0"/>
              </a:rPr>
              <a:t>Retail Economics. (2025). </a:t>
            </a:r>
            <a:r>
              <a:rPr lang="en-GB" sz="2100" i="1" kern="100" dirty="0">
                <a:effectLst/>
                <a:latin typeface="Franklin Gothic Book" panose="020B0503020102020204" pitchFamily="34" charset="0"/>
                <a:ea typeface="Calibri" panose="020F0502020204030204" pitchFamily="34" charset="0"/>
                <a:cs typeface="Calibri" panose="020F0502020204030204" pitchFamily="34" charset="0"/>
              </a:rPr>
              <a:t>The Cost of Retail Crime</a:t>
            </a:r>
            <a:r>
              <a:rPr lang="en-GB" sz="2100" kern="100" dirty="0">
                <a:effectLst/>
                <a:latin typeface="Franklin Gothic Book" panose="020B0503020102020204" pitchFamily="34" charset="0"/>
                <a:ea typeface="Calibri" panose="020F0502020204030204" pitchFamily="34" charset="0"/>
                <a:cs typeface="Calibri" panose="020F0502020204030204" pitchFamily="34" charset="0"/>
              </a:rPr>
              <a:t>. [online] Available at: </a:t>
            </a:r>
            <a:r>
              <a:rPr lang="en-GB" sz="2100" u="sng" kern="100" dirty="0">
                <a:solidFill>
                  <a:srgbClr val="0563C1"/>
                </a:solidFill>
                <a:effectLst/>
                <a:latin typeface="Franklin Gothic Book" panose="020B0503020102020204" pitchFamily="34" charset="0"/>
                <a:ea typeface="Calibri" panose="020F0502020204030204" pitchFamily="34" charset="0"/>
                <a:cs typeface="Calibri" panose="020F0502020204030204" pitchFamily="34" charset="0"/>
                <a:hlinkClick r:id="rId4"/>
              </a:rPr>
              <a:t>https://www.retaileconomics.co.uk/retail-insights/thought-leadership-reports/cost-of-retail-crime-retail-economics</a:t>
            </a:r>
            <a:r>
              <a:rPr lang="en-GB" sz="2100" kern="100" dirty="0">
                <a:effectLst/>
                <a:latin typeface="Franklin Gothic Book" panose="020B0503020102020204" pitchFamily="34" charset="0"/>
                <a:ea typeface="Calibri" panose="020F0502020204030204" pitchFamily="34" charset="0"/>
                <a:cs typeface="Calibri" panose="020F0502020204030204" pitchFamily="34" charset="0"/>
              </a:rPr>
              <a:t> [Accessed 14 Feb. 2025].</a:t>
            </a:r>
          </a:p>
          <a:p>
            <a:pPr marL="0" indent="0">
              <a:buNone/>
            </a:pPr>
            <a:endParaRPr lang="en-GB" sz="2100" kern="100" dirty="0">
              <a:latin typeface="Franklin Gothic Book" panose="020B0503020102020204" pitchFamily="34" charset="0"/>
              <a:ea typeface="Calibri" panose="020F0502020204030204" pitchFamily="34" charset="0"/>
              <a:cs typeface="Calibri" panose="020F0502020204030204" pitchFamily="34" charset="0"/>
            </a:endParaRPr>
          </a:p>
          <a:p>
            <a:pPr marL="0" indent="0">
              <a:buNone/>
            </a:pPr>
            <a:r>
              <a:rPr lang="en-GB" sz="2100" kern="100" dirty="0">
                <a:effectLst/>
                <a:latin typeface="Franklin Gothic Book" panose="020B0503020102020204" pitchFamily="34" charset="0"/>
                <a:ea typeface="Calibri" panose="020F0502020204030204" pitchFamily="34" charset="0"/>
                <a:cs typeface="Calibri" panose="020F0502020204030204" pitchFamily="34" charset="0"/>
              </a:rPr>
              <a:t>Butler, S. (2025). </a:t>
            </a:r>
            <a:r>
              <a:rPr lang="en-GB" sz="2100" i="1" kern="100" dirty="0">
                <a:effectLst/>
                <a:latin typeface="Franklin Gothic Book" panose="020B0503020102020204" pitchFamily="34" charset="0"/>
                <a:ea typeface="Calibri" panose="020F0502020204030204" pitchFamily="34" charset="0"/>
                <a:cs typeface="Calibri" panose="020F0502020204030204" pitchFamily="34" charset="0"/>
              </a:rPr>
              <a:t>Crime ‘spiralling out of control’ in stores, warns British Retail Consortium.</a:t>
            </a:r>
            <a:r>
              <a:rPr lang="en-GB" sz="2100" kern="100" dirty="0">
                <a:effectLst/>
                <a:latin typeface="Franklin Gothic Book" panose="020B0503020102020204" pitchFamily="34" charset="0"/>
                <a:ea typeface="Calibri" panose="020F0502020204030204" pitchFamily="34" charset="0"/>
                <a:cs typeface="Calibri" panose="020F0502020204030204" pitchFamily="34" charset="0"/>
              </a:rPr>
              <a:t> [online] the Guardian. Available at: </a:t>
            </a:r>
            <a:r>
              <a:rPr lang="en-GB" sz="2100" kern="100" dirty="0">
                <a:effectLst/>
                <a:latin typeface="Franklin Gothic Book" panose="020B0503020102020204" pitchFamily="34" charset="0"/>
                <a:ea typeface="Calibri" panose="020F0502020204030204" pitchFamily="34" charset="0"/>
                <a:cs typeface="Calibri" panose="020F0502020204030204" pitchFamily="34" charset="0"/>
                <a:hlinkClick r:id="rId5"/>
              </a:rPr>
              <a:t>https://www.theguardian.com/business/2025/jan/30/crime-stores-shoplifting-survey-british-retail-consortium</a:t>
            </a:r>
            <a:r>
              <a:rPr lang="en-GB" sz="2100" kern="100" dirty="0">
                <a:effectLst/>
                <a:latin typeface="Franklin Gothic Book" panose="020B0503020102020204" pitchFamily="34" charset="0"/>
                <a:ea typeface="Calibri" panose="020F0502020204030204" pitchFamily="34" charset="0"/>
                <a:cs typeface="Calibri" panose="020F0502020204030204" pitchFamily="34" charset="0"/>
              </a:rPr>
              <a:t>. </a:t>
            </a:r>
          </a:p>
          <a:p>
            <a:pPr marL="0" indent="0">
              <a:buNone/>
            </a:pPr>
            <a:endParaRPr lang="en-GB" sz="2100" kern="100" dirty="0">
              <a:latin typeface="Franklin Gothic Book" panose="020B0503020102020204" pitchFamily="34" charset="0"/>
              <a:ea typeface="Calibri" panose="020F0502020204030204" pitchFamily="34" charset="0"/>
              <a:cs typeface="Calibri" panose="020F0502020204030204" pitchFamily="34" charset="0"/>
            </a:endParaRPr>
          </a:p>
          <a:p>
            <a:pPr marL="0" indent="0">
              <a:buNone/>
            </a:pPr>
            <a:r>
              <a:rPr lang="en-GB" sz="1800" kern="100" dirty="0">
                <a:effectLst/>
                <a:latin typeface="Calibri" panose="020F0502020204030204" pitchFamily="34" charset="0"/>
                <a:ea typeface="Calibri" panose="020F0502020204030204" pitchFamily="34" charset="0"/>
                <a:cs typeface="Calibri" panose="020F0502020204030204" pitchFamily="34" charset="0"/>
              </a:rPr>
              <a:t>‌</a:t>
            </a:r>
            <a:r>
              <a:rPr lang="en-GB" sz="2100" kern="100" dirty="0">
                <a:effectLst/>
                <a:latin typeface="Franklin Gothic Book" panose="020B0503020102020204" pitchFamily="34" charset="0"/>
                <a:ea typeface="Calibri" panose="020F0502020204030204" pitchFamily="34" charset="0"/>
                <a:cs typeface="Calibri" panose="020F0502020204030204" pitchFamily="34" charset="0"/>
              </a:rPr>
              <a:t>GOV.UK. (n.d.) </a:t>
            </a:r>
            <a:r>
              <a:rPr lang="en-GB" sz="2100" i="1" kern="100" dirty="0">
                <a:effectLst/>
                <a:latin typeface="Franklin Gothic Book" panose="020B0503020102020204" pitchFamily="34" charset="0"/>
                <a:ea typeface="Calibri" panose="020F0502020204030204" pitchFamily="34" charset="0"/>
                <a:cs typeface="Calibri" panose="020F0502020204030204" pitchFamily="34" charset="0"/>
              </a:rPr>
              <a:t>Fighting retail crime: more action</a:t>
            </a:r>
            <a:r>
              <a:rPr lang="en-GB" sz="2100" kern="100" dirty="0">
                <a:effectLst/>
                <a:latin typeface="Franklin Gothic Book" panose="020B0503020102020204" pitchFamily="34" charset="0"/>
                <a:ea typeface="Calibri" panose="020F0502020204030204" pitchFamily="34" charset="0"/>
                <a:cs typeface="Calibri" panose="020F0502020204030204" pitchFamily="34" charset="0"/>
              </a:rPr>
              <a:t> (accessible). [online] Available at: </a:t>
            </a:r>
            <a:r>
              <a:rPr lang="en-GB" sz="2100" u="sng" kern="100" dirty="0">
                <a:solidFill>
                  <a:srgbClr val="0563C1"/>
                </a:solidFill>
                <a:effectLst/>
                <a:latin typeface="Franklin Gothic Book" panose="020B0503020102020204" pitchFamily="34" charset="0"/>
                <a:ea typeface="Calibri" panose="020F0502020204030204" pitchFamily="34" charset="0"/>
                <a:cs typeface="Calibri" panose="020F0502020204030204" pitchFamily="34" charset="0"/>
                <a:hlinkClick r:id="rId6"/>
              </a:rPr>
              <a:t>https://www.gov.uk/government/publications/fighting-retail-crime-more-action/fighting-retail-crime-more-action-accessible</a:t>
            </a:r>
            <a:r>
              <a:rPr lang="en-GB" sz="2100" kern="100" dirty="0">
                <a:effectLst/>
                <a:latin typeface="Franklin Gothic Book" panose="020B0503020102020204" pitchFamily="34" charset="0"/>
                <a:ea typeface="Calibri" panose="020F0502020204030204" pitchFamily="34" charset="0"/>
                <a:cs typeface="Calibri" panose="020F0502020204030204" pitchFamily="34" charset="0"/>
              </a:rPr>
              <a:t>. </a:t>
            </a:r>
            <a:endParaRPr lang="en-GB" sz="2100" kern="100" dirty="0">
              <a:effectLst/>
              <a:latin typeface="Franklin Gothic Book" panose="020B0503020102020204" pitchFamily="34" charset="0"/>
              <a:ea typeface="Calibri" panose="020F0502020204030204" pitchFamily="34" charset="0"/>
              <a:cs typeface="Times New Roman" panose="02020603050405020304" pitchFamily="18" charset="0"/>
            </a:endParaRPr>
          </a:p>
          <a:p>
            <a:pPr marL="0" indent="0">
              <a:buNone/>
            </a:pPr>
            <a:endParaRPr lang="en-GB" sz="2100" kern="100" dirty="0">
              <a:effectLst/>
              <a:latin typeface="Franklin Gothic Book" panose="020B0503020102020204" pitchFamily="34" charset="0"/>
              <a:ea typeface="Calibri" panose="020F0502020204030204" pitchFamily="34" charset="0"/>
              <a:cs typeface="Times New Roman" panose="02020603050405020304" pitchFamily="18" charset="0"/>
            </a:endParaRPr>
          </a:p>
          <a:p>
            <a:pPr marL="0" indent="0">
              <a:buNone/>
            </a:pPr>
            <a:endParaRPr lang="en-GB" sz="2100" kern="100" dirty="0">
              <a:effectLst/>
              <a:latin typeface="Franklin Gothic Book" panose="020B0503020102020204" pitchFamily="34" charset="0"/>
              <a:ea typeface="Calibri" panose="020F0502020204030204" pitchFamily="34" charset="0"/>
              <a:cs typeface="Times New Roman" panose="02020603050405020304" pitchFamily="18" charset="0"/>
            </a:endParaRPr>
          </a:p>
          <a:p>
            <a:pPr marL="0" indent="0">
              <a:buNone/>
            </a:pPr>
            <a:endParaRPr lang="en-GB" sz="2100" kern="100" dirty="0">
              <a:effectLst/>
              <a:latin typeface="Franklin Gothic Book" panose="020B0503020102020204" pitchFamily="34" charset="0"/>
              <a:ea typeface="Calibri" panose="020F0502020204030204" pitchFamily="34" charset="0"/>
              <a:cs typeface="Times New Roman" panose="02020603050405020304" pitchFamily="18" charset="0"/>
            </a:endParaRPr>
          </a:p>
          <a:p>
            <a:pPr marL="0" indent="0">
              <a:buNone/>
            </a:pPr>
            <a:endParaRPr lang="en-GB" sz="2100" kern="100" dirty="0">
              <a:effectLst/>
              <a:latin typeface="Franklin Gothic Book" panose="020B0503020102020204" pitchFamily="34" charset="0"/>
              <a:ea typeface="Calibri" panose="020F0502020204030204" pitchFamily="34" charset="0"/>
              <a:cs typeface="Times New Roman" panose="02020603050405020304" pitchFamily="18" charset="0"/>
            </a:endParaRPr>
          </a:p>
          <a:p>
            <a:pPr marL="0" indent="0">
              <a:buNone/>
            </a:pPr>
            <a:endParaRPr lang="en-GB" dirty="0">
              <a:solidFill>
                <a:schemeClr val="tx1"/>
              </a:solidFill>
              <a:latin typeface="Franklin Gothic Book" panose="020B0503020102020204" pitchFamily="34" charset="0"/>
            </a:endParaRPr>
          </a:p>
          <a:p>
            <a:pPr marL="0" indent="0">
              <a:buNone/>
            </a:pPr>
            <a:endParaRPr lang="en-GB" dirty="0"/>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3496497968"/>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{122F2B36-29B3-6945-BFC5-3BA1C6544C22}tf10001072</Template>
  <TotalTime>4828</TotalTime>
  <Words>1773</Words>
  <Application>Microsoft Macintosh PowerPoint</Application>
  <PresentationFormat>Widescreen</PresentationFormat>
  <Paragraphs>102</Paragraphs>
  <Slides>14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Aptos</vt:lpstr>
      <vt:lpstr>Arial</vt:lpstr>
      <vt:lpstr>Calibri</vt:lpstr>
      <vt:lpstr>Courier New</vt:lpstr>
      <vt:lpstr>Franklin Gothic Book</vt:lpstr>
      <vt:lpstr>Open Sans</vt:lpstr>
      <vt:lpstr>Times New Roman</vt:lpstr>
      <vt:lpstr>Wingdings</vt:lpstr>
      <vt:lpstr>Crop</vt:lpstr>
      <vt:lpstr>The Rise of Shoplifting in Retail</vt:lpstr>
      <vt:lpstr>Definition of Shoplifting</vt:lpstr>
      <vt:lpstr>Key causes of the Rise in shoplifting</vt:lpstr>
      <vt:lpstr>Current Statistics on shoplifting </vt:lpstr>
      <vt:lpstr>Shoplifting findings</vt:lpstr>
      <vt:lpstr>Root cause of analyses (RCA)</vt:lpstr>
      <vt:lpstr>PowerPoint Presentation</vt:lpstr>
      <vt:lpstr>Root cause of analyses on shoplifting for Asda</vt:lpstr>
      <vt:lpstr>Solution to the problem</vt:lpstr>
      <vt:lpstr>Preventative measures </vt:lpstr>
      <vt:lpstr>PowerPoint Presentation</vt:lpstr>
      <vt:lpstr>CONCLUSION – Somir Uddin</vt:lpstr>
      <vt:lpstr>Reference List </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Rise of Shoplifting in Retail</dc:title>
  <dc:creator>Ajizur Rahman (2408467)</dc:creator>
  <cp:lastModifiedBy>Farhan Ahmed</cp:lastModifiedBy>
  <cp:revision>52</cp:revision>
  <dcterms:created xsi:type="dcterms:W3CDTF">2025-02-03T16:30:17Z</dcterms:created>
  <dcterms:modified xsi:type="dcterms:W3CDTF">2025-02-14T22:24:41Z</dcterms:modified>
</cp:coreProperties>
</file>