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B017F-7D61-B38F-B464-CD674103B5D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4951CEC5-C218-221B-6F93-6057F3100A0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5BD83E0B-A500-4BFD-47C6-529906A60CFC}"/>
              </a:ext>
            </a:extLst>
          </p:cNvPr>
          <p:cNvSpPr txBox="1">
            <a:spLocks noGrp="1"/>
          </p:cNvSpPr>
          <p:nvPr>
            <p:ph type="dt" sz="half" idx="7"/>
          </p:nvPr>
        </p:nvSpPr>
        <p:spPr/>
        <p:txBody>
          <a:bodyPr/>
          <a:lstStyle>
            <a:lvl1pPr>
              <a:defRPr/>
            </a:lvl1pPr>
          </a:lstStyle>
          <a:p>
            <a:pPr lvl="0"/>
            <a:fld id="{E96373B8-5A68-4898-A8B1-D0335E30D322}" type="datetime1">
              <a:rPr lang="en-GB"/>
              <a:pPr lvl="0"/>
              <a:t>16/03/2026</a:t>
            </a:fld>
            <a:endParaRPr lang="en-GB"/>
          </a:p>
        </p:txBody>
      </p:sp>
      <p:sp>
        <p:nvSpPr>
          <p:cNvPr id="5" name="Footer Placeholder 4">
            <a:extLst>
              <a:ext uri="{FF2B5EF4-FFF2-40B4-BE49-F238E27FC236}">
                <a16:creationId xmlns:a16="http://schemas.microsoft.com/office/drawing/2014/main" id="{E1A84E6A-B6C6-4C0F-FBAF-B3A2DC7A0F5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4ABA06C-FEE8-EB8E-28B7-9433603319E3}"/>
              </a:ext>
            </a:extLst>
          </p:cNvPr>
          <p:cNvSpPr txBox="1">
            <a:spLocks noGrp="1"/>
          </p:cNvSpPr>
          <p:nvPr>
            <p:ph type="sldNum" sz="quarter" idx="8"/>
          </p:nvPr>
        </p:nvSpPr>
        <p:spPr/>
        <p:txBody>
          <a:bodyPr/>
          <a:lstStyle>
            <a:lvl1pPr>
              <a:defRPr/>
            </a:lvl1pPr>
          </a:lstStyle>
          <a:p>
            <a:pPr lvl="0"/>
            <a:fld id="{02CC9976-E294-4D02-91C7-E803E64560DF}" type="slidenum">
              <a:t>‹#›</a:t>
            </a:fld>
            <a:endParaRPr lang="en-GB"/>
          </a:p>
        </p:txBody>
      </p:sp>
    </p:spTree>
    <p:extLst>
      <p:ext uri="{BB962C8B-B14F-4D97-AF65-F5344CB8AC3E}">
        <p14:creationId xmlns:p14="http://schemas.microsoft.com/office/powerpoint/2010/main" val="352398431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0C880-9112-1345-1578-135F9AF6C787}"/>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12A00521-5638-3223-1A26-2ED8FC698BE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5F6C5D-3D61-4FD0-3716-C13A794DCAF2}"/>
              </a:ext>
            </a:extLst>
          </p:cNvPr>
          <p:cNvSpPr txBox="1">
            <a:spLocks noGrp="1"/>
          </p:cNvSpPr>
          <p:nvPr>
            <p:ph type="dt" sz="half" idx="7"/>
          </p:nvPr>
        </p:nvSpPr>
        <p:spPr/>
        <p:txBody>
          <a:bodyPr/>
          <a:lstStyle>
            <a:lvl1pPr>
              <a:defRPr/>
            </a:lvl1pPr>
          </a:lstStyle>
          <a:p>
            <a:pPr lvl="0"/>
            <a:fld id="{2DBE2BCD-0ECE-45AB-8AC1-D40BEE0EA4D6}" type="datetime1">
              <a:rPr lang="en-GB"/>
              <a:pPr lvl="0"/>
              <a:t>16/03/2026</a:t>
            </a:fld>
            <a:endParaRPr lang="en-GB"/>
          </a:p>
        </p:txBody>
      </p:sp>
      <p:sp>
        <p:nvSpPr>
          <p:cNvPr id="5" name="Footer Placeholder 4">
            <a:extLst>
              <a:ext uri="{FF2B5EF4-FFF2-40B4-BE49-F238E27FC236}">
                <a16:creationId xmlns:a16="http://schemas.microsoft.com/office/drawing/2014/main" id="{42246B30-D7C2-0DBF-4105-B6934A042BA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789CA0-3909-E90C-02FB-0AA5BB45C9EF}"/>
              </a:ext>
            </a:extLst>
          </p:cNvPr>
          <p:cNvSpPr txBox="1">
            <a:spLocks noGrp="1"/>
          </p:cNvSpPr>
          <p:nvPr>
            <p:ph type="sldNum" sz="quarter" idx="8"/>
          </p:nvPr>
        </p:nvSpPr>
        <p:spPr/>
        <p:txBody>
          <a:bodyPr/>
          <a:lstStyle>
            <a:lvl1pPr>
              <a:defRPr/>
            </a:lvl1pPr>
          </a:lstStyle>
          <a:p>
            <a:pPr lvl="0"/>
            <a:fld id="{81238742-280F-47AE-9893-BA1250712915}" type="slidenum">
              <a:t>‹#›</a:t>
            </a:fld>
            <a:endParaRPr lang="en-GB"/>
          </a:p>
        </p:txBody>
      </p:sp>
    </p:spTree>
    <p:extLst>
      <p:ext uri="{BB962C8B-B14F-4D97-AF65-F5344CB8AC3E}">
        <p14:creationId xmlns:p14="http://schemas.microsoft.com/office/powerpoint/2010/main" val="2264606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798BF-D52C-14D6-AFD1-3B49C88791F6}"/>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06355FF0-A5F1-8057-B3BA-B08EDBB5A3C4}"/>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9F69C9C1-8BF7-0C6C-4E3D-2225A9F48518}"/>
              </a:ext>
            </a:extLst>
          </p:cNvPr>
          <p:cNvSpPr txBox="1">
            <a:spLocks noGrp="1"/>
          </p:cNvSpPr>
          <p:nvPr>
            <p:ph type="dt" sz="half" idx="7"/>
          </p:nvPr>
        </p:nvSpPr>
        <p:spPr/>
        <p:txBody>
          <a:bodyPr/>
          <a:lstStyle>
            <a:lvl1pPr>
              <a:defRPr/>
            </a:lvl1pPr>
          </a:lstStyle>
          <a:p>
            <a:pPr lvl="0"/>
            <a:fld id="{95D1385D-9ECF-41A3-B693-921961D67976}" type="datetime1">
              <a:rPr lang="en-GB"/>
              <a:pPr lvl="0"/>
              <a:t>16/03/2026</a:t>
            </a:fld>
            <a:endParaRPr lang="en-GB"/>
          </a:p>
        </p:txBody>
      </p:sp>
      <p:sp>
        <p:nvSpPr>
          <p:cNvPr id="5" name="Footer Placeholder 4">
            <a:extLst>
              <a:ext uri="{FF2B5EF4-FFF2-40B4-BE49-F238E27FC236}">
                <a16:creationId xmlns:a16="http://schemas.microsoft.com/office/drawing/2014/main" id="{42B075DC-5EE6-A364-F534-D1BA213B990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208ACF5-8C1D-F741-CDC8-710ABF4E8B20}"/>
              </a:ext>
            </a:extLst>
          </p:cNvPr>
          <p:cNvSpPr txBox="1">
            <a:spLocks noGrp="1"/>
          </p:cNvSpPr>
          <p:nvPr>
            <p:ph type="sldNum" sz="quarter" idx="8"/>
          </p:nvPr>
        </p:nvSpPr>
        <p:spPr/>
        <p:txBody>
          <a:bodyPr/>
          <a:lstStyle>
            <a:lvl1pPr>
              <a:defRPr/>
            </a:lvl1pPr>
          </a:lstStyle>
          <a:p>
            <a:pPr lvl="0"/>
            <a:fld id="{9D6DD2F8-1E2F-4DB2-A77F-AAADE86544FB}" type="slidenum">
              <a:t>‹#›</a:t>
            </a:fld>
            <a:endParaRPr lang="en-GB"/>
          </a:p>
        </p:txBody>
      </p:sp>
    </p:spTree>
    <p:extLst>
      <p:ext uri="{BB962C8B-B14F-4D97-AF65-F5344CB8AC3E}">
        <p14:creationId xmlns:p14="http://schemas.microsoft.com/office/powerpoint/2010/main" val="2694727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7DCB7-2FAA-D41E-8D6C-F259EADEA881}"/>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CB86F67E-6509-4442-3498-FCAB367B433D}"/>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687F74-9D50-DDAF-8528-E2733E07ADB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C69B7F8-7CEF-19D6-6D16-C5EE4F8C65DE}"/>
              </a:ext>
            </a:extLst>
          </p:cNvPr>
          <p:cNvSpPr txBox="1">
            <a:spLocks noGrp="1"/>
          </p:cNvSpPr>
          <p:nvPr>
            <p:ph type="dt" sz="half" idx="7"/>
          </p:nvPr>
        </p:nvSpPr>
        <p:spPr/>
        <p:txBody>
          <a:bodyPr/>
          <a:lstStyle>
            <a:lvl1pPr>
              <a:defRPr/>
            </a:lvl1pPr>
          </a:lstStyle>
          <a:p>
            <a:pPr lvl="0"/>
            <a:fld id="{06A2EB63-970E-4267-AADE-EAB983FCD0C4}" type="datetime1">
              <a:rPr lang="en-GB"/>
              <a:pPr lvl="0"/>
              <a:t>16/03/2026</a:t>
            </a:fld>
            <a:endParaRPr lang="en-GB"/>
          </a:p>
        </p:txBody>
      </p:sp>
      <p:sp>
        <p:nvSpPr>
          <p:cNvPr id="6" name="Footer Placeholder 5">
            <a:extLst>
              <a:ext uri="{FF2B5EF4-FFF2-40B4-BE49-F238E27FC236}">
                <a16:creationId xmlns:a16="http://schemas.microsoft.com/office/drawing/2014/main" id="{BAE312A9-C22D-6B2E-0A14-F46DD3D4888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1EFAE83-D26B-7E5E-7F12-EE94DBA543A3}"/>
              </a:ext>
            </a:extLst>
          </p:cNvPr>
          <p:cNvSpPr txBox="1">
            <a:spLocks noGrp="1"/>
          </p:cNvSpPr>
          <p:nvPr>
            <p:ph type="sldNum" sz="quarter" idx="8"/>
          </p:nvPr>
        </p:nvSpPr>
        <p:spPr/>
        <p:txBody>
          <a:bodyPr/>
          <a:lstStyle>
            <a:lvl1pPr>
              <a:defRPr/>
            </a:lvl1pPr>
          </a:lstStyle>
          <a:p>
            <a:pPr lvl="0"/>
            <a:fld id="{E0BE50EE-7E4F-4CCE-81F1-FE6A476B79F0}" type="slidenum">
              <a:t>‹#›</a:t>
            </a:fld>
            <a:endParaRPr lang="en-GB"/>
          </a:p>
        </p:txBody>
      </p:sp>
    </p:spTree>
    <p:extLst>
      <p:ext uri="{BB962C8B-B14F-4D97-AF65-F5344CB8AC3E}">
        <p14:creationId xmlns:p14="http://schemas.microsoft.com/office/powerpoint/2010/main" val="2999201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D9887-827F-921D-B454-AA5A5E99F39B}"/>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29A820B3-00B2-E496-448C-883B72D40C0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53359F23-D349-1FE0-30B7-517904769FA7}"/>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B5AF84E-3FB8-33E2-C52F-E3533AE857B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5E8706D3-050C-2DC1-4F44-EC09642F13D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C451E89-0C4D-7E1F-D72D-068A0A977943}"/>
              </a:ext>
            </a:extLst>
          </p:cNvPr>
          <p:cNvSpPr txBox="1">
            <a:spLocks noGrp="1"/>
          </p:cNvSpPr>
          <p:nvPr>
            <p:ph type="dt" sz="half" idx="7"/>
          </p:nvPr>
        </p:nvSpPr>
        <p:spPr/>
        <p:txBody>
          <a:bodyPr/>
          <a:lstStyle>
            <a:lvl1pPr>
              <a:defRPr/>
            </a:lvl1pPr>
          </a:lstStyle>
          <a:p>
            <a:pPr lvl="0"/>
            <a:fld id="{7C452228-750C-4EB7-927C-CFCE94003D6F}" type="datetime1">
              <a:rPr lang="en-GB"/>
              <a:pPr lvl="0"/>
              <a:t>16/03/2026</a:t>
            </a:fld>
            <a:endParaRPr lang="en-GB"/>
          </a:p>
        </p:txBody>
      </p:sp>
      <p:sp>
        <p:nvSpPr>
          <p:cNvPr id="8" name="Footer Placeholder 7">
            <a:extLst>
              <a:ext uri="{FF2B5EF4-FFF2-40B4-BE49-F238E27FC236}">
                <a16:creationId xmlns:a16="http://schemas.microsoft.com/office/drawing/2014/main" id="{8BB5C8D1-74EB-197F-9833-76953415067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E94F73D-E321-CF8B-D4B7-DC57AB31007E}"/>
              </a:ext>
            </a:extLst>
          </p:cNvPr>
          <p:cNvSpPr txBox="1">
            <a:spLocks noGrp="1"/>
          </p:cNvSpPr>
          <p:nvPr>
            <p:ph type="sldNum" sz="quarter" idx="8"/>
          </p:nvPr>
        </p:nvSpPr>
        <p:spPr/>
        <p:txBody>
          <a:bodyPr/>
          <a:lstStyle>
            <a:lvl1pPr>
              <a:defRPr/>
            </a:lvl1pPr>
          </a:lstStyle>
          <a:p>
            <a:pPr lvl="0"/>
            <a:fld id="{6FBCBA5D-593F-40D1-B471-62B7F05057D6}" type="slidenum">
              <a:t>‹#›</a:t>
            </a:fld>
            <a:endParaRPr lang="en-GB"/>
          </a:p>
        </p:txBody>
      </p:sp>
    </p:spTree>
    <p:extLst>
      <p:ext uri="{BB962C8B-B14F-4D97-AF65-F5344CB8AC3E}">
        <p14:creationId xmlns:p14="http://schemas.microsoft.com/office/powerpoint/2010/main" val="3185706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8BECE-494F-A11C-0FAF-798D66598216}"/>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B423B8DD-F972-345E-9911-5779B1CD86F6}"/>
              </a:ext>
            </a:extLst>
          </p:cNvPr>
          <p:cNvSpPr txBox="1">
            <a:spLocks noGrp="1"/>
          </p:cNvSpPr>
          <p:nvPr>
            <p:ph type="dt" sz="half" idx="7"/>
          </p:nvPr>
        </p:nvSpPr>
        <p:spPr/>
        <p:txBody>
          <a:bodyPr/>
          <a:lstStyle>
            <a:lvl1pPr>
              <a:defRPr/>
            </a:lvl1pPr>
          </a:lstStyle>
          <a:p>
            <a:pPr lvl="0"/>
            <a:fld id="{19DD0667-83ED-4B57-91F3-5A3E2DE5160B}" type="datetime1">
              <a:rPr lang="en-GB"/>
              <a:pPr lvl="0"/>
              <a:t>16/03/2026</a:t>
            </a:fld>
            <a:endParaRPr lang="en-GB"/>
          </a:p>
        </p:txBody>
      </p:sp>
      <p:sp>
        <p:nvSpPr>
          <p:cNvPr id="4" name="Footer Placeholder 3">
            <a:extLst>
              <a:ext uri="{FF2B5EF4-FFF2-40B4-BE49-F238E27FC236}">
                <a16:creationId xmlns:a16="http://schemas.microsoft.com/office/drawing/2014/main" id="{50757A60-4ABE-DD82-1446-DD5D80A1F0A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5F55184-3780-8F07-BB26-4F49B3E80FEA}"/>
              </a:ext>
            </a:extLst>
          </p:cNvPr>
          <p:cNvSpPr txBox="1">
            <a:spLocks noGrp="1"/>
          </p:cNvSpPr>
          <p:nvPr>
            <p:ph type="sldNum" sz="quarter" idx="8"/>
          </p:nvPr>
        </p:nvSpPr>
        <p:spPr/>
        <p:txBody>
          <a:bodyPr/>
          <a:lstStyle>
            <a:lvl1pPr>
              <a:defRPr/>
            </a:lvl1pPr>
          </a:lstStyle>
          <a:p>
            <a:pPr lvl="0"/>
            <a:fld id="{14006394-5664-479F-8CAF-69F6887EAEB0}" type="slidenum">
              <a:t>‹#›</a:t>
            </a:fld>
            <a:endParaRPr lang="en-GB"/>
          </a:p>
        </p:txBody>
      </p:sp>
    </p:spTree>
    <p:extLst>
      <p:ext uri="{BB962C8B-B14F-4D97-AF65-F5344CB8AC3E}">
        <p14:creationId xmlns:p14="http://schemas.microsoft.com/office/powerpoint/2010/main" val="761715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E5FB41-7883-44FB-9135-70CF7F25B883}"/>
              </a:ext>
            </a:extLst>
          </p:cNvPr>
          <p:cNvSpPr txBox="1">
            <a:spLocks noGrp="1"/>
          </p:cNvSpPr>
          <p:nvPr>
            <p:ph type="dt" sz="half" idx="7"/>
          </p:nvPr>
        </p:nvSpPr>
        <p:spPr/>
        <p:txBody>
          <a:bodyPr/>
          <a:lstStyle>
            <a:lvl1pPr>
              <a:defRPr/>
            </a:lvl1pPr>
          </a:lstStyle>
          <a:p>
            <a:pPr lvl="0"/>
            <a:fld id="{9576DF75-6D04-45D7-A141-FBC6C1974E27}" type="datetime1">
              <a:rPr lang="en-GB"/>
              <a:pPr lvl="0"/>
              <a:t>16/03/2026</a:t>
            </a:fld>
            <a:endParaRPr lang="en-GB"/>
          </a:p>
        </p:txBody>
      </p:sp>
      <p:sp>
        <p:nvSpPr>
          <p:cNvPr id="3" name="Footer Placeholder 2">
            <a:extLst>
              <a:ext uri="{FF2B5EF4-FFF2-40B4-BE49-F238E27FC236}">
                <a16:creationId xmlns:a16="http://schemas.microsoft.com/office/drawing/2014/main" id="{744A659F-A567-4FB7-B441-67FE74A4429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8E99A24-A760-3C07-2E81-1324238B90E2}"/>
              </a:ext>
            </a:extLst>
          </p:cNvPr>
          <p:cNvSpPr txBox="1">
            <a:spLocks noGrp="1"/>
          </p:cNvSpPr>
          <p:nvPr>
            <p:ph type="sldNum" sz="quarter" idx="8"/>
          </p:nvPr>
        </p:nvSpPr>
        <p:spPr/>
        <p:txBody>
          <a:bodyPr/>
          <a:lstStyle>
            <a:lvl1pPr>
              <a:defRPr/>
            </a:lvl1pPr>
          </a:lstStyle>
          <a:p>
            <a:pPr lvl="0"/>
            <a:fld id="{58029F4E-C63D-43C8-83B6-49852592F552}" type="slidenum">
              <a:t>‹#›</a:t>
            </a:fld>
            <a:endParaRPr lang="en-GB"/>
          </a:p>
        </p:txBody>
      </p:sp>
    </p:spTree>
    <p:extLst>
      <p:ext uri="{BB962C8B-B14F-4D97-AF65-F5344CB8AC3E}">
        <p14:creationId xmlns:p14="http://schemas.microsoft.com/office/powerpoint/2010/main" val="38720837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F359-E74D-36BC-9CA4-F6C82C67E0E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011709FE-9D9D-C851-D0F9-AA6014CDA5F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AA95C0D-8C46-96B7-A7A8-0DD371B1F1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8DAD3EB-8BD0-0EF3-A673-3F4C2164A184}"/>
              </a:ext>
            </a:extLst>
          </p:cNvPr>
          <p:cNvSpPr txBox="1">
            <a:spLocks noGrp="1"/>
          </p:cNvSpPr>
          <p:nvPr>
            <p:ph type="dt" sz="half" idx="7"/>
          </p:nvPr>
        </p:nvSpPr>
        <p:spPr/>
        <p:txBody>
          <a:bodyPr/>
          <a:lstStyle>
            <a:lvl1pPr>
              <a:defRPr/>
            </a:lvl1pPr>
          </a:lstStyle>
          <a:p>
            <a:pPr lvl="0"/>
            <a:fld id="{C50D2E51-D6D5-44FC-AE7D-0D6507D105AC}" type="datetime1">
              <a:rPr lang="en-GB"/>
              <a:pPr lvl="0"/>
              <a:t>16/03/2026</a:t>
            </a:fld>
            <a:endParaRPr lang="en-GB"/>
          </a:p>
        </p:txBody>
      </p:sp>
      <p:sp>
        <p:nvSpPr>
          <p:cNvPr id="6" name="Footer Placeholder 5">
            <a:extLst>
              <a:ext uri="{FF2B5EF4-FFF2-40B4-BE49-F238E27FC236}">
                <a16:creationId xmlns:a16="http://schemas.microsoft.com/office/drawing/2014/main" id="{F03610AF-29DC-8BDE-DB30-E6AE47F1A78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2CCC7F1-FBE1-BE13-84C5-CB465180A3B2}"/>
              </a:ext>
            </a:extLst>
          </p:cNvPr>
          <p:cNvSpPr txBox="1">
            <a:spLocks noGrp="1"/>
          </p:cNvSpPr>
          <p:nvPr>
            <p:ph type="sldNum" sz="quarter" idx="8"/>
          </p:nvPr>
        </p:nvSpPr>
        <p:spPr/>
        <p:txBody>
          <a:bodyPr/>
          <a:lstStyle>
            <a:lvl1pPr>
              <a:defRPr/>
            </a:lvl1pPr>
          </a:lstStyle>
          <a:p>
            <a:pPr lvl="0"/>
            <a:fld id="{8CF3F476-FB6A-4028-A702-D10C07FF25B7}" type="slidenum">
              <a:t>‹#›</a:t>
            </a:fld>
            <a:endParaRPr lang="en-GB"/>
          </a:p>
        </p:txBody>
      </p:sp>
    </p:spTree>
    <p:extLst>
      <p:ext uri="{BB962C8B-B14F-4D97-AF65-F5344CB8AC3E}">
        <p14:creationId xmlns:p14="http://schemas.microsoft.com/office/powerpoint/2010/main" val="3789898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8E55-89A4-4169-53BC-DB7A6A38296A}"/>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D5120118-5C63-7FC3-8E7E-2A5A0A08355C}"/>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624C7807-A3FF-0890-D094-85FE6CFCAD8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8D8EA27-28F6-8E54-A072-79C97FA36C06}"/>
              </a:ext>
            </a:extLst>
          </p:cNvPr>
          <p:cNvSpPr txBox="1">
            <a:spLocks noGrp="1"/>
          </p:cNvSpPr>
          <p:nvPr>
            <p:ph type="dt" sz="half" idx="7"/>
          </p:nvPr>
        </p:nvSpPr>
        <p:spPr/>
        <p:txBody>
          <a:bodyPr/>
          <a:lstStyle>
            <a:lvl1pPr>
              <a:defRPr/>
            </a:lvl1pPr>
          </a:lstStyle>
          <a:p>
            <a:pPr lvl="0"/>
            <a:fld id="{FEADBDB0-347E-4E92-9672-B88094A38726}" type="datetime1">
              <a:rPr lang="en-GB"/>
              <a:pPr lvl="0"/>
              <a:t>16/03/2026</a:t>
            </a:fld>
            <a:endParaRPr lang="en-GB"/>
          </a:p>
        </p:txBody>
      </p:sp>
      <p:sp>
        <p:nvSpPr>
          <p:cNvPr id="6" name="Footer Placeholder 5">
            <a:extLst>
              <a:ext uri="{FF2B5EF4-FFF2-40B4-BE49-F238E27FC236}">
                <a16:creationId xmlns:a16="http://schemas.microsoft.com/office/drawing/2014/main" id="{0B74F210-914F-604B-0BB4-61DC75FEA28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B97D439-5C19-D25A-77AA-884D17ED5983}"/>
              </a:ext>
            </a:extLst>
          </p:cNvPr>
          <p:cNvSpPr txBox="1">
            <a:spLocks noGrp="1"/>
          </p:cNvSpPr>
          <p:nvPr>
            <p:ph type="sldNum" sz="quarter" idx="8"/>
          </p:nvPr>
        </p:nvSpPr>
        <p:spPr/>
        <p:txBody>
          <a:bodyPr/>
          <a:lstStyle>
            <a:lvl1pPr>
              <a:defRPr/>
            </a:lvl1pPr>
          </a:lstStyle>
          <a:p>
            <a:pPr lvl="0"/>
            <a:fld id="{885206DD-2639-4C3C-A4B1-B9D77CEEAEB0}" type="slidenum">
              <a:t>‹#›</a:t>
            </a:fld>
            <a:endParaRPr lang="en-GB"/>
          </a:p>
        </p:txBody>
      </p:sp>
    </p:spTree>
    <p:extLst>
      <p:ext uri="{BB962C8B-B14F-4D97-AF65-F5344CB8AC3E}">
        <p14:creationId xmlns:p14="http://schemas.microsoft.com/office/powerpoint/2010/main" val="563635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15336-7493-C1C2-3542-D0E2A02AE7DE}"/>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F0702E1A-8ECE-CA0F-2629-5BC5065E7B6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CA0FEB-D487-BCEB-8C22-E48097BF1967}"/>
              </a:ext>
            </a:extLst>
          </p:cNvPr>
          <p:cNvSpPr txBox="1">
            <a:spLocks noGrp="1"/>
          </p:cNvSpPr>
          <p:nvPr>
            <p:ph type="dt" sz="half" idx="7"/>
          </p:nvPr>
        </p:nvSpPr>
        <p:spPr/>
        <p:txBody>
          <a:bodyPr/>
          <a:lstStyle>
            <a:lvl1pPr>
              <a:defRPr/>
            </a:lvl1pPr>
          </a:lstStyle>
          <a:p>
            <a:pPr lvl="0"/>
            <a:fld id="{F53F5F85-2413-4D43-A0C8-DDD0E8B77E75}" type="datetime1">
              <a:rPr lang="en-GB"/>
              <a:pPr lvl="0"/>
              <a:t>16/03/2026</a:t>
            </a:fld>
            <a:endParaRPr lang="en-GB"/>
          </a:p>
        </p:txBody>
      </p:sp>
      <p:sp>
        <p:nvSpPr>
          <p:cNvPr id="5" name="Footer Placeholder 4">
            <a:extLst>
              <a:ext uri="{FF2B5EF4-FFF2-40B4-BE49-F238E27FC236}">
                <a16:creationId xmlns:a16="http://schemas.microsoft.com/office/drawing/2014/main" id="{61F928E4-7557-9C5A-EECF-EDFCB5C46DA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B72B25D-9D56-EE38-46ED-F0CFC757073B}"/>
              </a:ext>
            </a:extLst>
          </p:cNvPr>
          <p:cNvSpPr txBox="1">
            <a:spLocks noGrp="1"/>
          </p:cNvSpPr>
          <p:nvPr>
            <p:ph type="sldNum" sz="quarter" idx="8"/>
          </p:nvPr>
        </p:nvSpPr>
        <p:spPr/>
        <p:txBody>
          <a:bodyPr/>
          <a:lstStyle>
            <a:lvl1pPr>
              <a:defRPr/>
            </a:lvl1pPr>
          </a:lstStyle>
          <a:p>
            <a:pPr lvl="0"/>
            <a:fld id="{D914CFA5-78D3-4F7F-BC4E-A8D884F86DA2}" type="slidenum">
              <a:t>‹#›</a:t>
            </a:fld>
            <a:endParaRPr lang="en-GB"/>
          </a:p>
        </p:txBody>
      </p:sp>
    </p:spTree>
    <p:extLst>
      <p:ext uri="{BB962C8B-B14F-4D97-AF65-F5344CB8AC3E}">
        <p14:creationId xmlns:p14="http://schemas.microsoft.com/office/powerpoint/2010/main" val="565478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6E3612-E595-D8FB-EEA7-D2CAF1993EA8}"/>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36C35E66-8B5A-4BD0-2221-2579BE5EE64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CE31CB-E98B-6559-2127-71260E722432}"/>
              </a:ext>
            </a:extLst>
          </p:cNvPr>
          <p:cNvSpPr txBox="1">
            <a:spLocks noGrp="1"/>
          </p:cNvSpPr>
          <p:nvPr>
            <p:ph type="dt" sz="half" idx="7"/>
          </p:nvPr>
        </p:nvSpPr>
        <p:spPr/>
        <p:txBody>
          <a:bodyPr/>
          <a:lstStyle>
            <a:lvl1pPr>
              <a:defRPr/>
            </a:lvl1pPr>
          </a:lstStyle>
          <a:p>
            <a:pPr lvl="0"/>
            <a:fld id="{4D2FFA08-0ACF-4710-8F52-0A3FB4C26CB0}" type="datetime1">
              <a:rPr lang="en-GB"/>
              <a:pPr lvl="0"/>
              <a:t>16/03/2026</a:t>
            </a:fld>
            <a:endParaRPr lang="en-GB"/>
          </a:p>
        </p:txBody>
      </p:sp>
      <p:sp>
        <p:nvSpPr>
          <p:cNvPr id="5" name="Footer Placeholder 4">
            <a:extLst>
              <a:ext uri="{FF2B5EF4-FFF2-40B4-BE49-F238E27FC236}">
                <a16:creationId xmlns:a16="http://schemas.microsoft.com/office/drawing/2014/main" id="{807B09CF-AA99-381D-B83A-115199E06E8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D2E19F-CF45-4B4D-01B4-393CB912969A}"/>
              </a:ext>
            </a:extLst>
          </p:cNvPr>
          <p:cNvSpPr txBox="1">
            <a:spLocks noGrp="1"/>
          </p:cNvSpPr>
          <p:nvPr>
            <p:ph type="sldNum" sz="quarter" idx="8"/>
          </p:nvPr>
        </p:nvSpPr>
        <p:spPr/>
        <p:txBody>
          <a:bodyPr/>
          <a:lstStyle>
            <a:lvl1pPr>
              <a:defRPr/>
            </a:lvl1pPr>
          </a:lstStyle>
          <a:p>
            <a:pPr lvl="0"/>
            <a:fld id="{CD5A0C5E-8141-43D0-9305-24D0032BC367}" type="slidenum">
              <a:t>‹#›</a:t>
            </a:fld>
            <a:endParaRPr lang="en-GB"/>
          </a:p>
        </p:txBody>
      </p:sp>
    </p:spTree>
    <p:extLst>
      <p:ext uri="{BB962C8B-B14F-4D97-AF65-F5344CB8AC3E}">
        <p14:creationId xmlns:p14="http://schemas.microsoft.com/office/powerpoint/2010/main" val="3478243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3E74DF-4BAF-03D8-917E-413A7695D77B}"/>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B4780DD4-D758-CD40-0DFF-50E7A363E94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E60E20-064E-F586-6C0A-8CB851DCCC1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6D4D9FD-767B-408B-A459-C791D72B26F4}" type="datetime1">
              <a:rPr lang="en-GB"/>
              <a:pPr lvl="0"/>
              <a:t>16/03/2026</a:t>
            </a:fld>
            <a:endParaRPr lang="en-GB"/>
          </a:p>
        </p:txBody>
      </p:sp>
      <p:sp>
        <p:nvSpPr>
          <p:cNvPr id="5" name="Footer Placeholder 4">
            <a:extLst>
              <a:ext uri="{FF2B5EF4-FFF2-40B4-BE49-F238E27FC236}">
                <a16:creationId xmlns:a16="http://schemas.microsoft.com/office/drawing/2014/main" id="{921EFC9F-354B-C403-C180-0388FE42051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2AB325F9-03FB-B847-9D79-BF3DA7490696}"/>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1B125B8-06C1-49AD-834F-51DAFC2CB18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mckinsey.com/capabilities/quantumblack/our-insights/the-economic-potential-of-generative-ai-the-next-productivity-frontier" TargetMode="External"/><Relationship Id="rId2" Type="http://schemas.openxmlformats.org/officeDocument/2006/relationships/hyperlink" Target="https://www.burningglassinstitute.org/" TargetMode="External"/><Relationship Id="rId1" Type="http://schemas.openxmlformats.org/officeDocument/2006/relationships/slideLayout" Target="../slideLayouts/slideLayout7.xml"/><Relationship Id="rId5" Type="http://schemas.openxmlformats.org/officeDocument/2006/relationships/hyperlink" Target="https://support.microsoft.com/en-us/excel" TargetMode="External"/><Relationship Id="rId4" Type="http://schemas.openxmlformats.org/officeDocument/2006/relationships/hyperlink" Target="https://news.microsoft.com/facts-about-microsof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image2.png">
            <a:extLst>
              <a:ext uri="{FF2B5EF4-FFF2-40B4-BE49-F238E27FC236}">
                <a16:creationId xmlns:a16="http://schemas.microsoft.com/office/drawing/2014/main" id="{B813CD8B-80F0-270D-F1F7-4D74D4B30F71}"/>
              </a:ext>
            </a:extLst>
          </p:cNvPr>
          <p:cNvPicPr>
            <a:picLocks noChangeAspect="1"/>
          </p:cNvPicPr>
          <p:nvPr/>
        </p:nvPicPr>
        <p:blipFill>
          <a:blip r:embed="rId2"/>
          <a:srcRect/>
          <a:stretch>
            <a:fillRect/>
          </a:stretch>
        </p:blipFill>
        <p:spPr>
          <a:xfrm>
            <a:off x="0" y="0"/>
            <a:ext cx="12191996" cy="5035545"/>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8000390-C878-0718-3B00-F0C93A8D90C4}"/>
              </a:ext>
            </a:extLst>
          </p:cNvPr>
          <p:cNvSpPr/>
          <p:nvPr/>
        </p:nvSpPr>
        <p:spPr>
          <a:xfrm>
            <a:off x="0" y="5102352"/>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 name="image4.png">
            <a:extLst>
              <a:ext uri="{FF2B5EF4-FFF2-40B4-BE49-F238E27FC236}">
                <a16:creationId xmlns:a16="http://schemas.microsoft.com/office/drawing/2014/main" id="{9F1C7082-8F14-3C69-CBA5-B1E6F9757EB5}"/>
              </a:ext>
            </a:extLst>
          </p:cNvPr>
          <p:cNvPicPr>
            <a:picLocks noChangeAspect="1"/>
          </p:cNvPicPr>
          <p:nvPr/>
        </p:nvPicPr>
        <p:blipFill>
          <a:blip r:embed="rId2"/>
          <a:srcRect/>
          <a:stretch>
            <a:fillRect/>
          </a:stretch>
        </p:blipFill>
        <p:spPr>
          <a:xfrm>
            <a:off x="41148" y="0"/>
            <a:ext cx="12122868" cy="5486400"/>
          </a:xfrm>
          <a:prstGeom prst="rect">
            <a:avLst/>
          </a:prstGeom>
          <a:noFill/>
          <a:ln cap="flat">
            <a:noFill/>
          </a:ln>
        </p:spPr>
      </p:pic>
      <p:sp>
        <p:nvSpPr>
          <p:cNvPr id="4" name="Rectangle 3">
            <a:extLst>
              <a:ext uri="{FF2B5EF4-FFF2-40B4-BE49-F238E27FC236}">
                <a16:creationId xmlns:a16="http://schemas.microsoft.com/office/drawing/2014/main" id="{71ACA6D8-5C41-9BE9-52A7-E1377BE7E73B}"/>
              </a:ext>
            </a:extLst>
          </p:cNvPr>
          <p:cNvSpPr/>
          <p:nvPr/>
        </p:nvSpPr>
        <p:spPr>
          <a:xfrm>
            <a:off x="0" y="5102352"/>
            <a:ext cx="12040572" cy="1754322"/>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Slide 1: What I Learned About Excel Skills</a:t>
            </a: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Speaker Notes</a:t>
            </a:r>
            <a:endParaRPr lang="en-GB" sz="1200" b="0" i="0" u="none" strike="noStrike" kern="1200" cap="none" spc="0" baseline="0">
              <a:solidFill>
                <a:srgbClr val="000000"/>
              </a:solidFill>
              <a:uFillTx/>
              <a:latin typeface="Arial" pitchFamily="34"/>
              <a:ea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Times New Roman" pitchFamily="18"/>
              </a:rPr>
              <a:t>In this slide, I illustrated numerous significant Excel services connected to organising, analysing and giving economic data. I erudite how spreadsheets let operators to construct data </a:t>
            </a:r>
            <a:r>
              <a:rPr lang="en-GB" sz="1800" b="0" i="0" u="none" strike="noStrike" kern="1200" cap="none" spc="0" baseline="0">
                <a:solidFill>
                  <a:srgbClr val="000000"/>
                </a:solidFill>
                <a:uFillTx/>
                <a:latin typeface="Aptos"/>
              </a:rPr>
              <a:t>obviously and perform controls mechanically by means of formulas. These purposes recover competence and correctness when employed with financial info. I also erudite that Excel is extensively used internationally for data analysis and journalism. Sympathetic, these services have aided me in realising the rank of Excel in together moot work and expert surroundings.</a:t>
            </a:r>
            <a:endParaRPr lang="en-GB" sz="1800" b="0" i="0" u="none" strike="noStrike" kern="1200" cap="none" spc="0" baseline="0">
              <a:solidFill>
                <a:srgbClr val="000000"/>
              </a:solidFill>
              <a:uFillTx/>
              <a:latin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0556397-0C9E-C4AE-16D4-BBBFA4E516EE}"/>
              </a:ext>
            </a:extLst>
          </p:cNvPr>
          <p:cNvSpPr/>
          <p:nvPr/>
        </p:nvSpPr>
        <p:spPr>
          <a:xfrm>
            <a:off x="0" y="-48399"/>
            <a:ext cx="27568931" cy="553998"/>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Slide 2: How I Applied Excel Skills</a:t>
            </a: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pic>
        <p:nvPicPr>
          <p:cNvPr id="3" name="image3.png">
            <a:extLst>
              <a:ext uri="{FF2B5EF4-FFF2-40B4-BE49-F238E27FC236}">
                <a16:creationId xmlns:a16="http://schemas.microsoft.com/office/drawing/2014/main" id="{4E646AEA-CED5-6D96-6FDC-6BEC28299254}"/>
              </a:ext>
            </a:extLst>
          </p:cNvPr>
          <p:cNvPicPr>
            <a:picLocks noChangeAspect="1"/>
          </p:cNvPicPr>
          <p:nvPr/>
        </p:nvPicPr>
        <p:blipFill>
          <a:blip r:embed="rId2"/>
          <a:srcRect/>
          <a:stretch>
            <a:fillRect/>
          </a:stretch>
        </p:blipFill>
        <p:spPr>
          <a:xfrm>
            <a:off x="0" y="457200"/>
            <a:ext cx="12944475" cy="5257964"/>
          </a:xfrm>
          <a:prstGeom prst="rect">
            <a:avLst/>
          </a:prstGeom>
          <a:noFill/>
          <a:ln cap="flat">
            <a:noFill/>
          </a:ln>
        </p:spPr>
      </p:pic>
      <p:sp>
        <p:nvSpPr>
          <p:cNvPr id="4" name="Rectangle 3">
            <a:extLst>
              <a:ext uri="{FF2B5EF4-FFF2-40B4-BE49-F238E27FC236}">
                <a16:creationId xmlns:a16="http://schemas.microsoft.com/office/drawing/2014/main" id="{9DCD0ED1-DCE4-6158-EE1D-8221EFCC278C}"/>
              </a:ext>
            </a:extLst>
          </p:cNvPr>
          <p:cNvSpPr/>
          <p:nvPr/>
        </p:nvSpPr>
        <p:spPr>
          <a:xfrm>
            <a:off x="238128" y="5715164"/>
            <a:ext cx="11576459" cy="1015660"/>
          </a:xfrm>
          <a:prstGeom prst="rect">
            <a:avLst/>
          </a:prstGeom>
          <a:noFill/>
          <a:ln cap="flat">
            <a:noFill/>
            <a:prstDash val="solid"/>
          </a:ln>
        </p:spPr>
        <p:txBody>
          <a:bodyPr vert="horz" wrap="square" lIns="91440" tIns="45720" rIns="91440" bIns="45720" anchor="ctr" anchorCtr="0" compatLnSpc="1">
            <a:spAutoFit/>
          </a:bodyPr>
          <a:lstStyle/>
          <a:p>
            <a:pPr marL="0" marR="0" lvl="0" indent="0" algn="just"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Speaker Notes</a:t>
            </a:r>
            <a:endParaRPr lang="en-GB" sz="800" b="0" i="0" u="none" strike="noStrike" kern="1200" cap="none" spc="0" baseline="0">
              <a:solidFill>
                <a:srgbClr val="000000"/>
              </a:solidFill>
              <a:uFillTx/>
              <a:latin typeface="Arial" pitchFamily="34"/>
            </a:endParaRPr>
          </a:p>
          <a:p>
            <a:pPr marL="0" marR="0" lvl="0" indent="0" algn="just"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Times New Roman" pitchFamily="18"/>
              </a:rPr>
              <a:t>To apply the Excel skills I learned, I shaped a spreadsheet that followed household revenue and expenditures. The worksheet comprised groups such as rent, food, conveyance and values. I used formulations to calculate sums and residual equilibria mechanically. I also shaped diagrams to visually current expenditure designs. These visualisations aided make economic data calmer to comprehend. This movement aided me in practising planning and established how Excel can provision economic preparation and data analysis.</a:t>
            </a:r>
            <a:endParaRPr lang="en-GB" sz="1800" b="0" i="0" u="none" strike="noStrike" kern="1200" cap="none" spc="0" baseline="0">
              <a:solidFill>
                <a:srgbClr val="000000"/>
              </a:solidFill>
              <a:uFillTx/>
              <a:latin typeface="Arial" pitchFamily="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247DB48-E1CD-FBFD-5CF8-1286AAC945A4}"/>
              </a:ext>
            </a:extLst>
          </p:cNvPr>
          <p:cNvSpPr/>
          <p:nvPr/>
        </p:nvSpPr>
        <p:spPr>
          <a:xfrm>
            <a:off x="-74459" y="294500"/>
            <a:ext cx="24282568" cy="553998"/>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Slide 3: How I Will Use These Skills in the Future</a:t>
            </a: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pic>
        <p:nvPicPr>
          <p:cNvPr id="3" name="image1.png">
            <a:extLst>
              <a:ext uri="{FF2B5EF4-FFF2-40B4-BE49-F238E27FC236}">
                <a16:creationId xmlns:a16="http://schemas.microsoft.com/office/drawing/2014/main" id="{4D22E49A-31A1-A55E-E46C-E7FD23FCC347}"/>
              </a:ext>
            </a:extLst>
          </p:cNvPr>
          <p:cNvPicPr>
            <a:picLocks noChangeAspect="1"/>
          </p:cNvPicPr>
          <p:nvPr/>
        </p:nvPicPr>
        <p:blipFill>
          <a:blip r:embed="rId2"/>
          <a:srcRect/>
          <a:stretch>
            <a:fillRect/>
          </a:stretch>
        </p:blipFill>
        <p:spPr>
          <a:xfrm>
            <a:off x="114300" y="771268"/>
            <a:ext cx="11823704" cy="4372231"/>
          </a:xfrm>
          <a:prstGeom prst="rect">
            <a:avLst/>
          </a:prstGeom>
          <a:noFill/>
          <a:ln cap="flat">
            <a:noFill/>
          </a:ln>
        </p:spPr>
      </p:pic>
      <p:sp>
        <p:nvSpPr>
          <p:cNvPr id="4" name="Rectangle 3">
            <a:extLst>
              <a:ext uri="{FF2B5EF4-FFF2-40B4-BE49-F238E27FC236}">
                <a16:creationId xmlns:a16="http://schemas.microsoft.com/office/drawing/2014/main" id="{47874F69-2EBF-C038-8ECF-7503DAFEA543}"/>
              </a:ext>
            </a:extLst>
          </p:cNvPr>
          <p:cNvSpPr/>
          <p:nvPr/>
        </p:nvSpPr>
        <p:spPr>
          <a:xfrm>
            <a:off x="228600" y="5439372"/>
            <a:ext cx="11709404" cy="1107996"/>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Speaker Notes</a:t>
            </a: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Times New Roman" pitchFamily="18"/>
              </a:rPr>
              <a:t>In the upcoming, I plan to learn by means of Excel for both academic effort and expert growth. Excel will help me organise investigation data, do examination and current info obviously in projects and intelligence. Many bosses also need spreadsheet skills for planning, economic examination and journalism tasks. Through ongoing to practise Excel and comprehensive online exercise sequences, I will reinforce my digital services and recover my aptitude to work efficiently with data.</a:t>
            </a: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0C5BD7DA-F197-F59D-9B41-9B77D4A7627B}"/>
              </a:ext>
            </a:extLst>
          </p:cNvPr>
          <p:cNvSpPr txBox="1"/>
          <p:nvPr/>
        </p:nvSpPr>
        <p:spPr>
          <a:xfrm>
            <a:off x="223936" y="121295"/>
            <a:ext cx="11747241" cy="7418636"/>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1" i="0" u="none" strike="noStrike" kern="1200" cap="none" spc="0" baseline="0">
                <a:solidFill>
                  <a:srgbClr val="365F91"/>
                </a:solidFill>
                <a:uFillTx/>
                <a:latin typeface="Times New Roman" pitchFamily="18"/>
                <a:ea typeface="Times New Roman" pitchFamily="18"/>
              </a:rPr>
              <a:t>References: </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Burning Glass Institute (2022). The digital skills revolution and the future of work. Available at: </a:t>
            </a:r>
            <a:r>
              <a:rPr lang="en-GB" sz="1800" b="0" i="0" u="sng" strike="noStrike" kern="1200" cap="none" spc="0" baseline="0">
                <a:solidFill>
                  <a:srgbClr val="0000FF"/>
                </a:solidFill>
                <a:uFillTx/>
                <a:latin typeface="Times New Roman" pitchFamily="18"/>
                <a:ea typeface="Times New Roman" pitchFamily="18"/>
                <a:hlinkClick r:id="rId2">
                  <a:extLst>
                    <a:ext uri="{A12FA001-AC4F-418D-AE19-62706E023703}">
                      <ahyp:hlinkClr xmlns:ahyp="http://schemas.microsoft.com/office/drawing/2018/hyperlinkcolor" val="tx"/>
                    </a:ext>
                  </a:extLst>
                </a:hlinkClick>
              </a:rPr>
              <a:t>https://www.burningglassinstitute.org</a:t>
            </a:r>
            <a:r>
              <a:rPr lang="en-GB" sz="1800" b="0" i="0" u="none" strike="noStrike" kern="1200" cap="none" spc="0" baseline="0">
                <a:solidFill>
                  <a:srgbClr val="000000"/>
                </a:solidFill>
                <a:uFillTx/>
                <a:latin typeface="Times New Roman" pitchFamily="18"/>
                <a:ea typeface="Times New Roman" pitchFamily="18"/>
              </a:rPr>
              <a:t> (Accessed: 10 March 2026) </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Knaflic, C.N. (2023). Storytelling with Data: Let’s Practice! Hoboken: John Wiley &amp; Sons.</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McKinsey &amp; Company (2024). The economic potential of generative AI: The next productivity frontier. Available at: </a:t>
            </a:r>
            <a:r>
              <a:rPr lang="en-GB" sz="1800" b="0" i="0" u="sng" strike="noStrike" kern="1200" cap="none" spc="0" baseline="0">
                <a:solidFill>
                  <a:srgbClr val="0000FF"/>
                </a:solidFill>
                <a:uFillTx/>
                <a:latin typeface="Times New Roman" pitchFamily="18"/>
                <a:ea typeface="Times New Roman" pitchFamily="18"/>
                <a:hlinkClick r:id="rId3">
                  <a:extLst>
                    <a:ext uri="{A12FA001-AC4F-418D-AE19-62706E023703}">
                      <ahyp:hlinkClr xmlns:ahyp="http://schemas.microsoft.com/office/drawing/2018/hyperlinkcolor" val="tx"/>
                    </a:ext>
                  </a:extLst>
                </a:hlinkClick>
              </a:rPr>
              <a:t>https://www.mckinsey.com/capabilities/quantumblack/our-insights/the-economic-potential-of-generative-ai-the-next-productivity-frontier</a:t>
            </a:r>
            <a:r>
              <a:rPr lang="en-GB" sz="1800" b="0" i="0" u="none" strike="noStrike" kern="1200" cap="none" spc="0" baseline="0">
                <a:solidFill>
                  <a:srgbClr val="000000"/>
                </a:solidFill>
                <a:uFillTx/>
                <a:latin typeface="Times New Roman" pitchFamily="18"/>
                <a:ea typeface="Times New Roman" pitchFamily="18"/>
              </a:rPr>
              <a:t> (Accessed: 10 March 2026).</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Microsoft (2023). Microsoft company facts and statistics. Available at: </a:t>
            </a:r>
            <a:r>
              <a:rPr lang="en-GB" sz="1800" b="0" i="0" u="sng" strike="noStrike" kern="1200" cap="none" spc="0" baseline="0">
                <a:solidFill>
                  <a:srgbClr val="0000FF"/>
                </a:solidFill>
                <a:uFillTx/>
                <a:latin typeface="Times New Roman" pitchFamily="18"/>
                <a:ea typeface="Times New Roman" pitchFamily="18"/>
                <a:hlinkClick r:id="rId4">
                  <a:extLst>
                    <a:ext uri="{A12FA001-AC4F-418D-AE19-62706E023703}">
                      <ahyp:hlinkClr xmlns:ahyp="http://schemas.microsoft.com/office/drawing/2018/hyperlinkcolor" val="tx"/>
                    </a:ext>
                  </a:extLst>
                </a:hlinkClick>
              </a:rPr>
              <a:t>https://news.microsoft.com/facts-about-microsoft</a:t>
            </a:r>
            <a:r>
              <a:rPr lang="en-GB" sz="1800" b="0" i="0" u="none" strike="noStrike" kern="1200" cap="none" spc="0" baseline="0">
                <a:solidFill>
                  <a:srgbClr val="000000"/>
                </a:solidFill>
                <a:uFillTx/>
                <a:latin typeface="Times New Roman" pitchFamily="18"/>
                <a:ea typeface="Times New Roman" pitchFamily="18"/>
              </a:rPr>
              <a:t>  (Accessed: 12 March 2026).</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Microsoft (2024). Overview of Microsoft Excel. Available at: </a:t>
            </a:r>
            <a:r>
              <a:rPr lang="en-GB" sz="1800" b="0" i="0" u="sng" strike="noStrike" kern="1200" cap="none" spc="0" baseline="0">
                <a:solidFill>
                  <a:srgbClr val="0000FF"/>
                </a:solidFill>
                <a:uFillTx/>
                <a:latin typeface="Times New Roman" pitchFamily="18"/>
                <a:ea typeface="Times New Roman" pitchFamily="18"/>
                <a:hlinkClick r:id="rId5">
                  <a:extLst>
                    <a:ext uri="{A12FA001-AC4F-418D-AE19-62706E023703}">
                      <ahyp:hlinkClr xmlns:ahyp="http://schemas.microsoft.com/office/drawing/2018/hyperlinkcolor" val="tx"/>
                    </a:ext>
                  </a:extLst>
                </a:hlinkClick>
              </a:rPr>
              <a:t>https://support.microsoft.com/en-us/excel</a:t>
            </a:r>
            <a:r>
              <a:rPr lang="en-GB" sz="1800" b="0" i="0" u="none" strike="noStrike" kern="1200" cap="none" spc="0" baseline="0">
                <a:solidFill>
                  <a:srgbClr val="000000"/>
                </a:solidFill>
                <a:uFillTx/>
                <a:latin typeface="Times New Roman" pitchFamily="18"/>
                <a:ea typeface="Times New Roman" pitchFamily="18"/>
              </a:rPr>
              <a:t> (Accessed: 15 March 2026).</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1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Walkenbach, J. (2024). Excel 2024 Bible. Indianapolis: John Wiley &amp; Sons.</a:t>
            </a:r>
            <a:endParaRPr lang="en-GB" sz="1600" b="0" i="0" u="none" strike="noStrike" kern="1200" cap="none" spc="0" baseline="0">
              <a:solidFill>
                <a:srgbClr val="000000"/>
              </a:solidFill>
              <a:uFillTx/>
              <a:latin typeface="Arial" pitchFamily="34"/>
              <a:ea typeface="Arial" pitchFamily="34"/>
            </a:endParaRPr>
          </a:p>
          <a:p>
            <a:pPr marL="0" marR="0" lvl="0" indent="0" algn="just" defTabSz="914400" rtl="0" fontAlgn="auto" hangingPunct="1">
              <a:lnSpc>
                <a:spcPct val="150000"/>
              </a:lnSpc>
              <a:spcBef>
                <a:spcPts val="100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 </a:t>
            </a:r>
            <a:endParaRPr lang="en-GB" sz="1600" b="0" i="0" u="none" strike="noStrike" kern="1200" cap="none" spc="0" baseline="0">
              <a:solidFill>
                <a:srgbClr val="000000"/>
              </a:solidFill>
              <a:uFillTx/>
              <a:latin typeface="Arial" pitchFamily="34"/>
              <a:ea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 id="{2AEFE8B1-0AC5-4B02-8476-A6503253740F}" vid="{FD12F580-9FDB-4239-9114-BE4AD7EF0199}"/>
    </a:ext>
  </a:extLst>
</a:theme>
</file>

<file path=docProps/app.xml><?xml version="1.0" encoding="utf-8"?>
<Properties xmlns="http://schemas.openxmlformats.org/officeDocument/2006/extended-properties" xmlns:vt="http://schemas.openxmlformats.org/officeDocument/2006/docPropsVTypes">
  <Template/>
  <TotalTime>18</TotalTime>
  <Words>465</Words>
  <Application>Microsoft Office PowerPoint</Application>
  <PresentationFormat>Widescreen</PresentationFormat>
  <Paragraphs>17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Kareem Hamoudeh (2530272)</dc:creator>
  <cp:lastModifiedBy>Kareem Hamoudeh (2530272)</cp:lastModifiedBy>
  <cp:revision>1</cp:revision>
  <dcterms:created xsi:type="dcterms:W3CDTF">2026-03-16T08:13:37Z</dcterms:created>
  <dcterms:modified xsi:type="dcterms:W3CDTF">2026-03-16T10:51:00Z</dcterms:modified>
</cp:coreProperties>
</file>