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sldIdLst>
    <p:sldId id="256" r:id="rId2"/>
    <p:sldId id="257" r:id="rId3"/>
    <p:sldId id="258" r:id="rId4"/>
    <p:sldId id="267" r:id="rId5"/>
    <p:sldId id="266" r:id="rId6"/>
    <p:sldId id="260" r:id="rId7"/>
    <p:sldId id="259" r:id="rId8"/>
    <p:sldId id="262" r:id="rId9"/>
    <p:sldId id="261" r:id="rId10"/>
    <p:sldId id="264" r:id="rId11"/>
    <p:sldId id="268" r:id="rId12"/>
    <p:sldId id="265" r:id="rId13"/>
    <p:sldId id="263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643E46-525B-BE45-8B54-BDEE28AA3C8B}" v="614" dt="2022-07-09T22:40:33.0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ile me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ile medio 2 - Colore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Stile medio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Stile scuro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787"/>
  </p:normalViewPr>
  <p:slideViewPr>
    <p:cSldViewPr snapToGrid="0" snapToObjects="1">
      <p:cViewPr varScale="1">
        <p:scale>
          <a:sx n="115" d="100"/>
          <a:sy n="115" d="100"/>
        </p:scale>
        <p:origin x="23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za Macovei" userId="c6d704bb8851578d" providerId="LiveId" clId="{C3643E46-525B-BE45-8B54-BDEE28AA3C8B}"/>
    <pc:docChg chg="undo custSel addSld modSld sldOrd modMainMaster">
      <pc:chgData name="Luiza Macovei" userId="c6d704bb8851578d" providerId="LiveId" clId="{C3643E46-525B-BE45-8B54-BDEE28AA3C8B}" dt="2022-07-09T22:43:33.694" v="1552" actId="20577"/>
      <pc:docMkLst>
        <pc:docMk/>
      </pc:docMkLst>
      <pc:sldChg chg="modTransition">
        <pc:chgData name="Luiza Macovei" userId="c6d704bb8851578d" providerId="LiveId" clId="{C3643E46-525B-BE45-8B54-BDEE28AA3C8B}" dt="2022-07-07T21:42:55.616" v="217"/>
        <pc:sldMkLst>
          <pc:docMk/>
          <pc:sldMk cId="803900316" sldId="256"/>
        </pc:sldMkLst>
      </pc:sldChg>
      <pc:sldChg chg="addSp delSp modSp mod modTransition setBg setClrOvrMap delDesignElem">
        <pc:chgData name="Luiza Macovei" userId="c6d704bb8851578d" providerId="LiveId" clId="{C3643E46-525B-BE45-8B54-BDEE28AA3C8B}" dt="2022-07-07T21:49:21.533" v="231"/>
        <pc:sldMkLst>
          <pc:docMk/>
          <pc:sldMk cId="3750488769" sldId="257"/>
        </pc:sldMkLst>
        <pc:spChg chg="mod">
          <ac:chgData name="Luiza Macovei" userId="c6d704bb8851578d" providerId="LiveId" clId="{C3643E46-525B-BE45-8B54-BDEE28AA3C8B}" dt="2022-07-07T21:38:23.348" v="37" actId="26606"/>
          <ac:spMkLst>
            <pc:docMk/>
            <pc:sldMk cId="3750488769" sldId="257"/>
            <ac:spMk id="2" creationId="{823270EC-DA41-73D7-1DE8-B3DA9A61C0BE}"/>
          </ac:spMkLst>
        </pc:spChg>
        <pc:spChg chg="mod">
          <ac:chgData name="Luiza Macovei" userId="c6d704bb8851578d" providerId="LiveId" clId="{C3643E46-525B-BE45-8B54-BDEE28AA3C8B}" dt="2022-07-07T21:38:23.348" v="37" actId="26606"/>
          <ac:spMkLst>
            <pc:docMk/>
            <pc:sldMk cId="3750488769" sldId="257"/>
            <ac:spMk id="3" creationId="{0D2FEF08-0B9D-CA46-B7F5-CADA3A39DE0A}"/>
          </ac:spMkLst>
        </pc:spChg>
        <pc:spChg chg="add del">
          <ac:chgData name="Luiza Macovei" userId="c6d704bb8851578d" providerId="LiveId" clId="{C3643E46-525B-BE45-8B54-BDEE28AA3C8B}" dt="2022-07-07T21:49:21.533" v="231"/>
          <ac:spMkLst>
            <pc:docMk/>
            <pc:sldMk cId="3750488769" sldId="257"/>
            <ac:spMk id="5" creationId="{5BBD3ED2-B0E6-45A2-ABD5-ECF31BC37C2E}"/>
          </ac:spMkLst>
        </pc:spChg>
        <pc:spChg chg="add del">
          <ac:chgData name="Luiza Macovei" userId="c6d704bb8851578d" providerId="LiveId" clId="{C3643E46-525B-BE45-8B54-BDEE28AA3C8B}" dt="2022-07-07T21:49:21.533" v="231"/>
          <ac:spMkLst>
            <pc:docMk/>
            <pc:sldMk cId="3750488769" sldId="257"/>
            <ac:spMk id="6" creationId="{F2D2D1E8-4ABF-4B6B-B39D-40B080B61E49}"/>
          </ac:spMkLst>
        </pc:spChg>
        <pc:spChg chg="del">
          <ac:chgData name="Luiza Macovei" userId="c6d704bb8851578d" providerId="LiveId" clId="{C3643E46-525B-BE45-8B54-BDEE28AA3C8B}" dt="2022-07-07T21:38:12.212" v="33"/>
          <ac:spMkLst>
            <pc:docMk/>
            <pc:sldMk cId="3750488769" sldId="257"/>
            <ac:spMk id="8" creationId="{5690F3EE-0CD1-4520-B020-4E1DF3141C74}"/>
          </ac:spMkLst>
        </pc:spChg>
        <pc:spChg chg="del">
          <ac:chgData name="Luiza Macovei" userId="c6d704bb8851578d" providerId="LiveId" clId="{C3643E46-525B-BE45-8B54-BDEE28AA3C8B}" dt="2022-07-07T21:38:12.212" v="33"/>
          <ac:spMkLst>
            <pc:docMk/>
            <pc:sldMk cId="3750488769" sldId="257"/>
            <ac:spMk id="10" creationId="{9EFDE1E9-7FE0-45CA-9DE2-237F77319A9F}"/>
          </ac:spMkLst>
        </pc:spChg>
        <pc:spChg chg="add del">
          <ac:chgData name="Luiza Macovei" userId="c6d704bb8851578d" providerId="LiveId" clId="{C3643E46-525B-BE45-8B54-BDEE28AA3C8B}" dt="2022-07-07T21:49:21.533" v="231"/>
          <ac:spMkLst>
            <pc:docMk/>
            <pc:sldMk cId="3750488769" sldId="257"/>
            <ac:spMk id="12" creationId="{BC7AB4B5-66A5-48D1-BD88-C60A16ED971B}"/>
          </ac:spMkLst>
        </pc:spChg>
      </pc:sldChg>
      <pc:sldChg chg="modSp mod modTransition">
        <pc:chgData name="Luiza Macovei" userId="c6d704bb8851578d" providerId="LiveId" clId="{C3643E46-525B-BE45-8B54-BDEE28AA3C8B}" dt="2022-07-09T11:06:54.744" v="826" actId="20577"/>
        <pc:sldMkLst>
          <pc:docMk/>
          <pc:sldMk cId="166487372" sldId="258"/>
        </pc:sldMkLst>
        <pc:spChg chg="mod">
          <ac:chgData name="Luiza Macovei" userId="c6d704bb8851578d" providerId="LiveId" clId="{C3643E46-525B-BE45-8B54-BDEE28AA3C8B}" dt="2022-07-07T21:49:21.533" v="231"/>
          <ac:spMkLst>
            <pc:docMk/>
            <pc:sldMk cId="166487372" sldId="258"/>
            <ac:spMk id="2" creationId="{653E7C2E-DF44-2366-D105-B349C6646247}"/>
          </ac:spMkLst>
        </pc:spChg>
        <pc:spChg chg="mod">
          <ac:chgData name="Luiza Macovei" userId="c6d704bb8851578d" providerId="LiveId" clId="{C3643E46-525B-BE45-8B54-BDEE28AA3C8B}" dt="2022-07-09T11:06:54.744" v="826" actId="20577"/>
          <ac:spMkLst>
            <pc:docMk/>
            <pc:sldMk cId="166487372" sldId="258"/>
            <ac:spMk id="3" creationId="{F4804269-D6C9-9011-65A3-CB809C216539}"/>
          </ac:spMkLst>
        </pc:spChg>
      </pc:sldChg>
      <pc:sldChg chg="delSp modSp modTransition delDesignElem">
        <pc:chgData name="Luiza Macovei" userId="c6d704bb8851578d" providerId="LiveId" clId="{C3643E46-525B-BE45-8B54-BDEE28AA3C8B}" dt="2022-07-09T22:10:01.759" v="1356" actId="1076"/>
        <pc:sldMkLst>
          <pc:docMk/>
          <pc:sldMk cId="918811" sldId="259"/>
        </pc:sldMkLst>
        <pc:spChg chg="del">
          <ac:chgData name="Luiza Macovei" userId="c6d704bb8851578d" providerId="LiveId" clId="{C3643E46-525B-BE45-8B54-BDEE28AA3C8B}" dt="2022-07-07T21:38:12.212" v="33"/>
          <ac:spMkLst>
            <pc:docMk/>
            <pc:sldMk cId="918811" sldId="259"/>
            <ac:spMk id="49" creationId="{5690F3EE-0CD1-4520-B020-4E1DF3141C74}"/>
          </ac:spMkLst>
        </pc:spChg>
        <pc:spChg chg="del">
          <ac:chgData name="Luiza Macovei" userId="c6d704bb8851578d" providerId="LiveId" clId="{C3643E46-525B-BE45-8B54-BDEE28AA3C8B}" dt="2022-07-07T21:38:12.212" v="33"/>
          <ac:spMkLst>
            <pc:docMk/>
            <pc:sldMk cId="918811" sldId="259"/>
            <ac:spMk id="50" creationId="{9EFDE1E9-7FE0-45CA-9DE2-237F77319A9F}"/>
          </ac:spMkLst>
        </pc:spChg>
        <pc:spChg chg="mod">
          <ac:chgData name="Luiza Macovei" userId="c6d704bb8851578d" providerId="LiveId" clId="{C3643E46-525B-BE45-8B54-BDEE28AA3C8B}" dt="2022-07-09T22:10:01.759" v="1356" actId="1076"/>
          <ac:spMkLst>
            <pc:docMk/>
            <pc:sldMk cId="918811" sldId="259"/>
            <ac:spMk id="54" creationId="{A3CFB84C-F2EF-5A61-3D21-E3ECB867BFDC}"/>
          </ac:spMkLst>
        </pc:spChg>
      </pc:sldChg>
      <pc:sldChg chg="modSp ord modTransition">
        <pc:chgData name="Luiza Macovei" userId="c6d704bb8851578d" providerId="LiveId" clId="{C3643E46-525B-BE45-8B54-BDEE28AA3C8B}" dt="2022-07-09T11:07:08.599" v="827" actId="20578"/>
        <pc:sldMkLst>
          <pc:docMk/>
          <pc:sldMk cId="1670820974" sldId="260"/>
        </pc:sldMkLst>
        <pc:spChg chg="mod">
          <ac:chgData name="Luiza Macovei" userId="c6d704bb8851578d" providerId="LiveId" clId="{C3643E46-525B-BE45-8B54-BDEE28AA3C8B}" dt="2022-07-07T21:49:21.533" v="231"/>
          <ac:spMkLst>
            <pc:docMk/>
            <pc:sldMk cId="1670820974" sldId="260"/>
            <ac:spMk id="2" creationId="{9B7BECD4-648E-474A-468B-71BADA6259EF}"/>
          </ac:spMkLst>
        </pc:spChg>
        <pc:spChg chg="mod">
          <ac:chgData name="Luiza Macovei" userId="c6d704bb8851578d" providerId="LiveId" clId="{C3643E46-525B-BE45-8B54-BDEE28AA3C8B}" dt="2022-07-07T21:49:21.533" v="231"/>
          <ac:spMkLst>
            <pc:docMk/>
            <pc:sldMk cId="1670820974" sldId="260"/>
            <ac:spMk id="3" creationId="{192CB59D-5D01-BBF6-4625-7DCA9FA5456B}"/>
          </ac:spMkLst>
        </pc:spChg>
      </pc:sldChg>
      <pc:sldChg chg="addSp delSp modSp mod modTransition setBg delDesignElem">
        <pc:chgData name="Luiza Macovei" userId="c6d704bb8851578d" providerId="LiveId" clId="{C3643E46-525B-BE45-8B54-BDEE28AA3C8B}" dt="2022-07-09T17:24:48.662" v="1134"/>
        <pc:sldMkLst>
          <pc:docMk/>
          <pc:sldMk cId="59353334" sldId="261"/>
        </pc:sldMkLst>
        <pc:spChg chg="add del">
          <ac:chgData name="Luiza Macovei" userId="c6d704bb8851578d" providerId="LiveId" clId="{C3643E46-525B-BE45-8B54-BDEE28AA3C8B}" dt="2022-07-07T21:38:49.368" v="39" actId="26606"/>
          <ac:spMkLst>
            <pc:docMk/>
            <pc:sldMk cId="59353334" sldId="261"/>
            <ac:spMk id="12" creationId="{7E475056-B0EB-44BE-8568-61ABEFB2E99D}"/>
          </ac:spMkLst>
        </pc:spChg>
        <pc:spChg chg="add del">
          <ac:chgData name="Luiza Macovei" userId="c6d704bb8851578d" providerId="LiveId" clId="{C3643E46-525B-BE45-8B54-BDEE28AA3C8B}" dt="2022-07-07T21:38:49.368" v="39" actId="26606"/>
          <ac:spMkLst>
            <pc:docMk/>
            <pc:sldMk cId="59353334" sldId="261"/>
            <ac:spMk id="16" creationId="{E82ABBDC-7A44-4AE8-A04F-B5495481B9F2}"/>
          </ac:spMkLst>
        </pc:spChg>
        <pc:spChg chg="add del">
          <ac:chgData name="Luiza Macovei" userId="c6d704bb8851578d" providerId="LiveId" clId="{C3643E46-525B-BE45-8B54-BDEE28AA3C8B}" dt="2022-07-07T21:49:21.533" v="231"/>
          <ac:spMkLst>
            <pc:docMk/>
            <pc:sldMk cId="59353334" sldId="261"/>
            <ac:spMk id="18" creationId="{D0672142-94D6-400E-B188-309B101D8BEB}"/>
          </ac:spMkLst>
        </pc:spChg>
        <pc:spChg chg="add del">
          <ac:chgData name="Luiza Macovei" userId="c6d704bb8851578d" providerId="LiveId" clId="{C3643E46-525B-BE45-8B54-BDEE28AA3C8B}" dt="2022-07-07T21:49:21.533" v="231"/>
          <ac:spMkLst>
            <pc:docMk/>
            <pc:sldMk cId="59353334" sldId="261"/>
            <ac:spMk id="19" creationId="{C127259A-B804-4AD2-9BC6-66F7BB218575}"/>
          </ac:spMkLst>
        </pc:spChg>
        <pc:graphicFrameChg chg="mod modGraphic">
          <ac:chgData name="Luiza Macovei" userId="c6d704bb8851578d" providerId="LiveId" clId="{C3643E46-525B-BE45-8B54-BDEE28AA3C8B}" dt="2022-07-09T17:24:48.662" v="1134"/>
          <ac:graphicFrameMkLst>
            <pc:docMk/>
            <pc:sldMk cId="59353334" sldId="261"/>
            <ac:graphicFrameMk id="7" creationId="{94C3B948-0975-BF13-8A67-9D27E6076B53}"/>
          </ac:graphicFrameMkLst>
        </pc:graphicFrameChg>
        <pc:cxnChg chg="add del">
          <ac:chgData name="Luiza Macovei" userId="c6d704bb8851578d" providerId="LiveId" clId="{C3643E46-525B-BE45-8B54-BDEE28AA3C8B}" dt="2022-07-07T21:38:49.368" v="39" actId="26606"/>
          <ac:cxnSpMkLst>
            <pc:docMk/>
            <pc:sldMk cId="59353334" sldId="261"/>
            <ac:cxnSpMk id="14" creationId="{F2C8E2EC-73A4-48C2-B4D7-D7726BD908EE}"/>
          </ac:cxnSpMkLst>
        </pc:cxnChg>
        <pc:cxnChg chg="add del">
          <ac:chgData name="Luiza Macovei" userId="c6d704bb8851578d" providerId="LiveId" clId="{C3643E46-525B-BE45-8B54-BDEE28AA3C8B}" dt="2022-07-07T21:49:21.533" v="231"/>
          <ac:cxnSpMkLst>
            <pc:docMk/>
            <pc:sldMk cId="59353334" sldId="261"/>
            <ac:cxnSpMk id="20" creationId="{39B4E8A7-8505-4752-9B81-C739116CE02E}"/>
          </ac:cxnSpMkLst>
        </pc:cxnChg>
      </pc:sldChg>
      <pc:sldChg chg="modSp new mod ord modTransition">
        <pc:chgData name="Luiza Macovei" userId="c6d704bb8851578d" providerId="LiveId" clId="{C3643E46-525B-BE45-8B54-BDEE28AA3C8B}" dt="2022-07-09T10:55:16.897" v="235" actId="20578"/>
        <pc:sldMkLst>
          <pc:docMk/>
          <pc:sldMk cId="3630192472" sldId="262"/>
        </pc:sldMkLst>
        <pc:spChg chg="mod">
          <ac:chgData name="Luiza Macovei" userId="c6d704bb8851578d" providerId="LiveId" clId="{C3643E46-525B-BE45-8B54-BDEE28AA3C8B}" dt="2022-07-07T21:49:21.533" v="231"/>
          <ac:spMkLst>
            <pc:docMk/>
            <pc:sldMk cId="3630192472" sldId="262"/>
            <ac:spMk id="2" creationId="{2C9CEA42-EF34-8331-E8F8-74C404F2F474}"/>
          </ac:spMkLst>
        </pc:spChg>
        <pc:spChg chg="mod">
          <ac:chgData name="Luiza Macovei" userId="c6d704bb8851578d" providerId="LiveId" clId="{C3643E46-525B-BE45-8B54-BDEE28AA3C8B}" dt="2022-07-07T21:49:21.533" v="231"/>
          <ac:spMkLst>
            <pc:docMk/>
            <pc:sldMk cId="3630192472" sldId="262"/>
            <ac:spMk id="3" creationId="{FA4ECD55-2594-2C62-27EE-012D0F6595FE}"/>
          </ac:spMkLst>
        </pc:spChg>
      </pc:sldChg>
      <pc:sldChg chg="addSp delSp modSp new mod modTransition setBg">
        <pc:chgData name="Luiza Macovei" userId="c6d704bb8851578d" providerId="LiveId" clId="{C3643E46-525B-BE45-8B54-BDEE28AA3C8B}" dt="2022-07-09T22:34:29.856" v="1456" actId="20577"/>
        <pc:sldMkLst>
          <pc:docMk/>
          <pc:sldMk cId="3085111210" sldId="263"/>
        </pc:sldMkLst>
        <pc:spChg chg="mod">
          <ac:chgData name="Luiza Macovei" userId="c6d704bb8851578d" providerId="LiveId" clId="{C3643E46-525B-BE45-8B54-BDEE28AA3C8B}" dt="2022-07-07T21:49:35.724" v="234" actId="26606"/>
          <ac:spMkLst>
            <pc:docMk/>
            <pc:sldMk cId="3085111210" sldId="263"/>
            <ac:spMk id="2" creationId="{0FEAEFB1-D5C5-9432-B942-14784523EE03}"/>
          </ac:spMkLst>
        </pc:spChg>
        <pc:spChg chg="mod">
          <ac:chgData name="Luiza Macovei" userId="c6d704bb8851578d" providerId="LiveId" clId="{C3643E46-525B-BE45-8B54-BDEE28AA3C8B}" dt="2022-07-09T22:34:29.856" v="1456" actId="20577"/>
          <ac:spMkLst>
            <pc:docMk/>
            <pc:sldMk cId="3085111210" sldId="263"/>
            <ac:spMk id="3" creationId="{5B76E2B8-8CA9-41AC-AECD-E5D387FD8E7D}"/>
          </ac:spMkLst>
        </pc:spChg>
        <pc:spChg chg="add del">
          <ac:chgData name="Luiza Macovei" userId="c6d704bb8851578d" providerId="LiveId" clId="{C3643E46-525B-BE45-8B54-BDEE28AA3C8B}" dt="2022-07-07T21:49:35.639" v="233" actId="26606"/>
          <ac:spMkLst>
            <pc:docMk/>
            <pc:sldMk cId="3085111210" sldId="263"/>
            <ac:spMk id="8" creationId="{5690F3EE-0CD1-4520-B020-4E1DF3141C74}"/>
          </ac:spMkLst>
        </pc:spChg>
        <pc:spChg chg="add del">
          <ac:chgData name="Luiza Macovei" userId="c6d704bb8851578d" providerId="LiveId" clId="{C3643E46-525B-BE45-8B54-BDEE28AA3C8B}" dt="2022-07-07T21:49:35.639" v="233" actId="26606"/>
          <ac:spMkLst>
            <pc:docMk/>
            <pc:sldMk cId="3085111210" sldId="263"/>
            <ac:spMk id="10" creationId="{9EFDE1E9-7FE0-45CA-9DE2-237F77319A9F}"/>
          </ac:spMkLst>
        </pc:spChg>
        <pc:spChg chg="add">
          <ac:chgData name="Luiza Macovei" userId="c6d704bb8851578d" providerId="LiveId" clId="{C3643E46-525B-BE45-8B54-BDEE28AA3C8B}" dt="2022-07-07T21:49:35.724" v="234" actId="26606"/>
          <ac:spMkLst>
            <pc:docMk/>
            <pc:sldMk cId="3085111210" sldId="263"/>
            <ac:spMk id="12" creationId="{BC7AB4B5-66A5-48D1-BD88-C60A16ED971B}"/>
          </ac:spMkLst>
        </pc:spChg>
        <pc:spChg chg="add">
          <ac:chgData name="Luiza Macovei" userId="c6d704bb8851578d" providerId="LiveId" clId="{C3643E46-525B-BE45-8B54-BDEE28AA3C8B}" dt="2022-07-07T21:49:35.724" v="234" actId="26606"/>
          <ac:spMkLst>
            <pc:docMk/>
            <pc:sldMk cId="3085111210" sldId="263"/>
            <ac:spMk id="13" creationId="{5BBD3ED2-B0E6-45A2-ABD5-ECF31BC37C2E}"/>
          </ac:spMkLst>
        </pc:spChg>
        <pc:spChg chg="add">
          <ac:chgData name="Luiza Macovei" userId="c6d704bb8851578d" providerId="LiveId" clId="{C3643E46-525B-BE45-8B54-BDEE28AA3C8B}" dt="2022-07-07T21:49:35.724" v="234" actId="26606"/>
          <ac:spMkLst>
            <pc:docMk/>
            <pc:sldMk cId="3085111210" sldId="263"/>
            <ac:spMk id="14" creationId="{F2D2D1E8-4ABF-4B6B-B39D-40B080B61E49}"/>
          </ac:spMkLst>
        </pc:spChg>
      </pc:sldChg>
      <pc:sldChg chg="modSp new mod">
        <pc:chgData name="Luiza Macovei" userId="c6d704bb8851578d" providerId="LiveId" clId="{C3643E46-525B-BE45-8B54-BDEE28AA3C8B}" dt="2022-07-09T22:15:34.663" v="1375"/>
        <pc:sldMkLst>
          <pc:docMk/>
          <pc:sldMk cId="2105486538" sldId="264"/>
        </pc:sldMkLst>
        <pc:spChg chg="mod">
          <ac:chgData name="Luiza Macovei" userId="c6d704bb8851578d" providerId="LiveId" clId="{C3643E46-525B-BE45-8B54-BDEE28AA3C8B}" dt="2022-07-09T11:02:48.858" v="636" actId="20577"/>
          <ac:spMkLst>
            <pc:docMk/>
            <pc:sldMk cId="2105486538" sldId="264"/>
            <ac:spMk id="2" creationId="{8FB1B794-DCE5-D610-86F5-174C6FEC9425}"/>
          </ac:spMkLst>
        </pc:spChg>
        <pc:spChg chg="mod">
          <ac:chgData name="Luiza Macovei" userId="c6d704bb8851578d" providerId="LiveId" clId="{C3643E46-525B-BE45-8B54-BDEE28AA3C8B}" dt="2022-07-09T22:15:34.663" v="1375"/>
          <ac:spMkLst>
            <pc:docMk/>
            <pc:sldMk cId="2105486538" sldId="264"/>
            <ac:spMk id="3" creationId="{7981E76F-35E1-4334-9C9B-53A05F81A73C}"/>
          </ac:spMkLst>
        </pc:spChg>
      </pc:sldChg>
      <pc:sldChg chg="addSp delSp modSp new mod">
        <pc:chgData name="Luiza Macovei" userId="c6d704bb8851578d" providerId="LiveId" clId="{C3643E46-525B-BE45-8B54-BDEE28AA3C8B}" dt="2022-07-09T22:41:45.098" v="1477" actId="20577"/>
        <pc:sldMkLst>
          <pc:docMk/>
          <pc:sldMk cId="16813310" sldId="265"/>
        </pc:sldMkLst>
        <pc:spChg chg="mod">
          <ac:chgData name="Luiza Macovei" userId="c6d704bb8851578d" providerId="LiveId" clId="{C3643E46-525B-BE45-8B54-BDEE28AA3C8B}" dt="2022-07-09T11:05:24.637" v="791" actId="20577"/>
          <ac:spMkLst>
            <pc:docMk/>
            <pc:sldMk cId="16813310" sldId="265"/>
            <ac:spMk id="2" creationId="{FCF37B45-8745-E1BA-9990-37C5B80C6D96}"/>
          </ac:spMkLst>
        </pc:spChg>
        <pc:spChg chg="del">
          <ac:chgData name="Luiza Macovei" userId="c6d704bb8851578d" providerId="LiveId" clId="{C3643E46-525B-BE45-8B54-BDEE28AA3C8B}" dt="2022-07-09T22:01:49.487" v="1286" actId="3680"/>
          <ac:spMkLst>
            <pc:docMk/>
            <pc:sldMk cId="16813310" sldId="265"/>
            <ac:spMk id="3" creationId="{02CD1437-BC99-89FD-4DD4-3893D9CCFF83}"/>
          </ac:spMkLst>
        </pc:spChg>
        <pc:graphicFrameChg chg="add mod ord modGraphic">
          <ac:chgData name="Luiza Macovei" userId="c6d704bb8851578d" providerId="LiveId" clId="{C3643E46-525B-BE45-8B54-BDEE28AA3C8B}" dt="2022-07-09T22:41:45.098" v="1477" actId="20577"/>
          <ac:graphicFrameMkLst>
            <pc:docMk/>
            <pc:sldMk cId="16813310" sldId="265"/>
            <ac:graphicFrameMk id="4" creationId="{A9F31EB9-7185-D5F1-2019-B9DDCCF794E9}"/>
          </ac:graphicFrameMkLst>
        </pc:graphicFrameChg>
      </pc:sldChg>
      <pc:sldChg chg="modSp new mod">
        <pc:chgData name="Luiza Macovei" userId="c6d704bb8851578d" providerId="LiveId" clId="{C3643E46-525B-BE45-8B54-BDEE28AA3C8B}" dt="2022-07-09T17:38:50.521" v="1199" actId="27636"/>
        <pc:sldMkLst>
          <pc:docMk/>
          <pc:sldMk cId="1217246803" sldId="266"/>
        </pc:sldMkLst>
        <pc:spChg chg="mod">
          <ac:chgData name="Luiza Macovei" userId="c6d704bb8851578d" providerId="LiveId" clId="{C3643E46-525B-BE45-8B54-BDEE28AA3C8B}" dt="2022-07-09T11:07:40.908" v="928" actId="20577"/>
          <ac:spMkLst>
            <pc:docMk/>
            <pc:sldMk cId="1217246803" sldId="266"/>
            <ac:spMk id="2" creationId="{F53E8FDF-86ED-7CCF-3C6C-0E1D52D24CEE}"/>
          </ac:spMkLst>
        </pc:spChg>
        <pc:spChg chg="mod">
          <ac:chgData name="Luiza Macovei" userId="c6d704bb8851578d" providerId="LiveId" clId="{C3643E46-525B-BE45-8B54-BDEE28AA3C8B}" dt="2022-07-09T17:38:50.521" v="1199" actId="27636"/>
          <ac:spMkLst>
            <pc:docMk/>
            <pc:sldMk cId="1217246803" sldId="266"/>
            <ac:spMk id="3" creationId="{A9D59EB3-E1ED-637F-E77B-DCCD526555CE}"/>
          </ac:spMkLst>
        </pc:spChg>
      </pc:sldChg>
      <pc:sldChg chg="modSp new mod">
        <pc:chgData name="Luiza Macovei" userId="c6d704bb8851578d" providerId="LiveId" clId="{C3643E46-525B-BE45-8B54-BDEE28AA3C8B}" dt="2022-07-09T21:04:06.153" v="1204"/>
        <pc:sldMkLst>
          <pc:docMk/>
          <pc:sldMk cId="1524010808" sldId="267"/>
        </pc:sldMkLst>
        <pc:spChg chg="mod">
          <ac:chgData name="Luiza Macovei" userId="c6d704bb8851578d" providerId="LiveId" clId="{C3643E46-525B-BE45-8B54-BDEE28AA3C8B}" dt="2022-07-09T11:09:06.883" v="1105" actId="20577"/>
          <ac:spMkLst>
            <pc:docMk/>
            <pc:sldMk cId="1524010808" sldId="267"/>
            <ac:spMk id="2" creationId="{F4BF204F-7D1F-4093-33A9-B0DE44504FFA}"/>
          </ac:spMkLst>
        </pc:spChg>
        <pc:spChg chg="mod">
          <ac:chgData name="Luiza Macovei" userId="c6d704bb8851578d" providerId="LiveId" clId="{C3643E46-525B-BE45-8B54-BDEE28AA3C8B}" dt="2022-07-09T21:04:06.153" v="1204"/>
          <ac:spMkLst>
            <pc:docMk/>
            <pc:sldMk cId="1524010808" sldId="267"/>
            <ac:spMk id="3" creationId="{263DD7FA-D183-E51C-4EAA-735A4E276EBE}"/>
          </ac:spMkLst>
        </pc:spChg>
      </pc:sldChg>
      <pc:sldChg chg="modSp new mod ord">
        <pc:chgData name="Luiza Macovei" userId="c6d704bb8851578d" providerId="LiveId" clId="{C3643E46-525B-BE45-8B54-BDEE28AA3C8B}" dt="2022-07-09T22:00:35.954" v="1285"/>
        <pc:sldMkLst>
          <pc:docMk/>
          <pc:sldMk cId="1840704492" sldId="268"/>
        </pc:sldMkLst>
        <pc:spChg chg="mod">
          <ac:chgData name="Luiza Macovei" userId="c6d704bb8851578d" providerId="LiveId" clId="{C3643E46-525B-BE45-8B54-BDEE28AA3C8B}" dt="2022-07-09T21:57:06.595" v="1282" actId="20577"/>
          <ac:spMkLst>
            <pc:docMk/>
            <pc:sldMk cId="1840704492" sldId="268"/>
            <ac:spMk id="2" creationId="{65130E81-769B-5E2C-73C0-4A7126F17BE6}"/>
          </ac:spMkLst>
        </pc:spChg>
        <pc:spChg chg="mod">
          <ac:chgData name="Luiza Macovei" userId="c6d704bb8851578d" providerId="LiveId" clId="{C3643E46-525B-BE45-8B54-BDEE28AA3C8B}" dt="2022-07-09T22:00:35.954" v="1285"/>
          <ac:spMkLst>
            <pc:docMk/>
            <pc:sldMk cId="1840704492" sldId="268"/>
            <ac:spMk id="3" creationId="{FE742C53-98B2-B2AA-48BA-E9A09FFDD1ED}"/>
          </ac:spMkLst>
        </pc:spChg>
      </pc:sldChg>
      <pc:sldChg chg="modSp new mod">
        <pc:chgData name="Luiza Macovei" userId="c6d704bb8851578d" providerId="LiveId" clId="{C3643E46-525B-BE45-8B54-BDEE28AA3C8B}" dt="2022-07-09T22:40:33.003" v="1468"/>
        <pc:sldMkLst>
          <pc:docMk/>
          <pc:sldMk cId="3780074625" sldId="269"/>
        </pc:sldMkLst>
        <pc:spChg chg="mod">
          <ac:chgData name="Luiza Macovei" userId="c6d704bb8851578d" providerId="LiveId" clId="{C3643E46-525B-BE45-8B54-BDEE28AA3C8B}" dt="2022-07-09T22:34:48.510" v="1467" actId="20577"/>
          <ac:spMkLst>
            <pc:docMk/>
            <pc:sldMk cId="3780074625" sldId="269"/>
            <ac:spMk id="2" creationId="{6FB98E91-86A7-D3BF-486F-C9BF2AB8C244}"/>
          </ac:spMkLst>
        </pc:spChg>
        <pc:spChg chg="mod">
          <ac:chgData name="Luiza Macovei" userId="c6d704bb8851578d" providerId="LiveId" clId="{C3643E46-525B-BE45-8B54-BDEE28AA3C8B}" dt="2022-07-09T22:40:33.003" v="1468"/>
          <ac:spMkLst>
            <pc:docMk/>
            <pc:sldMk cId="3780074625" sldId="269"/>
            <ac:spMk id="3" creationId="{F5A09752-8179-E086-044F-E5470BC5C882}"/>
          </ac:spMkLst>
        </pc:spChg>
      </pc:sldChg>
      <pc:sldChg chg="modSp new mod">
        <pc:chgData name="Luiza Macovei" userId="c6d704bb8851578d" providerId="LiveId" clId="{C3643E46-525B-BE45-8B54-BDEE28AA3C8B}" dt="2022-07-09T22:43:33.694" v="1552" actId="20577"/>
        <pc:sldMkLst>
          <pc:docMk/>
          <pc:sldMk cId="3158991017" sldId="270"/>
        </pc:sldMkLst>
        <pc:spChg chg="mod">
          <ac:chgData name="Luiza Macovei" userId="c6d704bb8851578d" providerId="LiveId" clId="{C3643E46-525B-BE45-8B54-BDEE28AA3C8B}" dt="2022-07-09T22:42:14.142" v="1482" actId="1076"/>
          <ac:spMkLst>
            <pc:docMk/>
            <pc:sldMk cId="3158991017" sldId="270"/>
            <ac:spMk id="2" creationId="{3D8047CA-FA4C-AF3A-E052-E643CBE1751B}"/>
          </ac:spMkLst>
        </pc:spChg>
        <pc:spChg chg="mod">
          <ac:chgData name="Luiza Macovei" userId="c6d704bb8851578d" providerId="LiveId" clId="{C3643E46-525B-BE45-8B54-BDEE28AA3C8B}" dt="2022-07-09T22:43:33.694" v="1552" actId="20577"/>
          <ac:spMkLst>
            <pc:docMk/>
            <pc:sldMk cId="3158991017" sldId="270"/>
            <ac:spMk id="3" creationId="{4AAF703C-BA15-F53A-80A6-3028DE1CCF7A}"/>
          </ac:spMkLst>
        </pc:spChg>
      </pc:sldChg>
      <pc:sldMasterChg chg="modTransition modSldLayout">
        <pc:chgData name="Luiza Macovei" userId="c6d704bb8851578d" providerId="LiveId" clId="{C3643E46-525B-BE45-8B54-BDEE28AA3C8B}" dt="2022-07-07T21:42:55.616" v="217"/>
        <pc:sldMasterMkLst>
          <pc:docMk/>
          <pc:sldMasterMk cId="150926973" sldId="2147483798"/>
        </pc:sldMasterMkLst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3061576094" sldId="2147483799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473625514" sldId="2147483800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2022700436" sldId="2147483801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829085578" sldId="2147483802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4165865709" sldId="2147483803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465202260" sldId="2147483804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420193681" sldId="2147483805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011716050" sldId="2147483806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4232347876" sldId="2147483807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4143607135" sldId="2147483808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3265520594" sldId="2147483809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3992467638" sldId="2147483810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582283792" sldId="2147483811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1923383671" sldId="2147483812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223788802" sldId="2147483813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3652648062" sldId="2147483814"/>
          </pc:sldLayoutMkLst>
        </pc:sldLayoutChg>
        <pc:sldLayoutChg chg="modTransition">
          <pc:chgData name="Luiza Macovei" userId="c6d704bb8851578d" providerId="LiveId" clId="{C3643E46-525B-BE45-8B54-BDEE28AA3C8B}" dt="2022-07-07T21:42:55.616" v="217"/>
          <pc:sldLayoutMkLst>
            <pc:docMk/>
            <pc:sldMasterMk cId="150926973" sldId="2147483798"/>
            <pc:sldLayoutMk cId="424901505" sldId="2147483815"/>
          </pc:sldLayoutMkLst>
        </pc:sldLayoutChg>
      </pc:sldMasterChg>
      <pc:sldMasterChg chg="modTransition modSldLayout">
        <pc:chgData name="Luiza Macovei" userId="c6d704bb8851578d" providerId="LiveId" clId="{C3643E46-525B-BE45-8B54-BDEE28AA3C8B}" dt="2022-07-07T21:49:21.533" v="231"/>
        <pc:sldMasterMkLst>
          <pc:docMk/>
          <pc:sldMasterMk cId="1450106040" sldId="2147483816"/>
        </pc:sldMasterMkLst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242905921" sldId="2147483817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3824218764" sldId="2147483818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1587632840" sldId="2147483819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2293880218" sldId="2147483820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2025859810" sldId="2147483821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4125481644" sldId="2147483822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2762804748" sldId="2147483823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3793058875" sldId="2147483824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1637749657" sldId="2147483825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3662190154" sldId="2147483826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4251644800" sldId="2147483827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367680590" sldId="2147483828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100031229" sldId="2147483829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4138177258" sldId="2147483830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3698927743" sldId="2147483831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4178751024" sldId="2147483832"/>
          </pc:sldLayoutMkLst>
        </pc:sldLayoutChg>
        <pc:sldLayoutChg chg="modTransition">
          <pc:chgData name="Luiza Macovei" userId="c6d704bb8851578d" providerId="LiveId" clId="{C3643E46-525B-BE45-8B54-BDEE28AA3C8B}" dt="2022-07-07T21:49:21.533" v="231"/>
          <pc:sldLayoutMkLst>
            <pc:docMk/>
            <pc:sldMasterMk cId="1450106040" sldId="2147483816"/>
            <pc:sldLayoutMk cId="166440195" sldId="214748383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E53CAD-C251-A348-B5CD-96B2AC27208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it-IT"/>
        </a:p>
      </dgm:t>
    </dgm:pt>
    <dgm:pt modelId="{3E8D4D41-D963-684C-BE60-E510216D16EE}">
      <dgm:prSet phldrT="[Testo]"/>
      <dgm:spPr/>
      <dgm:t>
        <a:bodyPr/>
        <a:lstStyle/>
        <a:p>
          <a:r>
            <a:rPr lang="it-IT" dirty="0"/>
            <a:t>POLITICAL: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A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sector-specific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international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migration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route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that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works for social care after Brexit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is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one of the policy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measures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that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will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help with recruitment and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retention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in the social care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industry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44C0C5F0-970F-424B-8317-2E830EF3F6FF}" type="parTrans" cxnId="{704EF777-1CAE-5140-936C-B8DCC1B761E1}">
      <dgm:prSet/>
      <dgm:spPr/>
      <dgm:t>
        <a:bodyPr/>
        <a:lstStyle/>
        <a:p>
          <a:endParaRPr lang="it-IT"/>
        </a:p>
      </dgm:t>
    </dgm:pt>
    <dgm:pt modelId="{066F16DD-A406-044E-9607-CBC51DFADBB6}" type="sibTrans" cxnId="{704EF777-1CAE-5140-936C-B8DCC1B761E1}">
      <dgm:prSet/>
      <dgm:spPr/>
      <dgm:t>
        <a:bodyPr/>
        <a:lstStyle/>
        <a:p>
          <a:endParaRPr lang="it-IT"/>
        </a:p>
      </dgm:t>
    </dgm:pt>
    <dgm:pt modelId="{33563682-82F5-6040-9858-5D198A0EBD40}">
      <dgm:prSet phldrT="[Testo]"/>
      <dgm:spPr/>
      <dgm:t>
        <a:bodyPr/>
        <a:lstStyle/>
        <a:p>
          <a:r>
            <a:rPr lang="it-IT" dirty="0" err="1"/>
            <a:t>ECONOMIC:Staff</a:t>
          </a:r>
          <a:r>
            <a:rPr lang="it-IT" dirty="0"/>
            <a:t> turnover in the </a:t>
          </a:r>
          <a:r>
            <a:rPr lang="it-IT" dirty="0" err="1"/>
            <a:t>healthcare</a:t>
          </a:r>
          <a:r>
            <a:rPr lang="it-IT" dirty="0"/>
            <a:t> </a:t>
          </a:r>
          <a:r>
            <a:rPr lang="it-IT" dirty="0" err="1"/>
            <a:t>sector</a:t>
          </a:r>
          <a:r>
            <a:rPr lang="it-IT" dirty="0"/>
            <a:t> </a:t>
          </a:r>
          <a:r>
            <a:rPr lang="it-IT" dirty="0" err="1"/>
            <a:t>is</a:t>
          </a:r>
          <a:r>
            <a:rPr lang="it-IT" dirty="0"/>
            <a:t> a </a:t>
          </a:r>
          <a:r>
            <a:rPr lang="it-IT" dirty="0" err="1"/>
            <a:t>result</a:t>
          </a:r>
          <a:r>
            <a:rPr lang="it-IT" dirty="0"/>
            <a:t> of low </a:t>
          </a:r>
          <a:r>
            <a:rPr lang="it-IT" dirty="0" err="1"/>
            <a:t>salaries</a:t>
          </a:r>
          <a:r>
            <a:rPr lang="it-IT" dirty="0"/>
            <a:t>.</a:t>
          </a:r>
        </a:p>
      </dgm:t>
    </dgm:pt>
    <dgm:pt modelId="{69C4DE65-CC4F-E14C-977E-06F290E68566}" type="parTrans" cxnId="{8CECC746-E4AD-3543-8098-D3AE8F536A38}">
      <dgm:prSet/>
      <dgm:spPr/>
      <dgm:t>
        <a:bodyPr/>
        <a:lstStyle/>
        <a:p>
          <a:endParaRPr lang="it-IT"/>
        </a:p>
      </dgm:t>
    </dgm:pt>
    <dgm:pt modelId="{3136A653-CCE9-7945-82CD-2EB45A41D118}" type="sibTrans" cxnId="{8CECC746-E4AD-3543-8098-D3AE8F536A38}">
      <dgm:prSet/>
      <dgm:spPr/>
      <dgm:t>
        <a:bodyPr/>
        <a:lstStyle/>
        <a:p>
          <a:endParaRPr lang="it-IT"/>
        </a:p>
      </dgm:t>
    </dgm:pt>
    <dgm:pt modelId="{E35266A6-DA78-EA44-81AF-31BFB2D71198}">
      <dgm:prSet phldrT="[Testo]"/>
      <dgm:spPr/>
      <dgm:t>
        <a:bodyPr/>
        <a:lstStyle/>
        <a:p>
          <a:r>
            <a:rPr lang="it-IT" dirty="0" err="1"/>
            <a:t>SOCIAL:Work-related</a:t>
          </a:r>
          <a:r>
            <a:rPr lang="it-IT" dirty="0"/>
            <a:t> stress stress </a:t>
          </a:r>
          <a:r>
            <a:rPr lang="it-IT" dirty="0" err="1"/>
            <a:t>among</a:t>
          </a:r>
          <a:r>
            <a:rPr lang="it-IT" dirty="0"/>
            <a:t> workers and </a:t>
          </a:r>
          <a:r>
            <a:rPr lang="it-IT" dirty="0" err="1"/>
            <a:t>greater</a:t>
          </a:r>
          <a:r>
            <a:rPr lang="it-IT" dirty="0"/>
            <a:t> health </a:t>
          </a:r>
          <a:r>
            <a:rPr lang="it-IT" dirty="0" err="1"/>
            <a:t>problems</a:t>
          </a:r>
          <a:r>
            <a:rPr lang="it-IT" dirty="0"/>
            <a:t> due to the aging </a:t>
          </a:r>
          <a:r>
            <a:rPr lang="it-IT" dirty="0" err="1"/>
            <a:t>population</a:t>
          </a:r>
          <a:endParaRPr lang="it-IT" dirty="0"/>
        </a:p>
      </dgm:t>
    </dgm:pt>
    <dgm:pt modelId="{F7ABF726-05D0-8A40-960A-70C5B665D88A}" type="parTrans" cxnId="{D6AAA767-C271-2A4C-BB8D-0C3D87DCCB34}">
      <dgm:prSet/>
      <dgm:spPr/>
      <dgm:t>
        <a:bodyPr/>
        <a:lstStyle/>
        <a:p>
          <a:endParaRPr lang="it-IT"/>
        </a:p>
      </dgm:t>
    </dgm:pt>
    <dgm:pt modelId="{1EA8B26E-33E2-814A-8D90-EBD9ADC0C68D}" type="sibTrans" cxnId="{D6AAA767-C271-2A4C-BB8D-0C3D87DCCB34}">
      <dgm:prSet/>
      <dgm:spPr/>
      <dgm:t>
        <a:bodyPr/>
        <a:lstStyle/>
        <a:p>
          <a:endParaRPr lang="it-IT"/>
        </a:p>
      </dgm:t>
    </dgm:pt>
    <dgm:pt modelId="{EF3277F6-2174-A344-820C-082373AE4418}">
      <dgm:prSet phldrT="[Testo]"/>
      <dgm:spPr/>
      <dgm:t>
        <a:bodyPr/>
        <a:lstStyle/>
        <a:p>
          <a:endParaRPr lang="it-IT" dirty="0"/>
        </a:p>
      </dgm:t>
    </dgm:pt>
    <dgm:pt modelId="{25FEF44A-570F-DE45-BB84-BCEE0247C878}" type="parTrans" cxnId="{4AC8BF4A-3F23-354E-ABF4-35550F8B961F}">
      <dgm:prSet/>
      <dgm:spPr/>
      <dgm:t>
        <a:bodyPr/>
        <a:lstStyle/>
        <a:p>
          <a:endParaRPr lang="it-IT"/>
        </a:p>
      </dgm:t>
    </dgm:pt>
    <dgm:pt modelId="{CD50DB69-E818-0947-9B90-73EEAC90DEEB}" type="sibTrans" cxnId="{4AC8BF4A-3F23-354E-ABF4-35550F8B961F}">
      <dgm:prSet/>
      <dgm:spPr/>
      <dgm:t>
        <a:bodyPr/>
        <a:lstStyle/>
        <a:p>
          <a:endParaRPr lang="it-IT"/>
        </a:p>
      </dgm:t>
    </dgm:pt>
    <dgm:pt modelId="{41E2D0F2-1591-EB46-A9AF-65A87BCB4601}">
      <dgm:prSet phldrT="[Testo]"/>
      <dgm:spPr/>
      <dgm:t>
        <a:bodyPr/>
        <a:lstStyle/>
        <a:p>
          <a:r>
            <a:rPr lang="it-IT" dirty="0" err="1"/>
            <a:t>LEGAL:Patients</a:t>
          </a:r>
          <a:r>
            <a:rPr lang="it-IT" dirty="0"/>
            <a:t> </a:t>
          </a:r>
          <a:r>
            <a:rPr lang="it-IT" dirty="0" err="1"/>
            <a:t>who</a:t>
          </a:r>
          <a:r>
            <a:rPr lang="it-IT" dirty="0"/>
            <a:t> are </a:t>
          </a:r>
          <a:r>
            <a:rPr lang="it-IT" dirty="0" err="1"/>
            <a:t>dissatisfied</a:t>
          </a:r>
          <a:r>
            <a:rPr lang="it-IT" dirty="0"/>
            <a:t> with </a:t>
          </a:r>
          <a:r>
            <a:rPr lang="it-IT" dirty="0" err="1"/>
            <a:t>their</a:t>
          </a:r>
          <a:r>
            <a:rPr lang="it-IT" dirty="0"/>
            <a:t> treatment are </a:t>
          </a:r>
          <a:r>
            <a:rPr lang="it-IT" dirty="0" err="1"/>
            <a:t>filing</a:t>
          </a:r>
          <a:r>
            <a:rPr lang="it-IT" dirty="0"/>
            <a:t> </a:t>
          </a:r>
          <a:r>
            <a:rPr lang="it-IT" dirty="0" err="1"/>
            <a:t>lawsuits</a:t>
          </a:r>
          <a:endParaRPr lang="it-IT" dirty="0"/>
        </a:p>
      </dgm:t>
    </dgm:pt>
    <dgm:pt modelId="{CBA30BE7-12B1-9646-922B-A3464360315A}" type="parTrans" cxnId="{CF0A61E0-A3F7-964D-BD7F-8ECC88F6A69C}">
      <dgm:prSet/>
      <dgm:spPr/>
      <dgm:t>
        <a:bodyPr/>
        <a:lstStyle/>
        <a:p>
          <a:endParaRPr lang="it-IT"/>
        </a:p>
      </dgm:t>
    </dgm:pt>
    <dgm:pt modelId="{1E3E6F6F-C05B-1B48-A327-1EECAF8E2DFD}" type="sibTrans" cxnId="{CF0A61E0-A3F7-964D-BD7F-8ECC88F6A69C}">
      <dgm:prSet/>
      <dgm:spPr/>
      <dgm:t>
        <a:bodyPr/>
        <a:lstStyle/>
        <a:p>
          <a:endParaRPr lang="it-IT"/>
        </a:p>
      </dgm:t>
    </dgm:pt>
    <dgm:pt modelId="{A8B4BCC6-3A7D-A149-850D-D64FE30CAE35}" type="pres">
      <dgm:prSet presAssocID="{2AE53CAD-C251-A348-B5CD-96B2AC272087}" presName="vert0" presStyleCnt="0">
        <dgm:presLayoutVars>
          <dgm:dir/>
          <dgm:animOne val="branch"/>
          <dgm:animLvl val="lvl"/>
        </dgm:presLayoutVars>
      </dgm:prSet>
      <dgm:spPr/>
    </dgm:pt>
    <dgm:pt modelId="{131E42F2-7401-4042-A11E-96D473BDCD61}" type="pres">
      <dgm:prSet presAssocID="{3E8D4D41-D963-684C-BE60-E510216D16EE}" presName="thickLine" presStyleLbl="alignNode1" presStyleIdx="0" presStyleCnt="5"/>
      <dgm:spPr/>
    </dgm:pt>
    <dgm:pt modelId="{0A780AAA-5D6B-C544-9DEB-CFEBC4E311C0}" type="pres">
      <dgm:prSet presAssocID="{3E8D4D41-D963-684C-BE60-E510216D16EE}" presName="horz1" presStyleCnt="0"/>
      <dgm:spPr/>
    </dgm:pt>
    <dgm:pt modelId="{B68DBA53-EBCC-1F4D-846E-DAF492B33468}" type="pres">
      <dgm:prSet presAssocID="{3E8D4D41-D963-684C-BE60-E510216D16EE}" presName="tx1" presStyleLbl="revTx" presStyleIdx="0" presStyleCnt="5"/>
      <dgm:spPr/>
    </dgm:pt>
    <dgm:pt modelId="{920DCA25-3684-8441-9DB3-8A8869F1DA84}" type="pres">
      <dgm:prSet presAssocID="{3E8D4D41-D963-684C-BE60-E510216D16EE}" presName="vert1" presStyleCnt="0"/>
      <dgm:spPr/>
    </dgm:pt>
    <dgm:pt modelId="{0376980D-CACD-864D-8748-FEE65A3DFE79}" type="pres">
      <dgm:prSet presAssocID="{33563682-82F5-6040-9858-5D198A0EBD40}" presName="thickLine" presStyleLbl="alignNode1" presStyleIdx="1" presStyleCnt="5"/>
      <dgm:spPr/>
    </dgm:pt>
    <dgm:pt modelId="{50651AFF-3E4F-DA45-8F60-3123EB6CDC17}" type="pres">
      <dgm:prSet presAssocID="{33563682-82F5-6040-9858-5D198A0EBD40}" presName="horz1" presStyleCnt="0"/>
      <dgm:spPr/>
    </dgm:pt>
    <dgm:pt modelId="{0DFB827D-2E02-6D47-93F5-C97BE7CB325F}" type="pres">
      <dgm:prSet presAssocID="{33563682-82F5-6040-9858-5D198A0EBD40}" presName="tx1" presStyleLbl="revTx" presStyleIdx="1" presStyleCnt="5"/>
      <dgm:spPr/>
    </dgm:pt>
    <dgm:pt modelId="{C91B96BC-B164-3948-A04B-AE7AA6BA6816}" type="pres">
      <dgm:prSet presAssocID="{33563682-82F5-6040-9858-5D198A0EBD40}" presName="vert1" presStyleCnt="0"/>
      <dgm:spPr/>
    </dgm:pt>
    <dgm:pt modelId="{D716B915-FB57-FC4F-BD0E-769D8808CB6E}" type="pres">
      <dgm:prSet presAssocID="{E35266A6-DA78-EA44-81AF-31BFB2D71198}" presName="thickLine" presStyleLbl="alignNode1" presStyleIdx="2" presStyleCnt="5"/>
      <dgm:spPr/>
    </dgm:pt>
    <dgm:pt modelId="{777A8719-F004-E341-8DA3-4E71F6D750B0}" type="pres">
      <dgm:prSet presAssocID="{E35266A6-DA78-EA44-81AF-31BFB2D71198}" presName="horz1" presStyleCnt="0"/>
      <dgm:spPr/>
    </dgm:pt>
    <dgm:pt modelId="{EA4A7287-7A41-A043-85A9-79445341FBFC}" type="pres">
      <dgm:prSet presAssocID="{E35266A6-DA78-EA44-81AF-31BFB2D71198}" presName="tx1" presStyleLbl="revTx" presStyleIdx="2" presStyleCnt="5" custScaleY="136645"/>
      <dgm:spPr/>
    </dgm:pt>
    <dgm:pt modelId="{FB5001B4-7071-F543-80A4-59DD14796B0A}" type="pres">
      <dgm:prSet presAssocID="{E35266A6-DA78-EA44-81AF-31BFB2D71198}" presName="vert1" presStyleCnt="0"/>
      <dgm:spPr/>
    </dgm:pt>
    <dgm:pt modelId="{4603D30E-9D99-8C44-8AF8-130800C3F99D}" type="pres">
      <dgm:prSet presAssocID="{EF3277F6-2174-A344-820C-082373AE4418}" presName="thickLine" presStyleLbl="alignNode1" presStyleIdx="3" presStyleCnt="5"/>
      <dgm:spPr/>
    </dgm:pt>
    <dgm:pt modelId="{FF8183B5-1780-5F45-B98D-DDABBD44072E}" type="pres">
      <dgm:prSet presAssocID="{EF3277F6-2174-A344-820C-082373AE4418}" presName="horz1" presStyleCnt="0"/>
      <dgm:spPr/>
    </dgm:pt>
    <dgm:pt modelId="{9A1BC601-2AD9-1745-8972-7CC203F7FFAC}" type="pres">
      <dgm:prSet presAssocID="{EF3277F6-2174-A344-820C-082373AE4418}" presName="tx1" presStyleLbl="revTx" presStyleIdx="3" presStyleCnt="5" custFlipVert="0" custScaleY="20314"/>
      <dgm:spPr/>
    </dgm:pt>
    <dgm:pt modelId="{0AF024CF-DBAD-7E40-8A61-139E7A4E3013}" type="pres">
      <dgm:prSet presAssocID="{EF3277F6-2174-A344-820C-082373AE4418}" presName="vert1" presStyleCnt="0"/>
      <dgm:spPr/>
    </dgm:pt>
    <dgm:pt modelId="{DB5EF089-4B41-074F-9529-98AB94E64718}" type="pres">
      <dgm:prSet presAssocID="{41E2D0F2-1591-EB46-A9AF-65A87BCB4601}" presName="thickLine" presStyleLbl="alignNode1" presStyleIdx="4" presStyleCnt="5" custLinFactNeighborX="714" custLinFactNeighborY="915"/>
      <dgm:spPr/>
    </dgm:pt>
    <dgm:pt modelId="{A68BC562-052A-404A-B971-8A3046D54D72}" type="pres">
      <dgm:prSet presAssocID="{41E2D0F2-1591-EB46-A9AF-65A87BCB4601}" presName="horz1" presStyleCnt="0"/>
      <dgm:spPr/>
    </dgm:pt>
    <dgm:pt modelId="{2BBAAFB8-B1B0-344A-B8BA-1ED45EA82D4B}" type="pres">
      <dgm:prSet presAssocID="{41E2D0F2-1591-EB46-A9AF-65A87BCB4601}" presName="tx1" presStyleLbl="revTx" presStyleIdx="4" presStyleCnt="5"/>
      <dgm:spPr/>
    </dgm:pt>
    <dgm:pt modelId="{83C6F475-411C-C242-8568-D44642973505}" type="pres">
      <dgm:prSet presAssocID="{41E2D0F2-1591-EB46-A9AF-65A87BCB4601}" presName="vert1" presStyleCnt="0"/>
      <dgm:spPr/>
    </dgm:pt>
  </dgm:ptLst>
  <dgm:cxnLst>
    <dgm:cxn modelId="{2A8C620A-7B3C-984D-8D12-6AC77D06AB71}" type="presOf" srcId="{3E8D4D41-D963-684C-BE60-E510216D16EE}" destId="{B68DBA53-EBCC-1F4D-846E-DAF492B33468}" srcOrd="0" destOrd="0" presId="urn:microsoft.com/office/officeart/2008/layout/LinedList"/>
    <dgm:cxn modelId="{04B43B10-F8DB-D242-88B1-B9AFD4F1A827}" type="presOf" srcId="{2AE53CAD-C251-A348-B5CD-96B2AC272087}" destId="{A8B4BCC6-3A7D-A149-850D-D64FE30CAE35}" srcOrd="0" destOrd="0" presId="urn:microsoft.com/office/officeart/2008/layout/LinedList"/>
    <dgm:cxn modelId="{0DD4331F-7D38-CA40-9EA0-8D1F07D2C475}" type="presOf" srcId="{41E2D0F2-1591-EB46-A9AF-65A87BCB4601}" destId="{2BBAAFB8-B1B0-344A-B8BA-1ED45EA82D4B}" srcOrd="0" destOrd="0" presId="urn:microsoft.com/office/officeart/2008/layout/LinedList"/>
    <dgm:cxn modelId="{8CECC746-E4AD-3543-8098-D3AE8F536A38}" srcId="{2AE53CAD-C251-A348-B5CD-96B2AC272087}" destId="{33563682-82F5-6040-9858-5D198A0EBD40}" srcOrd="1" destOrd="0" parTransId="{69C4DE65-CC4F-E14C-977E-06F290E68566}" sibTransId="{3136A653-CCE9-7945-82CD-2EB45A41D118}"/>
    <dgm:cxn modelId="{0C53F346-E010-844A-82C1-2254B68DC912}" type="presOf" srcId="{EF3277F6-2174-A344-820C-082373AE4418}" destId="{9A1BC601-2AD9-1745-8972-7CC203F7FFAC}" srcOrd="0" destOrd="0" presId="urn:microsoft.com/office/officeart/2008/layout/LinedList"/>
    <dgm:cxn modelId="{4AC8BF4A-3F23-354E-ABF4-35550F8B961F}" srcId="{2AE53CAD-C251-A348-B5CD-96B2AC272087}" destId="{EF3277F6-2174-A344-820C-082373AE4418}" srcOrd="3" destOrd="0" parTransId="{25FEF44A-570F-DE45-BB84-BCEE0247C878}" sibTransId="{CD50DB69-E818-0947-9B90-73EEAC90DEEB}"/>
    <dgm:cxn modelId="{D6AAA767-C271-2A4C-BB8D-0C3D87DCCB34}" srcId="{2AE53CAD-C251-A348-B5CD-96B2AC272087}" destId="{E35266A6-DA78-EA44-81AF-31BFB2D71198}" srcOrd="2" destOrd="0" parTransId="{F7ABF726-05D0-8A40-960A-70C5B665D88A}" sibTransId="{1EA8B26E-33E2-814A-8D90-EBD9ADC0C68D}"/>
    <dgm:cxn modelId="{704EF777-1CAE-5140-936C-B8DCC1B761E1}" srcId="{2AE53CAD-C251-A348-B5CD-96B2AC272087}" destId="{3E8D4D41-D963-684C-BE60-E510216D16EE}" srcOrd="0" destOrd="0" parTransId="{44C0C5F0-970F-424B-8317-2E830EF3F6FF}" sibTransId="{066F16DD-A406-044E-9607-CBC51DFADBB6}"/>
    <dgm:cxn modelId="{4F7C6685-DAA5-D843-A133-D90C49DEBDB9}" type="presOf" srcId="{33563682-82F5-6040-9858-5D198A0EBD40}" destId="{0DFB827D-2E02-6D47-93F5-C97BE7CB325F}" srcOrd="0" destOrd="0" presId="urn:microsoft.com/office/officeart/2008/layout/LinedList"/>
    <dgm:cxn modelId="{4D1A4ECB-CCED-0443-B150-1F45060EF5BD}" type="presOf" srcId="{E35266A6-DA78-EA44-81AF-31BFB2D71198}" destId="{EA4A7287-7A41-A043-85A9-79445341FBFC}" srcOrd="0" destOrd="0" presId="urn:microsoft.com/office/officeart/2008/layout/LinedList"/>
    <dgm:cxn modelId="{CF0A61E0-A3F7-964D-BD7F-8ECC88F6A69C}" srcId="{2AE53CAD-C251-A348-B5CD-96B2AC272087}" destId="{41E2D0F2-1591-EB46-A9AF-65A87BCB4601}" srcOrd="4" destOrd="0" parTransId="{CBA30BE7-12B1-9646-922B-A3464360315A}" sibTransId="{1E3E6F6F-C05B-1B48-A327-1EECAF8E2DFD}"/>
    <dgm:cxn modelId="{B163287D-62CD-BC42-BAF3-BAC2035CAB08}" type="presParOf" srcId="{A8B4BCC6-3A7D-A149-850D-D64FE30CAE35}" destId="{131E42F2-7401-4042-A11E-96D473BDCD61}" srcOrd="0" destOrd="0" presId="urn:microsoft.com/office/officeart/2008/layout/LinedList"/>
    <dgm:cxn modelId="{66A5C60E-A43C-C747-ABAF-0D3AB7291428}" type="presParOf" srcId="{A8B4BCC6-3A7D-A149-850D-D64FE30CAE35}" destId="{0A780AAA-5D6B-C544-9DEB-CFEBC4E311C0}" srcOrd="1" destOrd="0" presId="urn:microsoft.com/office/officeart/2008/layout/LinedList"/>
    <dgm:cxn modelId="{C0C17496-F974-8D45-8E86-741E2A1A24BA}" type="presParOf" srcId="{0A780AAA-5D6B-C544-9DEB-CFEBC4E311C0}" destId="{B68DBA53-EBCC-1F4D-846E-DAF492B33468}" srcOrd="0" destOrd="0" presId="urn:microsoft.com/office/officeart/2008/layout/LinedList"/>
    <dgm:cxn modelId="{2923D777-36C8-CF4C-BA00-CB00487F5AAD}" type="presParOf" srcId="{0A780AAA-5D6B-C544-9DEB-CFEBC4E311C0}" destId="{920DCA25-3684-8441-9DB3-8A8869F1DA84}" srcOrd="1" destOrd="0" presId="urn:microsoft.com/office/officeart/2008/layout/LinedList"/>
    <dgm:cxn modelId="{CDC22F70-E056-9C4D-A075-1C4248B83D8C}" type="presParOf" srcId="{A8B4BCC6-3A7D-A149-850D-D64FE30CAE35}" destId="{0376980D-CACD-864D-8748-FEE65A3DFE79}" srcOrd="2" destOrd="0" presId="urn:microsoft.com/office/officeart/2008/layout/LinedList"/>
    <dgm:cxn modelId="{DFCCEFC7-4BEB-1544-93A0-9B1D36B8C272}" type="presParOf" srcId="{A8B4BCC6-3A7D-A149-850D-D64FE30CAE35}" destId="{50651AFF-3E4F-DA45-8F60-3123EB6CDC17}" srcOrd="3" destOrd="0" presId="urn:microsoft.com/office/officeart/2008/layout/LinedList"/>
    <dgm:cxn modelId="{4D20CFEB-A8A8-A341-8750-B849882F68FE}" type="presParOf" srcId="{50651AFF-3E4F-DA45-8F60-3123EB6CDC17}" destId="{0DFB827D-2E02-6D47-93F5-C97BE7CB325F}" srcOrd="0" destOrd="0" presId="urn:microsoft.com/office/officeart/2008/layout/LinedList"/>
    <dgm:cxn modelId="{CAAE6340-9287-434D-A1BE-5492211F1B25}" type="presParOf" srcId="{50651AFF-3E4F-DA45-8F60-3123EB6CDC17}" destId="{C91B96BC-B164-3948-A04B-AE7AA6BA6816}" srcOrd="1" destOrd="0" presId="urn:microsoft.com/office/officeart/2008/layout/LinedList"/>
    <dgm:cxn modelId="{48DBF71F-8E5F-0148-8BA1-F69DBFCFD5F5}" type="presParOf" srcId="{A8B4BCC6-3A7D-A149-850D-D64FE30CAE35}" destId="{D716B915-FB57-FC4F-BD0E-769D8808CB6E}" srcOrd="4" destOrd="0" presId="urn:microsoft.com/office/officeart/2008/layout/LinedList"/>
    <dgm:cxn modelId="{956BB92E-244C-FF43-A1EB-D03FC26238F8}" type="presParOf" srcId="{A8B4BCC6-3A7D-A149-850D-D64FE30CAE35}" destId="{777A8719-F004-E341-8DA3-4E71F6D750B0}" srcOrd="5" destOrd="0" presId="urn:microsoft.com/office/officeart/2008/layout/LinedList"/>
    <dgm:cxn modelId="{2EA79A10-C653-BB4E-937E-053365C2ABE7}" type="presParOf" srcId="{777A8719-F004-E341-8DA3-4E71F6D750B0}" destId="{EA4A7287-7A41-A043-85A9-79445341FBFC}" srcOrd="0" destOrd="0" presId="urn:microsoft.com/office/officeart/2008/layout/LinedList"/>
    <dgm:cxn modelId="{5442BECA-C2D9-214F-BA73-22431E0B8636}" type="presParOf" srcId="{777A8719-F004-E341-8DA3-4E71F6D750B0}" destId="{FB5001B4-7071-F543-80A4-59DD14796B0A}" srcOrd="1" destOrd="0" presId="urn:microsoft.com/office/officeart/2008/layout/LinedList"/>
    <dgm:cxn modelId="{AE252C57-ADA7-6348-93F4-AAD73FBCB924}" type="presParOf" srcId="{A8B4BCC6-3A7D-A149-850D-D64FE30CAE35}" destId="{4603D30E-9D99-8C44-8AF8-130800C3F99D}" srcOrd="6" destOrd="0" presId="urn:microsoft.com/office/officeart/2008/layout/LinedList"/>
    <dgm:cxn modelId="{4EF71619-4E66-2B41-9941-C37854420026}" type="presParOf" srcId="{A8B4BCC6-3A7D-A149-850D-D64FE30CAE35}" destId="{FF8183B5-1780-5F45-B98D-DDABBD44072E}" srcOrd="7" destOrd="0" presId="urn:microsoft.com/office/officeart/2008/layout/LinedList"/>
    <dgm:cxn modelId="{95DA1A36-5B52-2B40-B70F-B1BA9DBD2772}" type="presParOf" srcId="{FF8183B5-1780-5F45-B98D-DDABBD44072E}" destId="{9A1BC601-2AD9-1745-8972-7CC203F7FFAC}" srcOrd="0" destOrd="0" presId="urn:microsoft.com/office/officeart/2008/layout/LinedList"/>
    <dgm:cxn modelId="{170A1BF4-F2FD-9E46-B5A0-1439C1020C9F}" type="presParOf" srcId="{FF8183B5-1780-5F45-B98D-DDABBD44072E}" destId="{0AF024CF-DBAD-7E40-8A61-139E7A4E3013}" srcOrd="1" destOrd="0" presId="urn:microsoft.com/office/officeart/2008/layout/LinedList"/>
    <dgm:cxn modelId="{4DF1788A-A8BE-0C4C-85B3-E595128A96C2}" type="presParOf" srcId="{A8B4BCC6-3A7D-A149-850D-D64FE30CAE35}" destId="{DB5EF089-4B41-074F-9529-98AB94E64718}" srcOrd="8" destOrd="0" presId="urn:microsoft.com/office/officeart/2008/layout/LinedList"/>
    <dgm:cxn modelId="{CCC5153A-01C3-DC40-A68A-F8B45D279338}" type="presParOf" srcId="{A8B4BCC6-3A7D-A149-850D-D64FE30CAE35}" destId="{A68BC562-052A-404A-B971-8A3046D54D72}" srcOrd="9" destOrd="0" presId="urn:microsoft.com/office/officeart/2008/layout/LinedList"/>
    <dgm:cxn modelId="{1C986AC3-F171-1D4E-B159-C2487CF1B6FF}" type="presParOf" srcId="{A68BC562-052A-404A-B971-8A3046D54D72}" destId="{2BBAAFB8-B1B0-344A-B8BA-1ED45EA82D4B}" srcOrd="0" destOrd="0" presId="urn:microsoft.com/office/officeart/2008/layout/LinedList"/>
    <dgm:cxn modelId="{89A2E539-C0C6-1345-BC5E-EB36D03D0F69}" type="presParOf" srcId="{A68BC562-052A-404A-B971-8A3046D54D72}" destId="{83C6F475-411C-C242-8568-D446429735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1E42F2-7401-4042-A11E-96D473BDCD61}">
      <dsp:nvSpPr>
        <dsp:cNvPr id="0" name=""/>
        <dsp:cNvSpPr/>
      </dsp:nvSpPr>
      <dsp:spPr>
        <a:xfrm>
          <a:off x="0" y="1120"/>
          <a:ext cx="624399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8DBA53-EBCC-1F4D-846E-DAF492B33468}">
      <dsp:nvSpPr>
        <dsp:cNvPr id="0" name=""/>
        <dsp:cNvSpPr/>
      </dsp:nvSpPr>
      <dsp:spPr>
        <a:xfrm>
          <a:off x="0" y="1120"/>
          <a:ext cx="6243991" cy="121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 dirty="0"/>
            <a:t>POLITICAL: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A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sector-specific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international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migration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route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that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works for social care after Brexit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is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one of the policy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measures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that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will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help with recruitment and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retention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 in the social care </a:t>
          </a:r>
          <a:r>
            <a:rPr lang="it-IT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industry</a:t>
          </a:r>
          <a:r>
            <a:rPr lang="it-IT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1120"/>
        <a:ext cx="6243991" cy="1218670"/>
      </dsp:txXfrm>
    </dsp:sp>
    <dsp:sp modelId="{0376980D-CACD-864D-8748-FEE65A3DFE79}">
      <dsp:nvSpPr>
        <dsp:cNvPr id="0" name=""/>
        <dsp:cNvSpPr/>
      </dsp:nvSpPr>
      <dsp:spPr>
        <a:xfrm>
          <a:off x="0" y="1219790"/>
          <a:ext cx="624399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FB827D-2E02-6D47-93F5-C97BE7CB325F}">
      <dsp:nvSpPr>
        <dsp:cNvPr id="0" name=""/>
        <dsp:cNvSpPr/>
      </dsp:nvSpPr>
      <dsp:spPr>
        <a:xfrm>
          <a:off x="0" y="1219790"/>
          <a:ext cx="6243991" cy="121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 dirty="0" err="1"/>
            <a:t>ECONOMIC:Staff</a:t>
          </a:r>
          <a:r>
            <a:rPr lang="it-IT" sz="1900" kern="1200" dirty="0"/>
            <a:t> turnover in the </a:t>
          </a:r>
          <a:r>
            <a:rPr lang="it-IT" sz="1900" kern="1200" dirty="0" err="1"/>
            <a:t>healthcare</a:t>
          </a:r>
          <a:r>
            <a:rPr lang="it-IT" sz="1900" kern="1200" dirty="0"/>
            <a:t> </a:t>
          </a:r>
          <a:r>
            <a:rPr lang="it-IT" sz="1900" kern="1200" dirty="0" err="1"/>
            <a:t>sector</a:t>
          </a:r>
          <a:r>
            <a:rPr lang="it-IT" sz="1900" kern="1200" dirty="0"/>
            <a:t> </a:t>
          </a:r>
          <a:r>
            <a:rPr lang="it-IT" sz="1900" kern="1200" dirty="0" err="1"/>
            <a:t>is</a:t>
          </a:r>
          <a:r>
            <a:rPr lang="it-IT" sz="1900" kern="1200" dirty="0"/>
            <a:t> a </a:t>
          </a:r>
          <a:r>
            <a:rPr lang="it-IT" sz="1900" kern="1200" dirty="0" err="1"/>
            <a:t>result</a:t>
          </a:r>
          <a:r>
            <a:rPr lang="it-IT" sz="1900" kern="1200" dirty="0"/>
            <a:t> of low </a:t>
          </a:r>
          <a:r>
            <a:rPr lang="it-IT" sz="1900" kern="1200" dirty="0" err="1"/>
            <a:t>salaries</a:t>
          </a:r>
          <a:r>
            <a:rPr lang="it-IT" sz="1900" kern="1200" dirty="0"/>
            <a:t>.</a:t>
          </a:r>
        </a:p>
      </dsp:txBody>
      <dsp:txXfrm>
        <a:off x="0" y="1219790"/>
        <a:ext cx="6243991" cy="1218670"/>
      </dsp:txXfrm>
    </dsp:sp>
    <dsp:sp modelId="{D716B915-FB57-FC4F-BD0E-769D8808CB6E}">
      <dsp:nvSpPr>
        <dsp:cNvPr id="0" name=""/>
        <dsp:cNvSpPr/>
      </dsp:nvSpPr>
      <dsp:spPr>
        <a:xfrm>
          <a:off x="0" y="2438461"/>
          <a:ext cx="624399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4A7287-7A41-A043-85A9-79445341FBFC}">
      <dsp:nvSpPr>
        <dsp:cNvPr id="0" name=""/>
        <dsp:cNvSpPr/>
      </dsp:nvSpPr>
      <dsp:spPr>
        <a:xfrm>
          <a:off x="0" y="2438461"/>
          <a:ext cx="6237894" cy="1665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 dirty="0" err="1"/>
            <a:t>SOCIAL:Work-related</a:t>
          </a:r>
          <a:r>
            <a:rPr lang="it-IT" sz="1900" kern="1200" dirty="0"/>
            <a:t> stress stress </a:t>
          </a:r>
          <a:r>
            <a:rPr lang="it-IT" sz="1900" kern="1200" dirty="0" err="1"/>
            <a:t>among</a:t>
          </a:r>
          <a:r>
            <a:rPr lang="it-IT" sz="1900" kern="1200" dirty="0"/>
            <a:t> workers and </a:t>
          </a:r>
          <a:r>
            <a:rPr lang="it-IT" sz="1900" kern="1200" dirty="0" err="1"/>
            <a:t>greater</a:t>
          </a:r>
          <a:r>
            <a:rPr lang="it-IT" sz="1900" kern="1200" dirty="0"/>
            <a:t> health </a:t>
          </a:r>
          <a:r>
            <a:rPr lang="it-IT" sz="1900" kern="1200" dirty="0" err="1"/>
            <a:t>problems</a:t>
          </a:r>
          <a:r>
            <a:rPr lang="it-IT" sz="1900" kern="1200" dirty="0"/>
            <a:t> due to the aging </a:t>
          </a:r>
          <a:r>
            <a:rPr lang="it-IT" sz="1900" kern="1200" dirty="0" err="1"/>
            <a:t>population</a:t>
          </a:r>
          <a:endParaRPr lang="it-IT" sz="1900" kern="1200" dirty="0"/>
        </a:p>
      </dsp:txBody>
      <dsp:txXfrm>
        <a:off x="0" y="2438461"/>
        <a:ext cx="6237894" cy="1665252"/>
      </dsp:txXfrm>
    </dsp:sp>
    <dsp:sp modelId="{4603D30E-9D99-8C44-8AF8-130800C3F99D}">
      <dsp:nvSpPr>
        <dsp:cNvPr id="0" name=""/>
        <dsp:cNvSpPr/>
      </dsp:nvSpPr>
      <dsp:spPr>
        <a:xfrm>
          <a:off x="0" y="4103713"/>
          <a:ext cx="624399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1BC601-2AD9-1745-8972-7CC203F7FFAC}">
      <dsp:nvSpPr>
        <dsp:cNvPr id="0" name=""/>
        <dsp:cNvSpPr/>
      </dsp:nvSpPr>
      <dsp:spPr>
        <a:xfrm>
          <a:off x="0" y="4103713"/>
          <a:ext cx="6243991" cy="24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it-IT" sz="1100" kern="1200" dirty="0"/>
        </a:p>
      </dsp:txBody>
      <dsp:txXfrm>
        <a:off x="0" y="4103713"/>
        <a:ext cx="6243991" cy="247560"/>
      </dsp:txXfrm>
    </dsp:sp>
    <dsp:sp modelId="{DB5EF089-4B41-074F-9529-98AB94E64718}">
      <dsp:nvSpPr>
        <dsp:cNvPr id="0" name=""/>
        <dsp:cNvSpPr/>
      </dsp:nvSpPr>
      <dsp:spPr>
        <a:xfrm>
          <a:off x="0" y="4362425"/>
          <a:ext cx="624399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BAAFB8-B1B0-344A-B8BA-1ED45EA82D4B}">
      <dsp:nvSpPr>
        <dsp:cNvPr id="0" name=""/>
        <dsp:cNvSpPr/>
      </dsp:nvSpPr>
      <dsp:spPr>
        <a:xfrm>
          <a:off x="0" y="4351274"/>
          <a:ext cx="6243991" cy="1218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900" kern="1200" dirty="0" err="1"/>
            <a:t>LEGAL:Patients</a:t>
          </a:r>
          <a:r>
            <a:rPr lang="it-IT" sz="1900" kern="1200" dirty="0"/>
            <a:t> </a:t>
          </a:r>
          <a:r>
            <a:rPr lang="it-IT" sz="1900" kern="1200" dirty="0" err="1"/>
            <a:t>who</a:t>
          </a:r>
          <a:r>
            <a:rPr lang="it-IT" sz="1900" kern="1200" dirty="0"/>
            <a:t> are </a:t>
          </a:r>
          <a:r>
            <a:rPr lang="it-IT" sz="1900" kern="1200" dirty="0" err="1"/>
            <a:t>dissatisfied</a:t>
          </a:r>
          <a:r>
            <a:rPr lang="it-IT" sz="1900" kern="1200" dirty="0"/>
            <a:t> with </a:t>
          </a:r>
          <a:r>
            <a:rPr lang="it-IT" sz="1900" kern="1200" dirty="0" err="1"/>
            <a:t>their</a:t>
          </a:r>
          <a:r>
            <a:rPr lang="it-IT" sz="1900" kern="1200" dirty="0"/>
            <a:t> treatment are </a:t>
          </a:r>
          <a:r>
            <a:rPr lang="it-IT" sz="1900" kern="1200" dirty="0" err="1"/>
            <a:t>filing</a:t>
          </a:r>
          <a:r>
            <a:rPr lang="it-IT" sz="1900" kern="1200" dirty="0"/>
            <a:t> </a:t>
          </a:r>
          <a:r>
            <a:rPr lang="it-IT" sz="1900" kern="1200" dirty="0" err="1"/>
            <a:t>lawsuits</a:t>
          </a:r>
          <a:endParaRPr lang="it-IT" sz="1900" kern="1200" dirty="0"/>
        </a:p>
      </dsp:txBody>
      <dsp:txXfrm>
        <a:off x="0" y="4351274"/>
        <a:ext cx="6243991" cy="1218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290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2421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8763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93880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2585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2548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6280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9305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3774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2190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5164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68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00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3817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9892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875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440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July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‹N›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501060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  <p:sldLayoutId id="2147483833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rama tessuto nero">
            <a:extLst>
              <a:ext uri="{FF2B5EF4-FFF2-40B4-BE49-F238E27FC236}">
                <a16:creationId xmlns:a16="http://schemas.microsoft.com/office/drawing/2014/main" id="{48648980-B196-470E-F35E-AA7D2CF63A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73" r="5114" b="2"/>
          <a:stretch/>
        </p:blipFill>
        <p:spPr>
          <a:xfrm>
            <a:off x="3584196" y="-1"/>
            <a:ext cx="8607807" cy="6871647"/>
          </a:xfrm>
          <a:custGeom>
            <a:avLst/>
            <a:gdLst/>
            <a:ahLst/>
            <a:cxnLst/>
            <a:rect l="l" t="t" r="r" b="b"/>
            <a:pathLst>
              <a:path w="8607807" h="6858000">
                <a:moveTo>
                  <a:pt x="8607807" y="0"/>
                </a:moveTo>
                <a:lnTo>
                  <a:pt x="8607807" y="6858000"/>
                </a:lnTo>
                <a:lnTo>
                  <a:pt x="2049693" y="6858000"/>
                </a:lnTo>
                <a:lnTo>
                  <a:pt x="1546051" y="6858000"/>
                </a:lnTo>
                <a:lnTo>
                  <a:pt x="1535751" y="6815348"/>
                </a:lnTo>
                <a:cubicBezTo>
                  <a:pt x="1530460" y="6761684"/>
                  <a:pt x="1515370" y="6604898"/>
                  <a:pt x="1514301" y="6536022"/>
                </a:cubicBezTo>
                <a:cubicBezTo>
                  <a:pt x="1518045" y="6478504"/>
                  <a:pt x="1528503" y="6437797"/>
                  <a:pt x="1529339" y="6402088"/>
                </a:cubicBezTo>
                <a:cubicBezTo>
                  <a:pt x="1525062" y="6346650"/>
                  <a:pt x="1502062" y="6294623"/>
                  <a:pt x="1493941" y="6256398"/>
                </a:cubicBezTo>
                <a:cubicBezTo>
                  <a:pt x="1502669" y="6241770"/>
                  <a:pt x="1469920" y="6187857"/>
                  <a:pt x="1480613" y="6172741"/>
                </a:cubicBezTo>
                <a:cubicBezTo>
                  <a:pt x="1481020" y="6152279"/>
                  <a:pt x="1458164" y="6048753"/>
                  <a:pt x="1443364" y="6006407"/>
                </a:cubicBezTo>
                <a:cubicBezTo>
                  <a:pt x="1426694" y="5958900"/>
                  <a:pt x="1390307" y="5908317"/>
                  <a:pt x="1380584" y="5887691"/>
                </a:cubicBezTo>
                <a:cubicBezTo>
                  <a:pt x="1370860" y="5867065"/>
                  <a:pt x="1392244" y="5909118"/>
                  <a:pt x="1385023" y="5882650"/>
                </a:cubicBezTo>
                <a:cubicBezTo>
                  <a:pt x="1377800" y="5856181"/>
                  <a:pt x="1345702" y="5759038"/>
                  <a:pt x="1337254" y="5728879"/>
                </a:cubicBezTo>
                <a:cubicBezTo>
                  <a:pt x="1353956" y="5727462"/>
                  <a:pt x="1323673" y="5710676"/>
                  <a:pt x="1334321" y="5701696"/>
                </a:cubicBezTo>
                <a:cubicBezTo>
                  <a:pt x="1343675" y="5695367"/>
                  <a:pt x="1336672" y="5688797"/>
                  <a:pt x="1335877" y="5681564"/>
                </a:cubicBezTo>
                <a:cubicBezTo>
                  <a:pt x="1343201" y="5672524"/>
                  <a:pt x="1329617" y="5640839"/>
                  <a:pt x="1319978" y="5632219"/>
                </a:cubicBezTo>
                <a:cubicBezTo>
                  <a:pt x="1286551" y="5611011"/>
                  <a:pt x="1310947" y="5568721"/>
                  <a:pt x="1285321" y="5551224"/>
                </a:cubicBezTo>
                <a:cubicBezTo>
                  <a:pt x="1281540" y="5545203"/>
                  <a:pt x="1279983" y="5539432"/>
                  <a:pt x="1279815" y="5533855"/>
                </a:cubicBezTo>
                <a:lnTo>
                  <a:pt x="1282507" y="5518422"/>
                </a:lnTo>
                <a:lnTo>
                  <a:pt x="1289604" y="5514404"/>
                </a:lnTo>
                <a:lnTo>
                  <a:pt x="1287766" y="5504772"/>
                </a:lnTo>
                <a:lnTo>
                  <a:pt x="1288829" y="5502102"/>
                </a:lnTo>
                <a:cubicBezTo>
                  <a:pt x="1290896" y="5497007"/>
                  <a:pt x="1292688" y="5491968"/>
                  <a:pt x="1293373" y="5486914"/>
                </a:cubicBezTo>
                <a:cubicBezTo>
                  <a:pt x="1288690" y="5472938"/>
                  <a:pt x="1272696" y="5448436"/>
                  <a:pt x="1260736" y="5418245"/>
                </a:cubicBezTo>
                <a:cubicBezTo>
                  <a:pt x="1238579" y="5385699"/>
                  <a:pt x="1238884" y="5340972"/>
                  <a:pt x="1221610" y="5305770"/>
                </a:cubicBezTo>
                <a:lnTo>
                  <a:pt x="1216099" y="5298785"/>
                </a:lnTo>
                <a:lnTo>
                  <a:pt x="1217278" y="5268992"/>
                </a:lnTo>
                <a:cubicBezTo>
                  <a:pt x="1221588" y="5263843"/>
                  <a:pt x="1222716" y="5256480"/>
                  <a:pt x="1218469" y="5250149"/>
                </a:cubicBezTo>
                <a:lnTo>
                  <a:pt x="1206220" y="5142322"/>
                </a:lnTo>
                <a:cubicBezTo>
                  <a:pt x="1205294" y="5106716"/>
                  <a:pt x="1196908" y="5091595"/>
                  <a:pt x="1212921" y="5036513"/>
                </a:cubicBezTo>
                <a:cubicBezTo>
                  <a:pt x="1234138" y="4978012"/>
                  <a:pt x="1204801" y="4893378"/>
                  <a:pt x="1212183" y="4827738"/>
                </a:cubicBezTo>
                <a:cubicBezTo>
                  <a:pt x="1183151" y="4792886"/>
                  <a:pt x="1209228" y="4811487"/>
                  <a:pt x="1202048" y="4774693"/>
                </a:cubicBezTo>
                <a:cubicBezTo>
                  <a:pt x="1202483" y="4751423"/>
                  <a:pt x="1202919" y="4728152"/>
                  <a:pt x="1203354" y="4704882"/>
                </a:cubicBezTo>
                <a:lnTo>
                  <a:pt x="1201502" y="4691500"/>
                </a:lnTo>
                <a:lnTo>
                  <a:pt x="1194919" y="4687895"/>
                </a:lnTo>
                <a:lnTo>
                  <a:pt x="1187792" y="4667873"/>
                </a:lnTo>
                <a:cubicBezTo>
                  <a:pt x="1186060" y="4660351"/>
                  <a:pt x="1185291" y="4652220"/>
                  <a:pt x="1186080" y="4643189"/>
                </a:cubicBezTo>
                <a:cubicBezTo>
                  <a:pt x="1199189" y="4613276"/>
                  <a:pt x="1167081" y="4562691"/>
                  <a:pt x="1184722" y="4525834"/>
                </a:cubicBezTo>
                <a:cubicBezTo>
                  <a:pt x="1182407" y="4490142"/>
                  <a:pt x="1175424" y="4451369"/>
                  <a:pt x="1172188" y="4429037"/>
                </a:cubicBezTo>
                <a:cubicBezTo>
                  <a:pt x="1161331" y="4419671"/>
                  <a:pt x="1178123" y="4389539"/>
                  <a:pt x="1165306" y="4391841"/>
                </a:cubicBezTo>
                <a:cubicBezTo>
                  <a:pt x="1171061" y="4381101"/>
                  <a:pt x="1173552" y="4338138"/>
                  <a:pt x="1168602" y="4327040"/>
                </a:cubicBezTo>
                <a:lnTo>
                  <a:pt x="1178384" y="4271714"/>
                </a:lnTo>
                <a:lnTo>
                  <a:pt x="1177294" y="4266170"/>
                </a:lnTo>
                <a:cubicBezTo>
                  <a:pt x="1177138" y="4260404"/>
                  <a:pt x="1177520" y="4242660"/>
                  <a:pt x="1177448" y="4237120"/>
                </a:cubicBezTo>
                <a:cubicBezTo>
                  <a:pt x="1177252" y="4235726"/>
                  <a:pt x="1177058" y="4234331"/>
                  <a:pt x="1176863" y="4232937"/>
                </a:cubicBezTo>
                <a:lnTo>
                  <a:pt x="1162386" y="4198811"/>
                </a:lnTo>
                <a:cubicBezTo>
                  <a:pt x="1162950" y="4194190"/>
                  <a:pt x="1174655" y="4191224"/>
                  <a:pt x="1174343" y="4184054"/>
                </a:cubicBezTo>
                <a:lnTo>
                  <a:pt x="1160516" y="4155792"/>
                </a:lnTo>
                <a:lnTo>
                  <a:pt x="1161365" y="4150364"/>
                </a:lnTo>
                <a:lnTo>
                  <a:pt x="1144878" y="4068165"/>
                </a:lnTo>
                <a:lnTo>
                  <a:pt x="1123687" y="3997737"/>
                </a:lnTo>
                <a:lnTo>
                  <a:pt x="1096720" y="3746801"/>
                </a:lnTo>
                <a:cubicBezTo>
                  <a:pt x="1083618" y="3632695"/>
                  <a:pt x="1064313" y="3629437"/>
                  <a:pt x="1047682" y="3510652"/>
                </a:cubicBezTo>
                <a:cubicBezTo>
                  <a:pt x="1048550" y="3470281"/>
                  <a:pt x="1049418" y="3429910"/>
                  <a:pt x="1050285" y="3389539"/>
                </a:cubicBezTo>
                <a:lnTo>
                  <a:pt x="1030166" y="3314219"/>
                </a:lnTo>
                <a:lnTo>
                  <a:pt x="1034128" y="3253967"/>
                </a:lnTo>
                <a:lnTo>
                  <a:pt x="1007751" y="3192563"/>
                </a:lnTo>
                <a:cubicBezTo>
                  <a:pt x="1003323" y="3186732"/>
                  <a:pt x="1001150" y="3181063"/>
                  <a:pt x="1000384" y="3175520"/>
                </a:cubicBezTo>
                <a:cubicBezTo>
                  <a:pt x="1000734" y="3170366"/>
                  <a:pt x="1001085" y="3165212"/>
                  <a:pt x="1001435" y="3160058"/>
                </a:cubicBezTo>
                <a:lnTo>
                  <a:pt x="968918" y="3106456"/>
                </a:lnTo>
                <a:cubicBezTo>
                  <a:pt x="957125" y="3086347"/>
                  <a:pt x="955617" y="3059144"/>
                  <a:pt x="934483" y="3025607"/>
                </a:cubicBezTo>
                <a:cubicBezTo>
                  <a:pt x="914631" y="2991085"/>
                  <a:pt x="908933" y="2999692"/>
                  <a:pt x="879229" y="2942341"/>
                </a:cubicBezTo>
                <a:cubicBezTo>
                  <a:pt x="850845" y="2891400"/>
                  <a:pt x="820829" y="2801223"/>
                  <a:pt x="798666" y="2755714"/>
                </a:cubicBezTo>
                <a:cubicBezTo>
                  <a:pt x="773970" y="2709171"/>
                  <a:pt x="758278" y="2710053"/>
                  <a:pt x="746962" y="2689587"/>
                </a:cubicBezTo>
                <a:lnTo>
                  <a:pt x="712796" y="2609586"/>
                </a:lnTo>
                <a:lnTo>
                  <a:pt x="697701" y="2594856"/>
                </a:lnTo>
                <a:cubicBezTo>
                  <a:pt x="697743" y="2593626"/>
                  <a:pt x="697784" y="2592396"/>
                  <a:pt x="697823" y="2591165"/>
                </a:cubicBezTo>
                <a:lnTo>
                  <a:pt x="679645" y="2567493"/>
                </a:lnTo>
                <a:lnTo>
                  <a:pt x="680789" y="2566723"/>
                </a:lnTo>
                <a:cubicBezTo>
                  <a:pt x="682946" y="2564457"/>
                  <a:pt x="683757" y="2561765"/>
                  <a:pt x="681771" y="2558109"/>
                </a:cubicBezTo>
                <a:cubicBezTo>
                  <a:pt x="705290" y="2557210"/>
                  <a:pt x="688388" y="2553357"/>
                  <a:pt x="680456" y="2542663"/>
                </a:cubicBezTo>
                <a:cubicBezTo>
                  <a:pt x="679482" y="2529115"/>
                  <a:pt x="677183" y="2488664"/>
                  <a:pt x="675922" y="2476820"/>
                </a:cubicBezTo>
                <a:lnTo>
                  <a:pt x="672894" y="2471591"/>
                </a:lnTo>
                <a:lnTo>
                  <a:pt x="673143" y="2471379"/>
                </a:lnTo>
                <a:cubicBezTo>
                  <a:pt x="673152" y="2470017"/>
                  <a:pt x="672405" y="2468214"/>
                  <a:pt x="670567" y="2465654"/>
                </a:cubicBezTo>
                <a:lnTo>
                  <a:pt x="667369" y="2462052"/>
                </a:lnTo>
                <a:lnTo>
                  <a:pt x="661495" y="2451906"/>
                </a:lnTo>
                <a:cubicBezTo>
                  <a:pt x="661510" y="2450510"/>
                  <a:pt x="661525" y="2449113"/>
                  <a:pt x="661540" y="2447717"/>
                </a:cubicBezTo>
                <a:lnTo>
                  <a:pt x="664540" y="2445047"/>
                </a:lnTo>
                <a:lnTo>
                  <a:pt x="663581" y="2444265"/>
                </a:lnTo>
                <a:cubicBezTo>
                  <a:pt x="653014" y="2439598"/>
                  <a:pt x="642406" y="2441014"/>
                  <a:pt x="663129" y="2421760"/>
                </a:cubicBezTo>
                <a:cubicBezTo>
                  <a:pt x="643271" y="2409372"/>
                  <a:pt x="657229" y="2399993"/>
                  <a:pt x="650205" y="2375201"/>
                </a:cubicBezTo>
                <a:cubicBezTo>
                  <a:pt x="634911" y="2369643"/>
                  <a:pt x="634260" y="2360648"/>
                  <a:pt x="638008" y="2350147"/>
                </a:cubicBezTo>
                <a:cubicBezTo>
                  <a:pt x="621083" y="2329939"/>
                  <a:pt x="620949" y="2305558"/>
                  <a:pt x="609851" y="2279762"/>
                </a:cubicBezTo>
                <a:lnTo>
                  <a:pt x="585585" y="2151458"/>
                </a:lnTo>
                <a:lnTo>
                  <a:pt x="581391" y="2148616"/>
                </a:lnTo>
                <a:cubicBezTo>
                  <a:pt x="578821" y="2146496"/>
                  <a:pt x="577525" y="2144881"/>
                  <a:pt x="577083" y="2143541"/>
                </a:cubicBezTo>
                <a:lnTo>
                  <a:pt x="577251" y="2143279"/>
                </a:lnTo>
                <a:lnTo>
                  <a:pt x="546845" y="2081459"/>
                </a:lnTo>
                <a:cubicBezTo>
                  <a:pt x="538270" y="2069798"/>
                  <a:pt x="486356" y="1952009"/>
                  <a:pt x="470837" y="1927526"/>
                </a:cubicBezTo>
                <a:lnTo>
                  <a:pt x="428154" y="1653876"/>
                </a:lnTo>
                <a:lnTo>
                  <a:pt x="392797" y="1507176"/>
                </a:lnTo>
                <a:cubicBezTo>
                  <a:pt x="380165" y="1501458"/>
                  <a:pt x="369910" y="1448213"/>
                  <a:pt x="372847" y="1437646"/>
                </a:cubicBezTo>
                <a:cubicBezTo>
                  <a:pt x="369015" y="1430935"/>
                  <a:pt x="338503" y="1373479"/>
                  <a:pt x="344479" y="1364974"/>
                </a:cubicBezTo>
                <a:cubicBezTo>
                  <a:pt x="332264" y="1339484"/>
                  <a:pt x="321736" y="1307918"/>
                  <a:pt x="299558" y="1284709"/>
                </a:cubicBezTo>
                <a:cubicBezTo>
                  <a:pt x="277380" y="1261500"/>
                  <a:pt x="259203" y="1267387"/>
                  <a:pt x="243216" y="1246922"/>
                </a:cubicBezTo>
                <a:cubicBezTo>
                  <a:pt x="227230" y="1226457"/>
                  <a:pt x="218454" y="1164523"/>
                  <a:pt x="203639" y="1161920"/>
                </a:cubicBezTo>
                <a:cubicBezTo>
                  <a:pt x="192352" y="1142649"/>
                  <a:pt x="198158" y="1131546"/>
                  <a:pt x="169195" y="1085737"/>
                </a:cubicBezTo>
                <a:cubicBezTo>
                  <a:pt x="139228" y="1000958"/>
                  <a:pt x="140891" y="967704"/>
                  <a:pt x="98775" y="908263"/>
                </a:cubicBezTo>
                <a:cubicBezTo>
                  <a:pt x="45025" y="829417"/>
                  <a:pt x="34038" y="815844"/>
                  <a:pt x="43820" y="711217"/>
                </a:cubicBezTo>
                <a:cubicBezTo>
                  <a:pt x="34816" y="658186"/>
                  <a:pt x="43273" y="612368"/>
                  <a:pt x="44748" y="590072"/>
                </a:cubicBezTo>
                <a:lnTo>
                  <a:pt x="36767" y="545639"/>
                </a:lnTo>
                <a:cubicBezTo>
                  <a:pt x="36093" y="527311"/>
                  <a:pt x="35418" y="508983"/>
                  <a:pt x="34744" y="490655"/>
                </a:cubicBezTo>
                <a:cubicBezTo>
                  <a:pt x="34670" y="457530"/>
                  <a:pt x="29296" y="472114"/>
                  <a:pt x="29222" y="438989"/>
                </a:cubicBezTo>
                <a:cubicBezTo>
                  <a:pt x="29152" y="438889"/>
                  <a:pt x="2578" y="396379"/>
                  <a:pt x="2507" y="396276"/>
                </a:cubicBezTo>
                <a:cubicBezTo>
                  <a:pt x="-7796" y="384713"/>
                  <a:pt x="17492" y="336163"/>
                  <a:pt x="9810" y="316602"/>
                </a:cubicBezTo>
                <a:lnTo>
                  <a:pt x="25323" y="268307"/>
                </a:lnTo>
                <a:cubicBezTo>
                  <a:pt x="20582" y="240926"/>
                  <a:pt x="55391" y="238035"/>
                  <a:pt x="50278" y="194719"/>
                </a:cubicBezTo>
                <a:cubicBezTo>
                  <a:pt x="49891" y="157325"/>
                  <a:pt x="41873" y="124589"/>
                  <a:pt x="47653" y="93227"/>
                </a:cubicBezTo>
                <a:cubicBezTo>
                  <a:pt x="41389" y="80085"/>
                  <a:pt x="38874" y="67855"/>
                  <a:pt x="48323" y="56555"/>
                </a:cubicBezTo>
                <a:cubicBezTo>
                  <a:pt x="46028" y="30289"/>
                  <a:pt x="37896" y="18621"/>
                  <a:pt x="38423" y="5312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5AB9DF25-BA4E-0BB4-345B-DF9AF3B14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3712" y="225785"/>
            <a:ext cx="3639828" cy="5190033"/>
          </a:xfrm>
        </p:spPr>
        <p:txBody>
          <a:bodyPr>
            <a:normAutofit fontScale="90000"/>
          </a:bodyPr>
          <a:lstStyle/>
          <a:p>
            <a:pPr algn="l"/>
            <a:r>
              <a:rPr lang="it-IT" dirty="0"/>
              <a:t>A</a:t>
            </a:r>
            <a:r>
              <a:rPr lang="it-GB" dirty="0"/>
              <a:t>dressing the problem of staff shortage in proper care,uk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9446DDFA-03A3-BD7A-E346-83ECB4C46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305" y="5676900"/>
            <a:ext cx="3439235" cy="955315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it-GB" dirty="0"/>
              <a:t>NAME:ANA MARIA LUIZA MACOVEI</a:t>
            </a:r>
            <a:br>
              <a:rPr lang="it-GB" dirty="0"/>
            </a:br>
            <a:r>
              <a:rPr lang="it-GB" dirty="0"/>
              <a:t>COURSE NAME:PROBLEM SOLVING &amp; DECISION MAKING</a:t>
            </a:r>
            <a:br>
              <a:rPr lang="it-GB" dirty="0"/>
            </a:br>
            <a:r>
              <a:rPr lang="it-GB" dirty="0"/>
              <a:t>LECTURER:CHIJOKE UBA</a:t>
            </a:r>
          </a:p>
        </p:txBody>
      </p:sp>
    </p:spTree>
    <p:extLst>
      <p:ext uri="{BB962C8B-B14F-4D97-AF65-F5344CB8AC3E}">
        <p14:creationId xmlns:p14="http://schemas.microsoft.com/office/powerpoint/2010/main" val="80390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23270EC-DA41-73D7-1DE8-B3DA9A61C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anchor="ctr">
            <a:normAutofit/>
          </a:bodyPr>
          <a:lstStyle/>
          <a:p>
            <a:r>
              <a:rPr lang="it-GB" sz="4400"/>
              <a:t>CONTENTS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0D2FEF08-0B9D-CA46-B7F5-CADA3A39D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GB" dirty="0"/>
              <a:t>1-Discussion on the nature and impact of the complex problem on employees an organisations</a:t>
            </a:r>
          </a:p>
          <a:p>
            <a:pPr marL="0" indent="0">
              <a:buNone/>
            </a:pPr>
            <a:r>
              <a:rPr lang="it-GB" dirty="0"/>
              <a:t>2-A PASTLE  analysis of the macro-enviromental factors</a:t>
            </a:r>
          </a:p>
          <a:p>
            <a:pPr marL="0" indent="0">
              <a:buNone/>
            </a:pPr>
            <a:r>
              <a:rPr lang="it-GB" dirty="0"/>
              <a:t>3-A research informed cause and effect analysis</a:t>
            </a:r>
          </a:p>
          <a:p>
            <a:pPr marL="0" indent="0">
              <a:buNone/>
            </a:pPr>
            <a:r>
              <a:rPr lang="it-GB" dirty="0"/>
              <a:t>4-An evaluation of alternative solutions</a:t>
            </a:r>
          </a:p>
        </p:txBody>
      </p:sp>
    </p:spTree>
    <p:extLst>
      <p:ext uri="{BB962C8B-B14F-4D97-AF65-F5344CB8AC3E}">
        <p14:creationId xmlns:p14="http://schemas.microsoft.com/office/powerpoint/2010/main" val="375048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53E7C2E-DF44-2366-D105-B349C6646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A</a:t>
            </a:r>
            <a:r>
              <a:rPr lang="it-GB" dirty="0"/>
              <a:t> research-informed discussion on the nature and impact of the complex problem on employees and their organizations 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4804269-D6C9-9011-65A3-CB809C216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/>
              <a:t>The </a:t>
            </a:r>
            <a:r>
              <a:rPr lang="it-IT" dirty="0" err="1"/>
              <a:t>nhs</a:t>
            </a:r>
            <a:r>
              <a:rPr lang="it-IT" dirty="0"/>
              <a:t> and </a:t>
            </a:r>
            <a:r>
              <a:rPr lang="it-IT" dirty="0" err="1"/>
              <a:t>adult</a:t>
            </a:r>
            <a:r>
              <a:rPr lang="it-IT" dirty="0"/>
              <a:t> </a:t>
            </a:r>
            <a:r>
              <a:rPr lang="it-IT" dirty="0" err="1"/>
              <a:t>healthace</a:t>
            </a:r>
            <a:r>
              <a:rPr lang="it-IT" dirty="0"/>
              <a:t> </a:t>
            </a:r>
            <a:r>
              <a:rPr lang="it-IT" dirty="0" err="1"/>
              <a:t>faces</a:t>
            </a:r>
            <a:r>
              <a:rPr lang="it-IT" dirty="0"/>
              <a:t> </a:t>
            </a:r>
            <a:r>
              <a:rPr lang="it-IT" dirty="0" err="1"/>
              <a:t>significant</a:t>
            </a:r>
            <a:r>
              <a:rPr lang="it-IT" dirty="0"/>
              <a:t> challenges in </a:t>
            </a:r>
            <a:r>
              <a:rPr lang="it-IT" dirty="0" err="1"/>
              <a:t>attracting</a:t>
            </a:r>
            <a:r>
              <a:rPr lang="it-IT" dirty="0"/>
              <a:t> and keeping nursing </a:t>
            </a:r>
            <a:r>
              <a:rPr lang="it-IT" dirty="0" err="1"/>
              <a:t>professionals</a:t>
            </a:r>
            <a:r>
              <a:rPr lang="it-IT" dirty="0"/>
              <a:t>.</a:t>
            </a:r>
          </a:p>
          <a:p>
            <a:r>
              <a:rPr lang="it-IT" dirty="0"/>
              <a:t>High turnover </a:t>
            </a:r>
            <a:r>
              <a:rPr lang="it-IT" dirty="0" err="1"/>
              <a:t>raises</a:t>
            </a:r>
            <a:r>
              <a:rPr lang="it-IT" dirty="0"/>
              <a:t> </a:t>
            </a:r>
            <a:r>
              <a:rPr lang="it-IT" dirty="0" err="1"/>
              <a:t>expenses</a:t>
            </a:r>
            <a:r>
              <a:rPr lang="it-IT" dirty="0"/>
              <a:t>, </a:t>
            </a:r>
            <a:r>
              <a:rPr lang="it-IT" dirty="0" err="1"/>
              <a:t>lowers</a:t>
            </a:r>
            <a:r>
              <a:rPr lang="it-IT" dirty="0"/>
              <a:t> morale, and </a:t>
            </a:r>
            <a:r>
              <a:rPr lang="it-IT" dirty="0" err="1"/>
              <a:t>might</a:t>
            </a:r>
            <a:r>
              <a:rPr lang="it-IT" dirty="0"/>
              <a:t> </a:t>
            </a:r>
            <a:r>
              <a:rPr lang="it-IT" dirty="0" err="1"/>
              <a:t>have</a:t>
            </a:r>
            <a:r>
              <a:rPr lang="it-IT" dirty="0"/>
              <a:t> an impact on </a:t>
            </a:r>
            <a:r>
              <a:rPr lang="it-IT" dirty="0" err="1"/>
              <a:t>patient</a:t>
            </a:r>
            <a:r>
              <a:rPr lang="it-IT" dirty="0"/>
              <a:t> care.</a:t>
            </a:r>
          </a:p>
          <a:p>
            <a:r>
              <a:rPr lang="it-IT" dirty="0"/>
              <a:t>The </a:t>
            </a:r>
            <a:r>
              <a:rPr lang="it-IT" dirty="0" err="1"/>
              <a:t>administration</a:t>
            </a:r>
            <a:r>
              <a:rPr lang="it-IT" dirty="0"/>
              <a:t> of </a:t>
            </a:r>
            <a:r>
              <a:rPr lang="it-IT" dirty="0" err="1"/>
              <a:t>proper</a:t>
            </a:r>
            <a:r>
              <a:rPr lang="it-IT" dirty="0"/>
              <a:t> care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attempting</a:t>
            </a:r>
            <a:r>
              <a:rPr lang="it-IT" dirty="0"/>
              <a:t> to </a:t>
            </a:r>
            <a:r>
              <a:rPr lang="it-IT" dirty="0" err="1"/>
              <a:t>address</a:t>
            </a:r>
            <a:r>
              <a:rPr lang="it-IT" dirty="0"/>
              <a:t> the </a:t>
            </a:r>
            <a:r>
              <a:rPr lang="it-IT" dirty="0" err="1"/>
              <a:t>crisis</a:t>
            </a:r>
            <a:r>
              <a:rPr lang="it-IT" dirty="0"/>
              <a:t>, </a:t>
            </a:r>
            <a:r>
              <a:rPr lang="it-IT" dirty="0" err="1"/>
              <a:t>but</a:t>
            </a:r>
            <a:r>
              <a:rPr lang="it-IT" dirty="0"/>
              <a:t> progress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sluggish</a:t>
            </a:r>
            <a:r>
              <a:rPr lang="it-IT" dirty="0"/>
              <a:t> and the </a:t>
            </a:r>
            <a:r>
              <a:rPr lang="it-IT" dirty="0" err="1"/>
              <a:t>issues</a:t>
            </a:r>
            <a:r>
              <a:rPr lang="it-IT" dirty="0"/>
              <a:t> are </a:t>
            </a:r>
            <a:r>
              <a:rPr lang="it-IT" dirty="0" err="1"/>
              <a:t>complicated</a:t>
            </a:r>
            <a:r>
              <a:rPr lang="it-IT" dirty="0"/>
              <a:t>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16648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4BF204F-7D1F-4093-33A9-B0DE4450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I</a:t>
            </a:r>
            <a:r>
              <a:rPr lang="it-GB" dirty="0"/>
              <a:t>mapcts of the problem on proper care and its staff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263DD7FA-D183-E51C-4EAA-735A4E276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/>
              <a:t>The health service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presently</a:t>
            </a:r>
            <a:r>
              <a:rPr lang="it-IT" dirty="0"/>
              <a:t> </a:t>
            </a:r>
            <a:r>
              <a:rPr lang="it-IT" dirty="0" err="1"/>
              <a:t>most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 risk from </a:t>
            </a:r>
            <a:r>
              <a:rPr lang="it-IT" dirty="0" err="1"/>
              <a:t>workforce</a:t>
            </a:r>
            <a:r>
              <a:rPr lang="it-IT" dirty="0"/>
              <a:t> </a:t>
            </a:r>
            <a:r>
              <a:rPr lang="it-IT" dirty="0" err="1"/>
              <a:t>issues</a:t>
            </a:r>
            <a:r>
              <a:rPr lang="it-IT" dirty="0"/>
              <a:t>, </a:t>
            </a:r>
            <a:r>
              <a:rPr lang="it-IT" dirty="0" err="1"/>
              <a:t>which</a:t>
            </a:r>
            <a:r>
              <a:rPr lang="it-IT" dirty="0"/>
              <a:t> are </a:t>
            </a:r>
            <a:r>
              <a:rPr lang="it-IT" dirty="0" err="1"/>
              <a:t>already</a:t>
            </a:r>
            <a:r>
              <a:rPr lang="it-IT" dirty="0"/>
              <a:t> </a:t>
            </a:r>
            <a:r>
              <a:rPr lang="it-IT" dirty="0" err="1"/>
              <a:t>having</a:t>
            </a:r>
            <a:r>
              <a:rPr lang="it-IT" dirty="0"/>
              <a:t> a </a:t>
            </a:r>
            <a:r>
              <a:rPr lang="it-IT" dirty="0" err="1"/>
              <a:t>considerable</a:t>
            </a:r>
            <a:r>
              <a:rPr lang="it-IT" dirty="0"/>
              <a:t> negative impact on </a:t>
            </a:r>
            <a:r>
              <a:rPr lang="it-IT" dirty="0" err="1"/>
              <a:t>both</a:t>
            </a:r>
            <a:r>
              <a:rPr lang="it-IT" dirty="0"/>
              <a:t> </a:t>
            </a:r>
            <a:r>
              <a:rPr lang="it-IT" dirty="0" err="1"/>
              <a:t>patients</a:t>
            </a:r>
            <a:r>
              <a:rPr lang="it-IT" dirty="0"/>
              <a:t> and </a:t>
            </a:r>
            <a:r>
              <a:rPr lang="it-IT" dirty="0" err="1"/>
              <a:t>employees</a:t>
            </a:r>
            <a:r>
              <a:rPr lang="it-IT" dirty="0"/>
              <a:t>.</a:t>
            </a:r>
          </a:p>
          <a:p>
            <a:r>
              <a:rPr lang="it-IT" dirty="0"/>
              <a:t>The </a:t>
            </a:r>
            <a:r>
              <a:rPr lang="it-IT" dirty="0" err="1"/>
              <a:t>most</a:t>
            </a:r>
            <a:r>
              <a:rPr lang="it-IT" dirty="0"/>
              <a:t> </a:t>
            </a:r>
            <a:r>
              <a:rPr lang="it-IT" dirty="0" err="1"/>
              <a:t>recent</a:t>
            </a:r>
            <a:r>
              <a:rPr lang="it-IT" dirty="0"/>
              <a:t> GP </a:t>
            </a:r>
            <a:r>
              <a:rPr lang="it-IT" dirty="0" err="1"/>
              <a:t>Patient</a:t>
            </a:r>
            <a:r>
              <a:rPr lang="it-IT" dirty="0"/>
              <a:t> Survey makes </a:t>
            </a:r>
            <a:r>
              <a:rPr lang="it-IT" dirty="0" err="1"/>
              <a:t>it</a:t>
            </a:r>
            <a:r>
              <a:rPr lang="it-IT" dirty="0"/>
              <a:t> </a:t>
            </a:r>
            <a:r>
              <a:rPr lang="it-IT" dirty="0" err="1"/>
              <a:t>very</a:t>
            </a:r>
            <a:r>
              <a:rPr lang="it-IT" dirty="0"/>
              <a:t> </a:t>
            </a:r>
            <a:r>
              <a:rPr lang="it-IT" dirty="0" err="1"/>
              <a:t>evident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people </a:t>
            </a:r>
            <a:r>
              <a:rPr lang="it-IT" dirty="0" err="1"/>
              <a:t>struggle</a:t>
            </a:r>
            <a:r>
              <a:rPr lang="it-IT" dirty="0"/>
              <a:t> to access general </a:t>
            </a:r>
            <a:r>
              <a:rPr lang="it-IT" dirty="0" err="1"/>
              <a:t>practices</a:t>
            </a:r>
            <a:r>
              <a:rPr lang="it-IT" dirty="0"/>
              <a:t>.</a:t>
            </a:r>
          </a:p>
          <a:p>
            <a:r>
              <a:rPr lang="it-IT" dirty="0"/>
              <a:t>Over the </a:t>
            </a:r>
            <a:r>
              <a:rPr lang="it-IT" dirty="0" err="1"/>
              <a:t>next</a:t>
            </a:r>
            <a:r>
              <a:rPr lang="it-IT" dirty="0"/>
              <a:t> </a:t>
            </a:r>
            <a:r>
              <a:rPr lang="it-IT" dirty="0" err="1"/>
              <a:t>ten</a:t>
            </a:r>
            <a:r>
              <a:rPr lang="it-IT" dirty="0"/>
              <a:t> </a:t>
            </a:r>
            <a:r>
              <a:rPr lang="it-IT" dirty="0" err="1"/>
              <a:t>years</a:t>
            </a:r>
            <a:r>
              <a:rPr lang="it-IT" dirty="0"/>
              <a:t>, the delivery and </a:t>
            </a:r>
            <a:r>
              <a:rPr lang="it-IT" dirty="0" err="1"/>
              <a:t>quality</a:t>
            </a:r>
            <a:r>
              <a:rPr lang="it-IT" dirty="0"/>
              <a:t> of care </a:t>
            </a:r>
            <a:r>
              <a:rPr lang="it-IT" dirty="0" err="1"/>
              <a:t>might</a:t>
            </a:r>
            <a:r>
              <a:rPr lang="it-IT" dirty="0"/>
              <a:t> be </a:t>
            </a:r>
            <a:r>
              <a:rPr lang="it-IT" dirty="0" err="1"/>
              <a:t>jeopardized</a:t>
            </a:r>
            <a:r>
              <a:rPr lang="it-IT" dirty="0"/>
              <a:t> due to the size of the </a:t>
            </a:r>
            <a:r>
              <a:rPr lang="it-IT" dirty="0" err="1"/>
              <a:t>workforce</a:t>
            </a:r>
            <a:r>
              <a:rPr lang="it-IT" dirty="0"/>
              <a:t> </a:t>
            </a:r>
            <a:r>
              <a:rPr lang="it-IT" dirty="0" err="1"/>
              <a:t>issues</a:t>
            </a:r>
            <a:r>
              <a:rPr lang="it-IT" dirty="0"/>
              <a:t> the health </a:t>
            </a:r>
            <a:r>
              <a:rPr lang="it-IT" dirty="0" err="1"/>
              <a:t>sector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now</a:t>
            </a:r>
            <a:r>
              <a:rPr lang="it-IT" dirty="0"/>
              <a:t> </a:t>
            </a:r>
            <a:r>
              <a:rPr lang="it-IT" dirty="0" err="1"/>
              <a:t>confronting</a:t>
            </a:r>
            <a:r>
              <a:rPr lang="it-IT" dirty="0"/>
              <a:t>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1524010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53E8FDF-86ED-7CCF-3C6C-0E1D52D24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U</a:t>
            </a:r>
            <a:r>
              <a:rPr lang="it-GB" dirty="0"/>
              <a:t>nderstanding the causes of the problem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9D59EB3-E1ED-637F-E77B-DCCD52655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it-IT" dirty="0"/>
              <a:t>The key </a:t>
            </a:r>
            <a:r>
              <a:rPr lang="it-IT" dirty="0" err="1"/>
              <a:t>concern</a:t>
            </a:r>
            <a:r>
              <a:rPr lang="it-IT" dirty="0"/>
              <a:t> for the English NHS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staffing</a:t>
            </a:r>
            <a:r>
              <a:rPr lang="it-IT" dirty="0"/>
              <a:t>. </a:t>
            </a:r>
            <a:r>
              <a:rPr lang="it-IT" dirty="0" err="1"/>
              <a:t>Patient</a:t>
            </a:r>
            <a:r>
              <a:rPr lang="it-IT" dirty="0"/>
              <a:t> care and staff </a:t>
            </a:r>
            <a:r>
              <a:rPr lang="it-IT" dirty="0" err="1"/>
              <a:t>satisfaction</a:t>
            </a:r>
            <a:r>
              <a:rPr lang="it-IT" dirty="0"/>
              <a:t> are </a:t>
            </a:r>
            <a:r>
              <a:rPr lang="it-IT" dirty="0" err="1"/>
              <a:t>already</a:t>
            </a:r>
            <a:r>
              <a:rPr lang="it-IT" dirty="0"/>
              <a:t> </a:t>
            </a:r>
            <a:r>
              <a:rPr lang="it-IT" dirty="0" err="1"/>
              <a:t>being</a:t>
            </a:r>
            <a:r>
              <a:rPr lang="it-IT" dirty="0"/>
              <a:t> </a:t>
            </a:r>
            <a:r>
              <a:rPr lang="it-IT" dirty="0" err="1"/>
              <a:t>directly</a:t>
            </a:r>
            <a:r>
              <a:rPr lang="it-IT" dirty="0"/>
              <a:t> </a:t>
            </a:r>
            <a:r>
              <a:rPr lang="it-IT" dirty="0" err="1"/>
              <a:t>impacted</a:t>
            </a:r>
            <a:r>
              <a:rPr lang="it-IT" dirty="0"/>
              <a:t> by </a:t>
            </a:r>
            <a:r>
              <a:rPr lang="it-IT" dirty="0" err="1"/>
              <a:t>labor</a:t>
            </a:r>
            <a:r>
              <a:rPr lang="it-IT" dirty="0"/>
              <a:t> </a:t>
            </a:r>
            <a:r>
              <a:rPr lang="it-IT" dirty="0" err="1"/>
              <a:t>shortages</a:t>
            </a:r>
            <a:r>
              <a:rPr lang="it-IT" dirty="0"/>
              <a:t>.</a:t>
            </a:r>
          </a:p>
          <a:p>
            <a:r>
              <a:rPr lang="it-IT" dirty="0"/>
              <a:t>To quadruple the </a:t>
            </a:r>
            <a:r>
              <a:rPr lang="it-IT" dirty="0" err="1"/>
              <a:t>number</a:t>
            </a:r>
            <a:r>
              <a:rPr lang="it-IT" dirty="0"/>
              <a:t> of nurses </a:t>
            </a:r>
            <a:r>
              <a:rPr lang="it-IT" dirty="0" err="1"/>
              <a:t>pursuing</a:t>
            </a:r>
            <a:r>
              <a:rPr lang="it-IT" dirty="0"/>
              <a:t> </a:t>
            </a:r>
            <a:r>
              <a:rPr lang="it-IT" dirty="0" err="1"/>
              <a:t>postgraduate</a:t>
            </a:r>
            <a:r>
              <a:rPr lang="it-IT" dirty="0"/>
              <a:t> studies, </a:t>
            </a:r>
            <a:r>
              <a:rPr lang="it-IT" dirty="0" err="1"/>
              <a:t>further</a:t>
            </a:r>
            <a:r>
              <a:rPr lang="it-IT" dirty="0"/>
              <a:t> </a:t>
            </a:r>
            <a:r>
              <a:rPr lang="it-IT" dirty="0" err="1"/>
              <a:t>measures</a:t>
            </a:r>
            <a:r>
              <a:rPr lang="it-IT" dirty="0"/>
              <a:t> </a:t>
            </a:r>
            <a:r>
              <a:rPr lang="it-IT" dirty="0" err="1"/>
              <a:t>should</a:t>
            </a:r>
            <a:r>
              <a:rPr lang="it-IT" dirty="0"/>
              <a:t> be </a:t>
            </a:r>
            <a:r>
              <a:rPr lang="it-IT" dirty="0" err="1"/>
              <a:t>adopted</a:t>
            </a:r>
            <a:r>
              <a:rPr lang="it-IT" dirty="0"/>
              <a:t>, </a:t>
            </a:r>
            <a:r>
              <a:rPr lang="it-IT" dirty="0" err="1"/>
              <a:t>including</a:t>
            </a:r>
            <a:r>
              <a:rPr lang="it-IT" dirty="0"/>
              <a:t> </a:t>
            </a:r>
            <a:r>
              <a:rPr lang="it-IT" dirty="0" err="1"/>
              <a:t>paying</a:t>
            </a:r>
            <a:r>
              <a:rPr lang="it-IT" dirty="0"/>
              <a:t> for </a:t>
            </a:r>
            <a:r>
              <a:rPr lang="it-IT" dirty="0" err="1"/>
              <a:t>tuition</a:t>
            </a:r>
            <a:r>
              <a:rPr lang="it-IT" dirty="0"/>
              <a:t>.</a:t>
            </a:r>
          </a:p>
          <a:p>
            <a:r>
              <a:rPr lang="it-IT" dirty="0"/>
              <a:t>The </a:t>
            </a:r>
            <a:r>
              <a:rPr lang="it-IT" dirty="0" err="1"/>
              <a:t>workforce</a:t>
            </a:r>
            <a:r>
              <a:rPr lang="it-IT" dirty="0"/>
              <a:t> </a:t>
            </a:r>
            <a:r>
              <a:rPr lang="it-IT" dirty="0" err="1"/>
              <a:t>implementation</a:t>
            </a:r>
            <a:r>
              <a:rPr lang="it-IT" dirty="0"/>
              <a:t> plan must concentrate on </a:t>
            </a:r>
            <a:r>
              <a:rPr lang="it-IT" dirty="0" err="1"/>
              <a:t>how</a:t>
            </a:r>
            <a:r>
              <a:rPr lang="it-IT" dirty="0"/>
              <a:t> the NHS can </a:t>
            </a:r>
            <a:r>
              <a:rPr lang="it-IT" dirty="0" err="1"/>
              <a:t>improve</a:t>
            </a:r>
            <a:r>
              <a:rPr lang="it-IT" dirty="0"/>
              <a:t> </a:t>
            </a:r>
            <a:r>
              <a:rPr lang="it-IT" dirty="0" err="1"/>
              <a:t>as</a:t>
            </a:r>
            <a:r>
              <a:rPr lang="it-IT" dirty="0"/>
              <a:t> an </a:t>
            </a:r>
            <a:r>
              <a:rPr lang="it-IT" dirty="0" err="1"/>
              <a:t>employer</a:t>
            </a:r>
            <a:r>
              <a:rPr lang="it-IT" dirty="0"/>
              <a:t> and a place </a:t>
            </a:r>
            <a:r>
              <a:rPr lang="it-IT" dirty="0" err="1"/>
              <a:t>where</a:t>
            </a:r>
            <a:r>
              <a:rPr lang="it-IT" dirty="0"/>
              <a:t> </a:t>
            </a:r>
            <a:r>
              <a:rPr lang="it-IT" dirty="0" err="1"/>
              <a:t>employees</a:t>
            </a:r>
            <a:r>
              <a:rPr lang="it-IT" dirty="0"/>
              <a:t> desire to </a:t>
            </a:r>
            <a:r>
              <a:rPr lang="it-IT" dirty="0" err="1"/>
              <a:t>pursue</a:t>
            </a:r>
            <a:r>
              <a:rPr lang="it-IT" dirty="0"/>
              <a:t> a career, in </a:t>
            </a:r>
            <a:r>
              <a:rPr lang="it-IT" dirty="0" err="1"/>
              <a:t>addition</a:t>
            </a:r>
            <a:r>
              <a:rPr lang="it-IT" dirty="0"/>
              <a:t> to the </a:t>
            </a:r>
            <a:r>
              <a:rPr lang="it-IT" dirty="0" err="1"/>
              <a:t>particular</a:t>
            </a:r>
            <a:r>
              <a:rPr lang="it-IT" dirty="0"/>
              <a:t> activities on nursing and general </a:t>
            </a:r>
            <a:r>
              <a:rPr lang="it-IT" dirty="0" err="1"/>
              <a:t>practice</a:t>
            </a:r>
            <a:r>
              <a:rPr lang="it-IT" dirty="0"/>
              <a:t>.</a:t>
            </a:r>
          </a:p>
          <a:p>
            <a:r>
              <a:rPr lang="it-IT" dirty="0"/>
              <a:t>To determine the </a:t>
            </a:r>
            <a:r>
              <a:rPr lang="it-IT" dirty="0" err="1"/>
              <a:t>primary</a:t>
            </a:r>
            <a:r>
              <a:rPr lang="it-IT" dirty="0"/>
              <a:t> source of the NHS </a:t>
            </a:r>
            <a:r>
              <a:rPr lang="it-IT" dirty="0" err="1"/>
              <a:t>personnel</a:t>
            </a:r>
            <a:r>
              <a:rPr lang="it-IT" dirty="0"/>
              <a:t> </a:t>
            </a:r>
            <a:r>
              <a:rPr lang="it-IT" dirty="0" err="1"/>
              <a:t>shortfall</a:t>
            </a:r>
            <a:r>
              <a:rPr lang="it-IT" dirty="0"/>
              <a:t>, I </a:t>
            </a:r>
            <a:r>
              <a:rPr lang="it-IT" dirty="0" err="1"/>
              <a:t>utilized</a:t>
            </a:r>
            <a:r>
              <a:rPr lang="it-IT" dirty="0"/>
              <a:t> the Paste </a:t>
            </a:r>
            <a:r>
              <a:rPr lang="it-IT" dirty="0" err="1"/>
              <a:t>analysis</a:t>
            </a:r>
            <a:r>
              <a:rPr lang="it-IT" dirty="0"/>
              <a:t> and the </a:t>
            </a:r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diagram</a:t>
            </a:r>
            <a:r>
              <a:rPr lang="it-IT" dirty="0"/>
              <a:t> in </a:t>
            </a:r>
            <a:r>
              <a:rPr lang="it-IT" dirty="0" err="1"/>
              <a:t>this</a:t>
            </a:r>
            <a:r>
              <a:rPr lang="it-IT" dirty="0"/>
              <a:t> study.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1217246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7BECD4-648E-474A-468B-71BADA625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GB" dirty="0"/>
              <a:t>The fishbone diagrame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192CB59D-5D01-BBF6-4625-7DCA9FA54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/>
              <a:t>The </a:t>
            </a:r>
            <a:r>
              <a:rPr lang="it-IT" dirty="0" err="1"/>
              <a:t>primary</a:t>
            </a:r>
            <a:r>
              <a:rPr lang="it-IT" dirty="0"/>
              <a:t> image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illustrates</a:t>
            </a:r>
            <a:r>
              <a:rPr lang="it-IT" dirty="0"/>
              <a:t> </a:t>
            </a:r>
            <a:r>
              <a:rPr lang="it-IT" dirty="0" err="1"/>
              <a:t>where</a:t>
            </a:r>
            <a:r>
              <a:rPr lang="it-IT" dirty="0"/>
              <a:t> the </a:t>
            </a:r>
            <a:r>
              <a:rPr lang="it-IT" dirty="0" err="1"/>
              <a:t>problem</a:t>
            </a:r>
            <a:r>
              <a:rPr lang="it-IT" dirty="0"/>
              <a:t> </a:t>
            </a:r>
            <a:r>
              <a:rPr lang="it-IT" dirty="0" err="1"/>
              <a:t>originates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a </a:t>
            </a:r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diagrame</a:t>
            </a:r>
            <a:endParaRPr lang="it-IT" dirty="0"/>
          </a:p>
          <a:p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supplying</a:t>
            </a:r>
            <a:r>
              <a:rPr lang="it-IT" dirty="0"/>
              <a:t> a </a:t>
            </a:r>
            <a:r>
              <a:rPr lang="it-IT" dirty="0" err="1"/>
              <a:t>structure</a:t>
            </a:r>
            <a:r>
              <a:rPr lang="it-IT" dirty="0"/>
              <a:t> </a:t>
            </a:r>
            <a:r>
              <a:rPr lang="it-IT" dirty="0" err="1"/>
              <a:t>between</a:t>
            </a:r>
            <a:r>
              <a:rPr lang="it-IT" dirty="0"/>
              <a:t> the </a:t>
            </a:r>
            <a:r>
              <a:rPr lang="it-IT" dirty="0" err="1"/>
              <a:t>result</a:t>
            </a:r>
            <a:r>
              <a:rPr lang="it-IT" dirty="0"/>
              <a:t> of a cause and the </a:t>
            </a:r>
            <a:r>
              <a:rPr lang="it-IT" dirty="0" err="1"/>
              <a:t>development</a:t>
            </a:r>
            <a:r>
              <a:rPr lang="it-IT" dirty="0"/>
              <a:t> of the </a:t>
            </a:r>
            <a:r>
              <a:rPr lang="it-IT" dirty="0" err="1"/>
              <a:t>primary</a:t>
            </a:r>
            <a:r>
              <a:rPr lang="it-IT" dirty="0"/>
              <a:t> </a:t>
            </a:r>
            <a:r>
              <a:rPr lang="it-IT" dirty="0" err="1"/>
              <a:t>issue</a:t>
            </a:r>
            <a:r>
              <a:rPr lang="it-IT" dirty="0"/>
              <a:t>, and </a:t>
            </a:r>
            <a:r>
              <a:rPr lang="it-IT" dirty="0" err="1"/>
              <a:t>everything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connected</a:t>
            </a:r>
            <a:r>
              <a:rPr lang="it-IT" dirty="0"/>
              <a:t>. </a:t>
            </a:r>
          </a:p>
          <a:p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meticulously</a:t>
            </a:r>
            <a:r>
              <a:rPr lang="it-IT" dirty="0"/>
              <a:t> lines up </a:t>
            </a:r>
            <a:r>
              <a:rPr lang="it-IT" dirty="0" err="1"/>
              <a:t>all</a:t>
            </a:r>
            <a:r>
              <a:rPr lang="it-IT" dirty="0"/>
              <a:t> the </a:t>
            </a:r>
            <a:r>
              <a:rPr lang="it-IT" dirty="0" err="1"/>
              <a:t>repercussions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resulted</a:t>
            </a:r>
            <a:r>
              <a:rPr lang="it-IT" dirty="0"/>
              <a:t> from </a:t>
            </a:r>
            <a:r>
              <a:rPr lang="it-IT" dirty="0" err="1"/>
              <a:t>internal</a:t>
            </a:r>
            <a:r>
              <a:rPr lang="it-IT" dirty="0"/>
              <a:t> </a:t>
            </a:r>
            <a:r>
              <a:rPr lang="it-IT" dirty="0" err="1"/>
              <a:t>issues</a:t>
            </a:r>
            <a:r>
              <a:rPr lang="it-IT" dirty="0"/>
              <a:t>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167082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F487076-F637-1516-DB6C-8C3D2DFB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65451"/>
          </a:xfrm>
        </p:spPr>
        <p:txBody>
          <a:bodyPr>
            <a:normAutofit/>
          </a:bodyPr>
          <a:lstStyle/>
          <a:p>
            <a:pPr algn="ctr"/>
            <a:r>
              <a:rPr lang="it-GB" dirty="0">
                <a:solidFill>
                  <a:srgbClr val="BFBFBF"/>
                </a:solidFill>
              </a:rPr>
              <a:t>Fishbone diagrame</a:t>
            </a:r>
          </a:p>
        </p:txBody>
      </p:sp>
      <p:sp>
        <p:nvSpPr>
          <p:cNvPr id="51" name="Line 110">
            <a:extLst>
              <a:ext uri="{FF2B5EF4-FFF2-40B4-BE49-F238E27FC236}">
                <a16:creationId xmlns:a16="http://schemas.microsoft.com/office/drawing/2014/main" id="{8AE52A31-6054-50DF-2E0A-5ECEE62277AF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4850" y="27791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52" name="Text Box 109">
            <a:extLst>
              <a:ext uri="{FF2B5EF4-FFF2-40B4-BE49-F238E27FC236}">
                <a16:creationId xmlns:a16="http://schemas.microsoft.com/office/drawing/2014/main" id="{456CF34F-E8C4-9AF4-3C39-5C2BDCCA34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1700" y="258389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High tax bills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Line 108">
            <a:extLst>
              <a:ext uri="{FF2B5EF4-FFF2-40B4-BE49-F238E27FC236}">
                <a16:creationId xmlns:a16="http://schemas.microsoft.com/office/drawing/2014/main" id="{D2BB61AE-F4A5-8B78-C31D-DDADB3556C18}"/>
              </a:ext>
            </a:extLst>
          </p:cNvPr>
          <p:cNvSpPr>
            <a:spLocks noChangeShapeType="1"/>
          </p:cNvSpPr>
          <p:nvPr/>
        </p:nvSpPr>
        <p:spPr bwMode="auto">
          <a:xfrm>
            <a:off x="2576513" y="338081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54" name="Text Box 107">
            <a:extLst>
              <a:ext uri="{FF2B5EF4-FFF2-40B4-BE49-F238E27FC236}">
                <a16:creationId xmlns:a16="http://schemas.microsoft.com/office/drawing/2014/main" id="{A3CFB84C-F2EF-5A61-3D21-E3ECB867BF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0982" y="31728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it-GB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earnings</a:t>
            </a:r>
            <a:endParaRPr kumimoji="0" lang="en-US" altLang="it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5" name="Line 106">
            <a:extLst>
              <a:ext uri="{FF2B5EF4-FFF2-40B4-BE49-F238E27FC236}">
                <a16:creationId xmlns:a16="http://schemas.microsoft.com/office/drawing/2014/main" id="{F58238D5-AEE2-3E59-4547-2DEF5DF2BD23}"/>
              </a:ext>
            </a:extLst>
          </p:cNvPr>
          <p:cNvSpPr>
            <a:spLocks noChangeShapeType="1"/>
          </p:cNvSpPr>
          <p:nvPr/>
        </p:nvSpPr>
        <p:spPr bwMode="auto">
          <a:xfrm>
            <a:off x="3128963" y="393326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56" name="Text Box 105">
            <a:extLst>
              <a:ext uri="{FF2B5EF4-FFF2-40B4-BE49-F238E27FC236}">
                <a16:creationId xmlns:a16="http://schemas.microsoft.com/office/drawing/2014/main" id="{EA4C75E1-B5D2-EA75-E987-F970A7181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5" y="373641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Brexit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Line 104">
            <a:extLst>
              <a:ext uri="{FF2B5EF4-FFF2-40B4-BE49-F238E27FC236}">
                <a16:creationId xmlns:a16="http://schemas.microsoft.com/office/drawing/2014/main" id="{C7858D84-98D9-8742-3BAB-1E89BF2B45D1}"/>
              </a:ext>
            </a:extLst>
          </p:cNvPr>
          <p:cNvSpPr>
            <a:spLocks noChangeShapeType="1"/>
          </p:cNvSpPr>
          <p:nvPr/>
        </p:nvSpPr>
        <p:spPr bwMode="auto">
          <a:xfrm>
            <a:off x="4319588" y="278709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58" name="Text Box 103">
            <a:extLst>
              <a:ext uri="{FF2B5EF4-FFF2-40B4-BE49-F238E27FC236}">
                <a16:creationId xmlns:a16="http://schemas.microsoft.com/office/drawing/2014/main" id="{CA360130-DCAA-105E-46B1-34F6C6EC0B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4850" y="258389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Recruitment challenges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9" name="Line 102">
            <a:extLst>
              <a:ext uri="{FF2B5EF4-FFF2-40B4-BE49-F238E27FC236}">
                <a16:creationId xmlns:a16="http://schemas.microsoft.com/office/drawing/2014/main" id="{5E40DB6D-CF51-C999-FA28-27362867EEEA}"/>
              </a:ext>
            </a:extLst>
          </p:cNvPr>
          <p:cNvSpPr>
            <a:spLocks noChangeShapeType="1"/>
          </p:cNvSpPr>
          <p:nvPr/>
        </p:nvSpPr>
        <p:spPr bwMode="auto">
          <a:xfrm>
            <a:off x="4862513" y="338716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60" name="Text Box 101">
            <a:extLst>
              <a:ext uri="{FF2B5EF4-FFF2-40B4-BE49-F238E27FC236}">
                <a16:creationId xmlns:a16="http://schemas.microsoft.com/office/drawing/2014/main" id="{C837E189-7A6D-384F-5374-459D3CBCEC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7775" y="31839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conditions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1" name="Line 100">
            <a:extLst>
              <a:ext uri="{FF2B5EF4-FFF2-40B4-BE49-F238E27FC236}">
                <a16:creationId xmlns:a16="http://schemas.microsoft.com/office/drawing/2014/main" id="{47B4B299-214F-7FA3-D9E8-9A37264A0265}"/>
              </a:ext>
            </a:extLst>
          </p:cNvPr>
          <p:cNvSpPr>
            <a:spLocks noChangeShapeType="1"/>
          </p:cNvSpPr>
          <p:nvPr/>
        </p:nvSpPr>
        <p:spPr bwMode="auto">
          <a:xfrm>
            <a:off x="5414963" y="393961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62" name="Text Box 99">
            <a:extLst>
              <a:ext uri="{FF2B5EF4-FFF2-40B4-BE49-F238E27FC236}">
                <a16:creationId xmlns:a16="http://schemas.microsoft.com/office/drawing/2014/main" id="{D7FD3D23-89F8-EB36-D262-54F5B06482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0225" y="373641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Incomplete workforce planning</a:t>
            </a:r>
            <a:endParaRPr kumimoji="0" lang="en-GB" altLang="it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Line 98">
            <a:extLst>
              <a:ext uri="{FF2B5EF4-FFF2-40B4-BE49-F238E27FC236}">
                <a16:creationId xmlns:a16="http://schemas.microsoft.com/office/drawing/2014/main" id="{25706320-9523-A2DC-2C8C-3C9666AEEA04}"/>
              </a:ext>
            </a:extLst>
          </p:cNvPr>
          <p:cNvSpPr>
            <a:spLocks noChangeShapeType="1"/>
          </p:cNvSpPr>
          <p:nvPr/>
        </p:nvSpPr>
        <p:spPr bwMode="auto">
          <a:xfrm>
            <a:off x="6526213" y="2771218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64" name="Text Box 97">
            <a:extLst>
              <a:ext uri="{FF2B5EF4-FFF2-40B4-BE49-F238E27FC236}">
                <a16:creationId xmlns:a16="http://schemas.microsoft.com/office/drawing/2014/main" id="{43BB1E77-0449-F2A1-2A74-7AD8942E0A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1475" y="258389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Incomplete competencies</a:t>
            </a:r>
            <a:endParaRPr kumimoji="0" lang="en-GB" altLang="it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Line 96">
            <a:extLst>
              <a:ext uri="{FF2B5EF4-FFF2-40B4-BE49-F238E27FC236}">
                <a16:creationId xmlns:a16="http://schemas.microsoft.com/office/drawing/2014/main" id="{69DC9665-EE3B-8EDF-F987-8E88A0336532}"/>
              </a:ext>
            </a:extLst>
          </p:cNvPr>
          <p:cNvSpPr>
            <a:spLocks noChangeShapeType="1"/>
          </p:cNvSpPr>
          <p:nvPr/>
        </p:nvSpPr>
        <p:spPr bwMode="auto">
          <a:xfrm>
            <a:off x="7127875" y="337288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66" name="Text Box 95">
            <a:extLst>
              <a:ext uri="{FF2B5EF4-FFF2-40B4-BE49-F238E27FC236}">
                <a16:creationId xmlns:a16="http://schemas.microsoft.com/office/drawing/2014/main" id="{A2F03C5C-7509-3BBD-7AD0-99A98B9F44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3138" y="31839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Workers need new skills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7" name="Line 94">
            <a:extLst>
              <a:ext uri="{FF2B5EF4-FFF2-40B4-BE49-F238E27FC236}">
                <a16:creationId xmlns:a16="http://schemas.microsoft.com/office/drawing/2014/main" id="{9A240688-1E56-B47F-945A-3D1CEBD2B852}"/>
              </a:ext>
            </a:extLst>
          </p:cNvPr>
          <p:cNvSpPr>
            <a:spLocks noChangeShapeType="1"/>
          </p:cNvSpPr>
          <p:nvPr/>
        </p:nvSpPr>
        <p:spPr bwMode="auto">
          <a:xfrm>
            <a:off x="7680325" y="392533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68" name="Text Box 93">
            <a:extLst>
              <a:ext uri="{FF2B5EF4-FFF2-40B4-BE49-F238E27FC236}">
                <a16:creationId xmlns:a16="http://schemas.microsoft.com/office/drawing/2014/main" id="{B7EF6667-E756-CCC2-250F-322110A8A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5588" y="3734831"/>
            <a:ext cx="1060450" cy="5286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Insufficient investment in training</a:t>
            </a:r>
            <a:endParaRPr kumimoji="0" lang="en-GB" altLang="it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9" name="Line 92">
            <a:extLst>
              <a:ext uri="{FF2B5EF4-FFF2-40B4-BE49-F238E27FC236}">
                <a16:creationId xmlns:a16="http://schemas.microsoft.com/office/drawing/2014/main" id="{9ACCA957-144B-75EC-6CAB-C96F5A3AA9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715125" y="471749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70" name="Text Box 91">
            <a:extLst>
              <a:ext uri="{FF2B5EF4-FFF2-40B4-BE49-F238E27FC236}">
                <a16:creationId xmlns:a16="http://schemas.microsoft.com/office/drawing/2014/main" id="{7CF9C612-7DCF-B64F-93D8-476A2CEE17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0388" y="4528581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Aging workforce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1" name="Line 90">
            <a:extLst>
              <a:ext uri="{FF2B5EF4-FFF2-40B4-BE49-F238E27FC236}">
                <a16:creationId xmlns:a16="http://schemas.microsoft.com/office/drawing/2014/main" id="{EE0808C5-6642-DF65-2534-45E18D17F3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91250" y="527470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72" name="Text Box 89">
            <a:extLst>
              <a:ext uri="{FF2B5EF4-FFF2-40B4-BE49-F238E27FC236}">
                <a16:creationId xmlns:a16="http://schemas.microsoft.com/office/drawing/2014/main" id="{226DF418-FD51-161B-962C-FE6A67A89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6513" y="508579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Keeping up with technology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3" name="Line 88">
            <a:extLst>
              <a:ext uri="{FF2B5EF4-FFF2-40B4-BE49-F238E27FC236}">
                <a16:creationId xmlns:a16="http://schemas.microsoft.com/office/drawing/2014/main" id="{CEF9BB7D-A775-27D0-D198-7565D3DEE558}"/>
              </a:ext>
            </a:extLst>
          </p:cNvPr>
          <p:cNvSpPr>
            <a:spLocks noChangeShapeType="1"/>
          </p:cNvSpPr>
          <p:nvPr/>
        </p:nvSpPr>
        <p:spPr bwMode="auto">
          <a:xfrm>
            <a:off x="5692775" y="582715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74" name="Text Box 87">
            <a:extLst>
              <a:ext uri="{FF2B5EF4-FFF2-40B4-BE49-F238E27FC236}">
                <a16:creationId xmlns:a16="http://schemas.microsoft.com/office/drawing/2014/main" id="{CC7D66DF-29F2-D0EF-2DAC-35F439EB43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8038" y="563824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Legislation/policy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5" name="Line 86">
            <a:extLst>
              <a:ext uri="{FF2B5EF4-FFF2-40B4-BE49-F238E27FC236}">
                <a16:creationId xmlns:a16="http://schemas.microsoft.com/office/drawing/2014/main" id="{B2A915CD-46D3-1B37-8686-B76048A22EB4}"/>
              </a:ext>
            </a:extLst>
          </p:cNvPr>
          <p:cNvSpPr>
            <a:spLocks noChangeShapeType="1"/>
          </p:cNvSpPr>
          <p:nvPr/>
        </p:nvSpPr>
        <p:spPr bwMode="auto">
          <a:xfrm>
            <a:off x="4187825" y="46873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76" name="Text Box 85">
            <a:extLst>
              <a:ext uri="{FF2B5EF4-FFF2-40B4-BE49-F238E27FC236}">
                <a16:creationId xmlns:a16="http://schemas.microsoft.com/office/drawing/2014/main" id="{CAE88D2D-2382-FFF3-FC6C-A08D73A096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4675" y="449841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Inadequate patient assistance or care equipment</a:t>
            </a:r>
            <a:endParaRPr kumimoji="0" lang="en-US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7" name="Line 84">
            <a:extLst>
              <a:ext uri="{FF2B5EF4-FFF2-40B4-BE49-F238E27FC236}">
                <a16:creationId xmlns:a16="http://schemas.microsoft.com/office/drawing/2014/main" id="{F53EE106-50E8-919F-EE41-BEA3670423B4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8563" y="524454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78" name="Text Box 83">
            <a:extLst>
              <a:ext uri="{FF2B5EF4-FFF2-40B4-BE49-F238E27FC236}">
                <a16:creationId xmlns:a16="http://schemas.microsoft.com/office/drawing/2014/main" id="{7BAC0C7B-403C-E7CA-D7BB-1AC87721A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3825" y="505721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Inadequate staff experience</a:t>
            </a:r>
            <a:endParaRPr kumimoji="0" lang="en-US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9" name="Line 82">
            <a:extLst>
              <a:ext uri="{FF2B5EF4-FFF2-40B4-BE49-F238E27FC236}">
                <a16:creationId xmlns:a16="http://schemas.microsoft.com/office/drawing/2014/main" id="{259958B1-944D-1D96-92B1-3F154BFCF18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38500" y="579699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80" name="Text Box 81">
            <a:extLst>
              <a:ext uri="{FF2B5EF4-FFF2-40B4-BE49-F238E27FC236}">
                <a16:creationId xmlns:a16="http://schemas.microsoft.com/office/drawing/2014/main" id="{F2364771-233C-0914-C481-2196F0B767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5350" y="56096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Displeased patients</a:t>
            </a:r>
            <a:endParaRPr kumimoji="0" lang="en-US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57AC614-C49C-939C-EBA0-D32EE80D6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5600" y="1871106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Governament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2" name="Rectangle 79">
            <a:extLst>
              <a:ext uri="{FF2B5EF4-FFF2-40B4-BE49-F238E27FC236}">
                <a16:creationId xmlns:a16="http://schemas.microsoft.com/office/drawing/2014/main" id="{A8E58DED-AB54-B614-7E2A-E8BA9C38CD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0813" y="1871106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Work environment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3" name="Rectangle 78">
            <a:extLst>
              <a:ext uri="{FF2B5EF4-FFF2-40B4-BE49-F238E27FC236}">
                <a16:creationId xmlns:a16="http://schemas.microsoft.com/office/drawing/2014/main" id="{8585E07F-6A63-2654-05FB-B6485A576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0775" y="1871106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Competency of Workers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4" name="Line 77">
            <a:extLst>
              <a:ext uri="{FF2B5EF4-FFF2-40B4-BE49-F238E27FC236}">
                <a16:creationId xmlns:a16="http://schemas.microsoft.com/office/drawing/2014/main" id="{C81398F7-58D3-506B-14E6-4ABD331E6636}"/>
              </a:ext>
            </a:extLst>
          </p:cNvPr>
          <p:cNvSpPr>
            <a:spLocks noChangeShapeType="1"/>
          </p:cNvSpPr>
          <p:nvPr/>
        </p:nvSpPr>
        <p:spPr bwMode="auto">
          <a:xfrm>
            <a:off x="1219200" y="4265056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85" name="Line 76">
            <a:extLst>
              <a:ext uri="{FF2B5EF4-FFF2-40B4-BE49-F238E27FC236}">
                <a16:creationId xmlns:a16="http://schemas.microsoft.com/office/drawing/2014/main" id="{FF747626-60FD-6A29-241E-99022F68E48A}"/>
              </a:ext>
            </a:extLst>
          </p:cNvPr>
          <p:cNvSpPr>
            <a:spLocks noChangeShapeType="1"/>
          </p:cNvSpPr>
          <p:nvPr/>
        </p:nvSpPr>
        <p:spPr bwMode="auto">
          <a:xfrm>
            <a:off x="2124075" y="2363231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86" name="Line 75">
            <a:extLst>
              <a:ext uri="{FF2B5EF4-FFF2-40B4-BE49-F238E27FC236}">
                <a16:creationId xmlns:a16="http://schemas.microsoft.com/office/drawing/2014/main" id="{67C774D9-D9CB-7E37-3B57-FCCD4DA0283E}"/>
              </a:ext>
            </a:extLst>
          </p:cNvPr>
          <p:cNvSpPr>
            <a:spLocks noChangeShapeType="1"/>
          </p:cNvSpPr>
          <p:nvPr/>
        </p:nvSpPr>
        <p:spPr bwMode="auto">
          <a:xfrm>
            <a:off x="4460875" y="2363231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87" name="Line 74">
            <a:extLst>
              <a:ext uri="{FF2B5EF4-FFF2-40B4-BE49-F238E27FC236}">
                <a16:creationId xmlns:a16="http://schemas.microsoft.com/office/drawing/2014/main" id="{AE0019EF-48F1-E114-A0F5-D6610748FE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0838" y="2363231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88" name="Rectangle 73">
            <a:extLst>
              <a:ext uri="{FF2B5EF4-FFF2-40B4-BE49-F238E27FC236}">
                <a16:creationId xmlns:a16="http://schemas.microsoft.com/office/drawing/2014/main" id="{F16AFE11-8D1E-FE13-2ED9-B532689BD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7038" y="6200218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Persons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9" name="Line 72">
            <a:extLst>
              <a:ext uri="{FF2B5EF4-FFF2-40B4-BE49-F238E27FC236}">
                <a16:creationId xmlns:a16="http://schemas.microsoft.com/office/drawing/2014/main" id="{80E8A6DA-E19D-1C89-1EC3-543D62D453A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65513" y="4265056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90" name="Rectangle 71">
            <a:extLst>
              <a:ext uri="{FF2B5EF4-FFF2-40B4-BE49-F238E27FC236}">
                <a16:creationId xmlns:a16="http://schemas.microsoft.com/office/drawing/2014/main" id="{EAB28AD9-A11F-5414-A55E-70F80C73AF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9250" y="6200218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Contextual environment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1" name="Line 70">
            <a:extLst>
              <a:ext uri="{FF2B5EF4-FFF2-40B4-BE49-F238E27FC236}">
                <a16:creationId xmlns:a16="http://schemas.microsoft.com/office/drawing/2014/main" id="{F4576E71-985D-C45E-48FB-5E7D7A86C3D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27725" y="4265056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92" name="Rectangle 69">
            <a:extLst>
              <a:ext uri="{FF2B5EF4-FFF2-40B4-BE49-F238E27FC236}">
                <a16:creationId xmlns:a16="http://schemas.microsoft.com/office/drawing/2014/main" id="{6B84E9B8-3602-5432-894B-22948B25C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94800" y="3784043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t-GB"/>
          </a:p>
        </p:txBody>
      </p:sp>
      <p:sp>
        <p:nvSpPr>
          <p:cNvPr id="93" name="Text Box 68">
            <a:extLst>
              <a:ext uri="{FF2B5EF4-FFF2-40B4-BE49-F238E27FC236}">
                <a16:creationId xmlns:a16="http://schemas.microsoft.com/office/drawing/2014/main" id="{12ED5451-2B23-6D8F-3F80-9D74301D8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40838" y="3877706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it-GB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SHORTAGE </a:t>
            </a:r>
            <a:endParaRPr kumimoji="0" lang="en-GB" altLang="it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4" name="Rectangle 111">
            <a:extLst>
              <a:ext uri="{FF2B5EF4-FFF2-40B4-BE49-F238E27FC236}">
                <a16:creationId xmlns:a16="http://schemas.microsoft.com/office/drawing/2014/main" id="{BB14EEAA-0813-04B7-53AD-5C49758BA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7000" y="124404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GB"/>
          </a:p>
        </p:txBody>
      </p:sp>
      <p:sp>
        <p:nvSpPr>
          <p:cNvPr id="95" name="Rectangle 134">
            <a:extLst>
              <a:ext uri="{FF2B5EF4-FFF2-40B4-BE49-F238E27FC236}">
                <a16:creationId xmlns:a16="http://schemas.microsoft.com/office/drawing/2014/main" id="{1BEE1D43-1AFF-0D7C-95E6-E2BE6EE55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637" y="163083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it-GB"/>
          </a:p>
        </p:txBody>
      </p:sp>
    </p:spTree>
    <p:extLst>
      <p:ext uri="{BB962C8B-B14F-4D97-AF65-F5344CB8AC3E}">
        <p14:creationId xmlns:p14="http://schemas.microsoft.com/office/powerpoint/2010/main" val="9188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2C9CEA42-EF34-8331-E8F8-74C404F2F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P</a:t>
            </a:r>
            <a:r>
              <a:rPr lang="it-GB" dirty="0"/>
              <a:t>estle analysis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A4ECD55-2594-2C62-27EE-012D0F659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 err="1"/>
              <a:t>Pestle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a system for </a:t>
            </a:r>
            <a:r>
              <a:rPr lang="it-IT" dirty="0" err="1"/>
              <a:t>analyzing</a:t>
            </a:r>
            <a:r>
              <a:rPr lang="it-IT" dirty="0"/>
              <a:t> </a:t>
            </a:r>
            <a:r>
              <a:rPr lang="it-IT" dirty="0" err="1"/>
              <a:t>problems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originate in the </a:t>
            </a:r>
            <a:r>
              <a:rPr lang="it-IT" dirty="0" err="1"/>
              <a:t>outside</a:t>
            </a:r>
            <a:r>
              <a:rPr lang="it-IT" dirty="0"/>
              <a:t> world and </a:t>
            </a:r>
            <a:r>
              <a:rPr lang="it-IT" dirty="0" err="1"/>
              <a:t>have</a:t>
            </a:r>
            <a:r>
              <a:rPr lang="it-IT" dirty="0"/>
              <a:t> an impact on an </a:t>
            </a:r>
            <a:r>
              <a:rPr lang="it-IT" dirty="0" err="1"/>
              <a:t>organization</a:t>
            </a:r>
            <a:r>
              <a:rPr lang="it-IT" dirty="0"/>
              <a:t>.</a:t>
            </a:r>
          </a:p>
          <a:p>
            <a:r>
              <a:rPr lang="it-IT" dirty="0" err="1"/>
              <a:t>Pestle</a:t>
            </a:r>
            <a:r>
              <a:rPr lang="it-IT" dirty="0"/>
              <a:t> </a:t>
            </a:r>
            <a:r>
              <a:rPr lang="it-IT" dirty="0" err="1"/>
              <a:t>also</a:t>
            </a:r>
            <a:r>
              <a:rPr lang="it-IT" dirty="0"/>
              <a:t> aids in </a:t>
            </a:r>
            <a:r>
              <a:rPr lang="it-IT" dirty="0" err="1"/>
              <a:t>comprehending</a:t>
            </a:r>
            <a:r>
              <a:rPr lang="it-IT" dirty="0"/>
              <a:t> </a:t>
            </a:r>
            <a:r>
              <a:rPr lang="it-IT" dirty="0" err="1"/>
              <a:t>threats</a:t>
            </a:r>
            <a:r>
              <a:rPr lang="it-IT" dirty="0"/>
              <a:t>, </a:t>
            </a:r>
            <a:r>
              <a:rPr lang="it-IT" dirty="0" err="1"/>
              <a:t>opportunities</a:t>
            </a:r>
            <a:r>
              <a:rPr lang="it-IT" dirty="0"/>
              <a:t>, or </a:t>
            </a:r>
            <a:r>
              <a:rPr lang="it-IT" dirty="0" err="1"/>
              <a:t>other</a:t>
            </a:r>
            <a:r>
              <a:rPr lang="it-IT" dirty="0"/>
              <a:t> </a:t>
            </a:r>
            <a:r>
              <a:rPr lang="it-IT" dirty="0" err="1"/>
              <a:t>elements</a:t>
            </a:r>
            <a:r>
              <a:rPr lang="it-IT" dirty="0"/>
              <a:t> </a:t>
            </a:r>
            <a:r>
              <a:rPr lang="it-IT" dirty="0" err="1"/>
              <a:t>resulting</a:t>
            </a:r>
            <a:r>
              <a:rPr lang="it-IT" dirty="0"/>
              <a:t> from a </a:t>
            </a:r>
            <a:r>
              <a:rPr lang="it-IT" dirty="0" err="1"/>
              <a:t>variety</a:t>
            </a:r>
            <a:r>
              <a:rPr lang="it-IT" dirty="0"/>
              <a:t> of </a:t>
            </a:r>
            <a:r>
              <a:rPr lang="it-IT" dirty="0" err="1"/>
              <a:t>external</a:t>
            </a:r>
            <a:r>
              <a:rPr lang="it-IT" dirty="0"/>
              <a:t> </a:t>
            </a:r>
            <a:r>
              <a:rPr lang="it-IT" dirty="0" err="1"/>
              <a:t>variables</a:t>
            </a:r>
            <a:r>
              <a:rPr lang="it-IT" dirty="0"/>
              <a:t>.</a:t>
            </a:r>
          </a:p>
          <a:p>
            <a:r>
              <a:rPr lang="it-IT" dirty="0" err="1"/>
              <a:t>Additionally</a:t>
            </a:r>
            <a:r>
              <a:rPr lang="it-IT" dirty="0"/>
              <a:t>, a </a:t>
            </a:r>
            <a:r>
              <a:rPr lang="it-IT" dirty="0" err="1"/>
              <a:t>pestle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a </a:t>
            </a:r>
            <a:r>
              <a:rPr lang="it-IT" dirty="0" err="1"/>
              <a:t>helpful</a:t>
            </a:r>
            <a:r>
              <a:rPr lang="it-IT" dirty="0"/>
              <a:t> </a:t>
            </a:r>
            <a:r>
              <a:rPr lang="it-IT" dirty="0" err="1"/>
              <a:t>instrument</a:t>
            </a:r>
            <a:r>
              <a:rPr lang="it-IT" dirty="0"/>
              <a:t> for </a:t>
            </a:r>
            <a:r>
              <a:rPr lang="it-IT" dirty="0" err="1"/>
              <a:t>analyzing</a:t>
            </a:r>
            <a:r>
              <a:rPr lang="it-IT" dirty="0"/>
              <a:t> the </a:t>
            </a:r>
            <a:r>
              <a:rPr lang="it-IT" dirty="0" err="1"/>
              <a:t>danger</a:t>
            </a:r>
            <a:r>
              <a:rPr lang="it-IT" dirty="0"/>
              <a:t> of market </a:t>
            </a:r>
            <a:r>
              <a:rPr lang="it-IT" dirty="0" err="1"/>
              <a:t>growth</a:t>
            </a:r>
            <a:r>
              <a:rPr lang="it-IT" dirty="0"/>
              <a:t> deadlines or </a:t>
            </a:r>
            <a:r>
              <a:rPr lang="it-IT" dirty="0" err="1"/>
              <a:t>decreases</a:t>
            </a:r>
            <a:r>
              <a:rPr lang="it-IT" dirty="0"/>
              <a:t> for the </a:t>
            </a:r>
            <a:r>
              <a:rPr lang="it-IT" dirty="0" err="1"/>
              <a:t>potential</a:t>
            </a:r>
            <a:r>
              <a:rPr lang="it-IT" dirty="0"/>
              <a:t> and </a:t>
            </a:r>
            <a:r>
              <a:rPr lang="it-IT" dirty="0" err="1"/>
              <a:t>course</a:t>
            </a:r>
            <a:r>
              <a:rPr lang="it-IT" dirty="0"/>
              <a:t> of a company or </a:t>
            </a:r>
            <a:r>
              <a:rPr lang="it-IT" dirty="0" err="1"/>
              <a:t>organization</a:t>
            </a:r>
            <a:r>
              <a:rPr lang="it-IT" dirty="0"/>
              <a:t>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363019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42DD414-AC14-BE70-AEB3-07C6D862D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4288" y="681037"/>
            <a:ext cx="9905998" cy="1905000"/>
          </a:xfrm>
        </p:spPr>
        <p:txBody>
          <a:bodyPr/>
          <a:lstStyle/>
          <a:p>
            <a:endParaRPr lang="it-GB"/>
          </a:p>
        </p:txBody>
      </p:sp>
      <p:graphicFrame>
        <p:nvGraphicFramePr>
          <p:cNvPr id="7" name="Segnaposto contenuto 6">
            <a:extLst>
              <a:ext uri="{FF2B5EF4-FFF2-40B4-BE49-F238E27FC236}">
                <a16:creationId xmlns:a16="http://schemas.microsoft.com/office/drawing/2014/main" id="{94C3B948-0975-BF13-8A67-9D27E6076B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164718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353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FB1B794-DCE5-D610-86F5-174C6FEC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GB" dirty="0"/>
              <a:t>IDENTIFY POSSIBLE SOLUTION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981E76F-35E1-4334-9C9B-53A05F81A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it-GB" dirty="0"/>
              <a:t>1) </a:t>
            </a:r>
            <a:r>
              <a:rPr lang="it-IT" dirty="0"/>
              <a:t>people </a:t>
            </a:r>
            <a:r>
              <a:rPr lang="it-IT" dirty="0" err="1"/>
              <a:t>dissatisfied</a:t>
            </a:r>
            <a:r>
              <a:rPr lang="it-IT" dirty="0"/>
              <a:t> with </a:t>
            </a:r>
            <a:r>
              <a:rPr lang="it-IT" dirty="0" err="1"/>
              <a:t>their</a:t>
            </a:r>
            <a:r>
              <a:rPr lang="it-IT" dirty="0"/>
              <a:t> care on the NHS</a:t>
            </a:r>
            <a:endParaRPr lang="it-GB" dirty="0"/>
          </a:p>
          <a:p>
            <a:r>
              <a:rPr lang="it-IT" dirty="0"/>
              <a:t>2) Following Brexit, </a:t>
            </a:r>
            <a:r>
              <a:rPr lang="it-IT" dirty="0" err="1"/>
              <a:t>there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a </a:t>
            </a:r>
            <a:r>
              <a:rPr lang="it-IT" dirty="0" err="1"/>
              <a:t>weak</a:t>
            </a:r>
            <a:r>
              <a:rPr lang="it-IT" dirty="0"/>
              <a:t> international </a:t>
            </a:r>
            <a:r>
              <a:rPr lang="it-IT" dirty="0" err="1"/>
              <a:t>migration</a:t>
            </a:r>
            <a:r>
              <a:rPr lang="it-IT" dirty="0"/>
              <a:t> </a:t>
            </a:r>
            <a:r>
              <a:rPr lang="it-IT" dirty="0" err="1"/>
              <a:t>route</a:t>
            </a:r>
            <a:r>
              <a:rPr lang="it-IT" dirty="0"/>
              <a:t> for social </a:t>
            </a:r>
            <a:r>
              <a:rPr lang="it-IT" dirty="0" err="1"/>
              <a:t>assistance</a:t>
            </a:r>
            <a:endParaRPr lang="it-GB" dirty="0"/>
          </a:p>
          <a:p>
            <a:r>
              <a:rPr lang="it-GB" dirty="0"/>
              <a:t>3) </a:t>
            </a:r>
            <a:r>
              <a:rPr lang="it-IT" dirty="0"/>
              <a:t>The </a:t>
            </a:r>
            <a:r>
              <a:rPr lang="it-IT" dirty="0" err="1"/>
              <a:t>lack</a:t>
            </a:r>
            <a:r>
              <a:rPr lang="it-IT" dirty="0"/>
              <a:t> of </a:t>
            </a:r>
            <a:r>
              <a:rPr lang="it-IT" dirty="0" err="1"/>
              <a:t>motivation</a:t>
            </a:r>
            <a:r>
              <a:rPr lang="it-IT" dirty="0"/>
              <a:t> </a:t>
            </a:r>
            <a:r>
              <a:rPr lang="it-IT" dirty="0" err="1"/>
              <a:t>among</a:t>
            </a:r>
            <a:r>
              <a:rPr lang="it-IT" dirty="0"/>
              <a:t> NHS </a:t>
            </a:r>
            <a:r>
              <a:rPr lang="it-IT" dirty="0" err="1"/>
              <a:t>personnel</a:t>
            </a:r>
            <a:r>
              <a:rPr lang="it-IT" dirty="0"/>
              <a:t> makes </a:t>
            </a:r>
            <a:r>
              <a:rPr lang="it-IT" dirty="0" err="1"/>
              <a:t>them</a:t>
            </a:r>
            <a:r>
              <a:rPr lang="it-IT" dirty="0"/>
              <a:t> more </a:t>
            </a:r>
            <a:r>
              <a:rPr lang="it-IT" dirty="0" err="1"/>
              <a:t>likely</a:t>
            </a:r>
            <a:r>
              <a:rPr lang="it-IT" dirty="0"/>
              <a:t> to </a:t>
            </a:r>
            <a:r>
              <a:rPr lang="it-IT" dirty="0" err="1"/>
              <a:t>leave</a:t>
            </a:r>
            <a:r>
              <a:rPr lang="it-IT" dirty="0"/>
              <a:t> </a:t>
            </a:r>
            <a:r>
              <a:rPr lang="it-IT" dirty="0" err="1"/>
              <a:t>their</a:t>
            </a:r>
            <a:r>
              <a:rPr lang="it-IT" dirty="0"/>
              <a:t> </a:t>
            </a:r>
            <a:r>
              <a:rPr lang="it-IT" dirty="0" err="1"/>
              <a:t>professions</a:t>
            </a:r>
            <a:r>
              <a:rPr lang="it-IT" dirty="0"/>
              <a:t> or show </a:t>
            </a:r>
            <a:r>
              <a:rPr lang="it-IT" dirty="0" err="1"/>
              <a:t>little</a:t>
            </a:r>
            <a:r>
              <a:rPr lang="it-IT" dirty="0"/>
              <a:t> </a:t>
            </a:r>
            <a:r>
              <a:rPr lang="it-IT" dirty="0" err="1"/>
              <a:t>interest</a:t>
            </a:r>
            <a:r>
              <a:rPr lang="it-IT" dirty="0"/>
              <a:t> in </a:t>
            </a:r>
            <a:r>
              <a:rPr lang="it-IT" dirty="0" err="1"/>
              <a:t>them</a:t>
            </a:r>
            <a:r>
              <a:rPr lang="it-IT" dirty="0"/>
              <a:t>.</a:t>
            </a:r>
            <a:endParaRPr lang="it-GB" dirty="0"/>
          </a:p>
          <a:p>
            <a:r>
              <a:rPr lang="it-GB" dirty="0"/>
              <a:t>Possible solutions to address the causes</a:t>
            </a:r>
          </a:p>
          <a:p>
            <a:r>
              <a:rPr lang="it-GB" dirty="0"/>
              <a:t>1)</a:t>
            </a:r>
            <a:r>
              <a:rPr lang="it-IT" dirty="0"/>
              <a:t> </a:t>
            </a:r>
            <a:r>
              <a:rPr lang="it-IT" dirty="0" err="1"/>
              <a:t>increase</a:t>
            </a:r>
            <a:r>
              <a:rPr lang="it-IT" dirty="0"/>
              <a:t> staff </a:t>
            </a:r>
            <a:r>
              <a:rPr lang="it-IT" dirty="0" err="1"/>
              <a:t>numbers</a:t>
            </a:r>
            <a:r>
              <a:rPr lang="it-IT" dirty="0"/>
              <a:t> </a:t>
            </a:r>
            <a:r>
              <a:rPr lang="it-IT" dirty="0" err="1"/>
              <a:t>through</a:t>
            </a:r>
            <a:r>
              <a:rPr lang="it-IT" dirty="0"/>
              <a:t> training and recruitment.</a:t>
            </a:r>
          </a:p>
          <a:p>
            <a:r>
              <a:rPr lang="it-GB" dirty="0"/>
              <a:t>2)</a:t>
            </a:r>
            <a:r>
              <a:rPr lang="it-IT" dirty="0"/>
              <a:t> international </a:t>
            </a:r>
            <a:r>
              <a:rPr lang="it-IT" dirty="0" err="1"/>
              <a:t>hiring</a:t>
            </a:r>
            <a:endParaRPr lang="it-GB" dirty="0"/>
          </a:p>
          <a:p>
            <a:r>
              <a:rPr lang="it-GB" dirty="0"/>
              <a:t>3)</a:t>
            </a:r>
            <a:r>
              <a:rPr lang="it-IT" dirty="0"/>
              <a:t> </a:t>
            </a:r>
            <a:r>
              <a:rPr lang="it-IT" dirty="0" err="1"/>
              <a:t>ensuring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compensation</a:t>
            </a:r>
            <a:r>
              <a:rPr lang="it-IT" dirty="0"/>
              <a:t> policy </a:t>
            </a:r>
            <a:r>
              <a:rPr lang="it-IT" dirty="0" err="1"/>
              <a:t>encourages</a:t>
            </a:r>
            <a:r>
              <a:rPr lang="it-IT" dirty="0"/>
              <a:t> </a:t>
            </a:r>
            <a:r>
              <a:rPr lang="it-IT" dirty="0" err="1"/>
              <a:t>hiring</a:t>
            </a:r>
            <a:r>
              <a:rPr lang="it-IT" dirty="0"/>
              <a:t> and </a:t>
            </a:r>
            <a:r>
              <a:rPr lang="it-IT" dirty="0" err="1"/>
              <a:t>retention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210548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5130E81-769B-5E2C-73C0-4A7126F17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T</a:t>
            </a:r>
            <a:r>
              <a:rPr lang="it-GB" dirty="0"/>
              <a:t>he grid analysis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E742C53-98B2-B2AA-48BA-E9A09FFDD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/>
              <a:t>Making a </a:t>
            </a:r>
            <a:r>
              <a:rPr lang="it-IT" dirty="0" err="1"/>
              <a:t>choice</a:t>
            </a:r>
            <a:r>
              <a:rPr lang="it-IT" dirty="0"/>
              <a:t> can be </a:t>
            </a:r>
            <a:r>
              <a:rPr lang="it-IT" dirty="0" err="1"/>
              <a:t>aided</a:t>
            </a:r>
            <a:r>
              <a:rPr lang="it-IT" dirty="0"/>
              <a:t> by the use of </a:t>
            </a:r>
            <a:r>
              <a:rPr lang="it-IT" dirty="0" err="1"/>
              <a:t>grid</a:t>
            </a:r>
            <a:r>
              <a:rPr lang="it-IT" dirty="0"/>
              <a:t> </a:t>
            </a:r>
            <a:r>
              <a:rPr lang="it-IT" dirty="0" err="1"/>
              <a:t>analysis</a:t>
            </a:r>
            <a:r>
              <a:rPr lang="it-IT" dirty="0"/>
              <a:t>. </a:t>
            </a:r>
            <a:r>
              <a:rPr lang="it-IT" dirty="0" err="1"/>
              <a:t>It</a:t>
            </a:r>
            <a:r>
              <a:rPr lang="it-IT" dirty="0"/>
              <a:t> works best </a:t>
            </a:r>
            <a:r>
              <a:rPr lang="it-IT" dirty="0" err="1"/>
              <a:t>when</a:t>
            </a:r>
            <a:r>
              <a:rPr lang="it-IT" dirty="0"/>
              <a:t> </a:t>
            </a:r>
            <a:r>
              <a:rPr lang="it-IT" dirty="0" err="1"/>
              <a:t>there</a:t>
            </a:r>
            <a:r>
              <a:rPr lang="it-IT" dirty="0"/>
              <a:t> are </a:t>
            </a:r>
            <a:r>
              <a:rPr lang="it-IT" dirty="0" err="1"/>
              <a:t>many</a:t>
            </a:r>
            <a:r>
              <a:rPr lang="it-IT" dirty="0"/>
              <a:t> </a:t>
            </a:r>
            <a:r>
              <a:rPr lang="it-IT" dirty="0" err="1"/>
              <a:t>solid</a:t>
            </a:r>
            <a:r>
              <a:rPr lang="it-IT" dirty="0"/>
              <a:t> options and </a:t>
            </a:r>
            <a:r>
              <a:rPr lang="it-IT" dirty="0" err="1"/>
              <a:t>important</a:t>
            </a:r>
            <a:r>
              <a:rPr lang="it-IT" dirty="0"/>
              <a:t> </a:t>
            </a:r>
            <a:r>
              <a:rPr lang="it-IT" dirty="0" err="1"/>
              <a:t>considerations</a:t>
            </a:r>
            <a:r>
              <a:rPr lang="it-IT" dirty="0"/>
              <a:t> to make.</a:t>
            </a:r>
          </a:p>
          <a:p>
            <a:r>
              <a:rPr lang="it-IT" dirty="0" err="1"/>
              <a:t>Knowing</a:t>
            </a:r>
            <a:r>
              <a:rPr lang="it-IT" dirty="0"/>
              <a:t> </a:t>
            </a:r>
            <a:r>
              <a:rPr lang="it-IT" dirty="0" err="1"/>
              <a:t>how</a:t>
            </a:r>
            <a:r>
              <a:rPr lang="it-IT" dirty="0"/>
              <a:t> to </a:t>
            </a:r>
            <a:r>
              <a:rPr lang="it-IT" dirty="0" err="1"/>
              <a:t>apply</a:t>
            </a:r>
            <a:r>
              <a:rPr lang="it-IT" dirty="0"/>
              <a:t> </a:t>
            </a:r>
            <a:r>
              <a:rPr lang="it-IT" dirty="0" err="1"/>
              <a:t>grid</a:t>
            </a:r>
            <a:r>
              <a:rPr lang="it-IT" dirty="0"/>
              <a:t> </a:t>
            </a:r>
            <a:r>
              <a:rPr lang="it-IT" dirty="0" err="1"/>
              <a:t>analysis</a:t>
            </a:r>
            <a:r>
              <a:rPr lang="it-IT" dirty="0"/>
              <a:t> </a:t>
            </a:r>
            <a:r>
              <a:rPr lang="it-IT" dirty="0" err="1"/>
              <a:t>allows</a:t>
            </a:r>
            <a:r>
              <a:rPr lang="it-IT" dirty="0"/>
              <a:t> </a:t>
            </a:r>
            <a:r>
              <a:rPr lang="it-IT" dirty="0" err="1"/>
              <a:t>you</a:t>
            </a:r>
            <a:r>
              <a:rPr lang="it-IT" dirty="0"/>
              <a:t> to make </a:t>
            </a:r>
            <a:r>
              <a:rPr lang="it-IT" dirty="0" err="1"/>
              <a:t>judgments</a:t>
            </a:r>
            <a:r>
              <a:rPr lang="it-IT" dirty="0"/>
              <a:t> with confidence and </a:t>
            </a:r>
            <a:r>
              <a:rPr lang="it-IT" dirty="0" err="1"/>
              <a:t>reason</a:t>
            </a:r>
            <a:r>
              <a:rPr lang="it-IT" dirty="0"/>
              <a:t> </a:t>
            </a:r>
            <a:r>
              <a:rPr lang="it-IT" dirty="0" err="1"/>
              <a:t>when</a:t>
            </a:r>
            <a:r>
              <a:rPr lang="it-IT" dirty="0"/>
              <a:t> </a:t>
            </a:r>
            <a:r>
              <a:rPr lang="it-IT" dirty="0" err="1"/>
              <a:t>other</a:t>
            </a:r>
            <a:r>
              <a:rPr lang="it-IT" dirty="0"/>
              <a:t> </a:t>
            </a:r>
            <a:r>
              <a:rPr lang="it-IT" dirty="0" err="1"/>
              <a:t>individuals</a:t>
            </a:r>
            <a:r>
              <a:rPr lang="it-IT" dirty="0"/>
              <a:t> </a:t>
            </a:r>
            <a:r>
              <a:rPr lang="it-IT" dirty="0" err="1"/>
              <a:t>might</a:t>
            </a:r>
            <a:r>
              <a:rPr lang="it-IT" dirty="0"/>
              <a:t> be </a:t>
            </a:r>
            <a:r>
              <a:rPr lang="it-IT" dirty="0" err="1"/>
              <a:t>having</a:t>
            </a:r>
            <a:r>
              <a:rPr lang="it-IT" dirty="0"/>
              <a:t> </a:t>
            </a:r>
            <a:r>
              <a:rPr lang="it-IT" dirty="0" err="1"/>
              <a:t>trouble</a:t>
            </a:r>
            <a:r>
              <a:rPr lang="it-IT" dirty="0"/>
              <a:t> </a:t>
            </a:r>
            <a:r>
              <a:rPr lang="it-IT" dirty="0" err="1"/>
              <a:t>doing</a:t>
            </a:r>
            <a:r>
              <a:rPr lang="it-IT" dirty="0"/>
              <a:t> so.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184070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CF37B45-8745-E1BA-9990-37C5B80C6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E</a:t>
            </a:r>
            <a:r>
              <a:rPr lang="it-GB" dirty="0"/>
              <a:t>valuation of the solution using grid analysis</a:t>
            </a:r>
          </a:p>
        </p:txBody>
      </p:sp>
      <p:graphicFrame>
        <p:nvGraphicFramePr>
          <p:cNvPr id="4" name="Tabella 4">
            <a:extLst>
              <a:ext uri="{FF2B5EF4-FFF2-40B4-BE49-F238E27FC236}">
                <a16:creationId xmlns:a16="http://schemas.microsoft.com/office/drawing/2014/main" id="{A9F31EB9-7185-D5F1-2019-B9DDCCF79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518698"/>
              </p:ext>
            </p:extLst>
          </p:nvPr>
        </p:nvGraphicFramePr>
        <p:xfrm>
          <a:off x="1264077" y="2194561"/>
          <a:ext cx="9906000" cy="4297680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1233797">
                  <a:extLst>
                    <a:ext uri="{9D8B030D-6E8A-4147-A177-3AD203B41FA5}">
                      <a16:colId xmlns:a16="http://schemas.microsoft.com/office/drawing/2014/main" val="2789217877"/>
                    </a:ext>
                  </a:extLst>
                </a:gridCol>
                <a:gridCol w="1242703">
                  <a:extLst>
                    <a:ext uri="{9D8B030D-6E8A-4147-A177-3AD203B41FA5}">
                      <a16:colId xmlns:a16="http://schemas.microsoft.com/office/drawing/2014/main" val="4159983273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1166993058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106015835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4285933764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372860794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1896584458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771385451"/>
                    </a:ext>
                  </a:extLst>
                </a:gridCol>
              </a:tblGrid>
              <a:tr h="904618">
                <a:tc>
                  <a:txBody>
                    <a:bodyPr/>
                    <a:lstStyle/>
                    <a:p>
                      <a:r>
                        <a:rPr lang="it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400" dirty="0" err="1"/>
                        <a:t>Inadequate</a:t>
                      </a:r>
                      <a:r>
                        <a:rPr lang="it-IT" sz="1400" dirty="0"/>
                        <a:t> </a:t>
                      </a:r>
                      <a:r>
                        <a:rPr lang="it-IT" sz="1400" dirty="0" err="1"/>
                        <a:t>abilities</a:t>
                      </a:r>
                      <a:endParaRPr lang="it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sz="1400" dirty="0"/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sz="1400" dirty="0"/>
                        <a:t>Complaint patients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400" dirty="0"/>
                        <a:t>staff </a:t>
                      </a:r>
                      <a:r>
                        <a:rPr lang="it-IT" sz="1400" dirty="0" err="1"/>
                        <a:t>members</a:t>
                      </a:r>
                      <a:r>
                        <a:rPr lang="it-IT" sz="1400" dirty="0"/>
                        <a:t>' </a:t>
                      </a:r>
                      <a:r>
                        <a:rPr lang="it-IT" sz="1400" dirty="0" err="1"/>
                        <a:t>lack</a:t>
                      </a:r>
                      <a:r>
                        <a:rPr lang="it-IT" sz="1400" dirty="0"/>
                        <a:t> of </a:t>
                      </a:r>
                      <a:r>
                        <a:rPr lang="it-IT" sz="1400" dirty="0" err="1"/>
                        <a:t>motivation</a:t>
                      </a:r>
                      <a:endParaRPr lang="it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400" dirty="0" err="1"/>
                        <a:t>Insufficient</a:t>
                      </a:r>
                      <a:r>
                        <a:rPr lang="it-IT" sz="1400" dirty="0"/>
                        <a:t> training </a:t>
                      </a:r>
                      <a:r>
                        <a:rPr lang="it-IT" sz="1400" dirty="0" err="1"/>
                        <a:t>expenditure</a:t>
                      </a:r>
                      <a:endParaRPr lang="it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sz="1400" dirty="0"/>
                        <a:t>low </a:t>
                      </a:r>
                      <a:r>
                        <a:rPr lang="it-IT" sz="1400" dirty="0" err="1"/>
                        <a:t>income</a:t>
                      </a:r>
                      <a:endParaRPr lang="it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4616145"/>
                  </a:ext>
                </a:extLst>
              </a:tr>
              <a:tr h="350175">
                <a:tc>
                  <a:txBody>
                    <a:bodyPr/>
                    <a:lstStyle/>
                    <a:p>
                      <a:r>
                        <a:rPr lang="it-GB" dirty="0"/>
                        <a:t>whights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5203658"/>
                  </a:ext>
                </a:extLst>
              </a:tr>
              <a:tr h="437718">
                <a:tc>
                  <a:txBody>
                    <a:bodyPr/>
                    <a:lstStyle/>
                    <a:p>
                      <a:r>
                        <a:rPr lang="it-IT" sz="1200" dirty="0" err="1"/>
                        <a:t>increase</a:t>
                      </a:r>
                      <a:r>
                        <a:rPr lang="it-IT" sz="1200" dirty="0"/>
                        <a:t> staff </a:t>
                      </a:r>
                      <a:r>
                        <a:rPr lang="it-IT" sz="1200" dirty="0" err="1"/>
                        <a:t>numbers</a:t>
                      </a:r>
                      <a:r>
                        <a:rPr lang="it-IT" sz="1200" dirty="0"/>
                        <a:t> </a:t>
                      </a:r>
                      <a:endParaRPr lang="it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697205"/>
                  </a:ext>
                </a:extLst>
              </a:tr>
              <a:tr h="437718">
                <a:tc>
                  <a:txBody>
                    <a:bodyPr/>
                    <a:lstStyle/>
                    <a:p>
                      <a:r>
                        <a:rPr lang="it-IT" sz="1200" dirty="0"/>
                        <a:t>international </a:t>
                      </a:r>
                      <a:r>
                        <a:rPr lang="it-IT" sz="1200" dirty="0" err="1"/>
                        <a:t>hiring</a:t>
                      </a:r>
                      <a:endParaRPr lang="it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6598740"/>
                  </a:ext>
                </a:extLst>
              </a:tr>
              <a:tr h="612806">
                <a:tc>
                  <a:txBody>
                    <a:bodyPr/>
                    <a:lstStyle/>
                    <a:p>
                      <a:r>
                        <a:rPr lang="it-IT" sz="1200" dirty="0"/>
                        <a:t>appropriate </a:t>
                      </a:r>
                      <a:r>
                        <a:rPr lang="it-IT" sz="1200" dirty="0" err="1"/>
                        <a:t>compensation</a:t>
                      </a:r>
                      <a:r>
                        <a:rPr lang="it-IT" sz="1200" dirty="0"/>
                        <a:t> policy</a:t>
                      </a:r>
                      <a:endParaRPr lang="it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527938"/>
                  </a:ext>
                </a:extLst>
              </a:tr>
              <a:tr h="408537">
                <a:tc>
                  <a:txBody>
                    <a:bodyPr/>
                    <a:lstStyle/>
                    <a:p>
                      <a:r>
                        <a:rPr lang="it-IT" sz="1100" dirty="0"/>
                        <a:t>training and </a:t>
                      </a:r>
                      <a:r>
                        <a:rPr lang="it-IT" sz="1100" dirty="0" err="1"/>
                        <a:t>education</a:t>
                      </a:r>
                      <a:endParaRPr lang="it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388665"/>
                  </a:ext>
                </a:extLst>
              </a:tr>
              <a:tr h="96298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2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Workforce</a:t>
                      </a:r>
                      <a:r>
                        <a:rPr lang="it-IT" sz="12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redesign</a:t>
                      </a:r>
                      <a:br>
                        <a:rPr lang="it-IT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it-IT" dirty="0"/>
                    </a:p>
                    <a:p>
                      <a:endParaRPr lang="it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69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1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BBD3ED2-B0E6-45A2-ABD5-ECF31BC3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F2D2D1E8-4ABF-4B6B-B39D-40B080B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160" y="0"/>
            <a:ext cx="9369421" cy="6857999"/>
          </a:xfrm>
          <a:prstGeom prst="rect">
            <a:avLst/>
          </a:prstGeom>
          <a:gradFill flip="none" rotWithShape="1">
            <a:gsLst>
              <a:gs pos="10000">
                <a:schemeClr val="bg2">
                  <a:lumMod val="60000"/>
                  <a:lumOff val="40000"/>
                  <a:alpha val="40000"/>
                </a:schemeClr>
              </a:gs>
              <a:gs pos="70000">
                <a:schemeClr val="bg2">
                  <a:alpha val="0"/>
                </a:schemeClr>
              </a:gs>
              <a:gs pos="0">
                <a:schemeClr val="bg2">
                  <a:lumMod val="40000"/>
                  <a:lumOff val="6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BC7AB4B5-66A5-48D1-BD88-C60A16ED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88489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 w="44450">
            <a:gradFill>
              <a:gsLst>
                <a:gs pos="500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254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0FEAEFB1-D5C5-9432-B942-14784523E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anchor="ctr">
            <a:normAutofit/>
          </a:bodyPr>
          <a:lstStyle/>
          <a:p>
            <a:r>
              <a:rPr lang="it-GB" sz="4400"/>
              <a:t>EVALUATION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B76E2B8-8CA9-41AC-AECD-E5D387FD8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>
            <a:normAutofit/>
          </a:bodyPr>
          <a:lstStyle/>
          <a:p>
            <a:r>
              <a:rPr lang="it-IT" dirty="0"/>
              <a:t>I </a:t>
            </a:r>
            <a:r>
              <a:rPr lang="it-IT" dirty="0" err="1"/>
              <a:t>examine</a:t>
            </a:r>
            <a:r>
              <a:rPr lang="it-IT" dirty="0"/>
              <a:t> the </a:t>
            </a:r>
            <a:r>
              <a:rPr lang="it-IT" dirty="0" err="1"/>
              <a:t>fishbone</a:t>
            </a:r>
            <a:r>
              <a:rPr lang="it-IT" dirty="0"/>
              <a:t> </a:t>
            </a:r>
            <a:r>
              <a:rPr lang="it-IT" dirty="0" err="1"/>
              <a:t>diagram</a:t>
            </a:r>
            <a:r>
              <a:rPr lang="it-IT" dirty="0"/>
              <a:t> and PESTLE </a:t>
            </a:r>
            <a:r>
              <a:rPr lang="it-IT" dirty="0" err="1"/>
              <a:t>analysis</a:t>
            </a:r>
            <a:r>
              <a:rPr lang="it-IT" dirty="0"/>
              <a:t> to </a:t>
            </a:r>
            <a:r>
              <a:rPr lang="it-IT" dirty="0" err="1"/>
              <a:t>find</a:t>
            </a:r>
            <a:r>
              <a:rPr lang="it-IT" dirty="0"/>
              <a:t> </a:t>
            </a:r>
            <a:r>
              <a:rPr lang="it-IT" dirty="0" err="1"/>
              <a:t>potential</a:t>
            </a:r>
            <a:r>
              <a:rPr lang="it-IT" dirty="0"/>
              <a:t> </a:t>
            </a:r>
            <a:r>
              <a:rPr lang="it-IT" dirty="0" err="1"/>
              <a:t>solutions</a:t>
            </a:r>
            <a:r>
              <a:rPr lang="it-IT" dirty="0"/>
              <a:t> to the </a:t>
            </a:r>
            <a:r>
              <a:rPr lang="it-IT" dirty="0" err="1"/>
              <a:t>personnel</a:t>
            </a:r>
            <a:r>
              <a:rPr lang="it-IT" dirty="0"/>
              <a:t> </a:t>
            </a:r>
            <a:r>
              <a:rPr lang="it-IT" dirty="0" err="1"/>
              <a:t>shortfall</a:t>
            </a:r>
            <a:r>
              <a:rPr lang="it-IT" dirty="0"/>
              <a:t>.</a:t>
            </a:r>
          </a:p>
          <a:p>
            <a:r>
              <a:rPr lang="it-IT" dirty="0"/>
              <a:t>I </a:t>
            </a:r>
            <a:r>
              <a:rPr lang="it-IT" dirty="0" err="1"/>
              <a:t>compared</a:t>
            </a:r>
            <a:r>
              <a:rPr lang="it-IT" dirty="0"/>
              <a:t> </a:t>
            </a:r>
            <a:r>
              <a:rPr lang="it-IT" dirty="0" err="1"/>
              <a:t>all</a:t>
            </a:r>
            <a:r>
              <a:rPr lang="it-IT" dirty="0"/>
              <a:t> </a:t>
            </a:r>
            <a:r>
              <a:rPr lang="it-IT" dirty="0" err="1"/>
              <a:t>potential</a:t>
            </a:r>
            <a:r>
              <a:rPr lang="it-IT" dirty="0"/>
              <a:t> </a:t>
            </a:r>
            <a:r>
              <a:rPr lang="it-IT" dirty="0" err="1"/>
              <a:t>solutions</a:t>
            </a:r>
            <a:r>
              <a:rPr lang="it-IT" dirty="0"/>
              <a:t> to the </a:t>
            </a:r>
            <a:r>
              <a:rPr lang="it-IT" dirty="0" err="1"/>
              <a:t>issues</a:t>
            </a:r>
            <a:r>
              <a:rPr lang="it-IT" dirty="0"/>
              <a:t> the NHS </a:t>
            </a:r>
            <a:r>
              <a:rPr lang="it-IT" dirty="0" err="1"/>
              <a:t>association</a:t>
            </a:r>
            <a:r>
              <a:rPr lang="it-IT" dirty="0"/>
              <a:t> </a:t>
            </a:r>
            <a:r>
              <a:rPr lang="it-IT" dirty="0" err="1"/>
              <a:t>was</a:t>
            </a:r>
            <a:r>
              <a:rPr lang="it-IT" dirty="0"/>
              <a:t> </a:t>
            </a:r>
            <a:r>
              <a:rPr lang="it-IT" dirty="0" err="1"/>
              <a:t>having</a:t>
            </a:r>
            <a:r>
              <a:rPr lang="it-IT" dirty="0"/>
              <a:t> </a:t>
            </a:r>
            <a:r>
              <a:rPr lang="it-IT" dirty="0" err="1"/>
              <a:t>using</a:t>
            </a:r>
            <a:r>
              <a:rPr lang="it-IT" dirty="0"/>
              <a:t> the </a:t>
            </a:r>
            <a:r>
              <a:rPr lang="it-IT" dirty="0" err="1"/>
              <a:t>grid</a:t>
            </a:r>
            <a:r>
              <a:rPr lang="it-IT" dirty="0"/>
              <a:t> </a:t>
            </a:r>
            <a:r>
              <a:rPr lang="it-IT" dirty="0" err="1"/>
              <a:t>analysis</a:t>
            </a:r>
            <a:r>
              <a:rPr lang="it-IT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511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FB98E91-86A7-D3BF-486F-C9BF2AB8C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GB" dirty="0"/>
              <a:t>conclusion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5A09752-8179-E086-044F-E5470BC5C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 err="1"/>
              <a:t>As</a:t>
            </a:r>
            <a:r>
              <a:rPr lang="it-IT" dirty="0"/>
              <a:t> </a:t>
            </a:r>
            <a:r>
              <a:rPr lang="it-IT" dirty="0" err="1"/>
              <a:t>we've</a:t>
            </a:r>
            <a:r>
              <a:rPr lang="it-IT" dirty="0"/>
              <a:t> </a:t>
            </a:r>
            <a:r>
              <a:rPr lang="it-IT" dirty="0" err="1"/>
              <a:t>seen</a:t>
            </a:r>
            <a:r>
              <a:rPr lang="it-IT" dirty="0"/>
              <a:t>, the </a:t>
            </a:r>
            <a:r>
              <a:rPr lang="it-IT" dirty="0" err="1"/>
              <a:t>ideal</a:t>
            </a:r>
            <a:r>
              <a:rPr lang="it-IT" dirty="0"/>
              <a:t> </a:t>
            </a:r>
            <a:r>
              <a:rPr lang="it-IT" dirty="0" err="1"/>
              <a:t>course</a:t>
            </a:r>
            <a:r>
              <a:rPr lang="it-IT" dirty="0"/>
              <a:t> of action </a:t>
            </a:r>
            <a:r>
              <a:rPr lang="it-IT" dirty="0" err="1"/>
              <a:t>would</a:t>
            </a:r>
            <a:r>
              <a:rPr lang="it-IT" dirty="0"/>
              <a:t> be to </a:t>
            </a:r>
            <a:r>
              <a:rPr lang="it-IT" dirty="0" err="1"/>
              <a:t>develop</a:t>
            </a:r>
            <a:r>
              <a:rPr lang="it-IT" dirty="0"/>
              <a:t> a new project for </a:t>
            </a:r>
            <a:r>
              <a:rPr lang="it-IT" dirty="0" err="1"/>
              <a:t>hiring</a:t>
            </a:r>
            <a:r>
              <a:rPr lang="it-IT" dirty="0"/>
              <a:t> new, </a:t>
            </a:r>
            <a:r>
              <a:rPr lang="it-IT" dirty="0" err="1"/>
              <a:t>diversely</a:t>
            </a:r>
            <a:r>
              <a:rPr lang="it-IT" dirty="0"/>
              <a:t> </a:t>
            </a:r>
            <a:r>
              <a:rPr lang="it-IT" dirty="0" err="1"/>
              <a:t>skilled</a:t>
            </a:r>
            <a:r>
              <a:rPr lang="it-IT" dirty="0"/>
              <a:t> </a:t>
            </a:r>
            <a:r>
              <a:rPr lang="it-IT" dirty="0" err="1"/>
              <a:t>foreign</a:t>
            </a:r>
            <a:r>
              <a:rPr lang="it-IT" dirty="0"/>
              <a:t> </a:t>
            </a:r>
            <a:r>
              <a:rPr lang="it-IT" dirty="0" err="1"/>
              <a:t>personnel</a:t>
            </a:r>
            <a:r>
              <a:rPr lang="it-IT" dirty="0"/>
              <a:t> and </a:t>
            </a:r>
            <a:r>
              <a:rPr lang="it-IT" dirty="0" err="1"/>
              <a:t>provide</a:t>
            </a:r>
            <a:r>
              <a:rPr lang="it-IT" dirty="0"/>
              <a:t> </a:t>
            </a:r>
            <a:r>
              <a:rPr lang="it-IT" dirty="0" err="1"/>
              <a:t>them</a:t>
            </a:r>
            <a:r>
              <a:rPr lang="it-IT" dirty="0"/>
              <a:t> with the </a:t>
            </a:r>
            <a:r>
              <a:rPr lang="it-IT" dirty="0" err="1"/>
              <a:t>necessary</a:t>
            </a:r>
            <a:r>
              <a:rPr lang="it-IT" dirty="0"/>
              <a:t> training. </a:t>
            </a:r>
          </a:p>
          <a:p>
            <a:r>
              <a:rPr lang="it-IT" dirty="0" err="1"/>
              <a:t>Salary</a:t>
            </a:r>
            <a:r>
              <a:rPr lang="it-IT" dirty="0"/>
              <a:t> </a:t>
            </a:r>
            <a:r>
              <a:rPr lang="it-IT" dirty="0" err="1"/>
              <a:t>increases</a:t>
            </a:r>
            <a:r>
              <a:rPr lang="it-IT" dirty="0"/>
              <a:t> are </a:t>
            </a:r>
            <a:r>
              <a:rPr lang="it-IT" dirty="0" err="1"/>
              <a:t>another</a:t>
            </a:r>
            <a:r>
              <a:rPr lang="it-IT" dirty="0"/>
              <a:t> tool for </a:t>
            </a:r>
            <a:r>
              <a:rPr lang="it-IT" dirty="0" err="1"/>
              <a:t>encouraging</a:t>
            </a:r>
            <a:r>
              <a:rPr lang="it-IT" dirty="0"/>
              <a:t> and </a:t>
            </a:r>
            <a:r>
              <a:rPr lang="it-IT" dirty="0" err="1"/>
              <a:t>retaining</a:t>
            </a:r>
            <a:r>
              <a:rPr lang="it-IT" dirty="0"/>
              <a:t> staff.</a:t>
            </a:r>
            <a:endParaRPr lang="it-GB" dirty="0"/>
          </a:p>
        </p:txBody>
      </p:sp>
    </p:spTree>
    <p:extLst>
      <p:ext uri="{BB962C8B-B14F-4D97-AF65-F5344CB8AC3E}">
        <p14:creationId xmlns:p14="http://schemas.microsoft.com/office/powerpoint/2010/main" val="378007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D8047CA-FA4C-AF3A-E052-E643CBE17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91718" y="2230243"/>
            <a:ext cx="1579485" cy="61331"/>
          </a:xfrm>
        </p:spPr>
        <p:txBody>
          <a:bodyPr>
            <a:normAutofit fontScale="90000"/>
          </a:bodyPr>
          <a:lstStyle/>
          <a:p>
            <a:endParaRPr lang="it-GB" dirty="0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AAF703C-BA15-F53A-80A6-3028DE1CC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it-GB" sz="4000" b="1" i="1" u="sng" dirty="0"/>
              <a:t>                  THANK  YOU________________     </a:t>
            </a:r>
          </a:p>
        </p:txBody>
      </p:sp>
    </p:spTree>
    <p:extLst>
      <p:ext uri="{BB962C8B-B14F-4D97-AF65-F5344CB8AC3E}">
        <p14:creationId xmlns:p14="http://schemas.microsoft.com/office/powerpoint/2010/main" val="315899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ete">
  <a:themeElements>
    <a:clrScheme name="Rete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Ret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e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{4318E307-149D-D045-B0A3-943D1D35170B}tf10001063</Template>
  <TotalTime>272</TotalTime>
  <Words>893</Words>
  <Application>Microsoft Macintosh PowerPoint</Application>
  <PresentationFormat>Widescreen</PresentationFormat>
  <Paragraphs>122</Paragraphs>
  <Slides>15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Rete</vt:lpstr>
      <vt:lpstr>Adressing the problem of staff shortage in proper care,uk</vt:lpstr>
      <vt:lpstr>CONTENTS</vt:lpstr>
      <vt:lpstr>A research-informed discussion on the nature and impact of the complex problem on employees and their organizations </vt:lpstr>
      <vt:lpstr>Imapcts of the problem on proper care and its staff</vt:lpstr>
      <vt:lpstr>Understanding the causes of the problem</vt:lpstr>
      <vt:lpstr>The fishbone diagrame</vt:lpstr>
      <vt:lpstr>Fishbone diagrame</vt:lpstr>
      <vt:lpstr>Pestle analysis</vt:lpstr>
      <vt:lpstr>Presentazione standard di PowerPoint</vt:lpstr>
      <vt:lpstr>IDENTIFY POSSIBLE SOLUTION</vt:lpstr>
      <vt:lpstr>The grid analysis</vt:lpstr>
      <vt:lpstr>Evaluation of the solution using grid analysis</vt:lpstr>
      <vt:lpstr>EVALUATION</vt:lpstr>
      <vt:lpstr>conclusion</vt:lpstr>
      <vt:lpstr>Presentazione standard di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Adressing the problem of staff shortage in proper care,uk</dc:title>
  <dc:creator>Luiza Macovei</dc:creator>
  <cp:lastModifiedBy>Luiza Macovei</cp:lastModifiedBy>
  <cp:revision>1</cp:revision>
  <dcterms:created xsi:type="dcterms:W3CDTF">2022-07-07T18:45:17Z</dcterms:created>
  <dcterms:modified xsi:type="dcterms:W3CDTF">2022-07-09T22:43:42Z</dcterms:modified>
</cp:coreProperties>
</file>