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62" r:id="rId2"/>
    <p:sldId id="266" r:id="rId3"/>
    <p:sldId id="263" r:id="rId4"/>
    <p:sldId id="271" r:id="rId5"/>
    <p:sldId id="257" r:id="rId6"/>
    <p:sldId id="258" r:id="rId7"/>
    <p:sldId id="270" r:id="rId8"/>
    <p:sldId id="259" r:id="rId9"/>
    <p:sldId id="269" r:id="rId10"/>
    <p:sldId id="272" r:id="rId11"/>
    <p:sldId id="276" r:id="rId12"/>
    <p:sldId id="260" r:id="rId13"/>
    <p:sldId id="261" r:id="rId14"/>
    <p:sldId id="264" r:id="rId15"/>
    <p:sldId id="278" r:id="rId16"/>
    <p:sldId id="275" r:id="rId17"/>
    <p:sldId id="277" r:id="rId18"/>
    <p:sldId id="267" r:id="rId19"/>
    <p:sldId id="268" r:id="rId20"/>
    <p:sldId id="279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C38B81-7BC6-4C97-B478-292E7107B335}" v="165" dt="2024-04-26T13:31:15.7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4660"/>
  </p:normalViewPr>
  <p:slideViewPr>
    <p:cSldViewPr snapToGrid="0">
      <p:cViewPr varScale="1">
        <p:scale>
          <a:sx n="90" d="100"/>
          <a:sy n="90" d="100"/>
        </p:scale>
        <p:origin x="173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410BEB-01F1-4BD9-96AC-AB7E7B5BC194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19E90C-2BD6-47AC-B6C8-86D35BA041EB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024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Issue : On smart console, license is seen as NA, although on report it is seen as available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19E90C-2BD6-47AC-B6C8-86D35BA041E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8855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72F2E-2D72-4012-B2AC-99F8D1AA44A9}" type="datetime1">
              <a:rPr lang="en-US" smtClean="0"/>
              <a:t>4/26/2024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9D19A-CC30-4F3C-B7F7-BB743C28CCEE}" type="datetime1">
              <a:rPr lang="en-US" smtClean="0"/>
              <a:t>4/26/2024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6603-7158-4379-91EE-84C2F67ECE07}" type="datetime1">
              <a:rPr lang="en-US" smtClean="0"/>
              <a:t>4/26/2024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8007C-9AC3-4CFF-B069-932633C80AB1}" type="datetime1">
              <a:rPr lang="en-US" smtClean="0"/>
              <a:t>4/26/2024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B8B35-C43D-42B8-8A2E-D0E6C332DA12}" type="datetime1">
              <a:rPr lang="en-US" smtClean="0"/>
              <a:t>4/26/2024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D7092-BB9E-4203-8BCE-979924818C31}" type="datetime1">
              <a:rPr lang="en-US" smtClean="0"/>
              <a:t>4/26/2024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FFEDB2-29EA-4911-9945-CD70E1F7EC3F}" type="datetime1">
              <a:rPr lang="en-US" smtClean="0"/>
              <a:t>4/26/2024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FE0FC-6951-476A-8845-5FC7063B9F56}" type="datetime1">
              <a:rPr lang="en-US" smtClean="0"/>
              <a:t>4/26/2024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84B4D-C7D7-4CF5-AC10-64FF148FABAB}" type="datetime1">
              <a:rPr lang="en-US" smtClean="0"/>
              <a:t>4/26/2024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999F9-4534-4E7E-BE3A-3815D383CFC0}" type="datetime1">
              <a:rPr lang="en-US" smtClean="0"/>
              <a:t>4/26/2024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389EB-85DE-49C0-89C3-6F4820CE2DF2}" type="datetime1">
              <a:rPr lang="en-US" smtClean="0"/>
              <a:t>4/26/2024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04A8B60-AF03-42C3-BF71-19985A0D4951}" type="datetime1">
              <a:rPr lang="en-US" smtClean="0"/>
              <a:t>4/26/2024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‹N°›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rganigramme : Procédé 25">
            <a:extLst>
              <a:ext uri="{FF2B5EF4-FFF2-40B4-BE49-F238E27FC236}">
                <a16:creationId xmlns:a16="http://schemas.microsoft.com/office/drawing/2014/main" id="{BC5E707C-14FA-9F11-F67A-058BDF50FC29}"/>
              </a:ext>
            </a:extLst>
          </p:cNvPr>
          <p:cNvSpPr/>
          <p:nvPr/>
        </p:nvSpPr>
        <p:spPr>
          <a:xfrm>
            <a:off x="0" y="0"/>
            <a:ext cx="12202160" cy="1355249"/>
          </a:xfrm>
          <a:prstGeom prst="flowChartProcess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rganigramme : Procédé 20">
            <a:extLst>
              <a:ext uri="{FF2B5EF4-FFF2-40B4-BE49-F238E27FC236}">
                <a16:creationId xmlns:a16="http://schemas.microsoft.com/office/drawing/2014/main" id="{29B4CF3C-6660-2B33-EA0B-46E6303FD35B}"/>
              </a:ext>
            </a:extLst>
          </p:cNvPr>
          <p:cNvSpPr/>
          <p:nvPr/>
        </p:nvSpPr>
        <p:spPr>
          <a:xfrm>
            <a:off x="0" y="5740400"/>
            <a:ext cx="12192000" cy="1117600"/>
          </a:xfrm>
          <a:prstGeom prst="flowChartProcess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A3EDE97B-4E7E-DB98-6C68-9AC687637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122" y="-52270"/>
            <a:ext cx="11186160" cy="1535703"/>
          </a:xfrm>
        </p:spPr>
        <p:txBody>
          <a:bodyPr>
            <a:normAutofit/>
          </a:bodyPr>
          <a:lstStyle/>
          <a:p>
            <a:r>
              <a:rPr lang="en-GB" sz="4000" b="1" dirty="0"/>
              <a:t>Portfolio (Part 3): </a:t>
            </a:r>
            <a:r>
              <a:rPr lang="en-GB" sz="4000" dirty="0"/>
              <a:t>Analysis, Design, and Implementation of a Network Security Solution 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F8C19146-E8AC-DC55-6F2C-9FC5ACABF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75440" y="6437734"/>
            <a:ext cx="365760" cy="365125"/>
          </a:xfrm>
        </p:spPr>
        <p:txBody>
          <a:bodyPr/>
          <a:lstStyle/>
          <a:p>
            <a:fld id="{330EA680-D336-4FF7-8B7A-9848BB0A1C32}" type="slidenum">
              <a:rPr lang="en-US" sz="2400" b="1" smtClean="0">
                <a:solidFill>
                  <a:schemeClr val="bg1">
                    <a:lumMod val="50000"/>
                  </a:schemeClr>
                </a:solidFill>
              </a:rPr>
              <a:t>1</a:t>
            </a:fld>
            <a:endParaRPr lang="en-US" sz="24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B19D0E49-8C44-AC5A-BCFF-A8AA72D39115}"/>
              </a:ext>
            </a:extLst>
          </p:cNvPr>
          <p:cNvSpPr txBox="1"/>
          <p:nvPr/>
        </p:nvSpPr>
        <p:spPr>
          <a:xfrm>
            <a:off x="59373" y="6056767"/>
            <a:ext cx="4032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WEBER Nathan </a:t>
            </a:r>
            <a:r>
              <a:rPr lang="en-GB" sz="2400" dirty="0"/>
              <a:t>2325481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7DC009B0-1E29-39FD-C4BA-24D11FF9CCC5}"/>
              </a:ext>
            </a:extLst>
          </p:cNvPr>
          <p:cNvSpPr txBox="1"/>
          <p:nvPr/>
        </p:nvSpPr>
        <p:spPr>
          <a:xfrm>
            <a:off x="6341076" y="6118322"/>
            <a:ext cx="58106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L7 - Enterprise Network Security (ACCA7032)</a:t>
            </a: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5586B696-F829-7BAF-A780-EE247FC925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4584" y="1771361"/>
            <a:ext cx="2317809" cy="1633274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E6C7AD92-26EE-0BBC-1483-0C004EC229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668" y="3453365"/>
            <a:ext cx="4427643" cy="1769165"/>
          </a:xfrm>
          <a:prstGeom prst="rect">
            <a:avLst/>
          </a:prstGeom>
        </p:spPr>
      </p:pic>
      <p:pic>
        <p:nvPicPr>
          <p:cNvPr id="18" name="Image 17" descr="Une image contenant texte, capture d’écran, Police, nombre&#10;&#10;Description générée automatiquement">
            <a:extLst>
              <a:ext uri="{FF2B5EF4-FFF2-40B4-BE49-F238E27FC236}">
                <a16:creationId xmlns:a16="http://schemas.microsoft.com/office/drawing/2014/main" id="{2F3DB2D8-4B9A-3EDF-6E81-98B247D2E3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0191" y="1444704"/>
            <a:ext cx="6858129" cy="4206241"/>
          </a:xfrm>
          <a:prstGeom prst="rect">
            <a:avLst/>
          </a:prstGeom>
        </p:spPr>
      </p:pic>
      <p:pic>
        <p:nvPicPr>
          <p:cNvPr id="25" name="Image 24" descr="Une image contenant texte, Police, logo, symbole&#10;&#10;Description générée automatiquement">
            <a:extLst>
              <a:ext uri="{FF2B5EF4-FFF2-40B4-BE49-F238E27FC236}">
                <a16:creationId xmlns:a16="http://schemas.microsoft.com/office/drawing/2014/main" id="{D7224123-7B3B-AB09-8F95-C57479F175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9602" y="5768837"/>
            <a:ext cx="2346398" cy="1037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0906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rganigramme : Procédé 4">
            <a:extLst>
              <a:ext uri="{FF2B5EF4-FFF2-40B4-BE49-F238E27FC236}">
                <a16:creationId xmlns:a16="http://schemas.microsoft.com/office/drawing/2014/main" id="{49F543CD-30F6-815A-EB4C-A17FD0862D13}"/>
              </a:ext>
            </a:extLst>
          </p:cNvPr>
          <p:cNvSpPr/>
          <p:nvPr/>
        </p:nvSpPr>
        <p:spPr>
          <a:xfrm>
            <a:off x="0" y="1"/>
            <a:ext cx="12202160" cy="965200"/>
          </a:xfrm>
          <a:prstGeom prst="flowChartProcess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C1D8EFD-D50E-F747-CDBD-B78B8CD62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50801"/>
            <a:ext cx="10515600" cy="843280"/>
          </a:xfrm>
        </p:spPr>
        <p:txBody>
          <a:bodyPr/>
          <a:lstStyle/>
          <a:p>
            <a:r>
              <a:rPr lang="en-GB" dirty="0"/>
              <a:t>Table of contents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F4DB2B4-6C71-051D-FF6F-0AABE66FCE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9320" y="1253331"/>
            <a:ext cx="10515600" cy="51481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u="sng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TG Enterprise’s network :</a:t>
            </a:r>
            <a:endParaRPr lang="en-GB" sz="36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36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Issues and deployment of the Checkpoint security solution</a:t>
            </a:r>
          </a:p>
          <a:p>
            <a:r>
              <a:rPr lang="en-GB" sz="3600" dirty="0"/>
              <a:t>Additional security features</a:t>
            </a:r>
          </a:p>
          <a:p>
            <a:r>
              <a:rPr lang="en-GB" sz="36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Recommendations for future improvements</a:t>
            </a:r>
          </a:p>
          <a:p>
            <a:r>
              <a:rPr lang="en-GB" sz="36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Personal and Technical Reflection</a:t>
            </a:r>
          </a:p>
          <a:p>
            <a:r>
              <a:rPr lang="en-GB" sz="36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Conclusion</a:t>
            </a:r>
            <a:endParaRPr lang="en-GB" sz="36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E311F714-54C2-917B-2819-B64F5C686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330EA680-D336-4FF7-8B7A-9848BB0A1C32}" type="slidenum">
              <a:rPr lang="en-US" sz="2400" b="1" smtClean="0"/>
              <a:t>2</a:t>
            </a:fld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9256027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5">
            <a:extLst>
              <a:ext uri="{FF2B5EF4-FFF2-40B4-BE49-F238E27FC236}">
                <a16:creationId xmlns:a16="http://schemas.microsoft.com/office/drawing/2014/main" id="{676D98D7-4F83-F3B3-9A93-FDFAE17C91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293"/>
          <a:stretch/>
        </p:blipFill>
        <p:spPr>
          <a:xfrm>
            <a:off x="16932" y="708890"/>
            <a:ext cx="8019627" cy="6182751"/>
          </a:xfrm>
          <a:prstGeom prst="rect">
            <a:avLst/>
          </a:prstGeom>
        </p:spPr>
      </p:pic>
      <p:graphicFrame>
        <p:nvGraphicFramePr>
          <p:cNvPr id="10" name="Tableau 9">
            <a:extLst>
              <a:ext uri="{FF2B5EF4-FFF2-40B4-BE49-F238E27FC236}">
                <a16:creationId xmlns:a16="http://schemas.microsoft.com/office/drawing/2014/main" id="{63BE5600-B20A-8830-BE80-E4BE94ADD7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3516287"/>
              </p:ext>
            </p:extLst>
          </p:nvPr>
        </p:nvGraphicFramePr>
        <p:xfrm>
          <a:off x="5266267" y="843281"/>
          <a:ext cx="6492240" cy="59352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6120">
                  <a:extLst>
                    <a:ext uri="{9D8B030D-6E8A-4147-A177-3AD203B41FA5}">
                      <a16:colId xmlns:a16="http://schemas.microsoft.com/office/drawing/2014/main" val="2191865661"/>
                    </a:ext>
                  </a:extLst>
                </a:gridCol>
                <a:gridCol w="3246120">
                  <a:extLst>
                    <a:ext uri="{9D8B030D-6E8A-4147-A177-3AD203B41FA5}">
                      <a16:colId xmlns:a16="http://schemas.microsoft.com/office/drawing/2014/main" val="1860476095"/>
                    </a:ext>
                  </a:extLst>
                </a:gridCol>
              </a:tblGrid>
              <a:tr h="522385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Issue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Checkpoint’s solution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3025656"/>
                  </a:ext>
                </a:extLst>
              </a:tr>
              <a:tr h="1014042">
                <a:tc>
                  <a:txBody>
                    <a:bodyPr/>
                    <a:lstStyle/>
                    <a:p>
                      <a:r>
                        <a:rPr lang="en-GB" sz="2000"/>
                        <a:t>Irregular Security Audits 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000"/>
                        <a:t>Within Smart Console 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/>
                        <a:t>Create auditor’s profile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/>
                        <a:t>Export logs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3847473"/>
                  </a:ext>
                </a:extLst>
              </a:tr>
              <a:tr h="607852">
                <a:tc>
                  <a:txBody>
                    <a:bodyPr/>
                    <a:lstStyle/>
                    <a:p>
                      <a:r>
                        <a:rPr lang="en-GB" sz="2000" dirty="0"/>
                        <a:t>Irregular Security updates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Checkpoint Smart Update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9526102"/>
                  </a:ext>
                </a:extLst>
              </a:tr>
              <a:tr h="706757">
                <a:tc>
                  <a:txBody>
                    <a:bodyPr/>
                    <a:lstStyle/>
                    <a:p>
                      <a:r>
                        <a:rPr lang="en-GB" sz="2000"/>
                        <a:t>Single Points of Failure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Create High Availability clusters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6908024"/>
                  </a:ext>
                </a:extLst>
              </a:tr>
              <a:tr h="706757">
                <a:tc>
                  <a:txBody>
                    <a:bodyPr/>
                    <a:lstStyle/>
                    <a:p>
                      <a:r>
                        <a:rPr lang="en-GB" sz="2000" dirty="0"/>
                        <a:t>Licensing 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Manage license in license repository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8361335"/>
                  </a:ext>
                </a:extLst>
              </a:tr>
              <a:tr h="921857">
                <a:tc>
                  <a:txBody>
                    <a:bodyPr/>
                    <a:lstStyle/>
                    <a:p>
                      <a:r>
                        <a:rPr lang="en-GB" dirty="0"/>
                        <a:t>Undefined Roles and Permissions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Role Base Access Control : Create Permission Profiles and Administrators within Smart Console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683734"/>
                  </a:ext>
                </a:extLst>
              </a:tr>
              <a:tr h="607852">
                <a:tc>
                  <a:txBody>
                    <a:bodyPr/>
                    <a:lstStyle/>
                    <a:p>
                      <a:r>
                        <a:rPr lang="en-GB"/>
                        <a:t>Overlapping and Conflicting Policies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Implement policy validation mechanisms, by creating approver and submitters profiles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1548495"/>
                  </a:ext>
                </a:extLst>
              </a:tr>
            </a:tbl>
          </a:graphicData>
        </a:graphic>
      </p:graphicFrame>
      <p:sp>
        <p:nvSpPr>
          <p:cNvPr id="8" name="Organigramme : Procédé 7">
            <a:extLst>
              <a:ext uri="{FF2B5EF4-FFF2-40B4-BE49-F238E27FC236}">
                <a16:creationId xmlns:a16="http://schemas.microsoft.com/office/drawing/2014/main" id="{8B28B89B-9B36-6BE1-4313-2A41BEF0AF06}"/>
              </a:ext>
            </a:extLst>
          </p:cNvPr>
          <p:cNvSpPr/>
          <p:nvPr/>
        </p:nvSpPr>
        <p:spPr>
          <a:xfrm>
            <a:off x="0" y="1"/>
            <a:ext cx="12202160" cy="708889"/>
          </a:xfrm>
          <a:prstGeom prst="flowChartProcess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9A76469B-9ADF-8A8E-EC8C-B6127382D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81279"/>
            <a:ext cx="12175067" cy="924560"/>
          </a:xfrm>
        </p:spPr>
        <p:txBody>
          <a:bodyPr>
            <a:normAutofit/>
          </a:bodyPr>
          <a:lstStyle/>
          <a:p>
            <a:r>
              <a:rPr lang="en-GB" sz="36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Issues and deployment of the Checkpoint security solution</a:t>
            </a:r>
            <a:endParaRPr lang="en-GB" sz="3600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567824ED-3334-7C14-8F49-992B9900C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330EA680-D336-4FF7-8B7A-9848BB0A1C32}" type="slidenum">
              <a:rPr lang="en-US" sz="2400" b="1" smtClean="0"/>
              <a:t>3</a:t>
            </a:fld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7111328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au 9">
            <a:extLst>
              <a:ext uri="{FF2B5EF4-FFF2-40B4-BE49-F238E27FC236}">
                <a16:creationId xmlns:a16="http://schemas.microsoft.com/office/drawing/2014/main" id="{63BE5600-B20A-8830-BE80-E4BE94ADD7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1007252"/>
              </p:ext>
            </p:extLst>
          </p:nvPr>
        </p:nvGraphicFramePr>
        <p:xfrm>
          <a:off x="1058333" y="749531"/>
          <a:ext cx="9355668" cy="3322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77834">
                  <a:extLst>
                    <a:ext uri="{9D8B030D-6E8A-4147-A177-3AD203B41FA5}">
                      <a16:colId xmlns:a16="http://schemas.microsoft.com/office/drawing/2014/main" val="2191865661"/>
                    </a:ext>
                  </a:extLst>
                </a:gridCol>
                <a:gridCol w="4677834">
                  <a:extLst>
                    <a:ext uri="{9D8B030D-6E8A-4147-A177-3AD203B41FA5}">
                      <a16:colId xmlns:a16="http://schemas.microsoft.com/office/drawing/2014/main" val="1860476095"/>
                    </a:ext>
                  </a:extLst>
                </a:gridCol>
              </a:tblGrid>
              <a:tr h="507767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Issue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/>
                        <a:t>Checkpoint’s solution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302565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Lack of control over application usage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Setup Access Control by creating traffic rules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384747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Challenges posed by IoT devices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dedicated IoT security gateway as a control point for all IoT device traffic </a:t>
                      </a:r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7827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 monitoring of rules (IPS rules being outdated)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Monitor them through Smart Console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672878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Inconsistencies and errors in policy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Centralized policy management dashboard </a:t>
                      </a:r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9526102"/>
                  </a:ext>
                </a:extLst>
              </a:tr>
            </a:tbl>
          </a:graphicData>
        </a:graphic>
      </p:graphicFrame>
      <p:sp>
        <p:nvSpPr>
          <p:cNvPr id="8" name="Organigramme : Procédé 7">
            <a:extLst>
              <a:ext uri="{FF2B5EF4-FFF2-40B4-BE49-F238E27FC236}">
                <a16:creationId xmlns:a16="http://schemas.microsoft.com/office/drawing/2014/main" id="{8B28B89B-9B36-6BE1-4313-2A41BEF0AF06}"/>
              </a:ext>
            </a:extLst>
          </p:cNvPr>
          <p:cNvSpPr/>
          <p:nvPr/>
        </p:nvSpPr>
        <p:spPr>
          <a:xfrm>
            <a:off x="0" y="1"/>
            <a:ext cx="12202160" cy="708889"/>
          </a:xfrm>
          <a:prstGeom prst="flowChartProcess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9A76469B-9ADF-8A8E-EC8C-B6127382D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81279"/>
            <a:ext cx="12175067" cy="924560"/>
          </a:xfrm>
        </p:spPr>
        <p:txBody>
          <a:bodyPr>
            <a:normAutofit/>
          </a:bodyPr>
          <a:lstStyle/>
          <a:p>
            <a:r>
              <a:rPr lang="en-GB" sz="36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Issues and deployment of the Checkpoint security solution</a:t>
            </a:r>
            <a:endParaRPr lang="en-GB" sz="3600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567824ED-3334-7C14-8F49-992B9900C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330EA680-D336-4FF7-8B7A-9848BB0A1C32}" type="slidenum">
              <a:rPr lang="en-US" sz="2400" b="1" smtClean="0"/>
              <a:t>4</a:t>
            </a:fld>
            <a:endParaRPr lang="en-US" sz="2400" b="1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887288E-6A67-815F-D73C-11A2F5898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" y="4200207"/>
            <a:ext cx="11563350" cy="3409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8985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rganigramme : Procédé 9">
            <a:extLst>
              <a:ext uri="{FF2B5EF4-FFF2-40B4-BE49-F238E27FC236}">
                <a16:creationId xmlns:a16="http://schemas.microsoft.com/office/drawing/2014/main" id="{DF6D98D8-4CD9-548F-AEE3-7D28908840C1}"/>
              </a:ext>
            </a:extLst>
          </p:cNvPr>
          <p:cNvSpPr/>
          <p:nvPr/>
        </p:nvSpPr>
        <p:spPr>
          <a:xfrm>
            <a:off x="0" y="1"/>
            <a:ext cx="12202160" cy="751839"/>
          </a:xfrm>
          <a:prstGeom prst="flowChartProcess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CBB60A-DEB7-5702-9786-CC9A61908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" y="-280035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US" sz="3500" dirty="0"/>
              <a:t>Lab 1: Introduction to Checkpoint Quantum Security Management</a:t>
            </a:r>
          </a:p>
        </p:txBody>
      </p:sp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3721E71F-961D-92A7-C94A-864C552ED5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680" y="1249680"/>
            <a:ext cx="6719608" cy="4833700"/>
          </a:xfrm>
          <a:prstGeom prst="rect">
            <a:avLst/>
          </a:prstGeom>
        </p:spPr>
      </p:pic>
      <p:sp>
        <p:nvSpPr>
          <p:cNvPr id="8" name="Espace réservé du numéro de diapositive 7">
            <a:extLst>
              <a:ext uri="{FF2B5EF4-FFF2-40B4-BE49-F238E27FC236}">
                <a16:creationId xmlns:a16="http://schemas.microsoft.com/office/drawing/2014/main" id="{156A4904-098C-B7F3-64CE-A4B73B1EB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84000" y="6407150"/>
            <a:ext cx="330200" cy="365125"/>
          </a:xfrm>
        </p:spPr>
        <p:txBody>
          <a:bodyPr/>
          <a:lstStyle/>
          <a:p>
            <a:fld id="{330EA680-D336-4FF7-8B7A-9848BB0A1C32}" type="slidenum">
              <a:rPr lang="en-US" sz="2400" b="1" smtClean="0"/>
              <a:t>5</a:t>
            </a:fld>
            <a:endParaRPr lang="en-US" sz="2400" b="1" dirty="0"/>
          </a:p>
        </p:txBody>
      </p:sp>
      <p:sp>
        <p:nvSpPr>
          <p:cNvPr id="11" name="ZoneTexte 10">
            <a:extLst>
              <a:ext uri="{FF2B5EF4-FFF2-40B4-BE49-F238E27FC236}">
                <a16:creationId xmlns:a16="http://schemas.microsoft.com/office/drawing/2014/main" id="{A59358B8-33AE-BC11-6763-D56F7D06F19B}"/>
              </a:ext>
            </a:extLst>
          </p:cNvPr>
          <p:cNvSpPr txBox="1"/>
          <p:nvPr/>
        </p:nvSpPr>
        <p:spPr>
          <a:xfrm>
            <a:off x="7233921" y="2090172"/>
            <a:ext cx="495807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/>
              <a:t>Objectives: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Installing the centralized management dashboard</a:t>
            </a:r>
            <a:br>
              <a:rPr lang="en-GB" sz="2800" dirty="0"/>
            </a:br>
            <a:endParaRPr lang="en-GB" sz="2800" dirty="0"/>
          </a:p>
          <a:p>
            <a:r>
              <a:rPr lang="en-GB" sz="2800" u="sng" dirty="0"/>
              <a:t>Outcome: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Discovery of </a:t>
            </a:r>
            <a:r>
              <a:rPr lang="en-GB" sz="2800" b="1" dirty="0"/>
              <a:t>Smart Console </a:t>
            </a:r>
            <a:r>
              <a:rPr lang="en-GB" sz="2800" dirty="0"/>
              <a:t>functionalities</a:t>
            </a:r>
          </a:p>
        </p:txBody>
      </p:sp>
    </p:spTree>
    <p:extLst>
      <p:ext uri="{BB962C8B-B14F-4D97-AF65-F5344CB8AC3E}">
        <p14:creationId xmlns:p14="http://schemas.microsoft.com/office/powerpoint/2010/main" val="18620215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rganigramme : Procédé 6">
            <a:extLst>
              <a:ext uri="{FF2B5EF4-FFF2-40B4-BE49-F238E27FC236}">
                <a16:creationId xmlns:a16="http://schemas.microsoft.com/office/drawing/2014/main" id="{28636152-1B69-A5DD-6E52-7F8529763E2D}"/>
              </a:ext>
            </a:extLst>
          </p:cNvPr>
          <p:cNvSpPr/>
          <p:nvPr/>
        </p:nvSpPr>
        <p:spPr>
          <a:xfrm>
            <a:off x="0" y="1"/>
            <a:ext cx="12202160" cy="751839"/>
          </a:xfrm>
          <a:prstGeom prst="flowChartProcess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EE5C94-A7C6-69CF-792E-255F83967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7" y="-211934"/>
            <a:ext cx="12192000" cy="1325563"/>
          </a:xfrm>
        </p:spPr>
        <p:txBody>
          <a:bodyPr/>
          <a:lstStyle/>
          <a:p>
            <a:pPr algn="ctr"/>
            <a:r>
              <a:rPr lang="en-US" dirty="0"/>
              <a:t>Lab 2: Checkpoint Gateway and Server Deployment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CCE5E62F-2D1C-6B7B-152B-F0D370F0C9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667" y="963775"/>
            <a:ext cx="6981613" cy="5596830"/>
          </a:xfrm>
          <a:prstGeom prst="rect">
            <a:avLst/>
          </a:prstGeom>
        </p:spPr>
      </p:pic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593C8320-192D-9487-B463-0ED95E8A8D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75440" y="6457950"/>
            <a:ext cx="391160" cy="365125"/>
          </a:xfrm>
        </p:spPr>
        <p:txBody>
          <a:bodyPr/>
          <a:lstStyle/>
          <a:p>
            <a:fld id="{330EA680-D336-4FF7-8B7A-9848BB0A1C32}" type="slidenum">
              <a:rPr lang="en-US" sz="2800" b="1" smtClean="0"/>
              <a:t>6</a:t>
            </a:fld>
            <a:endParaRPr lang="en-US" sz="2800" b="1" dirty="0"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D9F2CED4-4C01-28AC-9E6D-17C703F88900}"/>
              </a:ext>
            </a:extLst>
          </p:cNvPr>
          <p:cNvSpPr txBox="1"/>
          <p:nvPr/>
        </p:nvSpPr>
        <p:spPr>
          <a:xfrm>
            <a:off x="7246621" y="1912372"/>
            <a:ext cx="472439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/>
              <a:t>Objectives: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Installing the </a:t>
            </a:r>
            <a:r>
              <a:rPr lang="en-GB" sz="2800" b="1" dirty="0"/>
              <a:t>Gaia Operating System </a:t>
            </a:r>
            <a:r>
              <a:rPr lang="en-GB" sz="2800" dirty="0"/>
              <a:t>to create a </a:t>
            </a:r>
            <a:r>
              <a:rPr lang="en-GB" sz="2800" b="1" dirty="0"/>
              <a:t>Security Management</a:t>
            </a:r>
            <a:br>
              <a:rPr lang="en-GB" sz="2800" dirty="0"/>
            </a:br>
            <a:endParaRPr lang="en-GB" sz="2800" dirty="0"/>
          </a:p>
          <a:p>
            <a:r>
              <a:rPr lang="en-GB" sz="2800" u="sng" dirty="0"/>
              <a:t>Outcome: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Discovery of </a:t>
            </a:r>
            <a:r>
              <a:rPr lang="en-GB" sz="2800" b="1" dirty="0"/>
              <a:t>Gaia Portal </a:t>
            </a:r>
            <a:r>
              <a:rPr lang="en-GB" sz="2800" dirty="0"/>
              <a:t>and its functionalities </a:t>
            </a: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E94BEB31-687B-61FA-E25C-A26BD6034A10}"/>
              </a:ext>
            </a:extLst>
          </p:cNvPr>
          <p:cNvSpPr txBox="1"/>
          <p:nvPr/>
        </p:nvSpPr>
        <p:spPr>
          <a:xfrm>
            <a:off x="7484533" y="1113629"/>
            <a:ext cx="42909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Rockwell" panose="02060603020205020403" pitchFamily="18" charset="0"/>
              </a:rPr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31362475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rganigramme : Procédé 6">
            <a:extLst>
              <a:ext uri="{FF2B5EF4-FFF2-40B4-BE49-F238E27FC236}">
                <a16:creationId xmlns:a16="http://schemas.microsoft.com/office/drawing/2014/main" id="{28636152-1B69-A5DD-6E52-7F8529763E2D}"/>
              </a:ext>
            </a:extLst>
          </p:cNvPr>
          <p:cNvSpPr/>
          <p:nvPr/>
        </p:nvSpPr>
        <p:spPr>
          <a:xfrm>
            <a:off x="0" y="1"/>
            <a:ext cx="12202160" cy="751839"/>
          </a:xfrm>
          <a:prstGeom prst="flowChartProcess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EE5C94-A7C6-69CF-792E-255F83967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7" y="-211934"/>
            <a:ext cx="12192000" cy="1325563"/>
          </a:xfrm>
        </p:spPr>
        <p:txBody>
          <a:bodyPr/>
          <a:lstStyle/>
          <a:p>
            <a:pPr algn="ctr"/>
            <a:r>
              <a:rPr lang="en-US" dirty="0"/>
              <a:t>Lab 2: Checkpoint Gateway and Server Deployment</a:t>
            </a:r>
          </a:p>
        </p:txBody>
      </p:sp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65EB7401-A80B-F6BF-4D5C-CEE2FC7447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320" y="963775"/>
            <a:ext cx="7523480" cy="5637169"/>
          </a:xfrm>
          <a:prstGeom prst="rect">
            <a:avLst/>
          </a:prstGeom>
        </p:spPr>
      </p:pic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593C8320-192D-9487-B463-0ED95E8A8D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75440" y="6457950"/>
            <a:ext cx="391160" cy="365125"/>
          </a:xfrm>
        </p:spPr>
        <p:txBody>
          <a:bodyPr/>
          <a:lstStyle/>
          <a:p>
            <a:fld id="{330EA680-D336-4FF7-8B7A-9848BB0A1C32}" type="slidenum">
              <a:rPr lang="en-US" sz="2800" b="1" smtClean="0"/>
              <a:t>7</a:t>
            </a:fld>
            <a:endParaRPr lang="en-US" sz="2800" b="1" dirty="0"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486267F5-C09D-EB80-8D89-CDE5F1ABD3C2}"/>
              </a:ext>
            </a:extLst>
          </p:cNvPr>
          <p:cNvSpPr txBox="1"/>
          <p:nvPr/>
        </p:nvSpPr>
        <p:spPr>
          <a:xfrm>
            <a:off x="7916332" y="1112204"/>
            <a:ext cx="3965787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/>
              <a:t>Objectives: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Create a </a:t>
            </a:r>
            <a:r>
              <a:rPr lang="en-GB" sz="2800" b="1" dirty="0"/>
              <a:t>Security Gateway</a:t>
            </a:r>
          </a:p>
          <a:p>
            <a:r>
              <a:rPr lang="en-GB" sz="2800" u="sng" dirty="0"/>
              <a:t>Outcome: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Created </a:t>
            </a:r>
            <a:r>
              <a:rPr lang="en-GB" sz="2800" b="1" dirty="0"/>
              <a:t>A-SMS NAT </a:t>
            </a:r>
            <a:r>
              <a:rPr lang="en-GB" sz="2800" dirty="0"/>
              <a:t>configuration and setup </a:t>
            </a:r>
            <a:r>
              <a:rPr lang="en-GB" sz="2800" b="1" dirty="0"/>
              <a:t>A-GW</a:t>
            </a: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F0ACE52C-CA34-5720-716C-55E3E0A222EB}"/>
              </a:ext>
            </a:extLst>
          </p:cNvPr>
          <p:cNvSpPr txBox="1"/>
          <p:nvPr/>
        </p:nvSpPr>
        <p:spPr>
          <a:xfrm>
            <a:off x="7786793" y="761092"/>
            <a:ext cx="42909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Rockwell" panose="02060603020205020403" pitchFamily="18" charset="0"/>
              </a:rPr>
              <a:t>II</a:t>
            </a:r>
          </a:p>
        </p:txBody>
      </p:sp>
      <p:pic>
        <p:nvPicPr>
          <p:cNvPr id="11" name="Image 10">
            <a:extLst>
              <a:ext uri="{FF2B5EF4-FFF2-40B4-BE49-F238E27FC236}">
                <a16:creationId xmlns:a16="http://schemas.microsoft.com/office/drawing/2014/main" id="{E101C3E0-653E-9C81-E1B0-9FC829AC29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3773" y="4089528"/>
            <a:ext cx="4290907" cy="2368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790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rganigramme : Procédé 10">
            <a:extLst>
              <a:ext uri="{FF2B5EF4-FFF2-40B4-BE49-F238E27FC236}">
                <a16:creationId xmlns:a16="http://schemas.microsoft.com/office/drawing/2014/main" id="{9026B41D-3156-DF2E-6D9C-C5A01BD7917C}"/>
              </a:ext>
            </a:extLst>
          </p:cNvPr>
          <p:cNvSpPr/>
          <p:nvPr/>
        </p:nvSpPr>
        <p:spPr>
          <a:xfrm>
            <a:off x="0" y="1"/>
            <a:ext cx="12202160" cy="751839"/>
          </a:xfrm>
          <a:prstGeom prst="flowChartProcess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9334ED-80AD-8287-6F13-6D43F70E0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160" y="1"/>
            <a:ext cx="10515600" cy="751839"/>
          </a:xfrm>
        </p:spPr>
        <p:txBody>
          <a:bodyPr/>
          <a:lstStyle/>
          <a:p>
            <a:pPr algn="ctr"/>
            <a:r>
              <a:rPr lang="en-US" dirty="0"/>
              <a:t>Lab 3: Checkpoint Security Administration</a:t>
            </a:r>
          </a:p>
        </p:txBody>
      </p:sp>
      <p:pic>
        <p:nvPicPr>
          <p:cNvPr id="8" name="Image 7">
            <a:extLst>
              <a:ext uri="{FF2B5EF4-FFF2-40B4-BE49-F238E27FC236}">
                <a16:creationId xmlns:a16="http://schemas.microsoft.com/office/drawing/2014/main" id="{49D5A3BE-BFC0-7E7E-9138-91FF8BE602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06" y="751840"/>
            <a:ext cx="8146394" cy="6140092"/>
          </a:xfrm>
          <a:prstGeom prst="rect">
            <a:avLst/>
          </a:prstGeom>
        </p:spPr>
      </p:pic>
      <p:sp>
        <p:nvSpPr>
          <p:cNvPr id="10" name="Espace réservé du numéro de diapositive 9">
            <a:extLst>
              <a:ext uri="{FF2B5EF4-FFF2-40B4-BE49-F238E27FC236}">
                <a16:creationId xmlns:a16="http://schemas.microsoft.com/office/drawing/2014/main" id="{734EED55-6A62-D33E-1F5C-01DC54E49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9529" y="6386830"/>
            <a:ext cx="370840" cy="365125"/>
          </a:xfrm>
        </p:spPr>
        <p:txBody>
          <a:bodyPr/>
          <a:lstStyle/>
          <a:p>
            <a:fld id="{330EA680-D336-4FF7-8B7A-9848BB0A1C32}" type="slidenum">
              <a:rPr lang="en-US" sz="2800" b="1" smtClean="0"/>
              <a:t>8</a:t>
            </a:fld>
            <a:endParaRPr lang="en-US" sz="2800" b="1" dirty="0"/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85C1B61C-E2F2-FF3D-97E2-9C0C75ED536B}"/>
              </a:ext>
            </a:extLst>
          </p:cNvPr>
          <p:cNvSpPr txBox="1"/>
          <p:nvPr/>
        </p:nvSpPr>
        <p:spPr>
          <a:xfrm>
            <a:off x="8178800" y="1926168"/>
            <a:ext cx="398079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/>
              <a:t>Objectives: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Establish </a:t>
            </a:r>
            <a:r>
              <a:rPr lang="en-GB" sz="2400" b="1" dirty="0"/>
              <a:t>S</a:t>
            </a:r>
            <a:r>
              <a:rPr lang="en-GB" sz="2400" dirty="0"/>
              <a:t>ecure </a:t>
            </a:r>
            <a:r>
              <a:rPr lang="en-GB" sz="2400" b="1" dirty="0"/>
              <a:t>I</a:t>
            </a:r>
            <a:r>
              <a:rPr lang="en-GB" sz="2400" dirty="0"/>
              <a:t>nternal </a:t>
            </a:r>
            <a:r>
              <a:rPr lang="en-GB" sz="2400" b="1" dirty="0"/>
              <a:t>C</a:t>
            </a:r>
            <a:r>
              <a:rPr lang="en-GB" sz="2400" dirty="0"/>
              <a:t>ommunications</a:t>
            </a:r>
          </a:p>
          <a:p>
            <a:r>
              <a:rPr lang="en-GB" sz="2800" u="sng" dirty="0"/>
              <a:t>Outcome:</a:t>
            </a:r>
          </a:p>
          <a:p>
            <a:endParaRPr lang="en-GB" sz="2400" dirty="0"/>
          </a:p>
        </p:txBody>
      </p:sp>
      <p:sp>
        <p:nvSpPr>
          <p:cNvPr id="7" name="Rectangle : coins arrondis 6">
            <a:extLst>
              <a:ext uri="{FF2B5EF4-FFF2-40B4-BE49-F238E27FC236}">
                <a16:creationId xmlns:a16="http://schemas.microsoft.com/office/drawing/2014/main" id="{B402A3C4-7E4D-9CEF-4D0E-33FFB74941F6}"/>
              </a:ext>
            </a:extLst>
          </p:cNvPr>
          <p:cNvSpPr/>
          <p:nvPr/>
        </p:nvSpPr>
        <p:spPr>
          <a:xfrm>
            <a:off x="8211206" y="4511040"/>
            <a:ext cx="932794" cy="92456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A-SMS</a:t>
            </a:r>
          </a:p>
        </p:txBody>
      </p:sp>
      <p:sp>
        <p:nvSpPr>
          <p:cNvPr id="9" name="Rectangle : coins arrondis 8">
            <a:extLst>
              <a:ext uri="{FF2B5EF4-FFF2-40B4-BE49-F238E27FC236}">
                <a16:creationId xmlns:a16="http://schemas.microsoft.com/office/drawing/2014/main" id="{19A91F9A-B75D-C105-2F56-7DE9015FA576}"/>
              </a:ext>
            </a:extLst>
          </p:cNvPr>
          <p:cNvSpPr/>
          <p:nvPr/>
        </p:nvSpPr>
        <p:spPr>
          <a:xfrm>
            <a:off x="11170241" y="4511040"/>
            <a:ext cx="932795" cy="92456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A-GW</a:t>
            </a:r>
          </a:p>
        </p:txBody>
      </p:sp>
      <p:cxnSp>
        <p:nvCxnSpPr>
          <p:cNvPr id="14" name="Connecteur droit avec flèche 13">
            <a:extLst>
              <a:ext uri="{FF2B5EF4-FFF2-40B4-BE49-F238E27FC236}">
                <a16:creationId xmlns:a16="http://schemas.microsoft.com/office/drawing/2014/main" id="{2E121AE4-F154-4C17-E4F9-87A135B56D5C}"/>
              </a:ext>
            </a:extLst>
          </p:cNvPr>
          <p:cNvCxnSpPr>
            <a:cxnSpLocks/>
            <a:stCxn id="7" idx="3"/>
            <a:endCxn id="9" idx="1"/>
          </p:cNvCxnSpPr>
          <p:nvPr/>
        </p:nvCxnSpPr>
        <p:spPr>
          <a:xfrm>
            <a:off x="9144000" y="4973320"/>
            <a:ext cx="2026241" cy="0"/>
          </a:xfrm>
          <a:prstGeom prst="straightConnector1">
            <a:avLst/>
          </a:prstGeom>
          <a:ln w="57150"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4" name="Image 23" descr="Une image contenant texte, Police, nombre, symbole&#10;&#10;Description générée automatiquement">
            <a:extLst>
              <a:ext uri="{FF2B5EF4-FFF2-40B4-BE49-F238E27FC236}">
                <a16:creationId xmlns:a16="http://schemas.microsoft.com/office/drawing/2014/main" id="{CD7FE78B-87FC-2DB7-DCCB-F7D40100B47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9925" y="4421505"/>
            <a:ext cx="916618" cy="1103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3991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rganigramme : Procédé 10">
            <a:extLst>
              <a:ext uri="{FF2B5EF4-FFF2-40B4-BE49-F238E27FC236}">
                <a16:creationId xmlns:a16="http://schemas.microsoft.com/office/drawing/2014/main" id="{9026B41D-3156-DF2E-6D9C-C5A01BD7917C}"/>
              </a:ext>
            </a:extLst>
          </p:cNvPr>
          <p:cNvSpPr/>
          <p:nvPr/>
        </p:nvSpPr>
        <p:spPr>
          <a:xfrm>
            <a:off x="0" y="1"/>
            <a:ext cx="12202160" cy="751839"/>
          </a:xfrm>
          <a:prstGeom prst="flowChartProcess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9334ED-80AD-8287-6F13-6D43F70E0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160" y="1"/>
            <a:ext cx="10515600" cy="751839"/>
          </a:xfrm>
        </p:spPr>
        <p:txBody>
          <a:bodyPr/>
          <a:lstStyle/>
          <a:p>
            <a:pPr algn="ctr"/>
            <a:r>
              <a:rPr lang="en-US" dirty="0"/>
              <a:t>Lab 3: Checkpoint Security Administration</a:t>
            </a:r>
          </a:p>
        </p:txBody>
      </p:sp>
      <p:pic>
        <p:nvPicPr>
          <p:cNvPr id="9" name="Espace réservé du contenu 8">
            <a:extLst>
              <a:ext uri="{FF2B5EF4-FFF2-40B4-BE49-F238E27FC236}">
                <a16:creationId xmlns:a16="http://schemas.microsoft.com/office/drawing/2014/main" id="{8BD2A5A2-3363-20AE-AFDD-66AB196B3C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51840"/>
            <a:ext cx="8199120" cy="6104398"/>
          </a:xfrm>
          <a:prstGeom prst="rect">
            <a:avLst/>
          </a:prstGeom>
        </p:spPr>
      </p:pic>
      <p:sp>
        <p:nvSpPr>
          <p:cNvPr id="10" name="Espace réservé du numéro de diapositive 9">
            <a:extLst>
              <a:ext uri="{FF2B5EF4-FFF2-40B4-BE49-F238E27FC236}">
                <a16:creationId xmlns:a16="http://schemas.microsoft.com/office/drawing/2014/main" id="{734EED55-6A62-D33E-1F5C-01DC54E49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9529" y="6386830"/>
            <a:ext cx="370840" cy="365125"/>
          </a:xfrm>
        </p:spPr>
        <p:txBody>
          <a:bodyPr/>
          <a:lstStyle/>
          <a:p>
            <a:fld id="{330EA680-D336-4FF7-8B7A-9848BB0A1C32}" type="slidenum">
              <a:rPr lang="en-US" sz="2800" b="1" smtClean="0"/>
              <a:t>9</a:t>
            </a:fld>
            <a:endParaRPr lang="en-US" sz="2800" b="1" dirty="0"/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00B004A7-674B-EA13-9986-4BA1F6FEE7CB}"/>
              </a:ext>
            </a:extLst>
          </p:cNvPr>
          <p:cNvSpPr txBox="1"/>
          <p:nvPr/>
        </p:nvSpPr>
        <p:spPr>
          <a:xfrm>
            <a:off x="8029575" y="2843193"/>
            <a:ext cx="3980794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/>
              <a:t>Objectives: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Create different accounts for </a:t>
            </a:r>
            <a:r>
              <a:rPr lang="en-GB" sz="2400" b="1" dirty="0"/>
              <a:t>Smart Workflow </a:t>
            </a:r>
          </a:p>
          <a:p>
            <a:r>
              <a:rPr lang="en-GB" sz="2800" u="sng" dirty="0"/>
              <a:t>Outcome: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Permission  profiles</a:t>
            </a:r>
            <a:r>
              <a:rPr lang="en-GB" sz="2400" dirty="0"/>
              <a:t> created (read, write, approval, superuser …)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Audit</a:t>
            </a:r>
            <a:r>
              <a:rPr lang="en-GB" sz="2400" dirty="0"/>
              <a:t> ready with auditor account created</a:t>
            </a:r>
          </a:p>
        </p:txBody>
      </p:sp>
      <p:pic>
        <p:nvPicPr>
          <p:cNvPr id="13" name="Picture 1225456282">
            <a:extLst>
              <a:ext uri="{FF2B5EF4-FFF2-40B4-BE49-F238E27FC236}">
                <a16:creationId xmlns:a16="http://schemas.microsoft.com/office/drawing/2014/main" id="{CD71827A-8AA9-960A-4716-86F82D7078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0559" y="746625"/>
            <a:ext cx="3298825" cy="2101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1970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rganigramme : Procédé 4">
            <a:extLst>
              <a:ext uri="{FF2B5EF4-FFF2-40B4-BE49-F238E27FC236}">
                <a16:creationId xmlns:a16="http://schemas.microsoft.com/office/drawing/2014/main" id="{8E675F2B-1B48-ABE8-3987-463B6C36CE2C}"/>
              </a:ext>
            </a:extLst>
          </p:cNvPr>
          <p:cNvSpPr/>
          <p:nvPr/>
        </p:nvSpPr>
        <p:spPr>
          <a:xfrm>
            <a:off x="0" y="2"/>
            <a:ext cx="12202160" cy="6857998"/>
          </a:xfrm>
          <a:prstGeom prst="flowChartProcess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F5F0E38F-6F84-57A3-6C53-485AD4196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4"/>
            <a:ext cx="2743200" cy="365125"/>
          </a:xfrm>
        </p:spPr>
        <p:txBody>
          <a:bodyPr/>
          <a:lstStyle/>
          <a:p>
            <a:fld id="{330EA680-D336-4FF7-8B7A-9848BB0A1C32}" type="slidenum">
              <a:rPr lang="en-US" sz="2800" b="1" smtClean="0"/>
              <a:t>10</a:t>
            </a:fld>
            <a:endParaRPr lang="en-US" sz="2800" b="1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9FC22D1-E4FF-68F7-7DEE-FBEB54BBA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70519"/>
            <a:ext cx="10515600" cy="751839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Demonstration</a:t>
            </a:r>
          </a:p>
        </p:txBody>
      </p:sp>
    </p:spTree>
    <p:extLst>
      <p:ext uri="{BB962C8B-B14F-4D97-AF65-F5344CB8AC3E}">
        <p14:creationId xmlns:p14="http://schemas.microsoft.com/office/powerpoint/2010/main" val="21466724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F5F0E38F-6F84-57A3-6C53-485AD4196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4"/>
            <a:ext cx="2743200" cy="365125"/>
          </a:xfrm>
        </p:spPr>
        <p:txBody>
          <a:bodyPr/>
          <a:lstStyle/>
          <a:p>
            <a:fld id="{330EA680-D336-4FF7-8B7A-9848BB0A1C32}" type="slidenum">
              <a:rPr lang="en-US" sz="2800" b="1" smtClean="0"/>
              <a:t>11</a:t>
            </a:fld>
            <a:endParaRPr lang="en-US" sz="2800" b="1" dirty="0"/>
          </a:p>
        </p:txBody>
      </p:sp>
      <p:pic>
        <p:nvPicPr>
          <p:cNvPr id="9" name="auditor demo">
            <a:hlinkClick r:id="" action="ppaction://media"/>
            <a:extLst>
              <a:ext uri="{FF2B5EF4-FFF2-40B4-BE49-F238E27FC236}">
                <a16:creationId xmlns:a16="http://schemas.microsoft.com/office/drawing/2014/main" id="{3DB16ECA-1317-C053-1455-D7040B89A65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374880" cy="6960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683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54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rganigramme : Procédé 5">
            <a:extLst>
              <a:ext uri="{FF2B5EF4-FFF2-40B4-BE49-F238E27FC236}">
                <a16:creationId xmlns:a16="http://schemas.microsoft.com/office/drawing/2014/main" id="{FC5CA5B0-3738-11BA-62AE-D6A507D9785C}"/>
              </a:ext>
            </a:extLst>
          </p:cNvPr>
          <p:cNvSpPr/>
          <p:nvPr/>
        </p:nvSpPr>
        <p:spPr>
          <a:xfrm>
            <a:off x="0" y="1"/>
            <a:ext cx="12202160" cy="751839"/>
          </a:xfrm>
          <a:prstGeom prst="flowChartProcess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BA111B-B7C6-6E47-BAD4-F9C6CADEE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41" y="124301"/>
            <a:ext cx="11856390" cy="48164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Lab 4:  Checkpoint Licensing and Contracts</a:t>
            </a: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774BAC78-FFD4-CD4C-331F-CA786A9F1B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30249"/>
            <a:ext cx="5762625" cy="4714875"/>
          </a:xfrm>
          <a:prstGeom prst="rect">
            <a:avLst/>
          </a:prstGeom>
        </p:spPr>
      </p:pic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BBEC0CD2-DDD2-59CD-1973-61691FA3CD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92889" y="6492874"/>
            <a:ext cx="609271" cy="365125"/>
          </a:xfrm>
        </p:spPr>
        <p:txBody>
          <a:bodyPr/>
          <a:lstStyle/>
          <a:p>
            <a:fld id="{330EA680-D336-4FF7-8B7A-9848BB0A1C32}" type="slidenum">
              <a:rPr lang="en-US" sz="2400" b="1" smtClean="0"/>
              <a:t>12</a:t>
            </a:fld>
            <a:endParaRPr lang="en-US" sz="2400" b="1" dirty="0"/>
          </a:p>
        </p:txBody>
      </p:sp>
      <p:pic>
        <p:nvPicPr>
          <p:cNvPr id="11" name="Picture 10" descr="A screenshot of a computer&#10;&#10;Description automatically generated">
            <a:extLst>
              <a:ext uri="{FF2B5EF4-FFF2-40B4-BE49-F238E27FC236}">
                <a16:creationId xmlns:a16="http://schemas.microsoft.com/office/drawing/2014/main" id="{557244C5-856F-19DA-0065-35952A0682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529396"/>
            <a:ext cx="6433494" cy="2370953"/>
          </a:xfrm>
          <a:prstGeom prst="rect">
            <a:avLst/>
          </a:prstGeom>
        </p:spPr>
      </p:pic>
      <p:pic>
        <p:nvPicPr>
          <p:cNvPr id="7" name="Content Placeholder 6" descr="A screenshot of a computer&#10;&#10;Description automatically generated">
            <a:extLst>
              <a:ext uri="{FF2B5EF4-FFF2-40B4-BE49-F238E27FC236}">
                <a16:creationId xmlns:a16="http://schemas.microsoft.com/office/drawing/2014/main" id="{AC0F08E9-756A-835E-FA13-EC240C1A72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762625" y="4038339"/>
            <a:ext cx="5328846" cy="3620463"/>
          </a:xfrm>
        </p:spPr>
      </p:pic>
      <p:sp>
        <p:nvSpPr>
          <p:cNvPr id="3" name="ZoneTexte 2">
            <a:extLst>
              <a:ext uri="{FF2B5EF4-FFF2-40B4-BE49-F238E27FC236}">
                <a16:creationId xmlns:a16="http://schemas.microsoft.com/office/drawing/2014/main" id="{5A34C551-1283-7A23-04F9-CD07CAC6CF65}"/>
              </a:ext>
            </a:extLst>
          </p:cNvPr>
          <p:cNvSpPr txBox="1"/>
          <p:nvPr/>
        </p:nvSpPr>
        <p:spPr>
          <a:xfrm>
            <a:off x="5902960" y="757558"/>
            <a:ext cx="605536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/>
              <a:t>Objectives: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Discover Smart Update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Activate trough License &amp; Contract management</a:t>
            </a:r>
          </a:p>
          <a:p>
            <a:r>
              <a:rPr lang="en-GB" sz="2800" u="sng" dirty="0"/>
              <a:t>Outcome: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License report ready to meet compliance</a:t>
            </a:r>
          </a:p>
          <a:p>
            <a:r>
              <a:rPr lang="en-GB" sz="2800" u="sng" dirty="0"/>
              <a:t>Issue: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Online activation</a:t>
            </a:r>
          </a:p>
        </p:txBody>
      </p:sp>
    </p:spTree>
    <p:extLst>
      <p:ext uri="{BB962C8B-B14F-4D97-AF65-F5344CB8AC3E}">
        <p14:creationId xmlns:p14="http://schemas.microsoft.com/office/powerpoint/2010/main" val="42702953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rganigramme : Procédé 5">
            <a:extLst>
              <a:ext uri="{FF2B5EF4-FFF2-40B4-BE49-F238E27FC236}">
                <a16:creationId xmlns:a16="http://schemas.microsoft.com/office/drawing/2014/main" id="{D87DECCD-1208-BCC3-2CF8-40ED6839DDBB}"/>
              </a:ext>
            </a:extLst>
          </p:cNvPr>
          <p:cNvSpPr/>
          <p:nvPr/>
        </p:nvSpPr>
        <p:spPr>
          <a:xfrm>
            <a:off x="0" y="1"/>
            <a:ext cx="12202160" cy="751839"/>
          </a:xfrm>
          <a:prstGeom prst="flowChartProcess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4F0F91B2-A281-2E52-A4BE-BE609946B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34925"/>
            <a:ext cx="11170920" cy="751839"/>
          </a:xfrm>
        </p:spPr>
        <p:txBody>
          <a:bodyPr/>
          <a:lstStyle/>
          <a:p>
            <a:pPr algn="ctr"/>
            <a:r>
              <a:rPr lang="en-GB" dirty="0"/>
              <a:t>Lab 5: Security Policy Management </a:t>
            </a:r>
          </a:p>
        </p:txBody>
      </p:sp>
      <p:pic>
        <p:nvPicPr>
          <p:cNvPr id="4" name="Espace réservé du contenu 3">
            <a:extLst>
              <a:ext uri="{FF2B5EF4-FFF2-40B4-BE49-F238E27FC236}">
                <a16:creationId xmlns:a16="http://schemas.microsoft.com/office/drawing/2014/main" id="{68729398-A30D-6C42-5DCE-1F50148413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72" r="28364" b="48777"/>
          <a:stretch/>
        </p:blipFill>
        <p:spPr>
          <a:xfrm>
            <a:off x="-43569" y="729658"/>
            <a:ext cx="11629123" cy="3913161"/>
          </a:xfrm>
          <a:prstGeom prst="rect">
            <a:avLst/>
          </a:prstGeom>
        </p:spPr>
      </p:pic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D3AD9F92-F5D5-FEBB-5760-15AF4EB9A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53821"/>
            <a:ext cx="2743200" cy="365125"/>
          </a:xfrm>
        </p:spPr>
        <p:txBody>
          <a:bodyPr/>
          <a:lstStyle/>
          <a:p>
            <a:fld id="{330EA680-D336-4FF7-8B7A-9848BB0A1C32}" type="slidenum">
              <a:rPr lang="en-US" sz="2800" b="1" smtClean="0"/>
              <a:pPr/>
              <a:t>13</a:t>
            </a:fld>
            <a:endParaRPr lang="en-US" sz="2800" b="1" dirty="0"/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FAA24C6B-5438-20CD-2B43-F6FFD51D3BDA}"/>
              </a:ext>
            </a:extLst>
          </p:cNvPr>
          <p:cNvSpPr txBox="1"/>
          <p:nvPr/>
        </p:nvSpPr>
        <p:spPr>
          <a:xfrm>
            <a:off x="518160" y="5187730"/>
            <a:ext cx="398079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/>
              <a:t>Objectives: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Create rules to control network and protect data</a:t>
            </a:r>
          </a:p>
          <a:p>
            <a:endParaRPr lang="en-GB" sz="2400" dirty="0"/>
          </a:p>
        </p:txBody>
      </p:sp>
      <p:pic>
        <p:nvPicPr>
          <p:cNvPr id="10" name="Picture 1906912597">
            <a:extLst>
              <a:ext uri="{FF2B5EF4-FFF2-40B4-BE49-F238E27FC236}">
                <a16:creationId xmlns:a16="http://schemas.microsoft.com/office/drawing/2014/main" id="{A73A63A8-F94E-B8DA-8F2F-BD056A8C0FB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0" t="19384" r="47447" b="64401"/>
          <a:stretch/>
        </p:blipFill>
        <p:spPr>
          <a:xfrm>
            <a:off x="5225877" y="3630093"/>
            <a:ext cx="6976283" cy="1645921"/>
          </a:xfrm>
          <a:prstGeom prst="rect">
            <a:avLst/>
          </a:prstGeom>
        </p:spPr>
      </p:pic>
      <p:sp>
        <p:nvSpPr>
          <p:cNvPr id="7" name="Espace réservé du contenu 2">
            <a:extLst>
              <a:ext uri="{FF2B5EF4-FFF2-40B4-BE49-F238E27FC236}">
                <a16:creationId xmlns:a16="http://schemas.microsoft.com/office/drawing/2014/main" id="{834FD0C8-801B-7478-4459-DF8A46F36C12}"/>
              </a:ext>
            </a:extLst>
          </p:cNvPr>
          <p:cNvSpPr txBox="1">
            <a:spLocks/>
          </p:cNvSpPr>
          <p:nvPr/>
        </p:nvSpPr>
        <p:spPr>
          <a:xfrm>
            <a:off x="7197877" y="5376826"/>
            <a:ext cx="4387677" cy="125955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800" u="sng" dirty="0"/>
              <a:t>Challenges:</a:t>
            </a:r>
            <a:endParaRPr lang="en-GB" dirty="0"/>
          </a:p>
          <a:p>
            <a:r>
              <a:rPr lang="en-GB" dirty="0"/>
              <a:t>Performance Impact</a:t>
            </a:r>
          </a:p>
          <a:p>
            <a:r>
              <a:rPr lang="en-GB" dirty="0"/>
              <a:t>Had to reimage A-SMS</a:t>
            </a:r>
          </a:p>
        </p:txBody>
      </p:sp>
    </p:spTree>
    <p:extLst>
      <p:ext uri="{BB962C8B-B14F-4D97-AF65-F5344CB8AC3E}">
        <p14:creationId xmlns:p14="http://schemas.microsoft.com/office/powerpoint/2010/main" val="35624814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rganigramme : Procédé 4">
            <a:extLst>
              <a:ext uri="{FF2B5EF4-FFF2-40B4-BE49-F238E27FC236}">
                <a16:creationId xmlns:a16="http://schemas.microsoft.com/office/drawing/2014/main" id="{6D6F5052-7290-7FF8-139E-61F5F2627BE5}"/>
              </a:ext>
            </a:extLst>
          </p:cNvPr>
          <p:cNvSpPr/>
          <p:nvPr/>
        </p:nvSpPr>
        <p:spPr>
          <a:xfrm>
            <a:off x="0" y="1"/>
            <a:ext cx="12202160" cy="731165"/>
          </a:xfrm>
          <a:prstGeom prst="flowChartProcess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567824ED-3334-7C14-8F49-992B9900C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59537" y="6492874"/>
            <a:ext cx="2743200" cy="365125"/>
          </a:xfrm>
        </p:spPr>
        <p:txBody>
          <a:bodyPr/>
          <a:lstStyle/>
          <a:p>
            <a:fld id="{330EA680-D336-4FF7-8B7A-9848BB0A1C32}" type="slidenum">
              <a:rPr lang="en-US" sz="2800" b="1" smtClean="0"/>
              <a:t>14</a:t>
            </a:fld>
            <a:endParaRPr lang="en-US" sz="2800" b="1" dirty="0"/>
          </a:p>
        </p:txBody>
      </p:sp>
      <p:sp>
        <p:nvSpPr>
          <p:cNvPr id="6" name="Titre 1">
            <a:extLst>
              <a:ext uri="{FF2B5EF4-FFF2-40B4-BE49-F238E27FC236}">
                <a16:creationId xmlns:a16="http://schemas.microsoft.com/office/drawing/2014/main" id="{09342B8F-E30C-B060-2489-F82758D80E7A}"/>
              </a:ext>
            </a:extLst>
          </p:cNvPr>
          <p:cNvSpPr txBox="1">
            <a:spLocks/>
          </p:cNvSpPr>
          <p:nvPr/>
        </p:nvSpPr>
        <p:spPr>
          <a:xfrm>
            <a:off x="192718" y="-40285"/>
            <a:ext cx="11999281" cy="7311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u="sng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TG Enterprise’s network topology:</a:t>
            </a:r>
            <a:r>
              <a:rPr lang="en-GB" sz="36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Additional security features</a:t>
            </a:r>
          </a:p>
        </p:txBody>
      </p:sp>
      <p:sp>
        <p:nvSpPr>
          <p:cNvPr id="2" name="Espace réservé du contenu 2">
            <a:extLst>
              <a:ext uri="{FF2B5EF4-FFF2-40B4-BE49-F238E27FC236}">
                <a16:creationId xmlns:a16="http://schemas.microsoft.com/office/drawing/2014/main" id="{20AEADFF-40D9-599D-922A-E9E1E5F96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3200" dirty="0"/>
              <a:t>Multi-factor authentication</a:t>
            </a:r>
          </a:p>
          <a:p>
            <a:r>
              <a:rPr lang="en-GB" sz="3200" dirty="0"/>
              <a:t>Redundancy VPN for remote access in the event of physical inaccessibility</a:t>
            </a:r>
          </a:p>
          <a:p>
            <a:r>
              <a:rPr lang="en-GB" sz="3200" dirty="0"/>
              <a:t>Backups in the cloud, or even outside the network (DMZ)</a:t>
            </a:r>
          </a:p>
          <a:p>
            <a:r>
              <a:rPr lang="en-GB" sz="3200" dirty="0"/>
              <a:t>Disable </a:t>
            </a:r>
            <a:r>
              <a:rPr lang="en-GB" sz="3200" dirty="0" err="1"/>
              <a:t>usb</a:t>
            </a:r>
            <a:r>
              <a:rPr lang="en-GB" sz="3200" dirty="0"/>
              <a:t> so that all threats pass are filtered through the network</a:t>
            </a:r>
          </a:p>
          <a:p>
            <a:r>
              <a:rPr lang="en-GB" sz="3200" dirty="0"/>
              <a:t>Anti-spoofing</a:t>
            </a: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3C27FC46-C5DA-84EA-2C57-12C25F937A84}"/>
              </a:ext>
            </a:extLst>
          </p:cNvPr>
          <p:cNvSpPr txBox="1"/>
          <p:nvPr/>
        </p:nvSpPr>
        <p:spPr>
          <a:xfrm>
            <a:off x="960605" y="1058376"/>
            <a:ext cx="996526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u="sng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Recommendations for future improvements</a:t>
            </a:r>
            <a:endParaRPr lang="en-GB" sz="3200" u="sng" dirty="0"/>
          </a:p>
        </p:txBody>
      </p:sp>
    </p:spTree>
    <p:extLst>
      <p:ext uri="{BB962C8B-B14F-4D97-AF65-F5344CB8AC3E}">
        <p14:creationId xmlns:p14="http://schemas.microsoft.com/office/powerpoint/2010/main" val="34573846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rganigramme : Procédé 4">
            <a:extLst>
              <a:ext uri="{FF2B5EF4-FFF2-40B4-BE49-F238E27FC236}">
                <a16:creationId xmlns:a16="http://schemas.microsoft.com/office/drawing/2014/main" id="{6D6F5052-7290-7FF8-139E-61F5F2627BE5}"/>
              </a:ext>
            </a:extLst>
          </p:cNvPr>
          <p:cNvSpPr/>
          <p:nvPr/>
        </p:nvSpPr>
        <p:spPr>
          <a:xfrm>
            <a:off x="0" y="1"/>
            <a:ext cx="12202160" cy="731165"/>
          </a:xfrm>
          <a:prstGeom prst="flowChartProcess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567824ED-3334-7C14-8F49-992B9900C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269" y="6442882"/>
            <a:ext cx="2743200" cy="365125"/>
          </a:xfrm>
        </p:spPr>
        <p:txBody>
          <a:bodyPr/>
          <a:lstStyle/>
          <a:p>
            <a:fld id="{330EA680-D336-4FF7-8B7A-9848BB0A1C32}" type="slidenum">
              <a:rPr lang="en-US" sz="2800" b="1" smtClean="0"/>
              <a:t>15</a:t>
            </a:fld>
            <a:endParaRPr lang="en-US" sz="2800" b="1" dirty="0"/>
          </a:p>
        </p:txBody>
      </p:sp>
      <p:sp>
        <p:nvSpPr>
          <p:cNvPr id="6" name="Titre 1">
            <a:extLst>
              <a:ext uri="{FF2B5EF4-FFF2-40B4-BE49-F238E27FC236}">
                <a16:creationId xmlns:a16="http://schemas.microsoft.com/office/drawing/2014/main" id="{09342B8F-E30C-B060-2489-F82758D80E7A}"/>
              </a:ext>
            </a:extLst>
          </p:cNvPr>
          <p:cNvSpPr txBox="1">
            <a:spLocks/>
          </p:cNvSpPr>
          <p:nvPr/>
        </p:nvSpPr>
        <p:spPr>
          <a:xfrm>
            <a:off x="192718" y="-40285"/>
            <a:ext cx="11999281" cy="7311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dirty="0"/>
              <a:t>Demo of added feature : add certificate to authentication</a:t>
            </a:r>
          </a:p>
        </p:txBody>
      </p:sp>
      <p:sp>
        <p:nvSpPr>
          <p:cNvPr id="2" name="Espace réservé du contenu 2">
            <a:extLst>
              <a:ext uri="{FF2B5EF4-FFF2-40B4-BE49-F238E27FC236}">
                <a16:creationId xmlns:a16="http://schemas.microsoft.com/office/drawing/2014/main" id="{20AEADFF-40D9-599D-922A-E9E1E5F96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269" y="1000261"/>
            <a:ext cx="10515600" cy="55386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Industry best practices for authentication:</a:t>
            </a:r>
          </a:p>
          <a:p>
            <a:r>
              <a:rPr lang="en-GB" sz="3200" dirty="0"/>
              <a:t>Public Key Infrastructure (RSA, </a:t>
            </a:r>
            <a:r>
              <a:rPr lang="en-GB" sz="3200" dirty="0" err="1"/>
              <a:t>asymetric</a:t>
            </a:r>
            <a:r>
              <a:rPr lang="en-GB" sz="3200" dirty="0"/>
              <a:t>)</a:t>
            </a:r>
          </a:p>
          <a:p>
            <a:r>
              <a:rPr lang="en-GB" sz="3200" dirty="0"/>
              <a:t>Two-Factor Authentication</a:t>
            </a:r>
          </a:p>
          <a:p>
            <a:r>
              <a:rPr lang="en-GB" sz="3200" dirty="0"/>
              <a:t>Biometric Authentication</a:t>
            </a:r>
          </a:p>
          <a:p>
            <a:r>
              <a:rPr lang="en-GB" sz="3200" dirty="0"/>
              <a:t>Smart Cards</a:t>
            </a:r>
          </a:p>
          <a:p>
            <a:r>
              <a:rPr lang="en-GB" sz="3200" dirty="0"/>
              <a:t>One-Time Passwords</a:t>
            </a:r>
          </a:p>
          <a:p>
            <a:r>
              <a:rPr lang="en-GB" sz="3200" dirty="0"/>
              <a:t>Certificate-Based Authentication </a:t>
            </a:r>
          </a:p>
          <a:p>
            <a:r>
              <a:rPr lang="en-GB" sz="3200" dirty="0"/>
              <a:t>OAuth</a:t>
            </a:r>
          </a:p>
          <a:p>
            <a:r>
              <a:rPr lang="en-GB" sz="3200" dirty="0"/>
              <a:t>Physical Security Tokens</a:t>
            </a:r>
          </a:p>
        </p:txBody>
      </p:sp>
      <p:pic>
        <p:nvPicPr>
          <p:cNvPr id="8" name="Image 7" descr="Une image contenant texte, capture d’écran, Police, Graphique&#10;&#10;Description générée automatiquement">
            <a:extLst>
              <a:ext uri="{FF2B5EF4-FFF2-40B4-BE49-F238E27FC236}">
                <a16:creationId xmlns:a16="http://schemas.microsoft.com/office/drawing/2014/main" id="{A63875FE-594C-3ECD-50F5-410AABAB5D5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51"/>
          <a:stretch/>
        </p:blipFill>
        <p:spPr>
          <a:xfrm>
            <a:off x="5282888" y="2577737"/>
            <a:ext cx="6909111" cy="3200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8803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AF9B279B-BA60-8AB8-E848-373B382C3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16</a:t>
            </a:fld>
            <a:endParaRPr lang="en-US"/>
          </a:p>
        </p:txBody>
      </p:sp>
      <p:pic>
        <p:nvPicPr>
          <p:cNvPr id="6" name="certificate demo">
            <a:hlinkClick r:id="" action="ppaction://media"/>
            <a:extLst>
              <a:ext uri="{FF2B5EF4-FFF2-40B4-BE49-F238E27FC236}">
                <a16:creationId xmlns:a16="http://schemas.microsoft.com/office/drawing/2014/main" id="{C7E63A64-0280-24BA-5160-87AE868A067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31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77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4DD7368-4E6A-E88B-415D-B90B1209B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1C7F334-0CA5-F8AA-F7AF-A1C311811A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AF9B279B-BA60-8AB8-E848-373B382C3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62078"/>
            <a:ext cx="2743200" cy="365125"/>
          </a:xfrm>
        </p:spPr>
        <p:txBody>
          <a:bodyPr/>
          <a:lstStyle/>
          <a:p>
            <a:fld id="{330EA680-D336-4FF7-8B7A-9848BB0A1C32}" type="slidenum">
              <a:rPr lang="en-US" sz="2400" b="1" smtClean="0"/>
              <a:t>17</a:t>
            </a:fld>
            <a:endParaRPr lang="en-US" b="1" dirty="0"/>
          </a:p>
        </p:txBody>
      </p:sp>
      <p:pic>
        <p:nvPicPr>
          <p:cNvPr id="5" name="Picture 1713605095">
            <a:extLst>
              <a:ext uri="{FF2B5EF4-FFF2-40B4-BE49-F238E27FC236}">
                <a16:creationId xmlns:a16="http://schemas.microsoft.com/office/drawing/2014/main" id="{048A2996-8CD6-C4CE-5F69-0F3703DF0A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1547314" cy="5649595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9C1F9625-FBD4-7025-1E99-6B22121A56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5328" y="4375181"/>
            <a:ext cx="6651986" cy="208689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435EBBA-5520-DDB9-99A6-6AB9A3E6A2DA}"/>
              </a:ext>
            </a:extLst>
          </p:cNvPr>
          <p:cNvSpPr/>
          <p:nvPr/>
        </p:nvSpPr>
        <p:spPr>
          <a:xfrm>
            <a:off x="7802880" y="1554480"/>
            <a:ext cx="807720" cy="13620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6731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rganigramme : Procédé 4">
            <a:extLst>
              <a:ext uri="{FF2B5EF4-FFF2-40B4-BE49-F238E27FC236}">
                <a16:creationId xmlns:a16="http://schemas.microsoft.com/office/drawing/2014/main" id="{E3399D1C-33C7-3E6E-DAB4-30B5FA7917E5}"/>
              </a:ext>
            </a:extLst>
          </p:cNvPr>
          <p:cNvSpPr/>
          <p:nvPr/>
        </p:nvSpPr>
        <p:spPr>
          <a:xfrm>
            <a:off x="0" y="2"/>
            <a:ext cx="12202160" cy="681036"/>
          </a:xfrm>
          <a:prstGeom prst="flowChartProcess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15C8686E-EA9D-DB9E-8131-C65C61CEB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13825"/>
            <a:ext cx="10515600" cy="896145"/>
          </a:xfrm>
        </p:spPr>
        <p:txBody>
          <a:bodyPr>
            <a:normAutofit/>
          </a:bodyPr>
          <a:lstStyle/>
          <a:p>
            <a:pPr algn="ctr"/>
            <a:r>
              <a:rPr lang="en-GB" sz="4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Personal and Technical Reflection</a:t>
            </a:r>
            <a:endParaRPr lang="en-GB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95035C1-20E0-E2CE-0C18-DFCB8057A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600" y="1080559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Check Point Solutions are great ways of easily manage your enterprise network, by keeping a hand on time and having your own machine, despite cloud providers who you depend on for uptime.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434C5E18-A452-71D1-672C-453A3F5DE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18</a:t>
            </a:fld>
            <a:endParaRPr lang="en-US"/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7620D369-5226-381D-A54E-3E0174B9A2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9182" y="3292196"/>
            <a:ext cx="5396570" cy="3064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4691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C38BC279-0A14-7220-A213-06E30BBA4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19</a:t>
            </a:fld>
            <a:endParaRPr lang="en-US"/>
          </a:p>
        </p:txBody>
      </p:sp>
      <p:sp>
        <p:nvSpPr>
          <p:cNvPr id="5" name="Organigramme : Procédé 4">
            <a:extLst>
              <a:ext uri="{FF2B5EF4-FFF2-40B4-BE49-F238E27FC236}">
                <a16:creationId xmlns:a16="http://schemas.microsoft.com/office/drawing/2014/main" id="{CB134A3B-50F7-9725-7C57-DFB51DED9C32}"/>
              </a:ext>
            </a:extLst>
          </p:cNvPr>
          <p:cNvSpPr/>
          <p:nvPr/>
        </p:nvSpPr>
        <p:spPr>
          <a:xfrm>
            <a:off x="0" y="2"/>
            <a:ext cx="12202160" cy="681036"/>
          </a:xfrm>
          <a:prstGeom prst="flowChartProcess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re 1">
            <a:extLst>
              <a:ext uri="{FF2B5EF4-FFF2-40B4-BE49-F238E27FC236}">
                <a16:creationId xmlns:a16="http://schemas.microsoft.com/office/drawing/2014/main" id="{32F056AD-8D94-7463-4791-44B095B2C696}"/>
              </a:ext>
            </a:extLst>
          </p:cNvPr>
          <p:cNvSpPr txBox="1">
            <a:spLocks/>
          </p:cNvSpPr>
          <p:nvPr/>
        </p:nvSpPr>
        <p:spPr>
          <a:xfrm>
            <a:off x="838200" y="-113825"/>
            <a:ext cx="10515600" cy="8961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Conclusion</a:t>
            </a:r>
            <a:endParaRPr lang="en-GB" dirty="0"/>
          </a:p>
        </p:txBody>
      </p:sp>
      <p:pic>
        <p:nvPicPr>
          <p:cNvPr id="9" name="Image 8" descr="Une image contenant texte, Police, graphisme, affiche&#10;&#10;Description générée automatiquement">
            <a:extLst>
              <a:ext uri="{FF2B5EF4-FFF2-40B4-BE49-F238E27FC236}">
                <a16:creationId xmlns:a16="http://schemas.microsoft.com/office/drawing/2014/main" id="{95E39052-D72E-F74B-EA64-2CA497BBF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5760" y="681038"/>
            <a:ext cx="9337040" cy="6069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6973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Espace réservé du contenu 6" descr="Une image contenant texte, écriture manuscrite, lettre, typographie&#10;&#10;Description générée automatiquement">
            <a:extLst>
              <a:ext uri="{FF2B5EF4-FFF2-40B4-BE49-F238E27FC236}">
                <a16:creationId xmlns:a16="http://schemas.microsoft.com/office/drawing/2014/main" id="{59AB6C52-EAF2-F30A-8433-98C29728D9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92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71FB0937-DF65-DEC4-5421-B87FC48B9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20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86045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553</TotalTime>
  <Words>550</Words>
  <Application>Microsoft Office PowerPoint</Application>
  <PresentationFormat>Grand écran</PresentationFormat>
  <Paragraphs>124</Paragraphs>
  <Slides>20</Slides>
  <Notes>1</Notes>
  <HiddenSlides>0</HiddenSlides>
  <MMClips>2</MMClips>
  <ScaleCrop>false</ScaleCrop>
  <HeadingPairs>
    <vt:vector size="6" baseType="variant">
      <vt:variant>
        <vt:lpstr>Polices utilisées</vt:lpstr>
      </vt:variant>
      <vt:variant>
        <vt:i4>5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20</vt:i4>
      </vt:variant>
    </vt:vector>
  </HeadingPairs>
  <TitlesOfParts>
    <vt:vector size="26" baseType="lpstr">
      <vt:lpstr>Aptos</vt:lpstr>
      <vt:lpstr>Aptos Display</vt:lpstr>
      <vt:lpstr>Arial</vt:lpstr>
      <vt:lpstr>Calibri</vt:lpstr>
      <vt:lpstr>Rockwell</vt:lpstr>
      <vt:lpstr>office theme</vt:lpstr>
      <vt:lpstr>Portfolio (Part 3): Analysis, Design, and Implementation of a Network Security Solution </vt:lpstr>
      <vt:lpstr>Table of contents</vt:lpstr>
      <vt:lpstr>Issues and deployment of the Checkpoint security solution</vt:lpstr>
      <vt:lpstr>Issues and deployment of the Checkpoint security solution</vt:lpstr>
      <vt:lpstr>Lab 1: Introduction to Checkpoint Quantum Security Management</vt:lpstr>
      <vt:lpstr>Lab 2: Checkpoint Gateway and Server Deployment</vt:lpstr>
      <vt:lpstr>Lab 2: Checkpoint Gateway and Server Deployment</vt:lpstr>
      <vt:lpstr>Lab 3: Checkpoint Security Administration</vt:lpstr>
      <vt:lpstr>Lab 3: Checkpoint Security Administration</vt:lpstr>
      <vt:lpstr>Demonstration</vt:lpstr>
      <vt:lpstr>Présentation PowerPoint</vt:lpstr>
      <vt:lpstr>Lab 4:  Checkpoint Licensing and Contracts</vt:lpstr>
      <vt:lpstr>Lab 5: Security Policy Management </vt:lpstr>
      <vt:lpstr>Présentation PowerPoint</vt:lpstr>
      <vt:lpstr>Présentation PowerPoint</vt:lpstr>
      <vt:lpstr>Présentation PowerPoint</vt:lpstr>
      <vt:lpstr>Présentation PowerPoint</vt:lpstr>
      <vt:lpstr>Personal and Technical Reflection</vt:lpstr>
      <vt:lpstr>Présentation PowerPoint</vt:lpstr>
      <vt:lpstr>Présentation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Nathan WEBER</dc:creator>
  <cp:lastModifiedBy>Nathan Weber (2325481)</cp:lastModifiedBy>
  <cp:revision>44</cp:revision>
  <dcterms:created xsi:type="dcterms:W3CDTF">2024-04-22T12:53:01Z</dcterms:created>
  <dcterms:modified xsi:type="dcterms:W3CDTF">2024-04-26T13:31:16Z</dcterms:modified>
</cp:coreProperties>
</file>