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260" r:id="rId7"/>
    <p:sldId id="259" r:id="rId8"/>
    <p:sldId id="263" r:id="rId9"/>
    <p:sldId id="261" r:id="rId10"/>
    <p:sldId id="264" r:id="rId11"/>
    <p:sldId id="262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5D71CF-E0FD-46AF-B9A3-BEB740CF903C}" v="5" dt="2026-03-25T22:33:08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5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Cazassa Saldanha (2331032)" userId="d1042c0a-30bb-46cc-b182-c02c0765f035" providerId="ADAL" clId="{EEC48F61-C4CE-42FB-8022-1421F11EDA5E}"/>
    <pc:docChg chg="undo custSel modSld sldOrd">
      <pc:chgData name="Amanda Cazassa Saldanha (2331032)" userId="d1042c0a-30bb-46cc-b182-c02c0765f035" providerId="ADAL" clId="{EEC48F61-C4CE-42FB-8022-1421F11EDA5E}" dt="2026-03-25T22:39:31.464" v="211" actId="20577"/>
      <pc:docMkLst>
        <pc:docMk/>
      </pc:docMkLst>
      <pc:sldChg chg="addSp modSp mod">
        <pc:chgData name="Amanda Cazassa Saldanha (2331032)" userId="d1042c0a-30bb-46cc-b182-c02c0765f035" providerId="ADAL" clId="{EEC48F61-C4CE-42FB-8022-1421F11EDA5E}" dt="2026-03-25T22:28:51.153" v="37" actId="1076"/>
        <pc:sldMkLst>
          <pc:docMk/>
          <pc:sldMk cId="0" sldId="256"/>
        </pc:sldMkLst>
        <pc:spChg chg="mod">
          <ac:chgData name="Amanda Cazassa Saldanha (2331032)" userId="d1042c0a-30bb-46cc-b182-c02c0765f035" providerId="ADAL" clId="{EEC48F61-C4CE-42FB-8022-1421F11EDA5E}" dt="2026-03-25T22:24:23.747" v="34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Amanda Cazassa Saldanha (2331032)" userId="d1042c0a-30bb-46cc-b182-c02c0765f035" providerId="ADAL" clId="{EEC48F61-C4CE-42FB-8022-1421F11EDA5E}" dt="2026-03-25T22:24:03.693" v="31" actId="1076"/>
          <ac:spMkLst>
            <pc:docMk/>
            <pc:sldMk cId="0" sldId="256"/>
            <ac:spMk id="3" creationId="{00000000-0000-0000-0000-000000000000}"/>
          </ac:spMkLst>
        </pc:spChg>
        <pc:picChg chg="add mod">
          <ac:chgData name="Amanda Cazassa Saldanha (2331032)" userId="d1042c0a-30bb-46cc-b182-c02c0765f035" providerId="ADAL" clId="{EEC48F61-C4CE-42FB-8022-1421F11EDA5E}" dt="2026-03-25T22:28:51.153" v="37" actId="1076"/>
          <ac:picMkLst>
            <pc:docMk/>
            <pc:sldMk cId="0" sldId="256"/>
            <ac:picMk id="5" creationId="{6BF581C2-D8D3-62D0-50BE-6C1ADE2CF3D3}"/>
          </ac:picMkLst>
        </pc:picChg>
      </pc:sldChg>
      <pc:sldChg chg="modSp mod">
        <pc:chgData name="Amanda Cazassa Saldanha (2331032)" userId="d1042c0a-30bb-46cc-b182-c02c0765f035" providerId="ADAL" clId="{EEC48F61-C4CE-42FB-8022-1421F11EDA5E}" dt="2026-03-25T22:39:31.464" v="211" actId="20577"/>
        <pc:sldMkLst>
          <pc:docMk/>
          <pc:sldMk cId="0" sldId="257"/>
        </pc:sldMkLst>
        <pc:spChg chg="mod">
          <ac:chgData name="Amanda Cazassa Saldanha (2331032)" userId="d1042c0a-30bb-46cc-b182-c02c0765f035" providerId="ADAL" clId="{EEC48F61-C4CE-42FB-8022-1421F11EDA5E}" dt="2026-03-25T22:39:31.464" v="211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 ord">
        <pc:chgData name="Amanda Cazassa Saldanha (2331032)" userId="d1042c0a-30bb-46cc-b182-c02c0765f035" providerId="ADAL" clId="{EEC48F61-C4CE-42FB-8022-1421F11EDA5E}" dt="2026-03-25T22:34:50.902" v="154"/>
        <pc:sldMkLst>
          <pc:docMk/>
          <pc:sldMk cId="0" sldId="260"/>
        </pc:sldMkLst>
        <pc:spChg chg="mod">
          <ac:chgData name="Amanda Cazassa Saldanha (2331032)" userId="d1042c0a-30bb-46cc-b182-c02c0765f035" providerId="ADAL" clId="{EEC48F61-C4CE-42FB-8022-1421F11EDA5E}" dt="2026-03-25T22:34:38.529" v="152" actId="20577"/>
          <ac:spMkLst>
            <pc:docMk/>
            <pc:sldMk cId="0" sldId="260"/>
            <ac:spMk id="4" creationId="{F4EEA6B9-393A-3738-F29A-E0A26F90AC9F}"/>
          </ac:spMkLst>
        </pc:spChg>
      </pc:sldChg>
      <pc:sldChg chg="modSp mod">
        <pc:chgData name="Amanda Cazassa Saldanha (2331032)" userId="d1042c0a-30bb-46cc-b182-c02c0765f035" providerId="ADAL" clId="{EEC48F61-C4CE-42FB-8022-1421F11EDA5E}" dt="2026-03-25T22:37:33.472" v="158" actId="20577"/>
        <pc:sldMkLst>
          <pc:docMk/>
          <pc:sldMk cId="0" sldId="262"/>
        </pc:sldMkLst>
        <pc:spChg chg="mod">
          <ac:chgData name="Amanda Cazassa Saldanha (2331032)" userId="d1042c0a-30bb-46cc-b182-c02c0765f035" providerId="ADAL" clId="{EEC48F61-C4CE-42FB-8022-1421F11EDA5E}" dt="2026-03-25T22:21:59.207" v="1" actId="403"/>
          <ac:spMkLst>
            <pc:docMk/>
            <pc:sldMk cId="0" sldId="262"/>
            <ac:spMk id="2" creationId="{00000000-0000-0000-0000-000000000000}"/>
          </ac:spMkLst>
        </pc:spChg>
        <pc:spChg chg="mod">
          <ac:chgData name="Amanda Cazassa Saldanha (2331032)" userId="d1042c0a-30bb-46cc-b182-c02c0765f035" providerId="ADAL" clId="{EEC48F61-C4CE-42FB-8022-1421F11EDA5E}" dt="2026-03-25T22:37:33.472" v="158" actId="20577"/>
          <ac:spMkLst>
            <pc:docMk/>
            <pc:sldMk cId="0" sldId="262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D98E3E3-219B-A729-06EC-C16D94DBFFE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CFF041-C587-FA60-CA4A-BD2D60050E1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259921-F724-B4F9-2A63-C718458D43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Amanda Cazassa 2331032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A6EAF-28E5-DE65-59D9-D150B54CDD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B32B0-888B-45BE-B1B5-5E44A8D37C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28174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Amanda Cazassa 2331032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C56C6-7C65-4116-B317-7BABE9219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7346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109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241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454D3-82C7-4EA3-ACC1-0020E2DEF910}" type="datetime1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592ED-FFAA-4E87-A326-693335079484}" type="datetime1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CACD9-7661-45A3-BCC9-71B3B1F9C2F8}" type="datetime1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FECB-F478-4CF5-8F10-022D450090D3}" type="datetime1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B51D2-28D4-4433-89C8-FF01FF23FAA3}" type="datetime1">
              <a:rPr lang="en-US" smtClean="0"/>
              <a:t>3/25/2026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DA15B-D477-4892-B8AA-BC26B91FAA09}" type="datetime1">
              <a:rPr lang="en-US" smtClean="0"/>
              <a:t>3/25/2026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DB3C4-E60A-4800-8A7D-2F2630A44837}" type="datetime1">
              <a:rPr lang="en-US" smtClean="0"/>
              <a:t>3/25/2026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20C3E-910E-42EB-A532-FBB5D4D90D63}" type="datetime1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7A1BE-E8B1-474A-8B05-A34708CA623B}" type="datetime1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39D66-4F4A-418F-98B5-C856AC8270BF}" type="datetime1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03E10-ADE8-4A82-82AF-CCBFF5464F1E}" type="datetime1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3C08F-92FE-4F5A-B8E8-D733399A80DF}" type="datetime1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Amanda Cazassa 2331032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39843"/>
            <a:ext cx="7772400" cy="3848276"/>
          </a:xfrm>
        </p:spPr>
        <p:txBody>
          <a:bodyPr>
            <a:normAutofit fontScale="90000"/>
          </a:bodyPr>
          <a:lstStyle/>
          <a:p>
            <a:r>
              <a:rPr dirty="0"/>
              <a:t>Real-World Case Studies: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Customer Relationship Management </a:t>
            </a:r>
            <a:r>
              <a:rPr dirty="0"/>
              <a:t>in Hospitality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(Booking.com/Airbnb/Expedia)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7225" y="4414197"/>
            <a:ext cx="6400800" cy="1752600"/>
          </a:xfrm>
        </p:spPr>
        <p:txBody>
          <a:bodyPr>
            <a:normAutofit fontScale="70000" lnSpcReduction="20000"/>
          </a:bodyPr>
          <a:lstStyle/>
          <a:p>
            <a:r>
              <a:rPr dirty="0"/>
              <a:t>Amanda Cazassa Saldanha  </a:t>
            </a:r>
            <a:endParaRPr lang="en-GB" dirty="0"/>
          </a:p>
          <a:p>
            <a:r>
              <a:rPr dirty="0"/>
              <a:t>Student Number: 2331032</a:t>
            </a:r>
            <a:endParaRPr lang="pt-BR" dirty="0"/>
          </a:p>
          <a:p>
            <a:r>
              <a:rPr lang="en-GB" dirty="0"/>
              <a:t>Lecturer: Dr. Amitave Banik</a:t>
            </a:r>
          </a:p>
          <a:p>
            <a:r>
              <a:rPr lang="en-GB" dirty="0"/>
              <a:t>Module: Managing Business Information LCLM5004</a:t>
            </a:r>
            <a:endParaRPr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A31708-B0F1-DD21-C919-74910281E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2875"/>
            <a:ext cx="2895600" cy="365125"/>
          </a:xfrm>
        </p:spPr>
        <p:txBody>
          <a:bodyPr/>
          <a:lstStyle/>
          <a:p>
            <a:r>
              <a:rPr lang="en-US" dirty="0"/>
              <a:t>Amanda Cazassa 2331032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F581C2-D8D3-62D0-50BE-6C1ADE2CF3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9135" y="5785945"/>
            <a:ext cx="1955280" cy="7617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19644"/>
          </a:xfrm>
        </p:spPr>
        <p:txBody>
          <a:bodyPr>
            <a:normAutofit/>
          </a:bodyPr>
          <a:lstStyle/>
          <a:p>
            <a:r>
              <a:rPr sz="4000" dirty="0"/>
              <a:t>Booking.com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4400" b="1" dirty="0"/>
              <a:t>Challenges:</a:t>
            </a:r>
            <a:r>
              <a:rPr lang="en-GB" sz="4400" dirty="0"/>
              <a:t> </a:t>
            </a:r>
          </a:p>
          <a:p>
            <a:pPr marL="0" indent="0">
              <a:buNone/>
            </a:pPr>
            <a:r>
              <a:rPr lang="en-GB" sz="4400" dirty="0"/>
              <a:t>Booking.com managed a very high volume of customer inquiries, with data spread across multiple platforms (Booking.com, 2025).</a:t>
            </a:r>
          </a:p>
          <a:p>
            <a:endParaRPr lang="en-GB" sz="4400" b="1" dirty="0"/>
          </a:p>
          <a:p>
            <a:r>
              <a:rPr lang="en-GB" sz="4400" b="1" dirty="0"/>
              <a:t>Customer Relationship Management Solution: </a:t>
            </a:r>
            <a:r>
              <a:rPr lang="en-GB" sz="4400" dirty="0"/>
              <a:t>A unified costumer relationship management platform was implemented to consolidate customer information and automate follow‑up interactions.</a:t>
            </a:r>
          </a:p>
          <a:p>
            <a:endParaRPr lang="en-GB" sz="4400" b="1" dirty="0"/>
          </a:p>
          <a:p>
            <a:r>
              <a:rPr lang="en-GB" sz="4400" b="1" dirty="0"/>
              <a:t>Outcomes:</a:t>
            </a:r>
            <a:r>
              <a:rPr lang="en-GB" sz="4400" dirty="0"/>
              <a:t> Automate follow‑up interactions. As a result, response times improved, contributing to increased customer satisfaction and loyalty.</a:t>
            </a:r>
          </a:p>
          <a:p>
            <a:endParaRPr lang="en-GB" sz="4400" dirty="0"/>
          </a:p>
          <a:p>
            <a:r>
              <a:rPr lang="en-GB" sz="4400" b="1" dirty="0"/>
              <a:t>Ethical Issues:</a:t>
            </a:r>
            <a:r>
              <a:rPr lang="en-GB" sz="4400" dirty="0"/>
              <a:t> Potential ethical concerns, particularly around data privacy, were addressed through strict </a:t>
            </a:r>
            <a:r>
              <a:rPr lang="en-GB" sz="4400" b="1" dirty="0"/>
              <a:t>General Data Protection Regulation </a:t>
            </a:r>
            <a:r>
              <a:rPr lang="en-GB" sz="4400" dirty="0"/>
              <a:t>compliance and secure data‑management practices.</a:t>
            </a:r>
          </a:p>
          <a:p>
            <a:endParaRPr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751DBA-E57F-2367-A300-833AD5FE9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2875"/>
            <a:ext cx="2895600" cy="365125"/>
          </a:xfrm>
        </p:spPr>
        <p:txBody>
          <a:bodyPr/>
          <a:lstStyle/>
          <a:p>
            <a:r>
              <a:rPr lang="en-US"/>
              <a:t>Amanda Cazassa 2331032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4776"/>
            <a:ext cx="8229600" cy="957056"/>
          </a:xfrm>
        </p:spPr>
        <p:txBody>
          <a:bodyPr>
            <a:normAutofit/>
          </a:bodyPr>
          <a:lstStyle/>
          <a:p>
            <a:r>
              <a:rPr sz="4000" dirty="0"/>
              <a:t>Expedia Group Case Study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4EEA6B9-393A-3738-F29A-E0A26F90AC9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077805"/>
            <a:ext cx="8102184" cy="5570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Challenges: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</a:t>
            </a:r>
            <a:r>
              <a:rPr lang="en-GB" sz="2200" dirty="0"/>
              <a:t>truggled with customer data being spread across its many travel brands, which made it difficult to deliver personalised experiences and consistent service.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400" b="1" dirty="0"/>
              <a:t>Customer Relationship Management Solution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</a:t>
            </a:r>
            <a:r>
              <a:rPr lang="en-GB" sz="2200" dirty="0"/>
              <a:t>To address this, the company created a unified loyalty programme called “One Key’’  (Data and predictive analytics to better understand customer behaviour and tailor interactions).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Outcomes:</a:t>
            </a:r>
            <a:r>
              <a:rPr lang="en-US" altLang="en-US" sz="2200" dirty="0"/>
              <a:t> </a:t>
            </a:r>
            <a:r>
              <a:rPr lang="en-GB" sz="2200" dirty="0"/>
              <a:t>The new system strengthened customer retention and enabled more effective, targeted marketing campaigns across all Expedia brands.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Ethical Issues: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lang="en-GB" sz="2200" dirty="0"/>
              <a:t>Because targeted advertising can raise privacy concerns, Expedia ensured transparency by offering clear opt‑out options and maintaining open, responsible data‑handling practices.</a:t>
            </a: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D8C46-991A-F95F-7F7B-49366B14B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2875"/>
            <a:ext cx="2895600" cy="365125"/>
          </a:xfrm>
        </p:spPr>
        <p:txBody>
          <a:bodyPr/>
          <a:lstStyle/>
          <a:p>
            <a:r>
              <a:rPr lang="en-US" dirty="0"/>
              <a:t>Amanda Cazassa 2331032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79605"/>
          </a:xfrm>
        </p:spPr>
        <p:txBody>
          <a:bodyPr/>
          <a:lstStyle/>
          <a:p>
            <a:r>
              <a:rPr dirty="0"/>
              <a:t>Airbnb Case Study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9322ACA-F6B0-6842-EDFF-736FB0B057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077803"/>
            <a:ext cx="8401987" cy="5570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Challenges: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GB" altLang="en-US" sz="2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</a:t>
            </a:r>
            <a:r>
              <a:rPr lang="en-GB" sz="2200" dirty="0"/>
              <a:t>anage complex interactions between hosts and guests, which created a need for a more effective and organised support system.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400" b="1" dirty="0"/>
              <a:t>Customer Relationship Management Solution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</a:t>
            </a:r>
            <a:r>
              <a:rPr lang="en-GB" sz="2200" dirty="0"/>
              <a:t>To improve service management, Airbnb adopted a CRM system built on Zendesk, supported by AI‑driven workflow routing to handle enquiries more efficiently.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Outcomes: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lang="en-GB" sz="2200" dirty="0"/>
              <a:t>This approach shortened resolution times and increased clarity and consistency in communication between users and support teams.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Ethical Issues: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lang="en-GB" sz="2200" dirty="0"/>
              <a:t>Concerns about potential bias in automated decision‑making were addressed by ensuring that sensitive or ambiguous cases were escalated to human support staff.</a:t>
            </a:r>
            <a:endParaRPr kumimoji="0" lang="en-US" altLang="en-US" sz="2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78CE87-BFCB-FF1A-7712-08511ABD6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3395"/>
            <a:ext cx="2895600" cy="365125"/>
          </a:xfrm>
        </p:spPr>
        <p:txBody>
          <a:bodyPr/>
          <a:lstStyle/>
          <a:p>
            <a:r>
              <a:rPr lang="en-US" dirty="0"/>
              <a:t>Amanda Cazassa 2331032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EDC5F-4E80-2AA9-AD4E-CAC29FC6C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485" y="136525"/>
            <a:ext cx="8229600" cy="1143000"/>
          </a:xfrm>
        </p:spPr>
        <p:txBody>
          <a:bodyPr/>
          <a:lstStyle/>
          <a:p>
            <a:r>
              <a:rPr lang="en-GB" b="1" dirty="0"/>
              <a:t>Impact on business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C89DA-F9BC-5976-B5E8-3BF5BCDE0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4956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/>
              <a:t>Booking.com, Airbnb, and Expedia Group.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dirty="0"/>
              <a:t>CRM systems significantly strengthened business performance by improving efficiency, customer experience, and data‑driven decision‑making.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Achieve: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 </a:t>
            </a:r>
            <a:r>
              <a:rPr lang="en-GB" sz="1800" b="1" dirty="0"/>
              <a:t>Faster response and resolution times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Personalised interactions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Higher customer satisfaction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b="1" dirty="0"/>
          </a:p>
          <a:p>
            <a:pPr marL="0" indent="0">
              <a:buNone/>
            </a:pPr>
            <a:r>
              <a:rPr lang="en-GB" sz="1800" dirty="0"/>
              <a:t>Unified data platforms and automation reduced operational delays, while predictive analytics and AI enhanced the accuracy of support and marketing activities.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Ethical safeguards, such as GDPR compliance, transparent data practices, and human oversight, helped maintain customer trust.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F406EB-6967-6EB7-410F-994E97212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</p:spTree>
    <p:extLst>
      <p:ext uri="{BB962C8B-B14F-4D97-AF65-F5344CB8AC3E}">
        <p14:creationId xmlns:p14="http://schemas.microsoft.com/office/powerpoint/2010/main" val="251587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0336"/>
            <a:ext cx="8229600" cy="1143000"/>
          </a:xfrm>
        </p:spPr>
        <p:txBody>
          <a:bodyPr/>
          <a:lstStyle/>
          <a:p>
            <a:r>
              <a:rPr dirty="0"/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7097"/>
            <a:ext cx="8229600" cy="49419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dirty="0"/>
              <a:t>1. </a:t>
            </a:r>
            <a:r>
              <a:rPr lang="en-GB" sz="2200" dirty="0"/>
              <a:t>CRM systems are essential for managing large‑scale customer interactions.</a:t>
            </a:r>
          </a:p>
          <a:p>
            <a:pPr marL="514350" indent="-514350">
              <a:buAutoNum type="arabicPeriod"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2. </a:t>
            </a:r>
            <a:r>
              <a:rPr lang="en-GB" sz="2200" dirty="0"/>
              <a:t>Automation and AI improve speed and accuracy, but require ethical safeguards.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3. </a:t>
            </a:r>
            <a:r>
              <a:rPr lang="en-GB" sz="2200" dirty="0"/>
              <a:t>Unified data systems create strategic value.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4. </a:t>
            </a:r>
            <a:r>
              <a:rPr lang="en-GB" sz="2200" dirty="0"/>
              <a:t>CRM adoption directly improves business performance.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5. </a:t>
            </a:r>
            <a:r>
              <a:rPr lang="en-GB" sz="2200" dirty="0"/>
              <a:t>Trust and transparency are critical.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E4DB0B-4870-C79C-AE51-B160117F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92875"/>
            <a:ext cx="2895600" cy="365125"/>
          </a:xfrm>
        </p:spPr>
        <p:txBody>
          <a:bodyPr/>
          <a:lstStyle/>
          <a:p>
            <a:r>
              <a:rPr lang="en-US"/>
              <a:t>Amanda Cazassa 2331032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F5A1E-C810-E1C1-7859-8894FF9CE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D0BE-4D48-F908-F1F3-DD121E71E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Across Booking.com, Airbnb, and Expedia Group, CRM systems proved essential for improving business performance.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By centralising customer data, automating support processes, and enhancing personalisation, each company achieved faster service delivery, higher customer satisfaction, and stronger customer loyalty.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Although ethical challenges such as data privacy and AI bias emerged, these were effectively managed through GDPR compliance, transparent data practices, and human oversight.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Overall, the case studies show that well‑implemented CRM solutions not only streamline operations but also create long‑term strategic value for digital businesses.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40FB91-DB4B-F35B-4151-BC0DB7945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Amanda Cazassa 2331032</a:t>
            </a:r>
          </a:p>
        </p:txBody>
      </p:sp>
    </p:spTree>
    <p:extLst>
      <p:ext uri="{BB962C8B-B14F-4D97-AF65-F5344CB8AC3E}">
        <p14:creationId xmlns:p14="http://schemas.microsoft.com/office/powerpoint/2010/main" val="2335453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5347"/>
            <a:ext cx="8229600" cy="398579"/>
          </a:xfrm>
        </p:spPr>
        <p:txBody>
          <a:bodyPr>
            <a:noAutofit/>
          </a:bodyPr>
          <a:lstStyle/>
          <a:p>
            <a:r>
              <a:rPr sz="2400" b="1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2566"/>
            <a:ext cx="8229600" cy="59101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300" dirty="0">
                <a:latin typeface="+mj-lt"/>
              </a:rPr>
              <a:t>‌1.Airbnb.org. (2025). </a:t>
            </a:r>
            <a:r>
              <a:rPr lang="en-GB" sz="1300" i="1" dirty="0">
                <a:latin typeface="+mj-lt"/>
              </a:rPr>
              <a:t>About us – Airbnb.org</a:t>
            </a:r>
            <a:r>
              <a:rPr lang="en-GB" sz="1300" dirty="0">
                <a:latin typeface="+mj-lt"/>
              </a:rPr>
              <a:t>. [online] Available at: https://www.airbnb.org/about?locale=en-GB&amp;country_override=GB [Accessed 23 March 2026].</a:t>
            </a:r>
            <a:endParaRPr lang="en-US" altLang="en-US" sz="1300" dirty="0">
              <a:latin typeface="+mj-lt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300" dirty="0">
                <a:latin typeface="+mj-lt"/>
              </a:rPr>
              <a:t>2. Andrew Greasley, Simon Hickie, &amp; Paul Bocij (eds.) (2019) </a:t>
            </a:r>
            <a:r>
              <a:rPr lang="en-US" altLang="en-US" sz="1300" i="1" dirty="0">
                <a:latin typeface="+mj-lt"/>
              </a:rPr>
              <a:t>Business information systems technology,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300" i="1" dirty="0">
                <a:latin typeface="+mj-lt"/>
              </a:rPr>
              <a:t>development and management for the modern business</a:t>
            </a:r>
            <a:r>
              <a:rPr lang="en-US" altLang="en-US" sz="1300" dirty="0">
                <a:latin typeface="+mj-lt"/>
              </a:rPr>
              <a:t>. 6th ed. Harlow, Pearson.</a:t>
            </a:r>
            <a:endParaRPr lang="en-GB" sz="1300" dirty="0">
              <a:latin typeface="+mj-lt"/>
            </a:endParaRP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3. Ballard, B. (2024). </a:t>
            </a:r>
            <a:r>
              <a:rPr lang="en-GB" sz="1300" i="1" dirty="0">
                <a:latin typeface="+mj-lt"/>
              </a:rPr>
              <a:t>10 CRM studies you need to read before you select your next CRM</a:t>
            </a:r>
            <a:r>
              <a:rPr lang="en-GB" sz="1300" dirty="0">
                <a:latin typeface="+mj-lt"/>
              </a:rPr>
              <a:t>. [online] TechRadar. Available at: https://www.techradar.com/pro/10-crm-studies-you-need-to-read-before-you-select-your-next-crm [Accessed 23 March 2026].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4. Booking.com. (2025). </a:t>
            </a:r>
            <a:r>
              <a:rPr lang="en-GB" sz="1300" i="1" dirty="0">
                <a:latin typeface="+mj-lt"/>
              </a:rPr>
              <a:t>Booking.com: The largest selection of hotels, homes, and holiday rentals</a:t>
            </a:r>
            <a:r>
              <a:rPr lang="en-GB" sz="1300" dirty="0">
                <a:latin typeface="+mj-lt"/>
              </a:rPr>
              <a:t>. [online] Available at: https://www.booking.com/content/how_we_work.en-gb.html?aid=318615&amp;label=New_English_EN_GBIE_5496343105-o3H%2ArANRilZd5LRixj8tfwS217287031174%3Apl%3Ata%3Ap1%3Ap2%3Aac%3Aap%3Aneg&amp;sid=7a571896fced80f3fe5a208f02b0350d [Accessed 23 March 2026].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5.. Expediagroup.com. (2020). </a:t>
            </a:r>
            <a:r>
              <a:rPr lang="en-GB" sz="1300" i="1" dirty="0">
                <a:latin typeface="+mj-lt"/>
              </a:rPr>
              <a:t>Expedia Group</a:t>
            </a:r>
            <a:r>
              <a:rPr lang="en-GB" sz="1300" dirty="0">
                <a:latin typeface="+mj-lt"/>
              </a:rPr>
              <a:t>. [online] Available at: https://www.expediagroup.com/who-we-are/our-story/default.aspx#module-tabs_item--third [Accessed 23 March 2026].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6. ‌Florin-Gheorghe Filip 2007, "MANAGEMENT INFORMATION SYSTEMS: Managing the Digital Firm - 9th edition, authors: Keneth C. Laudon and Jane P. Laudon (Book Review)", </a:t>
            </a:r>
            <a:r>
              <a:rPr lang="en-GB" sz="1300" i="1" dirty="0">
                <a:latin typeface="+mj-lt"/>
              </a:rPr>
              <a:t>International Journal of Computers, Communications and Control, </a:t>
            </a:r>
            <a:r>
              <a:rPr lang="en-GB" sz="1300" dirty="0">
                <a:latin typeface="+mj-lt"/>
              </a:rPr>
              <a:t>vol. 2, no. 1, pp. 103-105.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7. Greenberg, P. (2010) </a:t>
            </a:r>
            <a:r>
              <a:rPr lang="en-GB" sz="1300" i="1" dirty="0">
                <a:latin typeface="+mj-lt"/>
              </a:rPr>
              <a:t>CRM at the speed of light : social CRM strategies, tools, and techniques for engaging your customers</a:t>
            </a:r>
            <a:r>
              <a:rPr lang="en-GB" sz="1300" dirty="0">
                <a:latin typeface="+mj-lt"/>
              </a:rPr>
              <a:t>. Fourth edition. New York: McGraw-Hill.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8. Laudon, K, &amp; Laudon, J 2019, Management Information Systems: Managing the Digital Firm, Global Edition, Pearson Education, Limited, Harlow. Available from: ProQuest Book Central.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9. Nowacki, K. and Twarozek, M. (2024) </a:t>
            </a:r>
            <a:r>
              <a:rPr lang="en-GB" sz="1300" i="1" dirty="0">
                <a:latin typeface="+mj-lt"/>
              </a:rPr>
              <a:t>Salesforce CRM Administration Handbook : A Comprehensive Guide to Administering, Configuring, and Customizing Salesforce CRM</a:t>
            </a:r>
            <a:r>
              <a:rPr lang="en-GB" sz="1300" dirty="0">
                <a:latin typeface="+mj-lt"/>
              </a:rPr>
              <a:t>. First edition. Birmingham, England: Packt Publishing Ltd.</a:t>
            </a: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10. Tavana, M. (2017). </a:t>
            </a:r>
            <a:r>
              <a:rPr lang="en-GB" sz="1300" i="1" dirty="0">
                <a:latin typeface="+mj-lt"/>
              </a:rPr>
              <a:t>Enterprise Information Systems and the Digitalization of Business Functions</a:t>
            </a:r>
            <a:r>
              <a:rPr lang="en-GB" sz="1300" dirty="0">
                <a:latin typeface="+mj-lt"/>
              </a:rPr>
              <a:t>. [online] </a:t>
            </a:r>
            <a:r>
              <a:rPr lang="en-GB" sz="1300" i="1" dirty="0">
                <a:latin typeface="+mj-lt"/>
              </a:rPr>
              <a:t>Advances in business information systems and analytics book series</a:t>
            </a:r>
            <a:r>
              <a:rPr lang="en-GB" sz="1300" dirty="0">
                <a:latin typeface="+mj-lt"/>
              </a:rPr>
              <a:t>. IGI Global. doi:https://doi.org/10.4018/978-1-5225-2382-6. </a:t>
            </a:r>
            <a:r>
              <a:rPr lang="en-GB" sz="1300" dirty="0"/>
              <a:t>[Accessed 23 March 2026].</a:t>
            </a:r>
            <a:endParaRPr lang="en-GB" sz="1300" dirty="0">
              <a:latin typeface="+mj-lt"/>
            </a:endParaRPr>
          </a:p>
          <a:p>
            <a:pPr marL="0" indent="0">
              <a:buNone/>
            </a:pPr>
            <a:r>
              <a:rPr lang="en-GB" sz="1300" dirty="0">
                <a:latin typeface="+mj-lt"/>
              </a:rPr>
              <a:t>11. Zendesk. (2025). </a:t>
            </a:r>
            <a:r>
              <a:rPr lang="en-GB" sz="1300" i="1" dirty="0">
                <a:latin typeface="+mj-lt"/>
              </a:rPr>
              <a:t>What is Zendesk? Powerful customer experience software</a:t>
            </a:r>
            <a:r>
              <a:rPr lang="en-GB" sz="1300" dirty="0">
                <a:latin typeface="+mj-lt"/>
              </a:rPr>
              <a:t>. [online] Available at: https://www.zendesk.co.uk/what-is-zendesk/ [Accessed 23 March 2026].</a:t>
            </a:r>
          </a:p>
          <a:p>
            <a:endParaRPr lang="en-GB" sz="1300" dirty="0">
              <a:latin typeface="+mj-lt"/>
            </a:endParaRPr>
          </a:p>
          <a:p>
            <a:endParaRPr sz="1300" dirty="0">
              <a:latin typeface="+mj-lt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EAF2D4-4591-01F3-91A4-E2DFE15F4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48400" y="6441352"/>
            <a:ext cx="2895600" cy="365125"/>
          </a:xfrm>
        </p:spPr>
        <p:txBody>
          <a:bodyPr/>
          <a:lstStyle/>
          <a:p>
            <a:r>
              <a:rPr lang="en-US" dirty="0"/>
              <a:t>Amanda Cazassa 2331032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c9529bf-c7ef-4b08-96bb-bac4f53910d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74F9AC8A53AC34BAF7C2C36A66B8887" ma:contentTypeVersion="6" ma:contentTypeDescription="Create a new document." ma:contentTypeScope="" ma:versionID="1918b6b210ae85e40fa183072a95541b">
  <xsd:schema xmlns:xsd="http://www.w3.org/2001/XMLSchema" xmlns:xs="http://www.w3.org/2001/XMLSchema" xmlns:p="http://schemas.microsoft.com/office/2006/metadata/properties" xmlns:ns3="9c9529bf-c7ef-4b08-96bb-bac4f53910d7" targetNamespace="http://schemas.microsoft.com/office/2006/metadata/properties" ma:root="true" ma:fieldsID="f5abc539b9acce717da3602b011dba65" ns3:_="">
    <xsd:import namespace="9c9529bf-c7ef-4b08-96bb-bac4f53910d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529bf-c7ef-4b08-96bb-bac4f53910d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DACEFF1-E6DB-4C2E-B459-113957320486}">
  <ds:schemaRefs>
    <ds:schemaRef ds:uri="http://www.w3.org/XML/1998/namespace"/>
    <ds:schemaRef ds:uri="http://purl.org/dc/elements/1.1/"/>
    <ds:schemaRef ds:uri="9c9529bf-c7ef-4b08-96bb-bac4f53910d7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E38E1025-B823-4427-9511-E1CBE91E3A7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c9529bf-c7ef-4b08-96bb-bac4f53910d7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CB67AB7-2EA5-4168-88FB-A10968EF033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1179</Words>
  <Application>Microsoft Office PowerPoint</Application>
  <PresentationFormat>On-screen Show (4:3)</PresentationFormat>
  <Paragraphs>82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Calibri</vt:lpstr>
      <vt:lpstr>Office Theme</vt:lpstr>
      <vt:lpstr>Real-World Case Studies:   Customer Relationship Management in Hospitality  (Booking.com/Airbnb/Expedia)</vt:lpstr>
      <vt:lpstr>Booking.com Case Study</vt:lpstr>
      <vt:lpstr>Expedia Group Case Study</vt:lpstr>
      <vt:lpstr>Airbnb Case Study</vt:lpstr>
      <vt:lpstr>Impact on business performance</vt:lpstr>
      <vt:lpstr>Key Takeaways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Real-World Case Studies:  CRM in Hospitality </dc:title>
  <dc:subject/>
  <dc:creator/>
  <cp:keywords/>
  <dc:description>generated using python-pptx</dc:description>
  <cp:lastModifiedBy>Amanda Cazassa Saldanha (2331032)</cp:lastModifiedBy>
  <cp:revision>4</cp:revision>
  <dcterms:created xsi:type="dcterms:W3CDTF">2013-01-27T09:14:16Z</dcterms:created>
  <dcterms:modified xsi:type="dcterms:W3CDTF">2026-03-25T22:39:33Z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0x010100174F9AC8A53AC34BAF7C2C36A66B8887</vt:lpwstr>
  </property>
</Properties>
</file>