
<file path=[Content_Types].xml><?xml version="1.0" encoding="utf-8"?>
<Types xmlns="http://schemas.openxmlformats.org/package/2006/content-types">
  <Default Extension="jpeg" ContentType="image/jpeg"/>
  <Default Extension="jp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Lst>
  <p:notesMasterIdLst>
    <p:notesMasterId r:id="rId27"/>
  </p:notesMasterIdLst>
  <p:sldIdLst>
    <p:sldId id="512" r:id="rId3"/>
    <p:sldId id="371" r:id="rId4"/>
    <p:sldId id="513" r:id="rId5"/>
    <p:sldId id="515" r:id="rId6"/>
    <p:sldId id="514" r:id="rId7"/>
    <p:sldId id="290" r:id="rId8"/>
    <p:sldId id="296" r:id="rId9"/>
    <p:sldId id="516" r:id="rId10"/>
    <p:sldId id="517" r:id="rId11"/>
    <p:sldId id="310" r:id="rId12"/>
    <p:sldId id="518" r:id="rId13"/>
    <p:sldId id="519" r:id="rId14"/>
    <p:sldId id="338" r:id="rId15"/>
    <p:sldId id="339" r:id="rId16"/>
    <p:sldId id="340" r:id="rId17"/>
    <p:sldId id="341" r:id="rId18"/>
    <p:sldId id="520" r:id="rId19"/>
    <p:sldId id="343" r:id="rId20"/>
    <p:sldId id="345" r:id="rId21"/>
    <p:sldId id="374" r:id="rId22"/>
    <p:sldId id="373" r:id="rId23"/>
    <p:sldId id="372" r:id="rId24"/>
    <p:sldId id="521" r:id="rId25"/>
    <p:sldId id="25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57740"/>
  </p:normalViewPr>
  <p:slideViewPr>
    <p:cSldViewPr snapToGrid="0">
      <p:cViewPr varScale="1">
        <p:scale>
          <a:sx n="70" d="100"/>
          <a:sy n="70" d="100"/>
        </p:scale>
        <p:origin x="272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A08146-6EA1-7742-A357-54578543A81D}" type="datetimeFigureOut">
              <a:rPr lang="en-US" smtClean="0"/>
              <a:t>3/24/26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95436A-8387-9342-B011-C7AD51240D00}" type="slidenum">
              <a:rPr lang="en-US" smtClean="0"/>
              <a:t>‹#›</a:t>
            </a:fld>
            <a:endParaRPr lang="en-US"/>
          </a:p>
        </p:txBody>
      </p:sp>
    </p:spTree>
    <p:extLst>
      <p:ext uri="{BB962C8B-B14F-4D97-AF65-F5344CB8AC3E}">
        <p14:creationId xmlns:p14="http://schemas.microsoft.com/office/powerpoint/2010/main" val="26222529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The World Medical Association Declaration of Helsinki (2000) states that ‘</a:t>
            </a:r>
            <a:r>
              <a:rPr lang="en-GB" b="1" dirty="0"/>
              <a:t>considerations related to </a:t>
            </a:r>
            <a:r>
              <a:rPr lang="en-GB" b="1" dirty="0" err="1"/>
              <a:t>thewellbeing</a:t>
            </a:r>
            <a:r>
              <a:rPr lang="en-GB" b="1" dirty="0"/>
              <a:t> of the human subject </a:t>
            </a:r>
            <a:r>
              <a:rPr lang="en-GB" dirty="0"/>
              <a:t>should take precedence over the interests of science and society’. </a:t>
            </a:r>
          </a:p>
          <a:p>
            <a:pPr marL="285750" indent="-285750">
              <a:lnSpc>
                <a:spcPct val="90000"/>
              </a:lnSpc>
              <a:spcBef>
                <a:spcPts val="1000"/>
              </a:spcBef>
              <a:buFont typeface="Arial"/>
              <a:buChar char="•"/>
            </a:pPr>
            <a:r>
              <a:rPr lang="en-GB" dirty="0"/>
              <a:t>The Research Governance Framework for Health and Social Care (2003) concludes, ‘In </a:t>
            </a:r>
            <a:r>
              <a:rPr lang="en-GB" dirty="0" err="1"/>
              <a:t>whatevercontext</a:t>
            </a:r>
            <a:r>
              <a:rPr lang="en-GB" dirty="0"/>
              <a:t> research takes place, </a:t>
            </a:r>
            <a:r>
              <a:rPr lang="en-GB" b="1" dirty="0"/>
              <a:t>the interests of research participants come first. </a:t>
            </a:r>
            <a:endParaRPr lang="en-GB" dirty="0"/>
          </a:p>
          <a:p>
            <a:pPr marL="285750" indent="-285750">
              <a:lnSpc>
                <a:spcPct val="90000"/>
              </a:lnSpc>
              <a:spcBef>
                <a:spcPts val="1000"/>
              </a:spcBef>
              <a:buFont typeface="Arial"/>
              <a:buChar char="•"/>
            </a:pPr>
            <a:r>
              <a:rPr lang="en-GB" dirty="0"/>
              <a:t>Those responsible must be satisfied they have taken all reasonable steps to </a:t>
            </a:r>
            <a:r>
              <a:rPr lang="en-GB" b="1" dirty="0"/>
              <a:t>protect the dignity </a:t>
            </a:r>
            <a:r>
              <a:rPr lang="en-GB" b="1" dirty="0" err="1"/>
              <a:t>andrights</a:t>
            </a:r>
            <a:r>
              <a:rPr lang="en-GB" b="1" dirty="0"/>
              <a:t> of participants </a:t>
            </a:r>
            <a:r>
              <a:rPr lang="en-GB" dirty="0"/>
              <a:t>and to </a:t>
            </a:r>
            <a:r>
              <a:rPr lang="en-GB" b="1" dirty="0"/>
              <a:t>manage any risks </a:t>
            </a:r>
            <a:r>
              <a:rPr lang="en-GB" dirty="0"/>
              <a:t>to their safety or wellbeing.</a:t>
            </a:r>
            <a:endParaRPr lang="en-GB" dirty="0">
              <a:ea typeface="Calibri"/>
              <a:cs typeface="Calibri"/>
            </a:endParaRPr>
          </a:p>
          <a:p>
            <a:pPr marL="285750" indent="-285750">
              <a:lnSpc>
                <a:spcPct val="90000"/>
              </a:lnSpc>
              <a:spcBef>
                <a:spcPts val="1000"/>
              </a:spcBef>
              <a:buFont typeface="Arial"/>
              <a:buChar char="•"/>
            </a:pPr>
            <a:r>
              <a:rPr lang="en-GB" dirty="0"/>
              <a:t>An ethic of trustworthiness sets a high standard. It requires the careful consideration of ethical </a:t>
            </a:r>
            <a:r>
              <a:rPr lang="en-GB" dirty="0" err="1"/>
              <a:t>issuesat</a:t>
            </a:r>
            <a:r>
              <a:rPr lang="en-GB" dirty="0"/>
              <a:t> the appropriate time. It also requires that the a</a:t>
            </a:r>
            <a:r>
              <a:rPr lang="en-GB" b="1" dirty="0"/>
              <a:t>ppropriate actions be taken in order to justify </a:t>
            </a:r>
            <a:r>
              <a:rPr lang="en-GB" b="1" dirty="0" err="1"/>
              <a:t>thetrust</a:t>
            </a:r>
            <a:r>
              <a:rPr lang="en-GB" b="1" dirty="0"/>
              <a:t> placed in the researcher(s) by all participants </a:t>
            </a:r>
            <a:r>
              <a:rPr lang="en-GB" dirty="0"/>
              <a:t>involved in the research and those affected by </a:t>
            </a:r>
            <a:r>
              <a:rPr lang="en-GB" dirty="0" err="1"/>
              <a:t>itsoutcome</a:t>
            </a:r>
            <a:r>
              <a:rPr lang="en-GB" dirty="0"/>
              <a:t>. </a:t>
            </a:r>
            <a:endParaRPr lang="en-GB" dirty="0">
              <a:ea typeface="Calibri"/>
              <a:cs typeface="Calibri"/>
            </a:endParaRPr>
          </a:p>
          <a:p>
            <a:pPr marL="285750" indent="-285750">
              <a:lnSpc>
                <a:spcPct val="90000"/>
              </a:lnSpc>
              <a:spcBef>
                <a:spcPts val="1000"/>
              </a:spcBef>
              <a:buFont typeface="Arial"/>
              <a:buChar char="•"/>
            </a:pPr>
            <a:r>
              <a:rPr lang="en-GB" dirty="0"/>
              <a:t>This is a particularly challenging ethic in situations where there are </a:t>
            </a:r>
            <a:r>
              <a:rPr lang="en-GB" b="1" dirty="0"/>
              <a:t>differences in culture or power </a:t>
            </a:r>
            <a:r>
              <a:rPr lang="en-GB" b="1" dirty="0" err="1"/>
              <a:t>andstatus</a:t>
            </a:r>
            <a:r>
              <a:rPr lang="en-GB" dirty="0"/>
              <a:t>. It requires an active sense of ethical responsibility that is best supported by a commitment </a:t>
            </a:r>
            <a:r>
              <a:rPr lang="en-GB" dirty="0" err="1"/>
              <a:t>toopenness</a:t>
            </a:r>
            <a:r>
              <a:rPr lang="en-GB" dirty="0"/>
              <a:t> and accountability throughout the research process. </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34FAAF-4E34-4A4D-8135-E33F5733552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66635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6363" y="750888"/>
            <a:ext cx="6664325" cy="3749675"/>
          </a:xfrm>
        </p:spPr>
      </p:sp>
      <p:sp>
        <p:nvSpPr>
          <p:cNvPr id="3" name="Notes Placeholder 2"/>
          <p:cNvSpPr>
            <a:spLocks noGrp="1"/>
          </p:cNvSpPr>
          <p:nvPr>
            <p:ph type="body" idx="1"/>
          </p:nvPr>
        </p:nvSpPr>
        <p:spPr/>
        <p:txBody>
          <a:bodyPr/>
          <a:lstStyle/>
          <a:p>
            <a:pPr marL="171450" indent="-171450">
              <a:lnSpc>
                <a:spcPct val="90000"/>
              </a:lnSpc>
              <a:spcBef>
                <a:spcPts val="1000"/>
              </a:spcBef>
              <a:buFont typeface="Arial"/>
              <a:buChar char="•"/>
              <a:defRPr/>
            </a:pPr>
            <a:r>
              <a:rPr lang="en-US" b="1" dirty="0"/>
              <a:t>How have I contributed to the production of </a:t>
            </a:r>
            <a:r>
              <a:rPr lang="en-US" b="1" dirty="0" err="1"/>
              <a:t>theresearch</a:t>
            </a:r>
            <a:r>
              <a:rPr lang="en-US" b="1" dirty="0"/>
              <a:t>? </a:t>
            </a:r>
            <a:endParaRPr lang="en-US" dirty="0"/>
          </a:p>
          <a:p>
            <a:pPr marL="171450" indent="-171450">
              <a:lnSpc>
                <a:spcPct val="90000"/>
              </a:lnSpc>
              <a:spcBef>
                <a:spcPts val="1000"/>
              </a:spcBef>
              <a:buFont typeface="Arial"/>
              <a:buChar char="•"/>
              <a:defRPr/>
            </a:pPr>
            <a:r>
              <a:rPr lang="en-US" dirty="0"/>
              <a:t>Places the </a:t>
            </a:r>
            <a:r>
              <a:rPr lang="en-US" b="1" dirty="0"/>
              <a:t>researcher at the center</a:t>
            </a:r>
            <a:r>
              <a:rPr lang="en-US" dirty="0"/>
              <a:t> of an analysis of </a:t>
            </a:r>
            <a:r>
              <a:rPr lang="en-US" dirty="0" err="1"/>
              <a:t>theknowledge</a:t>
            </a:r>
            <a:r>
              <a:rPr lang="en-US" dirty="0"/>
              <a:t> produced through social research</a:t>
            </a:r>
          </a:p>
          <a:p>
            <a:pPr marL="171450" indent="-171450">
              <a:lnSpc>
                <a:spcPct val="90000"/>
              </a:lnSpc>
              <a:spcBef>
                <a:spcPts val="1000"/>
              </a:spcBef>
              <a:buFont typeface="Arial"/>
              <a:buChar char="•"/>
              <a:defRPr/>
            </a:pPr>
            <a:r>
              <a:rPr lang="en-US" dirty="0"/>
              <a:t>Your own </a:t>
            </a:r>
            <a:r>
              <a:rPr lang="en-US" b="1" dirty="0"/>
              <a:t>positionality</a:t>
            </a:r>
            <a:r>
              <a:rPr lang="en-US" dirty="0"/>
              <a:t> (your role, your decisions, </a:t>
            </a:r>
            <a:r>
              <a:rPr lang="en-US" dirty="0" err="1"/>
              <a:t>youreffect</a:t>
            </a:r>
            <a:r>
              <a:rPr lang="en-US" dirty="0"/>
              <a:t> on every aspect/element of the project</a:t>
            </a:r>
          </a:p>
          <a:p>
            <a:pPr marL="171450" indent="-171450">
              <a:lnSpc>
                <a:spcPct val="90000"/>
              </a:lnSpc>
              <a:spcBef>
                <a:spcPts val="1000"/>
              </a:spcBef>
              <a:buFont typeface="Arial"/>
              <a:buChar char="•"/>
              <a:defRPr/>
            </a:pPr>
            <a:r>
              <a:rPr lang="en-US" b="1" dirty="0"/>
              <a:t>Interaction </a:t>
            </a:r>
            <a:r>
              <a:rPr lang="en-US" dirty="0"/>
              <a:t>with participants (where, how, what did </a:t>
            </a:r>
            <a:r>
              <a:rPr lang="en-US" dirty="0" err="1"/>
              <a:t>youdo</a:t>
            </a:r>
            <a:r>
              <a:rPr lang="en-US" dirty="0"/>
              <a:t> and what effects did it potentially produce? </a:t>
            </a:r>
          </a:p>
          <a:p>
            <a:pPr marL="171450" indent="-171450">
              <a:lnSpc>
                <a:spcPct val="90000"/>
              </a:lnSpc>
              <a:spcBef>
                <a:spcPts val="1000"/>
              </a:spcBef>
              <a:buFont typeface="Arial"/>
              <a:buChar char="•"/>
              <a:defRPr/>
            </a:pPr>
            <a:r>
              <a:rPr lang="en-US" dirty="0"/>
              <a:t>How </a:t>
            </a:r>
            <a:r>
              <a:rPr lang="en-US" b="1" dirty="0"/>
              <a:t>gender-power-institutional relations </a:t>
            </a:r>
            <a:r>
              <a:rPr lang="en-US" dirty="0"/>
              <a:t>play out </a:t>
            </a:r>
            <a:r>
              <a:rPr lang="en-US" dirty="0" err="1"/>
              <a:t>inthe</a:t>
            </a:r>
            <a:r>
              <a:rPr lang="en-US" dirty="0"/>
              <a:t> process of data collection?</a:t>
            </a:r>
          </a:p>
          <a:p>
            <a:pPr marL="171450" indent="-171450">
              <a:lnSpc>
                <a:spcPct val="90000"/>
              </a:lnSpc>
              <a:spcBef>
                <a:spcPts val="1000"/>
              </a:spcBef>
              <a:buFont typeface="Arial"/>
              <a:buChar char="•"/>
              <a:defRPr/>
            </a:pPr>
            <a:r>
              <a:rPr lang="en-US"/>
              <a:t>Be honest! You are not invisible! </a:t>
            </a:r>
          </a:p>
          <a:p>
            <a:pPr marL="834390" marR="0" lvl="1" indent="-514350" algn="l" defTabSz="914400">
              <a:lnSpc>
                <a:spcPct val="100000"/>
              </a:lnSpc>
              <a:spcBef>
                <a:spcPts val="0"/>
              </a:spcBef>
              <a:spcAft>
                <a:spcPts val="0"/>
              </a:spcAft>
              <a:buClrTx/>
              <a:buSzTx/>
              <a:buFontTx/>
              <a:buAutoNum type="alphaLcPeriod"/>
              <a:tabLst/>
              <a:defRPr/>
            </a:pPr>
            <a:endParaRPr lang="en-US" dirty="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B4FC595-7B7C-3A4B-8560-CF7EFC39EAA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16853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ctr">
              <a:lnSpc>
                <a:spcPct val="90000"/>
              </a:lnSpc>
              <a:spcBef>
                <a:spcPct val="0"/>
              </a:spcBef>
              <a:spcAft>
                <a:spcPct val="35000"/>
              </a:spcAft>
              <a:buFont typeface="Arial,Sans-Serif"/>
              <a:buChar char="•"/>
            </a:pPr>
            <a:r>
              <a:rPr lang="en-GB">
                <a:solidFill>
                  <a:srgbClr val="444444"/>
                </a:solidFill>
              </a:rPr>
              <a:t>These include risks to the participant’s self-esteem, personal social status, privacy, personal values and beliefs, and personal relationships, as well as the adverse effects of the disclosure of illegal, sexual or deviant behaviour. </a:t>
            </a:r>
            <a:endParaRPr lang="en-US" dirty="0">
              <a:solidFill>
                <a:srgbClr val="444444"/>
              </a:solidFill>
            </a:endParaRPr>
          </a:p>
          <a:p>
            <a:pPr marL="285750" indent="-285750" algn="ctr">
              <a:lnSpc>
                <a:spcPct val="90000"/>
              </a:lnSpc>
              <a:spcBef>
                <a:spcPct val="0"/>
              </a:spcBef>
              <a:spcAft>
                <a:spcPct val="35000"/>
              </a:spcAft>
              <a:buFont typeface="Arial,Sans-Serif"/>
              <a:buChar char="•"/>
            </a:pPr>
            <a:r>
              <a:rPr lang="en-GB">
                <a:solidFill>
                  <a:srgbClr val="444444"/>
                </a:solidFill>
              </a:rPr>
              <a:t>It can be difficult to determine all potential risks at the outset of a piece of research……endeavour to identify and assess all possible risks and develop protocols for risk management as an integral part of the design of the project, </a:t>
            </a:r>
            <a:endParaRPr lang="en-US" dirty="0">
              <a:solidFill>
                <a:srgbClr val="444444"/>
              </a:solidFill>
            </a:endParaRPr>
          </a:p>
          <a:p>
            <a:endParaRPr lang="en-US" dirty="0">
              <a:solidFill>
                <a:srgbClr val="444444"/>
              </a:solidFill>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0B755B-496F-4CB7-B080-D17EE92FE9CC}"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49085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a:t>Intervention studies</a:t>
            </a:r>
            <a:r>
              <a:rPr lang="en-US"/>
              <a:t> that may alter, withhold, or intensify therapy/support in ways that could worsen outcomes.</a:t>
            </a:r>
          </a:p>
          <a:p>
            <a:pPr marL="285750" indent="-285750">
              <a:buFont typeface="Arial"/>
              <a:buChar char="•"/>
            </a:pPr>
            <a:r>
              <a:rPr lang="en-US" b="1"/>
              <a:t>Distressing topic research</a:t>
            </a:r>
            <a:r>
              <a:rPr lang="en-US"/>
              <a:t> likely to evoke more than ordinary upset, such as trauma, abuse, suicidality, self-harm, or psychosis.</a:t>
            </a:r>
            <a:endParaRPr lang="en-GB"/>
          </a:p>
          <a:p>
            <a:pPr marL="285750" indent="-285750">
              <a:buFont typeface="Arial"/>
              <a:buChar char="•"/>
            </a:pPr>
            <a:r>
              <a:rPr lang="en-US" b="1"/>
              <a:t>Research with vulnerable participants</a:t>
            </a:r>
            <a:r>
              <a:rPr lang="en-US"/>
              <a:t> where capacity, safeguarding, or coercion concerns are heightened.</a:t>
            </a:r>
            <a:endParaRPr lang="en-GB"/>
          </a:p>
          <a:p>
            <a:pPr marL="285750" indent="-285750">
              <a:buFont typeface="Arial"/>
              <a:buChar char="•"/>
            </a:pPr>
            <a:r>
              <a:rPr lang="en-US" b="1"/>
              <a:t>Ethically fragile consent designs</a:t>
            </a:r>
            <a:r>
              <a:rPr lang="en-US"/>
              <a:t> involving deception, incomplete disclosure, covert methods, or marked power imbalance.</a:t>
            </a:r>
            <a:endParaRPr lang="en-GB"/>
          </a:p>
          <a:p>
            <a:pPr marL="285750" indent="-285750">
              <a:buFont typeface="Arial"/>
              <a:buChar char="•"/>
            </a:pPr>
            <a:r>
              <a:rPr lang="en-US" b="1" dirty="0"/>
              <a:t>Highly sensitive identifiable data</a:t>
            </a:r>
            <a:r>
              <a:rPr lang="en-US" dirty="0"/>
              <a:t> where disclosure could cause psychological, social, legal, or professional harm.</a:t>
            </a:r>
            <a:endParaRPr lang="en-GB" dirty="0"/>
          </a:p>
          <a:p>
            <a:pPr marL="285750" indent="-285750">
              <a:buFont typeface="Arial"/>
              <a:buChar char="•"/>
            </a:pPr>
            <a:r>
              <a:rPr lang="en-US" b="1" dirty="0"/>
              <a:t>Intrusive or burdensome procedures</a:t>
            </a:r>
            <a:r>
              <a:rPr lang="en-US" dirty="0"/>
              <a:t> involving crisis monitoring, emergency contexts, or other safety-sensitive demands.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0B755B-496F-4CB7-B080-D17EE92FE9CC}"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30755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Sans-Serif"/>
              <a:buChar char="•"/>
            </a:pPr>
            <a:r>
              <a:rPr lang="en-GB" dirty="0">
                <a:solidFill>
                  <a:srgbClr val="444444"/>
                </a:solidFill>
              </a:rPr>
              <a:t>Is some risk okay? </a:t>
            </a:r>
          </a:p>
          <a:p>
            <a:pPr marL="285750" indent="-285750">
              <a:buFont typeface="Arial,Sans-Serif"/>
              <a:buChar char="•"/>
            </a:pPr>
            <a:r>
              <a:rPr lang="en-GB" dirty="0">
                <a:solidFill>
                  <a:srgbClr val="444444"/>
                </a:solidFill>
              </a:rPr>
              <a:t>Research to reveal and critique fundamental economic, political or cultural disadvantage and exploitation may involve elements of risk. </a:t>
            </a:r>
            <a:endParaRPr lang="en-US" dirty="0">
              <a:solidFill>
                <a:srgbClr val="444444"/>
              </a:solidFill>
            </a:endParaRPr>
          </a:p>
          <a:p>
            <a:pPr marL="285750" indent="-285750">
              <a:buFont typeface="Arial,Sans-Serif"/>
              <a:buChar char="•"/>
            </a:pPr>
            <a:r>
              <a:rPr lang="en-GB" dirty="0">
                <a:solidFill>
                  <a:srgbClr val="444444"/>
                </a:solidFill>
              </a:rPr>
              <a:t>If the longer-term gains outweigh the short-term immediate risks to participants (provided that these risks are minimal and neither have lasting effects nor induce prolonged personal discomfort). </a:t>
            </a:r>
            <a:endParaRPr lang="en-US" dirty="0">
              <a:solidFill>
                <a:srgbClr val="444444"/>
              </a:solidFill>
            </a:endParaRPr>
          </a:p>
          <a:p>
            <a:pPr marL="285750" indent="-285750">
              <a:buFont typeface="Arial,Sans-Serif"/>
              <a:buChar char="•"/>
            </a:pPr>
            <a:r>
              <a:rPr lang="en-GB" dirty="0">
                <a:solidFill>
                  <a:srgbClr val="444444"/>
                </a:solidFill>
              </a:rPr>
              <a:t>In instances where an element of risk is an unavoidable element of the research design, a detailed case outlining the cost-benefit analysis and the risk management protocol should be submitted to the REC. </a:t>
            </a:r>
            <a:endParaRPr lang="en-US" dirty="0">
              <a:solidFill>
                <a:srgbClr val="444444"/>
              </a:solidFill>
            </a:endParaRPr>
          </a:p>
          <a:p>
            <a:pPr marL="285750" indent="-285750">
              <a:buFont typeface="Arial,Sans-Serif"/>
              <a:buChar char="•"/>
            </a:pPr>
            <a:r>
              <a:rPr lang="en-GB" dirty="0">
                <a:solidFill>
                  <a:srgbClr val="444444"/>
                </a:solidFill>
              </a:rPr>
              <a:t>Risk analysis should not only be confined to considering the interests of the primary participants, though these are paramount, but should also consider the interests of any other stakeholders. </a:t>
            </a:r>
            <a:endParaRPr lang="en-US" dirty="0">
              <a:solidFill>
                <a:srgbClr val="444444"/>
              </a:solidFill>
            </a:endParaRPr>
          </a:p>
          <a:p>
            <a:endParaRPr lang="en-US" dirty="0">
              <a:solidFill>
                <a:srgbClr val="444444"/>
              </a:solidFill>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0B755B-496F-4CB7-B080-D17EE92FE9CC}"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72394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a:solidFill>
                  <a:srgbClr val="FFFFFF"/>
                </a:solidFill>
              </a:rPr>
              <a:t>Wearing a “counselling hat” during the research interview </a:t>
            </a:r>
            <a:r>
              <a:rPr lang="en-US" dirty="0"/>
              <a:t>BUT.....</a:t>
            </a:r>
          </a:p>
          <a:p>
            <a:pPr marL="0" indent="0">
              <a:buNone/>
            </a:pPr>
            <a:endParaRPr lang="en-US" dirty="0"/>
          </a:p>
          <a:p>
            <a:pPr marL="0" indent="0">
              <a:buNone/>
            </a:pPr>
            <a:r>
              <a:rPr lang="en-GB" dirty="0"/>
              <a:t>“</a:t>
            </a:r>
            <a:r>
              <a:rPr lang="mr-IN" dirty="0">
                <a:cs typeface="Mangal"/>
              </a:rPr>
              <a:t>…</a:t>
            </a:r>
            <a:r>
              <a:rPr lang="en-US" sz="1200" dirty="0"/>
              <a:t>qualitative research is not therapy: it does not aim to help or heal participants” (Rizq, 2008, p. 43)</a:t>
            </a:r>
          </a:p>
          <a:p>
            <a:endParaRPr lang="en-GB" dirty="0"/>
          </a:p>
          <a:p>
            <a:endParaRPr lang="en-GB" dirty="0"/>
          </a:p>
        </p:txBody>
      </p:sp>
      <p:sp>
        <p:nvSpPr>
          <p:cNvPr id="4" name="Slide Number Placeholder 3"/>
          <p:cNvSpPr>
            <a:spLocks noGrp="1"/>
          </p:cNvSpPr>
          <p:nvPr>
            <p:ph type="sldNum" sz="quarter" idx="5"/>
          </p:nvPr>
        </p:nvSpPr>
        <p:spPr/>
        <p:txBody>
          <a:bodyPr/>
          <a:lstStyle/>
          <a:p>
            <a:fld id="{61FAE148-89E5-4803-BE41-24112BE61886}" type="slidenum">
              <a:rPr lang="en-GB" smtClean="0"/>
              <a:t>6</a:t>
            </a:fld>
            <a:endParaRPr lang="en-GB"/>
          </a:p>
        </p:txBody>
      </p:sp>
    </p:spTree>
    <p:extLst>
      <p:ext uri="{BB962C8B-B14F-4D97-AF65-F5344CB8AC3E}">
        <p14:creationId xmlns:p14="http://schemas.microsoft.com/office/powerpoint/2010/main" val="31335362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1FAE148-89E5-4803-BE41-24112BE61886}" type="slidenum">
              <a:rPr lang="en-GB" smtClean="0"/>
              <a:t>7</a:t>
            </a:fld>
            <a:endParaRPr lang="en-GB"/>
          </a:p>
        </p:txBody>
      </p:sp>
    </p:spTree>
    <p:extLst>
      <p:ext uri="{BB962C8B-B14F-4D97-AF65-F5344CB8AC3E}">
        <p14:creationId xmlns:p14="http://schemas.microsoft.com/office/powerpoint/2010/main" val="38517631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Seek informed consent in advance.</a:t>
            </a:r>
            <a:endParaRPr lang="en-US" dirty="0"/>
          </a:p>
          <a:p>
            <a:pPr marL="285750" indent="-285750">
              <a:lnSpc>
                <a:spcPct val="90000"/>
              </a:lnSpc>
              <a:spcBef>
                <a:spcPts val="1000"/>
              </a:spcBef>
              <a:buFont typeface="Arial"/>
              <a:buChar char="•"/>
            </a:pPr>
            <a:r>
              <a:rPr lang="en-GB" dirty="0"/>
              <a:t>Consent as a process, rather than a one-</a:t>
            </a:r>
            <a:r>
              <a:rPr lang="en-GB" dirty="0" err="1"/>
              <a:t>offevent</a:t>
            </a:r>
            <a:r>
              <a:rPr lang="en-GB" dirty="0"/>
              <a:t>.</a:t>
            </a:r>
            <a:endParaRPr lang="en-US" dirty="0"/>
          </a:p>
          <a:p>
            <a:pPr marL="285750" indent="-285750">
              <a:lnSpc>
                <a:spcPct val="90000"/>
              </a:lnSpc>
              <a:spcBef>
                <a:spcPts val="1000"/>
              </a:spcBef>
              <a:buFont typeface="Arial"/>
              <a:buChar char="•"/>
            </a:pPr>
            <a:r>
              <a:rPr lang="en-GB" dirty="0"/>
              <a:t>Give contact of an independent </a:t>
            </a:r>
            <a:r>
              <a:rPr lang="en-GB" dirty="0" err="1"/>
              <a:t>consultantwhom</a:t>
            </a:r>
            <a:r>
              <a:rPr lang="en-GB" dirty="0"/>
              <a:t> the client can contact if they </a:t>
            </a:r>
            <a:r>
              <a:rPr lang="en-GB" dirty="0" err="1"/>
              <a:t>feelunder</a:t>
            </a:r>
            <a:r>
              <a:rPr lang="en-GB" dirty="0"/>
              <a:t> pressure or unhappy with any </a:t>
            </a:r>
            <a:r>
              <a:rPr lang="en-GB" dirty="0" err="1"/>
              <a:t>aspectof</a:t>
            </a:r>
            <a:r>
              <a:rPr lang="en-GB" dirty="0"/>
              <a:t> the arrangement.</a:t>
            </a:r>
            <a:endParaRPr lang="en-US" dirty="0"/>
          </a:p>
          <a:p>
            <a:pPr marL="285750" indent="-285750">
              <a:lnSpc>
                <a:spcPct val="90000"/>
              </a:lnSpc>
              <a:spcBef>
                <a:spcPts val="1000"/>
              </a:spcBef>
              <a:buFont typeface="Arial"/>
              <a:buChar char="•"/>
            </a:pPr>
            <a:r>
              <a:rPr lang="en-GB" dirty="0"/>
              <a:t>Collect data that can be analysed by others. </a:t>
            </a:r>
            <a:endParaRPr lang="en-US" dirty="0"/>
          </a:p>
          <a:p>
            <a:pPr marL="285750" indent="-285750">
              <a:lnSpc>
                <a:spcPct val="90000"/>
              </a:lnSpc>
              <a:spcBef>
                <a:spcPts val="1000"/>
              </a:spcBef>
              <a:buFont typeface="Arial"/>
              <a:buChar char="•"/>
            </a:pPr>
            <a:r>
              <a:rPr lang="en-GB" dirty="0"/>
              <a:t>Employing collaborative or </a:t>
            </a:r>
            <a:r>
              <a:rPr lang="en-GB" dirty="0" err="1"/>
              <a:t>dialogicalresearch</a:t>
            </a:r>
            <a:r>
              <a:rPr lang="en-GB" dirty="0"/>
              <a:t> approach. </a:t>
            </a:r>
            <a:endParaRPr lang="en-US" dirty="0"/>
          </a:p>
          <a:p>
            <a:pPr marL="285750" indent="-285750">
              <a:lnSpc>
                <a:spcPct val="90000"/>
              </a:lnSpc>
              <a:spcBef>
                <a:spcPts val="1000"/>
              </a:spcBef>
              <a:buFont typeface="Arial"/>
              <a:buChar char="•"/>
            </a:pPr>
            <a:endParaRPr lang="en-GB" dirty="0"/>
          </a:p>
          <a:p>
            <a:pPr marL="285750" indent="-285750">
              <a:lnSpc>
                <a:spcPct val="90000"/>
              </a:lnSpc>
              <a:spcBef>
                <a:spcPts val="1000"/>
              </a:spcBef>
              <a:buFont typeface="Arial"/>
              <a:buChar char="•"/>
            </a:pPr>
            <a:endParaRPr lang="en-GB"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0B755B-496F-4CB7-B080-D17EE92FE9CC}"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10547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Sans-Serif"/>
              <a:buChar char="•"/>
            </a:pPr>
            <a:r>
              <a:rPr lang="en-GB" dirty="0"/>
              <a:t>Awareness of power/</a:t>
            </a:r>
            <a:r>
              <a:rPr lang="en-GB" dirty="0" err="1"/>
              <a:t>differene</a:t>
            </a:r>
            <a:r>
              <a:rPr lang="en-GB" dirty="0"/>
              <a:t>/positionality</a:t>
            </a:r>
            <a:endParaRPr lang="en-US" dirty="0">
              <a:solidFill>
                <a:srgbClr val="444444"/>
              </a:solidFill>
            </a:endParaRPr>
          </a:p>
          <a:p>
            <a:pPr marL="285750" indent="-285750">
              <a:lnSpc>
                <a:spcPct val="90000"/>
              </a:lnSpc>
              <a:spcBef>
                <a:spcPts val="1000"/>
              </a:spcBef>
              <a:buFont typeface="Arial,Sans-Serif"/>
              <a:buChar char="•"/>
            </a:pPr>
            <a:r>
              <a:rPr lang="en-GB" dirty="0"/>
              <a:t>“ongoing reflexivity (critical self-awareness) of our </a:t>
            </a:r>
            <a:r>
              <a:rPr lang="en-GB" dirty="0" err="1"/>
              <a:t>researchactions</a:t>
            </a:r>
            <a:r>
              <a:rPr lang="en-GB" dirty="0"/>
              <a:t>, thoughts and motivations” (Finlay, 2020, p.118)</a:t>
            </a:r>
            <a:endParaRPr lang="en-GB" dirty="0">
              <a:ea typeface="Calibri"/>
              <a:cs typeface="Calibri"/>
            </a:endParaRPr>
          </a:p>
          <a:p>
            <a:pPr marL="285750" indent="-285750">
              <a:lnSpc>
                <a:spcPct val="90000"/>
              </a:lnSpc>
              <a:spcBef>
                <a:spcPts val="1000"/>
              </a:spcBef>
              <a:buFont typeface="Arial,Sans-Serif"/>
              <a:buChar char="•"/>
            </a:pPr>
            <a:r>
              <a:rPr lang="en-GB">
                <a:ea typeface="Calibri"/>
                <a:cs typeface="Calibri"/>
              </a:rPr>
              <a:t>Protecting against burnout </a:t>
            </a:r>
          </a:p>
          <a:p>
            <a:pPr marL="285750" indent="-285750">
              <a:lnSpc>
                <a:spcPct val="90000"/>
              </a:lnSpc>
              <a:spcBef>
                <a:spcPts val="1000"/>
              </a:spcBef>
              <a:buFont typeface="Arial,Sans-Serif"/>
              <a:buChar char="•"/>
            </a:pPr>
            <a:r>
              <a:rPr lang="en-GB">
                <a:ea typeface="Calibri"/>
                <a:cs typeface="Calibri"/>
              </a:rPr>
              <a:t>Accessing supervision</a:t>
            </a:r>
            <a:endParaRPr lang="en-GB" dirty="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0B755B-496F-4CB7-B080-D17EE92FE9CC}"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63957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Researchers will need to evidence to the REC that they have considered and put in place appropriate measures to address their own psychological and physical safety and wellbeing.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Ethics as “ongoing reflexivity (critical self-awareness) of our research actions, thoughts and motivations” (Finlay, 2020, p.118)</a:t>
            </a:r>
          </a:p>
          <a:p>
            <a:endParaRPr lang="en-GB" dirty="0"/>
          </a:p>
        </p:txBody>
      </p:sp>
      <p:sp>
        <p:nvSpPr>
          <p:cNvPr id="4" name="Slide Number Placeholder 3"/>
          <p:cNvSpPr>
            <a:spLocks noGrp="1"/>
          </p:cNvSpPr>
          <p:nvPr>
            <p:ph type="sldNum" sz="quarter" idx="5"/>
          </p:nvPr>
        </p:nvSpPr>
        <p:spPr/>
        <p:txBody>
          <a:bodyPr/>
          <a:lstStyle/>
          <a:p>
            <a:fld id="{61FAE148-89E5-4803-BE41-24112BE61886}" type="slidenum">
              <a:rPr lang="en-GB" smtClean="0"/>
              <a:t>10</a:t>
            </a:fld>
            <a:endParaRPr lang="en-GB"/>
          </a:p>
        </p:txBody>
      </p:sp>
    </p:spTree>
    <p:extLst>
      <p:ext uri="{BB962C8B-B14F-4D97-AF65-F5344CB8AC3E}">
        <p14:creationId xmlns:p14="http://schemas.microsoft.com/office/powerpoint/2010/main" val="41517785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a:t>To make research use of personal data lawful, fair, and transparent</a:t>
            </a:r>
            <a:r>
              <a:rPr lang="en-US"/>
              <a:t>: researchers must have a clear legal basis for processing data and be open about what they are collecting, why, and how it will be used. </a:t>
            </a:r>
          </a:p>
          <a:p>
            <a:pPr marL="285750" indent="-285750">
              <a:buFont typeface="Arial"/>
              <a:buChar char="•"/>
            </a:pPr>
            <a:r>
              <a:rPr lang="en-US" b="1"/>
              <a:t>To protect participants’ privacy and reduce harm</a:t>
            </a:r>
            <a:r>
              <a:rPr lang="en-US"/>
              <a:t>: GDPR requires researchers to minimise data collection, handle special-category data carefully, and put safeguards in place against misuse, disclosure, or unnecessary intrusion. </a:t>
            </a:r>
            <a:endParaRPr lang="en-GB"/>
          </a:p>
          <a:p>
            <a:pPr marL="285750" indent="-285750">
              <a:buFont typeface="Arial"/>
              <a:buChar char="•"/>
            </a:pPr>
            <a:r>
              <a:rPr lang="en-US" b="1"/>
              <a:t>To ensure data are used only for legitimate research purposes and governed responsibly</a:t>
            </a:r>
            <a:r>
              <a:rPr lang="en-US"/>
              <a:t>: GDPR’s research provisions allow research use and some reuse of data, but only with appropriate safeguards and clear purpose justification. </a:t>
            </a:r>
            <a:endParaRPr lang="en-GB"/>
          </a:p>
          <a:p>
            <a:pPr marL="285750" indent="-285750">
              <a:buFont typeface="Arial"/>
              <a:buChar char="•"/>
            </a:pPr>
            <a:r>
              <a:rPr lang="en-US" b="1"/>
              <a:t>To make researchers accountable for secure stewardship of data over time</a:t>
            </a:r>
            <a:r>
              <a:rPr lang="en-US"/>
              <a:t>: GDPR requires proper storage, security, documentation, and retention decisions, including justification for keeping data longer where research purposes apply. </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0B755B-496F-4CB7-B080-D17EE92FE9CC}"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383663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a:t>Judgements of quality in quantitative research revolve around issues of objectivity, reliability, generalisability and validity. Given that qualitative research is different then applying these traditional criteria is illegitimate. (Tracy 2010)</a:t>
            </a:r>
          </a:p>
          <a:p>
            <a:endParaRPr lang="en-GB" sz="2400" dirty="0"/>
          </a:p>
          <a:p>
            <a:r>
              <a:rPr lang="en-GB" sz="2400" dirty="0">
                <a:cs typeface="Calibri"/>
              </a:rPr>
              <a:t>Guba &amp; Lincoln (1989) proposed </a:t>
            </a:r>
            <a:r>
              <a:rPr lang="en-GB" sz="2400" b="1" dirty="0">
                <a:cs typeface="Calibri"/>
              </a:rPr>
              <a:t>‘parallel criteria’ </a:t>
            </a:r>
            <a:r>
              <a:rPr lang="en-GB" sz="2400" dirty="0">
                <a:cs typeface="Calibri"/>
              </a:rPr>
              <a:t>to judge the quality of qualitative research:-</a:t>
            </a:r>
            <a:endParaRPr lang="en-GB" dirty="0"/>
          </a:p>
          <a:p>
            <a:pPr lvl="2">
              <a:buFont typeface="Wingdings" panose="020B0604020202020204" pitchFamily="34" charset="0"/>
              <a:buChar char="§"/>
            </a:pPr>
            <a:r>
              <a:rPr lang="en-GB" sz="1600" dirty="0">
                <a:cs typeface="Calibri"/>
              </a:rPr>
              <a:t>Credibility</a:t>
            </a:r>
            <a:endParaRPr lang="en-GB" dirty="0">
              <a:cs typeface="Calibri"/>
            </a:endParaRPr>
          </a:p>
          <a:p>
            <a:pPr lvl="2">
              <a:buFont typeface="Wingdings" panose="020B0604020202020204" pitchFamily="34" charset="0"/>
              <a:buChar char="§"/>
            </a:pPr>
            <a:r>
              <a:rPr lang="en-GB" sz="1600" dirty="0">
                <a:cs typeface="Calibri"/>
              </a:rPr>
              <a:t>Transferability</a:t>
            </a:r>
            <a:endParaRPr lang="en-GB" dirty="0">
              <a:cs typeface="Calibri"/>
            </a:endParaRPr>
          </a:p>
          <a:p>
            <a:pPr lvl="2"/>
            <a:r>
              <a:rPr lang="en-GB" sz="1600" dirty="0">
                <a:cs typeface="Calibri"/>
              </a:rPr>
              <a:t>Dependability</a:t>
            </a:r>
            <a:endParaRPr lang="en-GB" dirty="0">
              <a:cs typeface="Calibri"/>
            </a:endParaRPr>
          </a:p>
          <a:p>
            <a:pPr lvl="2"/>
            <a:r>
              <a:rPr lang="en-GB" sz="1600" dirty="0">
                <a:cs typeface="Calibri"/>
              </a:rPr>
              <a:t>Confirmability</a:t>
            </a:r>
          </a:p>
          <a:p>
            <a:pPr marL="285750" indent="-285750">
              <a:buFont typeface="Arial"/>
              <a:buChar char="•"/>
            </a:pPr>
            <a:endParaRPr lang="en-US" b="1" dirty="0"/>
          </a:p>
          <a:p>
            <a:pPr marL="285750" indent="-285750">
              <a:buFont typeface="Arial"/>
              <a:buChar char="•"/>
            </a:pPr>
            <a:r>
              <a:rPr lang="en-US" b="1" dirty="0"/>
              <a:t>Credibility</a:t>
            </a:r>
            <a:r>
              <a:rPr lang="en-US" dirty="0"/>
              <a:t>: confidence that the findings are a believable and faithful account of participants’ meanings and experiences. Roughly the qualitative analogue of internal validity: have you understood the phenomenon well enough, and shown that interpretation is grounded?</a:t>
            </a:r>
          </a:p>
          <a:p>
            <a:pPr marL="285750" indent="-285750">
              <a:buFont typeface="Arial"/>
              <a:buChar char="•"/>
            </a:pPr>
            <a:r>
              <a:rPr lang="en-US" b="1" dirty="0"/>
              <a:t>Transferability</a:t>
            </a:r>
            <a:r>
              <a:rPr lang="en-US" dirty="0"/>
              <a:t>: the extent to which readers can judge whether the findings may apply in other contexts. Rather than claiming universal </a:t>
            </a:r>
            <a:r>
              <a:rPr lang="en-US" dirty="0" err="1"/>
              <a:t>generalisability</a:t>
            </a:r>
            <a:r>
              <a:rPr lang="en-US" dirty="0"/>
              <a:t>, the researcher provides rich contextual detail so others can assess relevance elsewhere.</a:t>
            </a:r>
            <a:endParaRPr lang="en-GB" dirty="0"/>
          </a:p>
          <a:p>
            <a:pPr marL="285750" indent="-285750">
              <a:buFont typeface="Arial"/>
              <a:buChar char="•"/>
            </a:pPr>
            <a:r>
              <a:rPr lang="en-US" b="1" dirty="0"/>
              <a:t>Dependability</a:t>
            </a:r>
            <a:r>
              <a:rPr lang="en-US" dirty="0"/>
              <a:t>: the consistency and transparency of the research process over time. The question is whether the study is logical, traceable, and well documented, so that readers can see how conclusions were reached.</a:t>
            </a:r>
            <a:endParaRPr lang="en-GB" dirty="0"/>
          </a:p>
          <a:p>
            <a:pPr marL="285750" indent="-285750">
              <a:buFont typeface="Arial"/>
              <a:buChar char="•"/>
            </a:pPr>
            <a:r>
              <a:rPr lang="en-US" b="1" dirty="0"/>
              <a:t>Confirmability</a:t>
            </a:r>
            <a:r>
              <a:rPr lang="en-US" dirty="0"/>
              <a:t>: the degree to which findings arise from the data rather than the researcher’s preferences or assumptions. This does not mean eliminating subjectivity, but showing reflexive awareness and evidential grounding for interpretations.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0B755B-496F-4CB7-B080-D17EE92FE9CC}"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4953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a:t>Credibility (Internal Validity)</a:t>
            </a:r>
            <a:endParaRPr lang="en-US" sz="1200" dirty="0"/>
          </a:p>
          <a:p>
            <a:r>
              <a:rPr lang="en-US" sz="1200" dirty="0"/>
              <a:t>Credibility means that the research and its findings are believable, not only by the reader but, in particular, by research participants. The findings of the researcher and the views of the participants need to be compatible.</a:t>
            </a:r>
          </a:p>
          <a:p>
            <a:endParaRPr lang="en-US" sz="1200" dirty="0"/>
          </a:p>
          <a:p>
            <a:r>
              <a:rPr lang="en-US" sz="1200" dirty="0"/>
              <a:t>Participants must have confidence in the results of the study and </a:t>
            </a:r>
            <a:r>
              <a:rPr lang="en-US" sz="1200" dirty="0" err="1"/>
              <a:t>recognise</a:t>
            </a:r>
            <a:r>
              <a:rPr lang="en-US" sz="1200" dirty="0"/>
              <a:t> its truth within their own context and setting. It should resonate with their own experiences.</a:t>
            </a:r>
          </a:p>
          <a:p>
            <a:endParaRPr lang="en-US" sz="1200" dirty="0"/>
          </a:p>
          <a:p>
            <a:r>
              <a:rPr lang="en-US" sz="1200" dirty="0"/>
              <a:t>Credibility can be established through member-checking and a holistic description of the context.</a:t>
            </a:r>
          </a:p>
          <a:p>
            <a:endParaRPr lang="en-US" dirty="0"/>
          </a:p>
        </p:txBody>
      </p:sp>
      <p:sp>
        <p:nvSpPr>
          <p:cNvPr id="4" name="Slide Number Placeholder 3"/>
          <p:cNvSpPr>
            <a:spLocks noGrp="1"/>
          </p:cNvSpPr>
          <p:nvPr>
            <p:ph type="sldNum" sz="quarter" idx="5"/>
          </p:nvPr>
        </p:nvSpPr>
        <p:spPr/>
        <p:txBody>
          <a:bodyPr/>
          <a:lstStyle/>
          <a:p>
            <a:fld id="{FB95436A-8387-9342-B011-C7AD51240D00}" type="slidenum">
              <a:rPr lang="en-US" smtClean="0"/>
              <a:t>13</a:t>
            </a:fld>
            <a:endParaRPr lang="en-US"/>
          </a:p>
        </p:txBody>
      </p:sp>
    </p:spTree>
    <p:extLst>
      <p:ext uri="{BB962C8B-B14F-4D97-AF65-F5344CB8AC3E}">
        <p14:creationId xmlns:p14="http://schemas.microsoft.com/office/powerpoint/2010/main" val="10063014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dirty="0"/>
              <a:t>Transferability (External Validity/ </a:t>
            </a:r>
            <a:r>
              <a:rPr lang="en-US" sz="1200" b="1" dirty="0" err="1"/>
              <a:t>Generalisability</a:t>
            </a:r>
            <a:r>
              <a:rPr lang="en-US" sz="1200" b="1" dirty="0"/>
              <a:t>)</a:t>
            </a:r>
            <a:endParaRPr lang="en-US" dirty="0"/>
          </a:p>
          <a:p>
            <a:pPr lvl="0"/>
            <a:r>
              <a:rPr lang="en-US" dirty="0"/>
              <a:t>The extent to which findings and conclusions can be transferred to similar settings and situations with similar participants.</a:t>
            </a:r>
          </a:p>
          <a:p>
            <a:pPr lvl="0"/>
            <a:r>
              <a:rPr lang="en-US" dirty="0"/>
              <a:t>The context of the research needs detailed description, and the researcher needs to show good judgement on how this context is transferable.</a:t>
            </a:r>
          </a:p>
          <a:p>
            <a:pPr lvl="0"/>
            <a:r>
              <a:rPr lang="en-US" dirty="0"/>
              <a:t>Strong audit trailing and thick description are ways of persuading readers that research findings can be transferred to other settings and situations.</a:t>
            </a:r>
          </a:p>
          <a:p>
            <a:pPr lvl="0"/>
            <a:r>
              <a:rPr lang="en-US" dirty="0"/>
              <a:t>See Bengoechea &amp; Strean (2007)</a:t>
            </a:r>
          </a:p>
          <a:p>
            <a:endParaRPr lang="en-US" dirty="0"/>
          </a:p>
        </p:txBody>
      </p:sp>
      <p:sp>
        <p:nvSpPr>
          <p:cNvPr id="4" name="Slide Number Placeholder 3"/>
          <p:cNvSpPr>
            <a:spLocks noGrp="1"/>
          </p:cNvSpPr>
          <p:nvPr>
            <p:ph type="sldNum" sz="quarter" idx="5"/>
          </p:nvPr>
        </p:nvSpPr>
        <p:spPr/>
        <p:txBody>
          <a:bodyPr/>
          <a:lstStyle/>
          <a:p>
            <a:fld id="{FB95436A-8387-9342-B011-C7AD51240D00}" type="slidenum">
              <a:rPr lang="en-US" smtClean="0"/>
              <a:t>14</a:t>
            </a:fld>
            <a:endParaRPr lang="en-US"/>
          </a:p>
        </p:txBody>
      </p:sp>
    </p:spTree>
    <p:extLst>
      <p:ext uri="{BB962C8B-B14F-4D97-AF65-F5344CB8AC3E}">
        <p14:creationId xmlns:p14="http://schemas.microsoft.com/office/powerpoint/2010/main" val="5188613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Dependability (Reliability)</a:t>
            </a:r>
          </a:p>
          <a:p>
            <a:r>
              <a:rPr lang="en-US" dirty="0"/>
              <a:t>Dependability means internal consistency over time – that the research is consistent or comparable over time, that similar things are treated in a similar way, and that it is similar in quality over time.</a:t>
            </a:r>
          </a:p>
          <a:p>
            <a:endParaRPr lang="en-US" dirty="0"/>
          </a:p>
          <a:p>
            <a:r>
              <a:rPr lang="en-US" dirty="0"/>
              <a:t>It remains a contested concept and overlaps with confirmability.</a:t>
            </a:r>
          </a:p>
          <a:p>
            <a:endParaRPr lang="en-US" dirty="0"/>
          </a:p>
          <a:p>
            <a:endParaRPr lang="en-US" dirty="0"/>
          </a:p>
        </p:txBody>
      </p:sp>
      <p:sp>
        <p:nvSpPr>
          <p:cNvPr id="4" name="Slide Number Placeholder 3"/>
          <p:cNvSpPr>
            <a:spLocks noGrp="1"/>
          </p:cNvSpPr>
          <p:nvPr>
            <p:ph type="sldNum" sz="quarter" idx="5"/>
          </p:nvPr>
        </p:nvSpPr>
        <p:spPr/>
        <p:txBody>
          <a:bodyPr/>
          <a:lstStyle/>
          <a:p>
            <a:fld id="{FB95436A-8387-9342-B011-C7AD51240D00}" type="slidenum">
              <a:rPr lang="en-US" smtClean="0"/>
              <a:t>15</a:t>
            </a:fld>
            <a:endParaRPr lang="en-US"/>
          </a:p>
        </p:txBody>
      </p:sp>
    </p:spTree>
    <p:extLst>
      <p:ext uri="{BB962C8B-B14F-4D97-AF65-F5344CB8AC3E}">
        <p14:creationId xmlns:p14="http://schemas.microsoft.com/office/powerpoint/2010/main" val="31522236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The extent to which others can confirm the ideas presented in the research - </a:t>
            </a:r>
            <a:r>
              <a:rPr lang="en-US" b="1" dirty="0"/>
              <a:t>Peer debriefing</a:t>
            </a:r>
            <a:r>
              <a:rPr lang="en-US" dirty="0"/>
              <a:t> is a valid way of checking and corroborating confirmability.</a:t>
            </a:r>
          </a:p>
          <a:p>
            <a:pPr lvl="0"/>
            <a:r>
              <a:rPr lang="en-US" dirty="0"/>
              <a:t>Readers need an </a:t>
            </a:r>
            <a:r>
              <a:rPr lang="en-US" b="1" dirty="0"/>
              <a:t>audit trail</a:t>
            </a:r>
            <a:r>
              <a:rPr lang="en-US" dirty="0"/>
              <a:t> for confirmation so they can follow researchers to see how they collected and </a:t>
            </a:r>
            <a:r>
              <a:rPr lang="en-US" dirty="0" err="1"/>
              <a:t>analysed</a:t>
            </a:r>
            <a:r>
              <a:rPr lang="en-US" dirty="0"/>
              <a:t> the data and arrived at the findings.</a:t>
            </a:r>
          </a:p>
          <a:p>
            <a:pPr lvl="0"/>
            <a:r>
              <a:rPr lang="en-US" dirty="0"/>
              <a:t>Human beings share the social world and will </a:t>
            </a:r>
            <a:r>
              <a:rPr lang="en-US" dirty="0" err="1"/>
              <a:t>recognise</a:t>
            </a:r>
            <a:r>
              <a:rPr lang="en-US" dirty="0"/>
              <a:t> the essence of the phenomenon under study and </a:t>
            </a:r>
            <a:r>
              <a:rPr lang="en-US" b="1" dirty="0"/>
              <a:t>confirm </a:t>
            </a:r>
            <a:r>
              <a:rPr lang="en-US" dirty="0"/>
              <a:t>the perspectives of the researchers (Moustakas 1994).</a:t>
            </a:r>
          </a:p>
          <a:p>
            <a:pPr lvl="0"/>
            <a:r>
              <a:rPr lang="en-US" dirty="0"/>
              <a:t>Lincoln &amp; Guba (1989) added the concept of </a:t>
            </a:r>
            <a:r>
              <a:rPr lang="en-US" b="1" dirty="0"/>
              <a:t>authenticity</a:t>
            </a:r>
            <a:r>
              <a:rPr lang="en-US" dirty="0"/>
              <a:t> – when procedures and strategies are appropriate and sound; when a range of alternative explanations have been examined and researchers act ethically; when participants are helped to understand their social reality and through this improve other people’s understanding; and when the participants are empowered by the research. </a:t>
            </a:r>
            <a:r>
              <a:rPr lang="en-US" b="1" dirty="0"/>
              <a:t>Authentic research is more likely to be confirmed.</a:t>
            </a:r>
            <a:endParaRPr lang="en-US" dirty="0"/>
          </a:p>
          <a:p>
            <a:endParaRPr lang="en-US" dirty="0"/>
          </a:p>
        </p:txBody>
      </p:sp>
      <p:sp>
        <p:nvSpPr>
          <p:cNvPr id="4" name="Slide Number Placeholder 3"/>
          <p:cNvSpPr>
            <a:spLocks noGrp="1"/>
          </p:cNvSpPr>
          <p:nvPr>
            <p:ph type="sldNum" sz="quarter" idx="5"/>
          </p:nvPr>
        </p:nvSpPr>
        <p:spPr/>
        <p:txBody>
          <a:bodyPr/>
          <a:lstStyle/>
          <a:p>
            <a:fld id="{FB95436A-8387-9342-B011-C7AD51240D00}" type="slidenum">
              <a:rPr lang="en-US" smtClean="0"/>
              <a:t>16</a:t>
            </a:fld>
            <a:endParaRPr lang="en-US"/>
          </a:p>
        </p:txBody>
      </p:sp>
    </p:spTree>
    <p:extLst>
      <p:ext uri="{BB962C8B-B14F-4D97-AF65-F5344CB8AC3E}">
        <p14:creationId xmlns:p14="http://schemas.microsoft.com/office/powerpoint/2010/main" val="35657951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dirty="0"/>
              <a:t>Credibility</a:t>
            </a:r>
            <a:r>
              <a:rPr lang="en-US" dirty="0"/>
              <a:t>: use prolonged engagement, careful interviewing, member reflection/checking, and triangulation so your interpretation is well grounded in participants’ accounts.</a:t>
            </a:r>
          </a:p>
          <a:p>
            <a:pPr marL="285750" indent="-285750">
              <a:buFont typeface="Arial"/>
              <a:buChar char="•"/>
            </a:pPr>
            <a:r>
              <a:rPr lang="en-US" b="1" dirty="0"/>
              <a:t>Transferability</a:t>
            </a:r>
            <a:r>
              <a:rPr lang="en-US" dirty="0"/>
              <a:t>: provide thick description of the setting, sample, context, and process so readers can judge whether the findings may fit another context.</a:t>
            </a:r>
            <a:endParaRPr lang="en-GB" dirty="0"/>
          </a:p>
          <a:p>
            <a:pPr marL="285750" indent="-285750">
              <a:buFont typeface="Arial"/>
              <a:buChar char="•"/>
            </a:pPr>
            <a:r>
              <a:rPr lang="en-US" b="1" dirty="0"/>
              <a:t>Dependability</a:t>
            </a:r>
            <a:r>
              <a:rPr lang="en-US" dirty="0"/>
              <a:t>: keep a clear audit trail of decisions, coding steps, changes to method, and analytic development so the process is transparent and traceable.</a:t>
            </a:r>
            <a:endParaRPr lang="en-GB" dirty="0"/>
          </a:p>
          <a:p>
            <a:pPr marL="285750" indent="-285750">
              <a:buFont typeface="Arial"/>
              <a:buChar char="•"/>
            </a:pPr>
            <a:r>
              <a:rPr lang="en-US" b="1" dirty="0"/>
              <a:t>Confirmability</a:t>
            </a:r>
            <a:r>
              <a:rPr lang="en-US" dirty="0"/>
              <a:t>: maintain reflexive notes, show links between claims and data extracts, and use supervision, peer debriefing, or audit to check that findings are not just your own assumptions. </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0B755B-496F-4CB7-B080-D17EE92FE9CC}"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01277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dirty="0"/>
              <a:t>A way of illuminating a research project from more than one angle– the application of different perspectives to examine </a:t>
            </a:r>
            <a:r>
              <a:rPr lang="en-US" dirty="0" err="1"/>
              <a:t>aphenomenon</a:t>
            </a:r>
            <a:r>
              <a:rPr lang="en-US" dirty="0"/>
              <a:t>. Its purpose is to establish the confirmability </a:t>
            </a:r>
            <a:r>
              <a:rPr lang="en-US" dirty="0" err="1"/>
              <a:t>offindings</a:t>
            </a:r>
            <a:r>
              <a:rPr lang="en-US" dirty="0"/>
              <a:t>.</a:t>
            </a:r>
          </a:p>
          <a:p>
            <a:pPr marL="285750" indent="-285750">
              <a:lnSpc>
                <a:spcPct val="90000"/>
              </a:lnSpc>
              <a:spcBef>
                <a:spcPts val="1000"/>
              </a:spcBef>
              <a:buFont typeface="Arial"/>
              <a:buChar char="•"/>
            </a:pPr>
            <a:endParaRPr lang="en-US" dirty="0"/>
          </a:p>
          <a:p>
            <a:pPr marL="285750" indent="-285750">
              <a:lnSpc>
                <a:spcPct val="90000"/>
              </a:lnSpc>
              <a:spcBef>
                <a:spcPts val="1000"/>
              </a:spcBef>
              <a:buFont typeface="Arial"/>
              <a:buChar char="•"/>
            </a:pPr>
            <a:r>
              <a:rPr lang="en-US" b="1" dirty="0"/>
              <a:t>Data Triangulation </a:t>
            </a:r>
            <a:r>
              <a:rPr lang="en-US" dirty="0"/>
              <a:t>– using several data sources obtained </a:t>
            </a:r>
            <a:r>
              <a:rPr lang="en-US" dirty="0" err="1"/>
              <a:t>fromdifferent</a:t>
            </a:r>
            <a:r>
              <a:rPr lang="en-US" dirty="0"/>
              <a:t> groups, settings or at different times</a:t>
            </a:r>
          </a:p>
          <a:p>
            <a:pPr marL="285750" indent="-285750">
              <a:lnSpc>
                <a:spcPct val="90000"/>
              </a:lnSpc>
              <a:spcBef>
                <a:spcPts val="1000"/>
              </a:spcBef>
              <a:buFont typeface="Arial"/>
              <a:buChar char="•"/>
            </a:pPr>
            <a:r>
              <a:rPr lang="en-US" b="1" dirty="0"/>
              <a:t>Investigator Triangulation </a:t>
            </a:r>
            <a:r>
              <a:rPr lang="en-US" dirty="0"/>
              <a:t>– several researchers collect </a:t>
            </a:r>
            <a:r>
              <a:rPr lang="en-US" dirty="0" err="1"/>
              <a:t>andanalyse</a:t>
            </a:r>
            <a:r>
              <a:rPr lang="en-US" dirty="0"/>
              <a:t> the data</a:t>
            </a:r>
          </a:p>
          <a:p>
            <a:pPr marL="285750" indent="-285750">
              <a:lnSpc>
                <a:spcPct val="90000"/>
              </a:lnSpc>
              <a:spcBef>
                <a:spcPts val="1000"/>
              </a:spcBef>
              <a:buFont typeface="Arial"/>
              <a:buChar char="•"/>
            </a:pPr>
            <a:r>
              <a:rPr lang="en-US" b="1" dirty="0"/>
              <a:t>Theoretical Triangulation </a:t>
            </a:r>
            <a:r>
              <a:rPr lang="en-US" dirty="0"/>
              <a:t>– when more than one </a:t>
            </a:r>
            <a:r>
              <a:rPr lang="en-US" dirty="0" err="1"/>
              <a:t>theoreticalidea</a:t>
            </a:r>
            <a:r>
              <a:rPr lang="en-US" dirty="0"/>
              <a:t> is used in the interpretation of the data.</a:t>
            </a:r>
          </a:p>
          <a:p>
            <a:pPr marL="285750" indent="-285750">
              <a:lnSpc>
                <a:spcPct val="90000"/>
              </a:lnSpc>
              <a:spcBef>
                <a:spcPts val="1000"/>
              </a:spcBef>
              <a:buFont typeface="Arial"/>
              <a:buChar char="•"/>
            </a:pPr>
            <a:r>
              <a:rPr lang="en-US" b="1" dirty="0"/>
              <a:t>Methodological Triangulation </a:t>
            </a:r>
            <a:r>
              <a:rPr lang="en-US" dirty="0"/>
              <a:t>– when researchers use two </a:t>
            </a:r>
            <a:r>
              <a:rPr lang="en-US" dirty="0" err="1"/>
              <a:t>ormore</a:t>
            </a:r>
            <a:r>
              <a:rPr lang="en-US" dirty="0"/>
              <a:t> methods in one study to answer a similar question(observations, interviews, documents, questionnaires, </a:t>
            </a:r>
            <a:r>
              <a:rPr lang="en-US" dirty="0" err="1"/>
              <a:t>focusgroups</a:t>
            </a:r>
            <a:r>
              <a:rPr lang="en-US" dirty="0"/>
              <a:t> </a:t>
            </a:r>
            <a:r>
              <a:rPr lang="en-US" dirty="0" err="1"/>
              <a:t>etc</a:t>
            </a:r>
            <a:r>
              <a:rPr lang="en-US" dirty="0"/>
              <a:t>). This can be between-method or within-method.</a:t>
            </a:r>
          </a:p>
          <a:p>
            <a:pPr marL="285750" indent="-285750">
              <a:lnSpc>
                <a:spcPct val="90000"/>
              </a:lnSpc>
              <a:spcBef>
                <a:spcPts val="1000"/>
              </a:spcBef>
              <a:buFont typeface="Arial"/>
              <a:buChar char="•"/>
            </a:pPr>
            <a:endParaRPr lang="en-US" dirty="0"/>
          </a:p>
          <a:p>
            <a:pPr>
              <a:lnSpc>
                <a:spcPct val="90000"/>
              </a:lnSpc>
              <a:spcBef>
                <a:spcPts val="1000"/>
              </a:spcBef>
            </a:pPr>
            <a:r>
              <a:rPr lang="en-US" dirty="0"/>
              <a:t>(See Denzin 2009; Holloway &amp; Wheeler 2010)</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0B755B-496F-4CB7-B080-D17EE92FE9CC}"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706064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1960’s Washington University PhD student in sociology </a:t>
            </a:r>
            <a:r>
              <a:rPr lang="en-GB" b="1" dirty="0"/>
              <a:t>Laud Humphreys</a:t>
            </a:r>
            <a:r>
              <a:rPr lang="en-GB" dirty="0"/>
              <a:t> studied men who have sex with other men in public restrooms of city parks. </a:t>
            </a:r>
          </a:p>
          <a:p>
            <a:endParaRPr lang="en-GB" dirty="0"/>
          </a:p>
          <a:p>
            <a:r>
              <a:rPr lang="en-GB" dirty="0"/>
              <a:t>These restrooms were known as "tearooms". Humphreys got his information by acting as "watch queen", playing the role of lookout and warning the men if anyone was coming. </a:t>
            </a:r>
          </a:p>
          <a:p>
            <a:endParaRPr lang="en-GB" dirty="0"/>
          </a:p>
          <a:p>
            <a:r>
              <a:rPr lang="en-GB" dirty="0"/>
              <a:t>The men involved did not know he was a researcher.</a:t>
            </a:r>
          </a:p>
          <a:p>
            <a:r>
              <a:rPr lang="en-GB" dirty="0"/>
              <a:t> </a:t>
            </a:r>
          </a:p>
          <a:p>
            <a:r>
              <a:rPr lang="en-GB" dirty="0"/>
              <a:t>In addition to recording the sex acts of over 100 men Humphreys had a small subset who knew he was a researcher and spoke to him about sex in public places and homosexuality (which was in the 1960s criminalised in the United States).</a:t>
            </a:r>
          </a:p>
          <a:p>
            <a:r>
              <a:rPr lang="en-GB" dirty="0"/>
              <a:t> </a:t>
            </a:r>
          </a:p>
          <a:p>
            <a:r>
              <a:rPr lang="en-GB" dirty="0"/>
              <a:t>Humphreys wanted to understand the relationship between these men's anonymous homosexual acts and their public lives. </a:t>
            </a:r>
          </a:p>
          <a:p>
            <a:endParaRPr lang="en-GB" u="sng" dirty="0"/>
          </a:p>
          <a:p>
            <a:r>
              <a:rPr lang="en-GB" u="sng" dirty="0"/>
              <a:t>He recorded their licence plates</a:t>
            </a:r>
            <a:r>
              <a:rPr lang="en-GB" dirty="0"/>
              <a:t> as they returned to their cars, and then found out </a:t>
            </a:r>
            <a:r>
              <a:rPr lang="en-GB" u="sng" dirty="0"/>
              <a:t>their addresses</a:t>
            </a:r>
            <a:r>
              <a:rPr lang="en-GB" dirty="0"/>
              <a:t>. </a:t>
            </a:r>
          </a:p>
          <a:p>
            <a:endParaRPr lang="en-GB" dirty="0"/>
          </a:p>
          <a:p>
            <a:r>
              <a:rPr lang="en-GB" dirty="0"/>
              <a:t>A year later, </a:t>
            </a:r>
            <a:r>
              <a:rPr lang="en-GB" u="sng" dirty="0"/>
              <a:t>he changed his hair</a:t>
            </a:r>
            <a:r>
              <a:rPr lang="en-GB" dirty="0"/>
              <a:t>, dress and car and went to the home of 50 of these men. </a:t>
            </a:r>
          </a:p>
          <a:p>
            <a:endParaRPr lang="en-GB" u="sng" dirty="0"/>
          </a:p>
          <a:p>
            <a:r>
              <a:rPr lang="en-GB" u="sng" dirty="0"/>
              <a:t>Portraying himself</a:t>
            </a:r>
            <a:r>
              <a:rPr lang="en-GB" dirty="0"/>
              <a:t> as a social health researcher he interviewed them under </a:t>
            </a:r>
            <a:r>
              <a:rPr lang="en-GB" u="sng" dirty="0"/>
              <a:t>false pretences</a:t>
            </a:r>
            <a:r>
              <a:rPr lang="en-GB" dirty="0"/>
              <a:t> to gain information on their marital status, sexuality and sexual orientations and occupations.</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B7C6B5C-D062-C54C-98CC-134F9DAC774A}" type="slidenum">
              <a:rPr lang="en-GB" smtClean="0"/>
              <a:t>20</a:t>
            </a:fld>
            <a:endParaRPr lang="en-GB"/>
          </a:p>
        </p:txBody>
      </p:sp>
    </p:spTree>
    <p:extLst>
      <p:ext uri="{BB962C8B-B14F-4D97-AF65-F5344CB8AC3E}">
        <p14:creationId xmlns:p14="http://schemas.microsoft.com/office/powerpoint/2010/main" val="32792945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His research posed a direct threat to the reputations, livelihoods, families and </a:t>
            </a:r>
            <a:r>
              <a:rPr lang="en-GB" u="sng" dirty="0"/>
              <a:t>personal liberties</a:t>
            </a:r>
            <a:r>
              <a:rPr lang="en-GB" dirty="0"/>
              <a:t> of the men he observed</a:t>
            </a:r>
          </a:p>
          <a:p>
            <a:r>
              <a:rPr lang="en-GB" dirty="0"/>
              <a:t>His masquerade as a ‘watch queen’ was a profound deception</a:t>
            </a:r>
          </a:p>
          <a:p>
            <a:r>
              <a:rPr lang="en-GB" dirty="0"/>
              <a:t>He made no attempts to gather informed consent from his ‘participants’, nor to consider their well-being</a:t>
            </a:r>
          </a:p>
          <a:p>
            <a:r>
              <a:rPr lang="en-GB" dirty="0"/>
              <a:t>His abuse of power (and further deception) in approaching ‘participants’ at their homes and </a:t>
            </a:r>
            <a:r>
              <a:rPr lang="en-GB" i="1" dirty="0"/>
              <a:t>in disguise</a:t>
            </a:r>
          </a:p>
          <a:p>
            <a:r>
              <a:rPr lang="en-GB" dirty="0"/>
              <a:t>He brought the the ‘academy’ into disrepute</a:t>
            </a:r>
          </a:p>
          <a:p>
            <a:endParaRPr lang="en-GB" dirty="0"/>
          </a:p>
          <a:p>
            <a:r>
              <a:rPr lang="en-GB" dirty="0"/>
              <a:t>The whole point of the discussion needs to focus on the fact that his research meets most if not all of the criteria for trustworthiness. Where he fails immeasurably is to manage risk into gain informed consent. Add a slide with all of those criteria up there and prove the point that no matter how well in represents quality we have to protect people in our own well-being. </a:t>
            </a:r>
          </a:p>
          <a:p>
            <a:endParaRPr lang="en-GB" dirty="0"/>
          </a:p>
          <a:p>
            <a:endParaRPr lang="en-GB" dirty="0"/>
          </a:p>
        </p:txBody>
      </p:sp>
      <p:sp>
        <p:nvSpPr>
          <p:cNvPr id="4" name="Slide Number Placeholder 3"/>
          <p:cNvSpPr>
            <a:spLocks noGrp="1"/>
          </p:cNvSpPr>
          <p:nvPr>
            <p:ph type="sldNum" sz="quarter" idx="5"/>
          </p:nvPr>
        </p:nvSpPr>
        <p:spPr/>
        <p:txBody>
          <a:bodyPr/>
          <a:lstStyle/>
          <a:p>
            <a:fld id="{EB7C6B5C-D062-C54C-98CC-134F9DAC774A}" type="slidenum">
              <a:rPr lang="en-GB" smtClean="0"/>
              <a:t>21</a:t>
            </a:fld>
            <a:endParaRPr lang="en-GB"/>
          </a:p>
        </p:txBody>
      </p:sp>
    </p:spTree>
    <p:extLst>
      <p:ext uri="{BB962C8B-B14F-4D97-AF65-F5344CB8AC3E}">
        <p14:creationId xmlns:p14="http://schemas.microsoft.com/office/powerpoint/2010/main" val="3375649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7C6B5C-D062-C54C-98CC-134F9DAC774A}" type="slidenum">
              <a:rPr lang="en-GB" smtClean="0"/>
              <a:t>22</a:t>
            </a:fld>
            <a:endParaRPr lang="en-GB"/>
          </a:p>
        </p:txBody>
      </p:sp>
    </p:spTree>
    <p:extLst>
      <p:ext uri="{BB962C8B-B14F-4D97-AF65-F5344CB8AC3E}">
        <p14:creationId xmlns:p14="http://schemas.microsoft.com/office/powerpoint/2010/main" val="17452164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dirty="0">
                <a:ea typeface="Calibri"/>
                <a:cs typeface="Calibri"/>
              </a:rPr>
              <a:t>MENTION THESE! </a:t>
            </a:r>
            <a:endParaRPr lang="en-US" b="1" dirty="0"/>
          </a:p>
          <a:p>
            <a:pPr marL="285750" indent="-285750">
              <a:buFont typeface="Arial"/>
              <a:buChar char="•"/>
            </a:pPr>
            <a:r>
              <a:rPr lang="en-US" b="1" dirty="0"/>
              <a:t>Informed consent</a:t>
            </a:r>
            <a:r>
              <a:rPr lang="en-US" dirty="0"/>
              <a:t>: state that participants gave informed consent, and whether it was written or verbal; if relevant, note assent/guardian consent. </a:t>
            </a:r>
            <a:endParaRPr lang="en-GB" dirty="0">
              <a:ea typeface="Calibri"/>
              <a:cs typeface="Calibri"/>
            </a:endParaRPr>
          </a:p>
          <a:p>
            <a:pPr marL="285750" indent="-285750">
              <a:buFont typeface="Arial"/>
              <a:buChar char="•"/>
            </a:pPr>
            <a:r>
              <a:rPr lang="en-US" b="1" dirty="0"/>
              <a:t>Confidentiality/</a:t>
            </a:r>
            <a:r>
              <a:rPr lang="en-US" b="1" dirty="0" err="1"/>
              <a:t>anonymisation</a:t>
            </a:r>
            <a:r>
              <a:rPr lang="en-US" dirty="0"/>
              <a:t>: state that data were </a:t>
            </a:r>
            <a:r>
              <a:rPr lang="en-US" dirty="0" err="1"/>
              <a:t>anonymised</a:t>
            </a:r>
            <a:r>
              <a:rPr lang="en-US" dirty="0"/>
              <a:t> or </a:t>
            </a:r>
            <a:r>
              <a:rPr lang="en-US" dirty="0" err="1"/>
              <a:t>pseudonymised</a:t>
            </a:r>
            <a:r>
              <a:rPr lang="en-US" dirty="0"/>
              <a:t> and that identifying details were removed; if they use quotes, case material, images, or anything potentially identifiable, they should also state that consent for presentation/publication was obtained. </a:t>
            </a:r>
            <a:endParaRPr lang="en-GB" dirty="0"/>
          </a:p>
          <a:p>
            <a:pPr marL="285750" indent="-285750">
              <a:buFont typeface="Arial"/>
              <a:buChar char="•"/>
            </a:pPr>
            <a:r>
              <a:rPr lang="en-US" b="1" dirty="0"/>
              <a:t>Right to withdraw</a:t>
            </a:r>
            <a:r>
              <a:rPr lang="en-US" dirty="0"/>
              <a:t>: state that participation was voluntary and that participants could withdraw, ideally noting any practical limit such as “until </a:t>
            </a:r>
            <a:r>
              <a:rPr lang="en-US" dirty="0" err="1"/>
              <a:t>anonymisation</a:t>
            </a:r>
            <a:r>
              <a:rPr lang="en-US" dirty="0"/>
              <a:t>/analysis began.” </a:t>
            </a:r>
            <a:endParaRPr lang="en-GB" dirty="0"/>
          </a:p>
          <a:p>
            <a:pPr marL="285750" indent="-285750">
              <a:buFont typeface="Arial"/>
              <a:buChar char="•"/>
            </a:pPr>
            <a:r>
              <a:rPr lang="en-US" b="1" dirty="0"/>
              <a:t>Risk / distress / safeguarding</a:t>
            </a:r>
            <a:r>
              <a:rPr lang="en-US" dirty="0"/>
              <a:t>: one line on how participant welfare was protected, especially in counselling/psychotherapy research, for example distress protocol, pause/stop procedure, debrief, signposting, or safeguarding limits to confidentiality. </a:t>
            </a:r>
            <a:endParaRPr lang="en-GB" dirty="0"/>
          </a:p>
          <a:p>
            <a:pPr marL="285750" indent="-285750">
              <a:buFont typeface="Arial"/>
              <a:buChar char="•"/>
            </a:pPr>
            <a:r>
              <a:rPr lang="en-US" b="1" dirty="0"/>
              <a:t>Data protection and declarations</a:t>
            </a:r>
            <a:r>
              <a:rPr lang="en-US" dirty="0"/>
              <a:t>: one line on secure data handling/storage for sensitive data, plus a </a:t>
            </a:r>
            <a:r>
              <a:rPr lang="en-US" b="1" dirty="0"/>
              <a:t>funding/conflict of interest statement</a:t>
            </a:r>
            <a:r>
              <a:rPr lang="en-US" dirty="0"/>
              <a:t>, even if it just says “No external funding” and “No conflicts declared.”</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0B755B-496F-4CB7-B080-D17EE92FE9CC}"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00722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6363" y="750888"/>
            <a:ext cx="6664325" cy="37496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17297EA-DDC2-47E0-9B8A-7A771A3785F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47061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4444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87005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601021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3/24/26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566395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3/24/26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3324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3/24/26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68912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3/24/26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42591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55992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551957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70718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05728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45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A26BF4EB-B912-424E-AC11-8231F01CB7F6}" type="datetimeFigureOut">
              <a:rPr lang="en-US" smtClean="0"/>
              <a:t>3/24/26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16154281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26BF4EB-B912-424E-AC11-8231F01CB7F6}" type="datetimeFigureOut">
              <a:rPr lang="en-US" smtClean="0"/>
              <a:t>3/24/26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35251681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4500"/>
            </a:lvl1pPr>
          </a:lstStyle>
          <a:p>
            <a:r>
              <a:rPr lang="en-GB"/>
              <a:t>Click to edit Master title style</a:t>
            </a:r>
            <a:endParaRPr lang="en-US"/>
          </a:p>
        </p:txBody>
      </p:sp>
      <p:sp>
        <p:nvSpPr>
          <p:cNvPr id="3" name="Text Placeholder 2"/>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26BF4EB-B912-424E-AC11-8231F01CB7F6}" type="datetimeFigureOut">
              <a:rPr lang="en-US" smtClean="0"/>
              <a:t>3/24/26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24152823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A26BF4EB-B912-424E-AC11-8231F01CB7F6}" type="datetimeFigureOut">
              <a:rPr lang="en-US" smtClean="0"/>
              <a:t>3/24/26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31688406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26BF4EB-B912-424E-AC11-8231F01CB7F6}" type="datetimeFigureOut">
              <a:rPr lang="en-US" smtClean="0"/>
              <a:t>3/24/26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34720473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26BF4EB-B912-424E-AC11-8231F01CB7F6}" type="datetimeFigureOut">
              <a:rPr lang="en-US" smtClean="0"/>
              <a:t>3/24/26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35143560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6BF4EB-B912-424E-AC11-8231F01CB7F6}" type="datetimeFigureOut">
              <a:rPr lang="en-US" smtClean="0"/>
              <a:t>3/24/26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42691556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GB"/>
              <a:t>Click to edit Master title style</a:t>
            </a:r>
            <a:endParaRPr lang="en-US"/>
          </a:p>
        </p:txBody>
      </p:sp>
      <p:sp>
        <p:nvSpPr>
          <p:cNvPr id="3" name="Content Placeholder 2"/>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A26BF4EB-B912-424E-AC11-8231F01CB7F6}" type="datetimeFigureOut">
              <a:rPr lang="en-US" smtClean="0"/>
              <a:t>3/24/26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7604341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A26BF4EB-B912-424E-AC11-8231F01CB7F6}" type="datetimeFigureOut">
              <a:rPr lang="en-US" smtClean="0"/>
              <a:t>3/24/26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37103957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26BF4EB-B912-424E-AC11-8231F01CB7F6}" type="datetimeFigureOut">
              <a:rPr lang="en-US" smtClean="0"/>
              <a:t>3/24/26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21669117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26BF4EB-B912-424E-AC11-8231F01CB7F6}" type="datetimeFigureOut">
              <a:rPr lang="en-US" smtClean="0"/>
              <a:t>3/24/26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34910262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457200"/>
            <a:ext cx="10972800" cy="1371600"/>
          </a:xfrm>
        </p:spPr>
        <p:txBody>
          <a:bodyPr/>
          <a:lstStyle/>
          <a:p>
            <a:r>
              <a:rPr lang="en-US"/>
              <a:t>Click to edit Master title style</a:t>
            </a:r>
            <a:endParaRPr lang="en-GB"/>
          </a:p>
        </p:txBody>
      </p:sp>
      <p:sp>
        <p:nvSpPr>
          <p:cNvPr id="3" name="Content Placeholder 2"/>
          <p:cNvSpPr>
            <a:spLocks noGrp="1"/>
          </p:cNvSpPr>
          <p:nvPr>
            <p:ph sz="quarter" idx="1"/>
          </p:nvPr>
        </p:nvSpPr>
        <p:spPr>
          <a:xfrm>
            <a:off x="609600" y="1981200"/>
            <a:ext cx="5384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981200"/>
            <a:ext cx="5384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half" idx="3"/>
          </p:nvPr>
        </p:nvSpPr>
        <p:spPr>
          <a:xfrm>
            <a:off x="609600" y="4000500"/>
            <a:ext cx="10972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10"/>
          </p:nvPr>
        </p:nvSpPr>
        <p:spPr>
          <a:xfrm>
            <a:off x="4165600" y="6248400"/>
            <a:ext cx="3860800" cy="457200"/>
          </a:xfrm>
        </p:spPr>
        <p:txBody>
          <a:bodyPr/>
          <a:lstStyle>
            <a:lvl1pPr>
              <a:defRPr/>
            </a:lvl1pPr>
          </a:lstStyle>
          <a:p>
            <a:endParaRPr lang="en-GB">
              <a:solidFill>
                <a:srgbClr val="242852"/>
              </a:solidFill>
            </a:endParaRPr>
          </a:p>
        </p:txBody>
      </p:sp>
      <p:sp>
        <p:nvSpPr>
          <p:cNvPr id="7" name="Slide Number Placeholder 6"/>
          <p:cNvSpPr>
            <a:spLocks noGrp="1"/>
          </p:cNvSpPr>
          <p:nvPr>
            <p:ph type="sldNum" sz="quarter" idx="11"/>
          </p:nvPr>
        </p:nvSpPr>
        <p:spPr>
          <a:xfrm>
            <a:off x="8737600" y="6248400"/>
            <a:ext cx="2844800" cy="457200"/>
          </a:xfrm>
        </p:spPr>
        <p:txBody>
          <a:bodyPr/>
          <a:lstStyle>
            <a:lvl1pPr>
              <a:defRPr/>
            </a:lvl1pPr>
          </a:lstStyle>
          <a:p>
            <a:fld id="{B89C1D3E-27D0-446D-A84C-479BDADFFAED}" type="slidenum">
              <a:rPr lang="en-GB"/>
              <a:pPr/>
              <a:t>‹#›</a:t>
            </a:fld>
            <a:endParaRPr lang="en-GB"/>
          </a:p>
        </p:txBody>
      </p:sp>
      <p:sp>
        <p:nvSpPr>
          <p:cNvPr id="8" name="Date Placeholder 7"/>
          <p:cNvSpPr>
            <a:spLocks noGrp="1"/>
          </p:cNvSpPr>
          <p:nvPr>
            <p:ph type="dt" sz="half" idx="12"/>
          </p:nvPr>
        </p:nvSpPr>
        <p:spPr>
          <a:xfrm>
            <a:off x="609600" y="6245225"/>
            <a:ext cx="2844800" cy="476250"/>
          </a:xfrm>
        </p:spPr>
        <p:txBody>
          <a:bodyPr/>
          <a:lstStyle>
            <a:lvl1pPr>
              <a:defRPr/>
            </a:lvl1pPr>
          </a:lstStyle>
          <a:p>
            <a:endParaRPr lang="en-GB">
              <a:solidFill>
                <a:srgbClr val="242852"/>
              </a:solidFill>
            </a:endParaRPr>
          </a:p>
        </p:txBody>
      </p:sp>
    </p:spTree>
    <p:extLst>
      <p:ext uri="{BB962C8B-B14F-4D97-AF65-F5344CB8AC3E}">
        <p14:creationId xmlns:p14="http://schemas.microsoft.com/office/powerpoint/2010/main" val="2437451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3/24/26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2177080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26BF4EB-B912-424E-AC11-8231F01CB7F6}" type="datetimeFigureOut">
              <a:rPr lang="en-US" smtClean="0"/>
              <a:t>3/24/26</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006D596-BD42-684B-9CFC-9D6B8945D1DA}" type="slidenum">
              <a:rPr lang="en-US" smtClean="0"/>
              <a:t>‹#›</a:t>
            </a:fld>
            <a:endParaRPr lang="en-US"/>
          </a:p>
        </p:txBody>
      </p:sp>
    </p:spTree>
    <p:extLst>
      <p:ext uri="{BB962C8B-B14F-4D97-AF65-F5344CB8AC3E}">
        <p14:creationId xmlns:p14="http://schemas.microsoft.com/office/powerpoint/2010/main" val="332487835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0.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2.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4.jp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5.jpe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6.jpe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17.jpe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18.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19.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image" Target="../media/image20.jp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png"/><Relationship Id="rId5" Type="http://schemas.openxmlformats.org/officeDocument/2006/relationships/image" Target="../media/image21.jpeg"/><Relationship Id="rId4" Type="http://schemas.openxmlformats.org/officeDocument/2006/relationships/notesSlide" Target="../notesSlides/notesSlide19.xml"/></Relationships>
</file>

<file path=ppt/slides/_rels/slide21.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22.m4a"/><Relationship Id="rId7" Type="http://schemas.openxmlformats.org/officeDocument/2006/relationships/image" Target="../media/image22.png"/><Relationship Id="rId2" Type="http://schemas.openxmlformats.org/officeDocument/2006/relationships/video" Target="../media/media21.mp4"/><Relationship Id="rId1" Type="http://schemas.microsoft.com/office/2007/relationships/media" Target="../media/media21.mp4"/><Relationship Id="rId6" Type="http://schemas.openxmlformats.org/officeDocument/2006/relationships/notesSlide" Target="../notesSlides/notesSlide20.xml"/><Relationship Id="rId5" Type="http://schemas.openxmlformats.org/officeDocument/2006/relationships/slideLayout" Target="../slideLayouts/slideLayout2.xml"/><Relationship Id="rId4" Type="http://schemas.openxmlformats.org/officeDocument/2006/relationships/audio" Target="../media/media22.m4a"/></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2.png"/><Relationship Id="rId5" Type="http://schemas.openxmlformats.org/officeDocument/2006/relationships/image" Target="../media/image23.png"/><Relationship Id="rId4" Type="http://schemas.openxmlformats.org/officeDocument/2006/relationships/notesSlide" Target="../notesSlides/notesSlide21.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2.png"/><Relationship Id="rId4" Type="http://schemas.openxmlformats.org/officeDocument/2006/relationships/notesSlide" Target="../notesSlides/notesSlide22.xml"/></Relationships>
</file>

<file path=ppt/slides/_rels/slide24.xml.rels><?xml version="1.0" encoding="UTF-8" standalone="yes"?>
<Relationships xmlns="http://schemas.openxmlformats.org/package/2006/relationships"><Relationship Id="rId3" Type="http://schemas.openxmlformats.org/officeDocument/2006/relationships/hyperlink" Target="https://www.bacp.co.uk/" TargetMode="External"/><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Ethical guidelines for research in the counselling professions">
            <a:extLst>
              <a:ext uri="{FF2B5EF4-FFF2-40B4-BE49-F238E27FC236}">
                <a16:creationId xmlns:a16="http://schemas.microsoft.com/office/drawing/2014/main" id="{E4940E40-275A-2569-A162-40FD6C8AE338}"/>
              </a:ext>
            </a:extLst>
          </p:cNvPr>
          <p:cNvPicPr>
            <a:picLocks noGrp="1" noChangeAspect="1"/>
          </p:cNvPicPr>
          <p:nvPr>
            <p:ph idx="1"/>
          </p:nvPr>
        </p:nvPicPr>
        <p:blipFill>
          <a:blip r:embed="rId5"/>
          <a:stretch>
            <a:fillRect/>
          </a:stretch>
        </p:blipFill>
        <p:spPr>
          <a:xfrm>
            <a:off x="3671887" y="-5028"/>
            <a:ext cx="4848225" cy="6861175"/>
          </a:xfrm>
        </p:spPr>
      </p:pic>
      <p:pic>
        <p:nvPicPr>
          <p:cNvPr id="7" name="Audio 6">
            <a:extLst>
              <a:ext uri="{FF2B5EF4-FFF2-40B4-BE49-F238E27FC236}">
                <a16:creationId xmlns:a16="http://schemas.microsoft.com/office/drawing/2014/main" id="{EDB75E77-07C6-E73F-A242-97ACD00C5CF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145181494"/>
      </p:ext>
    </p:extLst>
  </p:cSld>
  <p:clrMapOvr>
    <a:masterClrMapping/>
  </p:clrMapOvr>
  <mc:AlternateContent xmlns:mc="http://schemas.openxmlformats.org/markup-compatibility/2006">
    <mc:Choice xmlns:p14="http://schemas.microsoft.com/office/powerpoint/2010/main" Requires="p14">
      <p:transition spd="slow" p14:dur="2000" advTm="335008"/>
    </mc:Choice>
    <mc:Fallback>
      <p:transition spd="slow" advTm="3350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picture containing text&#10;&#10;Description automatically generated">
            <a:extLst>
              <a:ext uri="{FF2B5EF4-FFF2-40B4-BE49-F238E27FC236}">
                <a16:creationId xmlns:a16="http://schemas.microsoft.com/office/drawing/2014/main" id="{3679D8A7-AE8A-B9F4-929B-F7BA9B162A23}"/>
              </a:ext>
            </a:extLst>
          </p:cNvPr>
          <p:cNvPicPr>
            <a:picLocks noChangeAspect="1"/>
          </p:cNvPicPr>
          <p:nvPr/>
        </p:nvPicPr>
        <p:blipFill>
          <a:blip r:embed="rId5"/>
          <a:stretch>
            <a:fillRect/>
          </a:stretch>
        </p:blipFill>
        <p:spPr>
          <a:xfrm>
            <a:off x="3414924" y="643466"/>
            <a:ext cx="5362151" cy="5571067"/>
          </a:xfrm>
          <a:prstGeom prst="rect">
            <a:avLst/>
          </a:prstGeom>
        </p:spPr>
      </p:pic>
      <p:pic>
        <p:nvPicPr>
          <p:cNvPr id="17" name="Audio 16">
            <a:extLst>
              <a:ext uri="{FF2B5EF4-FFF2-40B4-BE49-F238E27FC236}">
                <a16:creationId xmlns:a16="http://schemas.microsoft.com/office/drawing/2014/main" id="{653F1063-3973-65EA-A7EF-4EEA60C0F88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66273773"/>
      </p:ext>
    </p:extLst>
  </p:cSld>
  <p:clrMapOvr>
    <a:masterClrMapping/>
  </p:clrMapOvr>
  <mc:AlternateContent xmlns:mc="http://schemas.openxmlformats.org/markup-compatibility/2006">
    <mc:Choice xmlns:p14="http://schemas.microsoft.com/office/powerpoint/2010/main" Requires="p14">
      <p:transition spd="slow" p14:dur="2000" advTm="118656"/>
    </mc:Choice>
    <mc:Fallback>
      <p:transition spd="slow" advTm="1186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ll you need to know about Threat, Vulnerability and Risk-An overview of  Cybersecurity">
            <a:extLst>
              <a:ext uri="{FF2B5EF4-FFF2-40B4-BE49-F238E27FC236}">
                <a16:creationId xmlns:a16="http://schemas.microsoft.com/office/drawing/2014/main" id="{A92D13C3-B7A7-7EE2-BC72-97F0D9D10219}"/>
              </a:ext>
            </a:extLst>
          </p:cNvPr>
          <p:cNvPicPr>
            <a:picLocks noGrp="1" noChangeAspect="1"/>
          </p:cNvPicPr>
          <p:nvPr>
            <p:ph idx="1"/>
          </p:nvPr>
        </p:nvPicPr>
        <p:blipFill>
          <a:blip r:embed="rId5"/>
          <a:stretch>
            <a:fillRect/>
          </a:stretch>
        </p:blipFill>
        <p:spPr>
          <a:xfrm>
            <a:off x="840277" y="643466"/>
            <a:ext cx="10511446" cy="5571067"/>
          </a:xfrm>
          <a:prstGeom prst="rect">
            <a:avLst/>
          </a:prstGeom>
        </p:spPr>
      </p:pic>
      <p:pic>
        <p:nvPicPr>
          <p:cNvPr id="5" name="Audio 4">
            <a:extLst>
              <a:ext uri="{FF2B5EF4-FFF2-40B4-BE49-F238E27FC236}">
                <a16:creationId xmlns:a16="http://schemas.microsoft.com/office/drawing/2014/main" id="{597EF2A9-EC60-843E-E52C-1A28FF10C5D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896153998"/>
      </p:ext>
    </p:extLst>
  </p:cSld>
  <p:clrMapOvr>
    <a:masterClrMapping/>
  </p:clrMapOvr>
  <mc:AlternateContent xmlns:mc="http://schemas.openxmlformats.org/markup-compatibility/2006">
    <mc:Choice xmlns:p14="http://schemas.microsoft.com/office/powerpoint/2010/main" Requires="p14">
      <p:transition spd="slow" p14:dur="2000" advTm="114602"/>
    </mc:Choice>
    <mc:Fallback>
      <p:transition spd="slow" advTm="1146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22B2DD-E14D-4972-9D98-5D6E61B1B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0CFB124C-4B0C-4A81-8633-17257B151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82006" y="569844"/>
            <a:ext cx="8427988" cy="5649981"/>
          </a:xfrm>
          <a:prstGeom prst="rect">
            <a:avLst/>
          </a:prstGeom>
          <a:ln>
            <a:noFill/>
          </a:ln>
          <a:effectLst>
            <a:outerShdw blurRad="317500" dist="317500" dir="7140000" sx="95000" sy="95000" algn="t"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Content Placeholder 3" descr="Safe is Too Risky">
            <a:extLst>
              <a:ext uri="{FF2B5EF4-FFF2-40B4-BE49-F238E27FC236}">
                <a16:creationId xmlns:a16="http://schemas.microsoft.com/office/drawing/2014/main" id="{F81786FC-FBD4-C8F6-4FCF-E4F5722DD739}"/>
              </a:ext>
            </a:extLst>
          </p:cNvPr>
          <p:cNvPicPr>
            <a:picLocks noGrp="1" noChangeAspect="1"/>
          </p:cNvPicPr>
          <p:nvPr>
            <p:ph idx="1"/>
          </p:nvPr>
        </p:nvPicPr>
        <p:blipFill>
          <a:blip r:embed="rId5"/>
          <a:srcRect b="13058"/>
          <a:stretch>
            <a:fillRect/>
          </a:stretch>
        </p:blipFill>
        <p:spPr>
          <a:xfrm>
            <a:off x="1882006" y="569843"/>
            <a:ext cx="8450714" cy="5649981"/>
          </a:xfrm>
          <a:prstGeom prst="rect">
            <a:avLst/>
          </a:prstGeom>
        </p:spPr>
      </p:pic>
      <p:pic>
        <p:nvPicPr>
          <p:cNvPr id="5" name="Audio 4">
            <a:extLst>
              <a:ext uri="{FF2B5EF4-FFF2-40B4-BE49-F238E27FC236}">
                <a16:creationId xmlns:a16="http://schemas.microsoft.com/office/drawing/2014/main" id="{E95DDBA7-3613-9F49-AEF7-B7B8BDDA898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681011783"/>
      </p:ext>
    </p:extLst>
  </p:cSld>
  <p:clrMapOvr>
    <a:masterClrMapping/>
  </p:clrMapOvr>
  <mc:AlternateContent xmlns:mc="http://schemas.openxmlformats.org/markup-compatibility/2006">
    <mc:Choice xmlns:p14="http://schemas.microsoft.com/office/powerpoint/2010/main" Requires="p14">
      <p:transition spd="slow" p14:dur="2000" advTm="260064"/>
    </mc:Choice>
    <mc:Fallback>
      <p:transition spd="slow" advTm="2600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Just what is risk appetite and how does it differ from risk tolerance? |  Norman Marks on Governance, Risk Management, and Internal Audit">
            <a:extLst>
              <a:ext uri="{FF2B5EF4-FFF2-40B4-BE49-F238E27FC236}">
                <a16:creationId xmlns:a16="http://schemas.microsoft.com/office/drawing/2014/main" id="{289F4CF4-3079-F5D8-5747-1B188784F132}"/>
              </a:ext>
            </a:extLst>
          </p:cNvPr>
          <p:cNvPicPr>
            <a:picLocks noGrp="1" noChangeAspect="1"/>
          </p:cNvPicPr>
          <p:nvPr>
            <p:ph idx="1"/>
          </p:nvPr>
        </p:nvPicPr>
        <p:blipFill>
          <a:blip r:embed="rId5"/>
          <a:stretch>
            <a:fillRect/>
          </a:stretch>
        </p:blipFill>
        <p:spPr>
          <a:xfrm>
            <a:off x="643467" y="1725083"/>
            <a:ext cx="10905066" cy="3407832"/>
          </a:xfrm>
          <a:prstGeom prst="rect">
            <a:avLst/>
          </a:prstGeom>
        </p:spPr>
      </p:pic>
      <p:pic>
        <p:nvPicPr>
          <p:cNvPr id="5" name="Audio 4">
            <a:extLst>
              <a:ext uri="{FF2B5EF4-FFF2-40B4-BE49-F238E27FC236}">
                <a16:creationId xmlns:a16="http://schemas.microsoft.com/office/drawing/2014/main" id="{C23DDA39-041A-AD5F-067C-C5E5C23892D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20576882"/>
      </p:ext>
    </p:extLst>
  </p:cSld>
  <p:clrMapOvr>
    <a:masterClrMapping/>
  </p:clrMapOvr>
  <mc:AlternateContent xmlns:mc="http://schemas.openxmlformats.org/markup-compatibility/2006">
    <mc:Choice xmlns:p14="http://schemas.microsoft.com/office/powerpoint/2010/main" Requires="p14">
      <p:transition spd="slow" p14:dur="2000" advTm="76746"/>
    </mc:Choice>
    <mc:Fallback>
      <p:transition spd="slow" advTm="767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F3446-58FA-46FF-9DA2-892FE44FC9A8}"/>
              </a:ext>
            </a:extLst>
          </p:cNvPr>
          <p:cNvSpPr>
            <a:spLocks noGrp="1"/>
          </p:cNvSpPr>
          <p:nvPr>
            <p:ph type="title"/>
          </p:nvPr>
        </p:nvSpPr>
        <p:spPr/>
        <p:txBody>
          <a:bodyPr/>
          <a:lstStyle/>
          <a:p>
            <a:r>
              <a:rPr lang="en-GB"/>
              <a:t>“Peculiarities” of counselling research</a:t>
            </a:r>
            <a:endParaRPr lang="en-GB" dirty="0"/>
          </a:p>
        </p:txBody>
      </p:sp>
      <p:sp>
        <p:nvSpPr>
          <p:cNvPr id="3" name="Content Placeholder 2">
            <a:extLst>
              <a:ext uri="{FF2B5EF4-FFF2-40B4-BE49-F238E27FC236}">
                <a16:creationId xmlns:a16="http://schemas.microsoft.com/office/drawing/2014/main" id="{54037AB4-5883-46FB-AA0E-9AA124E96A5D}"/>
              </a:ext>
            </a:extLst>
          </p:cNvPr>
          <p:cNvSpPr>
            <a:spLocks noGrp="1"/>
          </p:cNvSpPr>
          <p:nvPr>
            <p:ph idx="1"/>
          </p:nvPr>
        </p:nvSpPr>
        <p:spPr>
          <a:xfrm>
            <a:off x="216520" y="1690690"/>
            <a:ext cx="5107648" cy="4486273"/>
          </a:xfrm>
        </p:spPr>
        <p:txBody>
          <a:bodyPr/>
          <a:lstStyle/>
          <a:p>
            <a:endParaRPr lang="en-GB" dirty="0"/>
          </a:p>
          <a:p>
            <a:r>
              <a:rPr lang="en-GB" sz="2400" dirty="0"/>
              <a:t>Going beyond non-maleficence in striving to enhance client well-being (beneficence)</a:t>
            </a:r>
          </a:p>
          <a:p>
            <a:endParaRPr lang="en-GB" sz="2400" dirty="0"/>
          </a:p>
          <a:p>
            <a:r>
              <a:rPr lang="en-GB" sz="2400" dirty="0"/>
              <a:t>Dual roles-a counsellor becomes a researcher (e.g. Gabriel, 2005; Lazarus and </a:t>
            </a:r>
            <a:r>
              <a:rPr lang="en-GB" sz="2400" dirty="0" err="1"/>
              <a:t>Zur</a:t>
            </a:r>
            <a:r>
              <a:rPr lang="en-GB" sz="2400" dirty="0"/>
              <a:t>, 2002)</a:t>
            </a:r>
          </a:p>
        </p:txBody>
      </p:sp>
      <p:pic>
        <p:nvPicPr>
          <p:cNvPr id="4" name="Picture 3">
            <a:extLst>
              <a:ext uri="{FF2B5EF4-FFF2-40B4-BE49-F238E27FC236}">
                <a16:creationId xmlns:a16="http://schemas.microsoft.com/office/drawing/2014/main" id="{652F8049-2B7A-407C-9E41-412647C5D678}"/>
              </a:ext>
            </a:extLst>
          </p:cNvPr>
          <p:cNvPicPr>
            <a:picLocks noChangeAspect="1"/>
          </p:cNvPicPr>
          <p:nvPr/>
        </p:nvPicPr>
        <p:blipFill>
          <a:blip r:embed="rId5"/>
          <a:stretch>
            <a:fillRect/>
          </a:stretch>
        </p:blipFill>
        <p:spPr>
          <a:xfrm>
            <a:off x="5324168" y="1853753"/>
            <a:ext cx="6867832" cy="4323209"/>
          </a:xfrm>
          <a:prstGeom prst="rect">
            <a:avLst/>
          </a:prstGeom>
        </p:spPr>
      </p:pic>
      <p:pic>
        <p:nvPicPr>
          <p:cNvPr id="5" name="Picture 4">
            <a:extLst>
              <a:ext uri="{FF2B5EF4-FFF2-40B4-BE49-F238E27FC236}">
                <a16:creationId xmlns:a16="http://schemas.microsoft.com/office/drawing/2014/main" id="{F4EFAC4F-D210-4915-8EC2-C859331BB274}"/>
              </a:ext>
            </a:extLst>
          </p:cNvPr>
          <p:cNvPicPr>
            <a:picLocks noChangeAspect="1"/>
          </p:cNvPicPr>
          <p:nvPr/>
        </p:nvPicPr>
        <p:blipFill>
          <a:blip r:embed="rId6"/>
          <a:stretch>
            <a:fillRect/>
          </a:stretch>
        </p:blipFill>
        <p:spPr>
          <a:xfrm>
            <a:off x="5598511" y="5417206"/>
            <a:ext cx="6102625" cy="359695"/>
          </a:xfrm>
          <a:prstGeom prst="rect">
            <a:avLst/>
          </a:prstGeom>
        </p:spPr>
      </p:pic>
      <p:pic>
        <p:nvPicPr>
          <p:cNvPr id="8" name="Audio 7">
            <a:extLst>
              <a:ext uri="{FF2B5EF4-FFF2-40B4-BE49-F238E27FC236}">
                <a16:creationId xmlns:a16="http://schemas.microsoft.com/office/drawing/2014/main" id="{B93B5180-EB5E-7F02-2545-9B119194A45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09551392"/>
      </p:ext>
    </p:extLst>
  </p:cSld>
  <p:clrMapOvr>
    <a:masterClrMapping/>
  </p:clrMapOvr>
  <mc:AlternateContent xmlns:mc="http://schemas.openxmlformats.org/markup-compatibility/2006">
    <mc:Choice xmlns:p14="http://schemas.microsoft.com/office/powerpoint/2010/main" Requires="p14">
      <p:transition spd="slow" p14:dur="2000" advTm="118144"/>
    </mc:Choice>
    <mc:Fallback>
      <p:transition spd="slow" advTm="118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2A25A-ADEC-40F4-9937-2EC2A6CF8994}"/>
              </a:ext>
            </a:extLst>
          </p:cNvPr>
          <p:cNvSpPr>
            <a:spLocks noGrp="1"/>
          </p:cNvSpPr>
          <p:nvPr>
            <p:ph type="title"/>
          </p:nvPr>
        </p:nvSpPr>
        <p:spPr>
          <a:xfrm>
            <a:off x="844476" y="1280160"/>
            <a:ext cx="3539266" cy="4297680"/>
          </a:xfrm>
        </p:spPr>
        <p:txBody>
          <a:bodyPr anchor="ctr">
            <a:normAutofit/>
          </a:bodyPr>
          <a:lstStyle/>
          <a:p>
            <a:r>
              <a:rPr lang="en-GB" dirty="0"/>
              <a:t>Ethical strategies to safeguard the well-being of the client (participant):</a:t>
            </a:r>
          </a:p>
        </p:txBody>
      </p:sp>
      <p:sp>
        <p:nvSpPr>
          <p:cNvPr id="3" name="Content Placeholder 2">
            <a:extLst>
              <a:ext uri="{FF2B5EF4-FFF2-40B4-BE49-F238E27FC236}">
                <a16:creationId xmlns:a16="http://schemas.microsoft.com/office/drawing/2014/main" id="{4C333D32-0380-48B8-B1BE-294690DDC87C}"/>
              </a:ext>
            </a:extLst>
          </p:cNvPr>
          <p:cNvSpPr>
            <a:spLocks noGrp="1"/>
          </p:cNvSpPr>
          <p:nvPr>
            <p:ph idx="1"/>
          </p:nvPr>
        </p:nvSpPr>
        <p:spPr>
          <a:xfrm>
            <a:off x="4924851" y="542925"/>
            <a:ext cx="6676595" cy="5843588"/>
          </a:xfrm>
        </p:spPr>
        <p:txBody>
          <a:bodyPr anchor="ctr">
            <a:normAutofit/>
          </a:bodyPr>
          <a:lstStyle/>
          <a:p>
            <a:r>
              <a:rPr lang="en-GB" sz="2800" dirty="0"/>
              <a:t>Seek informed consent in advance.</a:t>
            </a:r>
          </a:p>
          <a:p>
            <a:r>
              <a:rPr lang="en-GB" sz="2800" dirty="0"/>
              <a:t>Consent as a process, rather than a one-off event.</a:t>
            </a:r>
          </a:p>
          <a:p>
            <a:r>
              <a:rPr lang="en-GB" sz="2800" dirty="0"/>
              <a:t>Give contact of an independent consultant whom the client can contact if they feel under pressure or unhappy with any aspect of the arrangement.</a:t>
            </a:r>
          </a:p>
          <a:p>
            <a:r>
              <a:rPr lang="en-GB" sz="2800" dirty="0"/>
              <a:t>Collect data that can be analysed by others. </a:t>
            </a:r>
          </a:p>
          <a:p>
            <a:r>
              <a:rPr lang="en-GB" sz="2800" dirty="0"/>
              <a:t>Employing collaborative or dialogical research approach. </a:t>
            </a:r>
          </a:p>
        </p:txBody>
      </p:sp>
      <p:pic>
        <p:nvPicPr>
          <p:cNvPr id="8" name="Audio 7">
            <a:extLst>
              <a:ext uri="{FF2B5EF4-FFF2-40B4-BE49-F238E27FC236}">
                <a16:creationId xmlns:a16="http://schemas.microsoft.com/office/drawing/2014/main" id="{B45A3862-736A-1475-9B2E-65813CEADA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94249367"/>
      </p:ext>
    </p:extLst>
  </p:cSld>
  <p:clrMapOvr>
    <a:masterClrMapping/>
  </p:clrMapOvr>
  <mc:AlternateContent xmlns:mc="http://schemas.openxmlformats.org/markup-compatibility/2006">
    <mc:Choice xmlns:p14="http://schemas.microsoft.com/office/powerpoint/2010/main" Requires="p14">
      <p:transition spd="slow" p14:dur="2000" advTm="175392"/>
    </mc:Choice>
    <mc:Fallback>
      <p:transition spd="slow" advTm="1753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84C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Content Placeholder 6" descr="Essential Elements of Informed Consent">
            <a:extLst>
              <a:ext uri="{FF2B5EF4-FFF2-40B4-BE49-F238E27FC236}">
                <a16:creationId xmlns:a16="http://schemas.microsoft.com/office/drawing/2014/main" id="{85EBAC84-3D6F-CA38-CDB1-F6A47C7052CC}"/>
              </a:ext>
            </a:extLst>
          </p:cNvPr>
          <p:cNvPicPr>
            <a:picLocks noGrp="1" noChangeAspect="1"/>
          </p:cNvPicPr>
          <p:nvPr>
            <p:ph idx="1"/>
          </p:nvPr>
        </p:nvPicPr>
        <p:blipFill>
          <a:blip r:embed="rId5"/>
          <a:srcRect t="3362" r="-55" b="11842"/>
          <a:stretch>
            <a:fillRect/>
          </a:stretch>
        </p:blipFill>
        <p:spPr>
          <a:xfrm>
            <a:off x="1713615" y="643467"/>
            <a:ext cx="8764770" cy="5571066"/>
          </a:xfrm>
          <a:prstGeom prst="rect">
            <a:avLst/>
          </a:prstGeom>
        </p:spPr>
      </p:pic>
      <p:pic>
        <p:nvPicPr>
          <p:cNvPr id="6" name="Audio 5">
            <a:extLst>
              <a:ext uri="{FF2B5EF4-FFF2-40B4-BE49-F238E27FC236}">
                <a16:creationId xmlns:a16="http://schemas.microsoft.com/office/drawing/2014/main" id="{A1F9AA45-F3F6-ED9B-EB99-CD02D50CB34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37586217"/>
      </p:ext>
    </p:extLst>
  </p:cSld>
  <p:clrMapOvr>
    <a:masterClrMapping/>
  </p:clrMapOvr>
  <mc:AlternateContent xmlns:mc="http://schemas.openxmlformats.org/markup-compatibility/2006">
    <mc:Choice xmlns:p14="http://schemas.microsoft.com/office/powerpoint/2010/main" Requires="p14">
      <p:transition spd="slow" p14:dur="2000" advTm="41834"/>
    </mc:Choice>
    <mc:Fallback>
      <p:transition spd="slow" advTm="418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What is self-awareness? And how can you cultivate it?">
            <a:extLst>
              <a:ext uri="{FF2B5EF4-FFF2-40B4-BE49-F238E27FC236}">
                <a16:creationId xmlns:a16="http://schemas.microsoft.com/office/drawing/2014/main" id="{D0BB78B0-F206-5578-AB44-821A0DC0105A}"/>
              </a:ext>
            </a:extLst>
          </p:cNvPr>
          <p:cNvPicPr>
            <a:picLocks noGrp="1" noChangeAspect="1"/>
          </p:cNvPicPr>
          <p:nvPr>
            <p:ph idx="1"/>
          </p:nvPr>
        </p:nvPicPr>
        <p:blipFill>
          <a:blip r:embed="rId5"/>
          <a:srcRect l="6524" r="126"/>
          <a:stretch>
            <a:fillRect/>
          </a:stretch>
        </p:blipFill>
        <p:spPr>
          <a:xfrm>
            <a:off x="20" y="1282"/>
            <a:ext cx="12191980" cy="6856718"/>
          </a:xfrm>
          <a:prstGeom prst="rect">
            <a:avLst/>
          </a:prstGeom>
        </p:spPr>
      </p:pic>
      <p:pic>
        <p:nvPicPr>
          <p:cNvPr id="10" name="Audio 9">
            <a:extLst>
              <a:ext uri="{FF2B5EF4-FFF2-40B4-BE49-F238E27FC236}">
                <a16:creationId xmlns:a16="http://schemas.microsoft.com/office/drawing/2014/main" id="{06449FEB-D5F0-F836-2B07-68885A6CFC2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307165952"/>
      </p:ext>
    </p:extLst>
  </p:cSld>
  <p:clrMapOvr>
    <a:masterClrMapping/>
  </p:clrMapOvr>
  <mc:AlternateContent xmlns:mc="http://schemas.openxmlformats.org/markup-compatibility/2006">
    <mc:Choice xmlns:p14="http://schemas.microsoft.com/office/powerpoint/2010/main" Requires="p14">
      <p:transition spd="slow" p14:dur="2000" advTm="276469"/>
    </mc:Choice>
    <mc:Fallback>
      <p:transition spd="slow" advTm="2764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84881-4871-4827-8290-5E4094302EEF}"/>
              </a:ext>
            </a:extLst>
          </p:cNvPr>
          <p:cNvSpPr>
            <a:spLocks noGrp="1"/>
          </p:cNvSpPr>
          <p:nvPr>
            <p:ph type="title"/>
          </p:nvPr>
        </p:nvSpPr>
        <p:spPr>
          <a:xfrm>
            <a:off x="838200" y="365125"/>
            <a:ext cx="10515600" cy="1306443"/>
          </a:xfrm>
        </p:spPr>
        <p:txBody>
          <a:bodyPr>
            <a:normAutofit/>
          </a:bodyPr>
          <a:lstStyle/>
          <a:p>
            <a:r>
              <a:rPr lang="en-GB" sz="4000"/>
              <a:t>Researcher self-care</a:t>
            </a:r>
          </a:p>
        </p:txBody>
      </p:sp>
      <p:sp>
        <p:nvSpPr>
          <p:cNvPr id="3" name="Content Placeholder 2">
            <a:extLst>
              <a:ext uri="{FF2B5EF4-FFF2-40B4-BE49-F238E27FC236}">
                <a16:creationId xmlns:a16="http://schemas.microsoft.com/office/drawing/2014/main" id="{080386FD-6B01-4F2C-BE0E-AE8C86DBA61D}"/>
              </a:ext>
            </a:extLst>
          </p:cNvPr>
          <p:cNvSpPr>
            <a:spLocks noGrp="1"/>
          </p:cNvSpPr>
          <p:nvPr>
            <p:ph idx="1"/>
          </p:nvPr>
        </p:nvSpPr>
        <p:spPr>
          <a:xfrm>
            <a:off x="265043" y="1825625"/>
            <a:ext cx="7287901" cy="4303465"/>
          </a:xfrm>
        </p:spPr>
        <p:txBody>
          <a:bodyPr>
            <a:normAutofit/>
          </a:bodyPr>
          <a:lstStyle/>
          <a:p>
            <a:endParaRPr lang="en-GB" sz="2000" dirty="0"/>
          </a:p>
          <a:p>
            <a:r>
              <a:rPr lang="en-GB" sz="2000" dirty="0"/>
              <a:t>Doing research can be stressful and lonely</a:t>
            </a:r>
          </a:p>
          <a:p>
            <a:r>
              <a:rPr lang="en-GB" sz="2000" dirty="0"/>
              <a:t>Make active use of supportive opportunities </a:t>
            </a:r>
          </a:p>
          <a:p>
            <a:r>
              <a:rPr lang="en-GB" sz="2000" dirty="0"/>
              <a:t>Supervision can be crucial (</a:t>
            </a:r>
            <a:r>
              <a:rPr lang="en-GB" sz="2000" dirty="0" err="1"/>
              <a:t>Finaly</a:t>
            </a:r>
            <a:r>
              <a:rPr lang="en-GB" sz="2000" dirty="0"/>
              <a:t>, 2019)</a:t>
            </a:r>
          </a:p>
          <a:p>
            <a:pPr marL="0" indent="0">
              <a:buNone/>
            </a:pPr>
            <a:endParaRPr lang="en-GB" dirty="0"/>
          </a:p>
          <a:p>
            <a:pPr marL="0" indent="0" algn="ctr">
              <a:buNone/>
            </a:pPr>
            <a:r>
              <a:rPr lang="en-GB" sz="2000" dirty="0"/>
              <a:t>“There would be different sentences in each transcript, it was like a sword going through me, right there where my heart is, where my soul is, and then the tears would come and sometimes it’s quite unexpected” (</a:t>
            </a:r>
            <a:r>
              <a:rPr lang="en-GB" sz="2000" dirty="0" err="1"/>
              <a:t>Bager-Charleson</a:t>
            </a:r>
            <a:r>
              <a:rPr lang="en-GB" sz="2000" dirty="0"/>
              <a:t> et al., 2018, p.14).</a:t>
            </a:r>
          </a:p>
          <a:p>
            <a:endParaRPr lang="en-GB" sz="2000" dirty="0"/>
          </a:p>
        </p:txBody>
      </p:sp>
      <p:pic>
        <p:nvPicPr>
          <p:cNvPr id="4" name="Picture 3">
            <a:extLst>
              <a:ext uri="{FF2B5EF4-FFF2-40B4-BE49-F238E27FC236}">
                <a16:creationId xmlns:a16="http://schemas.microsoft.com/office/drawing/2014/main" id="{6C2DFD7D-33E1-4392-A474-9BF5257A6BA9}"/>
              </a:ext>
            </a:extLst>
          </p:cNvPr>
          <p:cNvPicPr>
            <a:picLocks noChangeAspect="1"/>
          </p:cNvPicPr>
          <p:nvPr/>
        </p:nvPicPr>
        <p:blipFill rotWithShape="1">
          <a:blip r:embed="rId5"/>
          <a:srcRect r="-2" b="6199"/>
          <a:stretch/>
        </p:blipFill>
        <p:spPr>
          <a:xfrm>
            <a:off x="7989293" y="0"/>
            <a:ext cx="4202707" cy="6129090"/>
          </a:xfrm>
          <a:prstGeom prst="rect">
            <a:avLst/>
          </a:prstGeom>
        </p:spPr>
      </p:pic>
      <p:pic>
        <p:nvPicPr>
          <p:cNvPr id="8" name="Audio 7">
            <a:extLst>
              <a:ext uri="{FF2B5EF4-FFF2-40B4-BE49-F238E27FC236}">
                <a16:creationId xmlns:a16="http://schemas.microsoft.com/office/drawing/2014/main" id="{4CE4F0A8-F337-C33E-CCB7-BBE0A1E9F65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74802274"/>
      </p:ext>
    </p:extLst>
  </p:cSld>
  <p:clrMapOvr>
    <a:masterClrMapping/>
  </p:clrMapOvr>
  <mc:AlternateContent xmlns:mc="http://schemas.openxmlformats.org/markup-compatibility/2006">
    <mc:Choice xmlns:p14="http://schemas.microsoft.com/office/powerpoint/2010/main" Requires="p14">
      <p:transition spd="slow" p14:dur="2000" advTm="346432"/>
    </mc:Choice>
    <mc:Fallback>
      <p:transition spd="slow" advTm="3464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Seven tips for compliance with the General Data Protection Regulation (GDPR)  - Ackcent">
            <a:extLst>
              <a:ext uri="{FF2B5EF4-FFF2-40B4-BE49-F238E27FC236}">
                <a16:creationId xmlns:a16="http://schemas.microsoft.com/office/drawing/2014/main" id="{67746081-3A97-07F8-8247-15B35B52A379}"/>
              </a:ext>
            </a:extLst>
          </p:cNvPr>
          <p:cNvPicPr>
            <a:picLocks noGrp="1" noChangeAspect="1"/>
          </p:cNvPicPr>
          <p:nvPr>
            <p:ph idx="1"/>
          </p:nvPr>
        </p:nvPicPr>
        <p:blipFill rotWithShape="1">
          <a:blip r:embed="rId5"/>
          <a:srcRect t="10250" b="5496"/>
          <a:stretch/>
        </p:blipFill>
        <p:spPr>
          <a:xfrm>
            <a:off x="20" y="1282"/>
            <a:ext cx="12191980" cy="6856718"/>
          </a:xfrm>
          <a:prstGeom prst="rect">
            <a:avLst/>
          </a:prstGeom>
        </p:spPr>
      </p:pic>
      <p:pic>
        <p:nvPicPr>
          <p:cNvPr id="6" name="Audio 5">
            <a:extLst>
              <a:ext uri="{FF2B5EF4-FFF2-40B4-BE49-F238E27FC236}">
                <a16:creationId xmlns:a16="http://schemas.microsoft.com/office/drawing/2014/main" id="{F062D6FE-D591-6A9D-7A14-8186D2746A7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937223339"/>
      </p:ext>
    </p:extLst>
  </p:cSld>
  <p:clrMapOvr>
    <a:masterClrMapping/>
  </p:clrMapOvr>
  <mc:AlternateContent xmlns:mc="http://schemas.openxmlformats.org/markup-compatibility/2006">
    <mc:Choice xmlns:p14="http://schemas.microsoft.com/office/powerpoint/2010/main" Requires="p14">
      <p:transition spd="slow" p14:dur="2000" advTm="4109"/>
    </mc:Choice>
    <mc:Fallback>
      <p:transition spd="slow" advTm="41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diagram of a company&#10;&#10;AI-generated content may be incorrect.">
            <a:extLst>
              <a:ext uri="{FF2B5EF4-FFF2-40B4-BE49-F238E27FC236}">
                <a16:creationId xmlns:a16="http://schemas.microsoft.com/office/drawing/2014/main" id="{A1D5AFA4-9D19-18EE-B075-743117C02560}"/>
              </a:ext>
            </a:extLst>
          </p:cNvPr>
          <p:cNvPicPr>
            <a:picLocks noChangeAspect="1"/>
          </p:cNvPicPr>
          <p:nvPr/>
        </p:nvPicPr>
        <p:blipFill>
          <a:blip r:embed="rId5"/>
          <a:stretch>
            <a:fillRect/>
          </a:stretch>
        </p:blipFill>
        <p:spPr>
          <a:xfrm>
            <a:off x="1206668" y="228706"/>
            <a:ext cx="9778662" cy="6410231"/>
          </a:xfrm>
          <a:prstGeom prst="rect">
            <a:avLst/>
          </a:prstGeom>
        </p:spPr>
      </p:pic>
      <p:pic>
        <p:nvPicPr>
          <p:cNvPr id="8" name="Audio 7">
            <a:extLst>
              <a:ext uri="{FF2B5EF4-FFF2-40B4-BE49-F238E27FC236}">
                <a16:creationId xmlns:a16="http://schemas.microsoft.com/office/drawing/2014/main" id="{C703121B-9F1E-1F12-2FCE-09FC916A848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27983765"/>
      </p:ext>
    </p:extLst>
  </p:cSld>
  <p:clrMapOvr>
    <a:masterClrMapping/>
  </p:clrMapOvr>
  <mc:AlternateContent xmlns:mc="http://schemas.openxmlformats.org/markup-compatibility/2006">
    <mc:Choice xmlns:p14="http://schemas.microsoft.com/office/powerpoint/2010/main" Requires="p14">
      <p:transition spd="slow" p14:dur="2000" advTm="1519754"/>
    </mc:Choice>
    <mc:Fallback>
      <p:transition spd="slow" advTm="15197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AEAAQAAAAAAAAOFAAAAJGE1ODczNWVlLTkzNjMtNGJiOC1iODE5LWU0YzUxYzhiNzAwMA.jpg"/>
          <p:cNvPicPr>
            <a:picLocks noGrp="1" noChangeAspect="1"/>
          </p:cNvPicPr>
          <p:nvPr>
            <p:ph sz="half" idx="2"/>
          </p:nvPr>
        </p:nvPicPr>
        <p:blipFill rotWithShape="1">
          <a:blip r:embed="rId5">
            <a:extLst>
              <a:ext uri="{28A0092B-C50C-407E-A947-70E740481C1C}">
                <a14:useLocalDpi xmlns:a14="http://schemas.microsoft.com/office/drawing/2010/main" val="0"/>
              </a:ext>
            </a:extLst>
          </a:blip>
          <a:srcRect r="-2" b="1992"/>
          <a:stretch>
            <a:fillRect/>
          </a:stretch>
        </p:blipFill>
        <p:spPr>
          <a:xfrm>
            <a:off x="20" y="1282"/>
            <a:ext cx="12191980" cy="6856718"/>
          </a:xfrm>
          <a:prstGeom prst="rect">
            <a:avLst/>
          </a:prstGeom>
        </p:spPr>
      </p:pic>
      <p:pic>
        <p:nvPicPr>
          <p:cNvPr id="14" name="Audio 13">
            <a:extLst>
              <a:ext uri="{FF2B5EF4-FFF2-40B4-BE49-F238E27FC236}">
                <a16:creationId xmlns:a16="http://schemas.microsoft.com/office/drawing/2014/main" id="{B3E3B302-57BE-3C2B-8154-6898A9568F8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298008967"/>
      </p:ext>
    </p:extLst>
  </p:cSld>
  <p:clrMapOvr>
    <a:masterClrMapping/>
  </p:clrMapOvr>
  <mc:AlternateContent xmlns:mc="http://schemas.openxmlformats.org/markup-compatibility/2006">
    <mc:Choice xmlns:p14="http://schemas.microsoft.com/office/powerpoint/2010/main" Requires="p14">
      <p:transition spd="slow" p14:dur="2000" advTm="938"/>
    </mc:Choice>
    <mc:Fallback>
      <p:transition spd="slow" advTm="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697352F-754A-8F74-5D9B-987F75491487}"/>
              </a:ext>
            </a:extLst>
          </p:cNvPr>
          <p:cNvSpPr>
            <a:spLocks noGrp="1"/>
          </p:cNvSpPr>
          <p:nvPr>
            <p:ph type="title"/>
          </p:nvPr>
        </p:nvSpPr>
        <p:spPr/>
        <p:txBody>
          <a:bodyPr/>
          <a:lstStyle/>
          <a:p>
            <a:endParaRPr lang="en-US" dirty="0"/>
          </a:p>
        </p:txBody>
      </p:sp>
      <p:pic>
        <p:nvPicPr>
          <p:cNvPr id="1026" name="Picture 2" descr="External validity, generalisability, applicability and directness: a brief  primer | BMJ Evidence-Based Medicine">
            <a:extLst>
              <a:ext uri="{FF2B5EF4-FFF2-40B4-BE49-F238E27FC236}">
                <a16:creationId xmlns:a16="http://schemas.microsoft.com/office/drawing/2014/main" id="{2FE13DE9-B220-775D-A4C1-17630D20111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5275" y="0"/>
            <a:ext cx="1160145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3" name="Audio 12">
            <a:extLst>
              <a:ext uri="{FF2B5EF4-FFF2-40B4-BE49-F238E27FC236}">
                <a16:creationId xmlns:a16="http://schemas.microsoft.com/office/drawing/2014/main" id="{9DC6D628-37D8-1C6E-2411-FEFA640CA15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143428929"/>
      </p:ext>
    </p:extLst>
  </p:cSld>
  <p:clrMapOvr>
    <a:masterClrMapping/>
  </p:clrMapOvr>
  <mc:AlternateContent xmlns:mc="http://schemas.openxmlformats.org/markup-compatibility/2006">
    <mc:Choice xmlns:p14="http://schemas.microsoft.com/office/powerpoint/2010/main" Requires="p14">
      <p:transition spd="slow" p14:dur="2000" advTm="1246"/>
    </mc:Choice>
    <mc:Fallback>
      <p:transition spd="slow" advTm="12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You Can Count on Me (2000) - IMDb">
            <a:extLst>
              <a:ext uri="{FF2B5EF4-FFF2-40B4-BE49-F238E27FC236}">
                <a16:creationId xmlns:a16="http://schemas.microsoft.com/office/drawing/2014/main" id="{BF170866-D435-4AEA-CCEE-86167D58B82D}"/>
              </a:ext>
            </a:extLst>
          </p:cNvPr>
          <p:cNvPicPr>
            <a:picLocks noChangeAspect="1"/>
          </p:cNvPicPr>
          <p:nvPr/>
        </p:nvPicPr>
        <p:blipFill rotWithShape="1">
          <a:blip r:embed="rId5"/>
          <a:srcRect t="1133" r="-2" b="-2"/>
          <a:stretch/>
        </p:blipFill>
        <p:spPr>
          <a:xfrm>
            <a:off x="3668204"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pic>
        <p:nvPicPr>
          <p:cNvPr id="13" name="Audio 12">
            <a:extLst>
              <a:ext uri="{FF2B5EF4-FFF2-40B4-BE49-F238E27FC236}">
                <a16:creationId xmlns:a16="http://schemas.microsoft.com/office/drawing/2014/main" id="{20275035-0DCF-7F3F-629D-D4E75D1AFD0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89912265"/>
      </p:ext>
    </p:extLst>
  </p:cSld>
  <p:clrMapOvr>
    <a:masterClrMapping/>
  </p:clrMapOvr>
  <mc:AlternateContent xmlns:mc="http://schemas.openxmlformats.org/markup-compatibility/2006">
    <mc:Choice xmlns:p14="http://schemas.microsoft.com/office/powerpoint/2010/main" Requires="p14">
      <p:transition spd="slow" p14:dur="2000" advTm="3093"/>
    </mc:Choice>
    <mc:Fallback>
      <p:transition spd="slow" advTm="30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Establishing rigour in qualitative radiography research - ScienceDirect">
            <a:extLst>
              <a:ext uri="{FF2B5EF4-FFF2-40B4-BE49-F238E27FC236}">
                <a16:creationId xmlns:a16="http://schemas.microsoft.com/office/drawing/2014/main" id="{4E753BF6-2A6C-BCA9-ACC1-2DBAD42816E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32127" y="29674"/>
            <a:ext cx="8127746" cy="6828326"/>
          </a:xfrm>
          <a:prstGeom prst="rect">
            <a:avLst/>
          </a:prstGeom>
          <a:noFill/>
          <a:extLst>
            <a:ext uri="{909E8E84-426E-40DD-AFC4-6F175D3DCCD1}">
              <a14:hiddenFill xmlns:a14="http://schemas.microsoft.com/office/drawing/2010/main">
                <a:solidFill>
                  <a:srgbClr val="FFFFFF"/>
                </a:solidFill>
              </a14:hiddenFill>
            </a:ext>
          </a:extLst>
        </p:spPr>
      </p:pic>
      <p:pic>
        <p:nvPicPr>
          <p:cNvPr id="12" name="Audio 11">
            <a:extLst>
              <a:ext uri="{FF2B5EF4-FFF2-40B4-BE49-F238E27FC236}">
                <a16:creationId xmlns:a16="http://schemas.microsoft.com/office/drawing/2014/main" id="{B8BB87AA-C6A6-E71E-3A3E-1BF73A01A2B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962797828"/>
      </p:ext>
    </p:extLst>
  </p:cSld>
  <p:clrMapOvr>
    <a:masterClrMapping/>
  </p:clrMapOvr>
  <mc:AlternateContent xmlns:mc="http://schemas.openxmlformats.org/markup-compatibility/2006">
    <mc:Choice xmlns:p14="http://schemas.microsoft.com/office/powerpoint/2010/main" Requires="p14">
      <p:transition spd="slow" p14:dur="2000" advTm="190336"/>
    </mc:Choice>
    <mc:Fallback>
      <p:transition spd="slow" advTm="1903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rustworthiness in Qualitative Research - The Research Data Experts">
            <a:extLst>
              <a:ext uri="{FF2B5EF4-FFF2-40B4-BE49-F238E27FC236}">
                <a16:creationId xmlns:a16="http://schemas.microsoft.com/office/drawing/2014/main" id="{7FA94FD5-98C6-D9CD-7F52-DFFB1FD52716}"/>
              </a:ext>
            </a:extLst>
          </p:cNvPr>
          <p:cNvPicPr>
            <a:picLocks noGrp="1" noChangeAspect="1"/>
          </p:cNvPicPr>
          <p:nvPr>
            <p:ph idx="1"/>
          </p:nvPr>
        </p:nvPicPr>
        <p:blipFill>
          <a:blip r:embed="rId5"/>
          <a:srcRect t="25721" r="125" b="8426"/>
          <a:stretch>
            <a:fillRect/>
          </a:stretch>
        </p:blipFill>
        <p:spPr>
          <a:xfrm>
            <a:off x="-2925" y="1150435"/>
            <a:ext cx="12207504" cy="4563138"/>
          </a:xfrm>
          <a:prstGeom prst="rect">
            <a:avLst/>
          </a:prstGeom>
        </p:spPr>
      </p:pic>
      <p:pic>
        <p:nvPicPr>
          <p:cNvPr id="7" name="Audio 6">
            <a:extLst>
              <a:ext uri="{FF2B5EF4-FFF2-40B4-BE49-F238E27FC236}">
                <a16:creationId xmlns:a16="http://schemas.microsoft.com/office/drawing/2014/main" id="{3BA3EDBF-00B0-2420-898D-BF790A31144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72523665"/>
      </p:ext>
    </p:extLst>
  </p:cSld>
  <p:clrMapOvr>
    <a:masterClrMapping/>
  </p:clrMapOvr>
  <mc:AlternateContent xmlns:mc="http://schemas.openxmlformats.org/markup-compatibility/2006">
    <mc:Choice xmlns:p14="http://schemas.microsoft.com/office/powerpoint/2010/main" Requires="p14">
      <p:transition spd="slow" p14:dur="2000" advTm="213760"/>
    </mc:Choice>
    <mc:Fallback>
      <p:transition spd="slow" advTm="2137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triangle with arrows pointing to the center&#10;&#10;Description automatically generated">
            <a:extLst>
              <a:ext uri="{FF2B5EF4-FFF2-40B4-BE49-F238E27FC236}">
                <a16:creationId xmlns:a16="http://schemas.microsoft.com/office/drawing/2014/main" id="{C800A559-692D-745A-164C-3CF1493888DA}"/>
              </a:ext>
            </a:extLst>
          </p:cNvPr>
          <p:cNvPicPr>
            <a:picLocks noChangeAspect="1"/>
          </p:cNvPicPr>
          <p:nvPr/>
        </p:nvPicPr>
        <p:blipFill rotWithShape="1">
          <a:blip r:embed="rId5"/>
          <a:srcRect r="7294" b="-1"/>
          <a:stretch/>
        </p:blipFill>
        <p:spPr>
          <a:xfrm>
            <a:off x="2215317" y="766104"/>
            <a:ext cx="7771463" cy="5324402"/>
          </a:xfrm>
          <a:prstGeom prst="rect">
            <a:avLst/>
          </a:prstGeom>
        </p:spPr>
      </p:pic>
      <p:pic>
        <p:nvPicPr>
          <p:cNvPr id="5" name="Audio 4">
            <a:extLst>
              <a:ext uri="{FF2B5EF4-FFF2-40B4-BE49-F238E27FC236}">
                <a16:creationId xmlns:a16="http://schemas.microsoft.com/office/drawing/2014/main" id="{25FEFFFD-8706-6B28-AF19-855223FAAF7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144000735"/>
      </p:ext>
    </p:extLst>
  </p:cSld>
  <p:clrMapOvr>
    <a:masterClrMapping/>
  </p:clrMapOvr>
  <mc:AlternateContent xmlns:mc="http://schemas.openxmlformats.org/markup-compatibility/2006">
    <mc:Choice xmlns:p14="http://schemas.microsoft.com/office/powerpoint/2010/main" Requires="p14">
      <p:transition spd="slow" p14:dur="2000" advTm="114965"/>
    </mc:Choice>
    <mc:Fallback>
      <p:transition spd="slow" advTm="114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0837" y="461989"/>
            <a:ext cx="7308921" cy="1059305"/>
          </a:xfrm>
        </p:spPr>
        <p:txBody>
          <a:bodyPr>
            <a:normAutofit/>
          </a:bodyPr>
          <a:lstStyle/>
          <a:p>
            <a:r>
              <a:rPr lang="en-US" sz="3600" b="1" dirty="0"/>
              <a:t>The ‘Big Tent’ of Quality</a:t>
            </a:r>
          </a:p>
        </p:txBody>
      </p:sp>
      <p:sp>
        <p:nvSpPr>
          <p:cNvPr id="3" name="Content Placeholder 2"/>
          <p:cNvSpPr>
            <a:spLocks noGrp="1"/>
          </p:cNvSpPr>
          <p:nvPr>
            <p:ph sz="half" idx="1"/>
          </p:nvPr>
        </p:nvSpPr>
        <p:spPr>
          <a:xfrm>
            <a:off x="280169" y="1587776"/>
            <a:ext cx="7190991" cy="3932928"/>
          </a:xfrm>
        </p:spPr>
        <p:txBody>
          <a:bodyPr vert="horz" lIns="91440" tIns="45720" rIns="91440" bIns="45720" rtlCol="0" anchor="t">
            <a:noAutofit/>
          </a:bodyPr>
          <a:lstStyle/>
          <a:p>
            <a:pPr marL="0" indent="0">
              <a:buNone/>
            </a:pPr>
            <a:r>
              <a:rPr lang="en-US" sz="1900" dirty="0"/>
              <a:t>Tracy (2010) offered 8 ‘big tent’ criteria for judging excellence in qualitative research:-</a:t>
            </a:r>
            <a:endParaRPr lang="en-US" sz="1900" dirty="0">
              <a:cs typeface="Calibri"/>
            </a:endParaRPr>
          </a:p>
          <a:p>
            <a:r>
              <a:rPr lang="en-US" sz="1900" b="1" dirty="0"/>
              <a:t>Worthy Topic </a:t>
            </a:r>
            <a:r>
              <a:rPr lang="en-US" sz="1900" dirty="0"/>
              <a:t>– topic is relevant, timely, significant, interesting, evocative</a:t>
            </a:r>
            <a:endParaRPr lang="en-US" sz="1900" dirty="0">
              <a:cs typeface="Calibri"/>
            </a:endParaRPr>
          </a:p>
          <a:p>
            <a:r>
              <a:rPr lang="en-US" sz="1900" b="1" dirty="0"/>
              <a:t>Rich </a:t>
            </a:r>
            <a:r>
              <a:rPr lang="en-US" sz="1900" b="1" err="1"/>
              <a:t>Rigour</a:t>
            </a:r>
            <a:r>
              <a:rPr lang="en-US" sz="1900" b="1" dirty="0"/>
              <a:t> </a:t>
            </a:r>
            <a:r>
              <a:rPr lang="en-US" sz="1900" dirty="0"/>
              <a:t>– use of sufficient, abundant, appropriate theoretical constructs, data and time in the field, sample, context, and data collection and analysis processes</a:t>
            </a:r>
            <a:endParaRPr lang="en-US" sz="1900" dirty="0">
              <a:cs typeface="Calibri"/>
            </a:endParaRPr>
          </a:p>
          <a:p>
            <a:r>
              <a:rPr lang="en-US" sz="1900" b="1" dirty="0"/>
              <a:t>Sincerity </a:t>
            </a:r>
            <a:r>
              <a:rPr lang="en-US" sz="1900" dirty="0"/>
              <a:t>– </a:t>
            </a:r>
            <a:r>
              <a:rPr lang="en-US" sz="1900" err="1"/>
              <a:t>characterised</a:t>
            </a:r>
            <a:r>
              <a:rPr lang="en-US" sz="1900" dirty="0"/>
              <a:t> by self-reflexivity about subjective values, biases and inclinations of the researcher, and transparent about methods and challenges</a:t>
            </a:r>
            <a:endParaRPr lang="en-US" sz="1900" dirty="0">
              <a:cs typeface="Calibri"/>
            </a:endParaRPr>
          </a:p>
          <a:p>
            <a:r>
              <a:rPr lang="en-US" sz="1900" b="1" dirty="0"/>
              <a:t>Credibility</a:t>
            </a:r>
            <a:r>
              <a:rPr lang="en-US" sz="1900" dirty="0"/>
              <a:t> – marked by thick description, triangulation, multivocality and member reflections</a:t>
            </a:r>
            <a:endParaRPr lang="en-US" sz="1900" dirty="0">
              <a:cs typeface="Calibri"/>
            </a:endParaRPr>
          </a:p>
          <a:p>
            <a:r>
              <a:rPr lang="en-US" sz="1900" b="1" dirty="0"/>
              <a:t>Resonance</a:t>
            </a:r>
            <a:r>
              <a:rPr lang="en-US" sz="1900" dirty="0"/>
              <a:t> – influences, affects or moves particular readers or a variety of readers through aesthetic, evocative representations, naturalistic </a:t>
            </a:r>
            <a:r>
              <a:rPr lang="en-US" sz="1900" err="1"/>
              <a:t>generalisations</a:t>
            </a:r>
            <a:r>
              <a:rPr lang="en-US" sz="1900" dirty="0"/>
              <a:t> and transferable findings</a:t>
            </a:r>
            <a:endParaRPr lang="en-US" sz="1900" dirty="0">
              <a:cs typeface="Calibri"/>
            </a:endParaRPr>
          </a:p>
          <a:p>
            <a:r>
              <a:rPr lang="en-US" sz="1900" b="1" dirty="0"/>
              <a:t>Significant Contribution, Ethical, Meaningful Coherence</a:t>
            </a:r>
            <a:endParaRPr lang="en-US" sz="1900" b="1" dirty="0">
              <a:cs typeface="Calibri"/>
            </a:endParaRPr>
          </a:p>
        </p:txBody>
      </p:sp>
      <p:pic>
        <p:nvPicPr>
          <p:cNvPr id="5" name="Content Placeholder 4" descr="HTB148WpJXXXXXc3XpXXq6xXFXXXa.jpg"/>
          <p:cNvPicPr>
            <a:picLocks noGrp="1" noChangeAspect="1"/>
          </p:cNvPicPr>
          <p:nvPr>
            <p:ph sz="half" idx="2"/>
          </p:nvPr>
        </p:nvPicPr>
        <p:blipFill>
          <a:blip r:embed="rId4">
            <a:extLst>
              <a:ext uri="{28A0092B-C50C-407E-A947-70E740481C1C}">
                <a14:useLocalDpi xmlns:a14="http://schemas.microsoft.com/office/drawing/2010/main" val="0"/>
              </a:ext>
            </a:extLst>
          </a:blip>
          <a:srcRect l="19371" r="19371"/>
          <a:stretch>
            <a:fillRect/>
          </a:stretch>
        </p:blipFill>
        <p:spPr>
          <a:xfrm>
            <a:off x="7920038" y="0"/>
            <a:ext cx="4271962" cy="6126163"/>
          </a:xfrm>
        </p:spPr>
      </p:pic>
      <p:pic>
        <p:nvPicPr>
          <p:cNvPr id="8" name="Audio 7">
            <a:extLst>
              <a:ext uri="{FF2B5EF4-FFF2-40B4-BE49-F238E27FC236}">
                <a16:creationId xmlns:a16="http://schemas.microsoft.com/office/drawing/2014/main" id="{350D2F94-3474-4FC9-875E-37E3099EFE7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4101370"/>
      </p:ext>
    </p:extLst>
  </p:cSld>
  <p:clrMapOvr>
    <a:masterClrMapping/>
  </p:clrMapOvr>
  <mc:AlternateContent xmlns:mc="http://schemas.openxmlformats.org/markup-compatibility/2006">
    <mc:Choice xmlns:p14="http://schemas.microsoft.com/office/powerpoint/2010/main" Requires="p14">
      <p:transition spd="slow" p14:dur="2000" advTm="341920"/>
    </mc:Choice>
    <mc:Fallback>
      <p:transition spd="slow" advTm="3419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earoom Trade - Wikipedia">
            <a:extLst>
              <a:ext uri="{FF2B5EF4-FFF2-40B4-BE49-F238E27FC236}">
                <a16:creationId xmlns:a16="http://schemas.microsoft.com/office/drawing/2014/main" id="{335D14E0-C89C-7D50-3199-DE172DCF9CE7}"/>
              </a:ext>
            </a:extLst>
          </p:cNvPr>
          <p:cNvPicPr>
            <a:picLocks noChangeAspect="1"/>
          </p:cNvPicPr>
          <p:nvPr/>
        </p:nvPicPr>
        <p:blipFill>
          <a:blip r:embed="rId5"/>
          <a:stretch>
            <a:fillRect/>
          </a:stretch>
        </p:blipFill>
        <p:spPr>
          <a:xfrm>
            <a:off x="4264512" y="643467"/>
            <a:ext cx="3662975" cy="5571066"/>
          </a:xfrm>
          <a:prstGeom prst="rect">
            <a:avLst/>
          </a:prstGeom>
        </p:spPr>
      </p:pic>
      <p:pic>
        <p:nvPicPr>
          <p:cNvPr id="5" name="Audio 4">
            <a:extLst>
              <a:ext uri="{FF2B5EF4-FFF2-40B4-BE49-F238E27FC236}">
                <a16:creationId xmlns:a16="http://schemas.microsoft.com/office/drawing/2014/main" id="{56875C8A-0F58-7E54-6386-560DF3D4D0A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611166615"/>
      </p:ext>
    </p:extLst>
  </p:cSld>
  <p:clrMapOvr>
    <a:masterClrMapping/>
  </p:clrMapOvr>
  <mc:AlternateContent xmlns:mc="http://schemas.openxmlformats.org/markup-compatibility/2006">
    <mc:Choice xmlns:p14="http://schemas.microsoft.com/office/powerpoint/2010/main" Requires="p14">
      <p:transition spd="slow" p14:dur="2000" advTm="288822"/>
    </mc:Choice>
    <mc:Fallback>
      <p:transition spd="slow" advTm="2888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Tea Room Trade Overview" descr="Tea Room Trade Overview">
            <a:hlinkClick r:id="" action="ppaction://media"/>
            <a:extLst>
              <a:ext uri="{FF2B5EF4-FFF2-40B4-BE49-F238E27FC236}">
                <a16:creationId xmlns:a16="http://schemas.microsoft.com/office/drawing/2014/main" id="{99C98FBD-5263-D941-80EC-82706265ACEA}"/>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0" y="0"/>
            <a:ext cx="12192000" cy="6852646"/>
          </a:xfrm>
          <a:prstGeom prst="rect">
            <a:avLst/>
          </a:prstGeom>
        </p:spPr>
      </p:pic>
      <p:pic>
        <p:nvPicPr>
          <p:cNvPr id="7" name="Audio 6">
            <a:extLst>
              <a:ext uri="{FF2B5EF4-FFF2-40B4-BE49-F238E27FC236}">
                <a16:creationId xmlns:a16="http://schemas.microsoft.com/office/drawing/2014/main" id="{176CCC77-3A52-928B-6BA1-9C2784E731C7}"/>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9867382"/>
      </p:ext>
    </p:extLst>
  </p:cSld>
  <p:clrMapOvr>
    <a:masterClrMapping/>
  </p:clrMapOvr>
  <mc:AlternateContent xmlns:mc="http://schemas.openxmlformats.org/markup-compatibility/2006">
    <mc:Choice xmlns:p14="http://schemas.microsoft.com/office/powerpoint/2010/main" Requires="p14">
      <p:transition spd="slow" p14:dur="2000" advTm="292960"/>
    </mc:Choice>
    <mc:Fallback>
      <p:transition spd="slow" advTm="2929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8070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7" fill="hold" display="0">
                  <p:stCondLst>
                    <p:cond delay="indefinite"/>
                  </p:stCondLst>
                  <p:endCondLst>
                    <p:cond evt="onStopAudio" delay="0">
                      <p:tgtEl>
                        <p:sldTgt/>
                      </p:tgtEl>
                    </p:cond>
                  </p:endCondLst>
                </p:cTn>
                <p:tgtEl>
                  <p:spTgt spid="7"/>
                </p:tgtEl>
              </p:cMediaNode>
            </p:audio>
          </p:childTnLst>
        </p:cTn>
      </p:par>
    </p:tnLst>
  </p:timing>
  <p:extLst>
    <p:ext uri="{E180D4A7-C9FB-4DFB-919C-405C955672EB}">
      <p14:showEvtLst xmlns:p14="http://schemas.microsoft.com/office/powerpoint/2010/main">
        <p14:playEvt time="7099" objId="4"/>
        <p14:stopEvt time="292912" objId="4"/>
      </p14:showEvtLst>
    </p:ext>
  </p:extLs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3357C-BA46-1A4A-AE90-FABF95DC8B2C}"/>
              </a:ext>
            </a:extLst>
          </p:cNvPr>
          <p:cNvSpPr>
            <a:spLocks noGrp="1"/>
          </p:cNvSpPr>
          <p:nvPr>
            <p:ph type="title"/>
          </p:nvPr>
        </p:nvSpPr>
        <p:spPr>
          <a:xfrm>
            <a:off x="6803409" y="762001"/>
            <a:ext cx="4156512" cy="1708244"/>
          </a:xfrm>
        </p:spPr>
        <p:txBody>
          <a:bodyPr anchor="ctr">
            <a:normAutofit/>
          </a:bodyPr>
          <a:lstStyle/>
          <a:p>
            <a:r>
              <a:rPr lang="en-GB" sz="4000"/>
              <a:t>Ethical Considerations</a:t>
            </a:r>
          </a:p>
        </p:txBody>
      </p:sp>
      <p:pic>
        <p:nvPicPr>
          <p:cNvPr id="4" name="Picture 3">
            <a:extLst>
              <a:ext uri="{FF2B5EF4-FFF2-40B4-BE49-F238E27FC236}">
                <a16:creationId xmlns:a16="http://schemas.microsoft.com/office/drawing/2014/main" id="{C1F7926A-5C6F-BA53-84C3-30F3FCDA046E}"/>
              </a:ext>
            </a:extLst>
          </p:cNvPr>
          <p:cNvPicPr>
            <a:picLocks noChangeAspect="1"/>
          </p:cNvPicPr>
          <p:nvPr/>
        </p:nvPicPr>
        <p:blipFill rotWithShape="1">
          <a:blip r:embed="rId5"/>
          <a:srcRect t="32009" b="22991"/>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150798B7-71C7-204A-9A6F-5BC3231D1918}"/>
              </a:ext>
            </a:extLst>
          </p:cNvPr>
          <p:cNvSpPr>
            <a:spLocks noGrp="1"/>
          </p:cNvSpPr>
          <p:nvPr>
            <p:ph idx="1"/>
          </p:nvPr>
        </p:nvSpPr>
        <p:spPr>
          <a:xfrm>
            <a:off x="6803409" y="2470245"/>
            <a:ext cx="4156512" cy="3769835"/>
          </a:xfrm>
        </p:spPr>
        <p:txBody>
          <a:bodyPr anchor="ctr">
            <a:normAutofit/>
          </a:bodyPr>
          <a:lstStyle/>
          <a:p>
            <a:pPr lvl="0"/>
            <a:r>
              <a:rPr lang="en-GB" sz="1700"/>
              <a:t>What are the ethical considerations for your proposed research? </a:t>
            </a:r>
          </a:p>
          <a:p>
            <a:pPr lvl="0"/>
            <a:r>
              <a:rPr lang="en-GB" sz="1700"/>
              <a:t>Who are your participants and what steps will you take to ensure that their well-being is considered throughout the research process? </a:t>
            </a:r>
          </a:p>
          <a:p>
            <a:pPr lvl="0"/>
            <a:r>
              <a:rPr lang="en-GB" sz="1700"/>
              <a:t>What do your participants need to know about your study? </a:t>
            </a:r>
          </a:p>
          <a:p>
            <a:pPr lvl="0"/>
            <a:r>
              <a:rPr lang="en-GB" sz="1700"/>
              <a:t>How might you need to safeguard your participants?</a:t>
            </a:r>
          </a:p>
          <a:p>
            <a:pPr lvl="0"/>
            <a:r>
              <a:rPr lang="en-GB" sz="1700"/>
              <a:t>How am I going to ethically manage my data and ensure that I am ensuring the anonymity of my participants? </a:t>
            </a:r>
          </a:p>
          <a:p>
            <a:endParaRPr lang="en-GB" sz="1700"/>
          </a:p>
        </p:txBody>
      </p:sp>
      <p:pic>
        <p:nvPicPr>
          <p:cNvPr id="9" name="Audio 8">
            <a:extLst>
              <a:ext uri="{FF2B5EF4-FFF2-40B4-BE49-F238E27FC236}">
                <a16:creationId xmlns:a16="http://schemas.microsoft.com/office/drawing/2014/main" id="{E10E47A7-A2B0-B07D-CDC3-E014BCF0050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276259322"/>
      </p:ext>
    </p:extLst>
  </p:cSld>
  <p:clrMapOvr>
    <a:masterClrMapping/>
  </p:clrMapOvr>
  <mc:AlternateContent xmlns:mc="http://schemas.openxmlformats.org/markup-compatibility/2006">
    <mc:Choice xmlns:p14="http://schemas.microsoft.com/office/powerpoint/2010/main" Requires="p14">
      <p:transition spd="slow" p14:dur="2000" advTm="11424"/>
    </mc:Choice>
    <mc:Fallback>
      <p:transition spd="slow" advTm="114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8FDFA0-E7FD-3EED-E1AD-0BFF6419AF11}"/>
              </a:ext>
            </a:extLst>
          </p:cNvPr>
          <p:cNvSpPr>
            <a:spLocks noGrp="1"/>
          </p:cNvSpPr>
          <p:nvPr>
            <p:ph idx="1"/>
          </p:nvPr>
        </p:nvSpPr>
        <p:spPr>
          <a:xfrm>
            <a:off x="259466" y="12259"/>
            <a:ext cx="11923852" cy="6830248"/>
          </a:xfrm>
        </p:spPr>
        <p:txBody>
          <a:bodyPr vert="horz" lIns="91440" tIns="45720" rIns="91440" bIns="45720" rtlCol="0" anchor="t">
            <a:noAutofit/>
          </a:bodyPr>
          <a:lstStyle/>
          <a:p>
            <a:r>
              <a:rPr lang="en-US" sz="2700" b="1" dirty="0">
                <a:ea typeface="+mn-lt"/>
                <a:cs typeface="+mn-lt"/>
              </a:rPr>
              <a:t>Informed consent</a:t>
            </a:r>
            <a:endParaRPr lang="en-US" sz="2700" dirty="0">
              <a:ea typeface="Calibri"/>
              <a:cs typeface="Calibri"/>
            </a:endParaRPr>
          </a:p>
          <a:p>
            <a:pPr lvl="1">
              <a:buFont typeface="Wingdings" panose="020B0604020202020204" pitchFamily="34" charset="0"/>
              <a:buChar char="ü"/>
            </a:pPr>
            <a:r>
              <a:rPr lang="en-US" sz="2700" b="1" dirty="0">
                <a:ea typeface="+mn-lt"/>
                <a:cs typeface="+mn-lt"/>
              </a:rPr>
              <a:t>Information Sheet</a:t>
            </a:r>
            <a:endParaRPr lang="en-US" sz="2700" dirty="0">
              <a:ea typeface="Calibri"/>
              <a:cs typeface="Calibri"/>
            </a:endParaRPr>
          </a:p>
          <a:p>
            <a:pPr lvl="1">
              <a:buFont typeface="Wingdings" panose="020B0604020202020204" pitchFamily="34" charset="0"/>
              <a:buChar char="ü"/>
            </a:pPr>
            <a:r>
              <a:rPr lang="en-US" sz="2700" b="1" dirty="0">
                <a:ea typeface="+mn-lt"/>
                <a:cs typeface="+mn-lt"/>
              </a:rPr>
              <a:t>Consent form</a:t>
            </a:r>
            <a:endParaRPr lang="en-US" sz="2700" b="1" dirty="0">
              <a:ea typeface="Calibri"/>
              <a:cs typeface="Calibri"/>
            </a:endParaRPr>
          </a:p>
          <a:p>
            <a:r>
              <a:rPr lang="en-US" sz="2700" b="1" dirty="0">
                <a:ea typeface="+mn-lt"/>
                <a:cs typeface="+mn-lt"/>
              </a:rPr>
              <a:t>Confidentiality/</a:t>
            </a:r>
            <a:r>
              <a:rPr lang="en-US" sz="2700" b="1" dirty="0" err="1">
                <a:ea typeface="+mn-lt"/>
                <a:cs typeface="+mn-lt"/>
              </a:rPr>
              <a:t>Anonymisation</a:t>
            </a:r>
            <a:r>
              <a:rPr lang="en-US" sz="2700" b="1" dirty="0">
                <a:ea typeface="+mn-lt"/>
                <a:cs typeface="+mn-lt"/>
              </a:rPr>
              <a:t> Strategy</a:t>
            </a:r>
            <a:endParaRPr lang="en-US" sz="2700" dirty="0">
              <a:ea typeface="+mn-lt"/>
              <a:cs typeface="+mn-lt"/>
            </a:endParaRPr>
          </a:p>
          <a:p>
            <a:r>
              <a:rPr lang="en-US" sz="2700" b="1" dirty="0">
                <a:ea typeface="+mn-lt"/>
                <a:cs typeface="+mn-lt"/>
              </a:rPr>
              <a:t>Right to withdraw (Set a date)</a:t>
            </a:r>
          </a:p>
          <a:p>
            <a:r>
              <a:rPr lang="en-US" sz="2700" b="1" dirty="0">
                <a:ea typeface="+mn-lt"/>
                <a:cs typeface="+mn-lt"/>
              </a:rPr>
              <a:t>Risk / distress / safeguarding</a:t>
            </a:r>
          </a:p>
          <a:p>
            <a:pPr lvl="1">
              <a:buFont typeface="Wingdings" panose="020B0604020202020204" pitchFamily="34" charset="0"/>
              <a:buChar char="ü"/>
            </a:pPr>
            <a:r>
              <a:rPr lang="en-US" sz="2700" b="1" dirty="0">
                <a:ea typeface="+mn-lt"/>
                <a:cs typeface="+mn-lt"/>
              </a:rPr>
              <a:t>Support during data collection</a:t>
            </a:r>
          </a:p>
          <a:p>
            <a:pPr lvl="1">
              <a:buFont typeface="Wingdings" panose="020B0604020202020204" pitchFamily="34" charset="0"/>
              <a:buChar char="ü"/>
            </a:pPr>
            <a:r>
              <a:rPr lang="en-US" sz="2700" b="1" dirty="0">
                <a:ea typeface="+mn-lt"/>
                <a:cs typeface="+mn-lt"/>
              </a:rPr>
              <a:t>Therapeutic Skills in action</a:t>
            </a:r>
          </a:p>
          <a:p>
            <a:pPr lvl="1">
              <a:buFont typeface="Wingdings" panose="020B0604020202020204" pitchFamily="34" charset="0"/>
              <a:buChar char="ü"/>
            </a:pPr>
            <a:r>
              <a:rPr lang="en-US" sz="2700" b="1" dirty="0">
                <a:ea typeface="+mn-lt"/>
                <a:cs typeface="+mn-lt"/>
              </a:rPr>
              <a:t>Debrief Sheet</a:t>
            </a:r>
            <a:endParaRPr lang="en-US" sz="2700" dirty="0">
              <a:ea typeface="Calibri" panose="020F0502020204030204"/>
              <a:cs typeface="Calibri" panose="020F0502020204030204"/>
            </a:endParaRPr>
          </a:p>
          <a:p>
            <a:r>
              <a:rPr lang="en-US" sz="2700" b="1" dirty="0">
                <a:ea typeface="+mn-lt"/>
                <a:cs typeface="+mn-lt"/>
              </a:rPr>
              <a:t>Data protection and Declarations (GDPR 2025)</a:t>
            </a:r>
          </a:p>
          <a:p>
            <a:r>
              <a:rPr lang="en-US" sz="2700" b="1" dirty="0">
                <a:ea typeface="+mn-lt"/>
                <a:cs typeface="+mn-lt"/>
              </a:rPr>
              <a:t>Maintaining Trustworthiness</a:t>
            </a:r>
          </a:p>
          <a:p>
            <a:pPr lvl="1">
              <a:buFont typeface="Wingdings" pitchFamily="2" charset="2"/>
              <a:buChar char="ü"/>
            </a:pPr>
            <a:r>
              <a:rPr lang="en-US" sz="2700" b="1" dirty="0">
                <a:ea typeface="+mn-lt"/>
                <a:cs typeface="+mn-lt"/>
              </a:rPr>
              <a:t>Audit Trail</a:t>
            </a:r>
          </a:p>
          <a:p>
            <a:pPr lvl="1">
              <a:buFont typeface="Wingdings" pitchFamily="2" charset="2"/>
              <a:buChar char="ü"/>
            </a:pPr>
            <a:r>
              <a:rPr lang="en-US" sz="2700" b="1" dirty="0">
                <a:ea typeface="+mn-lt"/>
                <a:cs typeface="+mn-lt"/>
              </a:rPr>
              <a:t>Member Check</a:t>
            </a:r>
          </a:p>
          <a:p>
            <a:pPr lvl="1">
              <a:buFont typeface="Wingdings" pitchFamily="2" charset="2"/>
              <a:buChar char="ü"/>
            </a:pPr>
            <a:r>
              <a:rPr lang="en-US" sz="2700" b="1" dirty="0">
                <a:ea typeface="+mn-lt"/>
                <a:cs typeface="+mn-lt"/>
              </a:rPr>
              <a:t>Audit Trail</a:t>
            </a:r>
          </a:p>
          <a:p>
            <a:pPr lvl="1">
              <a:buFont typeface="Wingdings" pitchFamily="2" charset="2"/>
              <a:buChar char="ü"/>
            </a:pPr>
            <a:r>
              <a:rPr lang="en-US" sz="2700" b="1" dirty="0">
                <a:ea typeface="+mn-lt"/>
                <a:cs typeface="+mn-lt"/>
              </a:rPr>
              <a:t>Research Supervision</a:t>
            </a:r>
            <a:endParaRPr lang="en-US" sz="2700" dirty="0">
              <a:ea typeface="Calibri" panose="020F0502020204030204"/>
              <a:cs typeface="Calibri" panose="020F0502020204030204"/>
            </a:endParaRPr>
          </a:p>
          <a:p>
            <a:pPr marL="457200" lvl="1" indent="0">
              <a:buNone/>
            </a:pPr>
            <a:endParaRPr lang="en-US" sz="2700" b="1" dirty="0">
              <a:ea typeface="+mn-lt"/>
              <a:cs typeface="+mn-lt"/>
            </a:endParaRPr>
          </a:p>
        </p:txBody>
      </p:sp>
      <p:pic>
        <p:nvPicPr>
          <p:cNvPr id="7" name="Audio 6">
            <a:extLst>
              <a:ext uri="{FF2B5EF4-FFF2-40B4-BE49-F238E27FC236}">
                <a16:creationId xmlns:a16="http://schemas.microsoft.com/office/drawing/2014/main" id="{1FA79385-DB71-077C-B6BA-EBF1E90249B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175810377"/>
      </p:ext>
    </p:extLst>
  </p:cSld>
  <p:clrMapOvr>
    <a:masterClrMapping/>
  </p:clrMapOvr>
  <mc:AlternateContent xmlns:mc="http://schemas.openxmlformats.org/markup-compatibility/2006">
    <mc:Choice xmlns:p14="http://schemas.microsoft.com/office/powerpoint/2010/main" Requires="p14">
      <p:transition spd="slow" p14:dur="2000" advTm="316465"/>
    </mc:Choice>
    <mc:Fallback>
      <p:transition spd="slow" advTm="3164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a:t>References</a:t>
            </a:r>
            <a:endParaRPr lang="en-GB"/>
          </a:p>
        </p:txBody>
      </p:sp>
      <p:sp>
        <p:nvSpPr>
          <p:cNvPr id="3" name="Content Placeholder 2"/>
          <p:cNvSpPr>
            <a:spLocks noGrp="1"/>
          </p:cNvSpPr>
          <p:nvPr>
            <p:ph idx="1"/>
          </p:nvPr>
        </p:nvSpPr>
        <p:spPr/>
        <p:txBody>
          <a:bodyPr>
            <a:normAutofit fontScale="32500" lnSpcReduction="20000"/>
          </a:bodyPr>
          <a:lstStyle/>
          <a:p>
            <a:pPr>
              <a:lnSpc>
                <a:spcPct val="150000"/>
              </a:lnSpc>
            </a:pPr>
            <a:r>
              <a:rPr lang="en-IE">
                <a:latin typeface="Arial" panose="020B0604020202020204" pitchFamily="34" charset="0"/>
                <a:cs typeface="Arial" panose="020B0604020202020204" pitchFamily="34" charset="0"/>
              </a:rPr>
              <a:t>Blaxter, L. Hughes, C. &amp; Tight, M.(2003 ) </a:t>
            </a:r>
            <a:r>
              <a:rPr lang="en-IE" i="1">
                <a:latin typeface="Arial" panose="020B0604020202020204" pitchFamily="34" charset="0"/>
                <a:cs typeface="Arial" panose="020B0604020202020204" pitchFamily="34" charset="0"/>
              </a:rPr>
              <a:t>How to research</a:t>
            </a:r>
            <a:r>
              <a:rPr lang="en-IE">
                <a:latin typeface="Arial" panose="020B0604020202020204" pitchFamily="34" charset="0"/>
                <a:cs typeface="Arial" panose="020B0604020202020204" pitchFamily="34" charset="0"/>
              </a:rPr>
              <a:t>. Second Edition. Open University Press.</a:t>
            </a:r>
          </a:p>
          <a:p>
            <a:pPr>
              <a:lnSpc>
                <a:spcPct val="150000"/>
              </a:lnSpc>
            </a:pPr>
            <a:r>
              <a:rPr lang="en-GB"/>
              <a:t>Braun, V. and Clarke, V., 2012. Thematic analysis.</a:t>
            </a:r>
            <a:endParaRPr lang="en-GB">
              <a:latin typeface="Arial" panose="020B0604020202020204" pitchFamily="34" charset="0"/>
              <a:cs typeface="Arial" panose="020B0604020202020204" pitchFamily="34" charset="0"/>
            </a:endParaRPr>
          </a:p>
          <a:p>
            <a:pPr>
              <a:lnSpc>
                <a:spcPct val="150000"/>
              </a:lnSpc>
            </a:pPr>
            <a:r>
              <a:rPr lang="en-GB">
                <a:latin typeface="Arial" panose="020B0604020202020204" pitchFamily="34" charset="0"/>
                <a:cs typeface="Arial" panose="020B0604020202020204" pitchFamily="34" charset="0"/>
              </a:rPr>
              <a:t>British Association for Counselling and Psychotherapy (2017) available at </a:t>
            </a:r>
            <a:r>
              <a:rPr lang="en-GB">
                <a:latin typeface="Arial" panose="020B0604020202020204" pitchFamily="34" charset="0"/>
                <a:cs typeface="Arial" panose="020B0604020202020204" pitchFamily="34" charset="0"/>
                <a:hlinkClick r:id="rId3"/>
              </a:rPr>
              <a:t>https://www.bacp.co.uk/</a:t>
            </a:r>
            <a:r>
              <a:rPr lang="en-GB">
                <a:latin typeface="Arial" panose="020B0604020202020204" pitchFamily="34" charset="0"/>
                <a:cs typeface="Arial" panose="020B0604020202020204" pitchFamily="34" charset="0"/>
              </a:rPr>
              <a:t> Accessed on 5</a:t>
            </a:r>
            <a:r>
              <a:rPr lang="en-GB" baseline="30000">
                <a:latin typeface="Arial" panose="020B0604020202020204" pitchFamily="34" charset="0"/>
                <a:cs typeface="Arial" panose="020B0604020202020204" pitchFamily="34" charset="0"/>
              </a:rPr>
              <a:t>th</a:t>
            </a:r>
            <a:r>
              <a:rPr lang="en-GB">
                <a:latin typeface="Arial" panose="020B0604020202020204" pitchFamily="34" charset="0"/>
                <a:cs typeface="Arial" panose="020B0604020202020204" pitchFamily="34" charset="0"/>
              </a:rPr>
              <a:t> Jan, 2020.</a:t>
            </a:r>
          </a:p>
          <a:p>
            <a:r>
              <a:rPr lang="en-GB">
                <a:latin typeface="Arial" panose="020B0604020202020204" pitchFamily="34" charset="0"/>
                <a:cs typeface="Arial" panose="020B0604020202020204" pitchFamily="34" charset="0"/>
              </a:rPr>
              <a:t>British Association for Counselling and Psychotherapy (BACP) (2001). </a:t>
            </a:r>
            <a:r>
              <a:rPr lang="en-GB" i="1">
                <a:latin typeface="Arial" panose="020B0604020202020204" pitchFamily="34" charset="0"/>
                <a:cs typeface="Arial" panose="020B0604020202020204" pitchFamily="34" charset="0"/>
              </a:rPr>
              <a:t>Ethical Framework for Good Practice in Counselling and Psychotherapy</a:t>
            </a:r>
            <a:r>
              <a:rPr lang="en-GB">
                <a:latin typeface="Arial" panose="020B0604020202020204" pitchFamily="34" charset="0"/>
                <a:cs typeface="Arial" panose="020B0604020202020204" pitchFamily="34" charset="0"/>
              </a:rPr>
              <a:t>. Rugby: BACP</a:t>
            </a:r>
            <a:r>
              <a:rPr lang="en-GB" sz="4800">
                <a:latin typeface="Arial" panose="020B0604020202020204" pitchFamily="34" charset="0"/>
                <a:cs typeface="Arial" panose="020B0604020202020204" pitchFamily="34" charset="0"/>
              </a:rPr>
              <a:t>.</a:t>
            </a:r>
          </a:p>
          <a:p>
            <a:pPr>
              <a:lnSpc>
                <a:spcPct val="150000"/>
              </a:lnSpc>
            </a:pPr>
            <a:r>
              <a:rPr lang="en-IE">
                <a:latin typeface="Arial" panose="020B0604020202020204" pitchFamily="34" charset="0"/>
                <a:cs typeface="Arial" panose="020B0604020202020204" pitchFamily="34" charset="0"/>
              </a:rPr>
              <a:t>Bryman, A.(1998) </a:t>
            </a:r>
            <a:r>
              <a:rPr lang="en-IE" i="1">
                <a:latin typeface="Arial" panose="020B0604020202020204" pitchFamily="34" charset="0"/>
                <a:cs typeface="Arial" panose="020B0604020202020204" pitchFamily="34" charset="0"/>
              </a:rPr>
              <a:t>Quantity and Quality in Social Research</a:t>
            </a:r>
            <a:r>
              <a:rPr lang="en-IE">
                <a:latin typeface="Arial" panose="020B0604020202020204" pitchFamily="34" charset="0"/>
                <a:cs typeface="Arial" panose="020B0604020202020204" pitchFamily="34" charset="0"/>
              </a:rPr>
              <a:t>. London. Taylor Francis</a:t>
            </a:r>
          </a:p>
          <a:p>
            <a:pPr>
              <a:lnSpc>
                <a:spcPct val="150000"/>
              </a:lnSpc>
            </a:pPr>
            <a:r>
              <a:rPr lang="en-GB"/>
              <a:t>Carpenter, C. and </a:t>
            </a:r>
            <a:r>
              <a:rPr lang="en-GB" err="1"/>
              <a:t>Suto</a:t>
            </a:r>
            <a:r>
              <a:rPr lang="en-GB"/>
              <a:t>, M., 2008. </a:t>
            </a:r>
            <a:r>
              <a:rPr lang="en-GB" i="1"/>
              <a:t>Qualitative research for occupational and physical </a:t>
            </a:r>
            <a:r>
              <a:rPr lang="en-GB" i="1" err="1"/>
              <a:t>therapistsa</a:t>
            </a:r>
            <a:r>
              <a:rPr lang="en-GB" i="1"/>
              <a:t> practical guide</a:t>
            </a:r>
            <a:r>
              <a:rPr lang="en-GB"/>
              <a:t>. Blackwell Pub.,.</a:t>
            </a:r>
            <a:endParaRPr lang="en-IE">
              <a:latin typeface="Arial" panose="020B0604020202020204" pitchFamily="34" charset="0"/>
              <a:cs typeface="Arial" panose="020B0604020202020204" pitchFamily="34" charset="0"/>
            </a:endParaRPr>
          </a:p>
          <a:p>
            <a:pPr>
              <a:lnSpc>
                <a:spcPct val="150000"/>
              </a:lnSpc>
            </a:pPr>
            <a:r>
              <a:rPr lang="en-IE">
                <a:latin typeface="Arial" panose="020B0604020202020204" pitchFamily="34" charset="0"/>
                <a:cs typeface="Arial" panose="020B0604020202020204" pitchFamily="34" charset="0"/>
              </a:rPr>
              <a:t>Charmaz, K. (2014) </a:t>
            </a:r>
            <a:r>
              <a:rPr lang="en-IE" i="1">
                <a:latin typeface="Arial" panose="020B0604020202020204" pitchFamily="34" charset="0"/>
                <a:cs typeface="Arial" panose="020B0604020202020204" pitchFamily="34" charset="0"/>
              </a:rPr>
              <a:t>Constructing Grounded T</a:t>
            </a:r>
            <a:r>
              <a:rPr lang="en-IE">
                <a:latin typeface="Arial" panose="020B0604020202020204" pitchFamily="34" charset="0"/>
                <a:cs typeface="Arial" panose="020B0604020202020204" pitchFamily="34" charset="0"/>
              </a:rPr>
              <a:t>heory. Los Angeles, Sage Publications</a:t>
            </a:r>
          </a:p>
          <a:p>
            <a:pPr>
              <a:lnSpc>
                <a:spcPct val="150000"/>
              </a:lnSpc>
            </a:pPr>
            <a:r>
              <a:rPr lang="en-IE">
                <a:latin typeface="Arial" panose="020B0604020202020204" pitchFamily="34" charset="0"/>
                <a:cs typeface="Arial" panose="020B0604020202020204" pitchFamily="34" charset="0"/>
              </a:rPr>
              <a:t>Egan, G. (1962) </a:t>
            </a:r>
            <a:r>
              <a:rPr lang="en-IE" i="1">
                <a:latin typeface="Arial" panose="020B0604020202020204" pitchFamily="34" charset="0"/>
                <a:cs typeface="Arial" panose="020B0604020202020204" pitchFamily="34" charset="0"/>
              </a:rPr>
              <a:t>The Skilled Helper</a:t>
            </a:r>
            <a:r>
              <a:rPr lang="en-IE">
                <a:latin typeface="Arial" panose="020B0604020202020204" pitchFamily="34" charset="0"/>
                <a:cs typeface="Arial" panose="020B0604020202020204" pitchFamily="34" charset="0"/>
              </a:rPr>
              <a:t>. Second Edition. Brooks/Cole Publishing Company</a:t>
            </a:r>
          </a:p>
          <a:p>
            <a:pPr>
              <a:lnSpc>
                <a:spcPct val="150000"/>
              </a:lnSpc>
            </a:pPr>
            <a:r>
              <a:rPr lang="en-GB"/>
              <a:t>Geertz, C., 1973. </a:t>
            </a:r>
            <a:r>
              <a:rPr lang="en-GB" i="1"/>
              <a:t>Deep play</a:t>
            </a:r>
            <a:r>
              <a:rPr lang="en-GB"/>
              <a:t>.</a:t>
            </a:r>
            <a:endParaRPr lang="en-IE">
              <a:latin typeface="Arial" panose="020B0604020202020204" pitchFamily="34" charset="0"/>
              <a:cs typeface="Arial" panose="020B0604020202020204" pitchFamily="34" charset="0"/>
            </a:endParaRPr>
          </a:p>
          <a:p>
            <a:pPr>
              <a:lnSpc>
                <a:spcPct val="150000"/>
              </a:lnSpc>
            </a:pPr>
            <a:r>
              <a:rPr lang="en-IE">
                <a:latin typeface="Arial" panose="020B0604020202020204" pitchFamily="34" charset="0"/>
                <a:cs typeface="Arial" panose="020B0604020202020204" pitchFamily="34" charset="0"/>
              </a:rPr>
              <a:t>Gray, D.E. (2014) </a:t>
            </a:r>
            <a:r>
              <a:rPr lang="en-IE" i="1">
                <a:latin typeface="Arial" panose="020B0604020202020204" pitchFamily="34" charset="0"/>
                <a:cs typeface="Arial" panose="020B0604020202020204" pitchFamily="34" charset="0"/>
              </a:rPr>
              <a:t>Doing Social Research in the Real Wor</a:t>
            </a:r>
            <a:r>
              <a:rPr lang="en-IE">
                <a:latin typeface="Arial" panose="020B0604020202020204" pitchFamily="34" charset="0"/>
                <a:cs typeface="Arial" panose="020B0604020202020204" pitchFamily="34" charset="0"/>
              </a:rPr>
              <a:t>ld. London. Sage Publication.</a:t>
            </a:r>
          </a:p>
          <a:p>
            <a:pPr>
              <a:lnSpc>
                <a:spcPct val="150000"/>
              </a:lnSpc>
            </a:pPr>
            <a:r>
              <a:rPr lang="en-GB"/>
              <a:t>Holloway, I. and Wheeler, S., 2002. Ensuring trustworthiness and quality. </a:t>
            </a:r>
            <a:r>
              <a:rPr lang="en-GB" i="1"/>
              <a:t>Holloway I, Wheeler S. Research in nursing. 2nd Ed. Blackwell Publishing, India1996</a:t>
            </a:r>
            <a:r>
              <a:rPr lang="en-GB"/>
              <a:t>, pp.250-63.</a:t>
            </a:r>
            <a:endParaRPr lang="en-IE">
              <a:latin typeface="Arial" panose="020B0604020202020204" pitchFamily="34" charset="0"/>
              <a:cs typeface="Arial" panose="020B0604020202020204" pitchFamily="34" charset="0"/>
            </a:endParaRPr>
          </a:p>
          <a:p>
            <a:pPr>
              <a:lnSpc>
                <a:spcPct val="150000"/>
              </a:lnSpc>
            </a:pPr>
            <a:r>
              <a:rPr lang="en-GB"/>
              <a:t>McLeod, J., 2011. </a:t>
            </a:r>
            <a:r>
              <a:rPr lang="en-GB" i="1"/>
              <a:t>Qualitative research in counselling and psychotherapy</a:t>
            </a:r>
            <a:r>
              <a:rPr lang="en-GB"/>
              <a:t>. Sage.</a:t>
            </a:r>
            <a:endParaRPr lang="en-IE">
              <a:latin typeface="Arial" panose="020B0604020202020204" pitchFamily="34" charset="0"/>
              <a:cs typeface="Arial" panose="020B0604020202020204" pitchFamily="34" charset="0"/>
            </a:endParaRPr>
          </a:p>
          <a:p>
            <a:pPr>
              <a:lnSpc>
                <a:spcPct val="150000"/>
              </a:lnSpc>
            </a:pPr>
            <a:r>
              <a:rPr lang="en-GB"/>
              <a:t>Miles, M.B. and Huberman, A.M., 1994. </a:t>
            </a:r>
            <a:r>
              <a:rPr lang="en-GB" i="1"/>
              <a:t>Qualitative data analysis: An expanded sourcebook</a:t>
            </a:r>
            <a:r>
              <a:rPr lang="en-GB"/>
              <a:t>. sage.</a:t>
            </a:r>
            <a:endParaRPr lang="en-IE">
              <a:latin typeface="Arial" panose="020B0604020202020204" pitchFamily="34" charset="0"/>
              <a:cs typeface="Arial" panose="020B0604020202020204" pitchFamily="34" charset="0"/>
            </a:endParaRPr>
          </a:p>
          <a:p>
            <a:pPr>
              <a:lnSpc>
                <a:spcPct val="150000"/>
              </a:lnSpc>
            </a:pPr>
            <a:r>
              <a:rPr lang="en-GB" err="1"/>
              <a:t>Saldaña</a:t>
            </a:r>
            <a:r>
              <a:rPr lang="en-GB"/>
              <a:t>, J., 2014. Coding and analysis strategies. In </a:t>
            </a:r>
            <a:r>
              <a:rPr lang="en-GB" i="1"/>
              <a:t>The Oxford handbook of qualitative research</a:t>
            </a:r>
            <a:r>
              <a:rPr lang="en-GB"/>
              <a:t>.</a:t>
            </a:r>
            <a:endParaRPr lang="en-IE">
              <a:latin typeface="Arial" panose="020B0604020202020204" pitchFamily="34" charset="0"/>
              <a:cs typeface="Arial" panose="020B0604020202020204" pitchFamily="34" charset="0"/>
            </a:endParaRPr>
          </a:p>
          <a:p>
            <a:pPr>
              <a:lnSpc>
                <a:spcPct val="150000"/>
              </a:lnSpc>
            </a:pPr>
            <a:r>
              <a:rPr lang="en-GB"/>
              <a:t>Siddique, S., 2011. Being in‐between: The relevance of ethnography and auto‐ethnography for psychotherapy research. </a:t>
            </a:r>
            <a:r>
              <a:rPr lang="en-GB" i="1"/>
              <a:t>Counselling and Psychotherapy Research</a:t>
            </a:r>
            <a:r>
              <a:rPr lang="en-GB"/>
              <a:t>, </a:t>
            </a:r>
            <a:r>
              <a:rPr lang="en-GB" i="1"/>
              <a:t>11</a:t>
            </a:r>
            <a:r>
              <a:rPr lang="en-GB"/>
              <a:t>(4), pp.310-316.</a:t>
            </a:r>
            <a:endParaRPr lang="en-IE">
              <a:latin typeface="Arial" panose="020B0604020202020204" pitchFamily="34" charset="0"/>
              <a:cs typeface="Arial" panose="020B0604020202020204" pitchFamily="34" charset="0"/>
            </a:endParaRPr>
          </a:p>
          <a:p>
            <a:pPr>
              <a:lnSpc>
                <a:spcPct val="150000"/>
              </a:lnSpc>
            </a:pPr>
            <a:r>
              <a:rPr lang="en-IE">
                <a:latin typeface="Arial" panose="020B0604020202020204" pitchFamily="34" charset="0"/>
                <a:cs typeface="Arial" panose="020B0604020202020204" pitchFamily="34" charset="0"/>
              </a:rPr>
              <a:t>Silverman, D. (2000)  </a:t>
            </a:r>
            <a:r>
              <a:rPr lang="en-IE" i="1">
                <a:latin typeface="Arial" panose="020B0604020202020204" pitchFamily="34" charset="0"/>
                <a:cs typeface="Arial" panose="020B0604020202020204" pitchFamily="34" charset="0"/>
              </a:rPr>
              <a:t>Doing Qualitative Research: A Practical Handbook</a:t>
            </a:r>
            <a:r>
              <a:rPr lang="en-IE">
                <a:latin typeface="Arial" panose="020B0604020202020204" pitchFamily="34" charset="0"/>
                <a:cs typeface="Arial" panose="020B0604020202020204" pitchFamily="34" charset="0"/>
              </a:rPr>
              <a:t>. London. Sage</a:t>
            </a:r>
          </a:p>
          <a:p>
            <a:pPr>
              <a:lnSpc>
                <a:spcPct val="150000"/>
              </a:lnSpc>
            </a:pPr>
            <a:r>
              <a:rPr lang="en-GB"/>
              <a:t>Smith, J.A., 1996. Beyond the divide between cognition and discourse: Using interpretative phenomenological analysis in health psychology. </a:t>
            </a:r>
            <a:r>
              <a:rPr lang="en-GB" i="1"/>
              <a:t>Psychology and health</a:t>
            </a:r>
            <a:r>
              <a:rPr lang="en-GB"/>
              <a:t>, </a:t>
            </a:r>
            <a:r>
              <a:rPr lang="en-GB" i="1"/>
              <a:t>11</a:t>
            </a:r>
            <a:r>
              <a:rPr lang="en-GB"/>
              <a:t>(2), pp.261-271.</a:t>
            </a:r>
            <a:endParaRPr lang="en-IE">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841782104"/>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314</TotalTime>
  <Words>3136</Words>
  <Application>Microsoft Macintosh PowerPoint</Application>
  <PresentationFormat>Widescreen</PresentationFormat>
  <Paragraphs>205</Paragraphs>
  <Slides>24</Slides>
  <Notes>23</Notes>
  <HiddenSlides>0</HiddenSlides>
  <MMClips>24</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24</vt:i4>
      </vt:variant>
    </vt:vector>
  </HeadingPairs>
  <TitlesOfParts>
    <vt:vector size="33" baseType="lpstr">
      <vt:lpstr>Aptos</vt:lpstr>
      <vt:lpstr>Arial</vt:lpstr>
      <vt:lpstr>Arial,Sans-Serif</vt:lpstr>
      <vt:lpstr>Calibri</vt:lpstr>
      <vt:lpstr>Calibri Light</vt:lpstr>
      <vt:lpstr>Mangal</vt:lpstr>
      <vt:lpstr>Wingdings</vt:lpstr>
      <vt:lpstr>1_Office Theme</vt:lpstr>
      <vt:lpstr>2_Office Theme</vt:lpstr>
      <vt:lpstr>PowerPoint Presentation</vt:lpstr>
      <vt:lpstr>PowerPoint Presentation</vt:lpstr>
      <vt:lpstr>PowerPoint Presentation</vt:lpstr>
      <vt:lpstr>PowerPoint Presentation</vt:lpstr>
      <vt:lpstr>PowerPoint Presentation</vt:lpstr>
      <vt:lpstr>“Peculiarities” of counselling research</vt:lpstr>
      <vt:lpstr>Ethical strategies to safeguard the well-being of the client (participant):</vt:lpstr>
      <vt:lpstr>PowerPoint Presentation</vt:lpstr>
      <vt:lpstr>PowerPoint Presentation</vt:lpstr>
      <vt:lpstr>Researcher self-care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‘Big Tent’ of Quality</vt:lpstr>
      <vt:lpstr>PowerPoint Presentation</vt:lpstr>
      <vt:lpstr>PowerPoint Presentation</vt:lpstr>
      <vt:lpstr>Ethical Considerations</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Mason Neely</dc:creator>
  <cp:lastModifiedBy>Mason Neely</cp:lastModifiedBy>
  <cp:revision>3</cp:revision>
  <dcterms:created xsi:type="dcterms:W3CDTF">2026-03-24T06:22:54Z</dcterms:created>
  <dcterms:modified xsi:type="dcterms:W3CDTF">2026-03-24T11:38:20Z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