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 id="2147483673" r:id="rId5"/>
  </p:sldMasterIdLst>
  <p:notesMasterIdLst>
    <p:notesMasterId r:id="rId76"/>
  </p:notesMasterIdLst>
  <p:handoutMasterIdLst>
    <p:handoutMasterId r:id="rId77"/>
  </p:handoutMasterIdLst>
  <p:sldIdLst>
    <p:sldId id="406" r:id="rId6"/>
    <p:sldId id="454" r:id="rId7"/>
    <p:sldId id="455" r:id="rId8"/>
    <p:sldId id="449" r:id="rId9"/>
    <p:sldId id="392" r:id="rId10"/>
    <p:sldId id="276" r:id="rId11"/>
    <p:sldId id="344" r:id="rId12"/>
    <p:sldId id="432" r:id="rId13"/>
    <p:sldId id="433" r:id="rId14"/>
    <p:sldId id="275" r:id="rId15"/>
    <p:sldId id="260" r:id="rId16"/>
    <p:sldId id="422" r:id="rId17"/>
    <p:sldId id="412" r:id="rId18"/>
    <p:sldId id="411" r:id="rId19"/>
    <p:sldId id="423" r:id="rId20"/>
    <p:sldId id="413" r:id="rId21"/>
    <p:sldId id="270" r:id="rId22"/>
    <p:sldId id="456" r:id="rId23"/>
    <p:sldId id="450" r:id="rId24"/>
    <p:sldId id="414" r:id="rId25"/>
    <p:sldId id="434" r:id="rId26"/>
    <p:sldId id="435" r:id="rId27"/>
    <p:sldId id="436" r:id="rId28"/>
    <p:sldId id="437" r:id="rId29"/>
    <p:sldId id="396" r:id="rId30"/>
    <p:sldId id="320" r:id="rId31"/>
    <p:sldId id="379" r:id="rId32"/>
    <p:sldId id="311" r:id="rId33"/>
    <p:sldId id="415" r:id="rId34"/>
    <p:sldId id="416" r:id="rId35"/>
    <p:sldId id="417" r:id="rId36"/>
    <p:sldId id="418" r:id="rId37"/>
    <p:sldId id="419" r:id="rId38"/>
    <p:sldId id="420" r:id="rId39"/>
    <p:sldId id="421" r:id="rId40"/>
    <p:sldId id="428" r:id="rId41"/>
    <p:sldId id="451" r:id="rId42"/>
    <p:sldId id="426" r:id="rId43"/>
    <p:sldId id="424" r:id="rId44"/>
    <p:sldId id="425" r:id="rId45"/>
    <p:sldId id="452" r:id="rId46"/>
    <p:sldId id="427" r:id="rId47"/>
    <p:sldId id="429" r:id="rId48"/>
    <p:sldId id="430" r:id="rId49"/>
    <p:sldId id="448" r:id="rId50"/>
    <p:sldId id="439" r:id="rId51"/>
    <p:sldId id="431" r:id="rId52"/>
    <p:sldId id="438" r:id="rId53"/>
    <p:sldId id="267" r:id="rId54"/>
    <p:sldId id="350" r:id="rId55"/>
    <p:sldId id="351" r:id="rId56"/>
    <p:sldId id="330" r:id="rId57"/>
    <p:sldId id="331" r:id="rId58"/>
    <p:sldId id="398" r:id="rId59"/>
    <p:sldId id="457" r:id="rId60"/>
    <p:sldId id="441" r:id="rId61"/>
    <p:sldId id="442" r:id="rId62"/>
    <p:sldId id="443" r:id="rId63"/>
    <p:sldId id="277" r:id="rId64"/>
    <p:sldId id="265" r:id="rId65"/>
    <p:sldId id="278" r:id="rId66"/>
    <p:sldId id="444" r:id="rId67"/>
    <p:sldId id="445" r:id="rId68"/>
    <p:sldId id="446" r:id="rId69"/>
    <p:sldId id="447" r:id="rId70"/>
    <p:sldId id="268" r:id="rId71"/>
    <p:sldId id="394" r:id="rId72"/>
    <p:sldId id="453" r:id="rId73"/>
    <p:sldId id="409" r:id="rId74"/>
    <p:sldId id="408" r:id="rId7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45" autoAdjust="0"/>
    <p:restoredTop sz="89842" autoAdjust="0"/>
  </p:normalViewPr>
  <p:slideViewPr>
    <p:cSldViewPr snapToGrid="0" showGuides="1">
      <p:cViewPr>
        <p:scale>
          <a:sx n="69" d="100"/>
          <a:sy n="69" d="100"/>
        </p:scale>
        <p:origin x="945" y="366"/>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notesMaster" Target="notesMasters/notesMaster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262CEF-709A-4ADC-B4D4-0EBCA913ADE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AAB820D-A84B-4CA0-B8BD-A4160EDF1E28}">
      <dgm:prSet/>
      <dgm:spPr/>
      <dgm:t>
        <a:bodyPr/>
        <a:lstStyle/>
        <a:p>
          <a:r>
            <a:rPr lang="en-GB" dirty="0"/>
            <a:t>A two-way process-  supervisor and supervisee learn from each others perspectives through a relationship that is both supporting and challenging.</a:t>
          </a:r>
          <a:endParaRPr lang="en-US" dirty="0"/>
        </a:p>
      </dgm:t>
    </dgm:pt>
    <dgm:pt modelId="{90A5CCDE-C5E6-491F-B8F0-AEF5DE23DA37}" type="parTrans" cxnId="{7E1E83AD-15D2-4040-A7C8-4305B63B8B02}">
      <dgm:prSet/>
      <dgm:spPr/>
      <dgm:t>
        <a:bodyPr/>
        <a:lstStyle/>
        <a:p>
          <a:endParaRPr lang="en-US"/>
        </a:p>
      </dgm:t>
    </dgm:pt>
    <dgm:pt modelId="{565C4099-D106-43A1-AAA1-0FE2024F09E6}" type="sibTrans" cxnId="{7E1E83AD-15D2-4040-A7C8-4305B63B8B02}">
      <dgm:prSet/>
      <dgm:spPr/>
      <dgm:t>
        <a:bodyPr/>
        <a:lstStyle/>
        <a:p>
          <a:endParaRPr lang="en-US"/>
        </a:p>
      </dgm:t>
    </dgm:pt>
    <dgm:pt modelId="{677285ED-988A-4933-B6EA-7BB4350B92F1}">
      <dgm:prSet/>
      <dgm:spPr/>
      <dgm:t>
        <a:bodyPr/>
        <a:lstStyle/>
        <a:p>
          <a:r>
            <a:rPr lang="en-GB" dirty="0"/>
            <a:t>A motivational tool- practical and ethical discussions provide a structure for professional youth work practice allowing for  reflection on recent work and planning for future developments</a:t>
          </a:r>
          <a:endParaRPr lang="en-US" dirty="0"/>
        </a:p>
      </dgm:t>
    </dgm:pt>
    <dgm:pt modelId="{FC9AAB04-2F93-4AED-90F3-8FB150CE7422}" type="parTrans" cxnId="{28FBB6AC-4711-4B35-B6F6-65330178A952}">
      <dgm:prSet/>
      <dgm:spPr/>
      <dgm:t>
        <a:bodyPr/>
        <a:lstStyle/>
        <a:p>
          <a:endParaRPr lang="en-US"/>
        </a:p>
      </dgm:t>
    </dgm:pt>
    <dgm:pt modelId="{56389BD6-279A-431C-A77D-05667937DF33}" type="sibTrans" cxnId="{28FBB6AC-4711-4B35-B6F6-65330178A952}">
      <dgm:prSet/>
      <dgm:spPr/>
      <dgm:t>
        <a:bodyPr/>
        <a:lstStyle/>
        <a:p>
          <a:endParaRPr lang="en-US"/>
        </a:p>
      </dgm:t>
    </dgm:pt>
    <dgm:pt modelId="{4A55DD3F-467E-464C-A7F8-4117D7A926B7}">
      <dgm:prSet/>
      <dgm:spPr/>
      <dgm:t>
        <a:bodyPr/>
        <a:lstStyle/>
        <a:p>
          <a:r>
            <a:rPr lang="en-GB" dirty="0"/>
            <a:t>Develops best practice- supportive &amp; challenging discussions about dilemmas assist the youth worker to maintain focus for participative and anti-oppressive practice</a:t>
          </a:r>
          <a:endParaRPr lang="en-US" dirty="0"/>
        </a:p>
      </dgm:t>
    </dgm:pt>
    <dgm:pt modelId="{D5CA44A8-8FED-4252-AF86-D6FC25902046}" type="parTrans" cxnId="{57298E52-F9A8-4444-9615-9D200A89D6CF}">
      <dgm:prSet/>
      <dgm:spPr/>
      <dgm:t>
        <a:bodyPr/>
        <a:lstStyle/>
        <a:p>
          <a:endParaRPr lang="en-US"/>
        </a:p>
      </dgm:t>
    </dgm:pt>
    <dgm:pt modelId="{3F5BDC77-B161-456F-8404-B23817C1682F}" type="sibTrans" cxnId="{57298E52-F9A8-4444-9615-9D200A89D6CF}">
      <dgm:prSet/>
      <dgm:spPr/>
      <dgm:t>
        <a:bodyPr/>
        <a:lstStyle/>
        <a:p>
          <a:endParaRPr lang="en-US"/>
        </a:p>
      </dgm:t>
    </dgm:pt>
    <dgm:pt modelId="{5F7A1770-07A8-4393-933C-D01CE1F7D205}">
      <dgm:prSet/>
      <dgm:spPr/>
      <dgm:t>
        <a:bodyPr/>
        <a:lstStyle/>
        <a:p>
          <a:r>
            <a:rPr lang="en-GB" dirty="0"/>
            <a:t>Accountability- through discussion and action planning it encourages youth workers to identify areas for development &amp; offers support through monitoring &amp; progress checking</a:t>
          </a:r>
          <a:endParaRPr lang="en-US" dirty="0"/>
        </a:p>
      </dgm:t>
    </dgm:pt>
    <dgm:pt modelId="{D16D0A7C-D642-4738-B6D1-2CC979D5822C}" type="parTrans" cxnId="{6DBA67E7-B9A7-4185-A080-1E957BF18454}">
      <dgm:prSet/>
      <dgm:spPr/>
      <dgm:t>
        <a:bodyPr/>
        <a:lstStyle/>
        <a:p>
          <a:endParaRPr lang="en-GB"/>
        </a:p>
      </dgm:t>
    </dgm:pt>
    <dgm:pt modelId="{39B5A90C-01AD-4303-88A8-9FCB8E674C89}" type="sibTrans" cxnId="{6DBA67E7-B9A7-4185-A080-1E957BF18454}">
      <dgm:prSet/>
      <dgm:spPr/>
      <dgm:t>
        <a:bodyPr/>
        <a:lstStyle/>
        <a:p>
          <a:endParaRPr lang="en-GB"/>
        </a:p>
      </dgm:t>
    </dgm:pt>
    <dgm:pt modelId="{1AE3123F-B410-419C-9A95-DCEEE38A62CB}">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i="1" dirty="0"/>
            <a:t>“Good supervision increases the ability of the team to contain</a:t>
          </a:r>
        </a:p>
        <a:p>
          <a:pPr marL="0" marR="0" lvl="0" indent="0" defTabSz="533400" eaLnBrk="1" fontAlgn="auto" latinLnBrk="0" hangingPunct="1">
            <a:lnSpc>
              <a:spcPct val="90000"/>
            </a:lnSpc>
            <a:spcBef>
              <a:spcPct val="0"/>
            </a:spcBef>
            <a:spcAft>
              <a:spcPct val="35000"/>
            </a:spcAft>
            <a:buClrTx/>
            <a:buSzTx/>
            <a:buFontTx/>
            <a:buNone/>
            <a:tabLst/>
            <a:defRPr/>
          </a:pPr>
          <a:r>
            <a:rPr lang="en-GB" i="1" dirty="0"/>
            <a:t>pressure, stress and disturbance.’ (Hawkins &amp; Shohet, 2006: 184).</a:t>
          </a:r>
        </a:p>
        <a:p>
          <a:pPr marL="0" lvl="0" defTabSz="533400">
            <a:lnSpc>
              <a:spcPct val="90000"/>
            </a:lnSpc>
            <a:spcBef>
              <a:spcPct val="0"/>
            </a:spcBef>
            <a:spcAft>
              <a:spcPct val="35000"/>
            </a:spcAft>
            <a:buNone/>
          </a:pPr>
          <a:endParaRPr lang="en-GB" dirty="0"/>
        </a:p>
      </dgm:t>
    </dgm:pt>
    <dgm:pt modelId="{E902090B-2CE5-4812-960F-3E7B1E9FF25A}" type="parTrans" cxnId="{41D576AB-2A49-4FBA-BA4A-BDB044E14950}">
      <dgm:prSet/>
      <dgm:spPr/>
      <dgm:t>
        <a:bodyPr/>
        <a:lstStyle/>
        <a:p>
          <a:endParaRPr lang="en-GB"/>
        </a:p>
      </dgm:t>
    </dgm:pt>
    <dgm:pt modelId="{277BC872-F458-4564-9BB7-021239DA3E84}" type="sibTrans" cxnId="{41D576AB-2A49-4FBA-BA4A-BDB044E14950}">
      <dgm:prSet/>
      <dgm:spPr/>
      <dgm:t>
        <a:bodyPr/>
        <a:lstStyle/>
        <a:p>
          <a:endParaRPr lang="en-GB"/>
        </a:p>
      </dgm:t>
    </dgm:pt>
    <dgm:pt modelId="{4298C72F-5BC1-4316-AEAC-2225B082CC3E}" type="pres">
      <dgm:prSet presAssocID="{48262CEF-709A-4ADC-B4D4-0EBCA913ADE0}" presName="linear" presStyleCnt="0">
        <dgm:presLayoutVars>
          <dgm:animLvl val="lvl"/>
          <dgm:resizeHandles val="exact"/>
        </dgm:presLayoutVars>
      </dgm:prSet>
      <dgm:spPr/>
    </dgm:pt>
    <dgm:pt modelId="{F684371A-5A0E-41BC-9F62-05CB633F3816}" type="pres">
      <dgm:prSet presAssocID="{DAAB820D-A84B-4CA0-B8BD-A4160EDF1E28}" presName="parentText" presStyleLbl="node1" presStyleIdx="0" presStyleCnt="5">
        <dgm:presLayoutVars>
          <dgm:chMax val="0"/>
          <dgm:bulletEnabled val="1"/>
        </dgm:presLayoutVars>
      </dgm:prSet>
      <dgm:spPr/>
    </dgm:pt>
    <dgm:pt modelId="{F573E2AC-39C0-4A80-8A0D-6B7B8F6A5B3D}" type="pres">
      <dgm:prSet presAssocID="{565C4099-D106-43A1-AAA1-0FE2024F09E6}" presName="spacer" presStyleCnt="0"/>
      <dgm:spPr/>
    </dgm:pt>
    <dgm:pt modelId="{88116FD9-E111-47E2-B36F-E0B0BB4376E8}" type="pres">
      <dgm:prSet presAssocID="{677285ED-988A-4933-B6EA-7BB4350B92F1}" presName="parentText" presStyleLbl="node1" presStyleIdx="1" presStyleCnt="5">
        <dgm:presLayoutVars>
          <dgm:chMax val="0"/>
          <dgm:bulletEnabled val="1"/>
        </dgm:presLayoutVars>
      </dgm:prSet>
      <dgm:spPr/>
    </dgm:pt>
    <dgm:pt modelId="{B4843C86-C0E9-4B5A-A27A-71E2EE77DB3F}" type="pres">
      <dgm:prSet presAssocID="{56389BD6-279A-431C-A77D-05667937DF33}" presName="spacer" presStyleCnt="0"/>
      <dgm:spPr/>
    </dgm:pt>
    <dgm:pt modelId="{AF76ABDC-9E63-4C2A-897D-ACE309AA71BA}" type="pres">
      <dgm:prSet presAssocID="{4A55DD3F-467E-464C-A7F8-4117D7A926B7}" presName="parentText" presStyleLbl="node1" presStyleIdx="2" presStyleCnt="5">
        <dgm:presLayoutVars>
          <dgm:chMax val="0"/>
          <dgm:bulletEnabled val="1"/>
        </dgm:presLayoutVars>
      </dgm:prSet>
      <dgm:spPr/>
    </dgm:pt>
    <dgm:pt modelId="{E1386EC1-9494-479B-A6E8-3012E3D21E0C}" type="pres">
      <dgm:prSet presAssocID="{3F5BDC77-B161-456F-8404-B23817C1682F}" presName="spacer" presStyleCnt="0"/>
      <dgm:spPr/>
    </dgm:pt>
    <dgm:pt modelId="{8F5E65BA-60CC-4C43-BFDA-D0026031B375}" type="pres">
      <dgm:prSet presAssocID="{5F7A1770-07A8-4393-933C-D01CE1F7D205}" presName="parentText" presStyleLbl="node1" presStyleIdx="3" presStyleCnt="5">
        <dgm:presLayoutVars>
          <dgm:chMax val="0"/>
          <dgm:bulletEnabled val="1"/>
        </dgm:presLayoutVars>
      </dgm:prSet>
      <dgm:spPr/>
    </dgm:pt>
    <dgm:pt modelId="{2CD766CD-C6B4-4EFE-B8D3-C1A169D9C709}" type="pres">
      <dgm:prSet presAssocID="{39B5A90C-01AD-4303-88A8-9FCB8E674C89}" presName="spacer" presStyleCnt="0"/>
      <dgm:spPr/>
    </dgm:pt>
    <dgm:pt modelId="{8F68EC9C-F8E7-4C27-BEFF-DAEF7A075F1C}" type="pres">
      <dgm:prSet presAssocID="{1AE3123F-B410-419C-9A95-DCEEE38A62CB}" presName="parentText" presStyleLbl="node1" presStyleIdx="4" presStyleCnt="5">
        <dgm:presLayoutVars>
          <dgm:chMax val="0"/>
          <dgm:bulletEnabled val="1"/>
        </dgm:presLayoutVars>
      </dgm:prSet>
      <dgm:spPr/>
    </dgm:pt>
  </dgm:ptLst>
  <dgm:cxnLst>
    <dgm:cxn modelId="{BEC08F2F-24EE-424F-8B1E-859474B1543C}" type="presOf" srcId="{677285ED-988A-4933-B6EA-7BB4350B92F1}" destId="{88116FD9-E111-47E2-B36F-E0B0BB4376E8}" srcOrd="0" destOrd="0" presId="urn:microsoft.com/office/officeart/2005/8/layout/vList2"/>
    <dgm:cxn modelId="{DDCE1D37-8CB1-49CD-8346-4C6C3D1C9FFD}" type="presOf" srcId="{5F7A1770-07A8-4393-933C-D01CE1F7D205}" destId="{8F5E65BA-60CC-4C43-BFDA-D0026031B375}" srcOrd="0" destOrd="0" presId="urn:microsoft.com/office/officeart/2005/8/layout/vList2"/>
    <dgm:cxn modelId="{A915455C-FFA5-48F1-AFA1-702D01B656E1}" type="presOf" srcId="{48262CEF-709A-4ADC-B4D4-0EBCA913ADE0}" destId="{4298C72F-5BC1-4316-AEAC-2225B082CC3E}" srcOrd="0" destOrd="0" presId="urn:microsoft.com/office/officeart/2005/8/layout/vList2"/>
    <dgm:cxn modelId="{57298E52-F9A8-4444-9615-9D200A89D6CF}" srcId="{48262CEF-709A-4ADC-B4D4-0EBCA913ADE0}" destId="{4A55DD3F-467E-464C-A7F8-4117D7A926B7}" srcOrd="2" destOrd="0" parTransId="{D5CA44A8-8FED-4252-AF86-D6FC25902046}" sibTransId="{3F5BDC77-B161-456F-8404-B23817C1682F}"/>
    <dgm:cxn modelId="{B263E7A2-3D86-404B-9536-8A371EE07EC4}" type="presOf" srcId="{DAAB820D-A84B-4CA0-B8BD-A4160EDF1E28}" destId="{F684371A-5A0E-41BC-9F62-05CB633F3816}" srcOrd="0" destOrd="0" presId="urn:microsoft.com/office/officeart/2005/8/layout/vList2"/>
    <dgm:cxn modelId="{7D1400AA-B58E-416B-B0F1-F1B57D1EFB9A}" type="presOf" srcId="{1AE3123F-B410-419C-9A95-DCEEE38A62CB}" destId="{8F68EC9C-F8E7-4C27-BEFF-DAEF7A075F1C}" srcOrd="0" destOrd="0" presId="urn:microsoft.com/office/officeart/2005/8/layout/vList2"/>
    <dgm:cxn modelId="{41D576AB-2A49-4FBA-BA4A-BDB044E14950}" srcId="{48262CEF-709A-4ADC-B4D4-0EBCA913ADE0}" destId="{1AE3123F-B410-419C-9A95-DCEEE38A62CB}" srcOrd="4" destOrd="0" parTransId="{E902090B-2CE5-4812-960F-3E7B1E9FF25A}" sibTransId="{277BC872-F458-4564-9BB7-021239DA3E84}"/>
    <dgm:cxn modelId="{28FBB6AC-4711-4B35-B6F6-65330178A952}" srcId="{48262CEF-709A-4ADC-B4D4-0EBCA913ADE0}" destId="{677285ED-988A-4933-B6EA-7BB4350B92F1}" srcOrd="1" destOrd="0" parTransId="{FC9AAB04-2F93-4AED-90F3-8FB150CE7422}" sibTransId="{56389BD6-279A-431C-A77D-05667937DF33}"/>
    <dgm:cxn modelId="{7E1E83AD-15D2-4040-A7C8-4305B63B8B02}" srcId="{48262CEF-709A-4ADC-B4D4-0EBCA913ADE0}" destId="{DAAB820D-A84B-4CA0-B8BD-A4160EDF1E28}" srcOrd="0" destOrd="0" parTransId="{90A5CCDE-C5E6-491F-B8F0-AEF5DE23DA37}" sibTransId="{565C4099-D106-43A1-AAA1-0FE2024F09E6}"/>
    <dgm:cxn modelId="{6D1EB3BD-4278-41D6-B9B6-EB6153D596CC}" type="presOf" srcId="{4A55DD3F-467E-464C-A7F8-4117D7A926B7}" destId="{AF76ABDC-9E63-4C2A-897D-ACE309AA71BA}" srcOrd="0" destOrd="0" presId="urn:microsoft.com/office/officeart/2005/8/layout/vList2"/>
    <dgm:cxn modelId="{6DBA67E7-B9A7-4185-A080-1E957BF18454}" srcId="{48262CEF-709A-4ADC-B4D4-0EBCA913ADE0}" destId="{5F7A1770-07A8-4393-933C-D01CE1F7D205}" srcOrd="3" destOrd="0" parTransId="{D16D0A7C-D642-4738-B6D1-2CC979D5822C}" sibTransId="{39B5A90C-01AD-4303-88A8-9FCB8E674C89}"/>
    <dgm:cxn modelId="{A4C49DAA-6892-4567-85AA-D6A853CED8CA}" type="presParOf" srcId="{4298C72F-5BC1-4316-AEAC-2225B082CC3E}" destId="{F684371A-5A0E-41BC-9F62-05CB633F3816}" srcOrd="0" destOrd="0" presId="urn:microsoft.com/office/officeart/2005/8/layout/vList2"/>
    <dgm:cxn modelId="{FD8909DB-37D6-4ECB-993D-7A12C57537B9}" type="presParOf" srcId="{4298C72F-5BC1-4316-AEAC-2225B082CC3E}" destId="{F573E2AC-39C0-4A80-8A0D-6B7B8F6A5B3D}" srcOrd="1" destOrd="0" presId="urn:microsoft.com/office/officeart/2005/8/layout/vList2"/>
    <dgm:cxn modelId="{0855FD37-0062-4444-99A1-5C1FAE9B5442}" type="presParOf" srcId="{4298C72F-5BC1-4316-AEAC-2225B082CC3E}" destId="{88116FD9-E111-47E2-B36F-E0B0BB4376E8}" srcOrd="2" destOrd="0" presId="urn:microsoft.com/office/officeart/2005/8/layout/vList2"/>
    <dgm:cxn modelId="{F43A4C95-915A-4606-8F02-D671F6C9A11C}" type="presParOf" srcId="{4298C72F-5BC1-4316-AEAC-2225B082CC3E}" destId="{B4843C86-C0E9-4B5A-A27A-71E2EE77DB3F}" srcOrd="3" destOrd="0" presId="urn:microsoft.com/office/officeart/2005/8/layout/vList2"/>
    <dgm:cxn modelId="{3AB8F9F9-29A9-4B72-8731-3B7FB68EB0C1}" type="presParOf" srcId="{4298C72F-5BC1-4316-AEAC-2225B082CC3E}" destId="{AF76ABDC-9E63-4C2A-897D-ACE309AA71BA}" srcOrd="4" destOrd="0" presId="urn:microsoft.com/office/officeart/2005/8/layout/vList2"/>
    <dgm:cxn modelId="{8BF6BE59-E7D7-4D37-BA04-E0DD21085137}" type="presParOf" srcId="{4298C72F-5BC1-4316-AEAC-2225B082CC3E}" destId="{E1386EC1-9494-479B-A6E8-3012E3D21E0C}" srcOrd="5" destOrd="0" presId="urn:microsoft.com/office/officeart/2005/8/layout/vList2"/>
    <dgm:cxn modelId="{08AA5918-B157-4AAF-AE4B-AFD6B10C084A}" type="presParOf" srcId="{4298C72F-5BC1-4316-AEAC-2225B082CC3E}" destId="{8F5E65BA-60CC-4C43-BFDA-D0026031B375}" srcOrd="6" destOrd="0" presId="urn:microsoft.com/office/officeart/2005/8/layout/vList2"/>
    <dgm:cxn modelId="{D5E44967-38E0-4550-89AD-3EF0186E7140}" type="presParOf" srcId="{4298C72F-5BC1-4316-AEAC-2225B082CC3E}" destId="{2CD766CD-C6B4-4EFE-B8D3-C1A169D9C709}" srcOrd="7" destOrd="0" presId="urn:microsoft.com/office/officeart/2005/8/layout/vList2"/>
    <dgm:cxn modelId="{B2A62DDA-E4BB-457F-8E70-2F0EA79170EA}" type="presParOf" srcId="{4298C72F-5BC1-4316-AEAC-2225B082CC3E}" destId="{8F68EC9C-F8E7-4C27-BEFF-DAEF7A075F1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262CEF-709A-4ADC-B4D4-0EBCA913ADE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AAB820D-A84B-4CA0-B8BD-A4160EDF1E28}">
      <dgm:prSet/>
      <dgm:spPr/>
      <dgm:t>
        <a:bodyPr/>
        <a:lstStyle/>
        <a:p>
          <a:r>
            <a:rPr lang="en-US" dirty="0"/>
            <a:t>Take</a:t>
          </a:r>
          <a:r>
            <a:rPr lang="en-US" baseline="0" dirty="0"/>
            <a:t> action when there is no rule/ guide book</a:t>
          </a:r>
          <a:endParaRPr lang="en-US" dirty="0"/>
        </a:p>
      </dgm:t>
    </dgm:pt>
    <dgm:pt modelId="{90A5CCDE-C5E6-491F-B8F0-AEF5DE23DA37}" type="parTrans" cxnId="{7E1E83AD-15D2-4040-A7C8-4305B63B8B02}">
      <dgm:prSet/>
      <dgm:spPr/>
      <dgm:t>
        <a:bodyPr/>
        <a:lstStyle/>
        <a:p>
          <a:endParaRPr lang="en-US"/>
        </a:p>
      </dgm:t>
    </dgm:pt>
    <dgm:pt modelId="{565C4099-D106-43A1-AAA1-0FE2024F09E6}" type="sibTrans" cxnId="{7E1E83AD-15D2-4040-A7C8-4305B63B8B02}">
      <dgm:prSet/>
      <dgm:spPr/>
      <dgm:t>
        <a:bodyPr/>
        <a:lstStyle/>
        <a:p>
          <a:endParaRPr lang="en-US"/>
        </a:p>
      </dgm:t>
    </dgm:pt>
    <dgm:pt modelId="{677285ED-988A-4933-B6EA-7BB4350B92F1}">
      <dgm:prSet/>
      <dgm:spPr/>
      <dgm:t>
        <a:bodyPr/>
        <a:lstStyle/>
        <a:p>
          <a:r>
            <a:rPr lang="en-US" dirty="0"/>
            <a:t>Take</a:t>
          </a:r>
          <a:r>
            <a:rPr lang="en-US" baseline="0" dirty="0"/>
            <a:t> action based on ‘common sense’ (informed thoughts based on professional discussion)</a:t>
          </a:r>
          <a:endParaRPr lang="en-US" dirty="0"/>
        </a:p>
      </dgm:t>
    </dgm:pt>
    <dgm:pt modelId="{FC9AAB04-2F93-4AED-90F3-8FB150CE7422}" type="parTrans" cxnId="{28FBB6AC-4711-4B35-B6F6-65330178A952}">
      <dgm:prSet/>
      <dgm:spPr/>
      <dgm:t>
        <a:bodyPr/>
        <a:lstStyle/>
        <a:p>
          <a:endParaRPr lang="en-US"/>
        </a:p>
      </dgm:t>
    </dgm:pt>
    <dgm:pt modelId="{56389BD6-279A-431C-A77D-05667937DF33}" type="sibTrans" cxnId="{28FBB6AC-4711-4B35-B6F6-65330178A952}">
      <dgm:prSet/>
      <dgm:spPr/>
      <dgm:t>
        <a:bodyPr/>
        <a:lstStyle/>
        <a:p>
          <a:endParaRPr lang="en-US"/>
        </a:p>
      </dgm:t>
    </dgm:pt>
    <dgm:pt modelId="{4A55DD3F-467E-464C-A7F8-4117D7A926B7}">
      <dgm:prSet/>
      <dgm:spPr/>
      <dgm:t>
        <a:bodyPr/>
        <a:lstStyle/>
        <a:p>
          <a:r>
            <a:rPr lang="en-US" dirty="0"/>
            <a:t>Act</a:t>
          </a:r>
          <a:r>
            <a:rPr lang="en-US" baseline="0" dirty="0"/>
            <a:t> &amp; work in a way that best represents the organisation</a:t>
          </a:r>
          <a:endParaRPr lang="en-US" dirty="0"/>
        </a:p>
      </dgm:t>
    </dgm:pt>
    <dgm:pt modelId="{D5CA44A8-8FED-4252-AF86-D6FC25902046}" type="parTrans" cxnId="{57298E52-F9A8-4444-9615-9D200A89D6CF}">
      <dgm:prSet/>
      <dgm:spPr/>
      <dgm:t>
        <a:bodyPr/>
        <a:lstStyle/>
        <a:p>
          <a:endParaRPr lang="en-US"/>
        </a:p>
      </dgm:t>
    </dgm:pt>
    <dgm:pt modelId="{3F5BDC77-B161-456F-8404-B23817C1682F}" type="sibTrans" cxnId="{57298E52-F9A8-4444-9615-9D200A89D6CF}">
      <dgm:prSet/>
      <dgm:spPr/>
      <dgm:t>
        <a:bodyPr/>
        <a:lstStyle/>
        <a:p>
          <a:endParaRPr lang="en-US"/>
        </a:p>
      </dgm:t>
    </dgm:pt>
    <dgm:pt modelId="{5F7A1770-07A8-4393-933C-D01CE1F7D205}">
      <dgm:prSet/>
      <dgm:spPr/>
      <dgm:t>
        <a:bodyPr/>
        <a:lstStyle/>
        <a:p>
          <a:r>
            <a:rPr lang="en-US" dirty="0"/>
            <a:t>To feel supported in the actions that they take</a:t>
          </a:r>
        </a:p>
      </dgm:t>
    </dgm:pt>
    <dgm:pt modelId="{D16D0A7C-D642-4738-B6D1-2CC979D5822C}" type="parTrans" cxnId="{6DBA67E7-B9A7-4185-A080-1E957BF18454}">
      <dgm:prSet/>
      <dgm:spPr/>
      <dgm:t>
        <a:bodyPr/>
        <a:lstStyle/>
        <a:p>
          <a:endParaRPr lang="en-GB"/>
        </a:p>
      </dgm:t>
    </dgm:pt>
    <dgm:pt modelId="{39B5A90C-01AD-4303-88A8-9FCB8E674C89}" type="sibTrans" cxnId="{6DBA67E7-B9A7-4185-A080-1E957BF18454}">
      <dgm:prSet/>
      <dgm:spPr/>
      <dgm:t>
        <a:bodyPr/>
        <a:lstStyle/>
        <a:p>
          <a:endParaRPr lang="en-GB"/>
        </a:p>
      </dgm:t>
    </dgm:pt>
    <dgm:pt modelId="{4298C72F-5BC1-4316-AEAC-2225B082CC3E}" type="pres">
      <dgm:prSet presAssocID="{48262CEF-709A-4ADC-B4D4-0EBCA913ADE0}" presName="linear" presStyleCnt="0">
        <dgm:presLayoutVars>
          <dgm:animLvl val="lvl"/>
          <dgm:resizeHandles val="exact"/>
        </dgm:presLayoutVars>
      </dgm:prSet>
      <dgm:spPr/>
    </dgm:pt>
    <dgm:pt modelId="{F684371A-5A0E-41BC-9F62-05CB633F3816}" type="pres">
      <dgm:prSet presAssocID="{DAAB820D-A84B-4CA0-B8BD-A4160EDF1E28}" presName="parentText" presStyleLbl="node1" presStyleIdx="0" presStyleCnt="4">
        <dgm:presLayoutVars>
          <dgm:chMax val="0"/>
          <dgm:bulletEnabled val="1"/>
        </dgm:presLayoutVars>
      </dgm:prSet>
      <dgm:spPr/>
    </dgm:pt>
    <dgm:pt modelId="{F573E2AC-39C0-4A80-8A0D-6B7B8F6A5B3D}" type="pres">
      <dgm:prSet presAssocID="{565C4099-D106-43A1-AAA1-0FE2024F09E6}" presName="spacer" presStyleCnt="0"/>
      <dgm:spPr/>
    </dgm:pt>
    <dgm:pt modelId="{88116FD9-E111-47E2-B36F-E0B0BB4376E8}" type="pres">
      <dgm:prSet presAssocID="{677285ED-988A-4933-B6EA-7BB4350B92F1}" presName="parentText" presStyleLbl="node1" presStyleIdx="1" presStyleCnt="4">
        <dgm:presLayoutVars>
          <dgm:chMax val="0"/>
          <dgm:bulletEnabled val="1"/>
        </dgm:presLayoutVars>
      </dgm:prSet>
      <dgm:spPr/>
    </dgm:pt>
    <dgm:pt modelId="{B4843C86-C0E9-4B5A-A27A-71E2EE77DB3F}" type="pres">
      <dgm:prSet presAssocID="{56389BD6-279A-431C-A77D-05667937DF33}" presName="spacer" presStyleCnt="0"/>
      <dgm:spPr/>
    </dgm:pt>
    <dgm:pt modelId="{AF76ABDC-9E63-4C2A-897D-ACE309AA71BA}" type="pres">
      <dgm:prSet presAssocID="{4A55DD3F-467E-464C-A7F8-4117D7A926B7}" presName="parentText" presStyleLbl="node1" presStyleIdx="2" presStyleCnt="4">
        <dgm:presLayoutVars>
          <dgm:chMax val="0"/>
          <dgm:bulletEnabled val="1"/>
        </dgm:presLayoutVars>
      </dgm:prSet>
      <dgm:spPr/>
    </dgm:pt>
    <dgm:pt modelId="{E1386EC1-9494-479B-A6E8-3012E3D21E0C}" type="pres">
      <dgm:prSet presAssocID="{3F5BDC77-B161-456F-8404-B23817C1682F}" presName="spacer" presStyleCnt="0"/>
      <dgm:spPr/>
    </dgm:pt>
    <dgm:pt modelId="{8F5E65BA-60CC-4C43-BFDA-D0026031B375}" type="pres">
      <dgm:prSet presAssocID="{5F7A1770-07A8-4393-933C-D01CE1F7D205}" presName="parentText" presStyleLbl="node1" presStyleIdx="3" presStyleCnt="4">
        <dgm:presLayoutVars>
          <dgm:chMax val="0"/>
          <dgm:bulletEnabled val="1"/>
        </dgm:presLayoutVars>
      </dgm:prSet>
      <dgm:spPr/>
    </dgm:pt>
  </dgm:ptLst>
  <dgm:cxnLst>
    <dgm:cxn modelId="{BEC08F2F-24EE-424F-8B1E-859474B1543C}" type="presOf" srcId="{677285ED-988A-4933-B6EA-7BB4350B92F1}" destId="{88116FD9-E111-47E2-B36F-E0B0BB4376E8}" srcOrd="0" destOrd="0" presId="urn:microsoft.com/office/officeart/2005/8/layout/vList2"/>
    <dgm:cxn modelId="{DDCE1D37-8CB1-49CD-8346-4C6C3D1C9FFD}" type="presOf" srcId="{5F7A1770-07A8-4393-933C-D01CE1F7D205}" destId="{8F5E65BA-60CC-4C43-BFDA-D0026031B375}" srcOrd="0" destOrd="0" presId="urn:microsoft.com/office/officeart/2005/8/layout/vList2"/>
    <dgm:cxn modelId="{A915455C-FFA5-48F1-AFA1-702D01B656E1}" type="presOf" srcId="{48262CEF-709A-4ADC-B4D4-0EBCA913ADE0}" destId="{4298C72F-5BC1-4316-AEAC-2225B082CC3E}" srcOrd="0" destOrd="0" presId="urn:microsoft.com/office/officeart/2005/8/layout/vList2"/>
    <dgm:cxn modelId="{57298E52-F9A8-4444-9615-9D200A89D6CF}" srcId="{48262CEF-709A-4ADC-B4D4-0EBCA913ADE0}" destId="{4A55DD3F-467E-464C-A7F8-4117D7A926B7}" srcOrd="2" destOrd="0" parTransId="{D5CA44A8-8FED-4252-AF86-D6FC25902046}" sibTransId="{3F5BDC77-B161-456F-8404-B23817C1682F}"/>
    <dgm:cxn modelId="{B263E7A2-3D86-404B-9536-8A371EE07EC4}" type="presOf" srcId="{DAAB820D-A84B-4CA0-B8BD-A4160EDF1E28}" destId="{F684371A-5A0E-41BC-9F62-05CB633F3816}" srcOrd="0" destOrd="0" presId="urn:microsoft.com/office/officeart/2005/8/layout/vList2"/>
    <dgm:cxn modelId="{28FBB6AC-4711-4B35-B6F6-65330178A952}" srcId="{48262CEF-709A-4ADC-B4D4-0EBCA913ADE0}" destId="{677285ED-988A-4933-B6EA-7BB4350B92F1}" srcOrd="1" destOrd="0" parTransId="{FC9AAB04-2F93-4AED-90F3-8FB150CE7422}" sibTransId="{56389BD6-279A-431C-A77D-05667937DF33}"/>
    <dgm:cxn modelId="{7E1E83AD-15D2-4040-A7C8-4305B63B8B02}" srcId="{48262CEF-709A-4ADC-B4D4-0EBCA913ADE0}" destId="{DAAB820D-A84B-4CA0-B8BD-A4160EDF1E28}" srcOrd="0" destOrd="0" parTransId="{90A5CCDE-C5E6-491F-B8F0-AEF5DE23DA37}" sibTransId="{565C4099-D106-43A1-AAA1-0FE2024F09E6}"/>
    <dgm:cxn modelId="{6D1EB3BD-4278-41D6-B9B6-EB6153D596CC}" type="presOf" srcId="{4A55DD3F-467E-464C-A7F8-4117D7A926B7}" destId="{AF76ABDC-9E63-4C2A-897D-ACE309AA71BA}" srcOrd="0" destOrd="0" presId="urn:microsoft.com/office/officeart/2005/8/layout/vList2"/>
    <dgm:cxn modelId="{6DBA67E7-B9A7-4185-A080-1E957BF18454}" srcId="{48262CEF-709A-4ADC-B4D4-0EBCA913ADE0}" destId="{5F7A1770-07A8-4393-933C-D01CE1F7D205}" srcOrd="3" destOrd="0" parTransId="{D16D0A7C-D642-4738-B6D1-2CC979D5822C}" sibTransId="{39B5A90C-01AD-4303-88A8-9FCB8E674C89}"/>
    <dgm:cxn modelId="{A4C49DAA-6892-4567-85AA-D6A853CED8CA}" type="presParOf" srcId="{4298C72F-5BC1-4316-AEAC-2225B082CC3E}" destId="{F684371A-5A0E-41BC-9F62-05CB633F3816}" srcOrd="0" destOrd="0" presId="urn:microsoft.com/office/officeart/2005/8/layout/vList2"/>
    <dgm:cxn modelId="{FD8909DB-37D6-4ECB-993D-7A12C57537B9}" type="presParOf" srcId="{4298C72F-5BC1-4316-AEAC-2225B082CC3E}" destId="{F573E2AC-39C0-4A80-8A0D-6B7B8F6A5B3D}" srcOrd="1" destOrd="0" presId="urn:microsoft.com/office/officeart/2005/8/layout/vList2"/>
    <dgm:cxn modelId="{0855FD37-0062-4444-99A1-5C1FAE9B5442}" type="presParOf" srcId="{4298C72F-5BC1-4316-AEAC-2225B082CC3E}" destId="{88116FD9-E111-47E2-B36F-E0B0BB4376E8}" srcOrd="2" destOrd="0" presId="urn:microsoft.com/office/officeart/2005/8/layout/vList2"/>
    <dgm:cxn modelId="{F43A4C95-915A-4606-8F02-D671F6C9A11C}" type="presParOf" srcId="{4298C72F-5BC1-4316-AEAC-2225B082CC3E}" destId="{B4843C86-C0E9-4B5A-A27A-71E2EE77DB3F}" srcOrd="3" destOrd="0" presId="urn:microsoft.com/office/officeart/2005/8/layout/vList2"/>
    <dgm:cxn modelId="{3AB8F9F9-29A9-4B72-8731-3B7FB68EB0C1}" type="presParOf" srcId="{4298C72F-5BC1-4316-AEAC-2225B082CC3E}" destId="{AF76ABDC-9E63-4C2A-897D-ACE309AA71BA}" srcOrd="4" destOrd="0" presId="urn:microsoft.com/office/officeart/2005/8/layout/vList2"/>
    <dgm:cxn modelId="{8BF6BE59-E7D7-4D37-BA04-E0DD21085137}" type="presParOf" srcId="{4298C72F-5BC1-4316-AEAC-2225B082CC3E}" destId="{E1386EC1-9494-479B-A6E8-3012E3D21E0C}" srcOrd="5" destOrd="0" presId="urn:microsoft.com/office/officeart/2005/8/layout/vList2"/>
    <dgm:cxn modelId="{08AA5918-B157-4AAF-AE4B-AFD6B10C084A}" type="presParOf" srcId="{4298C72F-5BC1-4316-AEAC-2225B082CC3E}" destId="{8F5E65BA-60CC-4C43-BFDA-D0026031B37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EE94E6-2A3D-4026-95B8-306222C7A87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722550B-D7A1-41D6-B757-B68EC6DCDF54}">
      <dgm:prSet/>
      <dgm:spPr/>
      <dgm:t>
        <a:bodyPr/>
        <a:lstStyle/>
        <a:p>
          <a:r>
            <a:rPr lang="en-GB" dirty="0"/>
            <a:t>Supportive (</a:t>
          </a:r>
          <a:r>
            <a:rPr lang="en-GB" dirty="0" err="1"/>
            <a:t>Kadushin</a:t>
          </a:r>
          <a:r>
            <a:rPr lang="en-GB" dirty="0"/>
            <a:t> 1992) or Restorative (Proctor 1988).</a:t>
          </a:r>
          <a:endParaRPr lang="en-US" dirty="0"/>
        </a:p>
      </dgm:t>
    </dgm:pt>
    <dgm:pt modelId="{993140B8-40EB-424D-864A-2F5B87B79219}" type="parTrans" cxnId="{36A15478-5475-4108-91BE-4DC01243D2A8}">
      <dgm:prSet/>
      <dgm:spPr/>
      <dgm:t>
        <a:bodyPr/>
        <a:lstStyle/>
        <a:p>
          <a:endParaRPr lang="en-US"/>
        </a:p>
      </dgm:t>
    </dgm:pt>
    <dgm:pt modelId="{8CC984EA-519E-4CD5-8E7A-6AA5412E3DE1}" type="sibTrans" cxnId="{36A15478-5475-4108-91BE-4DC01243D2A8}">
      <dgm:prSet/>
      <dgm:spPr/>
      <dgm:t>
        <a:bodyPr/>
        <a:lstStyle/>
        <a:p>
          <a:endParaRPr lang="en-US"/>
        </a:p>
      </dgm:t>
    </dgm:pt>
    <dgm:pt modelId="{033DCE68-30AB-4D4C-8C88-E76E58CFCE8F}">
      <dgm:prSet/>
      <dgm:spPr/>
      <dgm:t>
        <a:bodyPr/>
        <a:lstStyle/>
        <a:p>
          <a:r>
            <a:rPr lang="en-GB"/>
            <a:t>Managerial (Kadushin 1992)  or  Normative (Proctor 1988).</a:t>
          </a:r>
          <a:endParaRPr lang="en-US"/>
        </a:p>
      </dgm:t>
    </dgm:pt>
    <dgm:pt modelId="{F9CAECA7-B870-416C-B4C3-FC0AECFB8961}" type="parTrans" cxnId="{03178CBE-E21D-458A-B5D7-48CEFDCFC4ED}">
      <dgm:prSet/>
      <dgm:spPr/>
      <dgm:t>
        <a:bodyPr/>
        <a:lstStyle/>
        <a:p>
          <a:endParaRPr lang="en-US"/>
        </a:p>
      </dgm:t>
    </dgm:pt>
    <dgm:pt modelId="{9E64F681-5DBE-461C-A101-3980C01ADC1D}" type="sibTrans" cxnId="{03178CBE-E21D-458A-B5D7-48CEFDCFC4ED}">
      <dgm:prSet/>
      <dgm:spPr/>
      <dgm:t>
        <a:bodyPr/>
        <a:lstStyle/>
        <a:p>
          <a:endParaRPr lang="en-US"/>
        </a:p>
      </dgm:t>
    </dgm:pt>
    <dgm:pt modelId="{9EB4D393-B00A-48E9-B0B8-42014B90AD53}">
      <dgm:prSet/>
      <dgm:spPr/>
      <dgm:t>
        <a:bodyPr/>
        <a:lstStyle/>
        <a:p>
          <a:r>
            <a:rPr lang="en-GB"/>
            <a:t>Educative (Kadushin 1992)  or  Formative (Proctor 1988).</a:t>
          </a:r>
          <a:endParaRPr lang="en-US"/>
        </a:p>
      </dgm:t>
    </dgm:pt>
    <dgm:pt modelId="{E255B331-F3A7-462E-9E58-02CB95F6BB6C}" type="parTrans" cxnId="{19B4D5C8-1ED4-41A0-92F7-B4BF25F62422}">
      <dgm:prSet/>
      <dgm:spPr/>
      <dgm:t>
        <a:bodyPr/>
        <a:lstStyle/>
        <a:p>
          <a:endParaRPr lang="en-US"/>
        </a:p>
      </dgm:t>
    </dgm:pt>
    <dgm:pt modelId="{5EE3D96A-2857-485D-A852-F64A60B0C3DB}" type="sibTrans" cxnId="{19B4D5C8-1ED4-41A0-92F7-B4BF25F62422}">
      <dgm:prSet/>
      <dgm:spPr/>
      <dgm:t>
        <a:bodyPr/>
        <a:lstStyle/>
        <a:p>
          <a:endParaRPr lang="en-US"/>
        </a:p>
      </dgm:t>
    </dgm:pt>
    <dgm:pt modelId="{2467CB05-FF37-489C-9BB2-6C5B87BCD5A3}" type="pres">
      <dgm:prSet presAssocID="{A0EE94E6-2A3D-4026-95B8-306222C7A879}" presName="linear" presStyleCnt="0">
        <dgm:presLayoutVars>
          <dgm:animLvl val="lvl"/>
          <dgm:resizeHandles val="exact"/>
        </dgm:presLayoutVars>
      </dgm:prSet>
      <dgm:spPr/>
    </dgm:pt>
    <dgm:pt modelId="{AF31FA2A-B2A1-4657-ACC6-7BB813E8ED9F}" type="pres">
      <dgm:prSet presAssocID="{5722550B-D7A1-41D6-B757-B68EC6DCDF54}" presName="parentText" presStyleLbl="node1" presStyleIdx="0" presStyleCnt="3">
        <dgm:presLayoutVars>
          <dgm:chMax val="0"/>
          <dgm:bulletEnabled val="1"/>
        </dgm:presLayoutVars>
      </dgm:prSet>
      <dgm:spPr/>
    </dgm:pt>
    <dgm:pt modelId="{03B7DF77-CB90-4862-A166-E26E0E5036CC}" type="pres">
      <dgm:prSet presAssocID="{8CC984EA-519E-4CD5-8E7A-6AA5412E3DE1}" presName="spacer" presStyleCnt="0"/>
      <dgm:spPr/>
    </dgm:pt>
    <dgm:pt modelId="{9DCCB743-8876-4B27-8788-509D6CFFD03F}" type="pres">
      <dgm:prSet presAssocID="{033DCE68-30AB-4D4C-8C88-E76E58CFCE8F}" presName="parentText" presStyleLbl="node1" presStyleIdx="1" presStyleCnt="3">
        <dgm:presLayoutVars>
          <dgm:chMax val="0"/>
          <dgm:bulletEnabled val="1"/>
        </dgm:presLayoutVars>
      </dgm:prSet>
      <dgm:spPr/>
    </dgm:pt>
    <dgm:pt modelId="{35D4A416-89E2-4FE6-A4FF-FAF7AA5EAAA5}" type="pres">
      <dgm:prSet presAssocID="{9E64F681-5DBE-461C-A101-3980C01ADC1D}" presName="spacer" presStyleCnt="0"/>
      <dgm:spPr/>
    </dgm:pt>
    <dgm:pt modelId="{6670069D-55B6-4C4B-943F-BA27D8285317}" type="pres">
      <dgm:prSet presAssocID="{9EB4D393-B00A-48E9-B0B8-42014B90AD53}" presName="parentText" presStyleLbl="node1" presStyleIdx="2" presStyleCnt="3">
        <dgm:presLayoutVars>
          <dgm:chMax val="0"/>
          <dgm:bulletEnabled val="1"/>
        </dgm:presLayoutVars>
      </dgm:prSet>
      <dgm:spPr/>
    </dgm:pt>
  </dgm:ptLst>
  <dgm:cxnLst>
    <dgm:cxn modelId="{9AEAF700-E16F-4CFC-9B87-FE603DCBCD24}" type="presOf" srcId="{9EB4D393-B00A-48E9-B0B8-42014B90AD53}" destId="{6670069D-55B6-4C4B-943F-BA27D8285317}" srcOrd="0" destOrd="0" presId="urn:microsoft.com/office/officeart/2005/8/layout/vList2"/>
    <dgm:cxn modelId="{D50AC24E-2228-473E-9729-F7D09C7AE023}" type="presOf" srcId="{033DCE68-30AB-4D4C-8C88-E76E58CFCE8F}" destId="{9DCCB743-8876-4B27-8788-509D6CFFD03F}" srcOrd="0" destOrd="0" presId="urn:microsoft.com/office/officeart/2005/8/layout/vList2"/>
    <dgm:cxn modelId="{9DC7F152-9A3D-4D35-B16C-6656C49351CB}" type="presOf" srcId="{A0EE94E6-2A3D-4026-95B8-306222C7A879}" destId="{2467CB05-FF37-489C-9BB2-6C5B87BCD5A3}" srcOrd="0" destOrd="0" presId="urn:microsoft.com/office/officeart/2005/8/layout/vList2"/>
    <dgm:cxn modelId="{36A15478-5475-4108-91BE-4DC01243D2A8}" srcId="{A0EE94E6-2A3D-4026-95B8-306222C7A879}" destId="{5722550B-D7A1-41D6-B757-B68EC6DCDF54}" srcOrd="0" destOrd="0" parTransId="{993140B8-40EB-424D-864A-2F5B87B79219}" sibTransId="{8CC984EA-519E-4CD5-8E7A-6AA5412E3DE1}"/>
    <dgm:cxn modelId="{03178CBE-E21D-458A-B5D7-48CEFDCFC4ED}" srcId="{A0EE94E6-2A3D-4026-95B8-306222C7A879}" destId="{033DCE68-30AB-4D4C-8C88-E76E58CFCE8F}" srcOrd="1" destOrd="0" parTransId="{F9CAECA7-B870-416C-B4C3-FC0AECFB8961}" sibTransId="{9E64F681-5DBE-461C-A101-3980C01ADC1D}"/>
    <dgm:cxn modelId="{19B4D5C8-1ED4-41A0-92F7-B4BF25F62422}" srcId="{A0EE94E6-2A3D-4026-95B8-306222C7A879}" destId="{9EB4D393-B00A-48E9-B0B8-42014B90AD53}" srcOrd="2" destOrd="0" parTransId="{E255B331-F3A7-462E-9E58-02CB95F6BB6C}" sibTransId="{5EE3D96A-2857-485D-A852-F64A60B0C3DB}"/>
    <dgm:cxn modelId="{985B3CE5-59D4-4D82-893D-B759DF2FF938}" type="presOf" srcId="{5722550B-D7A1-41D6-B757-B68EC6DCDF54}" destId="{AF31FA2A-B2A1-4657-ACC6-7BB813E8ED9F}" srcOrd="0" destOrd="0" presId="urn:microsoft.com/office/officeart/2005/8/layout/vList2"/>
    <dgm:cxn modelId="{E9EBFF67-4007-4C46-931C-F625E91F408C}" type="presParOf" srcId="{2467CB05-FF37-489C-9BB2-6C5B87BCD5A3}" destId="{AF31FA2A-B2A1-4657-ACC6-7BB813E8ED9F}" srcOrd="0" destOrd="0" presId="urn:microsoft.com/office/officeart/2005/8/layout/vList2"/>
    <dgm:cxn modelId="{9DEDD502-9C85-495B-B2DC-9B0EC3868293}" type="presParOf" srcId="{2467CB05-FF37-489C-9BB2-6C5B87BCD5A3}" destId="{03B7DF77-CB90-4862-A166-E26E0E5036CC}" srcOrd="1" destOrd="0" presId="urn:microsoft.com/office/officeart/2005/8/layout/vList2"/>
    <dgm:cxn modelId="{85E92B86-F000-492E-8EDA-4087DB433A75}" type="presParOf" srcId="{2467CB05-FF37-489C-9BB2-6C5B87BCD5A3}" destId="{9DCCB743-8876-4B27-8788-509D6CFFD03F}" srcOrd="2" destOrd="0" presId="urn:microsoft.com/office/officeart/2005/8/layout/vList2"/>
    <dgm:cxn modelId="{44598AD2-0053-4BA1-95DF-11E4CBB56552}" type="presParOf" srcId="{2467CB05-FF37-489C-9BB2-6C5B87BCD5A3}" destId="{35D4A416-89E2-4FE6-A4FF-FAF7AA5EAAA5}" srcOrd="3" destOrd="0" presId="urn:microsoft.com/office/officeart/2005/8/layout/vList2"/>
    <dgm:cxn modelId="{4AF964D0-FDFA-4C47-81C2-FE4FC7F58AEC}" type="presParOf" srcId="{2467CB05-FF37-489C-9BB2-6C5B87BCD5A3}" destId="{6670069D-55B6-4C4B-943F-BA27D828531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BA0A99-444B-4C24-9A9B-D4C8CB11E8C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6323446-1AE6-41F5-9CE0-DDB3271F7CDC}">
      <dgm:prSet/>
      <dgm:spPr/>
      <dgm:t>
        <a:bodyPr/>
        <a:lstStyle/>
        <a:p>
          <a:r>
            <a:rPr lang="en-GB"/>
            <a:t>Harrison &amp; Wise(2005) highlight the following headlines as core aspects of the supervision &amp; support process:</a:t>
          </a:r>
          <a:endParaRPr lang="en-US"/>
        </a:p>
      </dgm:t>
    </dgm:pt>
    <dgm:pt modelId="{1588825D-6630-4858-85B1-5942CF41A4D0}" type="parTrans" cxnId="{ABE9F864-A843-4DF1-B268-3774D22021A3}">
      <dgm:prSet/>
      <dgm:spPr/>
      <dgm:t>
        <a:bodyPr/>
        <a:lstStyle/>
        <a:p>
          <a:endParaRPr lang="en-US"/>
        </a:p>
      </dgm:t>
    </dgm:pt>
    <dgm:pt modelId="{816046B4-07A0-4735-869F-366C6CC2F99F}" type="sibTrans" cxnId="{ABE9F864-A843-4DF1-B268-3774D22021A3}">
      <dgm:prSet/>
      <dgm:spPr/>
      <dgm:t>
        <a:bodyPr/>
        <a:lstStyle/>
        <a:p>
          <a:endParaRPr lang="en-US"/>
        </a:p>
      </dgm:t>
    </dgm:pt>
    <dgm:pt modelId="{964D3F78-EA1F-461B-978F-140C3DC4E8F2}">
      <dgm:prSet/>
      <dgm:spPr/>
      <dgm:t>
        <a:bodyPr/>
        <a:lstStyle/>
        <a:p>
          <a:r>
            <a:rPr lang="en-GB" b="1" dirty="0"/>
            <a:t>Changing angles- </a:t>
          </a:r>
          <a:r>
            <a:rPr lang="en-GB" dirty="0"/>
            <a:t>consider the situation from a different perspective to develop a fresh insight</a:t>
          </a:r>
          <a:endParaRPr lang="en-US" dirty="0"/>
        </a:p>
      </dgm:t>
    </dgm:pt>
    <dgm:pt modelId="{7DB3EBFD-58A7-431C-91BC-ACCE06239A64}" type="parTrans" cxnId="{4EFEE21C-4793-44B0-A4FB-BC8DC1E3B13C}">
      <dgm:prSet/>
      <dgm:spPr/>
      <dgm:t>
        <a:bodyPr/>
        <a:lstStyle/>
        <a:p>
          <a:endParaRPr lang="en-US"/>
        </a:p>
      </dgm:t>
    </dgm:pt>
    <dgm:pt modelId="{3D4709FC-6B7D-4217-A4ED-8E652972E9B7}" type="sibTrans" cxnId="{4EFEE21C-4793-44B0-A4FB-BC8DC1E3B13C}">
      <dgm:prSet/>
      <dgm:spPr/>
      <dgm:t>
        <a:bodyPr/>
        <a:lstStyle/>
        <a:p>
          <a:endParaRPr lang="en-US"/>
        </a:p>
      </dgm:t>
    </dgm:pt>
    <dgm:pt modelId="{E5588DED-884F-4E21-BE92-E4393FE6870F}">
      <dgm:prSet/>
      <dgm:spPr/>
      <dgm:t>
        <a:bodyPr/>
        <a:lstStyle/>
        <a:p>
          <a:r>
            <a:rPr lang="en-GB" b="1"/>
            <a:t>Developing a vision- </a:t>
          </a:r>
          <a:r>
            <a:rPr lang="en-GB"/>
            <a:t>formulating a shared, goal orientated vision to move things forward in partnership, not isolation</a:t>
          </a:r>
          <a:endParaRPr lang="en-US"/>
        </a:p>
      </dgm:t>
    </dgm:pt>
    <dgm:pt modelId="{EF410B0B-2E87-4963-BAE1-56AE1CFCC903}" type="parTrans" cxnId="{398569E5-3EBF-4FD3-B7AC-0EF5D54FCA44}">
      <dgm:prSet/>
      <dgm:spPr/>
      <dgm:t>
        <a:bodyPr/>
        <a:lstStyle/>
        <a:p>
          <a:endParaRPr lang="en-US"/>
        </a:p>
      </dgm:t>
    </dgm:pt>
    <dgm:pt modelId="{0544A4D2-5357-4BE1-B50D-0F370F43676C}" type="sibTrans" cxnId="{398569E5-3EBF-4FD3-B7AC-0EF5D54FCA44}">
      <dgm:prSet/>
      <dgm:spPr/>
      <dgm:t>
        <a:bodyPr/>
        <a:lstStyle/>
        <a:p>
          <a:endParaRPr lang="en-US"/>
        </a:p>
      </dgm:t>
    </dgm:pt>
    <dgm:pt modelId="{F2400203-84E2-4513-85AD-CFFCA1A5B52A}">
      <dgm:prSet/>
      <dgm:spPr/>
      <dgm:t>
        <a:bodyPr/>
        <a:lstStyle/>
        <a:p>
          <a:r>
            <a:rPr lang="en-GB" b="1"/>
            <a:t>Stepping back- </a:t>
          </a:r>
          <a:r>
            <a:rPr lang="en-GB"/>
            <a:t>support to take time out from a situation to regain perspective of the overall picture</a:t>
          </a:r>
          <a:endParaRPr lang="en-US"/>
        </a:p>
      </dgm:t>
    </dgm:pt>
    <dgm:pt modelId="{528DD90D-A80B-4697-99F3-9B75409DB453}" type="parTrans" cxnId="{EA19CA66-EB67-47EB-A21D-964BA7441A8B}">
      <dgm:prSet/>
      <dgm:spPr/>
      <dgm:t>
        <a:bodyPr/>
        <a:lstStyle/>
        <a:p>
          <a:endParaRPr lang="en-US"/>
        </a:p>
      </dgm:t>
    </dgm:pt>
    <dgm:pt modelId="{C65D80E1-A1D6-447F-8440-F5F5CBCFF60E}" type="sibTrans" cxnId="{EA19CA66-EB67-47EB-A21D-964BA7441A8B}">
      <dgm:prSet/>
      <dgm:spPr/>
      <dgm:t>
        <a:bodyPr/>
        <a:lstStyle/>
        <a:p>
          <a:endParaRPr lang="en-US"/>
        </a:p>
      </dgm:t>
    </dgm:pt>
    <dgm:pt modelId="{3656194D-0616-4C4C-9EBE-411A3ABE30CA}">
      <dgm:prSet/>
      <dgm:spPr/>
      <dgm:t>
        <a:bodyPr/>
        <a:lstStyle/>
        <a:p>
          <a:r>
            <a:rPr lang="en-GB" b="1"/>
            <a:t>Letting go-</a:t>
          </a:r>
          <a:r>
            <a:rPr lang="en-GB"/>
            <a:t> not investing time on things that you have no control over</a:t>
          </a:r>
          <a:endParaRPr lang="en-US"/>
        </a:p>
      </dgm:t>
    </dgm:pt>
    <dgm:pt modelId="{1C0E70F3-B083-4AD6-B065-B36D50B99C40}" type="parTrans" cxnId="{9771FF95-5096-4988-BADF-ED38730AE927}">
      <dgm:prSet/>
      <dgm:spPr/>
      <dgm:t>
        <a:bodyPr/>
        <a:lstStyle/>
        <a:p>
          <a:endParaRPr lang="en-US"/>
        </a:p>
      </dgm:t>
    </dgm:pt>
    <dgm:pt modelId="{2B53201D-CE8E-48F3-8146-1051A6FB6981}" type="sibTrans" cxnId="{9771FF95-5096-4988-BADF-ED38730AE927}">
      <dgm:prSet/>
      <dgm:spPr/>
      <dgm:t>
        <a:bodyPr/>
        <a:lstStyle/>
        <a:p>
          <a:endParaRPr lang="en-US"/>
        </a:p>
      </dgm:t>
    </dgm:pt>
    <dgm:pt modelId="{5135850F-A065-4F3C-B9D9-A724342C3808}" type="pres">
      <dgm:prSet presAssocID="{A2BA0A99-444B-4C24-9A9B-D4C8CB11E8C0}" presName="linear" presStyleCnt="0">
        <dgm:presLayoutVars>
          <dgm:animLvl val="lvl"/>
          <dgm:resizeHandles val="exact"/>
        </dgm:presLayoutVars>
      </dgm:prSet>
      <dgm:spPr/>
    </dgm:pt>
    <dgm:pt modelId="{E9EFA4AA-74EF-46BA-893D-BEEB259494E3}" type="pres">
      <dgm:prSet presAssocID="{76323446-1AE6-41F5-9CE0-DDB3271F7CDC}" presName="parentText" presStyleLbl="node1" presStyleIdx="0" presStyleCnt="5">
        <dgm:presLayoutVars>
          <dgm:chMax val="0"/>
          <dgm:bulletEnabled val="1"/>
        </dgm:presLayoutVars>
      </dgm:prSet>
      <dgm:spPr/>
    </dgm:pt>
    <dgm:pt modelId="{DA7FE9A5-FA60-48E3-9C02-8E47BB018438}" type="pres">
      <dgm:prSet presAssocID="{816046B4-07A0-4735-869F-366C6CC2F99F}" presName="spacer" presStyleCnt="0"/>
      <dgm:spPr/>
    </dgm:pt>
    <dgm:pt modelId="{FAA0CF6E-E4B5-4F34-B301-983520B7B0A3}" type="pres">
      <dgm:prSet presAssocID="{964D3F78-EA1F-461B-978F-140C3DC4E8F2}" presName="parentText" presStyleLbl="node1" presStyleIdx="1" presStyleCnt="5">
        <dgm:presLayoutVars>
          <dgm:chMax val="0"/>
          <dgm:bulletEnabled val="1"/>
        </dgm:presLayoutVars>
      </dgm:prSet>
      <dgm:spPr/>
    </dgm:pt>
    <dgm:pt modelId="{E9417957-1D38-4E93-9352-8B213081EAAD}" type="pres">
      <dgm:prSet presAssocID="{3D4709FC-6B7D-4217-A4ED-8E652972E9B7}" presName="spacer" presStyleCnt="0"/>
      <dgm:spPr/>
    </dgm:pt>
    <dgm:pt modelId="{C7F6A986-93CC-4133-A580-236EC2F0E8D7}" type="pres">
      <dgm:prSet presAssocID="{E5588DED-884F-4E21-BE92-E4393FE6870F}" presName="parentText" presStyleLbl="node1" presStyleIdx="2" presStyleCnt="5">
        <dgm:presLayoutVars>
          <dgm:chMax val="0"/>
          <dgm:bulletEnabled val="1"/>
        </dgm:presLayoutVars>
      </dgm:prSet>
      <dgm:spPr/>
    </dgm:pt>
    <dgm:pt modelId="{24C8C896-A59F-41E3-ACFE-54986C529309}" type="pres">
      <dgm:prSet presAssocID="{0544A4D2-5357-4BE1-B50D-0F370F43676C}" presName="spacer" presStyleCnt="0"/>
      <dgm:spPr/>
    </dgm:pt>
    <dgm:pt modelId="{2700051D-3DE8-4540-8A6D-42FF2206663D}" type="pres">
      <dgm:prSet presAssocID="{F2400203-84E2-4513-85AD-CFFCA1A5B52A}" presName="parentText" presStyleLbl="node1" presStyleIdx="3" presStyleCnt="5">
        <dgm:presLayoutVars>
          <dgm:chMax val="0"/>
          <dgm:bulletEnabled val="1"/>
        </dgm:presLayoutVars>
      </dgm:prSet>
      <dgm:spPr/>
    </dgm:pt>
    <dgm:pt modelId="{F400CD78-ADBA-438B-98C4-3310572EBCD8}" type="pres">
      <dgm:prSet presAssocID="{C65D80E1-A1D6-447F-8440-F5F5CBCFF60E}" presName="spacer" presStyleCnt="0"/>
      <dgm:spPr/>
    </dgm:pt>
    <dgm:pt modelId="{DCF55C2F-6A28-47F2-9A61-4C7BFF441B59}" type="pres">
      <dgm:prSet presAssocID="{3656194D-0616-4C4C-9EBE-411A3ABE30CA}" presName="parentText" presStyleLbl="node1" presStyleIdx="4" presStyleCnt="5">
        <dgm:presLayoutVars>
          <dgm:chMax val="0"/>
          <dgm:bulletEnabled val="1"/>
        </dgm:presLayoutVars>
      </dgm:prSet>
      <dgm:spPr/>
    </dgm:pt>
  </dgm:ptLst>
  <dgm:cxnLst>
    <dgm:cxn modelId="{4EFEE21C-4793-44B0-A4FB-BC8DC1E3B13C}" srcId="{A2BA0A99-444B-4C24-9A9B-D4C8CB11E8C0}" destId="{964D3F78-EA1F-461B-978F-140C3DC4E8F2}" srcOrd="1" destOrd="0" parTransId="{7DB3EBFD-58A7-431C-91BC-ACCE06239A64}" sibTransId="{3D4709FC-6B7D-4217-A4ED-8E652972E9B7}"/>
    <dgm:cxn modelId="{CA447633-90FE-4991-9420-0258D426744B}" type="presOf" srcId="{76323446-1AE6-41F5-9CE0-DDB3271F7CDC}" destId="{E9EFA4AA-74EF-46BA-893D-BEEB259494E3}" srcOrd="0" destOrd="0" presId="urn:microsoft.com/office/officeart/2005/8/layout/vList2"/>
    <dgm:cxn modelId="{60C70B3C-C0A0-4E2B-84E9-2C21CE25BC29}" type="presOf" srcId="{3656194D-0616-4C4C-9EBE-411A3ABE30CA}" destId="{DCF55C2F-6A28-47F2-9A61-4C7BFF441B59}" srcOrd="0" destOrd="0" presId="urn:microsoft.com/office/officeart/2005/8/layout/vList2"/>
    <dgm:cxn modelId="{D8C7A560-5242-48D7-AE01-E35CA0665BF7}" type="presOf" srcId="{A2BA0A99-444B-4C24-9A9B-D4C8CB11E8C0}" destId="{5135850F-A065-4F3C-B9D9-A724342C3808}" srcOrd="0" destOrd="0" presId="urn:microsoft.com/office/officeart/2005/8/layout/vList2"/>
    <dgm:cxn modelId="{ABE9F864-A843-4DF1-B268-3774D22021A3}" srcId="{A2BA0A99-444B-4C24-9A9B-D4C8CB11E8C0}" destId="{76323446-1AE6-41F5-9CE0-DDB3271F7CDC}" srcOrd="0" destOrd="0" parTransId="{1588825D-6630-4858-85B1-5942CF41A4D0}" sibTransId="{816046B4-07A0-4735-869F-366C6CC2F99F}"/>
    <dgm:cxn modelId="{EA19CA66-EB67-47EB-A21D-964BA7441A8B}" srcId="{A2BA0A99-444B-4C24-9A9B-D4C8CB11E8C0}" destId="{F2400203-84E2-4513-85AD-CFFCA1A5B52A}" srcOrd="3" destOrd="0" parTransId="{528DD90D-A80B-4697-99F3-9B75409DB453}" sibTransId="{C65D80E1-A1D6-447F-8440-F5F5CBCFF60E}"/>
    <dgm:cxn modelId="{4DB3DB6F-0D66-4C5B-9C98-E902C8DB054A}" type="presOf" srcId="{964D3F78-EA1F-461B-978F-140C3DC4E8F2}" destId="{FAA0CF6E-E4B5-4F34-B301-983520B7B0A3}" srcOrd="0" destOrd="0" presId="urn:microsoft.com/office/officeart/2005/8/layout/vList2"/>
    <dgm:cxn modelId="{9771FF95-5096-4988-BADF-ED38730AE927}" srcId="{A2BA0A99-444B-4C24-9A9B-D4C8CB11E8C0}" destId="{3656194D-0616-4C4C-9EBE-411A3ABE30CA}" srcOrd="4" destOrd="0" parTransId="{1C0E70F3-B083-4AD6-B065-B36D50B99C40}" sibTransId="{2B53201D-CE8E-48F3-8146-1051A6FB6981}"/>
    <dgm:cxn modelId="{398569E5-3EBF-4FD3-B7AC-0EF5D54FCA44}" srcId="{A2BA0A99-444B-4C24-9A9B-D4C8CB11E8C0}" destId="{E5588DED-884F-4E21-BE92-E4393FE6870F}" srcOrd="2" destOrd="0" parTransId="{EF410B0B-2E87-4963-BAE1-56AE1CFCC903}" sibTransId="{0544A4D2-5357-4BE1-B50D-0F370F43676C}"/>
    <dgm:cxn modelId="{CD98F4EB-F7AD-4ADB-9466-F71B5C67A340}" type="presOf" srcId="{F2400203-84E2-4513-85AD-CFFCA1A5B52A}" destId="{2700051D-3DE8-4540-8A6D-42FF2206663D}" srcOrd="0" destOrd="0" presId="urn:microsoft.com/office/officeart/2005/8/layout/vList2"/>
    <dgm:cxn modelId="{0C9C92F8-884D-4B13-9338-791B8ACD7A5A}" type="presOf" srcId="{E5588DED-884F-4E21-BE92-E4393FE6870F}" destId="{C7F6A986-93CC-4133-A580-236EC2F0E8D7}" srcOrd="0" destOrd="0" presId="urn:microsoft.com/office/officeart/2005/8/layout/vList2"/>
    <dgm:cxn modelId="{67EC4E84-B396-4E9D-A177-5B98292AD55C}" type="presParOf" srcId="{5135850F-A065-4F3C-B9D9-A724342C3808}" destId="{E9EFA4AA-74EF-46BA-893D-BEEB259494E3}" srcOrd="0" destOrd="0" presId="urn:microsoft.com/office/officeart/2005/8/layout/vList2"/>
    <dgm:cxn modelId="{930AE4E3-BA41-47CF-AC9A-4BFE773CAA41}" type="presParOf" srcId="{5135850F-A065-4F3C-B9D9-A724342C3808}" destId="{DA7FE9A5-FA60-48E3-9C02-8E47BB018438}" srcOrd="1" destOrd="0" presId="urn:microsoft.com/office/officeart/2005/8/layout/vList2"/>
    <dgm:cxn modelId="{C18B7B37-B5BD-4203-AE51-BB09C873BC8A}" type="presParOf" srcId="{5135850F-A065-4F3C-B9D9-A724342C3808}" destId="{FAA0CF6E-E4B5-4F34-B301-983520B7B0A3}" srcOrd="2" destOrd="0" presId="urn:microsoft.com/office/officeart/2005/8/layout/vList2"/>
    <dgm:cxn modelId="{BB495C8E-ABB3-4AC9-833F-CECB477F44F4}" type="presParOf" srcId="{5135850F-A065-4F3C-B9D9-A724342C3808}" destId="{E9417957-1D38-4E93-9352-8B213081EAAD}" srcOrd="3" destOrd="0" presId="urn:microsoft.com/office/officeart/2005/8/layout/vList2"/>
    <dgm:cxn modelId="{9B421A99-E5DD-40E4-92A5-D295F35484D7}" type="presParOf" srcId="{5135850F-A065-4F3C-B9D9-A724342C3808}" destId="{C7F6A986-93CC-4133-A580-236EC2F0E8D7}" srcOrd="4" destOrd="0" presId="urn:microsoft.com/office/officeart/2005/8/layout/vList2"/>
    <dgm:cxn modelId="{E5EC197B-0B28-447A-9EFD-36B1BD1ED608}" type="presParOf" srcId="{5135850F-A065-4F3C-B9D9-A724342C3808}" destId="{24C8C896-A59F-41E3-ACFE-54986C529309}" srcOrd="5" destOrd="0" presId="urn:microsoft.com/office/officeart/2005/8/layout/vList2"/>
    <dgm:cxn modelId="{B24A414E-1B49-4B5F-94F5-43A2E552C69A}" type="presParOf" srcId="{5135850F-A065-4F3C-B9D9-A724342C3808}" destId="{2700051D-3DE8-4540-8A6D-42FF2206663D}" srcOrd="6" destOrd="0" presId="urn:microsoft.com/office/officeart/2005/8/layout/vList2"/>
    <dgm:cxn modelId="{159C1B61-1D6E-4C8B-B28F-0287352CC84B}" type="presParOf" srcId="{5135850F-A065-4F3C-B9D9-A724342C3808}" destId="{F400CD78-ADBA-438B-98C4-3310572EBCD8}" srcOrd="7" destOrd="0" presId="urn:microsoft.com/office/officeart/2005/8/layout/vList2"/>
    <dgm:cxn modelId="{9DE1B96C-E803-4191-A662-714322BB3D65}" type="presParOf" srcId="{5135850F-A065-4F3C-B9D9-A724342C3808}" destId="{DCF55C2F-6A28-47F2-9A61-4C7BFF441B5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4C7C94-4190-4840-8786-05BD09A8809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704D62B-522E-4CFA-A812-164C01856972}">
      <dgm:prSet/>
      <dgm:spPr/>
      <dgm:t>
        <a:bodyPr/>
        <a:lstStyle/>
        <a:p>
          <a:r>
            <a:rPr lang="en-GB" b="1"/>
            <a:t>C</a:t>
          </a:r>
          <a:r>
            <a:rPr lang="en-GB"/>
            <a:t>ONTRACT- agreement around anticipated, expectations, outcomes, purpose &amp; focus</a:t>
          </a:r>
          <a:endParaRPr lang="en-US"/>
        </a:p>
      </dgm:t>
    </dgm:pt>
    <dgm:pt modelId="{C096CE85-45BA-4970-92F2-E56D3341E86F}" type="parTrans" cxnId="{5B4DEFE4-7CB9-4138-A534-E4A54CE78C7E}">
      <dgm:prSet/>
      <dgm:spPr/>
      <dgm:t>
        <a:bodyPr/>
        <a:lstStyle/>
        <a:p>
          <a:endParaRPr lang="en-US"/>
        </a:p>
      </dgm:t>
    </dgm:pt>
    <dgm:pt modelId="{75BEE9F8-78DC-49ED-A835-D56F2037D13C}" type="sibTrans" cxnId="{5B4DEFE4-7CB9-4138-A534-E4A54CE78C7E}">
      <dgm:prSet/>
      <dgm:spPr/>
      <dgm:t>
        <a:bodyPr/>
        <a:lstStyle/>
        <a:p>
          <a:endParaRPr lang="en-US"/>
        </a:p>
      </dgm:t>
    </dgm:pt>
    <dgm:pt modelId="{BF15F1A4-7C5E-466D-B2DA-441088660FA6}">
      <dgm:prSet/>
      <dgm:spPr/>
      <dgm:t>
        <a:bodyPr/>
        <a:lstStyle/>
        <a:p>
          <a:r>
            <a:rPr lang="en-GB" b="1" dirty="0"/>
            <a:t>L</a:t>
          </a:r>
          <a:r>
            <a:rPr lang="en-GB" dirty="0"/>
            <a:t>ISTEN- to identify issues &amp; ensure a good grasp on the situation to enable supervision to meaningful</a:t>
          </a:r>
          <a:endParaRPr lang="en-US" dirty="0"/>
        </a:p>
      </dgm:t>
    </dgm:pt>
    <dgm:pt modelId="{4343B892-1B8D-4528-B60A-2F9C0FEB959B}" type="parTrans" cxnId="{F7FFE7E6-24BD-4DA1-A6B7-3059618DF875}">
      <dgm:prSet/>
      <dgm:spPr/>
      <dgm:t>
        <a:bodyPr/>
        <a:lstStyle/>
        <a:p>
          <a:endParaRPr lang="en-US"/>
        </a:p>
      </dgm:t>
    </dgm:pt>
    <dgm:pt modelId="{4587BD8A-099F-4685-9FCE-8FDC15C01FC0}" type="sibTrans" cxnId="{F7FFE7E6-24BD-4DA1-A6B7-3059618DF875}">
      <dgm:prSet/>
      <dgm:spPr/>
      <dgm:t>
        <a:bodyPr/>
        <a:lstStyle/>
        <a:p>
          <a:endParaRPr lang="en-US"/>
        </a:p>
      </dgm:t>
    </dgm:pt>
    <dgm:pt modelId="{6DBFC514-C155-4CCE-879A-4E1E376A4776}">
      <dgm:prSet/>
      <dgm:spPr/>
      <dgm:t>
        <a:bodyPr/>
        <a:lstStyle/>
        <a:p>
          <a:r>
            <a:rPr lang="en-GB" b="1"/>
            <a:t>E</a:t>
          </a:r>
          <a:r>
            <a:rPr lang="en-GB"/>
            <a:t>XPLORE- use questioning, listening &amp; reflection to enable joint exploration, develop insight &amp; increase awareness</a:t>
          </a:r>
          <a:endParaRPr lang="en-US"/>
        </a:p>
      </dgm:t>
    </dgm:pt>
    <dgm:pt modelId="{B00BFF80-5409-4A4B-B732-55068962B9B1}" type="parTrans" cxnId="{8728A221-500D-40A1-8FAF-5D7E63D32790}">
      <dgm:prSet/>
      <dgm:spPr/>
      <dgm:t>
        <a:bodyPr/>
        <a:lstStyle/>
        <a:p>
          <a:endParaRPr lang="en-US"/>
        </a:p>
      </dgm:t>
    </dgm:pt>
    <dgm:pt modelId="{3BE26F3B-F17C-4CFC-834B-9ADCEA1F231C}" type="sibTrans" cxnId="{8728A221-500D-40A1-8FAF-5D7E63D32790}">
      <dgm:prSet/>
      <dgm:spPr/>
      <dgm:t>
        <a:bodyPr/>
        <a:lstStyle/>
        <a:p>
          <a:endParaRPr lang="en-US"/>
        </a:p>
      </dgm:t>
    </dgm:pt>
    <dgm:pt modelId="{4BE7CAE9-410C-4CE9-80F8-1AF9B9CE37D4}">
      <dgm:prSet/>
      <dgm:spPr/>
      <dgm:t>
        <a:bodyPr/>
        <a:lstStyle/>
        <a:p>
          <a:r>
            <a:rPr lang="en-GB" b="1" dirty="0"/>
            <a:t>A</a:t>
          </a:r>
          <a:r>
            <a:rPr lang="en-GB" dirty="0"/>
            <a:t>CTION- Use the listening &amp; exploration to agree on actions to move forward</a:t>
          </a:r>
          <a:endParaRPr lang="en-US" dirty="0"/>
        </a:p>
      </dgm:t>
    </dgm:pt>
    <dgm:pt modelId="{D129E495-996A-4493-A450-D20470768774}" type="parTrans" cxnId="{095E2C18-72DA-4382-806B-6C302D56C90C}">
      <dgm:prSet/>
      <dgm:spPr/>
      <dgm:t>
        <a:bodyPr/>
        <a:lstStyle/>
        <a:p>
          <a:endParaRPr lang="en-US"/>
        </a:p>
      </dgm:t>
    </dgm:pt>
    <dgm:pt modelId="{547ED24D-BF33-4E3D-9BF0-BD3544306AAD}" type="sibTrans" cxnId="{095E2C18-72DA-4382-806B-6C302D56C90C}">
      <dgm:prSet/>
      <dgm:spPr/>
      <dgm:t>
        <a:bodyPr/>
        <a:lstStyle/>
        <a:p>
          <a:endParaRPr lang="en-US"/>
        </a:p>
      </dgm:t>
    </dgm:pt>
    <dgm:pt modelId="{A2C56CC1-1014-4CAD-B336-AF0E1BDD3EE9}">
      <dgm:prSet/>
      <dgm:spPr/>
      <dgm:t>
        <a:bodyPr/>
        <a:lstStyle/>
        <a:p>
          <a:r>
            <a:rPr lang="en-GB" b="1"/>
            <a:t>R</a:t>
          </a:r>
          <a:r>
            <a:rPr lang="en-GB"/>
            <a:t>EVIEW- reflect on the process, evaluate benefits &amp; confirm actions</a:t>
          </a:r>
          <a:endParaRPr lang="en-US"/>
        </a:p>
      </dgm:t>
    </dgm:pt>
    <dgm:pt modelId="{7CE948FD-FA65-47DD-8B38-C1A5F07E5989}" type="parTrans" cxnId="{9B517919-1F51-4910-8217-1BB556869C9F}">
      <dgm:prSet/>
      <dgm:spPr/>
      <dgm:t>
        <a:bodyPr/>
        <a:lstStyle/>
        <a:p>
          <a:endParaRPr lang="en-US"/>
        </a:p>
      </dgm:t>
    </dgm:pt>
    <dgm:pt modelId="{6EE9A9B2-AC12-4416-B514-F61EE8DC0C04}" type="sibTrans" cxnId="{9B517919-1F51-4910-8217-1BB556869C9F}">
      <dgm:prSet/>
      <dgm:spPr/>
      <dgm:t>
        <a:bodyPr/>
        <a:lstStyle/>
        <a:p>
          <a:endParaRPr lang="en-US"/>
        </a:p>
      </dgm:t>
    </dgm:pt>
    <dgm:pt modelId="{6150014A-4A00-41A6-B6F0-2D78836019ED}" type="pres">
      <dgm:prSet presAssocID="{234C7C94-4190-4840-8786-05BD09A88099}" presName="linear" presStyleCnt="0">
        <dgm:presLayoutVars>
          <dgm:animLvl val="lvl"/>
          <dgm:resizeHandles val="exact"/>
        </dgm:presLayoutVars>
      </dgm:prSet>
      <dgm:spPr/>
    </dgm:pt>
    <dgm:pt modelId="{808FEC2E-B763-49E6-9DEB-0F67EBB79523}" type="pres">
      <dgm:prSet presAssocID="{F704D62B-522E-4CFA-A812-164C01856972}" presName="parentText" presStyleLbl="node1" presStyleIdx="0" presStyleCnt="5">
        <dgm:presLayoutVars>
          <dgm:chMax val="0"/>
          <dgm:bulletEnabled val="1"/>
        </dgm:presLayoutVars>
      </dgm:prSet>
      <dgm:spPr/>
    </dgm:pt>
    <dgm:pt modelId="{77B79EA4-1155-4750-8AC5-C9D70006AB7E}" type="pres">
      <dgm:prSet presAssocID="{75BEE9F8-78DC-49ED-A835-D56F2037D13C}" presName="spacer" presStyleCnt="0"/>
      <dgm:spPr/>
    </dgm:pt>
    <dgm:pt modelId="{7DBB4382-C6B1-4F48-BC0B-1444537E67CE}" type="pres">
      <dgm:prSet presAssocID="{BF15F1A4-7C5E-466D-B2DA-441088660FA6}" presName="parentText" presStyleLbl="node1" presStyleIdx="1" presStyleCnt="5">
        <dgm:presLayoutVars>
          <dgm:chMax val="0"/>
          <dgm:bulletEnabled val="1"/>
        </dgm:presLayoutVars>
      </dgm:prSet>
      <dgm:spPr/>
    </dgm:pt>
    <dgm:pt modelId="{B42EE580-2FE9-41B7-9399-364C55D8D6B7}" type="pres">
      <dgm:prSet presAssocID="{4587BD8A-099F-4685-9FCE-8FDC15C01FC0}" presName="spacer" presStyleCnt="0"/>
      <dgm:spPr/>
    </dgm:pt>
    <dgm:pt modelId="{5BD9C78F-5234-4397-96E5-86E164414AFB}" type="pres">
      <dgm:prSet presAssocID="{6DBFC514-C155-4CCE-879A-4E1E376A4776}" presName="parentText" presStyleLbl="node1" presStyleIdx="2" presStyleCnt="5">
        <dgm:presLayoutVars>
          <dgm:chMax val="0"/>
          <dgm:bulletEnabled val="1"/>
        </dgm:presLayoutVars>
      </dgm:prSet>
      <dgm:spPr/>
    </dgm:pt>
    <dgm:pt modelId="{54871E80-05C9-4DF9-997E-2F109E046BAC}" type="pres">
      <dgm:prSet presAssocID="{3BE26F3B-F17C-4CFC-834B-9ADCEA1F231C}" presName="spacer" presStyleCnt="0"/>
      <dgm:spPr/>
    </dgm:pt>
    <dgm:pt modelId="{82E6AD8B-87C7-4A1E-B791-1A59496E44DC}" type="pres">
      <dgm:prSet presAssocID="{4BE7CAE9-410C-4CE9-80F8-1AF9B9CE37D4}" presName="parentText" presStyleLbl="node1" presStyleIdx="3" presStyleCnt="5">
        <dgm:presLayoutVars>
          <dgm:chMax val="0"/>
          <dgm:bulletEnabled val="1"/>
        </dgm:presLayoutVars>
      </dgm:prSet>
      <dgm:spPr/>
    </dgm:pt>
    <dgm:pt modelId="{86550C54-E8B8-47E3-8528-836EB4A737C7}" type="pres">
      <dgm:prSet presAssocID="{547ED24D-BF33-4E3D-9BF0-BD3544306AAD}" presName="spacer" presStyleCnt="0"/>
      <dgm:spPr/>
    </dgm:pt>
    <dgm:pt modelId="{3C398833-C4EE-4729-82F2-C0B6B745E2FA}" type="pres">
      <dgm:prSet presAssocID="{A2C56CC1-1014-4CAD-B336-AF0E1BDD3EE9}" presName="parentText" presStyleLbl="node1" presStyleIdx="4" presStyleCnt="5">
        <dgm:presLayoutVars>
          <dgm:chMax val="0"/>
          <dgm:bulletEnabled val="1"/>
        </dgm:presLayoutVars>
      </dgm:prSet>
      <dgm:spPr/>
    </dgm:pt>
  </dgm:ptLst>
  <dgm:cxnLst>
    <dgm:cxn modelId="{095E2C18-72DA-4382-806B-6C302D56C90C}" srcId="{234C7C94-4190-4840-8786-05BD09A88099}" destId="{4BE7CAE9-410C-4CE9-80F8-1AF9B9CE37D4}" srcOrd="3" destOrd="0" parTransId="{D129E495-996A-4493-A450-D20470768774}" sibTransId="{547ED24D-BF33-4E3D-9BF0-BD3544306AAD}"/>
    <dgm:cxn modelId="{9B517919-1F51-4910-8217-1BB556869C9F}" srcId="{234C7C94-4190-4840-8786-05BD09A88099}" destId="{A2C56CC1-1014-4CAD-B336-AF0E1BDD3EE9}" srcOrd="4" destOrd="0" parTransId="{7CE948FD-FA65-47DD-8B38-C1A5F07E5989}" sibTransId="{6EE9A9B2-AC12-4416-B514-F61EE8DC0C04}"/>
    <dgm:cxn modelId="{8728A221-500D-40A1-8FAF-5D7E63D32790}" srcId="{234C7C94-4190-4840-8786-05BD09A88099}" destId="{6DBFC514-C155-4CCE-879A-4E1E376A4776}" srcOrd="2" destOrd="0" parTransId="{B00BFF80-5409-4A4B-B732-55068962B9B1}" sibTransId="{3BE26F3B-F17C-4CFC-834B-9ADCEA1F231C}"/>
    <dgm:cxn modelId="{CA3EA847-3F4D-4B9D-88BD-486AA56853D8}" type="presOf" srcId="{234C7C94-4190-4840-8786-05BD09A88099}" destId="{6150014A-4A00-41A6-B6F0-2D78836019ED}" srcOrd="0" destOrd="0" presId="urn:microsoft.com/office/officeart/2005/8/layout/vList2"/>
    <dgm:cxn modelId="{5F634B4A-5B8B-4AF9-88D9-388BA0165EEA}" type="presOf" srcId="{6DBFC514-C155-4CCE-879A-4E1E376A4776}" destId="{5BD9C78F-5234-4397-96E5-86E164414AFB}" srcOrd="0" destOrd="0" presId="urn:microsoft.com/office/officeart/2005/8/layout/vList2"/>
    <dgm:cxn modelId="{F42B5879-4683-429A-B4D2-F3DFED7CE18B}" type="presOf" srcId="{BF15F1A4-7C5E-466D-B2DA-441088660FA6}" destId="{7DBB4382-C6B1-4F48-BC0B-1444537E67CE}" srcOrd="0" destOrd="0" presId="urn:microsoft.com/office/officeart/2005/8/layout/vList2"/>
    <dgm:cxn modelId="{4277855A-BAB2-4B56-8991-E02B8F9572D1}" type="presOf" srcId="{A2C56CC1-1014-4CAD-B336-AF0E1BDD3EE9}" destId="{3C398833-C4EE-4729-82F2-C0B6B745E2FA}" srcOrd="0" destOrd="0" presId="urn:microsoft.com/office/officeart/2005/8/layout/vList2"/>
    <dgm:cxn modelId="{7FC8407C-37BC-498A-A528-F117DB7E4483}" type="presOf" srcId="{F704D62B-522E-4CFA-A812-164C01856972}" destId="{808FEC2E-B763-49E6-9DEB-0F67EBB79523}" srcOrd="0" destOrd="0" presId="urn:microsoft.com/office/officeart/2005/8/layout/vList2"/>
    <dgm:cxn modelId="{01A5579D-4462-47D7-A05D-398FC305EB6B}" type="presOf" srcId="{4BE7CAE9-410C-4CE9-80F8-1AF9B9CE37D4}" destId="{82E6AD8B-87C7-4A1E-B791-1A59496E44DC}" srcOrd="0" destOrd="0" presId="urn:microsoft.com/office/officeart/2005/8/layout/vList2"/>
    <dgm:cxn modelId="{5B4DEFE4-7CB9-4138-A534-E4A54CE78C7E}" srcId="{234C7C94-4190-4840-8786-05BD09A88099}" destId="{F704D62B-522E-4CFA-A812-164C01856972}" srcOrd="0" destOrd="0" parTransId="{C096CE85-45BA-4970-92F2-E56D3341E86F}" sibTransId="{75BEE9F8-78DC-49ED-A835-D56F2037D13C}"/>
    <dgm:cxn modelId="{F7FFE7E6-24BD-4DA1-A6B7-3059618DF875}" srcId="{234C7C94-4190-4840-8786-05BD09A88099}" destId="{BF15F1A4-7C5E-466D-B2DA-441088660FA6}" srcOrd="1" destOrd="0" parTransId="{4343B892-1B8D-4528-B60A-2F9C0FEB959B}" sibTransId="{4587BD8A-099F-4685-9FCE-8FDC15C01FC0}"/>
    <dgm:cxn modelId="{382ADA6D-EA7D-4272-9109-E4B5EBFFEBC5}" type="presParOf" srcId="{6150014A-4A00-41A6-B6F0-2D78836019ED}" destId="{808FEC2E-B763-49E6-9DEB-0F67EBB79523}" srcOrd="0" destOrd="0" presId="urn:microsoft.com/office/officeart/2005/8/layout/vList2"/>
    <dgm:cxn modelId="{CC101C7D-457A-453C-80E1-722036FDE8B4}" type="presParOf" srcId="{6150014A-4A00-41A6-B6F0-2D78836019ED}" destId="{77B79EA4-1155-4750-8AC5-C9D70006AB7E}" srcOrd="1" destOrd="0" presId="urn:microsoft.com/office/officeart/2005/8/layout/vList2"/>
    <dgm:cxn modelId="{0061BBCB-F53D-49BC-A837-121C03531B39}" type="presParOf" srcId="{6150014A-4A00-41A6-B6F0-2D78836019ED}" destId="{7DBB4382-C6B1-4F48-BC0B-1444537E67CE}" srcOrd="2" destOrd="0" presId="urn:microsoft.com/office/officeart/2005/8/layout/vList2"/>
    <dgm:cxn modelId="{9E105264-55D3-4BE3-96A2-F062F9BD6863}" type="presParOf" srcId="{6150014A-4A00-41A6-B6F0-2D78836019ED}" destId="{B42EE580-2FE9-41B7-9399-364C55D8D6B7}" srcOrd="3" destOrd="0" presId="urn:microsoft.com/office/officeart/2005/8/layout/vList2"/>
    <dgm:cxn modelId="{B34EBA0A-E738-4CB8-9563-674CD0BB9021}" type="presParOf" srcId="{6150014A-4A00-41A6-B6F0-2D78836019ED}" destId="{5BD9C78F-5234-4397-96E5-86E164414AFB}" srcOrd="4" destOrd="0" presId="urn:microsoft.com/office/officeart/2005/8/layout/vList2"/>
    <dgm:cxn modelId="{BBCB7821-1EB9-4282-A7CB-627F2C94B6BE}" type="presParOf" srcId="{6150014A-4A00-41A6-B6F0-2D78836019ED}" destId="{54871E80-05C9-4DF9-997E-2F109E046BAC}" srcOrd="5" destOrd="0" presId="urn:microsoft.com/office/officeart/2005/8/layout/vList2"/>
    <dgm:cxn modelId="{EE09D157-2C59-4058-B919-082CAFF2905F}" type="presParOf" srcId="{6150014A-4A00-41A6-B6F0-2D78836019ED}" destId="{82E6AD8B-87C7-4A1E-B791-1A59496E44DC}" srcOrd="6" destOrd="0" presId="urn:microsoft.com/office/officeart/2005/8/layout/vList2"/>
    <dgm:cxn modelId="{A385E5A8-6A4E-46ED-BDEB-BF85730DF965}" type="presParOf" srcId="{6150014A-4A00-41A6-B6F0-2D78836019ED}" destId="{86550C54-E8B8-47E3-8528-836EB4A737C7}" srcOrd="7" destOrd="0" presId="urn:microsoft.com/office/officeart/2005/8/layout/vList2"/>
    <dgm:cxn modelId="{D033D01D-6A13-45D8-AF57-4AFE664A057A}" type="presParOf" srcId="{6150014A-4A00-41A6-B6F0-2D78836019ED}" destId="{3C398833-C4EE-4729-82F2-C0B6B745E2F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EF5B9F6-2E1E-44AC-ABDD-EAA8E92385AF}" type="doc">
      <dgm:prSet loTypeId="urn:microsoft.com/office/officeart/2005/8/layout/cycle8" loCatId="cycle" qsTypeId="urn:microsoft.com/office/officeart/2005/8/quickstyle/simple1" qsCatId="simple" csTypeId="urn:microsoft.com/office/officeart/2005/8/colors/colorful1" csCatId="colorful" phldr="1"/>
      <dgm:spPr/>
      <dgm:t>
        <a:bodyPr/>
        <a:lstStyle/>
        <a:p>
          <a:endParaRPr lang="en-US"/>
        </a:p>
      </dgm:t>
    </dgm:pt>
    <dgm:pt modelId="{CC811FF7-5EBE-468D-9B5F-E01443880755}">
      <dgm:prSet/>
      <dgm:spPr/>
      <dgm:t>
        <a:bodyPr/>
        <a:lstStyle/>
        <a:p>
          <a:r>
            <a:rPr lang="en-GB"/>
            <a:t>Agree clear aims, roles &amp; outcomes for the meetings</a:t>
          </a:r>
          <a:endParaRPr lang="en-US"/>
        </a:p>
      </dgm:t>
    </dgm:pt>
    <dgm:pt modelId="{F5B5D983-854D-4952-B80E-1BAA4D8E80AC}" type="parTrans" cxnId="{C78BAF23-AA45-4B52-863E-1D31814AB8AF}">
      <dgm:prSet/>
      <dgm:spPr/>
      <dgm:t>
        <a:bodyPr/>
        <a:lstStyle/>
        <a:p>
          <a:endParaRPr lang="en-US"/>
        </a:p>
      </dgm:t>
    </dgm:pt>
    <dgm:pt modelId="{75230E77-352C-4278-B949-81A3C7C37CE4}" type="sibTrans" cxnId="{C78BAF23-AA45-4B52-863E-1D31814AB8AF}">
      <dgm:prSet/>
      <dgm:spPr/>
      <dgm:t>
        <a:bodyPr/>
        <a:lstStyle/>
        <a:p>
          <a:endParaRPr lang="en-US"/>
        </a:p>
      </dgm:t>
    </dgm:pt>
    <dgm:pt modelId="{96AC2CFE-9D5B-4F0B-81A3-871551F32086}">
      <dgm:prSet/>
      <dgm:spPr/>
      <dgm:t>
        <a:bodyPr/>
        <a:lstStyle/>
        <a:p>
          <a:r>
            <a:rPr lang="en-GB"/>
            <a:t>Prepare</a:t>
          </a:r>
          <a:endParaRPr lang="en-US"/>
        </a:p>
      </dgm:t>
    </dgm:pt>
    <dgm:pt modelId="{A0D601F8-DD60-4A1E-88D0-58E4D11348A6}" type="parTrans" cxnId="{89EE8FBE-A2C8-447C-81B6-941D2DC54FED}">
      <dgm:prSet/>
      <dgm:spPr/>
      <dgm:t>
        <a:bodyPr/>
        <a:lstStyle/>
        <a:p>
          <a:endParaRPr lang="en-US"/>
        </a:p>
      </dgm:t>
    </dgm:pt>
    <dgm:pt modelId="{D3CF86A2-33BB-4D56-9348-957C44F30DEB}" type="sibTrans" cxnId="{89EE8FBE-A2C8-447C-81B6-941D2DC54FED}">
      <dgm:prSet/>
      <dgm:spPr/>
      <dgm:t>
        <a:bodyPr/>
        <a:lstStyle/>
        <a:p>
          <a:endParaRPr lang="en-US"/>
        </a:p>
      </dgm:t>
    </dgm:pt>
    <dgm:pt modelId="{DC395B8A-2955-4C10-951C-B91E12AB4BAE}">
      <dgm:prSet/>
      <dgm:spPr/>
      <dgm:t>
        <a:bodyPr/>
        <a:lstStyle/>
        <a:p>
          <a:r>
            <a:rPr lang="en-GB"/>
            <a:t>Be open to feedback</a:t>
          </a:r>
          <a:endParaRPr lang="en-US"/>
        </a:p>
      </dgm:t>
    </dgm:pt>
    <dgm:pt modelId="{D0FB7B8A-45AC-41AE-ACBE-491A995F5E08}" type="parTrans" cxnId="{B91614DA-387B-47FE-9475-49071D5F6ECE}">
      <dgm:prSet/>
      <dgm:spPr/>
      <dgm:t>
        <a:bodyPr/>
        <a:lstStyle/>
        <a:p>
          <a:endParaRPr lang="en-US"/>
        </a:p>
      </dgm:t>
    </dgm:pt>
    <dgm:pt modelId="{AB664667-2AB3-48C4-B047-133271FFC997}" type="sibTrans" cxnId="{B91614DA-387B-47FE-9475-49071D5F6ECE}">
      <dgm:prSet/>
      <dgm:spPr/>
      <dgm:t>
        <a:bodyPr/>
        <a:lstStyle/>
        <a:p>
          <a:endParaRPr lang="en-US"/>
        </a:p>
      </dgm:t>
    </dgm:pt>
    <dgm:pt modelId="{701700E7-6589-4099-BE7E-11243D7BB679}">
      <dgm:prSet/>
      <dgm:spPr/>
      <dgm:t>
        <a:bodyPr/>
        <a:lstStyle/>
        <a:p>
          <a:r>
            <a:rPr lang="en-GB" dirty="0"/>
            <a:t>Ability to ask for what you need</a:t>
          </a:r>
          <a:endParaRPr lang="en-US" dirty="0"/>
        </a:p>
      </dgm:t>
    </dgm:pt>
    <dgm:pt modelId="{6414FC8F-72E5-486B-BAEF-99BBA9BF03E0}" type="parTrans" cxnId="{0AFB5EE6-E52D-4EB9-AFD3-C9981BDB5C03}">
      <dgm:prSet/>
      <dgm:spPr/>
      <dgm:t>
        <a:bodyPr/>
        <a:lstStyle/>
        <a:p>
          <a:endParaRPr lang="en-US"/>
        </a:p>
      </dgm:t>
    </dgm:pt>
    <dgm:pt modelId="{0EE46C7D-E5AF-4A7C-A126-BC839026FE73}" type="sibTrans" cxnId="{0AFB5EE6-E52D-4EB9-AFD3-C9981BDB5C03}">
      <dgm:prSet/>
      <dgm:spPr/>
      <dgm:t>
        <a:bodyPr/>
        <a:lstStyle/>
        <a:p>
          <a:endParaRPr lang="en-US"/>
        </a:p>
      </dgm:t>
    </dgm:pt>
    <dgm:pt modelId="{FAED4CD3-C35F-46D6-9DDC-BEA9641344CC}">
      <dgm:prSet/>
      <dgm:spPr/>
      <dgm:t>
        <a:bodyPr/>
        <a:lstStyle/>
        <a:p>
          <a:r>
            <a:rPr lang="en-GB"/>
            <a:t>Time &amp; space</a:t>
          </a:r>
          <a:endParaRPr lang="en-US"/>
        </a:p>
      </dgm:t>
    </dgm:pt>
    <dgm:pt modelId="{961F087A-705C-4C53-8A48-23F25CD4F8FB}" type="parTrans" cxnId="{23B0D9FE-A661-4999-A91A-C3331F3CF279}">
      <dgm:prSet/>
      <dgm:spPr/>
      <dgm:t>
        <a:bodyPr/>
        <a:lstStyle/>
        <a:p>
          <a:endParaRPr lang="en-US"/>
        </a:p>
      </dgm:t>
    </dgm:pt>
    <dgm:pt modelId="{DA825232-0C10-4939-983F-E57F44FC6626}" type="sibTrans" cxnId="{23B0D9FE-A661-4999-A91A-C3331F3CF279}">
      <dgm:prSet/>
      <dgm:spPr/>
      <dgm:t>
        <a:bodyPr/>
        <a:lstStyle/>
        <a:p>
          <a:endParaRPr lang="en-US"/>
        </a:p>
      </dgm:t>
    </dgm:pt>
    <dgm:pt modelId="{CA0B085E-EEA3-4C67-9764-FBC1E4783D1F}">
      <dgm:prSet/>
      <dgm:spPr/>
      <dgm:t>
        <a:bodyPr/>
        <a:lstStyle/>
        <a:p>
          <a:r>
            <a:rPr lang="en-GB"/>
            <a:t>Confidentiality</a:t>
          </a:r>
          <a:endParaRPr lang="en-US"/>
        </a:p>
      </dgm:t>
    </dgm:pt>
    <dgm:pt modelId="{80BC9498-40B1-4E93-A397-D4E4179482FC}" type="parTrans" cxnId="{CB98379D-E441-447B-BBD5-5E652FA21461}">
      <dgm:prSet/>
      <dgm:spPr/>
      <dgm:t>
        <a:bodyPr/>
        <a:lstStyle/>
        <a:p>
          <a:endParaRPr lang="en-US"/>
        </a:p>
      </dgm:t>
    </dgm:pt>
    <dgm:pt modelId="{7AEEA7F4-CD3C-4649-BC70-553B0F5FD220}" type="sibTrans" cxnId="{CB98379D-E441-447B-BBD5-5E652FA21461}">
      <dgm:prSet/>
      <dgm:spPr/>
      <dgm:t>
        <a:bodyPr/>
        <a:lstStyle/>
        <a:p>
          <a:endParaRPr lang="en-US"/>
        </a:p>
      </dgm:t>
    </dgm:pt>
    <dgm:pt modelId="{6DAB1A2A-7EE0-4160-91AC-8BACFA357E6E}">
      <dgm:prSet/>
      <dgm:spPr/>
      <dgm:t>
        <a:bodyPr/>
        <a:lstStyle/>
        <a:p>
          <a:r>
            <a:rPr lang="en-GB"/>
            <a:t>Contracts</a:t>
          </a:r>
          <a:endParaRPr lang="en-US"/>
        </a:p>
      </dgm:t>
    </dgm:pt>
    <dgm:pt modelId="{0790D897-B844-494A-A3F4-8AFE5506FD7C}" type="parTrans" cxnId="{076CF765-DC8C-4A4A-9E4A-C7D4CE767DFF}">
      <dgm:prSet/>
      <dgm:spPr/>
      <dgm:t>
        <a:bodyPr/>
        <a:lstStyle/>
        <a:p>
          <a:endParaRPr lang="en-US"/>
        </a:p>
      </dgm:t>
    </dgm:pt>
    <dgm:pt modelId="{2243C690-4845-4E2A-B3EE-3B8A3CFEF9C9}" type="sibTrans" cxnId="{076CF765-DC8C-4A4A-9E4A-C7D4CE767DFF}">
      <dgm:prSet/>
      <dgm:spPr/>
      <dgm:t>
        <a:bodyPr/>
        <a:lstStyle/>
        <a:p>
          <a:endParaRPr lang="en-US"/>
        </a:p>
      </dgm:t>
    </dgm:pt>
    <dgm:pt modelId="{6EE33DC1-8AE0-48A2-BABE-6CE6A734A977}" type="pres">
      <dgm:prSet presAssocID="{DEF5B9F6-2E1E-44AC-ABDD-EAA8E92385AF}" presName="compositeShape" presStyleCnt="0">
        <dgm:presLayoutVars>
          <dgm:chMax val="7"/>
          <dgm:dir/>
          <dgm:resizeHandles val="exact"/>
        </dgm:presLayoutVars>
      </dgm:prSet>
      <dgm:spPr/>
    </dgm:pt>
    <dgm:pt modelId="{A4EB1347-99F3-47F4-AE18-2FF8B6531621}" type="pres">
      <dgm:prSet presAssocID="{DEF5B9F6-2E1E-44AC-ABDD-EAA8E92385AF}" presName="wedge1" presStyleLbl="node1" presStyleIdx="0" presStyleCnt="7"/>
      <dgm:spPr/>
    </dgm:pt>
    <dgm:pt modelId="{C7463E75-3E68-4BCA-927B-289C53E514C2}" type="pres">
      <dgm:prSet presAssocID="{DEF5B9F6-2E1E-44AC-ABDD-EAA8E92385AF}" presName="dummy1a" presStyleCnt="0"/>
      <dgm:spPr/>
    </dgm:pt>
    <dgm:pt modelId="{F6AF57F1-27CB-4B87-90D0-B51B7A913294}" type="pres">
      <dgm:prSet presAssocID="{DEF5B9F6-2E1E-44AC-ABDD-EAA8E92385AF}" presName="dummy1b" presStyleCnt="0"/>
      <dgm:spPr/>
    </dgm:pt>
    <dgm:pt modelId="{9C155B45-E444-49C1-A66B-62B53A94D537}" type="pres">
      <dgm:prSet presAssocID="{DEF5B9F6-2E1E-44AC-ABDD-EAA8E92385AF}" presName="wedge1Tx" presStyleLbl="node1" presStyleIdx="0" presStyleCnt="7">
        <dgm:presLayoutVars>
          <dgm:chMax val="0"/>
          <dgm:chPref val="0"/>
          <dgm:bulletEnabled val="1"/>
        </dgm:presLayoutVars>
      </dgm:prSet>
      <dgm:spPr/>
    </dgm:pt>
    <dgm:pt modelId="{F8EEA55C-54ED-4A25-BB95-8A15297F2B81}" type="pres">
      <dgm:prSet presAssocID="{DEF5B9F6-2E1E-44AC-ABDD-EAA8E92385AF}" presName="wedge2" presStyleLbl="node1" presStyleIdx="1" presStyleCnt="7"/>
      <dgm:spPr/>
    </dgm:pt>
    <dgm:pt modelId="{3A0005E1-3F93-416F-B545-EBE4FA19BD33}" type="pres">
      <dgm:prSet presAssocID="{DEF5B9F6-2E1E-44AC-ABDD-EAA8E92385AF}" presName="dummy2a" presStyleCnt="0"/>
      <dgm:spPr/>
    </dgm:pt>
    <dgm:pt modelId="{E7239324-C0BC-4115-891C-496B49E44D82}" type="pres">
      <dgm:prSet presAssocID="{DEF5B9F6-2E1E-44AC-ABDD-EAA8E92385AF}" presName="dummy2b" presStyleCnt="0"/>
      <dgm:spPr/>
    </dgm:pt>
    <dgm:pt modelId="{BE4BBBAB-B7F7-4B9B-A230-21EF6F1E7896}" type="pres">
      <dgm:prSet presAssocID="{DEF5B9F6-2E1E-44AC-ABDD-EAA8E92385AF}" presName="wedge2Tx" presStyleLbl="node1" presStyleIdx="1" presStyleCnt="7">
        <dgm:presLayoutVars>
          <dgm:chMax val="0"/>
          <dgm:chPref val="0"/>
          <dgm:bulletEnabled val="1"/>
        </dgm:presLayoutVars>
      </dgm:prSet>
      <dgm:spPr/>
    </dgm:pt>
    <dgm:pt modelId="{641355FD-CC19-412D-95ED-10DF17355FD6}" type="pres">
      <dgm:prSet presAssocID="{DEF5B9F6-2E1E-44AC-ABDD-EAA8E92385AF}" presName="wedge3" presStyleLbl="node1" presStyleIdx="2" presStyleCnt="7" custLinFactNeighborY="-4515"/>
      <dgm:spPr/>
    </dgm:pt>
    <dgm:pt modelId="{E97AA89E-9B73-49E4-80D6-711478307422}" type="pres">
      <dgm:prSet presAssocID="{DEF5B9F6-2E1E-44AC-ABDD-EAA8E92385AF}" presName="dummy3a" presStyleCnt="0"/>
      <dgm:spPr/>
    </dgm:pt>
    <dgm:pt modelId="{9C8763D0-A725-4092-8985-A355E30B9E1B}" type="pres">
      <dgm:prSet presAssocID="{DEF5B9F6-2E1E-44AC-ABDD-EAA8E92385AF}" presName="dummy3b" presStyleCnt="0"/>
      <dgm:spPr/>
    </dgm:pt>
    <dgm:pt modelId="{EA6F1C5B-6201-4C9B-8B17-0A1752855082}" type="pres">
      <dgm:prSet presAssocID="{DEF5B9F6-2E1E-44AC-ABDD-EAA8E92385AF}" presName="wedge3Tx" presStyleLbl="node1" presStyleIdx="2" presStyleCnt="7">
        <dgm:presLayoutVars>
          <dgm:chMax val="0"/>
          <dgm:chPref val="0"/>
          <dgm:bulletEnabled val="1"/>
        </dgm:presLayoutVars>
      </dgm:prSet>
      <dgm:spPr/>
    </dgm:pt>
    <dgm:pt modelId="{24F0E621-F315-4422-AB2B-D1A7EBB00A44}" type="pres">
      <dgm:prSet presAssocID="{DEF5B9F6-2E1E-44AC-ABDD-EAA8E92385AF}" presName="wedge4" presStyleLbl="node1" presStyleIdx="3" presStyleCnt="7" custScaleX="105269" custScaleY="103071"/>
      <dgm:spPr/>
    </dgm:pt>
    <dgm:pt modelId="{D2B43FE3-DE04-4F66-9A69-E021D50FE70D}" type="pres">
      <dgm:prSet presAssocID="{DEF5B9F6-2E1E-44AC-ABDD-EAA8E92385AF}" presName="dummy4a" presStyleCnt="0"/>
      <dgm:spPr/>
    </dgm:pt>
    <dgm:pt modelId="{53A0B7A8-D582-46D0-AAB1-698F82BBD2FB}" type="pres">
      <dgm:prSet presAssocID="{DEF5B9F6-2E1E-44AC-ABDD-EAA8E92385AF}" presName="dummy4b" presStyleCnt="0"/>
      <dgm:spPr/>
    </dgm:pt>
    <dgm:pt modelId="{503374A3-FBB0-41F0-9B83-193A75275267}" type="pres">
      <dgm:prSet presAssocID="{DEF5B9F6-2E1E-44AC-ABDD-EAA8E92385AF}" presName="wedge4Tx" presStyleLbl="node1" presStyleIdx="3" presStyleCnt="7">
        <dgm:presLayoutVars>
          <dgm:chMax val="0"/>
          <dgm:chPref val="0"/>
          <dgm:bulletEnabled val="1"/>
        </dgm:presLayoutVars>
      </dgm:prSet>
      <dgm:spPr/>
    </dgm:pt>
    <dgm:pt modelId="{92726BB6-448B-403E-9AE9-0001F8685104}" type="pres">
      <dgm:prSet presAssocID="{DEF5B9F6-2E1E-44AC-ABDD-EAA8E92385AF}" presName="wedge5" presStyleLbl="node1" presStyleIdx="4" presStyleCnt="7"/>
      <dgm:spPr/>
    </dgm:pt>
    <dgm:pt modelId="{C7A82ED4-AC1E-48D4-8799-75FDAD935B99}" type="pres">
      <dgm:prSet presAssocID="{DEF5B9F6-2E1E-44AC-ABDD-EAA8E92385AF}" presName="dummy5a" presStyleCnt="0"/>
      <dgm:spPr/>
    </dgm:pt>
    <dgm:pt modelId="{2733D4E7-ED95-4AEB-9A72-2DEA81276109}" type="pres">
      <dgm:prSet presAssocID="{DEF5B9F6-2E1E-44AC-ABDD-EAA8E92385AF}" presName="dummy5b" presStyleCnt="0"/>
      <dgm:spPr/>
    </dgm:pt>
    <dgm:pt modelId="{CAD069FA-6E92-49DB-8839-EE0BF246E918}" type="pres">
      <dgm:prSet presAssocID="{DEF5B9F6-2E1E-44AC-ABDD-EAA8E92385AF}" presName="wedge5Tx" presStyleLbl="node1" presStyleIdx="4" presStyleCnt="7">
        <dgm:presLayoutVars>
          <dgm:chMax val="0"/>
          <dgm:chPref val="0"/>
          <dgm:bulletEnabled val="1"/>
        </dgm:presLayoutVars>
      </dgm:prSet>
      <dgm:spPr/>
    </dgm:pt>
    <dgm:pt modelId="{C05DA19C-8B3D-45AA-B0F2-6C197C6E8987}" type="pres">
      <dgm:prSet presAssocID="{DEF5B9F6-2E1E-44AC-ABDD-EAA8E92385AF}" presName="wedge6" presStyleLbl="node1" presStyleIdx="5" presStyleCnt="7"/>
      <dgm:spPr/>
    </dgm:pt>
    <dgm:pt modelId="{56C33E7D-CC94-4A4E-9A2E-FE2746901C75}" type="pres">
      <dgm:prSet presAssocID="{DEF5B9F6-2E1E-44AC-ABDD-EAA8E92385AF}" presName="dummy6a" presStyleCnt="0"/>
      <dgm:spPr/>
    </dgm:pt>
    <dgm:pt modelId="{70183DD4-F850-4428-BCD8-7B77EC303002}" type="pres">
      <dgm:prSet presAssocID="{DEF5B9F6-2E1E-44AC-ABDD-EAA8E92385AF}" presName="dummy6b" presStyleCnt="0"/>
      <dgm:spPr/>
    </dgm:pt>
    <dgm:pt modelId="{A1C00702-2683-46ED-AC2D-862CEA46CDA9}" type="pres">
      <dgm:prSet presAssocID="{DEF5B9F6-2E1E-44AC-ABDD-EAA8E92385AF}" presName="wedge6Tx" presStyleLbl="node1" presStyleIdx="5" presStyleCnt="7">
        <dgm:presLayoutVars>
          <dgm:chMax val="0"/>
          <dgm:chPref val="0"/>
          <dgm:bulletEnabled val="1"/>
        </dgm:presLayoutVars>
      </dgm:prSet>
      <dgm:spPr/>
    </dgm:pt>
    <dgm:pt modelId="{4E34690D-01AF-4FB2-BA79-F85FFB4882DE}" type="pres">
      <dgm:prSet presAssocID="{DEF5B9F6-2E1E-44AC-ABDD-EAA8E92385AF}" presName="wedge7" presStyleLbl="node1" presStyleIdx="6" presStyleCnt="7"/>
      <dgm:spPr/>
    </dgm:pt>
    <dgm:pt modelId="{BA21B383-B5F7-411E-94C1-7C1E6F0F583F}" type="pres">
      <dgm:prSet presAssocID="{DEF5B9F6-2E1E-44AC-ABDD-EAA8E92385AF}" presName="dummy7a" presStyleCnt="0"/>
      <dgm:spPr/>
    </dgm:pt>
    <dgm:pt modelId="{F596681A-AB8C-4F5F-956F-DCADBB673C77}" type="pres">
      <dgm:prSet presAssocID="{DEF5B9F6-2E1E-44AC-ABDD-EAA8E92385AF}" presName="dummy7b" presStyleCnt="0"/>
      <dgm:spPr/>
    </dgm:pt>
    <dgm:pt modelId="{1049D7A4-17DC-45C7-A2F8-6DB852E16787}" type="pres">
      <dgm:prSet presAssocID="{DEF5B9F6-2E1E-44AC-ABDD-EAA8E92385AF}" presName="wedge7Tx" presStyleLbl="node1" presStyleIdx="6" presStyleCnt="7">
        <dgm:presLayoutVars>
          <dgm:chMax val="0"/>
          <dgm:chPref val="0"/>
          <dgm:bulletEnabled val="1"/>
        </dgm:presLayoutVars>
      </dgm:prSet>
      <dgm:spPr/>
    </dgm:pt>
    <dgm:pt modelId="{921B03F2-6466-48B4-9B04-B15BE4FD07DC}" type="pres">
      <dgm:prSet presAssocID="{75230E77-352C-4278-B949-81A3C7C37CE4}" presName="arrowWedge1" presStyleLbl="fgSibTrans2D1" presStyleIdx="0" presStyleCnt="7"/>
      <dgm:spPr/>
    </dgm:pt>
    <dgm:pt modelId="{D8A1044B-CE9C-492B-8224-A345026CF26A}" type="pres">
      <dgm:prSet presAssocID="{D3CF86A2-33BB-4D56-9348-957C44F30DEB}" presName="arrowWedge2" presStyleLbl="fgSibTrans2D1" presStyleIdx="1" presStyleCnt="7"/>
      <dgm:spPr/>
    </dgm:pt>
    <dgm:pt modelId="{7B5887C5-B837-482B-A03B-242D77A6050C}" type="pres">
      <dgm:prSet presAssocID="{AB664667-2AB3-48C4-B047-133271FFC997}" presName="arrowWedge3" presStyleLbl="fgSibTrans2D1" presStyleIdx="2" presStyleCnt="7"/>
      <dgm:spPr/>
    </dgm:pt>
    <dgm:pt modelId="{1DF11EBF-AADC-4E1C-B146-471E90323171}" type="pres">
      <dgm:prSet presAssocID="{0EE46C7D-E5AF-4A7C-A126-BC839026FE73}" presName="arrowWedge4" presStyleLbl="fgSibTrans2D1" presStyleIdx="3" presStyleCnt="7"/>
      <dgm:spPr/>
    </dgm:pt>
    <dgm:pt modelId="{C538DE8C-703E-4D87-BEFB-6A7E94DD4952}" type="pres">
      <dgm:prSet presAssocID="{DA825232-0C10-4939-983F-E57F44FC6626}" presName="arrowWedge5" presStyleLbl="fgSibTrans2D1" presStyleIdx="4" presStyleCnt="7"/>
      <dgm:spPr/>
    </dgm:pt>
    <dgm:pt modelId="{1EC2A5E5-3262-41B7-B05B-98EB397806BE}" type="pres">
      <dgm:prSet presAssocID="{7AEEA7F4-CD3C-4649-BC70-553B0F5FD220}" presName="arrowWedge6" presStyleLbl="fgSibTrans2D1" presStyleIdx="5" presStyleCnt="7"/>
      <dgm:spPr/>
    </dgm:pt>
    <dgm:pt modelId="{1FA02711-3EDE-49EA-AF70-A4CB19B58608}" type="pres">
      <dgm:prSet presAssocID="{2243C690-4845-4E2A-B3EE-3B8A3CFEF9C9}" presName="arrowWedge7" presStyleLbl="fgSibTrans2D1" presStyleIdx="6" presStyleCnt="7"/>
      <dgm:spPr/>
    </dgm:pt>
  </dgm:ptLst>
  <dgm:cxnLst>
    <dgm:cxn modelId="{1980D010-385C-46B2-9253-E42B81F201F7}" type="presOf" srcId="{CC811FF7-5EBE-468D-9B5F-E01443880755}" destId="{A4EB1347-99F3-47F4-AE18-2FF8B6531621}" srcOrd="0" destOrd="0" presId="urn:microsoft.com/office/officeart/2005/8/layout/cycle8"/>
    <dgm:cxn modelId="{41234B16-1D80-4DF5-B757-CF84530768AC}" type="presOf" srcId="{6DAB1A2A-7EE0-4160-91AC-8BACFA357E6E}" destId="{1049D7A4-17DC-45C7-A2F8-6DB852E16787}" srcOrd="1" destOrd="0" presId="urn:microsoft.com/office/officeart/2005/8/layout/cycle8"/>
    <dgm:cxn modelId="{C0D5901D-3645-4B18-8253-E2DA290C7D5E}" type="presOf" srcId="{701700E7-6589-4099-BE7E-11243D7BB679}" destId="{503374A3-FBB0-41F0-9B83-193A75275267}" srcOrd="1" destOrd="0" presId="urn:microsoft.com/office/officeart/2005/8/layout/cycle8"/>
    <dgm:cxn modelId="{26632A1E-5C2E-41C5-A34B-43C7E2A7280B}" type="presOf" srcId="{DC395B8A-2955-4C10-951C-B91E12AB4BAE}" destId="{641355FD-CC19-412D-95ED-10DF17355FD6}" srcOrd="0" destOrd="0" presId="urn:microsoft.com/office/officeart/2005/8/layout/cycle8"/>
    <dgm:cxn modelId="{9BF64E1E-BF1E-40EF-880A-8A1506F4C57E}" type="presOf" srcId="{96AC2CFE-9D5B-4F0B-81A3-871551F32086}" destId="{F8EEA55C-54ED-4A25-BB95-8A15297F2B81}" srcOrd="0" destOrd="0" presId="urn:microsoft.com/office/officeart/2005/8/layout/cycle8"/>
    <dgm:cxn modelId="{37F6911E-E367-417E-84D3-D7689597EE23}" type="presOf" srcId="{FAED4CD3-C35F-46D6-9DDC-BEA9641344CC}" destId="{CAD069FA-6E92-49DB-8839-EE0BF246E918}" srcOrd="1" destOrd="0" presId="urn:microsoft.com/office/officeart/2005/8/layout/cycle8"/>
    <dgm:cxn modelId="{DD589220-22F8-4C7D-BF69-7B665B3D0B17}" type="presOf" srcId="{DC395B8A-2955-4C10-951C-B91E12AB4BAE}" destId="{EA6F1C5B-6201-4C9B-8B17-0A1752855082}" srcOrd="1" destOrd="0" presId="urn:microsoft.com/office/officeart/2005/8/layout/cycle8"/>
    <dgm:cxn modelId="{C78BAF23-AA45-4B52-863E-1D31814AB8AF}" srcId="{DEF5B9F6-2E1E-44AC-ABDD-EAA8E92385AF}" destId="{CC811FF7-5EBE-468D-9B5F-E01443880755}" srcOrd="0" destOrd="0" parTransId="{F5B5D983-854D-4952-B80E-1BAA4D8E80AC}" sibTransId="{75230E77-352C-4278-B949-81A3C7C37CE4}"/>
    <dgm:cxn modelId="{295BFB34-06C5-45CF-AE45-18FF9F804F53}" type="presOf" srcId="{FAED4CD3-C35F-46D6-9DDC-BEA9641344CC}" destId="{92726BB6-448B-403E-9AE9-0001F8685104}" srcOrd="0" destOrd="0" presId="urn:microsoft.com/office/officeart/2005/8/layout/cycle8"/>
    <dgm:cxn modelId="{E0406864-542F-4B7B-9A51-C8C8A07BBB55}" type="presOf" srcId="{6DAB1A2A-7EE0-4160-91AC-8BACFA357E6E}" destId="{4E34690D-01AF-4FB2-BA79-F85FFB4882DE}" srcOrd="0" destOrd="0" presId="urn:microsoft.com/office/officeart/2005/8/layout/cycle8"/>
    <dgm:cxn modelId="{076CF765-DC8C-4A4A-9E4A-C7D4CE767DFF}" srcId="{DEF5B9F6-2E1E-44AC-ABDD-EAA8E92385AF}" destId="{6DAB1A2A-7EE0-4160-91AC-8BACFA357E6E}" srcOrd="6" destOrd="0" parTransId="{0790D897-B844-494A-A3F4-8AFE5506FD7C}" sibTransId="{2243C690-4845-4E2A-B3EE-3B8A3CFEF9C9}"/>
    <dgm:cxn modelId="{F53E9879-2A99-4531-9138-330EC27BA58A}" type="presOf" srcId="{CC811FF7-5EBE-468D-9B5F-E01443880755}" destId="{9C155B45-E444-49C1-A66B-62B53A94D537}" srcOrd="1" destOrd="0" presId="urn:microsoft.com/office/officeart/2005/8/layout/cycle8"/>
    <dgm:cxn modelId="{72481E8F-BDB7-4231-B910-FD208D53A46B}" type="presOf" srcId="{DEF5B9F6-2E1E-44AC-ABDD-EAA8E92385AF}" destId="{6EE33DC1-8AE0-48A2-BABE-6CE6A734A977}" srcOrd="0" destOrd="0" presId="urn:microsoft.com/office/officeart/2005/8/layout/cycle8"/>
    <dgm:cxn modelId="{CB98379D-E441-447B-BBD5-5E652FA21461}" srcId="{DEF5B9F6-2E1E-44AC-ABDD-EAA8E92385AF}" destId="{CA0B085E-EEA3-4C67-9764-FBC1E4783D1F}" srcOrd="5" destOrd="0" parTransId="{80BC9498-40B1-4E93-A397-D4E4179482FC}" sibTransId="{7AEEA7F4-CD3C-4649-BC70-553B0F5FD220}"/>
    <dgm:cxn modelId="{763D16A6-CD30-4F88-A446-DDCCA0354B09}" type="presOf" srcId="{CA0B085E-EEA3-4C67-9764-FBC1E4783D1F}" destId="{A1C00702-2683-46ED-AC2D-862CEA46CDA9}" srcOrd="1" destOrd="0" presId="urn:microsoft.com/office/officeart/2005/8/layout/cycle8"/>
    <dgm:cxn modelId="{FF2E6DA8-1DB1-4607-8BDE-F135EF54E5CD}" type="presOf" srcId="{96AC2CFE-9D5B-4F0B-81A3-871551F32086}" destId="{BE4BBBAB-B7F7-4B9B-A230-21EF6F1E7896}" srcOrd="1" destOrd="0" presId="urn:microsoft.com/office/officeart/2005/8/layout/cycle8"/>
    <dgm:cxn modelId="{89EE8FBE-A2C8-447C-81B6-941D2DC54FED}" srcId="{DEF5B9F6-2E1E-44AC-ABDD-EAA8E92385AF}" destId="{96AC2CFE-9D5B-4F0B-81A3-871551F32086}" srcOrd="1" destOrd="0" parTransId="{A0D601F8-DD60-4A1E-88D0-58E4D11348A6}" sibTransId="{D3CF86A2-33BB-4D56-9348-957C44F30DEB}"/>
    <dgm:cxn modelId="{3C2B9EC8-FAFA-4FAB-B4C4-6D6494ED4D3C}" type="presOf" srcId="{701700E7-6589-4099-BE7E-11243D7BB679}" destId="{24F0E621-F315-4422-AB2B-D1A7EBB00A44}" srcOrd="0" destOrd="0" presId="urn:microsoft.com/office/officeart/2005/8/layout/cycle8"/>
    <dgm:cxn modelId="{B91614DA-387B-47FE-9475-49071D5F6ECE}" srcId="{DEF5B9F6-2E1E-44AC-ABDD-EAA8E92385AF}" destId="{DC395B8A-2955-4C10-951C-B91E12AB4BAE}" srcOrd="2" destOrd="0" parTransId="{D0FB7B8A-45AC-41AE-ACBE-491A995F5E08}" sibTransId="{AB664667-2AB3-48C4-B047-133271FFC997}"/>
    <dgm:cxn modelId="{178500E6-8D1F-4B3D-A37B-0268F5BC324E}" type="presOf" srcId="{CA0B085E-EEA3-4C67-9764-FBC1E4783D1F}" destId="{C05DA19C-8B3D-45AA-B0F2-6C197C6E8987}" srcOrd="0" destOrd="0" presId="urn:microsoft.com/office/officeart/2005/8/layout/cycle8"/>
    <dgm:cxn modelId="{0AFB5EE6-E52D-4EB9-AFD3-C9981BDB5C03}" srcId="{DEF5B9F6-2E1E-44AC-ABDD-EAA8E92385AF}" destId="{701700E7-6589-4099-BE7E-11243D7BB679}" srcOrd="3" destOrd="0" parTransId="{6414FC8F-72E5-486B-BAEF-99BBA9BF03E0}" sibTransId="{0EE46C7D-E5AF-4A7C-A126-BC839026FE73}"/>
    <dgm:cxn modelId="{23B0D9FE-A661-4999-A91A-C3331F3CF279}" srcId="{DEF5B9F6-2E1E-44AC-ABDD-EAA8E92385AF}" destId="{FAED4CD3-C35F-46D6-9DDC-BEA9641344CC}" srcOrd="4" destOrd="0" parTransId="{961F087A-705C-4C53-8A48-23F25CD4F8FB}" sibTransId="{DA825232-0C10-4939-983F-E57F44FC6626}"/>
    <dgm:cxn modelId="{DC23D798-803A-410D-9328-6B862B0C8184}" type="presParOf" srcId="{6EE33DC1-8AE0-48A2-BABE-6CE6A734A977}" destId="{A4EB1347-99F3-47F4-AE18-2FF8B6531621}" srcOrd="0" destOrd="0" presId="urn:microsoft.com/office/officeart/2005/8/layout/cycle8"/>
    <dgm:cxn modelId="{560FFA04-1EAB-4176-A374-B20823E480FA}" type="presParOf" srcId="{6EE33DC1-8AE0-48A2-BABE-6CE6A734A977}" destId="{C7463E75-3E68-4BCA-927B-289C53E514C2}" srcOrd="1" destOrd="0" presId="urn:microsoft.com/office/officeart/2005/8/layout/cycle8"/>
    <dgm:cxn modelId="{E3BA6945-7EF7-47A9-A97E-3765A3C79444}" type="presParOf" srcId="{6EE33DC1-8AE0-48A2-BABE-6CE6A734A977}" destId="{F6AF57F1-27CB-4B87-90D0-B51B7A913294}" srcOrd="2" destOrd="0" presId="urn:microsoft.com/office/officeart/2005/8/layout/cycle8"/>
    <dgm:cxn modelId="{C2B31CFB-E20D-4153-9ACB-79A4E56F4C0D}" type="presParOf" srcId="{6EE33DC1-8AE0-48A2-BABE-6CE6A734A977}" destId="{9C155B45-E444-49C1-A66B-62B53A94D537}" srcOrd="3" destOrd="0" presId="urn:microsoft.com/office/officeart/2005/8/layout/cycle8"/>
    <dgm:cxn modelId="{30ADEA35-D176-40E1-B825-7C9188091387}" type="presParOf" srcId="{6EE33DC1-8AE0-48A2-BABE-6CE6A734A977}" destId="{F8EEA55C-54ED-4A25-BB95-8A15297F2B81}" srcOrd="4" destOrd="0" presId="urn:microsoft.com/office/officeart/2005/8/layout/cycle8"/>
    <dgm:cxn modelId="{49CFA12C-B299-4E84-90EA-0B97A3DD25B4}" type="presParOf" srcId="{6EE33DC1-8AE0-48A2-BABE-6CE6A734A977}" destId="{3A0005E1-3F93-416F-B545-EBE4FA19BD33}" srcOrd="5" destOrd="0" presId="urn:microsoft.com/office/officeart/2005/8/layout/cycle8"/>
    <dgm:cxn modelId="{B8E8049E-C69C-4C88-83C3-AB471BC741C5}" type="presParOf" srcId="{6EE33DC1-8AE0-48A2-BABE-6CE6A734A977}" destId="{E7239324-C0BC-4115-891C-496B49E44D82}" srcOrd="6" destOrd="0" presId="urn:microsoft.com/office/officeart/2005/8/layout/cycle8"/>
    <dgm:cxn modelId="{D6C56453-E84C-4BEE-A7D2-E43CCFC13E9D}" type="presParOf" srcId="{6EE33DC1-8AE0-48A2-BABE-6CE6A734A977}" destId="{BE4BBBAB-B7F7-4B9B-A230-21EF6F1E7896}" srcOrd="7" destOrd="0" presId="urn:microsoft.com/office/officeart/2005/8/layout/cycle8"/>
    <dgm:cxn modelId="{099660DE-A8BC-4BE9-A499-C9FAF82E17A2}" type="presParOf" srcId="{6EE33DC1-8AE0-48A2-BABE-6CE6A734A977}" destId="{641355FD-CC19-412D-95ED-10DF17355FD6}" srcOrd="8" destOrd="0" presId="urn:microsoft.com/office/officeart/2005/8/layout/cycle8"/>
    <dgm:cxn modelId="{EAFFDA78-943D-4F1E-817C-21039B5AF0B7}" type="presParOf" srcId="{6EE33DC1-8AE0-48A2-BABE-6CE6A734A977}" destId="{E97AA89E-9B73-49E4-80D6-711478307422}" srcOrd="9" destOrd="0" presId="urn:microsoft.com/office/officeart/2005/8/layout/cycle8"/>
    <dgm:cxn modelId="{FB92C644-5ADA-4074-A8E1-5550501C8494}" type="presParOf" srcId="{6EE33DC1-8AE0-48A2-BABE-6CE6A734A977}" destId="{9C8763D0-A725-4092-8985-A355E30B9E1B}" srcOrd="10" destOrd="0" presId="urn:microsoft.com/office/officeart/2005/8/layout/cycle8"/>
    <dgm:cxn modelId="{18279650-34DA-4E24-B138-8FE0DF0D5822}" type="presParOf" srcId="{6EE33DC1-8AE0-48A2-BABE-6CE6A734A977}" destId="{EA6F1C5B-6201-4C9B-8B17-0A1752855082}" srcOrd="11" destOrd="0" presId="urn:microsoft.com/office/officeart/2005/8/layout/cycle8"/>
    <dgm:cxn modelId="{AE85EE86-4EC7-4BC1-941C-E22D5EA0D1B3}" type="presParOf" srcId="{6EE33DC1-8AE0-48A2-BABE-6CE6A734A977}" destId="{24F0E621-F315-4422-AB2B-D1A7EBB00A44}" srcOrd="12" destOrd="0" presId="urn:microsoft.com/office/officeart/2005/8/layout/cycle8"/>
    <dgm:cxn modelId="{E0CB2025-808E-4E15-8BB9-A7DFBA3B497B}" type="presParOf" srcId="{6EE33DC1-8AE0-48A2-BABE-6CE6A734A977}" destId="{D2B43FE3-DE04-4F66-9A69-E021D50FE70D}" srcOrd="13" destOrd="0" presId="urn:microsoft.com/office/officeart/2005/8/layout/cycle8"/>
    <dgm:cxn modelId="{C54D9FCC-5C6C-49D0-8DD0-650166BA7D36}" type="presParOf" srcId="{6EE33DC1-8AE0-48A2-BABE-6CE6A734A977}" destId="{53A0B7A8-D582-46D0-AAB1-698F82BBD2FB}" srcOrd="14" destOrd="0" presId="urn:microsoft.com/office/officeart/2005/8/layout/cycle8"/>
    <dgm:cxn modelId="{B99E7D62-915A-4B6B-A4BB-C023C6516EE1}" type="presParOf" srcId="{6EE33DC1-8AE0-48A2-BABE-6CE6A734A977}" destId="{503374A3-FBB0-41F0-9B83-193A75275267}" srcOrd="15" destOrd="0" presId="urn:microsoft.com/office/officeart/2005/8/layout/cycle8"/>
    <dgm:cxn modelId="{2BF4279B-D755-4527-8086-D6CB655D67FD}" type="presParOf" srcId="{6EE33DC1-8AE0-48A2-BABE-6CE6A734A977}" destId="{92726BB6-448B-403E-9AE9-0001F8685104}" srcOrd="16" destOrd="0" presId="urn:microsoft.com/office/officeart/2005/8/layout/cycle8"/>
    <dgm:cxn modelId="{E4A15DDA-0F01-4FF7-87AB-06832B3EBA9F}" type="presParOf" srcId="{6EE33DC1-8AE0-48A2-BABE-6CE6A734A977}" destId="{C7A82ED4-AC1E-48D4-8799-75FDAD935B99}" srcOrd="17" destOrd="0" presId="urn:microsoft.com/office/officeart/2005/8/layout/cycle8"/>
    <dgm:cxn modelId="{C735D3ED-6A09-482D-A765-AF4896AEB4EC}" type="presParOf" srcId="{6EE33DC1-8AE0-48A2-BABE-6CE6A734A977}" destId="{2733D4E7-ED95-4AEB-9A72-2DEA81276109}" srcOrd="18" destOrd="0" presId="urn:microsoft.com/office/officeart/2005/8/layout/cycle8"/>
    <dgm:cxn modelId="{F5C105B8-EA63-4017-8094-75062024D8A7}" type="presParOf" srcId="{6EE33DC1-8AE0-48A2-BABE-6CE6A734A977}" destId="{CAD069FA-6E92-49DB-8839-EE0BF246E918}" srcOrd="19" destOrd="0" presId="urn:microsoft.com/office/officeart/2005/8/layout/cycle8"/>
    <dgm:cxn modelId="{CD1A97D9-D9F7-4D92-8218-2CF72F802218}" type="presParOf" srcId="{6EE33DC1-8AE0-48A2-BABE-6CE6A734A977}" destId="{C05DA19C-8B3D-45AA-B0F2-6C197C6E8987}" srcOrd="20" destOrd="0" presId="urn:microsoft.com/office/officeart/2005/8/layout/cycle8"/>
    <dgm:cxn modelId="{5085AF94-5E0D-425D-B44B-1BB823241506}" type="presParOf" srcId="{6EE33DC1-8AE0-48A2-BABE-6CE6A734A977}" destId="{56C33E7D-CC94-4A4E-9A2E-FE2746901C75}" srcOrd="21" destOrd="0" presId="urn:microsoft.com/office/officeart/2005/8/layout/cycle8"/>
    <dgm:cxn modelId="{2123CBA5-456B-41A8-A8CA-6DBCC84BC4AF}" type="presParOf" srcId="{6EE33DC1-8AE0-48A2-BABE-6CE6A734A977}" destId="{70183DD4-F850-4428-BCD8-7B77EC303002}" srcOrd="22" destOrd="0" presId="urn:microsoft.com/office/officeart/2005/8/layout/cycle8"/>
    <dgm:cxn modelId="{3AD65D4B-B5EE-454A-B9AC-DAF220D403E3}" type="presParOf" srcId="{6EE33DC1-8AE0-48A2-BABE-6CE6A734A977}" destId="{A1C00702-2683-46ED-AC2D-862CEA46CDA9}" srcOrd="23" destOrd="0" presId="urn:microsoft.com/office/officeart/2005/8/layout/cycle8"/>
    <dgm:cxn modelId="{24A3941F-39CE-4D76-B605-6AC39936E625}" type="presParOf" srcId="{6EE33DC1-8AE0-48A2-BABE-6CE6A734A977}" destId="{4E34690D-01AF-4FB2-BA79-F85FFB4882DE}" srcOrd="24" destOrd="0" presId="urn:microsoft.com/office/officeart/2005/8/layout/cycle8"/>
    <dgm:cxn modelId="{5B6AF6B9-A440-46F5-BC59-6DC44ED53EA6}" type="presParOf" srcId="{6EE33DC1-8AE0-48A2-BABE-6CE6A734A977}" destId="{BA21B383-B5F7-411E-94C1-7C1E6F0F583F}" srcOrd="25" destOrd="0" presId="urn:microsoft.com/office/officeart/2005/8/layout/cycle8"/>
    <dgm:cxn modelId="{0CF56A01-6CAE-4F38-9AD6-3B0E5C3266F2}" type="presParOf" srcId="{6EE33DC1-8AE0-48A2-BABE-6CE6A734A977}" destId="{F596681A-AB8C-4F5F-956F-DCADBB673C77}" srcOrd="26" destOrd="0" presId="urn:microsoft.com/office/officeart/2005/8/layout/cycle8"/>
    <dgm:cxn modelId="{19E59579-B49D-443A-AF8A-3BCF356EE9CB}" type="presParOf" srcId="{6EE33DC1-8AE0-48A2-BABE-6CE6A734A977}" destId="{1049D7A4-17DC-45C7-A2F8-6DB852E16787}" srcOrd="27" destOrd="0" presId="urn:microsoft.com/office/officeart/2005/8/layout/cycle8"/>
    <dgm:cxn modelId="{D776040E-A15F-4F49-96A2-7396C2F04C10}" type="presParOf" srcId="{6EE33DC1-8AE0-48A2-BABE-6CE6A734A977}" destId="{921B03F2-6466-48B4-9B04-B15BE4FD07DC}" srcOrd="28" destOrd="0" presId="urn:microsoft.com/office/officeart/2005/8/layout/cycle8"/>
    <dgm:cxn modelId="{072655DD-7957-4AA6-81E2-7A831205F206}" type="presParOf" srcId="{6EE33DC1-8AE0-48A2-BABE-6CE6A734A977}" destId="{D8A1044B-CE9C-492B-8224-A345026CF26A}" srcOrd="29" destOrd="0" presId="urn:microsoft.com/office/officeart/2005/8/layout/cycle8"/>
    <dgm:cxn modelId="{A68C9925-51A9-4C63-B61E-6694C75BED61}" type="presParOf" srcId="{6EE33DC1-8AE0-48A2-BABE-6CE6A734A977}" destId="{7B5887C5-B837-482B-A03B-242D77A6050C}" srcOrd="30" destOrd="0" presId="urn:microsoft.com/office/officeart/2005/8/layout/cycle8"/>
    <dgm:cxn modelId="{EC313646-6136-46B0-A72A-F5D51BFEB482}" type="presParOf" srcId="{6EE33DC1-8AE0-48A2-BABE-6CE6A734A977}" destId="{1DF11EBF-AADC-4E1C-B146-471E90323171}" srcOrd="31" destOrd="0" presId="urn:microsoft.com/office/officeart/2005/8/layout/cycle8"/>
    <dgm:cxn modelId="{84B880F7-B592-4DBA-B82E-B936463285BB}" type="presParOf" srcId="{6EE33DC1-8AE0-48A2-BABE-6CE6A734A977}" destId="{C538DE8C-703E-4D87-BEFB-6A7E94DD4952}" srcOrd="32" destOrd="0" presId="urn:microsoft.com/office/officeart/2005/8/layout/cycle8"/>
    <dgm:cxn modelId="{F81DD1A6-A1A7-4671-AF24-3947B1A0E9E2}" type="presParOf" srcId="{6EE33DC1-8AE0-48A2-BABE-6CE6A734A977}" destId="{1EC2A5E5-3262-41B7-B05B-98EB397806BE}" srcOrd="33" destOrd="0" presId="urn:microsoft.com/office/officeart/2005/8/layout/cycle8"/>
    <dgm:cxn modelId="{435A5AA0-8E9D-4E2F-8B10-9E4885BDE626}" type="presParOf" srcId="{6EE33DC1-8AE0-48A2-BABE-6CE6A734A977}" destId="{1FA02711-3EDE-49EA-AF70-A4CB19B58608}" srcOrd="3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C47F790-6996-4F65-98E1-5EEFBEBD599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892D9D0-BA87-4AAF-99E3-6856989BDA0C}">
      <dgm:prSet custT="1"/>
      <dgm:spPr/>
      <dgm:t>
        <a:bodyPr/>
        <a:lstStyle/>
        <a:p>
          <a:r>
            <a:rPr lang="en-GB" sz="3200" dirty="0">
              <a:solidFill>
                <a:schemeClr val="tx2"/>
              </a:solidFill>
            </a:rPr>
            <a:t>Think about the definition of ‘supervision’ within the context of Youth and Community Work.</a:t>
          </a:r>
          <a:endParaRPr lang="en-US" sz="3200" dirty="0">
            <a:solidFill>
              <a:schemeClr val="tx2"/>
            </a:solidFill>
          </a:endParaRPr>
        </a:p>
      </dgm:t>
    </dgm:pt>
    <dgm:pt modelId="{9C7F046A-C770-4662-A936-2574A3BB547F}" type="parTrans" cxnId="{0DF6BA81-C64A-4902-BE03-A5E373C7D07C}">
      <dgm:prSet/>
      <dgm:spPr/>
      <dgm:t>
        <a:bodyPr/>
        <a:lstStyle/>
        <a:p>
          <a:endParaRPr lang="en-US"/>
        </a:p>
      </dgm:t>
    </dgm:pt>
    <dgm:pt modelId="{34015357-D0DE-4E50-9BA8-2C841CACAFB6}" type="sibTrans" cxnId="{0DF6BA81-C64A-4902-BE03-A5E373C7D07C}">
      <dgm:prSet/>
      <dgm:spPr/>
      <dgm:t>
        <a:bodyPr/>
        <a:lstStyle/>
        <a:p>
          <a:endParaRPr lang="en-US"/>
        </a:p>
      </dgm:t>
    </dgm:pt>
    <dgm:pt modelId="{80F2481F-1D5D-4D3D-B9C0-2D8969550E5A}">
      <dgm:prSet custT="1"/>
      <dgm:spPr/>
      <dgm:t>
        <a:bodyPr/>
        <a:lstStyle/>
        <a:p>
          <a:r>
            <a:rPr lang="en-GB" sz="3200" dirty="0">
              <a:solidFill>
                <a:schemeClr val="tx2"/>
              </a:solidFill>
            </a:rPr>
            <a:t>As a group, list the qualities needed to be a good supervisor? </a:t>
          </a:r>
          <a:endParaRPr lang="en-US" sz="3200" dirty="0">
            <a:solidFill>
              <a:schemeClr val="tx2"/>
            </a:solidFill>
          </a:endParaRPr>
        </a:p>
      </dgm:t>
    </dgm:pt>
    <dgm:pt modelId="{9C053DCE-0357-4DBA-B789-0A1262465717}" type="parTrans" cxnId="{72EC462A-EDAE-4DFD-BA5A-6BF41DCBB3B0}">
      <dgm:prSet/>
      <dgm:spPr/>
      <dgm:t>
        <a:bodyPr/>
        <a:lstStyle/>
        <a:p>
          <a:endParaRPr lang="en-US"/>
        </a:p>
      </dgm:t>
    </dgm:pt>
    <dgm:pt modelId="{50CE3587-2105-4F36-B247-4A828915FEF3}" type="sibTrans" cxnId="{72EC462A-EDAE-4DFD-BA5A-6BF41DCBB3B0}">
      <dgm:prSet/>
      <dgm:spPr/>
      <dgm:t>
        <a:bodyPr/>
        <a:lstStyle/>
        <a:p>
          <a:endParaRPr lang="en-US"/>
        </a:p>
      </dgm:t>
    </dgm:pt>
    <dgm:pt modelId="{EBB26BBD-FFC9-485D-9872-8F86A97EEA3D}" type="pres">
      <dgm:prSet presAssocID="{1C47F790-6996-4F65-98E1-5EEFBEBD5999}" presName="vert0" presStyleCnt="0">
        <dgm:presLayoutVars>
          <dgm:dir/>
          <dgm:animOne val="branch"/>
          <dgm:animLvl val="lvl"/>
        </dgm:presLayoutVars>
      </dgm:prSet>
      <dgm:spPr/>
    </dgm:pt>
    <dgm:pt modelId="{42A10EDC-6A4F-45CA-BF44-D21B7CEE7D90}" type="pres">
      <dgm:prSet presAssocID="{D892D9D0-BA87-4AAF-99E3-6856989BDA0C}" presName="thickLine" presStyleLbl="alignNode1" presStyleIdx="0" presStyleCnt="2"/>
      <dgm:spPr/>
    </dgm:pt>
    <dgm:pt modelId="{B16453A3-916F-4763-9DCD-5B2E56CDB548}" type="pres">
      <dgm:prSet presAssocID="{D892D9D0-BA87-4AAF-99E3-6856989BDA0C}" presName="horz1" presStyleCnt="0"/>
      <dgm:spPr/>
    </dgm:pt>
    <dgm:pt modelId="{0F174EA0-40CC-4F96-BAC4-A0CD3A119441}" type="pres">
      <dgm:prSet presAssocID="{D892D9D0-BA87-4AAF-99E3-6856989BDA0C}" presName="tx1" presStyleLbl="revTx" presStyleIdx="0" presStyleCnt="2"/>
      <dgm:spPr/>
    </dgm:pt>
    <dgm:pt modelId="{336886AA-D841-4E95-8865-66360DF30DF2}" type="pres">
      <dgm:prSet presAssocID="{D892D9D0-BA87-4AAF-99E3-6856989BDA0C}" presName="vert1" presStyleCnt="0"/>
      <dgm:spPr/>
    </dgm:pt>
    <dgm:pt modelId="{8A268934-F062-460A-BD72-AA2D2D44FB68}" type="pres">
      <dgm:prSet presAssocID="{80F2481F-1D5D-4D3D-B9C0-2D8969550E5A}" presName="thickLine" presStyleLbl="alignNode1" presStyleIdx="1" presStyleCnt="2"/>
      <dgm:spPr/>
    </dgm:pt>
    <dgm:pt modelId="{CC06EBE3-7260-486F-8536-767797B229EF}" type="pres">
      <dgm:prSet presAssocID="{80F2481F-1D5D-4D3D-B9C0-2D8969550E5A}" presName="horz1" presStyleCnt="0"/>
      <dgm:spPr/>
    </dgm:pt>
    <dgm:pt modelId="{EA3337C8-046B-4744-A547-34234177AB10}" type="pres">
      <dgm:prSet presAssocID="{80F2481F-1D5D-4D3D-B9C0-2D8969550E5A}" presName="tx1" presStyleLbl="revTx" presStyleIdx="1" presStyleCnt="2"/>
      <dgm:spPr/>
    </dgm:pt>
    <dgm:pt modelId="{1DE6F13F-13CA-49AD-BEDE-7985E809F9DA}" type="pres">
      <dgm:prSet presAssocID="{80F2481F-1D5D-4D3D-B9C0-2D8969550E5A}" presName="vert1" presStyleCnt="0"/>
      <dgm:spPr/>
    </dgm:pt>
  </dgm:ptLst>
  <dgm:cxnLst>
    <dgm:cxn modelId="{9FAC7620-5389-48B6-831F-47C43A76D74A}" type="presOf" srcId="{80F2481F-1D5D-4D3D-B9C0-2D8969550E5A}" destId="{EA3337C8-046B-4744-A547-34234177AB10}" srcOrd="0" destOrd="0" presId="urn:microsoft.com/office/officeart/2008/layout/LinedList"/>
    <dgm:cxn modelId="{72EC462A-EDAE-4DFD-BA5A-6BF41DCBB3B0}" srcId="{1C47F790-6996-4F65-98E1-5EEFBEBD5999}" destId="{80F2481F-1D5D-4D3D-B9C0-2D8969550E5A}" srcOrd="1" destOrd="0" parTransId="{9C053DCE-0357-4DBA-B789-0A1262465717}" sibTransId="{50CE3587-2105-4F36-B247-4A828915FEF3}"/>
    <dgm:cxn modelId="{7B363B4B-242B-4B2B-B856-FBFDA8E5E7AB}" type="presOf" srcId="{D892D9D0-BA87-4AAF-99E3-6856989BDA0C}" destId="{0F174EA0-40CC-4F96-BAC4-A0CD3A119441}" srcOrd="0" destOrd="0" presId="urn:microsoft.com/office/officeart/2008/layout/LinedList"/>
    <dgm:cxn modelId="{0DF6BA81-C64A-4902-BE03-A5E373C7D07C}" srcId="{1C47F790-6996-4F65-98E1-5EEFBEBD5999}" destId="{D892D9D0-BA87-4AAF-99E3-6856989BDA0C}" srcOrd="0" destOrd="0" parTransId="{9C7F046A-C770-4662-A936-2574A3BB547F}" sibTransId="{34015357-D0DE-4E50-9BA8-2C841CACAFB6}"/>
    <dgm:cxn modelId="{57D5C083-C020-40F4-A867-79F9A6FE3120}" type="presOf" srcId="{1C47F790-6996-4F65-98E1-5EEFBEBD5999}" destId="{EBB26BBD-FFC9-485D-9872-8F86A97EEA3D}" srcOrd="0" destOrd="0" presId="urn:microsoft.com/office/officeart/2008/layout/LinedList"/>
    <dgm:cxn modelId="{65D4E5F4-D668-4CC9-8B86-A4C795BDF9F2}" type="presParOf" srcId="{EBB26BBD-FFC9-485D-9872-8F86A97EEA3D}" destId="{42A10EDC-6A4F-45CA-BF44-D21B7CEE7D90}" srcOrd="0" destOrd="0" presId="urn:microsoft.com/office/officeart/2008/layout/LinedList"/>
    <dgm:cxn modelId="{3A1C97D5-8882-46C7-BC7E-2471248106D7}" type="presParOf" srcId="{EBB26BBD-FFC9-485D-9872-8F86A97EEA3D}" destId="{B16453A3-916F-4763-9DCD-5B2E56CDB548}" srcOrd="1" destOrd="0" presId="urn:microsoft.com/office/officeart/2008/layout/LinedList"/>
    <dgm:cxn modelId="{33493A0D-D52A-484A-9E29-8DED0494A2C1}" type="presParOf" srcId="{B16453A3-916F-4763-9DCD-5B2E56CDB548}" destId="{0F174EA0-40CC-4F96-BAC4-A0CD3A119441}" srcOrd="0" destOrd="0" presId="urn:microsoft.com/office/officeart/2008/layout/LinedList"/>
    <dgm:cxn modelId="{45A71F10-9AE6-4AF1-839B-B4B0BC94EDB1}" type="presParOf" srcId="{B16453A3-916F-4763-9DCD-5B2E56CDB548}" destId="{336886AA-D841-4E95-8865-66360DF30DF2}" srcOrd="1" destOrd="0" presId="urn:microsoft.com/office/officeart/2008/layout/LinedList"/>
    <dgm:cxn modelId="{DABC418C-0B6D-4EAF-8353-0B8CD90583BF}" type="presParOf" srcId="{EBB26BBD-FFC9-485D-9872-8F86A97EEA3D}" destId="{8A268934-F062-460A-BD72-AA2D2D44FB68}" srcOrd="2" destOrd="0" presId="urn:microsoft.com/office/officeart/2008/layout/LinedList"/>
    <dgm:cxn modelId="{C5798976-7201-4257-8304-3D1AE30C6A90}" type="presParOf" srcId="{EBB26BBD-FFC9-485D-9872-8F86A97EEA3D}" destId="{CC06EBE3-7260-486F-8536-767797B229EF}" srcOrd="3" destOrd="0" presId="urn:microsoft.com/office/officeart/2008/layout/LinedList"/>
    <dgm:cxn modelId="{30DF46A4-1C85-4D76-ACA7-DE29633FAA28}" type="presParOf" srcId="{CC06EBE3-7260-486F-8536-767797B229EF}" destId="{EA3337C8-046B-4744-A547-34234177AB10}" srcOrd="0" destOrd="0" presId="urn:microsoft.com/office/officeart/2008/layout/LinedList"/>
    <dgm:cxn modelId="{B2D08C06-3886-49BC-BD57-6E6E75E1F7DC}" type="presParOf" srcId="{CC06EBE3-7260-486F-8536-767797B229EF}" destId="{1DE6F13F-13CA-49AD-BEDE-7985E809F9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84371A-5A0E-41BC-9F62-05CB633F3816}">
      <dsp:nvSpPr>
        <dsp:cNvPr id="0" name=""/>
        <dsp:cNvSpPr/>
      </dsp:nvSpPr>
      <dsp:spPr>
        <a:xfrm>
          <a:off x="0" y="225121"/>
          <a:ext cx="6263640" cy="974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 two-way process-  supervisor and supervisee learn from each others perspectives through a relationship that is both supporting and challenging.</a:t>
          </a:r>
          <a:endParaRPr lang="en-US" sz="1600" kern="1200" dirty="0"/>
        </a:p>
      </dsp:txBody>
      <dsp:txXfrm>
        <a:off x="47548" y="272669"/>
        <a:ext cx="6168544" cy="878929"/>
      </dsp:txXfrm>
    </dsp:sp>
    <dsp:sp modelId="{88116FD9-E111-47E2-B36F-E0B0BB4376E8}">
      <dsp:nvSpPr>
        <dsp:cNvPr id="0" name=""/>
        <dsp:cNvSpPr/>
      </dsp:nvSpPr>
      <dsp:spPr>
        <a:xfrm>
          <a:off x="0" y="1245226"/>
          <a:ext cx="6263640" cy="974025"/>
        </a:xfrm>
        <a:prstGeom prst="roundRect">
          <a:avLst/>
        </a:prstGeom>
        <a:solidFill>
          <a:schemeClr val="accent5">
            <a:hueOff val="-759918"/>
            <a:satOff val="803"/>
            <a:lumOff val="-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 motivational tool- practical and ethical discussions provide a structure for professional youth work practice allowing for  reflection on recent work and planning for future developments</a:t>
          </a:r>
          <a:endParaRPr lang="en-US" sz="1600" kern="1200" dirty="0"/>
        </a:p>
      </dsp:txBody>
      <dsp:txXfrm>
        <a:off x="47548" y="1292774"/>
        <a:ext cx="6168544" cy="878929"/>
      </dsp:txXfrm>
    </dsp:sp>
    <dsp:sp modelId="{AF76ABDC-9E63-4C2A-897D-ACE309AA71BA}">
      <dsp:nvSpPr>
        <dsp:cNvPr id="0" name=""/>
        <dsp:cNvSpPr/>
      </dsp:nvSpPr>
      <dsp:spPr>
        <a:xfrm>
          <a:off x="0" y="2265331"/>
          <a:ext cx="6263640" cy="974025"/>
        </a:xfrm>
        <a:prstGeom prst="roundRect">
          <a:avLst/>
        </a:prstGeom>
        <a:solidFill>
          <a:schemeClr val="accent5">
            <a:hueOff val="-1519836"/>
            <a:satOff val="1607"/>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Develops best practice- supportive &amp; challenging discussions about dilemmas assist the youth worker to maintain focus for participative and anti-oppressive practice</a:t>
          </a:r>
          <a:endParaRPr lang="en-US" sz="1600" kern="1200" dirty="0"/>
        </a:p>
      </dsp:txBody>
      <dsp:txXfrm>
        <a:off x="47548" y="2312879"/>
        <a:ext cx="6168544" cy="878929"/>
      </dsp:txXfrm>
    </dsp:sp>
    <dsp:sp modelId="{8F5E65BA-60CC-4C43-BFDA-D0026031B375}">
      <dsp:nvSpPr>
        <dsp:cNvPr id="0" name=""/>
        <dsp:cNvSpPr/>
      </dsp:nvSpPr>
      <dsp:spPr>
        <a:xfrm>
          <a:off x="0" y="3285436"/>
          <a:ext cx="6263640" cy="974025"/>
        </a:xfrm>
        <a:prstGeom prst="roundRect">
          <a:avLst/>
        </a:prstGeom>
        <a:solidFill>
          <a:schemeClr val="accent5">
            <a:hueOff val="-2279754"/>
            <a:satOff val="2410"/>
            <a:lumOff val="-4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Accountability- through discussion and action planning it encourages youth workers to identify areas for development &amp; offers support through monitoring &amp; progress checking</a:t>
          </a:r>
          <a:endParaRPr lang="en-US" sz="1600" kern="1200" dirty="0"/>
        </a:p>
      </dsp:txBody>
      <dsp:txXfrm>
        <a:off x="47548" y="3332984"/>
        <a:ext cx="6168544" cy="878929"/>
      </dsp:txXfrm>
    </dsp:sp>
    <dsp:sp modelId="{8F68EC9C-F8E7-4C27-BEFF-DAEF7A075F1C}">
      <dsp:nvSpPr>
        <dsp:cNvPr id="0" name=""/>
        <dsp:cNvSpPr/>
      </dsp:nvSpPr>
      <dsp:spPr>
        <a:xfrm>
          <a:off x="0" y="4305541"/>
          <a:ext cx="6263640" cy="974025"/>
        </a:xfrm>
        <a:prstGeom prst="roundRect">
          <a:avLst/>
        </a:prstGeom>
        <a:solidFill>
          <a:schemeClr val="accent5">
            <a:hueOff val="-3039673"/>
            <a:satOff val="321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600" i="1" kern="1200" dirty="0"/>
            <a:t>“Good supervision increases the ability of the team to contain</a:t>
          </a:r>
        </a:p>
        <a:p>
          <a:pPr marL="0" marR="0" lvl="0" indent="0" algn="l" defTabSz="533400" eaLnBrk="1" fontAlgn="auto" latinLnBrk="0" hangingPunct="1">
            <a:lnSpc>
              <a:spcPct val="90000"/>
            </a:lnSpc>
            <a:spcBef>
              <a:spcPct val="0"/>
            </a:spcBef>
            <a:spcAft>
              <a:spcPct val="35000"/>
            </a:spcAft>
            <a:buClrTx/>
            <a:buSzTx/>
            <a:buFontTx/>
            <a:buNone/>
            <a:tabLst/>
            <a:defRPr/>
          </a:pPr>
          <a:r>
            <a:rPr lang="en-GB" sz="1600" i="1" kern="1200" dirty="0"/>
            <a:t>pressure, stress and disturbance.’ (Hawkins &amp; Shohet, 2006: 184).</a:t>
          </a:r>
        </a:p>
        <a:p>
          <a:pPr marL="0" lvl="0" algn="l" defTabSz="533400">
            <a:lnSpc>
              <a:spcPct val="90000"/>
            </a:lnSpc>
            <a:spcBef>
              <a:spcPct val="0"/>
            </a:spcBef>
            <a:spcAft>
              <a:spcPct val="35000"/>
            </a:spcAft>
            <a:buNone/>
          </a:pPr>
          <a:endParaRPr lang="en-GB" sz="1600" kern="1200" dirty="0"/>
        </a:p>
      </dsp:txBody>
      <dsp:txXfrm>
        <a:off x="47548" y="4353089"/>
        <a:ext cx="6168544" cy="8789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84371A-5A0E-41BC-9F62-05CB633F3816}">
      <dsp:nvSpPr>
        <dsp:cNvPr id="0" name=""/>
        <dsp:cNvSpPr/>
      </dsp:nvSpPr>
      <dsp:spPr>
        <a:xfrm>
          <a:off x="0" y="100404"/>
          <a:ext cx="6263640" cy="12741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Take</a:t>
          </a:r>
          <a:r>
            <a:rPr lang="en-US" sz="2400" kern="1200" baseline="0" dirty="0"/>
            <a:t> action when there is no rule/ guide book</a:t>
          </a:r>
          <a:endParaRPr lang="en-US" sz="2400" kern="1200" dirty="0"/>
        </a:p>
      </dsp:txBody>
      <dsp:txXfrm>
        <a:off x="62198" y="162602"/>
        <a:ext cx="6139244" cy="1149734"/>
      </dsp:txXfrm>
    </dsp:sp>
    <dsp:sp modelId="{88116FD9-E111-47E2-B36F-E0B0BB4376E8}">
      <dsp:nvSpPr>
        <dsp:cNvPr id="0" name=""/>
        <dsp:cNvSpPr/>
      </dsp:nvSpPr>
      <dsp:spPr>
        <a:xfrm>
          <a:off x="0" y="1443654"/>
          <a:ext cx="6263640" cy="1274130"/>
        </a:xfrm>
        <a:prstGeom prst="roundRect">
          <a:avLst/>
        </a:prstGeom>
        <a:solidFill>
          <a:schemeClr val="accent5">
            <a:hueOff val="-1013224"/>
            <a:satOff val="1071"/>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Take</a:t>
          </a:r>
          <a:r>
            <a:rPr lang="en-US" sz="2400" kern="1200" baseline="0" dirty="0"/>
            <a:t> action based on ‘common sense’ (informed thoughts based on professional discussion)</a:t>
          </a:r>
          <a:endParaRPr lang="en-US" sz="2400" kern="1200" dirty="0"/>
        </a:p>
      </dsp:txBody>
      <dsp:txXfrm>
        <a:off x="62198" y="1505852"/>
        <a:ext cx="6139244" cy="1149734"/>
      </dsp:txXfrm>
    </dsp:sp>
    <dsp:sp modelId="{AF76ABDC-9E63-4C2A-897D-ACE309AA71BA}">
      <dsp:nvSpPr>
        <dsp:cNvPr id="0" name=""/>
        <dsp:cNvSpPr/>
      </dsp:nvSpPr>
      <dsp:spPr>
        <a:xfrm>
          <a:off x="0" y="2786904"/>
          <a:ext cx="6263640" cy="1274130"/>
        </a:xfrm>
        <a:prstGeom prst="roundRect">
          <a:avLst/>
        </a:prstGeom>
        <a:solidFill>
          <a:schemeClr val="accent5">
            <a:hueOff val="-2026448"/>
            <a:satOff val="2142"/>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Act</a:t>
          </a:r>
          <a:r>
            <a:rPr lang="en-US" sz="2400" kern="1200" baseline="0" dirty="0"/>
            <a:t> &amp; work in a way that best represents the organisation</a:t>
          </a:r>
          <a:endParaRPr lang="en-US" sz="2400" kern="1200" dirty="0"/>
        </a:p>
      </dsp:txBody>
      <dsp:txXfrm>
        <a:off x="62198" y="2849102"/>
        <a:ext cx="6139244" cy="1149734"/>
      </dsp:txXfrm>
    </dsp:sp>
    <dsp:sp modelId="{8F5E65BA-60CC-4C43-BFDA-D0026031B375}">
      <dsp:nvSpPr>
        <dsp:cNvPr id="0" name=""/>
        <dsp:cNvSpPr/>
      </dsp:nvSpPr>
      <dsp:spPr>
        <a:xfrm>
          <a:off x="0" y="4130154"/>
          <a:ext cx="6263640" cy="1274130"/>
        </a:xfrm>
        <a:prstGeom prst="roundRect">
          <a:avLst/>
        </a:prstGeom>
        <a:solidFill>
          <a:schemeClr val="accent5">
            <a:hueOff val="-3039673"/>
            <a:satOff val="321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To feel supported in the actions that they take</a:t>
          </a:r>
        </a:p>
      </dsp:txBody>
      <dsp:txXfrm>
        <a:off x="62198" y="4192352"/>
        <a:ext cx="6139244" cy="11497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1FA2A-B2A1-4657-ACC6-7BB813E8ED9F}">
      <dsp:nvSpPr>
        <dsp:cNvPr id="0" name=""/>
        <dsp:cNvSpPr/>
      </dsp:nvSpPr>
      <dsp:spPr>
        <a:xfrm>
          <a:off x="0" y="410129"/>
          <a:ext cx="6830568" cy="14671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Supportive (</a:t>
          </a:r>
          <a:r>
            <a:rPr lang="en-GB" sz="3800" kern="1200" dirty="0" err="1"/>
            <a:t>Kadushin</a:t>
          </a:r>
          <a:r>
            <a:rPr lang="en-GB" sz="3800" kern="1200" dirty="0"/>
            <a:t> 1992) or Restorative (Proctor 1988).</a:t>
          </a:r>
          <a:endParaRPr lang="en-US" sz="3800" kern="1200" dirty="0"/>
        </a:p>
      </dsp:txBody>
      <dsp:txXfrm>
        <a:off x="71622" y="481751"/>
        <a:ext cx="6687324" cy="1323936"/>
      </dsp:txXfrm>
    </dsp:sp>
    <dsp:sp modelId="{9DCCB743-8876-4B27-8788-509D6CFFD03F}">
      <dsp:nvSpPr>
        <dsp:cNvPr id="0" name=""/>
        <dsp:cNvSpPr/>
      </dsp:nvSpPr>
      <dsp:spPr>
        <a:xfrm>
          <a:off x="0" y="1986749"/>
          <a:ext cx="6830568" cy="1467180"/>
        </a:xfrm>
        <a:prstGeom prst="roundRect">
          <a:avLst/>
        </a:prstGeom>
        <a:solidFill>
          <a:schemeClr val="accent5">
            <a:hueOff val="-1519836"/>
            <a:satOff val="1607"/>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Managerial (Kadushin 1992)  or  Normative (Proctor 1988).</a:t>
          </a:r>
          <a:endParaRPr lang="en-US" sz="3800" kern="1200"/>
        </a:p>
      </dsp:txBody>
      <dsp:txXfrm>
        <a:off x="71622" y="2058371"/>
        <a:ext cx="6687324" cy="1323936"/>
      </dsp:txXfrm>
    </dsp:sp>
    <dsp:sp modelId="{6670069D-55B6-4C4B-943F-BA27D8285317}">
      <dsp:nvSpPr>
        <dsp:cNvPr id="0" name=""/>
        <dsp:cNvSpPr/>
      </dsp:nvSpPr>
      <dsp:spPr>
        <a:xfrm>
          <a:off x="0" y="3563370"/>
          <a:ext cx="6830568" cy="1467180"/>
        </a:xfrm>
        <a:prstGeom prst="roundRect">
          <a:avLst/>
        </a:prstGeom>
        <a:solidFill>
          <a:schemeClr val="accent5">
            <a:hueOff val="-3039673"/>
            <a:satOff val="321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Educative (Kadushin 1992)  or  Formative (Proctor 1988).</a:t>
          </a:r>
          <a:endParaRPr lang="en-US" sz="3800" kern="1200"/>
        </a:p>
      </dsp:txBody>
      <dsp:txXfrm>
        <a:off x="71622" y="3634992"/>
        <a:ext cx="6687324" cy="13239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FA4AA-74EF-46BA-893D-BEEB259494E3}">
      <dsp:nvSpPr>
        <dsp:cNvPr id="0" name=""/>
        <dsp:cNvSpPr/>
      </dsp:nvSpPr>
      <dsp:spPr>
        <a:xfrm>
          <a:off x="0" y="9216"/>
          <a:ext cx="6364224" cy="1053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Harrison &amp; Wise(2005) highlight the following headlines as core aspects of the supervision &amp; support process:</a:t>
          </a:r>
          <a:endParaRPr lang="en-US" sz="2000" kern="1200"/>
        </a:p>
      </dsp:txBody>
      <dsp:txXfrm>
        <a:off x="51403" y="60619"/>
        <a:ext cx="6261418" cy="950194"/>
      </dsp:txXfrm>
    </dsp:sp>
    <dsp:sp modelId="{FAA0CF6E-E4B5-4F34-B301-983520B7B0A3}">
      <dsp:nvSpPr>
        <dsp:cNvPr id="0" name=""/>
        <dsp:cNvSpPr/>
      </dsp:nvSpPr>
      <dsp:spPr>
        <a:xfrm>
          <a:off x="0" y="1119816"/>
          <a:ext cx="6364224" cy="1053000"/>
        </a:xfrm>
        <a:prstGeom prst="roundRect">
          <a:avLst/>
        </a:prstGeom>
        <a:solidFill>
          <a:schemeClr val="accent5">
            <a:hueOff val="-759918"/>
            <a:satOff val="803"/>
            <a:lumOff val="-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Changing angles- </a:t>
          </a:r>
          <a:r>
            <a:rPr lang="en-GB" sz="2000" kern="1200" dirty="0"/>
            <a:t>consider the situation from a different perspective to develop a fresh insight</a:t>
          </a:r>
          <a:endParaRPr lang="en-US" sz="2000" kern="1200" dirty="0"/>
        </a:p>
      </dsp:txBody>
      <dsp:txXfrm>
        <a:off x="51403" y="1171219"/>
        <a:ext cx="6261418" cy="950194"/>
      </dsp:txXfrm>
    </dsp:sp>
    <dsp:sp modelId="{C7F6A986-93CC-4133-A580-236EC2F0E8D7}">
      <dsp:nvSpPr>
        <dsp:cNvPr id="0" name=""/>
        <dsp:cNvSpPr/>
      </dsp:nvSpPr>
      <dsp:spPr>
        <a:xfrm>
          <a:off x="0" y="2230416"/>
          <a:ext cx="6364224" cy="1053000"/>
        </a:xfrm>
        <a:prstGeom prst="roundRect">
          <a:avLst/>
        </a:prstGeom>
        <a:solidFill>
          <a:schemeClr val="accent5">
            <a:hueOff val="-1519836"/>
            <a:satOff val="1607"/>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Developing a vision- </a:t>
          </a:r>
          <a:r>
            <a:rPr lang="en-GB" sz="2000" kern="1200"/>
            <a:t>formulating a shared, goal orientated vision to move things forward in partnership, not isolation</a:t>
          </a:r>
          <a:endParaRPr lang="en-US" sz="2000" kern="1200"/>
        </a:p>
      </dsp:txBody>
      <dsp:txXfrm>
        <a:off x="51403" y="2281819"/>
        <a:ext cx="6261418" cy="950194"/>
      </dsp:txXfrm>
    </dsp:sp>
    <dsp:sp modelId="{2700051D-3DE8-4540-8A6D-42FF2206663D}">
      <dsp:nvSpPr>
        <dsp:cNvPr id="0" name=""/>
        <dsp:cNvSpPr/>
      </dsp:nvSpPr>
      <dsp:spPr>
        <a:xfrm>
          <a:off x="0" y="3341016"/>
          <a:ext cx="6364224" cy="1053000"/>
        </a:xfrm>
        <a:prstGeom prst="roundRect">
          <a:avLst/>
        </a:prstGeom>
        <a:solidFill>
          <a:schemeClr val="accent5">
            <a:hueOff val="-2279754"/>
            <a:satOff val="2410"/>
            <a:lumOff val="-4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Stepping back- </a:t>
          </a:r>
          <a:r>
            <a:rPr lang="en-GB" sz="2000" kern="1200"/>
            <a:t>support to take time out from a situation to regain perspective of the overall picture</a:t>
          </a:r>
          <a:endParaRPr lang="en-US" sz="2000" kern="1200"/>
        </a:p>
      </dsp:txBody>
      <dsp:txXfrm>
        <a:off x="51403" y="3392419"/>
        <a:ext cx="6261418" cy="950194"/>
      </dsp:txXfrm>
    </dsp:sp>
    <dsp:sp modelId="{DCF55C2F-6A28-47F2-9A61-4C7BFF441B59}">
      <dsp:nvSpPr>
        <dsp:cNvPr id="0" name=""/>
        <dsp:cNvSpPr/>
      </dsp:nvSpPr>
      <dsp:spPr>
        <a:xfrm>
          <a:off x="0" y="4451616"/>
          <a:ext cx="6364224" cy="1053000"/>
        </a:xfrm>
        <a:prstGeom prst="roundRect">
          <a:avLst/>
        </a:prstGeom>
        <a:solidFill>
          <a:schemeClr val="accent5">
            <a:hueOff val="-3039673"/>
            <a:satOff val="321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Letting go-</a:t>
          </a:r>
          <a:r>
            <a:rPr lang="en-GB" sz="2000" kern="1200"/>
            <a:t> not investing time on things that you have no control over</a:t>
          </a:r>
          <a:endParaRPr lang="en-US" sz="2000" kern="1200"/>
        </a:p>
      </dsp:txBody>
      <dsp:txXfrm>
        <a:off x="51403" y="4503019"/>
        <a:ext cx="6261418" cy="9501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FEC2E-B763-49E6-9DEB-0F67EBB79523}">
      <dsp:nvSpPr>
        <dsp:cNvPr id="0" name=""/>
        <dsp:cNvSpPr/>
      </dsp:nvSpPr>
      <dsp:spPr>
        <a:xfrm>
          <a:off x="0" y="925137"/>
          <a:ext cx="8132619" cy="8880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C</a:t>
          </a:r>
          <a:r>
            <a:rPr lang="en-GB" sz="2300" kern="1200"/>
            <a:t>ONTRACT- agreement around anticipated, expectations, outcomes, purpose &amp; focus</a:t>
          </a:r>
          <a:endParaRPr lang="en-US" sz="2300" kern="1200"/>
        </a:p>
      </dsp:txBody>
      <dsp:txXfrm>
        <a:off x="43350" y="968487"/>
        <a:ext cx="8045919" cy="801330"/>
      </dsp:txXfrm>
    </dsp:sp>
    <dsp:sp modelId="{7DBB4382-C6B1-4F48-BC0B-1444537E67CE}">
      <dsp:nvSpPr>
        <dsp:cNvPr id="0" name=""/>
        <dsp:cNvSpPr/>
      </dsp:nvSpPr>
      <dsp:spPr>
        <a:xfrm>
          <a:off x="0" y="1879407"/>
          <a:ext cx="8132619" cy="888030"/>
        </a:xfrm>
        <a:prstGeom prst="roundRect">
          <a:avLst/>
        </a:prstGeom>
        <a:solidFill>
          <a:schemeClr val="accent2">
            <a:hueOff val="209694"/>
            <a:satOff val="-1981"/>
            <a:lumOff val="-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L</a:t>
          </a:r>
          <a:r>
            <a:rPr lang="en-GB" sz="2300" kern="1200" dirty="0"/>
            <a:t>ISTEN- to identify issues &amp; ensure a good grasp on the situation to enable supervision to meaningful</a:t>
          </a:r>
          <a:endParaRPr lang="en-US" sz="2300" kern="1200" dirty="0"/>
        </a:p>
      </dsp:txBody>
      <dsp:txXfrm>
        <a:off x="43350" y="1922757"/>
        <a:ext cx="8045919" cy="801330"/>
      </dsp:txXfrm>
    </dsp:sp>
    <dsp:sp modelId="{5BD9C78F-5234-4397-96E5-86E164414AFB}">
      <dsp:nvSpPr>
        <dsp:cNvPr id="0" name=""/>
        <dsp:cNvSpPr/>
      </dsp:nvSpPr>
      <dsp:spPr>
        <a:xfrm>
          <a:off x="0" y="2833677"/>
          <a:ext cx="8132619" cy="888030"/>
        </a:xfrm>
        <a:prstGeom prst="roundRect">
          <a:avLst/>
        </a:prstGeom>
        <a:solidFill>
          <a:schemeClr val="accent2">
            <a:hueOff val="419388"/>
            <a:satOff val="-3962"/>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E</a:t>
          </a:r>
          <a:r>
            <a:rPr lang="en-GB" sz="2300" kern="1200"/>
            <a:t>XPLORE- use questioning, listening &amp; reflection to enable joint exploration, develop insight &amp; increase awareness</a:t>
          </a:r>
          <a:endParaRPr lang="en-US" sz="2300" kern="1200"/>
        </a:p>
      </dsp:txBody>
      <dsp:txXfrm>
        <a:off x="43350" y="2877027"/>
        <a:ext cx="8045919" cy="801330"/>
      </dsp:txXfrm>
    </dsp:sp>
    <dsp:sp modelId="{82E6AD8B-87C7-4A1E-B791-1A59496E44DC}">
      <dsp:nvSpPr>
        <dsp:cNvPr id="0" name=""/>
        <dsp:cNvSpPr/>
      </dsp:nvSpPr>
      <dsp:spPr>
        <a:xfrm>
          <a:off x="0" y="3787948"/>
          <a:ext cx="8132619" cy="888030"/>
        </a:xfrm>
        <a:prstGeom prst="roundRect">
          <a:avLst/>
        </a:prstGeom>
        <a:solidFill>
          <a:schemeClr val="accent2">
            <a:hueOff val="629081"/>
            <a:satOff val="-5942"/>
            <a:lumOff val="-61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A</a:t>
          </a:r>
          <a:r>
            <a:rPr lang="en-GB" sz="2300" kern="1200" dirty="0"/>
            <a:t>CTION- Use the listening &amp; exploration to agree on actions to move forward</a:t>
          </a:r>
          <a:endParaRPr lang="en-US" sz="2300" kern="1200" dirty="0"/>
        </a:p>
      </dsp:txBody>
      <dsp:txXfrm>
        <a:off x="43350" y="3831298"/>
        <a:ext cx="8045919" cy="801330"/>
      </dsp:txXfrm>
    </dsp:sp>
    <dsp:sp modelId="{3C398833-C4EE-4729-82F2-C0B6B745E2FA}">
      <dsp:nvSpPr>
        <dsp:cNvPr id="0" name=""/>
        <dsp:cNvSpPr/>
      </dsp:nvSpPr>
      <dsp:spPr>
        <a:xfrm>
          <a:off x="0" y="4742218"/>
          <a:ext cx="8132619" cy="888030"/>
        </a:xfrm>
        <a:prstGeom prst="roundRect">
          <a:avLst/>
        </a:prstGeom>
        <a:solidFill>
          <a:schemeClr val="accent2">
            <a:hueOff val="838775"/>
            <a:satOff val="-7923"/>
            <a:lumOff val="-8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R</a:t>
          </a:r>
          <a:r>
            <a:rPr lang="en-GB" sz="2300" kern="1200"/>
            <a:t>EVIEW- reflect on the process, evaluate benefits &amp; confirm actions</a:t>
          </a:r>
          <a:endParaRPr lang="en-US" sz="2300" kern="1200"/>
        </a:p>
      </dsp:txBody>
      <dsp:txXfrm>
        <a:off x="43350" y="4785568"/>
        <a:ext cx="8045919" cy="8013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B1347-99F3-47F4-AE18-2FF8B6531621}">
      <dsp:nvSpPr>
        <dsp:cNvPr id="0" name=""/>
        <dsp:cNvSpPr/>
      </dsp:nvSpPr>
      <dsp:spPr>
        <a:xfrm>
          <a:off x="486085" y="784691"/>
          <a:ext cx="4603289" cy="4603289"/>
        </a:xfrm>
        <a:prstGeom prst="pie">
          <a:avLst>
            <a:gd name="adj1" fmla="val 16200000"/>
            <a:gd name="adj2" fmla="val 19285716"/>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Agree clear aims, roles &amp; outcomes for the meetings</a:t>
          </a:r>
          <a:endParaRPr lang="en-US" sz="1400" kern="1200"/>
        </a:p>
      </dsp:txBody>
      <dsp:txXfrm>
        <a:off x="2904456" y="1212139"/>
        <a:ext cx="1096021" cy="876816"/>
      </dsp:txXfrm>
    </dsp:sp>
    <dsp:sp modelId="{F8EEA55C-54ED-4A25-BB95-8A15297F2B81}">
      <dsp:nvSpPr>
        <dsp:cNvPr id="0" name=""/>
        <dsp:cNvSpPr/>
      </dsp:nvSpPr>
      <dsp:spPr>
        <a:xfrm>
          <a:off x="545270" y="858673"/>
          <a:ext cx="4603289" cy="4603289"/>
        </a:xfrm>
        <a:prstGeom prst="pie">
          <a:avLst>
            <a:gd name="adj1" fmla="val 19285716"/>
            <a:gd name="adj2" fmla="val 771428"/>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Prepare</a:t>
          </a:r>
          <a:endParaRPr lang="en-US" sz="1400" kern="1200"/>
        </a:p>
      </dsp:txBody>
      <dsp:txXfrm>
        <a:off x="3671671" y="2527365"/>
        <a:ext cx="1260424" cy="767214"/>
      </dsp:txXfrm>
    </dsp:sp>
    <dsp:sp modelId="{641355FD-CC19-412D-95ED-10DF17355FD6}">
      <dsp:nvSpPr>
        <dsp:cNvPr id="0" name=""/>
        <dsp:cNvSpPr/>
      </dsp:nvSpPr>
      <dsp:spPr>
        <a:xfrm>
          <a:off x="523898" y="743996"/>
          <a:ext cx="4603289" cy="4603289"/>
        </a:xfrm>
        <a:prstGeom prst="pie">
          <a:avLst>
            <a:gd name="adj1" fmla="val 771428"/>
            <a:gd name="adj2" fmla="val 3857143"/>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Be open to feedback</a:t>
          </a:r>
          <a:endParaRPr lang="en-US" sz="1400" kern="1200"/>
        </a:p>
      </dsp:txBody>
      <dsp:txXfrm>
        <a:off x="3479867" y="3470349"/>
        <a:ext cx="1096021" cy="849416"/>
      </dsp:txXfrm>
    </dsp:sp>
    <dsp:sp modelId="{24F0E621-F315-4422-AB2B-D1A7EBB00A44}">
      <dsp:nvSpPr>
        <dsp:cNvPr id="0" name=""/>
        <dsp:cNvSpPr/>
      </dsp:nvSpPr>
      <dsp:spPr>
        <a:xfrm>
          <a:off x="317134" y="922252"/>
          <a:ext cx="4845836" cy="4744656"/>
        </a:xfrm>
        <a:prstGeom prst="pie">
          <a:avLst>
            <a:gd name="adj1" fmla="val 3857226"/>
            <a:gd name="adj2" fmla="val 6942858"/>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Ability to ask for what you need</a:t>
          </a:r>
          <a:endParaRPr lang="en-US" sz="1400" kern="1200" dirty="0"/>
        </a:p>
      </dsp:txBody>
      <dsp:txXfrm>
        <a:off x="2177589" y="4650196"/>
        <a:ext cx="1124926" cy="790776"/>
      </dsp:txXfrm>
    </dsp:sp>
    <dsp:sp modelId="{92726BB6-448B-403E-9AE9-0001F8685104}">
      <dsp:nvSpPr>
        <dsp:cNvPr id="0" name=""/>
        <dsp:cNvSpPr/>
      </dsp:nvSpPr>
      <dsp:spPr>
        <a:xfrm>
          <a:off x="352918" y="951834"/>
          <a:ext cx="4603289" cy="4603289"/>
        </a:xfrm>
        <a:prstGeom prst="pie">
          <a:avLst>
            <a:gd name="adj1" fmla="val 6942858"/>
            <a:gd name="adj2" fmla="val 10028574"/>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Time &amp; space</a:t>
          </a:r>
          <a:endParaRPr lang="en-US" sz="1400" kern="1200"/>
        </a:p>
      </dsp:txBody>
      <dsp:txXfrm>
        <a:off x="904217" y="3678187"/>
        <a:ext cx="1096021" cy="849416"/>
      </dsp:txXfrm>
    </dsp:sp>
    <dsp:sp modelId="{C05DA19C-8B3D-45AA-B0F2-6C197C6E8987}">
      <dsp:nvSpPr>
        <dsp:cNvPr id="0" name=""/>
        <dsp:cNvSpPr/>
      </dsp:nvSpPr>
      <dsp:spPr>
        <a:xfrm>
          <a:off x="331546" y="858673"/>
          <a:ext cx="4603289" cy="4603289"/>
        </a:xfrm>
        <a:prstGeom prst="pie">
          <a:avLst>
            <a:gd name="adj1" fmla="val 10028574"/>
            <a:gd name="adj2" fmla="val 1311428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Confidentiality</a:t>
          </a:r>
          <a:endParaRPr lang="en-US" sz="1400" kern="1200"/>
        </a:p>
      </dsp:txBody>
      <dsp:txXfrm>
        <a:off x="548010" y="2527365"/>
        <a:ext cx="1260424" cy="767214"/>
      </dsp:txXfrm>
    </dsp:sp>
    <dsp:sp modelId="{4E34690D-01AF-4FB2-BA79-F85FFB4882DE}">
      <dsp:nvSpPr>
        <dsp:cNvPr id="0" name=""/>
        <dsp:cNvSpPr/>
      </dsp:nvSpPr>
      <dsp:spPr>
        <a:xfrm>
          <a:off x="390731" y="784691"/>
          <a:ext cx="4603289" cy="4603289"/>
        </a:xfrm>
        <a:prstGeom prst="pie">
          <a:avLst>
            <a:gd name="adj1" fmla="val 13114284"/>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Contracts</a:t>
          </a:r>
          <a:endParaRPr lang="en-US" sz="1400" kern="1200"/>
        </a:p>
      </dsp:txBody>
      <dsp:txXfrm>
        <a:off x="1479628" y="1212139"/>
        <a:ext cx="1096021" cy="876816"/>
      </dsp:txXfrm>
    </dsp:sp>
    <dsp:sp modelId="{921B03F2-6466-48B4-9B04-B15BE4FD07DC}">
      <dsp:nvSpPr>
        <dsp:cNvPr id="0" name=""/>
        <dsp:cNvSpPr/>
      </dsp:nvSpPr>
      <dsp:spPr>
        <a:xfrm>
          <a:off x="200890" y="499726"/>
          <a:ext cx="5173220" cy="5173220"/>
        </a:xfrm>
        <a:prstGeom prst="circularArrow">
          <a:avLst>
            <a:gd name="adj1" fmla="val 5085"/>
            <a:gd name="adj2" fmla="val 327528"/>
            <a:gd name="adj3" fmla="val 18957827"/>
            <a:gd name="adj4" fmla="val 16200343"/>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A1044B-CE9C-492B-8224-A345026CF26A}">
      <dsp:nvSpPr>
        <dsp:cNvPr id="0" name=""/>
        <dsp:cNvSpPr/>
      </dsp:nvSpPr>
      <dsp:spPr>
        <a:xfrm>
          <a:off x="260447" y="574035"/>
          <a:ext cx="5173220" cy="5173220"/>
        </a:xfrm>
        <a:prstGeom prst="circularArrow">
          <a:avLst>
            <a:gd name="adj1" fmla="val 5085"/>
            <a:gd name="adj2" fmla="val 327528"/>
            <a:gd name="adj3" fmla="val 443744"/>
            <a:gd name="adj4" fmla="val 19285776"/>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5887C5-B837-482B-A03B-242D77A6050C}">
      <dsp:nvSpPr>
        <dsp:cNvPr id="0" name=""/>
        <dsp:cNvSpPr/>
      </dsp:nvSpPr>
      <dsp:spPr>
        <a:xfrm>
          <a:off x="238999" y="459142"/>
          <a:ext cx="5173220" cy="5173220"/>
        </a:xfrm>
        <a:prstGeom prst="circularArrow">
          <a:avLst>
            <a:gd name="adj1" fmla="val 5085"/>
            <a:gd name="adj2" fmla="val 327528"/>
            <a:gd name="adj3" fmla="val 3529100"/>
            <a:gd name="adj4" fmla="val 770764"/>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F11EBF-AADC-4E1C-B146-471E90323171}">
      <dsp:nvSpPr>
        <dsp:cNvPr id="0" name=""/>
        <dsp:cNvSpPr/>
      </dsp:nvSpPr>
      <dsp:spPr>
        <a:xfrm>
          <a:off x="152494" y="707297"/>
          <a:ext cx="5173220" cy="5173220"/>
        </a:xfrm>
        <a:prstGeom prst="circularArrow">
          <a:avLst>
            <a:gd name="adj1" fmla="val 5085"/>
            <a:gd name="adj2" fmla="val 327528"/>
            <a:gd name="adj3" fmla="val 6615046"/>
            <a:gd name="adj4" fmla="val 3857426"/>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538DE8C-703E-4D87-BEFB-6A7E94DD4952}">
      <dsp:nvSpPr>
        <dsp:cNvPr id="0" name=""/>
        <dsp:cNvSpPr/>
      </dsp:nvSpPr>
      <dsp:spPr>
        <a:xfrm>
          <a:off x="67886" y="666980"/>
          <a:ext cx="5173220" cy="5173220"/>
        </a:xfrm>
        <a:prstGeom prst="circularArrow">
          <a:avLst>
            <a:gd name="adj1" fmla="val 5085"/>
            <a:gd name="adj2" fmla="val 327528"/>
            <a:gd name="adj3" fmla="val 9701707"/>
            <a:gd name="adj4" fmla="val 694337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C2A5E5-3262-41B7-B05B-98EB397806BE}">
      <dsp:nvSpPr>
        <dsp:cNvPr id="0" name=""/>
        <dsp:cNvSpPr/>
      </dsp:nvSpPr>
      <dsp:spPr>
        <a:xfrm>
          <a:off x="46438" y="574035"/>
          <a:ext cx="5173220" cy="5173220"/>
        </a:xfrm>
        <a:prstGeom prst="circularArrow">
          <a:avLst>
            <a:gd name="adj1" fmla="val 5085"/>
            <a:gd name="adj2" fmla="val 327528"/>
            <a:gd name="adj3" fmla="val 12786695"/>
            <a:gd name="adj4" fmla="val 10028727"/>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FA02711-3EDE-49EA-AF70-A4CB19B58608}">
      <dsp:nvSpPr>
        <dsp:cNvPr id="0" name=""/>
        <dsp:cNvSpPr/>
      </dsp:nvSpPr>
      <dsp:spPr>
        <a:xfrm>
          <a:off x="105995" y="499726"/>
          <a:ext cx="5173220" cy="5173220"/>
        </a:xfrm>
        <a:prstGeom prst="circularArrow">
          <a:avLst>
            <a:gd name="adj1" fmla="val 5085"/>
            <a:gd name="adj2" fmla="val 327528"/>
            <a:gd name="adj3" fmla="val 15872129"/>
            <a:gd name="adj4" fmla="val 13114645"/>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10EDC-6A4F-45CA-BF44-D21B7CEE7D90}">
      <dsp:nvSpPr>
        <dsp:cNvPr id="0" name=""/>
        <dsp:cNvSpPr/>
      </dsp:nvSpPr>
      <dsp:spPr>
        <a:xfrm>
          <a:off x="0" y="0"/>
          <a:ext cx="683056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174EA0-40CC-4F96-BAC4-A0CD3A119441}">
      <dsp:nvSpPr>
        <dsp:cNvPr id="0" name=""/>
        <dsp:cNvSpPr/>
      </dsp:nvSpPr>
      <dsp:spPr>
        <a:xfrm>
          <a:off x="0" y="0"/>
          <a:ext cx="6830568" cy="2720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solidFill>
                <a:schemeClr val="tx2"/>
              </a:solidFill>
            </a:rPr>
            <a:t>Think about the definition of ‘supervision’ within the context of Youth and Community Work.</a:t>
          </a:r>
          <a:endParaRPr lang="en-US" sz="3200" kern="1200" dirty="0">
            <a:solidFill>
              <a:schemeClr val="tx2"/>
            </a:solidFill>
          </a:endParaRPr>
        </a:p>
      </dsp:txBody>
      <dsp:txXfrm>
        <a:off x="0" y="0"/>
        <a:ext cx="6830568" cy="2720340"/>
      </dsp:txXfrm>
    </dsp:sp>
    <dsp:sp modelId="{8A268934-F062-460A-BD72-AA2D2D44FB68}">
      <dsp:nvSpPr>
        <dsp:cNvPr id="0" name=""/>
        <dsp:cNvSpPr/>
      </dsp:nvSpPr>
      <dsp:spPr>
        <a:xfrm>
          <a:off x="0" y="2720340"/>
          <a:ext cx="6830568"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3337C8-046B-4744-A547-34234177AB10}">
      <dsp:nvSpPr>
        <dsp:cNvPr id="0" name=""/>
        <dsp:cNvSpPr/>
      </dsp:nvSpPr>
      <dsp:spPr>
        <a:xfrm>
          <a:off x="0" y="2720340"/>
          <a:ext cx="6830568" cy="2720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solidFill>
                <a:schemeClr val="tx2"/>
              </a:solidFill>
            </a:rPr>
            <a:t>As a group, list the qualities needed to be a good supervisor? </a:t>
          </a:r>
          <a:endParaRPr lang="en-US" sz="3200" kern="1200" dirty="0">
            <a:solidFill>
              <a:schemeClr val="tx2"/>
            </a:solidFill>
          </a:endParaRPr>
        </a:p>
      </dsp:txBody>
      <dsp:txXfrm>
        <a:off x="0" y="2720340"/>
        <a:ext cx="6830568" cy="27203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06/11/2023</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06/11/2023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8ADC3EC-3172-074A-90A6-0BC4EA7F75BE}"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012128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8ADC3EC-3172-074A-90A6-0BC4EA7F75BE}"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552040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US" sz="1200" dirty="0">
              <a:solidFill>
                <a:srgbClr val="000000"/>
              </a:solidFill>
            </a:endParaRPr>
          </a:p>
          <a:p>
            <a:pPr>
              <a:lnSpc>
                <a:spcPct val="90000"/>
              </a:lnSpc>
            </a:pPr>
            <a:r>
              <a:rPr lang="en-US" sz="1200" dirty="0">
                <a:solidFill>
                  <a:srgbClr val="000000"/>
                </a:solidFill>
              </a:rPr>
              <a:t>Key issues facing YW Managers and Leaders</a:t>
            </a:r>
          </a:p>
          <a:p>
            <a:pPr>
              <a:lnSpc>
                <a:spcPct val="90000"/>
              </a:lnSpc>
            </a:pPr>
            <a:r>
              <a:rPr lang="en-US" sz="1200" dirty="0">
                <a:solidFill>
                  <a:srgbClr val="000000"/>
                </a:solidFill>
              </a:rPr>
              <a:t>Policy context</a:t>
            </a:r>
          </a:p>
          <a:p>
            <a:pPr>
              <a:lnSpc>
                <a:spcPct val="90000"/>
              </a:lnSpc>
            </a:pPr>
            <a:r>
              <a:rPr lang="en-US" sz="1200" dirty="0">
                <a:solidFill>
                  <a:srgbClr val="000000"/>
                </a:solidFill>
              </a:rPr>
              <a:t>Complex issues facing young people </a:t>
            </a:r>
          </a:p>
          <a:p>
            <a:pPr>
              <a:lnSpc>
                <a:spcPct val="90000"/>
              </a:lnSpc>
            </a:pPr>
            <a:r>
              <a:rPr lang="en-US" sz="1200" dirty="0">
                <a:solidFill>
                  <a:srgbClr val="000000"/>
                </a:solidFill>
              </a:rPr>
              <a:t>Contextual safeguarding of young people</a:t>
            </a:r>
          </a:p>
          <a:p>
            <a:pPr>
              <a:lnSpc>
                <a:spcPct val="90000"/>
              </a:lnSpc>
            </a:pPr>
            <a:r>
              <a:rPr lang="en-US" sz="1200" dirty="0">
                <a:solidFill>
                  <a:srgbClr val="000000"/>
                </a:solidFill>
              </a:rPr>
              <a:t>Inter and multi-agency working/Teams</a:t>
            </a:r>
          </a:p>
          <a:p>
            <a:pPr>
              <a:lnSpc>
                <a:spcPct val="90000"/>
              </a:lnSpc>
            </a:pPr>
            <a:r>
              <a:rPr lang="en-US" sz="1200" dirty="0">
                <a:solidFill>
                  <a:srgbClr val="000000"/>
                </a:solidFill>
              </a:rPr>
              <a:t>Covid-19</a:t>
            </a:r>
          </a:p>
          <a:p>
            <a:pPr>
              <a:lnSpc>
                <a:spcPct val="90000"/>
              </a:lnSpc>
            </a:pPr>
            <a:r>
              <a:rPr lang="en-US" sz="1200" dirty="0">
                <a:solidFill>
                  <a:srgbClr val="000000"/>
                </a:solidFill>
              </a:rPr>
              <a:t>Digital Youth Work</a:t>
            </a:r>
          </a:p>
          <a:p>
            <a:pPr>
              <a:lnSpc>
                <a:spcPct val="90000"/>
              </a:lnSpc>
            </a:pPr>
            <a:r>
              <a:rPr lang="en-US" sz="1200" dirty="0">
                <a:solidFill>
                  <a:srgbClr val="000000"/>
                </a:solidFill>
              </a:rPr>
              <a:t>Skills required to meet current practice</a:t>
            </a:r>
          </a:p>
          <a:p>
            <a:pPr>
              <a:lnSpc>
                <a:spcPct val="90000"/>
              </a:lnSpc>
            </a:pPr>
            <a:r>
              <a:rPr lang="en-US" sz="1200" dirty="0">
                <a:solidFill>
                  <a:srgbClr val="000000"/>
                </a:solidFill>
              </a:rPr>
              <a:t>Funding requirements</a:t>
            </a:r>
          </a:p>
          <a:p>
            <a:pPr>
              <a:lnSpc>
                <a:spcPct val="90000"/>
              </a:lnSpc>
            </a:pPr>
            <a:r>
              <a:rPr lang="en-US" sz="1200" dirty="0">
                <a:solidFill>
                  <a:srgbClr val="000000"/>
                </a:solidFill>
              </a:rPr>
              <a:t>Lack of funding</a:t>
            </a:r>
          </a:p>
          <a:p>
            <a:endParaRPr lang="en-US" dirty="0"/>
          </a:p>
          <a:p>
            <a:r>
              <a:rPr lang="en-US" dirty="0"/>
              <a:t>Why should supervision be a key aspect of YW Practice</a:t>
            </a:r>
          </a:p>
          <a:p>
            <a:pPr marL="0" indent="0">
              <a:buNone/>
            </a:pPr>
            <a:r>
              <a:rPr lang="en-US" sz="1200" dirty="0">
                <a:solidFill>
                  <a:srgbClr val="FEFFFF"/>
                </a:solidFill>
              </a:rPr>
              <a:t>Professional roles and responsibilities of Youth and Community Workers – Delivering Good Youth Work</a:t>
            </a:r>
          </a:p>
          <a:p>
            <a:pPr marL="0" indent="0">
              <a:buNone/>
            </a:pPr>
            <a:r>
              <a:rPr lang="en-US" sz="1200" dirty="0">
                <a:solidFill>
                  <a:srgbClr val="FEFFFF"/>
                </a:solidFill>
              </a:rPr>
              <a:t>Meet organizational requirements</a:t>
            </a:r>
          </a:p>
          <a:p>
            <a:pPr marL="0" indent="0">
              <a:buNone/>
            </a:pPr>
            <a:r>
              <a:rPr lang="en-US" sz="1200" dirty="0">
                <a:solidFill>
                  <a:srgbClr val="FEFFFF"/>
                </a:solidFill>
              </a:rPr>
              <a:t>Safeguarding Young People</a:t>
            </a:r>
          </a:p>
          <a:p>
            <a:pPr marL="0" indent="0">
              <a:buNone/>
            </a:pPr>
            <a:r>
              <a:rPr lang="en-US" sz="1200" dirty="0">
                <a:solidFill>
                  <a:srgbClr val="FEFFFF"/>
                </a:solidFill>
              </a:rPr>
              <a:t>Meet the requirements of the National Occupational Standards (SDS, 2019)</a:t>
            </a:r>
          </a:p>
          <a:p>
            <a:pPr marL="0" indent="0">
              <a:buNone/>
            </a:pPr>
            <a:r>
              <a:rPr lang="en-US" sz="1200" dirty="0">
                <a:solidFill>
                  <a:srgbClr val="FEFFFF"/>
                </a:solidFill>
              </a:rPr>
              <a:t>Registration with the Education Workforce Council </a:t>
            </a:r>
          </a:p>
          <a:p>
            <a:pPr marL="0" indent="0">
              <a:buNone/>
            </a:pPr>
            <a:r>
              <a:rPr lang="en-US" sz="1200" dirty="0">
                <a:solidFill>
                  <a:srgbClr val="FEFFFF"/>
                </a:solidFill>
              </a:rPr>
              <a:t>Meeting Welsh Government Policy requirements</a:t>
            </a:r>
          </a:p>
          <a:p>
            <a:pPr marL="0" indent="0">
              <a:buNone/>
            </a:pPr>
            <a:r>
              <a:rPr lang="en-US" sz="1200" dirty="0">
                <a:solidFill>
                  <a:srgbClr val="FEFFFF"/>
                </a:solidFill>
              </a:rPr>
              <a:t>Retention in Youth Work roles is a challenge</a:t>
            </a:r>
          </a:p>
          <a:p>
            <a:endParaRPr lang="en-US" dirty="0"/>
          </a:p>
        </p:txBody>
      </p:sp>
      <p:sp>
        <p:nvSpPr>
          <p:cNvPr id="4" name="Slide Number Placeholder 3"/>
          <p:cNvSpPr>
            <a:spLocks noGrp="1"/>
          </p:cNvSpPr>
          <p:nvPr>
            <p:ph type="sldNum" sz="quarter" idx="5"/>
          </p:nvPr>
        </p:nvSpPr>
        <p:spPr/>
        <p:txBody>
          <a:bodyPr/>
          <a:lstStyle/>
          <a:p>
            <a:fld id="{C1E31452-6996-4790-97FD-722805499F29}" type="slidenum">
              <a:rPr lang="en-US" smtClean="0"/>
              <a:t>5</a:t>
            </a:fld>
            <a:endParaRPr lang="en-US"/>
          </a:p>
        </p:txBody>
      </p:sp>
    </p:spTree>
    <p:extLst>
      <p:ext uri="{BB962C8B-B14F-4D97-AF65-F5344CB8AC3E}">
        <p14:creationId xmlns:p14="http://schemas.microsoft.com/office/powerpoint/2010/main" val="2576126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1E31452-6996-4790-97FD-722805499F29}" type="slidenum">
              <a:rPr lang="en-US" smtClean="0"/>
              <a:t>12</a:t>
            </a:fld>
            <a:endParaRPr lang="en-US"/>
          </a:p>
        </p:txBody>
      </p:sp>
    </p:spTree>
    <p:extLst>
      <p:ext uri="{BB962C8B-B14F-4D97-AF65-F5344CB8AC3E}">
        <p14:creationId xmlns:p14="http://schemas.microsoft.com/office/powerpoint/2010/main" val="2971991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06/11/2023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42</a:t>
            </a:fld>
            <a:endParaRPr lang="en-GB" noProof="0" dirty="0"/>
          </a:p>
        </p:txBody>
      </p:sp>
    </p:spTree>
    <p:extLst>
      <p:ext uri="{BB962C8B-B14F-4D97-AF65-F5344CB8AC3E}">
        <p14:creationId xmlns:p14="http://schemas.microsoft.com/office/powerpoint/2010/main" val="4223086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06/11/2023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44</a:t>
            </a:fld>
            <a:endParaRPr lang="en-GB" noProof="0" dirty="0"/>
          </a:p>
        </p:txBody>
      </p:sp>
    </p:spTree>
    <p:extLst>
      <p:ext uri="{BB962C8B-B14F-4D97-AF65-F5344CB8AC3E}">
        <p14:creationId xmlns:p14="http://schemas.microsoft.com/office/powerpoint/2010/main" val="1637182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FE33D3-DFAA-4B0E-ABB4-3D9BEFF2E3F9}" type="slidenum">
              <a:rPr lang="en-GB" smtClean="0"/>
              <a:pPr/>
              <a:t>52</a:t>
            </a:fld>
            <a:endParaRPr lang="en-GB" dirty="0"/>
          </a:p>
        </p:txBody>
      </p:sp>
    </p:spTree>
    <p:extLst>
      <p:ext uri="{BB962C8B-B14F-4D97-AF65-F5344CB8AC3E}">
        <p14:creationId xmlns:p14="http://schemas.microsoft.com/office/powerpoint/2010/main" val="6969134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5FE33D3-DFAA-4B0E-ABB4-3D9BEFF2E3F9}" type="slidenum">
              <a:rPr lang="en-GB" smtClean="0"/>
              <a:pPr/>
              <a:t>53</a:t>
            </a:fld>
            <a:endParaRPr lang="en-GB" dirty="0"/>
          </a:p>
        </p:txBody>
      </p:sp>
    </p:spTree>
    <p:extLst>
      <p:ext uri="{BB962C8B-B14F-4D97-AF65-F5344CB8AC3E}">
        <p14:creationId xmlns:p14="http://schemas.microsoft.com/office/powerpoint/2010/main" val="386111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E31452-6996-4790-97FD-722805499F29}" type="slidenum">
              <a:rPr lang="en-US" smtClean="0"/>
              <a:t>58</a:t>
            </a:fld>
            <a:endParaRPr lang="en-US"/>
          </a:p>
        </p:txBody>
      </p:sp>
    </p:spTree>
    <p:extLst>
      <p:ext uri="{BB962C8B-B14F-4D97-AF65-F5344CB8AC3E}">
        <p14:creationId xmlns:p14="http://schemas.microsoft.com/office/powerpoint/2010/main" val="1367190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06/11/2023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68</a:t>
            </a:fld>
            <a:endParaRPr lang="en-GB" noProof="0" dirty="0"/>
          </a:p>
        </p:txBody>
      </p:sp>
    </p:spTree>
    <p:extLst>
      <p:ext uri="{BB962C8B-B14F-4D97-AF65-F5344CB8AC3E}">
        <p14:creationId xmlns:p14="http://schemas.microsoft.com/office/powerpoint/2010/main" val="571845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06/11/2023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DF7E7BE-4D25-470F-808F-5591F5F4CEDE}"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6898572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193932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604981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DF7E7BE-4D25-470F-808F-5591F5F4CEDE}"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8207436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F7E7BE-4D25-470F-808F-5591F5F4CEDE}" type="datetimeFigureOut">
              <a:rPr lang="en-US" smtClean="0"/>
              <a:t>11/6/2023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920073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DF7E7BE-4D25-470F-808F-5591F5F4CEDE}" type="datetimeFigureOut">
              <a:rPr lang="en-US" smtClean="0"/>
              <a:t>11/6/2023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8056668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257511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3848842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9652403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11028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3941506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3228827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06/11/2023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11/6/2023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0145282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hyperlink" Target="http://thinkspace.csu.edu.au/csurtc/tag/leadership/" TargetMode="Externa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hyperlink" Target="http://thinkspace.csu.edu.au/csurtc/tag/leadership/"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thinkspace.csu.edu.au/csurtc/tag/leadership/"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inquirybycroll.blogspot.com/2016/02/applied-practice-in-context-activity-3.html"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goodfreephotos.com/vector-images/stick-figure-with-pencil-vector-clipart.png.php"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hyperlink" Target="https://pixabay.com/fr/ic%C3%B4ne-personnes-discussion-2967797/" TargetMode="External"/><Relationship Id="rId4" Type="http://schemas.openxmlformats.org/officeDocument/2006/relationships/image" Target="../media/image22.png"/></Relationships>
</file>

<file path=ppt/slides/_rels/slide3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1-LITAvOw_M?feature=oembed"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ositivepsychology.com/nonverbal-communication/"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hyperlink" Target="https://freepngimg.com/png/88434-text-symbol-question-mark-computer-graphics-3d" TargetMode="Externa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pexels.com/photo/man-shocked-face-wearing-maroon-hoodie-1235560/" TargetMode="External"/><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hyperlink" Target="https://courses.lumenlearning.com/wm-publicspeaking/chapter/facial-expressions-and-eye-contact/" TargetMode="External"/><Relationship Id="rId4" Type="http://schemas.openxmlformats.org/officeDocument/2006/relationships/image" Target="../media/image29.jpg"/></Relationships>
</file>

<file path=ppt/slides/_rels/slide4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www.tanveernaseer.com/building-relationships-key-to-leadership-success/" TargetMode="External"/><Relationship Id="rId2" Type="http://schemas.openxmlformats.org/officeDocument/2006/relationships/image" Target="../media/image32.jp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hyperlink" Target="https://loonylabs.org/2021/06/08/the-importance-of-boundaries/" TargetMode="External"/><Relationship Id="rId2" Type="http://schemas.openxmlformats.org/officeDocument/2006/relationships/image" Target="../media/image33.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pixabay.com/en/clipboard-green-check-list-311168/" TargetMode="Externa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https://pxhere.com/en/photo/1522925" TargetMode="External"/><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pxhere.com/en/photo/1522925" TargetMode="External"/><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pxhere.com/en/photo/1522925" TargetMode="External"/><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3" Type="http://schemas.openxmlformats.org/officeDocument/2006/relationships/hyperlink" Target="https://www.ewc.wales/site/index.php/en/fitness-to-practise/code-of-professional-conduct-and-practice-pdf.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www.youthandpolicy.org/wp-content/uploads/2017/06/herman_reflective_practice_meets_youth_work_supervision.pdf" TargetMode="External"/><Relationship Id="rId4" Type="http://schemas.openxmlformats.org/officeDocument/2006/relationships/hyperlink" Target="https://www.etswales.org.uk/code-of-ethics"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https://www.youthandpolicy.org/wp-content/uploads/2017/06/herman_reflective_practice_meets_youth_work_supervision.pdf" TargetMode="External"/><Relationship Id="rId2" Type="http://schemas.openxmlformats.org/officeDocument/2006/relationships/hyperlink" Target="http://www.ewc.wales/site/index.php/en/"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E59593F-14D6-4BB1-9966-A24F9074AD43}"/>
              </a:ext>
            </a:extLst>
          </p:cNvPr>
          <p:cNvPicPr>
            <a:picLocks noChangeAspect="1"/>
          </p:cNvPicPr>
          <p:nvPr/>
        </p:nvPicPr>
        <p:blipFill rotWithShape="1">
          <a:blip r:embed="rId2">
            <a:duotone>
              <a:prstClr val="black"/>
              <a:schemeClr val="bg1">
                <a:tint val="45000"/>
                <a:satMod val="400000"/>
              </a:schemeClr>
            </a:duotone>
            <a:alphaModFix amt="10000"/>
          </a:blip>
          <a:srcRect t="15730"/>
          <a:stretch/>
        </p:blipFill>
        <p:spPr>
          <a:xfrm>
            <a:off x="20" y="-1"/>
            <a:ext cx="12191980" cy="6858000"/>
          </a:xfrm>
          <a:prstGeom prst="rect">
            <a:avLst/>
          </a:prstGeom>
        </p:spPr>
      </p:pic>
      <p:sp>
        <p:nvSpPr>
          <p:cNvPr id="2" name="Title 1"/>
          <p:cNvSpPr>
            <a:spLocks noGrp="1"/>
          </p:cNvSpPr>
          <p:nvPr>
            <p:ph type="ctrTitle"/>
          </p:nvPr>
        </p:nvSpPr>
        <p:spPr>
          <a:xfrm>
            <a:off x="732568" y="1169982"/>
            <a:ext cx="10530318" cy="2736390"/>
          </a:xfrm>
        </p:spPr>
        <p:txBody>
          <a:bodyPr anchor="b">
            <a:normAutofit/>
          </a:bodyPr>
          <a:lstStyle/>
          <a:p>
            <a:pPr algn="l"/>
            <a:r>
              <a:rPr lang="en-GB" sz="4400" b="1" dirty="0">
                <a:solidFill>
                  <a:schemeClr val="tx2"/>
                </a:solidFill>
              </a:rPr>
              <a:t>Supervision, Leadership and Management for Professionals:</a:t>
            </a:r>
            <a:br>
              <a:rPr lang="en-GB" sz="4400" b="1" dirty="0">
                <a:solidFill>
                  <a:schemeClr val="tx2"/>
                </a:solidFill>
              </a:rPr>
            </a:br>
            <a:r>
              <a:rPr lang="en-GB" sz="4400" dirty="0">
                <a:solidFill>
                  <a:schemeClr val="tx2"/>
                </a:solidFill>
              </a:rPr>
              <a:t>ECYW7003</a:t>
            </a:r>
            <a:br>
              <a:rPr lang="en-GB" sz="4400" b="1" dirty="0">
                <a:solidFill>
                  <a:schemeClr val="tx2"/>
                </a:solidFill>
              </a:rPr>
            </a:br>
            <a:endParaRPr lang="en-US" sz="4400" b="1" dirty="0">
              <a:solidFill>
                <a:schemeClr val="tx2"/>
              </a:solidFill>
            </a:endParaRPr>
          </a:p>
        </p:txBody>
      </p:sp>
      <p:sp>
        <p:nvSpPr>
          <p:cNvPr id="3" name="Subtitle 2"/>
          <p:cNvSpPr>
            <a:spLocks noGrp="1"/>
          </p:cNvSpPr>
          <p:nvPr>
            <p:ph type="subTitle" idx="1"/>
          </p:nvPr>
        </p:nvSpPr>
        <p:spPr>
          <a:xfrm>
            <a:off x="732567" y="4067745"/>
            <a:ext cx="10530318" cy="1949813"/>
          </a:xfrm>
        </p:spPr>
        <p:txBody>
          <a:bodyPr anchor="t">
            <a:normAutofit/>
          </a:bodyPr>
          <a:lstStyle/>
          <a:p>
            <a:pPr algn="l"/>
            <a:br>
              <a:rPr lang="en-GB" sz="2200" dirty="0">
                <a:solidFill>
                  <a:schemeClr val="tx2"/>
                </a:solidFill>
              </a:rPr>
            </a:br>
            <a:r>
              <a:rPr lang="en-GB" sz="2200" dirty="0">
                <a:solidFill>
                  <a:schemeClr val="tx2"/>
                </a:solidFill>
              </a:rPr>
              <a:t>7</a:t>
            </a:r>
            <a:r>
              <a:rPr lang="en-GB" sz="2200" baseline="30000" dirty="0">
                <a:solidFill>
                  <a:schemeClr val="tx2"/>
                </a:solidFill>
              </a:rPr>
              <a:t>th</a:t>
            </a:r>
            <a:r>
              <a:rPr lang="en-GB" sz="2200" dirty="0">
                <a:solidFill>
                  <a:schemeClr val="tx2"/>
                </a:solidFill>
              </a:rPr>
              <a:t> November 2023</a:t>
            </a:r>
          </a:p>
          <a:p>
            <a:pPr algn="l"/>
            <a:r>
              <a:rPr lang="en-GB" sz="2200" dirty="0">
                <a:solidFill>
                  <a:schemeClr val="tx2"/>
                </a:solidFill>
              </a:rPr>
              <a:t>Heidi Holland</a:t>
            </a:r>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91" name="Rectangle 1129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oup of people rowing a boat&#10;&#10;Description automatically generated">
            <a:extLst>
              <a:ext uri="{FF2B5EF4-FFF2-40B4-BE49-F238E27FC236}">
                <a16:creationId xmlns:a16="http://schemas.microsoft.com/office/drawing/2014/main" id="{A2E2724D-CCFA-D9C8-F170-484621C62DBD}"/>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14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l="244" r="-1" b="-1"/>
          <a:stretch/>
        </p:blipFill>
        <p:spPr>
          <a:xfrm>
            <a:off x="1" y="10"/>
            <a:ext cx="9669642" cy="6857990"/>
          </a:xfrm>
          <a:prstGeom prst="rect">
            <a:avLst/>
          </a:prstGeom>
        </p:spPr>
      </p:pic>
      <p:sp>
        <p:nvSpPr>
          <p:cNvPr id="11293" name="Rectangle 1129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7531610" y="365125"/>
            <a:ext cx="3822189" cy="1899912"/>
          </a:xfrm>
        </p:spPr>
        <p:txBody>
          <a:bodyPr vert="horz" lIns="91440" tIns="45720" rIns="91440" bIns="45720" rtlCol="0" anchor="ctr">
            <a:normAutofit/>
          </a:bodyPr>
          <a:lstStyle/>
          <a:p>
            <a:pPr>
              <a:defRPr/>
            </a:pPr>
            <a:br>
              <a:rPr lang="en-US" sz="4000" dirty="0"/>
            </a:br>
            <a:r>
              <a:rPr lang="en-US" sz="4000" b="1" dirty="0">
                <a:solidFill>
                  <a:schemeClr val="tx2"/>
                </a:solidFill>
              </a:rPr>
              <a:t>Module aims</a:t>
            </a:r>
            <a:br>
              <a:rPr lang="en-US" sz="4000" b="1" dirty="0"/>
            </a:br>
            <a:endParaRPr lang="en-US" sz="4000" dirty="0"/>
          </a:p>
        </p:txBody>
      </p:sp>
      <p:sp>
        <p:nvSpPr>
          <p:cNvPr id="2" name="TextBox 1">
            <a:extLst>
              <a:ext uri="{FF2B5EF4-FFF2-40B4-BE49-F238E27FC236}">
                <a16:creationId xmlns:a16="http://schemas.microsoft.com/office/drawing/2014/main" id="{6CC80BB8-E962-9A5D-C5C5-EAC66D87B37A}"/>
              </a:ext>
            </a:extLst>
          </p:cNvPr>
          <p:cNvSpPr txBox="1"/>
          <p:nvPr/>
        </p:nvSpPr>
        <p:spPr>
          <a:xfrm>
            <a:off x="7531610" y="1752600"/>
            <a:ext cx="3822189" cy="4424363"/>
          </a:xfrm>
          <a:prstGeom prst="rect">
            <a:avLst/>
          </a:prstGeom>
        </p:spPr>
        <p:txBody>
          <a:bodyPr vert="horz" lIns="91440" tIns="45720" rIns="91440" bIns="45720" rtlCol="0">
            <a:noAutofit/>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tx2"/>
                </a:solidFill>
                <a:effectLst/>
                <a:uLnTx/>
                <a:uFillTx/>
                <a:latin typeface="Calibri" panose="020F0502020204030204"/>
                <a:ea typeface="+mn-ea"/>
                <a:cs typeface="+mn-cs"/>
              </a:rPr>
              <a:t>To provide students with appropriate skills, values &amp; knowledge of supervising &amp; supporting individuals undertaking professional practice placements</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chemeClr val="tx2"/>
              </a:solidFill>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tx2"/>
                </a:solidFill>
                <a:effectLst/>
                <a:uLnTx/>
                <a:uFillTx/>
                <a:latin typeface="Calibri" panose="020F0502020204030204"/>
                <a:ea typeface="+mn-ea"/>
                <a:cs typeface="+mn-cs"/>
              </a:rPr>
              <a:t>To equip students with the in-depth skills, knowledge &amp; understanding to develop approaches to leadership, management &amp; project development</a:t>
            </a:r>
          </a:p>
        </p:txBody>
      </p:sp>
    </p:spTree>
    <p:extLst>
      <p:ext uri="{BB962C8B-B14F-4D97-AF65-F5344CB8AC3E}">
        <p14:creationId xmlns:p14="http://schemas.microsoft.com/office/powerpoint/2010/main" val="1365112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305" name="Rectangle 1130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oup of people rowing a boat&#10;&#10;Description automatically generated">
            <a:extLst>
              <a:ext uri="{FF2B5EF4-FFF2-40B4-BE49-F238E27FC236}">
                <a16:creationId xmlns:a16="http://schemas.microsoft.com/office/drawing/2014/main" id="{A2E2724D-CCFA-D9C8-F170-484621C62DBD}"/>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8611" b="1884"/>
          <a:stretch/>
        </p:blipFill>
        <p:spPr>
          <a:xfrm>
            <a:off x="20" y="10"/>
            <a:ext cx="12191980" cy="6857990"/>
          </a:xfrm>
          <a:prstGeom prst="rect">
            <a:avLst/>
          </a:prstGeom>
        </p:spPr>
      </p:pic>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838200" y="365125"/>
            <a:ext cx="10515600" cy="1325563"/>
          </a:xfrm>
        </p:spPr>
        <p:txBody>
          <a:bodyPr vert="horz" lIns="91440" tIns="45720" rIns="91440" bIns="45720" rtlCol="0" anchor="ctr">
            <a:normAutofit fontScale="90000"/>
          </a:bodyPr>
          <a:lstStyle/>
          <a:p>
            <a:pPr>
              <a:defRPr/>
            </a:pPr>
            <a:br>
              <a:rPr lang="en-US" sz="2800" dirty="0">
                <a:solidFill>
                  <a:srgbClr val="FFFFFF"/>
                </a:solidFill>
              </a:rPr>
            </a:br>
            <a:r>
              <a:rPr lang="en-US" sz="4000" b="1" dirty="0">
                <a:solidFill>
                  <a:srgbClr val="FFFFFF"/>
                </a:solidFill>
                <a:latin typeface="+mn-lt"/>
              </a:rPr>
              <a:t>Learning outcomes</a:t>
            </a:r>
            <a:br>
              <a:rPr lang="en-US" sz="2800" b="1" dirty="0">
                <a:solidFill>
                  <a:srgbClr val="FFFFFF"/>
                </a:solidFill>
              </a:rPr>
            </a:br>
            <a:endParaRPr lang="en-US" sz="2800" dirty="0">
              <a:solidFill>
                <a:srgbClr val="FFFFFF"/>
              </a:solidFill>
            </a:endParaRPr>
          </a:p>
        </p:txBody>
      </p:sp>
      <p:sp>
        <p:nvSpPr>
          <p:cNvPr id="2" name="TextBox 1">
            <a:extLst>
              <a:ext uri="{FF2B5EF4-FFF2-40B4-BE49-F238E27FC236}">
                <a16:creationId xmlns:a16="http://schemas.microsoft.com/office/drawing/2014/main" id="{6CC80BB8-E962-9A5D-C5C5-EAC66D87B37A}"/>
              </a:ext>
            </a:extLst>
          </p:cNvPr>
          <p:cNvSpPr txBox="1"/>
          <p:nvPr/>
        </p:nvSpPr>
        <p:spPr>
          <a:xfrm>
            <a:off x="838200" y="1825625"/>
            <a:ext cx="10515600" cy="4351338"/>
          </a:xfrm>
          <a:prstGeom prst="rect">
            <a:avLst/>
          </a:prstGeom>
        </p:spPr>
        <p:txBody>
          <a:bodyPr vert="horz" lIns="91440" tIns="45720" rIns="91440" bIns="45720" rtlCol="0">
            <a:normAutofit/>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600" i="0" u="none" strike="noStrike" kern="1200" cap="none" spc="0" normalizeH="0" baseline="0" noProof="0" dirty="0">
                <a:ln>
                  <a:noFill/>
                </a:ln>
                <a:solidFill>
                  <a:srgbClr val="FFFFFF"/>
                </a:solidFill>
                <a:effectLst/>
                <a:uLnTx/>
                <a:uFillTx/>
                <a:latin typeface="Calibri" panose="020F0502020204030204"/>
                <a:ea typeface="+mn-ea"/>
                <a:cs typeface="+mn-cs"/>
              </a:rPr>
              <a:t>Demonstrate in-depth applied planning &amp; management of the role of effective supervision in the youth work workplace &amp; in wider services for young people&amp; critically evaluate the role &amp; function of effective supervision</a:t>
            </a:r>
          </a:p>
          <a:p>
            <a:pPr marL="57150" marR="0" lvl="0" algn="l" defTabSz="914400" rtl="0" eaLnBrk="1" fontAlgn="auto" latinLnBrk="0" hangingPunct="1">
              <a:lnSpc>
                <a:spcPct val="90000"/>
              </a:lnSpc>
              <a:spcBef>
                <a:spcPts val="0"/>
              </a:spcBef>
              <a:spcAft>
                <a:spcPts val="600"/>
              </a:spcAft>
              <a:buClrTx/>
              <a:buSzTx/>
              <a:tabLst/>
              <a:defRPr/>
            </a:pPr>
            <a:endParaRPr kumimoji="0" lang="en-US" sz="360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600" i="0" u="none" strike="noStrike" kern="1200" cap="none" spc="0" normalizeH="0" baseline="0" noProof="0" dirty="0">
                <a:ln>
                  <a:noFill/>
                </a:ln>
                <a:solidFill>
                  <a:srgbClr val="FFFFFF"/>
                </a:solidFill>
                <a:effectLst/>
                <a:uLnTx/>
                <a:uFillTx/>
                <a:latin typeface="Calibri" panose="020F0502020204030204"/>
                <a:ea typeface="+mn-ea"/>
                <a:cs typeface="+mn-cs"/>
              </a:rPr>
              <a:t>Locate theories of leadership &amp; management within youth work &amp; their application to practice</a:t>
            </a:r>
          </a:p>
        </p:txBody>
      </p:sp>
    </p:spTree>
    <p:extLst>
      <p:ext uri="{BB962C8B-B14F-4D97-AF65-F5344CB8AC3E}">
        <p14:creationId xmlns:p14="http://schemas.microsoft.com/office/powerpoint/2010/main" val="223276459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2CB32-B7FC-A3C6-7342-DB5908EE1563}"/>
              </a:ext>
            </a:extLst>
          </p:cNvPr>
          <p:cNvSpPr>
            <a:spLocks noGrp="1"/>
          </p:cNvSpPr>
          <p:nvPr>
            <p:ph type="title"/>
          </p:nvPr>
        </p:nvSpPr>
        <p:spPr/>
        <p:txBody>
          <a:bodyPr>
            <a:normAutofit fontScale="90000"/>
          </a:bodyPr>
          <a:lstStyle/>
          <a:p>
            <a:r>
              <a:rPr lang="en-GB" sz="4000" b="1" dirty="0">
                <a:solidFill>
                  <a:schemeClr val="tx2"/>
                </a:solidFill>
              </a:rPr>
              <a:t>Assessment Question: </a:t>
            </a:r>
            <a:br>
              <a:rPr lang="en-GB" sz="4000" b="1" dirty="0">
                <a:solidFill>
                  <a:schemeClr val="tx2"/>
                </a:solidFill>
              </a:rPr>
            </a:br>
            <a:r>
              <a:rPr lang="en-GB" sz="4000" b="1" i="0" dirty="0">
                <a:solidFill>
                  <a:schemeClr val="tx2"/>
                </a:solidFill>
                <a:effectLst/>
                <a:latin typeface="Arial" panose="020B0604020202020204" pitchFamily="34" charset="0"/>
              </a:rPr>
              <a:t>Supervision and Management Portfolio </a:t>
            </a:r>
            <a:br>
              <a:rPr lang="en-GB" b="1" i="0" cap="all" dirty="0">
                <a:solidFill>
                  <a:srgbClr val="000000"/>
                </a:solidFill>
                <a:effectLst/>
                <a:latin typeface="Segoe UI" panose="020B0502040204020203" pitchFamily="34" charset="0"/>
              </a:rPr>
            </a:br>
            <a:endParaRPr lang="en-GB" b="1" dirty="0">
              <a:solidFill>
                <a:schemeClr val="tx2"/>
              </a:solidFill>
            </a:endParaRPr>
          </a:p>
        </p:txBody>
      </p:sp>
      <p:sp>
        <p:nvSpPr>
          <p:cNvPr id="4" name="Content Placeholder 3">
            <a:extLst>
              <a:ext uri="{FF2B5EF4-FFF2-40B4-BE49-F238E27FC236}">
                <a16:creationId xmlns:a16="http://schemas.microsoft.com/office/drawing/2014/main" id="{C758855A-0844-0F2A-8A1E-5F38E8E63AA3}"/>
              </a:ext>
            </a:extLst>
          </p:cNvPr>
          <p:cNvSpPr>
            <a:spLocks noGrp="1"/>
          </p:cNvSpPr>
          <p:nvPr>
            <p:ph sz="half" idx="1"/>
          </p:nvPr>
        </p:nvSpPr>
        <p:spPr>
          <a:xfrm>
            <a:off x="838202" y="1430771"/>
            <a:ext cx="5181600" cy="4351338"/>
          </a:xfrm>
        </p:spPr>
        <p:txBody>
          <a:bodyPr>
            <a:normAutofit fontScale="77500" lnSpcReduction="20000"/>
          </a:bodyPr>
          <a:lstStyle/>
          <a:p>
            <a:pPr marL="0" indent="0" algn="just" rtl="0" fontAlgn="base">
              <a:buNone/>
            </a:pPr>
            <a:r>
              <a:rPr lang="en-GB" sz="2600" b="1" i="0" dirty="0">
                <a:solidFill>
                  <a:schemeClr val="tx2"/>
                </a:solidFill>
                <a:effectLst/>
              </a:rPr>
              <a:t>Part 1: </a:t>
            </a:r>
          </a:p>
          <a:p>
            <a:pPr marL="0" indent="0" algn="just" rtl="0" fontAlgn="base">
              <a:buNone/>
            </a:pPr>
            <a:r>
              <a:rPr lang="en-GB" sz="2600" b="1" dirty="0">
                <a:solidFill>
                  <a:schemeClr val="tx2"/>
                </a:solidFill>
              </a:rPr>
              <a:t>P</a:t>
            </a:r>
            <a:r>
              <a:rPr lang="en-GB" sz="2600" b="1" i="0" dirty="0">
                <a:solidFill>
                  <a:schemeClr val="tx2"/>
                </a:solidFill>
                <a:effectLst/>
              </a:rPr>
              <a:t>ractice </a:t>
            </a:r>
            <a:r>
              <a:rPr lang="en-GB" sz="2600" b="1" dirty="0">
                <a:solidFill>
                  <a:schemeClr val="tx2"/>
                </a:solidFill>
              </a:rPr>
              <a:t>L</a:t>
            </a:r>
            <a:r>
              <a:rPr lang="en-GB" sz="2600" b="1" i="0" dirty="0">
                <a:solidFill>
                  <a:schemeClr val="tx2"/>
                </a:solidFill>
                <a:effectLst/>
              </a:rPr>
              <a:t>ogs</a:t>
            </a:r>
            <a:r>
              <a:rPr lang="en-GB" sz="2600" b="0" i="0" dirty="0">
                <a:solidFill>
                  <a:schemeClr val="tx2"/>
                </a:solidFill>
                <a:effectLst/>
              </a:rPr>
              <a:t> (3 x 1500 words)</a:t>
            </a:r>
            <a:r>
              <a:rPr lang="en-GB" sz="2600" b="1" i="0" dirty="0">
                <a:solidFill>
                  <a:schemeClr val="tx2"/>
                </a:solidFill>
                <a:effectLst/>
              </a:rPr>
              <a:t> </a:t>
            </a:r>
            <a:r>
              <a:rPr lang="en-GB" sz="2100" b="1" i="0" dirty="0">
                <a:solidFill>
                  <a:schemeClr val="tx2"/>
                </a:solidFill>
                <a:effectLst/>
              </a:rPr>
              <a:t> </a:t>
            </a:r>
          </a:p>
          <a:p>
            <a:pPr algn="just" fontAlgn="base"/>
            <a:r>
              <a:rPr lang="en-GB" sz="2200" b="0" i="0" dirty="0">
                <a:solidFill>
                  <a:schemeClr val="tx2"/>
                </a:solidFill>
                <a:effectLst/>
              </a:rPr>
              <a:t>Students will be required to successfully lead and manage students through the supervisory process, including engaging in at least 4 hours of supervision sessions.  The practice logs will address the following:</a:t>
            </a:r>
            <a:r>
              <a:rPr lang="en-GB" sz="2200" b="1" i="0" dirty="0">
                <a:solidFill>
                  <a:schemeClr val="tx2"/>
                </a:solidFill>
                <a:effectLst/>
              </a:rPr>
              <a:t> </a:t>
            </a:r>
            <a:endParaRPr lang="en-GB" sz="2200" b="1" i="0" cap="all" dirty="0">
              <a:solidFill>
                <a:schemeClr val="tx2"/>
              </a:solidFill>
              <a:effectLst/>
            </a:endParaRPr>
          </a:p>
          <a:p>
            <a:pPr algn="just" rtl="0" fontAlgn="base"/>
            <a:r>
              <a:rPr lang="en-GB" sz="2200" b="1" i="0" dirty="0">
                <a:solidFill>
                  <a:schemeClr val="tx2"/>
                </a:solidFill>
                <a:effectLst/>
              </a:rPr>
              <a:t>Practice Log 1: </a:t>
            </a:r>
            <a:r>
              <a:rPr lang="en-GB" sz="2200" b="0" i="0" dirty="0">
                <a:solidFill>
                  <a:schemeClr val="tx2"/>
                </a:solidFill>
                <a:effectLst/>
              </a:rPr>
              <a:t>The establishment of the supervisory relationship, to include creating the supervision contract, the importance of creating an appropriate supervision environment, and a consideration of how the relationship has developed across the sessions; </a:t>
            </a:r>
          </a:p>
          <a:p>
            <a:pPr algn="just" rtl="0" fontAlgn="base"/>
            <a:r>
              <a:rPr lang="en-GB" sz="2200" b="1" i="0" dirty="0">
                <a:solidFill>
                  <a:schemeClr val="tx2"/>
                </a:solidFill>
                <a:effectLst/>
              </a:rPr>
              <a:t>Practice Log 2: </a:t>
            </a:r>
            <a:r>
              <a:rPr lang="en-GB" sz="2200" b="0" i="0" dirty="0">
                <a:solidFill>
                  <a:schemeClr val="tx2"/>
                </a:solidFill>
                <a:effectLst/>
              </a:rPr>
              <a:t>Your identification, understanding and critical review of the functions of supervision, and how your knowledge of the functions has been used when supervising others, to include specific examples presented anonymously; </a:t>
            </a:r>
            <a:endParaRPr lang="en-GB" sz="2200" b="1" i="0" cap="all" dirty="0">
              <a:solidFill>
                <a:schemeClr val="tx2"/>
              </a:solidFill>
              <a:effectLst/>
            </a:endParaRPr>
          </a:p>
          <a:p>
            <a:endParaRPr lang="en-GB" dirty="0"/>
          </a:p>
        </p:txBody>
      </p:sp>
      <p:sp>
        <p:nvSpPr>
          <p:cNvPr id="5" name="Content Placeholder 4">
            <a:extLst>
              <a:ext uri="{FF2B5EF4-FFF2-40B4-BE49-F238E27FC236}">
                <a16:creationId xmlns:a16="http://schemas.microsoft.com/office/drawing/2014/main" id="{B7755F31-48DE-B250-6451-0428E10844D2}"/>
              </a:ext>
            </a:extLst>
          </p:cNvPr>
          <p:cNvSpPr>
            <a:spLocks noGrp="1"/>
          </p:cNvSpPr>
          <p:nvPr>
            <p:ph sz="half" idx="2"/>
          </p:nvPr>
        </p:nvSpPr>
        <p:spPr>
          <a:xfrm>
            <a:off x="6449291" y="1690688"/>
            <a:ext cx="5576454" cy="4351338"/>
          </a:xfrm>
        </p:spPr>
        <p:txBody>
          <a:bodyPr>
            <a:normAutofit fontScale="77500" lnSpcReduction="20000"/>
          </a:bodyPr>
          <a:lstStyle/>
          <a:p>
            <a:r>
              <a:rPr lang="en-GB" sz="2200" b="1" i="0" dirty="0">
                <a:solidFill>
                  <a:schemeClr val="tx2"/>
                </a:solidFill>
                <a:effectLst/>
              </a:rPr>
              <a:t>Practice Log 3:</a:t>
            </a:r>
            <a:r>
              <a:rPr lang="en-GB" sz="2200" b="0" i="0" dirty="0">
                <a:solidFill>
                  <a:schemeClr val="tx2"/>
                </a:solidFill>
                <a:effectLst/>
              </a:rPr>
              <a:t> A critical analysis of your role in supervising others during the supervision sessions that you have led upon. </a:t>
            </a:r>
            <a:endParaRPr lang="en-GB" sz="2800" b="1" i="0" dirty="0">
              <a:solidFill>
                <a:schemeClr val="tx2"/>
              </a:solidFill>
              <a:effectLst/>
            </a:endParaRPr>
          </a:p>
          <a:p>
            <a:endParaRPr lang="en-GB" b="1" dirty="0">
              <a:solidFill>
                <a:schemeClr val="tx2"/>
              </a:solidFill>
            </a:endParaRPr>
          </a:p>
          <a:p>
            <a:pPr marL="0" indent="0">
              <a:buNone/>
            </a:pPr>
            <a:r>
              <a:rPr lang="en-GB" sz="2600" b="1" i="0" dirty="0">
                <a:solidFill>
                  <a:schemeClr val="tx2"/>
                </a:solidFill>
                <a:effectLst/>
              </a:rPr>
              <a:t>Part 2: </a:t>
            </a:r>
          </a:p>
          <a:p>
            <a:pPr marL="0" indent="0">
              <a:buNone/>
            </a:pPr>
            <a:r>
              <a:rPr lang="en-GB" sz="2600" b="1" i="0" dirty="0">
                <a:solidFill>
                  <a:schemeClr val="tx2"/>
                </a:solidFill>
                <a:effectLst/>
              </a:rPr>
              <a:t>3000-word critical review</a:t>
            </a:r>
            <a:r>
              <a:rPr lang="en-GB" sz="2600" b="0" i="0" dirty="0">
                <a:solidFill>
                  <a:schemeClr val="tx2"/>
                </a:solidFill>
                <a:effectLst/>
              </a:rPr>
              <a:t> </a:t>
            </a:r>
          </a:p>
          <a:p>
            <a:r>
              <a:rPr lang="en-GB" sz="2200" b="0" i="0" dirty="0">
                <a:solidFill>
                  <a:schemeClr val="tx2"/>
                </a:solidFill>
                <a:effectLst/>
              </a:rPr>
              <a:t>of leadership and management theories, and their application to practice. Students should also consider these in light of the increasingly challenging financial climate that services for young people face, and draw upon a range of supporting material to underpin discussions.</a:t>
            </a:r>
            <a:r>
              <a:rPr lang="en-GB" sz="2200" b="1" i="0" dirty="0">
                <a:solidFill>
                  <a:schemeClr val="tx2"/>
                </a:solidFill>
                <a:effectLst/>
              </a:rPr>
              <a:t> </a:t>
            </a:r>
          </a:p>
          <a:p>
            <a:pPr marL="0" indent="0">
              <a:buNone/>
            </a:pPr>
            <a:endParaRPr lang="en-GB" sz="1400" dirty="0"/>
          </a:p>
          <a:p>
            <a:pPr marL="0" indent="0">
              <a:buNone/>
            </a:pPr>
            <a:r>
              <a:rPr lang="en-GB" sz="2100" b="1" dirty="0">
                <a:solidFill>
                  <a:schemeClr val="tx2"/>
                </a:solidFill>
              </a:rPr>
              <a:t>Submission Date: 10</a:t>
            </a:r>
            <a:r>
              <a:rPr lang="en-GB" sz="2100" b="1" baseline="30000" dirty="0">
                <a:solidFill>
                  <a:schemeClr val="tx2"/>
                </a:solidFill>
              </a:rPr>
              <a:t>th</a:t>
            </a:r>
            <a:r>
              <a:rPr lang="en-GB" sz="2100" b="1" dirty="0">
                <a:solidFill>
                  <a:schemeClr val="tx2"/>
                </a:solidFill>
              </a:rPr>
              <a:t> January 2024</a:t>
            </a:r>
          </a:p>
          <a:p>
            <a:pPr marL="0" indent="0">
              <a:buNone/>
            </a:pPr>
            <a:r>
              <a:rPr lang="en-GB" sz="2100" b="1" dirty="0">
                <a:solidFill>
                  <a:schemeClr val="tx2"/>
                </a:solidFill>
              </a:rPr>
              <a:t>Provisional Grade and Feedback: 7</a:t>
            </a:r>
            <a:r>
              <a:rPr lang="en-GB" sz="2100" b="1" baseline="30000" dirty="0">
                <a:solidFill>
                  <a:schemeClr val="tx2"/>
                </a:solidFill>
              </a:rPr>
              <a:t>th</a:t>
            </a:r>
            <a:r>
              <a:rPr lang="en-GB" sz="2100" b="1" dirty="0">
                <a:solidFill>
                  <a:schemeClr val="tx2"/>
                </a:solidFill>
              </a:rPr>
              <a:t> February 2024</a:t>
            </a:r>
          </a:p>
        </p:txBody>
      </p:sp>
    </p:spTree>
    <p:extLst>
      <p:ext uri="{BB962C8B-B14F-4D97-AF65-F5344CB8AC3E}">
        <p14:creationId xmlns:p14="http://schemas.microsoft.com/office/powerpoint/2010/main" val="2334820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3460B-542F-544B-AA42-2CED959AD2D5}"/>
              </a:ext>
            </a:extLst>
          </p:cNvPr>
          <p:cNvSpPr>
            <a:spLocks noGrp="1"/>
          </p:cNvSpPr>
          <p:nvPr>
            <p:ph type="title"/>
          </p:nvPr>
        </p:nvSpPr>
        <p:spPr>
          <a:xfrm>
            <a:off x="838200" y="365125"/>
            <a:ext cx="10515600" cy="1325563"/>
          </a:xfrm>
        </p:spPr>
        <p:txBody>
          <a:bodyPr>
            <a:normAutofit/>
          </a:bodyPr>
          <a:lstStyle/>
          <a:p>
            <a:r>
              <a:rPr lang="en-US" dirty="0">
                <a:latin typeface="+mn-lt"/>
              </a:rPr>
              <a:t>By the end of today we will….</a:t>
            </a:r>
          </a:p>
        </p:txBody>
      </p:sp>
      <p:sp>
        <p:nvSpPr>
          <p:cNvPr id="3" name="Content Placeholder 2">
            <a:extLst>
              <a:ext uri="{FF2B5EF4-FFF2-40B4-BE49-F238E27FC236}">
                <a16:creationId xmlns:a16="http://schemas.microsoft.com/office/drawing/2014/main" id="{9A4CD7C2-1A32-AE49-8FA2-E7265059287D}"/>
              </a:ext>
            </a:extLst>
          </p:cNvPr>
          <p:cNvSpPr>
            <a:spLocks noGrp="1"/>
          </p:cNvSpPr>
          <p:nvPr>
            <p:ph idx="1"/>
          </p:nvPr>
        </p:nvSpPr>
        <p:spPr>
          <a:xfrm>
            <a:off x="838200" y="1825625"/>
            <a:ext cx="10515600" cy="4351338"/>
          </a:xfrm>
        </p:spPr>
        <p:txBody>
          <a:bodyPr>
            <a:normAutofit fontScale="92500" lnSpcReduction="10000"/>
          </a:bodyPr>
          <a:lstStyle/>
          <a:p>
            <a:r>
              <a:rPr lang="en-US" sz="2400" dirty="0"/>
              <a:t>Understand the aims and objectives of this module</a:t>
            </a:r>
          </a:p>
          <a:p>
            <a:r>
              <a:rPr lang="en-US" sz="2400" dirty="0"/>
              <a:t>Examine key themes of supervision and support</a:t>
            </a:r>
          </a:p>
          <a:p>
            <a:r>
              <a:rPr lang="en-US" sz="2400" dirty="0"/>
              <a:t>Define supervision</a:t>
            </a:r>
          </a:p>
          <a:p>
            <a:r>
              <a:rPr lang="en-US" sz="2400" dirty="0"/>
              <a:t>Reflect on our experience and knowledge of supervision</a:t>
            </a:r>
          </a:p>
          <a:p>
            <a:r>
              <a:rPr lang="en-US" sz="2400" dirty="0"/>
              <a:t>Consider policy or guidance documents available- in your setting or regionally/ nationally </a:t>
            </a:r>
          </a:p>
          <a:p>
            <a:r>
              <a:rPr lang="en-US" sz="2400" dirty="0"/>
              <a:t>Explore challenges facing managers and leaders in youth work </a:t>
            </a:r>
          </a:p>
          <a:p>
            <a:r>
              <a:rPr lang="en-US" sz="2400" dirty="0"/>
              <a:t>Question why supervision should be a key aspect of youth &amp; community work practice</a:t>
            </a:r>
          </a:p>
          <a:p>
            <a:r>
              <a:rPr lang="en-GB" sz="2400" dirty="0"/>
              <a:t>Explore our challenges &amp; hopes as supervisors</a:t>
            </a:r>
          </a:p>
          <a:p>
            <a:pPr marL="0" indent="0">
              <a:buNone/>
            </a:pPr>
            <a:br>
              <a:rPr lang="en-GB" sz="2000" dirty="0"/>
            </a:br>
            <a:endParaRPr lang="en-US" sz="2000" dirty="0"/>
          </a:p>
          <a:p>
            <a:pPr marL="0" indent="0">
              <a:buNone/>
            </a:pPr>
            <a:endParaRPr lang="en-US" sz="2000" dirty="0"/>
          </a:p>
          <a:p>
            <a:pPr marL="0" indent="0">
              <a:buNone/>
            </a:pPr>
            <a:endParaRPr lang="en-US" sz="2000" dirty="0"/>
          </a:p>
          <a:p>
            <a:pPr marL="0" indent="0">
              <a:buNone/>
            </a:pPr>
            <a:endParaRPr lang="en-US" sz="2000" dirty="0"/>
          </a:p>
        </p:txBody>
      </p:sp>
      <p:pic>
        <p:nvPicPr>
          <p:cNvPr id="4" name="Picture 3" descr="A group of people rowing a boat">
            <a:extLst>
              <a:ext uri="{FF2B5EF4-FFF2-40B4-BE49-F238E27FC236}">
                <a16:creationId xmlns:a16="http://schemas.microsoft.com/office/drawing/2014/main" id="{86A81159-166A-E4C6-2260-F400A3F5980A}"/>
              </a:ext>
            </a:extLst>
          </p:cNvPr>
          <p:cNvPicPr>
            <a:picLocks noChangeAspect="1"/>
          </p:cNvPicPr>
          <p:nvPr/>
        </p:nvPicPr>
        <p:blipFill rotWithShape="1">
          <a:blip r:embed="rId3">
            <a:alphaModFix amt="16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4" r="-1" b="-1"/>
          <a:stretch/>
        </p:blipFill>
        <p:spPr>
          <a:xfrm>
            <a:off x="3048" y="-51720"/>
            <a:ext cx="12188952" cy="6909719"/>
          </a:xfrm>
          <a:prstGeom prst="rect">
            <a:avLst/>
          </a:prstGeom>
        </p:spPr>
      </p:pic>
    </p:spTree>
    <p:extLst>
      <p:ext uri="{BB962C8B-B14F-4D97-AF65-F5344CB8AC3E}">
        <p14:creationId xmlns:p14="http://schemas.microsoft.com/office/powerpoint/2010/main" val="4189888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C6F2E-40F4-5E42-91AC-C8BC4E03A47C}"/>
              </a:ext>
            </a:extLst>
          </p:cNvPr>
          <p:cNvSpPr>
            <a:spLocks noGrp="1"/>
          </p:cNvSpPr>
          <p:nvPr>
            <p:ph type="title"/>
          </p:nvPr>
        </p:nvSpPr>
        <p:spPr>
          <a:xfrm>
            <a:off x="6810992" y="572569"/>
            <a:ext cx="4472630" cy="1637231"/>
          </a:xfrm>
        </p:spPr>
        <p:txBody>
          <a:bodyPr anchor="b">
            <a:normAutofit/>
          </a:bodyPr>
          <a:lstStyle/>
          <a:p>
            <a:r>
              <a:rPr lang="en-US" sz="3600" b="1" dirty="0">
                <a:solidFill>
                  <a:schemeClr val="tx2"/>
                </a:solidFill>
                <a:latin typeface="+mn-lt"/>
              </a:rPr>
              <a:t>Welcome and introductions</a:t>
            </a:r>
          </a:p>
        </p:txBody>
      </p:sp>
      <p:pic>
        <p:nvPicPr>
          <p:cNvPr id="1026" name="Picture 2" descr="Image result for good supervision">
            <a:extLst>
              <a:ext uri="{FF2B5EF4-FFF2-40B4-BE49-F238E27FC236}">
                <a16:creationId xmlns:a16="http://schemas.microsoft.com/office/drawing/2014/main" id="{0CFE0049-8744-C80B-874D-55638FA11C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0057" y="626026"/>
            <a:ext cx="5361482" cy="47775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053A98A-8EAC-9040-B401-E048C4A6FD8C}"/>
              </a:ext>
            </a:extLst>
          </p:cNvPr>
          <p:cNvSpPr>
            <a:spLocks noGrp="1"/>
          </p:cNvSpPr>
          <p:nvPr>
            <p:ph idx="1"/>
          </p:nvPr>
        </p:nvSpPr>
        <p:spPr>
          <a:xfrm>
            <a:off x="6367750" y="2209800"/>
            <a:ext cx="5089732" cy="3575957"/>
          </a:xfrm>
        </p:spPr>
        <p:txBody>
          <a:bodyPr>
            <a:noAutofit/>
          </a:bodyPr>
          <a:lstStyle/>
          <a:p>
            <a:pPr marL="0" indent="0">
              <a:buNone/>
            </a:pPr>
            <a:endParaRPr lang="en-US" dirty="0">
              <a:solidFill>
                <a:schemeClr val="tx2"/>
              </a:solidFill>
            </a:endParaRPr>
          </a:p>
          <a:p>
            <a:r>
              <a:rPr lang="en-US" dirty="0">
                <a:solidFill>
                  <a:schemeClr val="tx2"/>
                </a:solidFill>
              </a:rPr>
              <a:t>Where do you work- describe your practice setting</a:t>
            </a:r>
          </a:p>
          <a:p>
            <a:r>
              <a:rPr lang="en-US" dirty="0">
                <a:solidFill>
                  <a:schemeClr val="tx2"/>
                </a:solidFill>
              </a:rPr>
              <a:t>What is your experience and knowledge of supervision?</a:t>
            </a:r>
          </a:p>
          <a:p>
            <a:r>
              <a:rPr lang="en-US" dirty="0">
                <a:solidFill>
                  <a:schemeClr val="tx2"/>
                </a:solidFill>
              </a:rPr>
              <a:t>Does your organisation have supervision policy? </a:t>
            </a:r>
          </a:p>
        </p:txBody>
      </p:sp>
    </p:spTree>
    <p:extLst>
      <p:ext uri="{BB962C8B-B14F-4D97-AF65-F5344CB8AC3E}">
        <p14:creationId xmlns:p14="http://schemas.microsoft.com/office/powerpoint/2010/main" val="796825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038EE7F-F93A-0044-A5B2-F4F42EF18B89}"/>
              </a:ext>
            </a:extLst>
          </p:cNvPr>
          <p:cNvPicPr>
            <a:picLocks noChangeAspect="1"/>
          </p:cNvPicPr>
          <p:nvPr/>
        </p:nvPicPr>
        <p:blipFill rotWithShape="1">
          <a:blip r:embed="rId2"/>
          <a:srcRect r="274" b="1"/>
          <a:stretch/>
        </p:blipFill>
        <p:spPr>
          <a:xfrm>
            <a:off x="228684" y="155537"/>
            <a:ext cx="6859336" cy="5416543"/>
          </a:xfrm>
          <a:prstGeom prst="rect">
            <a:avLst/>
          </a:prstGeom>
        </p:spPr>
      </p:pic>
      <p:sp>
        <p:nvSpPr>
          <p:cNvPr id="6" name="TextBox 5">
            <a:extLst>
              <a:ext uri="{FF2B5EF4-FFF2-40B4-BE49-F238E27FC236}">
                <a16:creationId xmlns:a16="http://schemas.microsoft.com/office/drawing/2014/main" id="{C7D3F01F-68C5-081E-58EA-09C1C6A6E791}"/>
              </a:ext>
            </a:extLst>
          </p:cNvPr>
          <p:cNvSpPr txBox="1"/>
          <p:nvPr/>
        </p:nvSpPr>
        <p:spPr>
          <a:xfrm>
            <a:off x="7604855" y="857264"/>
            <a:ext cx="3967715" cy="4401205"/>
          </a:xfrm>
          <a:prstGeom prst="rect">
            <a:avLst/>
          </a:prstGeom>
          <a:noFill/>
        </p:spPr>
        <p:txBody>
          <a:bodyPr wrap="square" rtlCol="0">
            <a:spAutoFit/>
          </a:bodyPr>
          <a:lstStyle/>
          <a:p>
            <a:r>
              <a:rPr lang="en-GB" sz="2800" dirty="0">
                <a:solidFill>
                  <a:schemeClr val="tx2"/>
                </a:solidFill>
              </a:rPr>
              <a:t>Underpinning everything you do</a:t>
            </a:r>
          </a:p>
          <a:p>
            <a:r>
              <a:rPr lang="en-US" sz="2800" dirty="0">
                <a:solidFill>
                  <a:schemeClr val="tx2"/>
                </a:solidFill>
              </a:rPr>
              <a:t>National Occupational Standards for Youth Work (CLD Standards Council Scotland, 2019) </a:t>
            </a:r>
          </a:p>
          <a:p>
            <a:endParaRPr lang="en-US" sz="2800" dirty="0"/>
          </a:p>
          <a:p>
            <a:endParaRPr lang="en-US" sz="2800" dirty="0"/>
          </a:p>
          <a:p>
            <a:r>
              <a:rPr lang="en-US" sz="2800" dirty="0">
                <a:solidFill>
                  <a:schemeClr val="tx2"/>
                </a:solidFill>
              </a:rPr>
              <a:t>Which ones apply to this module? </a:t>
            </a:r>
            <a:endParaRPr lang="en-GB" sz="2800" dirty="0">
              <a:solidFill>
                <a:schemeClr val="tx2"/>
              </a:solidFill>
            </a:endParaRPr>
          </a:p>
        </p:txBody>
      </p:sp>
    </p:spTree>
    <p:extLst>
      <p:ext uri="{BB962C8B-B14F-4D97-AF65-F5344CB8AC3E}">
        <p14:creationId xmlns:p14="http://schemas.microsoft.com/office/powerpoint/2010/main" val="1401153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7A17-735A-88C2-2A39-81C889E2CDD4}"/>
              </a:ext>
            </a:extLst>
          </p:cNvPr>
          <p:cNvSpPr>
            <a:spLocks noGrp="1"/>
          </p:cNvSpPr>
          <p:nvPr>
            <p:ph type="title"/>
          </p:nvPr>
        </p:nvSpPr>
        <p:spPr>
          <a:xfrm>
            <a:off x="640080" y="1243013"/>
            <a:ext cx="3855720" cy="4371974"/>
          </a:xfrm>
        </p:spPr>
        <p:txBody>
          <a:bodyPr>
            <a:normAutofit/>
          </a:bodyPr>
          <a:lstStyle/>
          <a:p>
            <a:r>
              <a:rPr lang="en-GB" sz="3600" b="1" dirty="0">
                <a:solidFill>
                  <a:schemeClr val="tx2"/>
                </a:solidFill>
                <a:latin typeface="+mn-lt"/>
              </a:rPr>
              <a:t>Youth Work: A Definition </a:t>
            </a:r>
            <a:br>
              <a:rPr lang="en-GB" sz="3600" b="1" dirty="0">
                <a:solidFill>
                  <a:schemeClr val="tx2"/>
                </a:solidFill>
                <a:latin typeface="+mn-lt"/>
              </a:rPr>
            </a:br>
            <a:r>
              <a:rPr lang="en-GB" sz="3600" dirty="0">
                <a:solidFill>
                  <a:schemeClr val="tx2"/>
                </a:solidFill>
                <a:latin typeface="+mn-lt"/>
              </a:rPr>
              <a:t>(Ingram &amp; Harris, 2001)</a:t>
            </a:r>
          </a:p>
        </p:txBody>
      </p:sp>
      <p:sp>
        <p:nvSpPr>
          <p:cNvPr id="3" name="Content Placeholder 2">
            <a:extLst>
              <a:ext uri="{FF2B5EF4-FFF2-40B4-BE49-F238E27FC236}">
                <a16:creationId xmlns:a16="http://schemas.microsoft.com/office/drawing/2014/main" id="{E15FB3F0-9DC3-5791-07AB-33A4EEDD80D0}"/>
              </a:ext>
            </a:extLst>
          </p:cNvPr>
          <p:cNvSpPr>
            <a:spLocks noGrp="1"/>
          </p:cNvSpPr>
          <p:nvPr>
            <p:ph idx="1"/>
          </p:nvPr>
        </p:nvSpPr>
        <p:spPr>
          <a:xfrm>
            <a:off x="5056785" y="242401"/>
            <a:ext cx="6726473" cy="5496976"/>
          </a:xfrm>
        </p:spPr>
        <p:txBody>
          <a:bodyPr anchor="ctr">
            <a:normAutofit fontScale="92500" lnSpcReduction="10000"/>
          </a:bodyPr>
          <a:lstStyle/>
          <a:p>
            <a:pPr marL="0" indent="0">
              <a:buNone/>
            </a:pPr>
            <a:r>
              <a:rPr lang="en-GB" sz="2400" b="1" dirty="0">
                <a:solidFill>
                  <a:schemeClr val="tx2"/>
                </a:solidFill>
              </a:rPr>
              <a:t>Youth work  is a learning process in which:</a:t>
            </a:r>
          </a:p>
          <a:p>
            <a:r>
              <a:rPr lang="en-GB" sz="2400" dirty="0">
                <a:solidFill>
                  <a:schemeClr val="tx2"/>
                </a:solidFill>
              </a:rPr>
              <a:t>Youth workers &amp; young people come together voluntarily</a:t>
            </a:r>
          </a:p>
          <a:p>
            <a:r>
              <a:rPr lang="en-GB" sz="2400" dirty="0">
                <a:solidFill>
                  <a:schemeClr val="tx2"/>
                </a:solidFill>
              </a:rPr>
              <a:t>The youth worker forms a caring, equal relationship with the young people</a:t>
            </a:r>
          </a:p>
          <a:p>
            <a:pPr marL="0" indent="0">
              <a:buNone/>
            </a:pPr>
            <a:r>
              <a:rPr lang="en-GB" sz="2400" b="1" dirty="0">
                <a:solidFill>
                  <a:schemeClr val="tx2"/>
                </a:solidFill>
              </a:rPr>
              <a:t>The purpose of this relationship is to provide a context in which:</a:t>
            </a:r>
          </a:p>
          <a:p>
            <a:r>
              <a:rPr lang="en-GB" sz="2400" dirty="0">
                <a:solidFill>
                  <a:schemeClr val="tx2"/>
                </a:solidFill>
              </a:rPr>
              <a:t>The young person’s learning needs can be identifed</a:t>
            </a:r>
          </a:p>
          <a:p>
            <a:r>
              <a:rPr lang="en-GB" sz="2400" dirty="0">
                <a:solidFill>
                  <a:schemeClr val="tx2"/>
                </a:solidFill>
              </a:rPr>
              <a:t>The needs are met in a way that moves them towards achieving the autonomy to take control of their lives in a responsible way</a:t>
            </a:r>
          </a:p>
          <a:p>
            <a:pPr marL="0" indent="0">
              <a:buNone/>
            </a:pPr>
            <a:r>
              <a:rPr lang="en-GB" sz="2400" b="1" dirty="0">
                <a:solidFill>
                  <a:schemeClr val="tx2"/>
                </a:solidFill>
              </a:rPr>
              <a:t>The learning is offered:</a:t>
            </a:r>
          </a:p>
          <a:p>
            <a:r>
              <a:rPr lang="en-GB" sz="2400" dirty="0">
                <a:solidFill>
                  <a:schemeClr val="tx2"/>
                </a:solidFill>
              </a:rPr>
              <a:t>In a safe climate within a framework of equality of opportunity</a:t>
            </a:r>
          </a:p>
          <a:p>
            <a:r>
              <a:rPr lang="en-GB" sz="2400" dirty="0">
                <a:solidFill>
                  <a:schemeClr val="tx2"/>
                </a:solidFill>
              </a:rPr>
              <a:t>In a participative, planned &amp; evaluative way</a:t>
            </a:r>
          </a:p>
          <a:p>
            <a:pPr marL="0" indent="0">
              <a:buNone/>
            </a:pPr>
            <a:endParaRPr lang="en-GB" sz="1800" dirty="0">
              <a:solidFill>
                <a:schemeClr val="tx2"/>
              </a:solidFill>
            </a:endParaRPr>
          </a:p>
        </p:txBody>
      </p:sp>
    </p:spTree>
    <p:extLst>
      <p:ext uri="{BB962C8B-B14F-4D97-AF65-F5344CB8AC3E}">
        <p14:creationId xmlns:p14="http://schemas.microsoft.com/office/powerpoint/2010/main" val="2271584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7A17-735A-88C2-2A39-81C889E2CDD4}"/>
              </a:ext>
            </a:extLst>
          </p:cNvPr>
          <p:cNvSpPr>
            <a:spLocks noGrp="1"/>
          </p:cNvSpPr>
          <p:nvPr>
            <p:ph type="title"/>
          </p:nvPr>
        </p:nvSpPr>
        <p:spPr>
          <a:xfrm>
            <a:off x="640080" y="1243013"/>
            <a:ext cx="3855720" cy="4371974"/>
          </a:xfrm>
        </p:spPr>
        <p:txBody>
          <a:bodyPr>
            <a:normAutofit/>
          </a:bodyPr>
          <a:lstStyle/>
          <a:p>
            <a:r>
              <a:rPr lang="en-GB" sz="3600" b="1">
                <a:solidFill>
                  <a:schemeClr val="tx2"/>
                </a:solidFill>
                <a:latin typeface="+mn-lt"/>
              </a:rPr>
              <a:t>Youth Work: A Definition </a:t>
            </a:r>
            <a:br>
              <a:rPr lang="en-GB" sz="3600" b="1">
                <a:solidFill>
                  <a:schemeClr val="tx2"/>
                </a:solidFill>
                <a:latin typeface="+mn-lt"/>
              </a:rPr>
            </a:br>
            <a:r>
              <a:rPr lang="en-GB" sz="3600">
                <a:solidFill>
                  <a:schemeClr val="tx2"/>
                </a:solidFill>
                <a:latin typeface="+mn-lt"/>
              </a:rPr>
              <a:t>(Ingram &amp; Harris, 2001)</a:t>
            </a:r>
          </a:p>
        </p:txBody>
      </p:sp>
      <p:sp>
        <p:nvSpPr>
          <p:cNvPr id="3" name="Content Placeholder 2">
            <a:extLst>
              <a:ext uri="{FF2B5EF4-FFF2-40B4-BE49-F238E27FC236}">
                <a16:creationId xmlns:a16="http://schemas.microsoft.com/office/drawing/2014/main" id="{E15FB3F0-9DC3-5791-07AB-33A4EEDD80D0}"/>
              </a:ext>
            </a:extLst>
          </p:cNvPr>
          <p:cNvSpPr>
            <a:spLocks noGrp="1"/>
          </p:cNvSpPr>
          <p:nvPr>
            <p:ph idx="1"/>
          </p:nvPr>
        </p:nvSpPr>
        <p:spPr>
          <a:xfrm>
            <a:off x="6096000" y="804672"/>
            <a:ext cx="5846284" cy="5496976"/>
          </a:xfrm>
        </p:spPr>
        <p:txBody>
          <a:bodyPr anchor="ctr">
            <a:normAutofit/>
          </a:bodyPr>
          <a:lstStyle/>
          <a:p>
            <a:pPr marL="0" indent="0">
              <a:buNone/>
            </a:pPr>
            <a:r>
              <a:rPr lang="en-GB" sz="4400" dirty="0">
                <a:solidFill>
                  <a:schemeClr val="tx2"/>
                </a:solidFill>
              </a:rPr>
              <a:t>Consider the definition provided how would a definition for supervision look?</a:t>
            </a:r>
          </a:p>
          <a:p>
            <a:pPr marL="0" indent="0">
              <a:buNone/>
            </a:pPr>
            <a:endParaRPr lang="en-GB" sz="1800" dirty="0">
              <a:solidFill>
                <a:schemeClr val="tx2"/>
              </a:solidFill>
            </a:endParaRPr>
          </a:p>
        </p:txBody>
      </p:sp>
    </p:spTree>
    <p:extLst>
      <p:ext uri="{BB962C8B-B14F-4D97-AF65-F5344CB8AC3E}">
        <p14:creationId xmlns:p14="http://schemas.microsoft.com/office/powerpoint/2010/main" val="268450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49B94D-0874-4A9F-8736-209BCE875A3F}"/>
              </a:ext>
            </a:extLst>
          </p:cNvPr>
          <p:cNvSpPr>
            <a:spLocks noGrp="1"/>
          </p:cNvSpPr>
          <p:nvPr>
            <p:ph type="title"/>
          </p:nvPr>
        </p:nvSpPr>
        <p:spPr>
          <a:xfrm>
            <a:off x="312372" y="307291"/>
            <a:ext cx="4100396" cy="5567891"/>
          </a:xfrm>
        </p:spPr>
        <p:txBody>
          <a:bodyPr>
            <a:normAutofit/>
          </a:bodyPr>
          <a:lstStyle/>
          <a:p>
            <a:r>
              <a:rPr lang="en-GB" sz="4800" b="1" dirty="0">
                <a:latin typeface="+mn-lt"/>
              </a:rPr>
              <a:t>What is supervision?</a:t>
            </a:r>
          </a:p>
        </p:txBody>
      </p:sp>
      <p:graphicFrame>
        <p:nvGraphicFramePr>
          <p:cNvPr id="7" name="Content Placeholder 4">
            <a:extLst>
              <a:ext uri="{FF2B5EF4-FFF2-40B4-BE49-F238E27FC236}">
                <a16:creationId xmlns:a16="http://schemas.microsoft.com/office/drawing/2014/main" id="{EAB11020-F29C-4B2D-A2E8-55809D8D8682}"/>
              </a:ext>
            </a:extLst>
          </p:cNvPr>
          <p:cNvGraphicFramePr>
            <a:graphicFrameLocks noGrp="1"/>
          </p:cNvGraphicFramePr>
          <p:nvPr>
            <p:ph idx="1"/>
            <p:extLst>
              <p:ext uri="{D42A27DB-BD31-4B8C-83A1-F6EECF244321}">
                <p14:modId xmlns:p14="http://schemas.microsoft.com/office/powerpoint/2010/main" val="980990754"/>
              </p:ext>
            </p:extLst>
          </p:nvPr>
        </p:nvGraphicFramePr>
        <p:xfrm>
          <a:off x="5354465" y="69481"/>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6536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669C85-D539-47C7-9FAC-14042C3BAEFF}"/>
              </a:ext>
            </a:extLst>
          </p:cNvPr>
          <p:cNvSpPr/>
          <p:nvPr/>
        </p:nvSpPr>
        <p:spPr>
          <a:xfrm>
            <a:off x="4583359" y="265662"/>
            <a:ext cx="7524178" cy="4533518"/>
          </a:xfrm>
          <a:prstGeom prst="rect">
            <a:avLst/>
          </a:prstGeom>
        </p:spPr>
        <p:txBody>
          <a:bodyPr vert="horz" lIns="91440" tIns="45720" rIns="91440" bIns="45720" rtlCol="0" anchor="ctr">
            <a:noAutofit/>
          </a:bodyPr>
          <a:lstStyle/>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This definition encompasses six essential features for Brown and Bourne</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b="1" dirty="0">
                <a:solidFill>
                  <a:schemeClr val="tx1">
                    <a:lumMod val="85000"/>
                    <a:lumOff val="15000"/>
                  </a:schemeClr>
                </a:solidFill>
              </a:rPr>
              <a:t>1. </a:t>
            </a:r>
            <a:r>
              <a:rPr lang="en-US" dirty="0">
                <a:solidFill>
                  <a:schemeClr val="tx1">
                    <a:lumMod val="85000"/>
                    <a:lumOff val="15000"/>
                  </a:schemeClr>
                </a:solidFill>
              </a:rPr>
              <a:t>‘Supervision’ involves a </a:t>
            </a:r>
            <a:r>
              <a:rPr lang="en-US" b="1" dirty="0">
                <a:solidFill>
                  <a:schemeClr val="tx1">
                    <a:lumMod val="85000"/>
                    <a:lumOff val="15000"/>
                  </a:schemeClr>
                </a:solidFill>
              </a:rPr>
              <a:t>relationship </a:t>
            </a:r>
            <a:r>
              <a:rPr lang="en-US" dirty="0">
                <a:solidFill>
                  <a:schemeClr val="tx1">
                    <a:lumMod val="85000"/>
                    <a:lumOff val="15000"/>
                  </a:schemeClr>
                </a:solidFill>
              </a:rPr>
              <a:t>between the supervisee(s)</a:t>
            </a:r>
          </a:p>
          <a:p>
            <a:pPr defTabSz="914400">
              <a:lnSpc>
                <a:spcPct val="85000"/>
              </a:lnSpc>
              <a:spcAft>
                <a:spcPts val="600"/>
              </a:spcAft>
            </a:pPr>
            <a:r>
              <a:rPr lang="en-US" dirty="0">
                <a:solidFill>
                  <a:schemeClr val="tx1">
                    <a:lumMod val="85000"/>
                    <a:lumOff val="15000"/>
                  </a:schemeClr>
                </a:solidFill>
              </a:rPr>
              <a:t>      and the supervisor, who has been given authority by the agency</a:t>
            </a:r>
          </a:p>
          <a:p>
            <a:pPr defTabSz="914400">
              <a:lnSpc>
                <a:spcPct val="85000"/>
              </a:lnSpc>
              <a:spcAft>
                <a:spcPts val="600"/>
              </a:spcAft>
              <a:buFont typeface="Arial" pitchFamily="34" charset="0"/>
              <a:buChar char=" "/>
            </a:pPr>
            <a:r>
              <a:rPr lang="en-US" dirty="0">
                <a:solidFill>
                  <a:schemeClr val="tx1">
                    <a:lumMod val="85000"/>
                    <a:lumOff val="15000"/>
                  </a:schemeClr>
                </a:solidFill>
              </a:rPr>
              <a:t>     to supervise one or more supervisees.</a:t>
            </a:r>
          </a:p>
          <a:p>
            <a:pPr defTabSz="914400">
              <a:lnSpc>
                <a:spcPct val="85000"/>
              </a:lnSpc>
              <a:spcAft>
                <a:spcPts val="600"/>
              </a:spcAft>
              <a:buFont typeface="Arial" pitchFamily="34" charset="0"/>
              <a:buChar char=" "/>
            </a:pPr>
            <a:r>
              <a:rPr lang="en-US" b="1" dirty="0">
                <a:solidFill>
                  <a:schemeClr val="tx1">
                    <a:lumMod val="85000"/>
                    <a:lumOff val="15000"/>
                  </a:schemeClr>
                </a:solidFill>
              </a:rPr>
              <a:t>2. </a:t>
            </a:r>
            <a:r>
              <a:rPr lang="en-US" dirty="0">
                <a:solidFill>
                  <a:schemeClr val="tx1">
                    <a:lumMod val="85000"/>
                    <a:lumOff val="15000"/>
                  </a:schemeClr>
                </a:solidFill>
              </a:rPr>
              <a:t>Supervision ensures</a:t>
            </a:r>
            <a:r>
              <a:rPr lang="en-US" b="1" dirty="0">
                <a:solidFill>
                  <a:schemeClr val="tx1">
                    <a:lumMod val="85000"/>
                    <a:lumOff val="15000"/>
                  </a:schemeClr>
                </a:solidFill>
              </a:rPr>
              <a:t> </a:t>
            </a:r>
            <a:r>
              <a:rPr lang="en-US" dirty="0">
                <a:solidFill>
                  <a:schemeClr val="tx1">
                    <a:lumMod val="85000"/>
                    <a:lumOff val="15000"/>
                  </a:schemeClr>
                </a:solidFill>
              </a:rPr>
              <a:t>that agency policy is implemented and</a:t>
            </a:r>
          </a:p>
          <a:p>
            <a:pPr defTabSz="914400">
              <a:lnSpc>
                <a:spcPct val="85000"/>
              </a:lnSpc>
              <a:spcAft>
                <a:spcPts val="600"/>
              </a:spcAft>
              <a:buFont typeface="Arial" pitchFamily="34" charset="0"/>
              <a:buChar char=" "/>
            </a:pPr>
            <a:r>
              <a:rPr lang="en-US" b="1" dirty="0">
                <a:solidFill>
                  <a:schemeClr val="tx1">
                    <a:lumMod val="85000"/>
                    <a:lumOff val="15000"/>
                  </a:schemeClr>
                </a:solidFill>
              </a:rPr>
              <a:t>    enables </a:t>
            </a:r>
            <a:r>
              <a:rPr lang="en-US" dirty="0">
                <a:solidFill>
                  <a:schemeClr val="tx1">
                    <a:lumMod val="85000"/>
                    <a:lumOff val="15000"/>
                  </a:schemeClr>
                </a:solidFill>
              </a:rPr>
              <a:t>supervisees to work to the best of their abilities.</a:t>
            </a:r>
          </a:p>
          <a:p>
            <a:pPr defTabSz="914400">
              <a:lnSpc>
                <a:spcPct val="85000"/>
              </a:lnSpc>
              <a:spcAft>
                <a:spcPts val="600"/>
              </a:spcAft>
              <a:buFont typeface="Arial" pitchFamily="34" charset="0"/>
              <a:buChar char=" "/>
            </a:pPr>
            <a:r>
              <a:rPr lang="en-US" b="1" dirty="0">
                <a:solidFill>
                  <a:schemeClr val="tx1">
                    <a:lumMod val="85000"/>
                    <a:lumOff val="15000"/>
                  </a:schemeClr>
                </a:solidFill>
              </a:rPr>
              <a:t>3. </a:t>
            </a:r>
            <a:r>
              <a:rPr lang="en-US" dirty="0">
                <a:solidFill>
                  <a:schemeClr val="tx1">
                    <a:lumMod val="85000"/>
                    <a:lumOff val="15000"/>
                  </a:schemeClr>
                </a:solidFill>
              </a:rPr>
              <a:t>Supervision takes place with individuals, one-to-one, as well as</a:t>
            </a:r>
          </a:p>
          <a:p>
            <a:pPr defTabSz="914400">
              <a:lnSpc>
                <a:spcPct val="85000"/>
              </a:lnSpc>
              <a:spcAft>
                <a:spcPts val="600"/>
              </a:spcAft>
              <a:buFont typeface="Arial" pitchFamily="34" charset="0"/>
              <a:buChar char=" "/>
            </a:pPr>
            <a:r>
              <a:rPr lang="en-US" dirty="0">
                <a:solidFill>
                  <a:schemeClr val="tx1">
                    <a:lumMod val="85000"/>
                    <a:lumOff val="15000"/>
                  </a:schemeClr>
                </a:solidFill>
              </a:rPr>
              <a:t>     with teams and staff groups collectively.</a:t>
            </a:r>
          </a:p>
          <a:p>
            <a:pPr defTabSz="914400">
              <a:lnSpc>
                <a:spcPct val="85000"/>
              </a:lnSpc>
              <a:spcAft>
                <a:spcPts val="600"/>
              </a:spcAft>
              <a:buFont typeface="Arial" pitchFamily="34" charset="0"/>
              <a:buChar char=" "/>
            </a:pPr>
            <a:r>
              <a:rPr lang="en-US" b="1" dirty="0">
                <a:solidFill>
                  <a:schemeClr val="tx1">
                    <a:lumMod val="85000"/>
                    <a:lumOff val="15000"/>
                  </a:schemeClr>
                </a:solidFill>
              </a:rPr>
              <a:t>4. </a:t>
            </a:r>
            <a:r>
              <a:rPr lang="en-US" dirty="0">
                <a:solidFill>
                  <a:schemeClr val="tx1">
                    <a:lumMod val="85000"/>
                    <a:lumOff val="15000"/>
                  </a:schemeClr>
                </a:solidFill>
              </a:rPr>
              <a:t>The overall aim of supervision is to ensure high standards of</a:t>
            </a:r>
          </a:p>
          <a:p>
            <a:pPr defTabSz="914400">
              <a:lnSpc>
                <a:spcPct val="85000"/>
              </a:lnSpc>
              <a:spcAft>
                <a:spcPts val="600"/>
              </a:spcAft>
              <a:buFont typeface="Arial" pitchFamily="34" charset="0"/>
              <a:buChar char=" "/>
            </a:pPr>
            <a:r>
              <a:rPr lang="en-US" dirty="0">
                <a:solidFill>
                  <a:schemeClr val="tx1">
                    <a:lumMod val="85000"/>
                    <a:lumOff val="15000"/>
                  </a:schemeClr>
                </a:solidFill>
              </a:rPr>
              <a:t>    provision and practice which provide the best possible service to</a:t>
            </a:r>
          </a:p>
          <a:p>
            <a:pPr defTabSz="914400">
              <a:lnSpc>
                <a:spcPct val="85000"/>
              </a:lnSpc>
              <a:spcAft>
                <a:spcPts val="600"/>
              </a:spcAft>
              <a:buFont typeface="Arial" pitchFamily="34" charset="0"/>
              <a:buChar char=" "/>
            </a:pPr>
            <a:r>
              <a:rPr lang="en-US" dirty="0">
                <a:solidFill>
                  <a:schemeClr val="tx1">
                    <a:lumMod val="85000"/>
                    <a:lumOff val="15000"/>
                  </a:schemeClr>
                </a:solidFill>
              </a:rPr>
              <a:t>    users.</a:t>
            </a:r>
          </a:p>
          <a:p>
            <a:pPr defTabSz="914400">
              <a:lnSpc>
                <a:spcPct val="85000"/>
              </a:lnSpc>
              <a:spcAft>
                <a:spcPts val="600"/>
              </a:spcAft>
              <a:buFont typeface="Arial" pitchFamily="34" charset="0"/>
              <a:buChar char=" "/>
            </a:pPr>
            <a:r>
              <a:rPr lang="en-US" b="1" dirty="0">
                <a:solidFill>
                  <a:schemeClr val="tx1">
                    <a:lumMod val="85000"/>
                    <a:lumOff val="15000"/>
                  </a:schemeClr>
                </a:solidFill>
              </a:rPr>
              <a:t>5. </a:t>
            </a:r>
            <a:r>
              <a:rPr lang="en-US" dirty="0">
                <a:solidFill>
                  <a:schemeClr val="tx1">
                    <a:lumMod val="85000"/>
                    <a:lumOff val="15000"/>
                  </a:schemeClr>
                </a:solidFill>
              </a:rPr>
              <a:t>Supervision is an </a:t>
            </a:r>
            <a:r>
              <a:rPr lang="en-US" b="1" dirty="0">
                <a:solidFill>
                  <a:schemeClr val="tx1">
                    <a:lumMod val="85000"/>
                    <a:lumOff val="15000"/>
                  </a:schemeClr>
                </a:solidFill>
              </a:rPr>
              <a:t>interactional</a:t>
            </a:r>
            <a:r>
              <a:rPr lang="en-US" dirty="0">
                <a:solidFill>
                  <a:schemeClr val="tx1">
                    <a:lumMod val="85000"/>
                    <a:lumOff val="15000"/>
                  </a:schemeClr>
                </a:solidFill>
              </a:rPr>
              <a:t> process in which the supervisee is</a:t>
            </a:r>
          </a:p>
          <a:p>
            <a:pPr defTabSz="914400">
              <a:lnSpc>
                <a:spcPct val="85000"/>
              </a:lnSpc>
              <a:spcAft>
                <a:spcPts val="600"/>
              </a:spcAft>
              <a:buFont typeface="Arial" pitchFamily="34" charset="0"/>
              <a:buChar char=" "/>
            </a:pPr>
            <a:r>
              <a:rPr lang="en-US" dirty="0">
                <a:solidFill>
                  <a:schemeClr val="tx1">
                    <a:lumMod val="85000"/>
                    <a:lumOff val="15000"/>
                  </a:schemeClr>
                </a:solidFill>
              </a:rPr>
              <a:t>    an active participant.</a:t>
            </a:r>
          </a:p>
          <a:p>
            <a:pPr defTabSz="914400">
              <a:lnSpc>
                <a:spcPct val="85000"/>
              </a:lnSpc>
              <a:spcAft>
                <a:spcPts val="600"/>
              </a:spcAft>
              <a:buFont typeface="Arial" pitchFamily="34" charset="0"/>
              <a:buChar char=" "/>
            </a:pPr>
            <a:r>
              <a:rPr lang="en-US" b="1" dirty="0">
                <a:solidFill>
                  <a:schemeClr val="tx1">
                    <a:lumMod val="85000"/>
                    <a:lumOff val="15000"/>
                  </a:schemeClr>
                </a:solidFill>
              </a:rPr>
              <a:t>6. </a:t>
            </a:r>
            <a:r>
              <a:rPr lang="en-US" dirty="0">
                <a:solidFill>
                  <a:schemeClr val="tx1">
                    <a:lumMod val="85000"/>
                    <a:lumOff val="15000"/>
                  </a:schemeClr>
                </a:solidFill>
              </a:rPr>
              <a:t>Supervision takes place primarily in formally arranged regular</a:t>
            </a:r>
          </a:p>
          <a:p>
            <a:pPr defTabSz="914400">
              <a:lnSpc>
                <a:spcPct val="85000"/>
              </a:lnSpc>
              <a:spcAft>
                <a:spcPts val="600"/>
              </a:spcAft>
              <a:buFont typeface="Arial" pitchFamily="34" charset="0"/>
              <a:buChar char=" "/>
            </a:pPr>
            <a:r>
              <a:rPr lang="en-US" dirty="0">
                <a:solidFill>
                  <a:schemeClr val="tx1">
                    <a:lumMod val="85000"/>
                    <a:lumOff val="15000"/>
                  </a:schemeClr>
                </a:solidFill>
              </a:rPr>
              <a:t>    meetings. (Brown and Bourne 1996, pp. 9-11)</a:t>
            </a:r>
          </a:p>
        </p:txBody>
      </p:sp>
      <p:sp>
        <p:nvSpPr>
          <p:cNvPr id="3" name="TextBox 2">
            <a:extLst>
              <a:ext uri="{FF2B5EF4-FFF2-40B4-BE49-F238E27FC236}">
                <a16:creationId xmlns:a16="http://schemas.microsoft.com/office/drawing/2014/main" id="{01E57D69-C4E4-8773-0600-51FCBDF56364}"/>
              </a:ext>
            </a:extLst>
          </p:cNvPr>
          <p:cNvSpPr txBox="1"/>
          <p:nvPr/>
        </p:nvSpPr>
        <p:spPr>
          <a:xfrm>
            <a:off x="517797" y="47679"/>
            <a:ext cx="4241627" cy="1446550"/>
          </a:xfrm>
          <a:prstGeom prst="rect">
            <a:avLst/>
          </a:prstGeom>
          <a:noFill/>
        </p:spPr>
        <p:txBody>
          <a:bodyPr wrap="square" rtlCol="0">
            <a:spAutoFit/>
          </a:bodyPr>
          <a:lstStyle/>
          <a:p>
            <a:r>
              <a:rPr lang="en-GB" sz="4400" b="1" dirty="0"/>
              <a:t>Supervision definition</a:t>
            </a:r>
          </a:p>
        </p:txBody>
      </p:sp>
      <p:sp>
        <p:nvSpPr>
          <p:cNvPr id="5" name="Speech Bubble: Oval 4">
            <a:extLst>
              <a:ext uri="{FF2B5EF4-FFF2-40B4-BE49-F238E27FC236}">
                <a16:creationId xmlns:a16="http://schemas.microsoft.com/office/drawing/2014/main" id="{4559D8DF-FC0A-328B-6D7B-F83F1A016E05}"/>
              </a:ext>
            </a:extLst>
          </p:cNvPr>
          <p:cNvSpPr/>
          <p:nvPr/>
        </p:nvSpPr>
        <p:spPr>
          <a:xfrm rot="20544242">
            <a:off x="226488" y="1475261"/>
            <a:ext cx="4449709" cy="3804381"/>
          </a:xfrm>
          <a:prstGeom prst="wedgeEllipseCallout">
            <a:avLst>
              <a:gd name="adj1" fmla="val -50210"/>
              <a:gd name="adj2" fmla="val 4392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914400">
              <a:lnSpc>
                <a:spcPct val="85000"/>
              </a:lnSpc>
              <a:spcAft>
                <a:spcPts val="600"/>
              </a:spcAft>
              <a:buFont typeface="Arial" pitchFamily="34" charset="0"/>
              <a:buChar char=" "/>
            </a:pPr>
            <a:endParaRPr lang="en-US" sz="1400" dirty="0">
              <a:solidFill>
                <a:schemeClr val="tx1">
                  <a:lumMod val="85000"/>
                  <a:lumOff val="15000"/>
                </a:schemeClr>
              </a:solidFill>
            </a:endParaRPr>
          </a:p>
          <a:p>
            <a:pPr defTabSz="914400">
              <a:lnSpc>
                <a:spcPct val="85000"/>
              </a:lnSpc>
              <a:spcAft>
                <a:spcPts val="600"/>
              </a:spcAft>
              <a:buFont typeface="Arial" pitchFamily="34" charset="0"/>
              <a:buChar char=" "/>
            </a:pPr>
            <a:r>
              <a:rPr lang="en-US" sz="1400" i="1" dirty="0">
                <a:solidFill>
                  <a:schemeClr val="tx1">
                    <a:lumMod val="85000"/>
                    <a:lumOff val="15000"/>
                  </a:schemeClr>
                </a:solidFill>
              </a:rPr>
              <a:t>“.. an agency-designated supervisor enables staff, individually and collectively; and ensures standards of practice. The aim is to enable the supervisee(s) to carry out their work, as stated in their job specification, as effectively as possible. Regular arranged meetings between supervisor and supervisee(s) form the core of the process by which the supervisory task is carried out. The supervisee is an active participant in this interactional process.” </a:t>
            </a:r>
            <a:r>
              <a:rPr lang="en-US" sz="1400" dirty="0">
                <a:solidFill>
                  <a:schemeClr val="tx1">
                    <a:lumMod val="85000"/>
                    <a:lumOff val="15000"/>
                  </a:schemeClr>
                </a:solidFill>
              </a:rPr>
              <a:t>(Brown and </a:t>
            </a:r>
            <a:r>
              <a:rPr lang="en-US" sz="1400" dirty="0" err="1">
                <a:solidFill>
                  <a:schemeClr val="tx1">
                    <a:lumMod val="85000"/>
                    <a:lumOff val="15000"/>
                  </a:schemeClr>
                </a:solidFill>
              </a:rPr>
              <a:t>Bourne</a:t>
            </a:r>
            <a:r>
              <a:rPr lang="en-US" sz="1400" dirty="0">
                <a:solidFill>
                  <a:schemeClr val="tx1">
                    <a:lumMod val="85000"/>
                    <a:lumOff val="15000"/>
                  </a:schemeClr>
                </a:solidFill>
              </a:rPr>
              <a:t> 1996, p.9</a:t>
            </a:r>
            <a:r>
              <a:rPr lang="en-US" sz="1200" dirty="0">
                <a:solidFill>
                  <a:schemeClr val="tx1">
                    <a:lumMod val="85000"/>
                    <a:lumOff val="15000"/>
                  </a:schemeClr>
                </a:solidFill>
              </a:rPr>
              <a:t>)</a:t>
            </a:r>
          </a:p>
        </p:txBody>
      </p:sp>
    </p:spTree>
    <p:extLst>
      <p:ext uri="{BB962C8B-B14F-4D97-AF65-F5344CB8AC3E}">
        <p14:creationId xmlns:p14="http://schemas.microsoft.com/office/powerpoint/2010/main" val="3027587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49B94D-0874-4A9F-8736-209BCE875A3F}"/>
              </a:ext>
            </a:extLst>
          </p:cNvPr>
          <p:cNvSpPr>
            <a:spLocks noGrp="1"/>
          </p:cNvSpPr>
          <p:nvPr>
            <p:ph type="title"/>
          </p:nvPr>
        </p:nvSpPr>
        <p:spPr>
          <a:xfrm>
            <a:off x="295334" y="557189"/>
            <a:ext cx="4100396" cy="5567891"/>
          </a:xfrm>
        </p:spPr>
        <p:txBody>
          <a:bodyPr>
            <a:normAutofit/>
          </a:bodyPr>
          <a:lstStyle/>
          <a:p>
            <a:r>
              <a:rPr lang="en-GB" sz="4800" b="1" dirty="0">
                <a:solidFill>
                  <a:schemeClr val="tx2"/>
                </a:solidFill>
                <a:latin typeface="+mn-lt"/>
              </a:rPr>
              <a:t>What can supervision support youth workers to do?</a:t>
            </a:r>
          </a:p>
        </p:txBody>
      </p:sp>
      <p:graphicFrame>
        <p:nvGraphicFramePr>
          <p:cNvPr id="7" name="Content Placeholder 4">
            <a:extLst>
              <a:ext uri="{FF2B5EF4-FFF2-40B4-BE49-F238E27FC236}">
                <a16:creationId xmlns:a16="http://schemas.microsoft.com/office/drawing/2014/main" id="{EAB11020-F29C-4B2D-A2E8-55809D8D8682}"/>
              </a:ext>
            </a:extLst>
          </p:cNvPr>
          <p:cNvGraphicFramePr>
            <a:graphicFrameLocks noGrp="1"/>
          </p:cNvGraphicFramePr>
          <p:nvPr>
            <p:ph idx="1"/>
            <p:extLst>
              <p:ext uri="{D42A27DB-BD31-4B8C-83A1-F6EECF244321}">
                <p14:modId xmlns:p14="http://schemas.microsoft.com/office/powerpoint/2010/main" val="3754831502"/>
              </p:ext>
            </p:extLst>
          </p:nvPr>
        </p:nvGraphicFramePr>
        <p:xfrm>
          <a:off x="5081849" y="200109"/>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5344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49B94D-0874-4A9F-8736-209BCE875A3F}"/>
              </a:ext>
            </a:extLst>
          </p:cNvPr>
          <p:cNvSpPr>
            <a:spLocks noGrp="1"/>
          </p:cNvSpPr>
          <p:nvPr>
            <p:ph type="title"/>
          </p:nvPr>
        </p:nvSpPr>
        <p:spPr>
          <a:xfrm>
            <a:off x="1014870" y="273190"/>
            <a:ext cx="9829800" cy="1325880"/>
          </a:xfrm>
        </p:spPr>
        <p:txBody>
          <a:bodyPr anchor="b">
            <a:normAutofit/>
          </a:bodyPr>
          <a:lstStyle/>
          <a:p>
            <a:pPr algn="ctr"/>
            <a:r>
              <a:rPr lang="en-GB" sz="3600" b="1" dirty="0">
                <a:solidFill>
                  <a:schemeClr val="tx2"/>
                </a:solidFill>
                <a:latin typeface="+mn-lt"/>
              </a:rPr>
              <a:t>What is supervision?</a:t>
            </a:r>
            <a:br>
              <a:rPr lang="en-GB" sz="3600" b="1" dirty="0">
                <a:solidFill>
                  <a:schemeClr val="tx2"/>
                </a:solidFill>
                <a:latin typeface="+mn-lt"/>
              </a:rPr>
            </a:br>
            <a:r>
              <a:rPr lang="en-GB" sz="3600" i="1" dirty="0">
                <a:solidFill>
                  <a:schemeClr val="tx2"/>
                </a:solidFill>
                <a:latin typeface="+mn-lt"/>
              </a:rPr>
              <a:t>Social Care Wales definition</a:t>
            </a:r>
          </a:p>
        </p:txBody>
      </p:sp>
      <p:sp>
        <p:nvSpPr>
          <p:cNvPr id="44" name="Content Placeholder 2">
            <a:extLst>
              <a:ext uri="{FF2B5EF4-FFF2-40B4-BE49-F238E27FC236}">
                <a16:creationId xmlns:a16="http://schemas.microsoft.com/office/drawing/2014/main" id="{37DD7621-8019-FF42-E9F5-8363526121D7}"/>
              </a:ext>
            </a:extLst>
          </p:cNvPr>
          <p:cNvSpPr>
            <a:spLocks noGrp="1"/>
          </p:cNvSpPr>
          <p:nvPr>
            <p:ph idx="1"/>
          </p:nvPr>
        </p:nvSpPr>
        <p:spPr>
          <a:xfrm>
            <a:off x="645645" y="2032289"/>
            <a:ext cx="8013010" cy="3430162"/>
          </a:xfrm>
        </p:spPr>
        <p:txBody>
          <a:bodyPr anchor="ctr">
            <a:normAutofit fontScale="92500" lnSpcReduction="10000"/>
          </a:bodyPr>
          <a:lstStyle/>
          <a:p>
            <a:pPr marL="0" indent="0">
              <a:buNone/>
            </a:pPr>
            <a:r>
              <a:rPr lang="en-GB" sz="2400" b="0" i="0" dirty="0">
                <a:solidFill>
                  <a:schemeClr val="tx2"/>
                </a:solidFill>
                <a:effectLst/>
                <a:latin typeface="canada-type-gibson"/>
              </a:rPr>
              <a:t>Supervision is an accountable, two-way process that motivates workers and supports the development of good practice. It gives workers a chance to:</a:t>
            </a:r>
          </a:p>
          <a:p>
            <a:pPr>
              <a:buFont typeface="Arial" panose="020B0604020202020204" pitchFamily="34" charset="0"/>
              <a:buChar char="•"/>
            </a:pPr>
            <a:r>
              <a:rPr lang="en-GB" sz="2400" b="0" i="0" dirty="0">
                <a:solidFill>
                  <a:schemeClr val="tx2"/>
                </a:solidFill>
                <a:effectLst/>
                <a:latin typeface="canada-type-gibson"/>
              </a:rPr>
              <a:t>reflect on their practice</a:t>
            </a:r>
          </a:p>
          <a:p>
            <a:pPr>
              <a:buFont typeface="Arial" panose="020B0604020202020204" pitchFamily="34" charset="0"/>
              <a:buChar char="•"/>
            </a:pPr>
            <a:r>
              <a:rPr lang="en-GB" sz="2400" b="0" i="0" dirty="0">
                <a:solidFill>
                  <a:schemeClr val="tx2"/>
                </a:solidFill>
                <a:effectLst/>
                <a:latin typeface="canada-type-gibson"/>
              </a:rPr>
              <a:t>focus on their strengths</a:t>
            </a:r>
          </a:p>
          <a:p>
            <a:pPr>
              <a:buFont typeface="Arial" panose="020B0604020202020204" pitchFamily="34" charset="0"/>
              <a:buChar char="•"/>
            </a:pPr>
            <a:r>
              <a:rPr lang="en-GB" sz="2400" b="0" i="0" dirty="0">
                <a:solidFill>
                  <a:schemeClr val="tx2"/>
                </a:solidFill>
                <a:effectLst/>
                <a:latin typeface="canada-type-gibson"/>
              </a:rPr>
              <a:t>receive feedback, guidance and support</a:t>
            </a:r>
          </a:p>
          <a:p>
            <a:pPr>
              <a:buFont typeface="Arial" panose="020B0604020202020204" pitchFamily="34" charset="0"/>
              <a:buChar char="•"/>
            </a:pPr>
            <a:r>
              <a:rPr lang="en-GB" sz="2400" b="0" i="0" dirty="0">
                <a:solidFill>
                  <a:schemeClr val="tx2"/>
                </a:solidFill>
                <a:effectLst/>
                <a:latin typeface="canada-type-gibson"/>
              </a:rPr>
              <a:t>identify and review areas for personal development.</a:t>
            </a:r>
          </a:p>
          <a:p>
            <a:r>
              <a:rPr lang="en-GB" sz="2400" b="0" i="0" dirty="0">
                <a:solidFill>
                  <a:schemeClr val="tx2"/>
                </a:solidFill>
                <a:effectLst/>
                <a:latin typeface="canada-type-gibson"/>
              </a:rPr>
              <a:t>Supervision should be helpful and enjoyable, so that workers have the support they need to carry out their role to the best of their abilities.</a:t>
            </a:r>
          </a:p>
          <a:p>
            <a:endParaRPr lang="en-GB" sz="700" dirty="0">
              <a:solidFill>
                <a:schemeClr val="tx2"/>
              </a:solidFill>
            </a:endParaRPr>
          </a:p>
        </p:txBody>
      </p:sp>
      <p:pic>
        <p:nvPicPr>
          <p:cNvPr id="20" name="Graphic 19" descr="Onboarding">
            <a:extLst>
              <a:ext uri="{FF2B5EF4-FFF2-40B4-BE49-F238E27FC236}">
                <a16:creationId xmlns:a16="http://schemas.microsoft.com/office/drawing/2014/main" id="{29D7E4D9-426E-4AC0-3316-A294671C6A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21540" y="1924363"/>
            <a:ext cx="2937272" cy="2937272"/>
          </a:xfrm>
          <a:prstGeom prst="rect">
            <a:avLst/>
          </a:prstGeom>
        </p:spPr>
      </p:pic>
    </p:spTree>
    <p:extLst>
      <p:ext uri="{BB962C8B-B14F-4D97-AF65-F5344CB8AC3E}">
        <p14:creationId xmlns:p14="http://schemas.microsoft.com/office/powerpoint/2010/main" val="729006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49B94D-0874-4A9F-8736-209BCE875A3F}"/>
              </a:ext>
            </a:extLst>
          </p:cNvPr>
          <p:cNvSpPr>
            <a:spLocks noGrp="1"/>
          </p:cNvSpPr>
          <p:nvPr>
            <p:ph type="title"/>
          </p:nvPr>
        </p:nvSpPr>
        <p:spPr>
          <a:xfrm>
            <a:off x="6096000" y="355881"/>
            <a:ext cx="4596245" cy="1711119"/>
          </a:xfrm>
        </p:spPr>
        <p:txBody>
          <a:bodyPr anchor="ctr">
            <a:normAutofit fontScale="90000"/>
          </a:bodyPr>
          <a:lstStyle/>
          <a:p>
            <a:r>
              <a:rPr lang="en-GB" sz="3700" b="1" dirty="0">
                <a:solidFill>
                  <a:schemeClr val="tx2"/>
                </a:solidFill>
                <a:latin typeface="+mn-lt"/>
              </a:rPr>
              <a:t>What is supervision?</a:t>
            </a:r>
            <a:br>
              <a:rPr lang="en-GB" sz="3700" b="1" dirty="0">
                <a:solidFill>
                  <a:schemeClr val="tx2"/>
                </a:solidFill>
                <a:latin typeface="+mn-lt"/>
              </a:rPr>
            </a:br>
            <a:r>
              <a:rPr lang="en-GB" sz="3700" i="1" dirty="0">
                <a:solidFill>
                  <a:schemeClr val="tx2"/>
                </a:solidFill>
                <a:latin typeface="+mn-lt"/>
              </a:rPr>
              <a:t>Social Care Wales definition</a:t>
            </a:r>
          </a:p>
        </p:txBody>
      </p:sp>
      <p:pic>
        <p:nvPicPr>
          <p:cNvPr id="20" name="Graphic 19" descr="Onboarding">
            <a:extLst>
              <a:ext uri="{FF2B5EF4-FFF2-40B4-BE49-F238E27FC236}">
                <a16:creationId xmlns:a16="http://schemas.microsoft.com/office/drawing/2014/main" id="{29D7E4D9-426E-4AC0-3316-A294671C6A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8873" y="1510026"/>
            <a:ext cx="3872455" cy="3872455"/>
          </a:xfrm>
          <a:prstGeom prst="rect">
            <a:avLst/>
          </a:prstGeom>
        </p:spPr>
      </p:pic>
      <p:sp>
        <p:nvSpPr>
          <p:cNvPr id="44" name="Content Placeholder 2">
            <a:extLst>
              <a:ext uri="{FF2B5EF4-FFF2-40B4-BE49-F238E27FC236}">
                <a16:creationId xmlns:a16="http://schemas.microsoft.com/office/drawing/2014/main" id="{37DD7621-8019-FF42-E9F5-8363526121D7}"/>
              </a:ext>
            </a:extLst>
          </p:cNvPr>
          <p:cNvSpPr>
            <a:spLocks noGrp="1"/>
          </p:cNvSpPr>
          <p:nvPr>
            <p:ph idx="1"/>
          </p:nvPr>
        </p:nvSpPr>
        <p:spPr>
          <a:xfrm>
            <a:off x="5632014" y="2128240"/>
            <a:ext cx="5863913" cy="3723701"/>
          </a:xfrm>
        </p:spPr>
        <p:txBody>
          <a:bodyPr anchor="ctr">
            <a:normAutofit/>
          </a:bodyPr>
          <a:lstStyle/>
          <a:p>
            <a:pPr marL="0" indent="0">
              <a:buNone/>
            </a:pPr>
            <a:r>
              <a:rPr lang="en-GB" sz="1600" b="1" i="0" dirty="0">
                <a:solidFill>
                  <a:schemeClr val="tx2"/>
                </a:solidFill>
                <a:effectLst/>
                <a:latin typeface="canada-type-gibson"/>
              </a:rPr>
              <a:t>It also:</a:t>
            </a:r>
          </a:p>
          <a:p>
            <a:pPr>
              <a:buFont typeface="Arial" panose="020B0604020202020204" pitchFamily="34" charset="0"/>
              <a:buChar char="•"/>
            </a:pPr>
            <a:r>
              <a:rPr lang="en-GB" sz="1600" b="0" i="0" dirty="0">
                <a:solidFill>
                  <a:schemeClr val="tx2"/>
                </a:solidFill>
                <a:effectLst/>
                <a:latin typeface="canada-type-gibson"/>
              </a:rPr>
              <a:t>helps workers develop and build on their skills and knowledge, which can have a positive effect on their practice and well-being, and result in positive outcomes for those they provide care and support to</a:t>
            </a:r>
          </a:p>
          <a:p>
            <a:pPr>
              <a:buFont typeface="Arial" panose="020B0604020202020204" pitchFamily="34" charset="0"/>
              <a:buChar char="•"/>
            </a:pPr>
            <a:r>
              <a:rPr lang="en-GB" sz="1600" b="0" i="0" dirty="0">
                <a:solidFill>
                  <a:schemeClr val="tx2"/>
                </a:solidFill>
                <a:effectLst/>
                <a:latin typeface="canada-type-gibson"/>
              </a:rPr>
              <a:t>supports workers to feel safe in their practice, especially when faced with complex and challenging situations</a:t>
            </a:r>
          </a:p>
          <a:p>
            <a:pPr>
              <a:buFont typeface="Arial" panose="020B0604020202020204" pitchFamily="34" charset="0"/>
              <a:buChar char="•"/>
            </a:pPr>
            <a:r>
              <a:rPr lang="en-GB" sz="1600" b="0" i="0" dirty="0">
                <a:solidFill>
                  <a:schemeClr val="tx2"/>
                </a:solidFill>
                <a:effectLst/>
                <a:latin typeface="canada-type-gibson"/>
              </a:rPr>
              <a:t>lets managers and organisations monitor and review workers’ progress</a:t>
            </a:r>
          </a:p>
          <a:p>
            <a:pPr>
              <a:buFont typeface="Arial" panose="020B0604020202020204" pitchFamily="34" charset="0"/>
              <a:buChar char="•"/>
            </a:pPr>
            <a:r>
              <a:rPr lang="en-GB" sz="1600" b="0" i="0" dirty="0">
                <a:solidFill>
                  <a:schemeClr val="tx2"/>
                </a:solidFill>
                <a:effectLst/>
                <a:latin typeface="canada-type-gibson"/>
              </a:rPr>
              <a:t>helps organisations make sure people receiving care and support have the support they need to achieve their outcomes or goals.</a:t>
            </a:r>
          </a:p>
          <a:p>
            <a:endParaRPr lang="en-GB" sz="1600" dirty="0">
              <a:solidFill>
                <a:schemeClr val="tx2"/>
              </a:solidFill>
            </a:endParaRPr>
          </a:p>
        </p:txBody>
      </p:sp>
    </p:spTree>
    <p:extLst>
      <p:ext uri="{BB962C8B-B14F-4D97-AF65-F5344CB8AC3E}">
        <p14:creationId xmlns:p14="http://schemas.microsoft.com/office/powerpoint/2010/main" val="36135892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90BC2-3622-9A80-1C2B-D550820420D6}"/>
              </a:ext>
            </a:extLst>
          </p:cNvPr>
          <p:cNvSpPr>
            <a:spLocks noGrp="1"/>
          </p:cNvSpPr>
          <p:nvPr>
            <p:ph type="title"/>
          </p:nvPr>
        </p:nvSpPr>
        <p:spPr>
          <a:xfrm>
            <a:off x="5764783" y="349665"/>
            <a:ext cx="5845571" cy="950326"/>
          </a:xfrm>
        </p:spPr>
        <p:txBody>
          <a:bodyPr anchor="b">
            <a:normAutofit/>
          </a:bodyPr>
          <a:lstStyle/>
          <a:p>
            <a:r>
              <a:rPr lang="en-GB" sz="4800" b="1" dirty="0">
                <a:solidFill>
                  <a:schemeClr val="tx2"/>
                </a:solidFill>
                <a:latin typeface="+mn-lt"/>
              </a:rPr>
              <a:t>One size fits all?</a:t>
            </a:r>
          </a:p>
        </p:txBody>
      </p:sp>
      <p:pic>
        <p:nvPicPr>
          <p:cNvPr id="7" name="Graphic 6" descr="Robot">
            <a:extLst>
              <a:ext uri="{FF2B5EF4-FFF2-40B4-BE49-F238E27FC236}">
                <a16:creationId xmlns:a16="http://schemas.microsoft.com/office/drawing/2014/main" id="{11F4C2CF-4204-8945-17E4-78B5241E7A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5110" y="1186882"/>
            <a:ext cx="4235516" cy="4235516"/>
          </a:xfrm>
          <a:prstGeom prst="rect">
            <a:avLst/>
          </a:prstGeom>
        </p:spPr>
      </p:pic>
      <p:sp>
        <p:nvSpPr>
          <p:cNvPr id="3" name="Content Placeholder 2">
            <a:extLst>
              <a:ext uri="{FF2B5EF4-FFF2-40B4-BE49-F238E27FC236}">
                <a16:creationId xmlns:a16="http://schemas.microsoft.com/office/drawing/2014/main" id="{434019F5-45B5-1FF4-D483-E7A29A420B77}"/>
              </a:ext>
            </a:extLst>
          </p:cNvPr>
          <p:cNvSpPr>
            <a:spLocks noGrp="1"/>
          </p:cNvSpPr>
          <p:nvPr>
            <p:ph idx="1"/>
          </p:nvPr>
        </p:nvSpPr>
        <p:spPr>
          <a:xfrm>
            <a:off x="5061924" y="1794687"/>
            <a:ext cx="6913069" cy="3799139"/>
          </a:xfrm>
        </p:spPr>
        <p:txBody>
          <a:bodyPr anchor="ctr">
            <a:normAutofit lnSpcReduction="10000"/>
          </a:bodyPr>
          <a:lstStyle/>
          <a:p>
            <a:r>
              <a:rPr lang="en-GB" sz="2000" dirty="0">
                <a:solidFill>
                  <a:schemeClr val="tx2"/>
                </a:solidFill>
              </a:rPr>
              <a:t>Supervision &amp; support should be varied as it responds to pressures, emerging themes and the setting.</a:t>
            </a:r>
          </a:p>
          <a:p>
            <a:r>
              <a:rPr lang="en-GB" sz="2000" dirty="0">
                <a:solidFill>
                  <a:schemeClr val="tx2"/>
                </a:solidFill>
              </a:rPr>
              <a:t>It often reflects what is happening at a wider organisation level</a:t>
            </a:r>
          </a:p>
          <a:p>
            <a:r>
              <a:rPr lang="en-GB" sz="2000" i="1" dirty="0">
                <a:solidFill>
                  <a:schemeClr val="tx2"/>
                </a:solidFill>
              </a:rPr>
              <a:t>Harrison &amp; Wise note(2005:217) that it can contrastingly be ‘rigid policies &amp; procedures, by form filling &amp; checklists’ or can appear to be ‘unstructured &amp; informal…..&amp; easy-going’</a:t>
            </a:r>
          </a:p>
          <a:p>
            <a:r>
              <a:rPr lang="en-GB" sz="2000" dirty="0">
                <a:solidFill>
                  <a:schemeClr val="tx2"/>
                </a:solidFill>
              </a:rPr>
              <a:t>Ultimately it cannot be deemed as ‘one size fits all’</a:t>
            </a:r>
          </a:p>
          <a:p>
            <a:r>
              <a:rPr lang="en-GB" sz="2000" dirty="0">
                <a:solidFill>
                  <a:schemeClr val="tx2"/>
                </a:solidFill>
              </a:rPr>
              <a:t>It should consider a range of unique points, </a:t>
            </a:r>
            <a:r>
              <a:rPr lang="en-GB" sz="2000" i="1" dirty="0">
                <a:solidFill>
                  <a:schemeClr val="tx2"/>
                </a:solidFill>
              </a:rPr>
              <a:t>‘offering on-going feedback, challenge &amp; encouragement.’(Martel, 2005)</a:t>
            </a:r>
          </a:p>
        </p:txBody>
      </p:sp>
    </p:spTree>
    <p:extLst>
      <p:ext uri="{BB962C8B-B14F-4D97-AF65-F5344CB8AC3E}">
        <p14:creationId xmlns:p14="http://schemas.microsoft.com/office/powerpoint/2010/main" val="1705194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a:extLst>
              <a:ext uri="{FF2B5EF4-FFF2-40B4-BE49-F238E27FC236}">
                <a16:creationId xmlns:a16="http://schemas.microsoft.com/office/drawing/2014/main" id="{B8CD7E50-245E-1EFA-BCDD-49A8112F23A7}"/>
              </a:ext>
            </a:extLst>
          </p:cNvPr>
          <p:cNvPicPr>
            <a:picLocks noGrp="1" noChangeAspect="1"/>
          </p:cNvPicPr>
          <p:nvPr>
            <p:ph idx="1"/>
          </p:nvPr>
        </p:nvPicPr>
        <p:blipFill>
          <a:blip r:embed="rId2"/>
          <a:stretch>
            <a:fillRect/>
          </a:stretch>
        </p:blipFill>
        <p:spPr>
          <a:xfrm>
            <a:off x="3853252" y="59348"/>
            <a:ext cx="4156421" cy="5597437"/>
          </a:xfrm>
        </p:spPr>
      </p:pic>
    </p:spTree>
    <p:extLst>
      <p:ext uri="{BB962C8B-B14F-4D97-AF65-F5344CB8AC3E}">
        <p14:creationId xmlns:p14="http://schemas.microsoft.com/office/powerpoint/2010/main" val="2573865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15863B-F844-47B2-B344-1D0295084403}"/>
              </a:ext>
            </a:extLst>
          </p:cNvPr>
          <p:cNvSpPr/>
          <p:nvPr/>
        </p:nvSpPr>
        <p:spPr>
          <a:xfrm>
            <a:off x="1179226" y="1575619"/>
            <a:ext cx="9833548" cy="4035264"/>
          </a:xfrm>
          <a:prstGeom prst="rect">
            <a:avLst/>
          </a:prstGeom>
        </p:spPr>
        <p:txBody>
          <a:bodyPr vert="horz" lIns="91440" tIns="45720" rIns="91440" bIns="45720" rtlCol="0">
            <a:normAutofit/>
          </a:bodyPr>
          <a:lstStyle/>
          <a:p>
            <a:pPr>
              <a:lnSpc>
                <a:spcPct val="90000"/>
              </a:lnSpc>
              <a:spcBef>
                <a:spcPts val="930"/>
              </a:spcBef>
            </a:pPr>
            <a:r>
              <a:rPr lang="en-US" sz="2400" dirty="0">
                <a:solidFill>
                  <a:schemeClr val="tx2"/>
                </a:solidFill>
              </a:rPr>
              <a:t>Hawkins and Shohet (1989)</a:t>
            </a:r>
            <a:r>
              <a:rPr lang="en-US" sz="2400" b="1" dirty="0">
                <a:solidFill>
                  <a:schemeClr val="tx2"/>
                </a:solidFill>
              </a:rPr>
              <a:t> </a:t>
            </a:r>
            <a:r>
              <a:rPr lang="en-US" sz="2400" dirty="0">
                <a:solidFill>
                  <a:schemeClr val="tx2"/>
                </a:solidFill>
              </a:rPr>
              <a:t>identify four categories of supervision:</a:t>
            </a:r>
          </a:p>
          <a:p>
            <a:pPr indent="-228600">
              <a:lnSpc>
                <a:spcPct val="90000"/>
              </a:lnSpc>
              <a:spcBef>
                <a:spcPts val="930"/>
              </a:spcBef>
              <a:buFont typeface="Arial" panose="020B0604020202020204" pitchFamily="34" charset="0"/>
              <a:buChar char="•"/>
            </a:pPr>
            <a:r>
              <a:rPr lang="en-US" sz="2400" dirty="0">
                <a:solidFill>
                  <a:schemeClr val="tx2"/>
                </a:solidFill>
              </a:rPr>
              <a:t> </a:t>
            </a:r>
            <a:r>
              <a:rPr lang="en-US" sz="2400" b="1" dirty="0">
                <a:solidFill>
                  <a:schemeClr val="tx2"/>
                </a:solidFill>
              </a:rPr>
              <a:t>Tutorial supervision:</a:t>
            </a:r>
            <a:r>
              <a:rPr lang="en-US" sz="2400" dirty="0">
                <a:solidFill>
                  <a:schemeClr val="tx2"/>
                </a:solidFill>
              </a:rPr>
              <a:t> focusing almost entirely on the educative function.</a:t>
            </a:r>
          </a:p>
          <a:p>
            <a:pPr indent="-228600">
              <a:lnSpc>
                <a:spcPct val="90000"/>
              </a:lnSpc>
              <a:spcBef>
                <a:spcPts val="930"/>
              </a:spcBef>
              <a:buFont typeface="Arial" panose="020B0604020202020204" pitchFamily="34" charset="0"/>
              <a:buChar char="•"/>
            </a:pPr>
            <a:r>
              <a:rPr lang="en-US" sz="2400" b="1" dirty="0">
                <a:solidFill>
                  <a:schemeClr val="tx2"/>
                </a:solidFill>
              </a:rPr>
              <a:t>Training supervision: </a:t>
            </a:r>
            <a:r>
              <a:rPr lang="en-US" sz="2400" dirty="0">
                <a:solidFill>
                  <a:schemeClr val="tx2"/>
                </a:solidFill>
              </a:rPr>
              <a:t>where the supervisor is responsible for the training of the supervisee, but also has a managerial or normative role.</a:t>
            </a:r>
          </a:p>
          <a:p>
            <a:pPr indent="-228600">
              <a:lnSpc>
                <a:spcPct val="90000"/>
              </a:lnSpc>
              <a:spcBef>
                <a:spcPts val="930"/>
              </a:spcBef>
              <a:buFont typeface="Arial" panose="020B0604020202020204" pitchFamily="34" charset="0"/>
              <a:buChar char="•"/>
            </a:pPr>
            <a:r>
              <a:rPr lang="en-US" sz="2400" dirty="0">
                <a:solidFill>
                  <a:schemeClr val="tx2"/>
                </a:solidFill>
              </a:rPr>
              <a:t> </a:t>
            </a:r>
            <a:r>
              <a:rPr lang="en-US" sz="2400" b="1" dirty="0">
                <a:solidFill>
                  <a:schemeClr val="tx2"/>
                </a:solidFill>
              </a:rPr>
              <a:t>Managerial supervision: </a:t>
            </a:r>
            <a:r>
              <a:rPr lang="en-US" sz="2400" dirty="0">
                <a:solidFill>
                  <a:schemeClr val="tx2"/>
                </a:solidFill>
              </a:rPr>
              <a:t>where the supervisor is the line manager of the supervisee.</a:t>
            </a:r>
          </a:p>
          <a:p>
            <a:pPr indent="-228600">
              <a:lnSpc>
                <a:spcPct val="90000"/>
              </a:lnSpc>
              <a:spcBef>
                <a:spcPts val="930"/>
              </a:spcBef>
              <a:buFont typeface="Arial" panose="020B0604020202020204" pitchFamily="34" charset="0"/>
              <a:buChar char="•"/>
            </a:pPr>
            <a:r>
              <a:rPr lang="en-US" sz="2400" b="1" dirty="0">
                <a:solidFill>
                  <a:schemeClr val="tx2"/>
                </a:solidFill>
              </a:rPr>
              <a:t>Consultant supervision: </a:t>
            </a:r>
            <a:r>
              <a:rPr lang="en-US" sz="2400" dirty="0">
                <a:solidFill>
                  <a:schemeClr val="tx2"/>
                </a:solidFill>
              </a:rPr>
              <a:t>where the supervisee consults with the supervisor who is not their trainer and not their manager </a:t>
            </a:r>
          </a:p>
          <a:p>
            <a:pPr>
              <a:lnSpc>
                <a:spcPct val="90000"/>
              </a:lnSpc>
              <a:spcBef>
                <a:spcPts val="930"/>
              </a:spcBef>
            </a:pPr>
            <a:r>
              <a:rPr lang="en-US" sz="2400" i="1" dirty="0">
                <a:solidFill>
                  <a:schemeClr val="tx2"/>
                </a:solidFill>
              </a:rPr>
              <a:t>(Hawkins and Shohet 1989, p. 44)</a:t>
            </a:r>
          </a:p>
        </p:txBody>
      </p:sp>
      <p:sp>
        <p:nvSpPr>
          <p:cNvPr id="3" name="TextBox 2">
            <a:extLst>
              <a:ext uri="{FF2B5EF4-FFF2-40B4-BE49-F238E27FC236}">
                <a16:creationId xmlns:a16="http://schemas.microsoft.com/office/drawing/2014/main" id="{B0E9D0BB-15F5-60C4-5E80-31A23BD18C16}"/>
              </a:ext>
            </a:extLst>
          </p:cNvPr>
          <p:cNvSpPr txBox="1"/>
          <p:nvPr/>
        </p:nvSpPr>
        <p:spPr>
          <a:xfrm>
            <a:off x="1658689" y="420078"/>
            <a:ext cx="8609653" cy="830997"/>
          </a:xfrm>
          <a:prstGeom prst="rect">
            <a:avLst/>
          </a:prstGeom>
          <a:noFill/>
        </p:spPr>
        <p:txBody>
          <a:bodyPr wrap="square" rtlCol="0">
            <a:spAutoFit/>
          </a:bodyPr>
          <a:lstStyle/>
          <a:p>
            <a:r>
              <a:rPr lang="en-GB" sz="4800" b="1" dirty="0">
                <a:solidFill>
                  <a:schemeClr val="tx2"/>
                </a:solidFill>
              </a:rPr>
              <a:t>Categories of supervision</a:t>
            </a:r>
          </a:p>
        </p:txBody>
      </p:sp>
    </p:spTree>
    <p:extLst>
      <p:ext uri="{BB962C8B-B14F-4D97-AF65-F5344CB8AC3E}">
        <p14:creationId xmlns:p14="http://schemas.microsoft.com/office/powerpoint/2010/main" val="27741590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6AE2387-DB73-AF20-6C6B-9163F60B7ED7}"/>
              </a:ext>
            </a:extLst>
          </p:cNvPr>
          <p:cNvPicPr>
            <a:picLocks noGrp="1" noChangeAspect="1"/>
          </p:cNvPicPr>
          <p:nvPr>
            <p:ph idx="1"/>
          </p:nvPr>
        </p:nvPicPr>
        <p:blipFill>
          <a:blip r:embed="rId2"/>
          <a:stretch>
            <a:fillRect/>
          </a:stretch>
        </p:blipFill>
        <p:spPr>
          <a:xfrm>
            <a:off x="1316049" y="234590"/>
            <a:ext cx="9559901" cy="5377444"/>
          </a:xfrm>
          <a:prstGeom prst="rect">
            <a:avLst/>
          </a:prstGeom>
        </p:spPr>
      </p:pic>
    </p:spTree>
    <p:extLst>
      <p:ext uri="{BB962C8B-B14F-4D97-AF65-F5344CB8AC3E}">
        <p14:creationId xmlns:p14="http://schemas.microsoft.com/office/powerpoint/2010/main" val="35657004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553E5-83A8-C849-B0C5-5A1FCBCCD553}"/>
              </a:ext>
            </a:extLst>
          </p:cNvPr>
          <p:cNvSpPr>
            <a:spLocks noGrp="1"/>
          </p:cNvSpPr>
          <p:nvPr>
            <p:ph type="title"/>
          </p:nvPr>
        </p:nvSpPr>
        <p:spPr>
          <a:xfrm>
            <a:off x="838200" y="365125"/>
            <a:ext cx="5393361" cy="1325563"/>
          </a:xfrm>
        </p:spPr>
        <p:txBody>
          <a:bodyPr>
            <a:normAutofit/>
          </a:bodyPr>
          <a:lstStyle/>
          <a:p>
            <a:r>
              <a:rPr lang="en-US" b="1" dirty="0">
                <a:solidFill>
                  <a:schemeClr val="tx2"/>
                </a:solidFill>
                <a:latin typeface="+mn-lt"/>
              </a:rPr>
              <a:t>Discussion Point</a:t>
            </a:r>
          </a:p>
        </p:txBody>
      </p:sp>
      <p:sp>
        <p:nvSpPr>
          <p:cNvPr id="3" name="Content Placeholder 2">
            <a:extLst>
              <a:ext uri="{FF2B5EF4-FFF2-40B4-BE49-F238E27FC236}">
                <a16:creationId xmlns:a16="http://schemas.microsoft.com/office/drawing/2014/main" id="{AEC20D94-0219-8F4A-97C6-8728C2529754}"/>
              </a:ext>
            </a:extLst>
          </p:cNvPr>
          <p:cNvSpPr>
            <a:spLocks noGrp="1"/>
          </p:cNvSpPr>
          <p:nvPr>
            <p:ph idx="1"/>
          </p:nvPr>
        </p:nvSpPr>
        <p:spPr>
          <a:xfrm>
            <a:off x="838200" y="1825625"/>
            <a:ext cx="5393361" cy="4351338"/>
          </a:xfrm>
        </p:spPr>
        <p:txBody>
          <a:bodyPr>
            <a:normAutofit/>
          </a:bodyPr>
          <a:lstStyle/>
          <a:p>
            <a:pPr marL="0" indent="0">
              <a:buNone/>
            </a:pPr>
            <a:endParaRPr lang="en-US" dirty="0">
              <a:solidFill>
                <a:schemeClr val="tx2"/>
              </a:solidFill>
            </a:endParaRPr>
          </a:p>
          <a:p>
            <a:pPr marL="0" indent="0">
              <a:buNone/>
            </a:pPr>
            <a:r>
              <a:rPr lang="en-US" dirty="0">
                <a:solidFill>
                  <a:schemeClr val="tx2"/>
                </a:solidFill>
              </a:rPr>
              <a:t>Within the context of youth and community work practice, what is the function of supervision?</a:t>
            </a:r>
          </a:p>
        </p:txBody>
      </p:sp>
      <p:pic>
        <p:nvPicPr>
          <p:cNvPr id="2050" name="Picture 2" descr="Speech bubble, speech cloud. Friendly chat. Conversation dialogue. People  talking. Hand drawn. Stickman cartoon. Doodle sketch, Vector graphic Stock  Vector Image &amp; Art - Alamy">
            <a:extLst>
              <a:ext uri="{FF2B5EF4-FFF2-40B4-BE49-F238E27FC236}">
                <a16:creationId xmlns:a16="http://schemas.microsoft.com/office/drawing/2014/main" id="{BDE8C78D-1B17-2F75-FB2E-CA7C54D77EF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72069" y="1176557"/>
            <a:ext cx="3611280" cy="38609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641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838200" y="365125"/>
            <a:ext cx="10515600" cy="627657"/>
          </a:xfrm>
        </p:spPr>
        <p:txBody>
          <a:bodyPr rtlCol="0">
            <a:normAutofit fontScale="90000"/>
          </a:bodyPr>
          <a:lstStyle/>
          <a:p>
            <a:pPr>
              <a:defRPr/>
            </a:pPr>
            <a:br>
              <a:rPr lang="en-GB" sz="2800" dirty="0">
                <a:solidFill>
                  <a:schemeClr val="tx2">
                    <a:satMod val="130000"/>
                  </a:schemeClr>
                </a:solidFill>
                <a:latin typeface="Arial" charset="0"/>
              </a:rPr>
            </a:br>
            <a:br>
              <a:rPr lang="en-GB" sz="2800" dirty="0">
                <a:solidFill>
                  <a:schemeClr val="tx2">
                    <a:satMod val="130000"/>
                  </a:schemeClr>
                </a:solidFill>
                <a:latin typeface="Arial" charset="0"/>
              </a:rPr>
            </a:br>
            <a:br>
              <a:rPr lang="en-GB" sz="2800" b="1" dirty="0">
                <a:solidFill>
                  <a:schemeClr val="tx2">
                    <a:satMod val="130000"/>
                  </a:schemeClr>
                </a:solidFill>
                <a:latin typeface="+mn-lt"/>
              </a:rPr>
            </a:br>
            <a:br>
              <a:rPr lang="en-GB" sz="2800" b="1" dirty="0">
                <a:solidFill>
                  <a:schemeClr val="tx2">
                    <a:satMod val="130000"/>
                  </a:schemeClr>
                </a:solidFill>
                <a:latin typeface="+mn-lt"/>
              </a:rPr>
            </a:br>
            <a:br>
              <a:rPr lang="en-GB" sz="2800" b="1" dirty="0">
                <a:solidFill>
                  <a:schemeClr val="tx2">
                    <a:satMod val="130000"/>
                  </a:schemeClr>
                </a:solidFill>
                <a:latin typeface="+mn-lt"/>
              </a:rPr>
            </a:br>
            <a:r>
              <a:rPr lang="en-GB" sz="3600" b="1" dirty="0">
                <a:solidFill>
                  <a:schemeClr val="tx2">
                    <a:satMod val="130000"/>
                  </a:schemeClr>
                </a:solidFill>
                <a:latin typeface="+mn-lt"/>
              </a:rPr>
              <a:t>Function of supervision – who does it serve?</a:t>
            </a:r>
            <a:br>
              <a:rPr lang="en-GB" sz="3600" dirty="0">
                <a:solidFill>
                  <a:schemeClr val="tx2">
                    <a:satMod val="130000"/>
                  </a:schemeClr>
                </a:solidFill>
                <a:latin typeface="Arial" charset="0"/>
              </a:rPr>
            </a:br>
            <a:br>
              <a:rPr lang="en-GB" sz="3600" dirty="0"/>
            </a:br>
            <a:br>
              <a:rPr lang="en-GB" sz="3600" b="1" dirty="0">
                <a:solidFill>
                  <a:schemeClr val="tx2">
                    <a:satMod val="130000"/>
                  </a:schemeClr>
                </a:solidFill>
                <a:latin typeface="Arial" charset="0"/>
              </a:rPr>
            </a:br>
            <a:endParaRPr lang="en-US" sz="3600" b="1" dirty="0">
              <a:solidFill>
                <a:schemeClr val="tx2">
                  <a:satMod val="130000"/>
                </a:schemeClr>
              </a:solidFill>
              <a:latin typeface="Arial" charset="0"/>
            </a:endParaRPr>
          </a:p>
        </p:txBody>
      </p:sp>
      <p:sp>
        <p:nvSpPr>
          <p:cNvPr id="6" name="Flowchart: Connector 5">
            <a:extLst>
              <a:ext uri="{FF2B5EF4-FFF2-40B4-BE49-F238E27FC236}">
                <a16:creationId xmlns:a16="http://schemas.microsoft.com/office/drawing/2014/main" id="{5EFA02FB-7E6B-38EC-177A-EEEABC0409D0}"/>
              </a:ext>
            </a:extLst>
          </p:cNvPr>
          <p:cNvSpPr/>
          <p:nvPr/>
        </p:nvSpPr>
        <p:spPr>
          <a:xfrm>
            <a:off x="3448280" y="1368683"/>
            <a:ext cx="2641600" cy="2743201"/>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6">
            <a:extLst>
              <a:ext uri="{FF2B5EF4-FFF2-40B4-BE49-F238E27FC236}">
                <a16:creationId xmlns:a16="http://schemas.microsoft.com/office/drawing/2014/main" id="{72F479C0-FC57-0287-297B-54F6292A6D34}"/>
              </a:ext>
            </a:extLst>
          </p:cNvPr>
          <p:cNvSpPr>
            <a:spLocks noGrp="1"/>
          </p:cNvSpPr>
          <p:nvPr>
            <p:ph idx="1"/>
          </p:nvPr>
        </p:nvSpPr>
        <p:spPr>
          <a:xfrm>
            <a:off x="5423739" y="1368682"/>
            <a:ext cx="2641600" cy="2743201"/>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9" name="Flowchart: Connector 8">
            <a:extLst>
              <a:ext uri="{FF2B5EF4-FFF2-40B4-BE49-F238E27FC236}">
                <a16:creationId xmlns:a16="http://schemas.microsoft.com/office/drawing/2014/main" id="{703324D7-841A-3E0A-4057-9F76048EC64E}"/>
              </a:ext>
            </a:extLst>
          </p:cNvPr>
          <p:cNvSpPr/>
          <p:nvPr/>
        </p:nvSpPr>
        <p:spPr>
          <a:xfrm>
            <a:off x="4385733" y="2902884"/>
            <a:ext cx="2641600" cy="2743201"/>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Isosceles Triangle 9">
            <a:extLst>
              <a:ext uri="{FF2B5EF4-FFF2-40B4-BE49-F238E27FC236}">
                <a16:creationId xmlns:a16="http://schemas.microsoft.com/office/drawing/2014/main" id="{D1684AEE-0D50-F3AB-DA6F-56201E3D9A58}"/>
              </a:ext>
            </a:extLst>
          </p:cNvPr>
          <p:cNvSpPr/>
          <p:nvPr/>
        </p:nvSpPr>
        <p:spPr>
          <a:xfrm rot="10800000">
            <a:off x="5176181" y="2902883"/>
            <a:ext cx="1060704" cy="914400"/>
          </a:xfrm>
          <a:prstGeom prst="triangle">
            <a:avLst/>
          </a:prstGeom>
          <a:solidFill>
            <a:srgbClr val="F8A6A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9684A9C8-1C2F-155D-E6BB-61949086AEFF}"/>
              </a:ext>
            </a:extLst>
          </p:cNvPr>
          <p:cNvSpPr txBox="1"/>
          <p:nvPr/>
        </p:nvSpPr>
        <p:spPr>
          <a:xfrm>
            <a:off x="5423739" y="3093407"/>
            <a:ext cx="675339" cy="400110"/>
          </a:xfrm>
          <a:prstGeom prst="rect">
            <a:avLst/>
          </a:prstGeom>
          <a:noFill/>
        </p:spPr>
        <p:txBody>
          <a:bodyPr wrap="square" rtlCol="0">
            <a:spAutoFit/>
          </a:bodyPr>
          <a:lstStyle/>
          <a:p>
            <a:r>
              <a:rPr lang="en-GB" sz="1000" b="1" dirty="0"/>
              <a:t>Young people</a:t>
            </a:r>
          </a:p>
        </p:txBody>
      </p:sp>
      <p:sp>
        <p:nvSpPr>
          <p:cNvPr id="13" name="TextBox 12">
            <a:extLst>
              <a:ext uri="{FF2B5EF4-FFF2-40B4-BE49-F238E27FC236}">
                <a16:creationId xmlns:a16="http://schemas.microsoft.com/office/drawing/2014/main" id="{C5C44CA7-9399-FD8E-65D5-123F19AF4E82}"/>
              </a:ext>
            </a:extLst>
          </p:cNvPr>
          <p:cNvSpPr txBox="1"/>
          <p:nvPr/>
        </p:nvSpPr>
        <p:spPr>
          <a:xfrm>
            <a:off x="9203266" y="1853317"/>
            <a:ext cx="2511846" cy="461665"/>
          </a:xfrm>
          <a:prstGeom prst="rect">
            <a:avLst/>
          </a:prstGeom>
          <a:noFill/>
        </p:spPr>
        <p:txBody>
          <a:bodyPr wrap="square" rtlCol="0">
            <a:spAutoFit/>
          </a:bodyPr>
          <a:lstStyle/>
          <a:p>
            <a:r>
              <a:rPr lang="en-GB" sz="2400" b="1" dirty="0">
                <a:latin typeface="Ink Free" panose="03080402000500000000" pitchFamily="66" charset="0"/>
              </a:rPr>
              <a:t>Mutual needs</a:t>
            </a:r>
          </a:p>
        </p:txBody>
      </p:sp>
      <p:sp>
        <p:nvSpPr>
          <p:cNvPr id="14" name="TextBox 13">
            <a:extLst>
              <a:ext uri="{FF2B5EF4-FFF2-40B4-BE49-F238E27FC236}">
                <a16:creationId xmlns:a16="http://schemas.microsoft.com/office/drawing/2014/main" id="{11668642-E881-CBA8-2C69-203C77CC46D2}"/>
              </a:ext>
            </a:extLst>
          </p:cNvPr>
          <p:cNvSpPr txBox="1"/>
          <p:nvPr/>
        </p:nvSpPr>
        <p:spPr>
          <a:xfrm>
            <a:off x="371354" y="1985225"/>
            <a:ext cx="2511846" cy="830997"/>
          </a:xfrm>
          <a:prstGeom prst="rect">
            <a:avLst/>
          </a:prstGeom>
          <a:noFill/>
        </p:spPr>
        <p:txBody>
          <a:bodyPr wrap="square" rtlCol="0">
            <a:spAutoFit/>
          </a:bodyPr>
          <a:lstStyle/>
          <a:p>
            <a:r>
              <a:rPr lang="en-GB" sz="2400" b="1" dirty="0">
                <a:latin typeface="Ink Free" panose="03080402000500000000" pitchFamily="66" charset="0"/>
              </a:rPr>
              <a:t>Organisational needs</a:t>
            </a:r>
          </a:p>
        </p:txBody>
      </p:sp>
      <p:sp>
        <p:nvSpPr>
          <p:cNvPr id="15" name="TextBox 14">
            <a:extLst>
              <a:ext uri="{FF2B5EF4-FFF2-40B4-BE49-F238E27FC236}">
                <a16:creationId xmlns:a16="http://schemas.microsoft.com/office/drawing/2014/main" id="{14677F7E-81EC-CDF1-D766-FB89D0C234F4}"/>
              </a:ext>
            </a:extLst>
          </p:cNvPr>
          <p:cNvSpPr txBox="1"/>
          <p:nvPr/>
        </p:nvSpPr>
        <p:spPr>
          <a:xfrm>
            <a:off x="7964786" y="4972418"/>
            <a:ext cx="2511846" cy="461665"/>
          </a:xfrm>
          <a:prstGeom prst="rect">
            <a:avLst/>
          </a:prstGeom>
          <a:noFill/>
        </p:spPr>
        <p:txBody>
          <a:bodyPr wrap="square" rtlCol="0">
            <a:spAutoFit/>
          </a:bodyPr>
          <a:lstStyle/>
          <a:p>
            <a:r>
              <a:rPr lang="en-GB" sz="2400" b="1" dirty="0">
                <a:latin typeface="Ink Free" panose="03080402000500000000" pitchFamily="66" charset="0"/>
              </a:rPr>
              <a:t>Individual needs</a:t>
            </a:r>
          </a:p>
        </p:txBody>
      </p:sp>
      <p:sp>
        <p:nvSpPr>
          <p:cNvPr id="16" name="Arrow: Right 15">
            <a:extLst>
              <a:ext uri="{FF2B5EF4-FFF2-40B4-BE49-F238E27FC236}">
                <a16:creationId xmlns:a16="http://schemas.microsoft.com/office/drawing/2014/main" id="{DB765AB5-0E75-A669-8846-997E8C75CB87}"/>
              </a:ext>
            </a:extLst>
          </p:cNvPr>
          <p:cNvSpPr/>
          <p:nvPr/>
        </p:nvSpPr>
        <p:spPr>
          <a:xfrm rot="1058311">
            <a:off x="2460700" y="2451824"/>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D1A7EBB7-CA53-7121-82C8-DFFF8FFE3BC2}"/>
              </a:ext>
            </a:extLst>
          </p:cNvPr>
          <p:cNvSpPr/>
          <p:nvPr/>
        </p:nvSpPr>
        <p:spPr>
          <a:xfrm rot="9572248">
            <a:off x="8018631" y="1905075"/>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625ABC34-9B2C-1D89-A8FE-D595197A3297}"/>
              </a:ext>
            </a:extLst>
          </p:cNvPr>
          <p:cNvSpPr/>
          <p:nvPr/>
        </p:nvSpPr>
        <p:spPr>
          <a:xfrm rot="12554210">
            <a:off x="6930346" y="4607851"/>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38657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838200" y="365125"/>
            <a:ext cx="10515600" cy="627657"/>
          </a:xfrm>
        </p:spPr>
        <p:txBody>
          <a:bodyPr rtlCol="0">
            <a:normAutofit fontScale="90000"/>
          </a:bodyPr>
          <a:lstStyle/>
          <a:p>
            <a:pPr>
              <a:defRPr/>
            </a:pPr>
            <a:br>
              <a:rPr lang="en-GB" sz="2800" dirty="0">
                <a:solidFill>
                  <a:schemeClr val="tx2">
                    <a:satMod val="130000"/>
                  </a:schemeClr>
                </a:solidFill>
                <a:latin typeface="Arial" charset="0"/>
              </a:rPr>
            </a:br>
            <a:br>
              <a:rPr lang="en-GB" sz="2800" dirty="0">
                <a:solidFill>
                  <a:schemeClr val="tx2">
                    <a:satMod val="130000"/>
                  </a:schemeClr>
                </a:solidFill>
                <a:latin typeface="Arial" charset="0"/>
              </a:rPr>
            </a:br>
            <a:br>
              <a:rPr lang="en-GB" sz="2800" b="1" dirty="0">
                <a:solidFill>
                  <a:schemeClr val="tx2">
                    <a:satMod val="130000"/>
                  </a:schemeClr>
                </a:solidFill>
                <a:latin typeface="+mn-lt"/>
              </a:rPr>
            </a:br>
            <a:br>
              <a:rPr lang="en-GB" sz="2800" b="1" dirty="0">
                <a:solidFill>
                  <a:schemeClr val="tx2">
                    <a:satMod val="130000"/>
                  </a:schemeClr>
                </a:solidFill>
                <a:latin typeface="+mn-lt"/>
              </a:rPr>
            </a:br>
            <a:br>
              <a:rPr lang="en-GB" sz="2800" b="1" dirty="0">
                <a:solidFill>
                  <a:schemeClr val="tx2">
                    <a:satMod val="130000"/>
                  </a:schemeClr>
                </a:solidFill>
                <a:latin typeface="+mn-lt"/>
              </a:rPr>
            </a:br>
            <a:r>
              <a:rPr lang="en-GB" sz="3600" b="1" dirty="0">
                <a:solidFill>
                  <a:schemeClr val="tx2">
                    <a:satMod val="130000"/>
                  </a:schemeClr>
                </a:solidFill>
                <a:latin typeface="+mn-lt"/>
              </a:rPr>
              <a:t>Function of supervision – imbalance</a:t>
            </a:r>
            <a:br>
              <a:rPr lang="en-GB" sz="3600" dirty="0">
                <a:solidFill>
                  <a:schemeClr val="tx2">
                    <a:satMod val="130000"/>
                  </a:schemeClr>
                </a:solidFill>
                <a:latin typeface="Arial" charset="0"/>
              </a:rPr>
            </a:br>
            <a:br>
              <a:rPr lang="en-GB" sz="3600" dirty="0"/>
            </a:br>
            <a:br>
              <a:rPr lang="en-GB" sz="3600" b="1" dirty="0">
                <a:solidFill>
                  <a:schemeClr val="tx2">
                    <a:satMod val="130000"/>
                  </a:schemeClr>
                </a:solidFill>
                <a:latin typeface="Arial" charset="0"/>
              </a:rPr>
            </a:br>
            <a:endParaRPr lang="en-US" sz="3600" b="1" dirty="0">
              <a:solidFill>
                <a:schemeClr val="tx2">
                  <a:satMod val="130000"/>
                </a:schemeClr>
              </a:solidFill>
              <a:latin typeface="Arial" charset="0"/>
            </a:endParaRPr>
          </a:p>
        </p:txBody>
      </p:sp>
      <p:sp>
        <p:nvSpPr>
          <p:cNvPr id="6" name="Flowchart: Connector 5">
            <a:extLst>
              <a:ext uri="{FF2B5EF4-FFF2-40B4-BE49-F238E27FC236}">
                <a16:creationId xmlns:a16="http://schemas.microsoft.com/office/drawing/2014/main" id="{5EFA02FB-7E6B-38EC-177A-EEEABC0409D0}"/>
              </a:ext>
            </a:extLst>
          </p:cNvPr>
          <p:cNvSpPr/>
          <p:nvPr/>
        </p:nvSpPr>
        <p:spPr>
          <a:xfrm>
            <a:off x="3454400" y="1972732"/>
            <a:ext cx="2641600" cy="2743201"/>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6">
            <a:extLst>
              <a:ext uri="{FF2B5EF4-FFF2-40B4-BE49-F238E27FC236}">
                <a16:creationId xmlns:a16="http://schemas.microsoft.com/office/drawing/2014/main" id="{72F479C0-FC57-0287-297B-54F6292A6D34}"/>
              </a:ext>
            </a:extLst>
          </p:cNvPr>
          <p:cNvSpPr>
            <a:spLocks noGrp="1"/>
          </p:cNvSpPr>
          <p:nvPr>
            <p:ph idx="1"/>
          </p:nvPr>
        </p:nvSpPr>
        <p:spPr>
          <a:xfrm>
            <a:off x="5731832" y="2808102"/>
            <a:ext cx="1862667" cy="1772444"/>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9" name="Flowchart: Connector 8">
            <a:extLst>
              <a:ext uri="{FF2B5EF4-FFF2-40B4-BE49-F238E27FC236}">
                <a16:creationId xmlns:a16="http://schemas.microsoft.com/office/drawing/2014/main" id="{703324D7-841A-3E0A-4057-9F76048EC64E}"/>
              </a:ext>
            </a:extLst>
          </p:cNvPr>
          <p:cNvSpPr/>
          <p:nvPr/>
        </p:nvSpPr>
        <p:spPr>
          <a:xfrm>
            <a:off x="5365214" y="3800819"/>
            <a:ext cx="871671" cy="1002535"/>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C5C44CA7-9399-FD8E-65D5-123F19AF4E82}"/>
              </a:ext>
            </a:extLst>
          </p:cNvPr>
          <p:cNvSpPr txBox="1"/>
          <p:nvPr/>
        </p:nvSpPr>
        <p:spPr>
          <a:xfrm>
            <a:off x="8465563" y="2509451"/>
            <a:ext cx="2511846" cy="461665"/>
          </a:xfrm>
          <a:prstGeom prst="rect">
            <a:avLst/>
          </a:prstGeom>
          <a:noFill/>
        </p:spPr>
        <p:txBody>
          <a:bodyPr wrap="square" rtlCol="0">
            <a:spAutoFit/>
          </a:bodyPr>
          <a:lstStyle/>
          <a:p>
            <a:r>
              <a:rPr lang="en-GB" sz="2400" b="1" dirty="0">
                <a:latin typeface="Ink Free" panose="03080402000500000000" pitchFamily="66" charset="0"/>
              </a:rPr>
              <a:t>Mutual needs</a:t>
            </a:r>
          </a:p>
        </p:txBody>
      </p:sp>
      <p:sp>
        <p:nvSpPr>
          <p:cNvPr id="14" name="TextBox 13">
            <a:extLst>
              <a:ext uri="{FF2B5EF4-FFF2-40B4-BE49-F238E27FC236}">
                <a16:creationId xmlns:a16="http://schemas.microsoft.com/office/drawing/2014/main" id="{11668642-E881-CBA8-2C69-203C77CC46D2}"/>
              </a:ext>
            </a:extLst>
          </p:cNvPr>
          <p:cNvSpPr txBox="1"/>
          <p:nvPr/>
        </p:nvSpPr>
        <p:spPr>
          <a:xfrm>
            <a:off x="476888" y="2324786"/>
            <a:ext cx="2511846" cy="830997"/>
          </a:xfrm>
          <a:prstGeom prst="rect">
            <a:avLst/>
          </a:prstGeom>
          <a:noFill/>
        </p:spPr>
        <p:txBody>
          <a:bodyPr wrap="square" rtlCol="0">
            <a:spAutoFit/>
          </a:bodyPr>
          <a:lstStyle/>
          <a:p>
            <a:r>
              <a:rPr lang="en-GB" sz="2400" b="1" dirty="0">
                <a:latin typeface="Ink Free" panose="03080402000500000000" pitchFamily="66" charset="0"/>
              </a:rPr>
              <a:t>Organisational needs</a:t>
            </a:r>
          </a:p>
        </p:txBody>
      </p:sp>
      <p:sp>
        <p:nvSpPr>
          <p:cNvPr id="15" name="TextBox 14">
            <a:extLst>
              <a:ext uri="{FF2B5EF4-FFF2-40B4-BE49-F238E27FC236}">
                <a16:creationId xmlns:a16="http://schemas.microsoft.com/office/drawing/2014/main" id="{14677F7E-81EC-CDF1-D766-FB89D0C234F4}"/>
              </a:ext>
            </a:extLst>
          </p:cNvPr>
          <p:cNvSpPr txBox="1"/>
          <p:nvPr/>
        </p:nvSpPr>
        <p:spPr>
          <a:xfrm>
            <a:off x="7076769" y="5244320"/>
            <a:ext cx="2511846" cy="461665"/>
          </a:xfrm>
          <a:prstGeom prst="rect">
            <a:avLst/>
          </a:prstGeom>
          <a:noFill/>
        </p:spPr>
        <p:txBody>
          <a:bodyPr wrap="square" rtlCol="0">
            <a:spAutoFit/>
          </a:bodyPr>
          <a:lstStyle/>
          <a:p>
            <a:r>
              <a:rPr lang="en-GB" sz="2400" b="1" dirty="0">
                <a:latin typeface="Ink Free" panose="03080402000500000000" pitchFamily="66" charset="0"/>
              </a:rPr>
              <a:t>Individual needs</a:t>
            </a:r>
          </a:p>
        </p:txBody>
      </p:sp>
      <p:sp>
        <p:nvSpPr>
          <p:cNvPr id="16" name="Arrow: Right 15">
            <a:extLst>
              <a:ext uri="{FF2B5EF4-FFF2-40B4-BE49-F238E27FC236}">
                <a16:creationId xmlns:a16="http://schemas.microsoft.com/office/drawing/2014/main" id="{DB765AB5-0E75-A669-8846-997E8C75CB87}"/>
              </a:ext>
            </a:extLst>
          </p:cNvPr>
          <p:cNvSpPr/>
          <p:nvPr/>
        </p:nvSpPr>
        <p:spPr>
          <a:xfrm rot="1058311">
            <a:off x="2615156" y="2497969"/>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D1A7EBB7-CA53-7121-82C8-DFFF8FFE3BC2}"/>
              </a:ext>
            </a:extLst>
          </p:cNvPr>
          <p:cNvSpPr/>
          <p:nvPr/>
        </p:nvSpPr>
        <p:spPr>
          <a:xfrm rot="9572248">
            <a:off x="7433310" y="2788634"/>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625ABC34-9B2C-1D89-A8FE-D595197A3297}"/>
              </a:ext>
            </a:extLst>
          </p:cNvPr>
          <p:cNvSpPr/>
          <p:nvPr/>
        </p:nvSpPr>
        <p:spPr>
          <a:xfrm rot="12554210">
            <a:off x="6042329" y="4723216"/>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615EF1F9-3E2D-02FC-E5A9-26B7252F5159}"/>
              </a:ext>
            </a:extLst>
          </p:cNvPr>
          <p:cNvSpPr txBox="1"/>
          <p:nvPr/>
        </p:nvSpPr>
        <p:spPr>
          <a:xfrm>
            <a:off x="476888" y="4965532"/>
            <a:ext cx="2698112" cy="584775"/>
          </a:xfrm>
          <a:prstGeom prst="rect">
            <a:avLst/>
          </a:prstGeom>
          <a:noFill/>
        </p:spPr>
        <p:txBody>
          <a:bodyPr wrap="square" rtlCol="0">
            <a:spAutoFit/>
          </a:bodyPr>
          <a:lstStyle/>
          <a:p>
            <a:r>
              <a:rPr lang="en-GB" sz="3200" b="1" dirty="0">
                <a:latin typeface="Ink Free" panose="03080402000500000000" pitchFamily="66" charset="0"/>
              </a:rPr>
              <a:t>Authoritarian</a:t>
            </a:r>
          </a:p>
        </p:txBody>
      </p:sp>
    </p:spTree>
    <p:extLst>
      <p:ext uri="{BB962C8B-B14F-4D97-AF65-F5344CB8AC3E}">
        <p14:creationId xmlns:p14="http://schemas.microsoft.com/office/powerpoint/2010/main" val="20046106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838200" y="365125"/>
            <a:ext cx="10515600" cy="627657"/>
          </a:xfrm>
        </p:spPr>
        <p:txBody>
          <a:bodyPr rtlCol="0">
            <a:normAutofit fontScale="90000"/>
          </a:bodyPr>
          <a:lstStyle/>
          <a:p>
            <a:pPr>
              <a:defRPr/>
            </a:pPr>
            <a:br>
              <a:rPr lang="en-GB" sz="2800" dirty="0">
                <a:solidFill>
                  <a:schemeClr val="tx2">
                    <a:satMod val="130000"/>
                  </a:schemeClr>
                </a:solidFill>
                <a:latin typeface="Arial" charset="0"/>
              </a:rPr>
            </a:br>
            <a:br>
              <a:rPr lang="en-GB" sz="2800" dirty="0">
                <a:solidFill>
                  <a:schemeClr val="tx2">
                    <a:satMod val="130000"/>
                  </a:schemeClr>
                </a:solidFill>
                <a:latin typeface="Arial" charset="0"/>
              </a:rPr>
            </a:br>
            <a:br>
              <a:rPr lang="en-GB" sz="2800" b="1" dirty="0">
                <a:solidFill>
                  <a:schemeClr val="tx2">
                    <a:satMod val="130000"/>
                  </a:schemeClr>
                </a:solidFill>
                <a:latin typeface="+mn-lt"/>
              </a:rPr>
            </a:br>
            <a:br>
              <a:rPr lang="en-GB" sz="2800" b="1" dirty="0">
                <a:solidFill>
                  <a:schemeClr val="tx2">
                    <a:satMod val="130000"/>
                  </a:schemeClr>
                </a:solidFill>
                <a:latin typeface="+mn-lt"/>
              </a:rPr>
            </a:br>
            <a:br>
              <a:rPr lang="en-GB" sz="2800" b="1" dirty="0">
                <a:solidFill>
                  <a:schemeClr val="tx2">
                    <a:satMod val="130000"/>
                  </a:schemeClr>
                </a:solidFill>
                <a:latin typeface="+mn-lt"/>
              </a:rPr>
            </a:br>
            <a:r>
              <a:rPr lang="en-GB" sz="3600" b="1" dirty="0">
                <a:solidFill>
                  <a:schemeClr val="tx2">
                    <a:satMod val="130000"/>
                  </a:schemeClr>
                </a:solidFill>
                <a:latin typeface="+mn-lt"/>
              </a:rPr>
              <a:t>Function of supervision – imbalance</a:t>
            </a:r>
            <a:br>
              <a:rPr lang="en-GB" sz="3600" dirty="0">
                <a:solidFill>
                  <a:schemeClr val="tx2">
                    <a:satMod val="130000"/>
                  </a:schemeClr>
                </a:solidFill>
                <a:latin typeface="Arial" charset="0"/>
              </a:rPr>
            </a:br>
            <a:br>
              <a:rPr lang="en-GB" sz="3600" dirty="0"/>
            </a:br>
            <a:br>
              <a:rPr lang="en-GB" sz="3600" b="1" dirty="0">
                <a:solidFill>
                  <a:schemeClr val="tx2">
                    <a:satMod val="130000"/>
                  </a:schemeClr>
                </a:solidFill>
                <a:latin typeface="Arial" charset="0"/>
              </a:rPr>
            </a:br>
            <a:endParaRPr lang="en-US" sz="3600" b="1" dirty="0">
              <a:solidFill>
                <a:schemeClr val="tx2">
                  <a:satMod val="130000"/>
                </a:schemeClr>
              </a:solidFill>
              <a:latin typeface="Arial" charset="0"/>
            </a:endParaRPr>
          </a:p>
        </p:txBody>
      </p:sp>
      <p:sp>
        <p:nvSpPr>
          <p:cNvPr id="6" name="Flowchart: Connector 5">
            <a:extLst>
              <a:ext uri="{FF2B5EF4-FFF2-40B4-BE49-F238E27FC236}">
                <a16:creationId xmlns:a16="http://schemas.microsoft.com/office/drawing/2014/main" id="{5EFA02FB-7E6B-38EC-177A-EEEABC0409D0}"/>
              </a:ext>
            </a:extLst>
          </p:cNvPr>
          <p:cNvSpPr/>
          <p:nvPr/>
        </p:nvSpPr>
        <p:spPr>
          <a:xfrm>
            <a:off x="5368997" y="2267572"/>
            <a:ext cx="1181967" cy="1045112"/>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6">
            <a:extLst>
              <a:ext uri="{FF2B5EF4-FFF2-40B4-BE49-F238E27FC236}">
                <a16:creationId xmlns:a16="http://schemas.microsoft.com/office/drawing/2014/main" id="{72F479C0-FC57-0287-297B-54F6292A6D34}"/>
              </a:ext>
            </a:extLst>
          </p:cNvPr>
          <p:cNvSpPr>
            <a:spLocks noGrp="1"/>
          </p:cNvSpPr>
          <p:nvPr>
            <p:ph idx="1"/>
          </p:nvPr>
        </p:nvSpPr>
        <p:spPr>
          <a:xfrm>
            <a:off x="5722464" y="2509451"/>
            <a:ext cx="1872036" cy="2071095"/>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9" name="Flowchart: Connector 8">
            <a:extLst>
              <a:ext uri="{FF2B5EF4-FFF2-40B4-BE49-F238E27FC236}">
                <a16:creationId xmlns:a16="http://schemas.microsoft.com/office/drawing/2014/main" id="{703324D7-841A-3E0A-4057-9F76048EC64E}"/>
              </a:ext>
            </a:extLst>
          </p:cNvPr>
          <p:cNvSpPr/>
          <p:nvPr/>
        </p:nvSpPr>
        <p:spPr>
          <a:xfrm>
            <a:off x="3640666" y="2717801"/>
            <a:ext cx="2596220" cy="2590800"/>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C5C44CA7-9399-FD8E-65D5-123F19AF4E82}"/>
              </a:ext>
            </a:extLst>
          </p:cNvPr>
          <p:cNvSpPr txBox="1"/>
          <p:nvPr/>
        </p:nvSpPr>
        <p:spPr>
          <a:xfrm>
            <a:off x="8465563" y="2509451"/>
            <a:ext cx="2511846" cy="461665"/>
          </a:xfrm>
          <a:prstGeom prst="rect">
            <a:avLst/>
          </a:prstGeom>
          <a:noFill/>
        </p:spPr>
        <p:txBody>
          <a:bodyPr wrap="square" rtlCol="0">
            <a:spAutoFit/>
          </a:bodyPr>
          <a:lstStyle/>
          <a:p>
            <a:r>
              <a:rPr lang="en-GB" sz="2400" b="1" dirty="0">
                <a:solidFill>
                  <a:schemeClr val="tx2"/>
                </a:solidFill>
                <a:latin typeface="Ink Free" panose="03080402000500000000" pitchFamily="66" charset="0"/>
              </a:rPr>
              <a:t>Mutual needs</a:t>
            </a:r>
          </a:p>
        </p:txBody>
      </p:sp>
      <p:sp>
        <p:nvSpPr>
          <p:cNvPr id="14" name="TextBox 13">
            <a:extLst>
              <a:ext uri="{FF2B5EF4-FFF2-40B4-BE49-F238E27FC236}">
                <a16:creationId xmlns:a16="http://schemas.microsoft.com/office/drawing/2014/main" id="{11668642-E881-CBA8-2C69-203C77CC46D2}"/>
              </a:ext>
            </a:extLst>
          </p:cNvPr>
          <p:cNvSpPr txBox="1"/>
          <p:nvPr/>
        </p:nvSpPr>
        <p:spPr>
          <a:xfrm>
            <a:off x="2169719" y="1965969"/>
            <a:ext cx="2511846" cy="830997"/>
          </a:xfrm>
          <a:prstGeom prst="rect">
            <a:avLst/>
          </a:prstGeom>
          <a:noFill/>
        </p:spPr>
        <p:txBody>
          <a:bodyPr wrap="square" rtlCol="0">
            <a:spAutoFit/>
          </a:bodyPr>
          <a:lstStyle/>
          <a:p>
            <a:r>
              <a:rPr lang="en-GB" sz="2400" b="1" dirty="0">
                <a:solidFill>
                  <a:schemeClr val="tx2"/>
                </a:solidFill>
                <a:latin typeface="Ink Free" panose="03080402000500000000" pitchFamily="66" charset="0"/>
              </a:rPr>
              <a:t>Organisational needs</a:t>
            </a:r>
          </a:p>
        </p:txBody>
      </p:sp>
      <p:sp>
        <p:nvSpPr>
          <p:cNvPr id="15" name="TextBox 14">
            <a:extLst>
              <a:ext uri="{FF2B5EF4-FFF2-40B4-BE49-F238E27FC236}">
                <a16:creationId xmlns:a16="http://schemas.microsoft.com/office/drawing/2014/main" id="{14677F7E-81EC-CDF1-D766-FB89D0C234F4}"/>
              </a:ext>
            </a:extLst>
          </p:cNvPr>
          <p:cNvSpPr txBox="1"/>
          <p:nvPr/>
        </p:nvSpPr>
        <p:spPr>
          <a:xfrm>
            <a:off x="7076769" y="5244320"/>
            <a:ext cx="2511846" cy="461665"/>
          </a:xfrm>
          <a:prstGeom prst="rect">
            <a:avLst/>
          </a:prstGeom>
          <a:noFill/>
        </p:spPr>
        <p:txBody>
          <a:bodyPr wrap="square" rtlCol="0">
            <a:spAutoFit/>
          </a:bodyPr>
          <a:lstStyle/>
          <a:p>
            <a:r>
              <a:rPr lang="en-GB" sz="2400" b="1" dirty="0">
                <a:solidFill>
                  <a:schemeClr val="tx2"/>
                </a:solidFill>
                <a:latin typeface="Ink Free" panose="03080402000500000000" pitchFamily="66" charset="0"/>
              </a:rPr>
              <a:t>Individual needs</a:t>
            </a:r>
          </a:p>
        </p:txBody>
      </p:sp>
      <p:sp>
        <p:nvSpPr>
          <p:cNvPr id="16" name="Arrow: Right 15">
            <a:extLst>
              <a:ext uri="{FF2B5EF4-FFF2-40B4-BE49-F238E27FC236}">
                <a16:creationId xmlns:a16="http://schemas.microsoft.com/office/drawing/2014/main" id="{DB765AB5-0E75-A669-8846-997E8C75CB87}"/>
              </a:ext>
            </a:extLst>
          </p:cNvPr>
          <p:cNvSpPr/>
          <p:nvPr/>
        </p:nvSpPr>
        <p:spPr>
          <a:xfrm rot="1058311">
            <a:off x="4599389" y="1967141"/>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D1A7EBB7-CA53-7121-82C8-DFFF8FFE3BC2}"/>
              </a:ext>
            </a:extLst>
          </p:cNvPr>
          <p:cNvSpPr/>
          <p:nvPr/>
        </p:nvSpPr>
        <p:spPr>
          <a:xfrm rot="9572248">
            <a:off x="7433310" y="2788634"/>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625ABC34-9B2C-1D89-A8FE-D595197A3297}"/>
              </a:ext>
            </a:extLst>
          </p:cNvPr>
          <p:cNvSpPr/>
          <p:nvPr/>
        </p:nvSpPr>
        <p:spPr>
          <a:xfrm rot="12554210">
            <a:off x="6042329" y="4723216"/>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615EF1F9-3E2D-02FC-E5A9-26B7252F5159}"/>
              </a:ext>
            </a:extLst>
          </p:cNvPr>
          <p:cNvSpPr txBox="1"/>
          <p:nvPr/>
        </p:nvSpPr>
        <p:spPr>
          <a:xfrm>
            <a:off x="522613" y="4705711"/>
            <a:ext cx="2698112" cy="1077218"/>
          </a:xfrm>
          <a:prstGeom prst="rect">
            <a:avLst/>
          </a:prstGeom>
          <a:noFill/>
        </p:spPr>
        <p:txBody>
          <a:bodyPr wrap="square" rtlCol="0">
            <a:spAutoFit/>
          </a:bodyPr>
          <a:lstStyle/>
          <a:p>
            <a:r>
              <a:rPr lang="en-GB" sz="3200" b="1" dirty="0">
                <a:solidFill>
                  <a:schemeClr val="tx2"/>
                </a:solidFill>
                <a:latin typeface="Ink Free" panose="03080402000500000000" pitchFamily="66" charset="0"/>
              </a:rPr>
              <a:t>Mentor/ counsellor</a:t>
            </a:r>
          </a:p>
        </p:txBody>
      </p:sp>
    </p:spTree>
    <p:extLst>
      <p:ext uri="{BB962C8B-B14F-4D97-AF65-F5344CB8AC3E}">
        <p14:creationId xmlns:p14="http://schemas.microsoft.com/office/powerpoint/2010/main" val="2775924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838200" y="365125"/>
            <a:ext cx="10515600" cy="627657"/>
          </a:xfrm>
        </p:spPr>
        <p:txBody>
          <a:bodyPr rtlCol="0">
            <a:normAutofit fontScale="90000"/>
          </a:bodyPr>
          <a:lstStyle/>
          <a:p>
            <a:pPr>
              <a:defRPr/>
            </a:pPr>
            <a:br>
              <a:rPr lang="en-GB" sz="2800" dirty="0">
                <a:solidFill>
                  <a:schemeClr val="tx2">
                    <a:satMod val="130000"/>
                  </a:schemeClr>
                </a:solidFill>
                <a:latin typeface="Arial" charset="0"/>
              </a:rPr>
            </a:br>
            <a:br>
              <a:rPr lang="en-GB" sz="2800" dirty="0">
                <a:solidFill>
                  <a:schemeClr val="tx2">
                    <a:satMod val="130000"/>
                  </a:schemeClr>
                </a:solidFill>
                <a:latin typeface="Arial" charset="0"/>
              </a:rPr>
            </a:br>
            <a:br>
              <a:rPr lang="en-GB" sz="2800" b="1" dirty="0">
                <a:solidFill>
                  <a:schemeClr val="tx2">
                    <a:satMod val="130000"/>
                  </a:schemeClr>
                </a:solidFill>
                <a:latin typeface="+mn-lt"/>
              </a:rPr>
            </a:br>
            <a:br>
              <a:rPr lang="en-GB" sz="2800" b="1" dirty="0">
                <a:solidFill>
                  <a:schemeClr val="tx2">
                    <a:satMod val="130000"/>
                  </a:schemeClr>
                </a:solidFill>
                <a:latin typeface="+mn-lt"/>
              </a:rPr>
            </a:br>
            <a:br>
              <a:rPr lang="en-GB" sz="2800" b="1" dirty="0">
                <a:solidFill>
                  <a:schemeClr val="tx2">
                    <a:satMod val="130000"/>
                  </a:schemeClr>
                </a:solidFill>
                <a:latin typeface="+mn-lt"/>
              </a:rPr>
            </a:br>
            <a:r>
              <a:rPr lang="en-GB" sz="3600" b="1" dirty="0">
                <a:solidFill>
                  <a:schemeClr val="tx2">
                    <a:satMod val="130000"/>
                  </a:schemeClr>
                </a:solidFill>
                <a:latin typeface="+mn-lt"/>
              </a:rPr>
              <a:t>Function of supervision – imbalance</a:t>
            </a:r>
            <a:br>
              <a:rPr lang="en-GB" sz="3600" dirty="0">
                <a:solidFill>
                  <a:schemeClr val="tx2">
                    <a:satMod val="130000"/>
                  </a:schemeClr>
                </a:solidFill>
                <a:latin typeface="Arial" charset="0"/>
              </a:rPr>
            </a:br>
            <a:br>
              <a:rPr lang="en-GB" sz="3600" dirty="0"/>
            </a:br>
            <a:br>
              <a:rPr lang="en-GB" sz="3600" b="1" dirty="0">
                <a:solidFill>
                  <a:schemeClr val="tx2">
                    <a:satMod val="130000"/>
                  </a:schemeClr>
                </a:solidFill>
                <a:latin typeface="Arial" charset="0"/>
              </a:rPr>
            </a:br>
            <a:endParaRPr lang="en-US" sz="3600" b="1" dirty="0">
              <a:solidFill>
                <a:schemeClr val="tx2">
                  <a:satMod val="130000"/>
                </a:schemeClr>
              </a:solidFill>
              <a:latin typeface="Arial" charset="0"/>
            </a:endParaRPr>
          </a:p>
        </p:txBody>
      </p:sp>
      <p:sp>
        <p:nvSpPr>
          <p:cNvPr id="6" name="Flowchart: Connector 5">
            <a:extLst>
              <a:ext uri="{FF2B5EF4-FFF2-40B4-BE49-F238E27FC236}">
                <a16:creationId xmlns:a16="http://schemas.microsoft.com/office/drawing/2014/main" id="{5EFA02FB-7E6B-38EC-177A-EEEABC0409D0}"/>
              </a:ext>
            </a:extLst>
          </p:cNvPr>
          <p:cNvSpPr/>
          <p:nvPr/>
        </p:nvSpPr>
        <p:spPr>
          <a:xfrm>
            <a:off x="5435918" y="2586624"/>
            <a:ext cx="851181" cy="726059"/>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6">
            <a:extLst>
              <a:ext uri="{FF2B5EF4-FFF2-40B4-BE49-F238E27FC236}">
                <a16:creationId xmlns:a16="http://schemas.microsoft.com/office/drawing/2014/main" id="{72F479C0-FC57-0287-297B-54F6292A6D34}"/>
              </a:ext>
            </a:extLst>
          </p:cNvPr>
          <p:cNvSpPr>
            <a:spLocks noGrp="1"/>
          </p:cNvSpPr>
          <p:nvPr>
            <p:ph idx="1"/>
          </p:nvPr>
        </p:nvSpPr>
        <p:spPr>
          <a:xfrm>
            <a:off x="5722463" y="2509450"/>
            <a:ext cx="2320869" cy="2196655"/>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9" name="Flowchart: Connector 8">
            <a:extLst>
              <a:ext uri="{FF2B5EF4-FFF2-40B4-BE49-F238E27FC236}">
                <a16:creationId xmlns:a16="http://schemas.microsoft.com/office/drawing/2014/main" id="{703324D7-841A-3E0A-4057-9F76048EC64E}"/>
              </a:ext>
            </a:extLst>
          </p:cNvPr>
          <p:cNvSpPr/>
          <p:nvPr/>
        </p:nvSpPr>
        <p:spPr>
          <a:xfrm>
            <a:off x="5291666" y="3065021"/>
            <a:ext cx="851181" cy="726059"/>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C5C44CA7-9399-FD8E-65D5-123F19AF4E82}"/>
              </a:ext>
            </a:extLst>
          </p:cNvPr>
          <p:cNvSpPr txBox="1"/>
          <p:nvPr/>
        </p:nvSpPr>
        <p:spPr>
          <a:xfrm>
            <a:off x="9064801" y="2381467"/>
            <a:ext cx="2511846" cy="461665"/>
          </a:xfrm>
          <a:prstGeom prst="rect">
            <a:avLst/>
          </a:prstGeom>
          <a:noFill/>
        </p:spPr>
        <p:txBody>
          <a:bodyPr wrap="square" rtlCol="0">
            <a:spAutoFit/>
          </a:bodyPr>
          <a:lstStyle/>
          <a:p>
            <a:r>
              <a:rPr lang="en-GB" sz="2400" b="1" dirty="0">
                <a:solidFill>
                  <a:schemeClr val="tx2"/>
                </a:solidFill>
                <a:latin typeface="Ink Free" panose="03080402000500000000" pitchFamily="66" charset="0"/>
              </a:rPr>
              <a:t>Mutual needs</a:t>
            </a:r>
          </a:p>
        </p:txBody>
      </p:sp>
      <p:sp>
        <p:nvSpPr>
          <p:cNvPr id="14" name="TextBox 13">
            <a:extLst>
              <a:ext uri="{FF2B5EF4-FFF2-40B4-BE49-F238E27FC236}">
                <a16:creationId xmlns:a16="http://schemas.microsoft.com/office/drawing/2014/main" id="{11668642-E881-CBA8-2C69-203C77CC46D2}"/>
              </a:ext>
            </a:extLst>
          </p:cNvPr>
          <p:cNvSpPr txBox="1"/>
          <p:nvPr/>
        </p:nvSpPr>
        <p:spPr>
          <a:xfrm>
            <a:off x="2169719" y="1965969"/>
            <a:ext cx="2511846" cy="830997"/>
          </a:xfrm>
          <a:prstGeom prst="rect">
            <a:avLst/>
          </a:prstGeom>
          <a:noFill/>
        </p:spPr>
        <p:txBody>
          <a:bodyPr wrap="square" rtlCol="0">
            <a:spAutoFit/>
          </a:bodyPr>
          <a:lstStyle/>
          <a:p>
            <a:r>
              <a:rPr lang="en-GB" sz="2400" b="1" dirty="0">
                <a:solidFill>
                  <a:schemeClr val="tx2"/>
                </a:solidFill>
                <a:latin typeface="Ink Free" panose="03080402000500000000" pitchFamily="66" charset="0"/>
              </a:rPr>
              <a:t>Organisational needs</a:t>
            </a:r>
          </a:p>
        </p:txBody>
      </p:sp>
      <p:sp>
        <p:nvSpPr>
          <p:cNvPr id="15" name="TextBox 14">
            <a:extLst>
              <a:ext uri="{FF2B5EF4-FFF2-40B4-BE49-F238E27FC236}">
                <a16:creationId xmlns:a16="http://schemas.microsoft.com/office/drawing/2014/main" id="{14677F7E-81EC-CDF1-D766-FB89D0C234F4}"/>
              </a:ext>
            </a:extLst>
          </p:cNvPr>
          <p:cNvSpPr txBox="1"/>
          <p:nvPr/>
        </p:nvSpPr>
        <p:spPr>
          <a:xfrm>
            <a:off x="4840077" y="4823774"/>
            <a:ext cx="2511846" cy="461665"/>
          </a:xfrm>
          <a:prstGeom prst="rect">
            <a:avLst/>
          </a:prstGeom>
          <a:noFill/>
        </p:spPr>
        <p:txBody>
          <a:bodyPr wrap="square" rtlCol="0">
            <a:spAutoFit/>
          </a:bodyPr>
          <a:lstStyle/>
          <a:p>
            <a:r>
              <a:rPr lang="en-GB" sz="2400" b="1" dirty="0">
                <a:solidFill>
                  <a:schemeClr val="tx2"/>
                </a:solidFill>
                <a:latin typeface="Ink Free" panose="03080402000500000000" pitchFamily="66" charset="0"/>
              </a:rPr>
              <a:t>Individual needs</a:t>
            </a:r>
          </a:p>
        </p:txBody>
      </p:sp>
      <p:sp>
        <p:nvSpPr>
          <p:cNvPr id="16" name="Arrow: Right 15">
            <a:extLst>
              <a:ext uri="{FF2B5EF4-FFF2-40B4-BE49-F238E27FC236}">
                <a16:creationId xmlns:a16="http://schemas.microsoft.com/office/drawing/2014/main" id="{DB765AB5-0E75-A669-8846-997E8C75CB87}"/>
              </a:ext>
            </a:extLst>
          </p:cNvPr>
          <p:cNvSpPr/>
          <p:nvPr/>
        </p:nvSpPr>
        <p:spPr>
          <a:xfrm rot="1643146">
            <a:off x="4474392" y="2410687"/>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D1A7EBB7-CA53-7121-82C8-DFFF8FFE3BC2}"/>
              </a:ext>
            </a:extLst>
          </p:cNvPr>
          <p:cNvSpPr/>
          <p:nvPr/>
        </p:nvSpPr>
        <p:spPr>
          <a:xfrm rot="9572248">
            <a:off x="7840673" y="2344309"/>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625ABC34-9B2C-1D89-A8FE-D595197A3297}"/>
              </a:ext>
            </a:extLst>
          </p:cNvPr>
          <p:cNvSpPr/>
          <p:nvPr/>
        </p:nvSpPr>
        <p:spPr>
          <a:xfrm rot="18897942">
            <a:off x="4700242" y="3997633"/>
            <a:ext cx="978408" cy="48463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615EF1F9-3E2D-02FC-E5A9-26B7252F5159}"/>
              </a:ext>
            </a:extLst>
          </p:cNvPr>
          <p:cNvSpPr txBox="1"/>
          <p:nvPr/>
        </p:nvSpPr>
        <p:spPr>
          <a:xfrm>
            <a:off x="354584" y="4117376"/>
            <a:ext cx="2698112" cy="1569660"/>
          </a:xfrm>
          <a:prstGeom prst="rect">
            <a:avLst/>
          </a:prstGeom>
          <a:noFill/>
        </p:spPr>
        <p:txBody>
          <a:bodyPr wrap="square" rtlCol="0">
            <a:spAutoFit/>
          </a:bodyPr>
          <a:lstStyle/>
          <a:p>
            <a:r>
              <a:rPr lang="en-GB" sz="3200" b="1" dirty="0">
                <a:solidFill>
                  <a:schemeClr val="tx2"/>
                </a:solidFill>
                <a:latin typeface="Ink Free" panose="03080402000500000000" pitchFamily="66" charset="0"/>
              </a:rPr>
              <a:t>Lovers, friends or at war!</a:t>
            </a:r>
          </a:p>
        </p:txBody>
      </p:sp>
    </p:spTree>
    <p:extLst>
      <p:ext uri="{BB962C8B-B14F-4D97-AF65-F5344CB8AC3E}">
        <p14:creationId xmlns:p14="http://schemas.microsoft.com/office/powerpoint/2010/main" val="3643333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838200" y="365125"/>
            <a:ext cx="10515600" cy="627657"/>
          </a:xfrm>
        </p:spPr>
        <p:txBody>
          <a:bodyPr rtlCol="0">
            <a:normAutofit fontScale="90000"/>
          </a:bodyPr>
          <a:lstStyle/>
          <a:p>
            <a:pPr>
              <a:defRPr/>
            </a:pPr>
            <a:br>
              <a:rPr lang="en-GB" sz="2800" dirty="0">
                <a:solidFill>
                  <a:schemeClr val="tx2">
                    <a:satMod val="130000"/>
                  </a:schemeClr>
                </a:solidFill>
                <a:latin typeface="Arial" charset="0"/>
              </a:rPr>
            </a:br>
            <a:br>
              <a:rPr lang="en-GB" sz="2800" dirty="0">
                <a:solidFill>
                  <a:schemeClr val="tx2">
                    <a:satMod val="130000"/>
                  </a:schemeClr>
                </a:solidFill>
                <a:latin typeface="Arial" charset="0"/>
              </a:rPr>
            </a:br>
            <a:br>
              <a:rPr lang="en-GB" sz="2800" b="1" dirty="0">
                <a:solidFill>
                  <a:schemeClr val="tx2">
                    <a:satMod val="130000"/>
                  </a:schemeClr>
                </a:solidFill>
                <a:latin typeface="+mn-lt"/>
              </a:rPr>
            </a:br>
            <a:br>
              <a:rPr lang="en-GB" sz="2800" b="1" dirty="0">
                <a:solidFill>
                  <a:schemeClr val="tx2">
                    <a:satMod val="130000"/>
                  </a:schemeClr>
                </a:solidFill>
                <a:latin typeface="+mn-lt"/>
              </a:rPr>
            </a:br>
            <a:br>
              <a:rPr lang="en-GB" sz="2800" b="1" dirty="0">
                <a:solidFill>
                  <a:schemeClr val="tx2">
                    <a:satMod val="130000"/>
                  </a:schemeClr>
                </a:solidFill>
                <a:latin typeface="+mn-lt"/>
              </a:rPr>
            </a:br>
            <a:r>
              <a:rPr lang="en-GB" sz="3600" b="1" dirty="0">
                <a:solidFill>
                  <a:schemeClr val="tx2">
                    <a:satMod val="130000"/>
                  </a:schemeClr>
                </a:solidFill>
                <a:latin typeface="+mn-lt"/>
              </a:rPr>
              <a:t>Function of supervision – your balance</a:t>
            </a:r>
            <a:br>
              <a:rPr lang="en-GB" sz="3600" dirty="0">
                <a:solidFill>
                  <a:schemeClr val="tx2">
                    <a:satMod val="130000"/>
                  </a:schemeClr>
                </a:solidFill>
                <a:latin typeface="Arial" charset="0"/>
              </a:rPr>
            </a:br>
            <a:br>
              <a:rPr lang="en-GB" sz="3600" dirty="0"/>
            </a:br>
            <a:br>
              <a:rPr lang="en-GB" sz="3600" b="1" dirty="0">
                <a:solidFill>
                  <a:schemeClr val="tx2">
                    <a:satMod val="130000"/>
                  </a:schemeClr>
                </a:solidFill>
                <a:latin typeface="Arial" charset="0"/>
              </a:rPr>
            </a:br>
            <a:endParaRPr lang="en-US" sz="3600" b="1" dirty="0">
              <a:solidFill>
                <a:schemeClr val="tx2">
                  <a:satMod val="130000"/>
                </a:schemeClr>
              </a:solidFill>
              <a:latin typeface="Arial" charset="0"/>
            </a:endParaRPr>
          </a:p>
        </p:txBody>
      </p:sp>
      <p:sp>
        <p:nvSpPr>
          <p:cNvPr id="6" name="Flowchart: Connector 5">
            <a:extLst>
              <a:ext uri="{FF2B5EF4-FFF2-40B4-BE49-F238E27FC236}">
                <a16:creationId xmlns:a16="http://schemas.microsoft.com/office/drawing/2014/main" id="{5EFA02FB-7E6B-38EC-177A-EEEABC0409D0}"/>
              </a:ext>
            </a:extLst>
          </p:cNvPr>
          <p:cNvSpPr/>
          <p:nvPr/>
        </p:nvSpPr>
        <p:spPr>
          <a:xfrm>
            <a:off x="4352185" y="1332187"/>
            <a:ext cx="2107882" cy="1638929"/>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6">
            <a:extLst>
              <a:ext uri="{FF2B5EF4-FFF2-40B4-BE49-F238E27FC236}">
                <a16:creationId xmlns:a16="http://schemas.microsoft.com/office/drawing/2014/main" id="{72F479C0-FC57-0287-297B-54F6292A6D34}"/>
              </a:ext>
            </a:extLst>
          </p:cNvPr>
          <p:cNvSpPr>
            <a:spLocks noGrp="1"/>
          </p:cNvSpPr>
          <p:nvPr>
            <p:ph idx="1"/>
          </p:nvPr>
        </p:nvSpPr>
        <p:spPr>
          <a:xfrm>
            <a:off x="7602063" y="2994256"/>
            <a:ext cx="2320869" cy="2196655"/>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9" name="Flowchart: Connector 8">
            <a:extLst>
              <a:ext uri="{FF2B5EF4-FFF2-40B4-BE49-F238E27FC236}">
                <a16:creationId xmlns:a16="http://schemas.microsoft.com/office/drawing/2014/main" id="{703324D7-841A-3E0A-4057-9F76048EC64E}"/>
              </a:ext>
            </a:extLst>
          </p:cNvPr>
          <p:cNvSpPr/>
          <p:nvPr/>
        </p:nvSpPr>
        <p:spPr>
          <a:xfrm>
            <a:off x="4978718" y="2994256"/>
            <a:ext cx="2320869" cy="1829518"/>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C5C44CA7-9399-FD8E-65D5-123F19AF4E82}"/>
              </a:ext>
            </a:extLst>
          </p:cNvPr>
          <p:cNvSpPr txBox="1"/>
          <p:nvPr/>
        </p:nvSpPr>
        <p:spPr>
          <a:xfrm>
            <a:off x="8465563" y="2509451"/>
            <a:ext cx="2511846" cy="461665"/>
          </a:xfrm>
          <a:prstGeom prst="rect">
            <a:avLst/>
          </a:prstGeom>
          <a:noFill/>
        </p:spPr>
        <p:txBody>
          <a:bodyPr wrap="square" rtlCol="0">
            <a:spAutoFit/>
          </a:bodyPr>
          <a:lstStyle/>
          <a:p>
            <a:r>
              <a:rPr lang="en-GB" sz="2400" b="1" dirty="0">
                <a:solidFill>
                  <a:schemeClr val="tx2"/>
                </a:solidFill>
                <a:latin typeface="Ink Free" panose="03080402000500000000" pitchFamily="66" charset="0"/>
              </a:rPr>
              <a:t>Mutual needs</a:t>
            </a:r>
          </a:p>
        </p:txBody>
      </p:sp>
      <p:sp>
        <p:nvSpPr>
          <p:cNvPr id="14" name="TextBox 13">
            <a:extLst>
              <a:ext uri="{FF2B5EF4-FFF2-40B4-BE49-F238E27FC236}">
                <a16:creationId xmlns:a16="http://schemas.microsoft.com/office/drawing/2014/main" id="{11668642-E881-CBA8-2C69-203C77CC46D2}"/>
              </a:ext>
            </a:extLst>
          </p:cNvPr>
          <p:cNvSpPr txBox="1"/>
          <p:nvPr/>
        </p:nvSpPr>
        <p:spPr>
          <a:xfrm>
            <a:off x="2169719" y="1965969"/>
            <a:ext cx="2511846" cy="830997"/>
          </a:xfrm>
          <a:prstGeom prst="rect">
            <a:avLst/>
          </a:prstGeom>
          <a:noFill/>
        </p:spPr>
        <p:txBody>
          <a:bodyPr wrap="square" rtlCol="0">
            <a:spAutoFit/>
          </a:bodyPr>
          <a:lstStyle/>
          <a:p>
            <a:r>
              <a:rPr lang="en-GB" sz="2400" b="1" dirty="0">
                <a:solidFill>
                  <a:schemeClr val="tx2"/>
                </a:solidFill>
                <a:latin typeface="Ink Free" panose="03080402000500000000" pitchFamily="66" charset="0"/>
              </a:rPr>
              <a:t>Organisational needs</a:t>
            </a:r>
          </a:p>
        </p:txBody>
      </p:sp>
      <p:sp>
        <p:nvSpPr>
          <p:cNvPr id="15" name="TextBox 14">
            <a:extLst>
              <a:ext uri="{FF2B5EF4-FFF2-40B4-BE49-F238E27FC236}">
                <a16:creationId xmlns:a16="http://schemas.microsoft.com/office/drawing/2014/main" id="{14677F7E-81EC-CDF1-D766-FB89D0C234F4}"/>
              </a:ext>
            </a:extLst>
          </p:cNvPr>
          <p:cNvSpPr txBox="1"/>
          <p:nvPr/>
        </p:nvSpPr>
        <p:spPr>
          <a:xfrm>
            <a:off x="4840077" y="4823774"/>
            <a:ext cx="2511846" cy="461665"/>
          </a:xfrm>
          <a:prstGeom prst="rect">
            <a:avLst/>
          </a:prstGeom>
          <a:noFill/>
        </p:spPr>
        <p:txBody>
          <a:bodyPr wrap="square" rtlCol="0">
            <a:spAutoFit/>
          </a:bodyPr>
          <a:lstStyle/>
          <a:p>
            <a:r>
              <a:rPr lang="en-GB" sz="2400" b="1" dirty="0">
                <a:solidFill>
                  <a:schemeClr val="tx2"/>
                </a:solidFill>
                <a:latin typeface="Ink Free" panose="03080402000500000000" pitchFamily="66" charset="0"/>
              </a:rPr>
              <a:t>Individual needs</a:t>
            </a:r>
          </a:p>
        </p:txBody>
      </p:sp>
      <p:sp>
        <p:nvSpPr>
          <p:cNvPr id="2" name="TextBox 1">
            <a:extLst>
              <a:ext uri="{FF2B5EF4-FFF2-40B4-BE49-F238E27FC236}">
                <a16:creationId xmlns:a16="http://schemas.microsoft.com/office/drawing/2014/main" id="{615EF1F9-3E2D-02FC-E5A9-26B7252F5159}"/>
              </a:ext>
            </a:extLst>
          </p:cNvPr>
          <p:cNvSpPr txBox="1"/>
          <p:nvPr/>
        </p:nvSpPr>
        <p:spPr>
          <a:xfrm>
            <a:off x="514889" y="3318570"/>
            <a:ext cx="3312043" cy="2554545"/>
          </a:xfrm>
          <a:prstGeom prst="rect">
            <a:avLst/>
          </a:prstGeom>
          <a:noFill/>
        </p:spPr>
        <p:txBody>
          <a:bodyPr wrap="square" rtlCol="0">
            <a:spAutoFit/>
          </a:bodyPr>
          <a:lstStyle/>
          <a:p>
            <a:r>
              <a:rPr lang="en-GB" sz="3200" b="1" dirty="0">
                <a:solidFill>
                  <a:schemeClr val="tx2"/>
                </a:solidFill>
                <a:latin typeface="Ink Free" panose="03080402000500000000" pitchFamily="66" charset="0"/>
              </a:rPr>
              <a:t>Reflect on your own experience of supervision- how would your circles look?</a:t>
            </a:r>
          </a:p>
        </p:txBody>
      </p:sp>
    </p:spTree>
    <p:extLst>
      <p:ext uri="{BB962C8B-B14F-4D97-AF65-F5344CB8AC3E}">
        <p14:creationId xmlns:p14="http://schemas.microsoft.com/office/powerpoint/2010/main" val="26939413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0705" y="318634"/>
            <a:ext cx="8770750" cy="1135737"/>
          </a:xfrm>
        </p:spPr>
        <p:txBody>
          <a:bodyPr>
            <a:normAutofit/>
          </a:bodyPr>
          <a:lstStyle/>
          <a:p>
            <a:r>
              <a:rPr lang="en-GB" sz="3600" b="1" dirty="0">
                <a:solidFill>
                  <a:schemeClr val="tx2"/>
                </a:solidFill>
              </a:rPr>
              <a:t>The importance of a balanced approach</a:t>
            </a:r>
          </a:p>
        </p:txBody>
      </p:sp>
      <p:sp>
        <p:nvSpPr>
          <p:cNvPr id="3" name="Content Placeholder 2"/>
          <p:cNvSpPr>
            <a:spLocks noGrp="1"/>
          </p:cNvSpPr>
          <p:nvPr>
            <p:ph idx="1"/>
          </p:nvPr>
        </p:nvSpPr>
        <p:spPr>
          <a:xfrm>
            <a:off x="1572491" y="1778406"/>
            <a:ext cx="9400309" cy="4393982"/>
          </a:xfrm>
        </p:spPr>
        <p:txBody>
          <a:bodyPr>
            <a:normAutofit/>
          </a:bodyPr>
          <a:lstStyle/>
          <a:p>
            <a:pPr marL="0" indent="0">
              <a:buNone/>
            </a:pPr>
            <a:r>
              <a:rPr lang="en-GB" sz="2000" i="1" dirty="0">
                <a:solidFill>
                  <a:schemeClr val="tx2"/>
                </a:solidFill>
              </a:rPr>
              <a:t>“In implementing this responsibility, the supervisor performs administrative, educational and supportive functions in interaction with the supervisee in the context of a positive relationship. </a:t>
            </a:r>
          </a:p>
          <a:p>
            <a:pPr marL="0" indent="0">
              <a:buNone/>
            </a:pPr>
            <a:endParaRPr lang="en-GB" sz="2000" i="1" dirty="0">
              <a:solidFill>
                <a:schemeClr val="tx2"/>
              </a:solidFill>
            </a:endParaRPr>
          </a:p>
          <a:p>
            <a:pPr marL="0" indent="0">
              <a:buNone/>
            </a:pPr>
            <a:r>
              <a:rPr lang="en-GB" sz="2000" i="1" dirty="0">
                <a:solidFill>
                  <a:schemeClr val="tx2"/>
                </a:solidFill>
              </a:rPr>
              <a:t>The supervisor’s ultimate objective is to deliver to the agency clients the best possible service, both quantitatively and qualitatively, in accordance with agency policies and procedures. </a:t>
            </a:r>
          </a:p>
          <a:p>
            <a:pPr marL="0" indent="0">
              <a:buNone/>
            </a:pPr>
            <a:endParaRPr lang="en-GB" sz="2000" i="1" dirty="0">
              <a:solidFill>
                <a:schemeClr val="tx2"/>
              </a:solidFill>
            </a:endParaRPr>
          </a:p>
          <a:p>
            <a:pPr marL="0" indent="0">
              <a:buNone/>
            </a:pPr>
            <a:r>
              <a:rPr lang="en-GB" sz="2000" i="1" dirty="0">
                <a:solidFill>
                  <a:schemeClr val="tx2"/>
                </a:solidFill>
              </a:rPr>
              <a:t>Supervisors do not directly offer service to the client but do indirectly affect the level of service offered through their impact on the direct service supervisees”.</a:t>
            </a:r>
          </a:p>
          <a:p>
            <a:pPr marL="0" indent="0">
              <a:buNone/>
            </a:pPr>
            <a:r>
              <a:rPr lang="en-GB" sz="2000" dirty="0" err="1">
                <a:solidFill>
                  <a:schemeClr val="tx2"/>
                </a:solidFill>
              </a:rPr>
              <a:t>Kadushin’s</a:t>
            </a:r>
            <a:r>
              <a:rPr lang="en-GB" sz="2000" dirty="0">
                <a:solidFill>
                  <a:schemeClr val="tx2"/>
                </a:solidFill>
              </a:rPr>
              <a:t> (1992, p. 22-23)</a:t>
            </a:r>
          </a:p>
        </p:txBody>
      </p:sp>
    </p:spTree>
    <p:extLst>
      <p:ext uri="{BB962C8B-B14F-4D97-AF65-F5344CB8AC3E}">
        <p14:creationId xmlns:p14="http://schemas.microsoft.com/office/powerpoint/2010/main" val="30575205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838200" y="365125"/>
            <a:ext cx="10515600" cy="627657"/>
          </a:xfrm>
        </p:spPr>
        <p:txBody>
          <a:bodyPr rtlCol="0">
            <a:normAutofit fontScale="90000"/>
          </a:bodyPr>
          <a:lstStyle/>
          <a:p>
            <a:pPr>
              <a:defRPr/>
            </a:pPr>
            <a:br>
              <a:rPr lang="en-GB" sz="2800" dirty="0">
                <a:solidFill>
                  <a:schemeClr val="tx2">
                    <a:satMod val="130000"/>
                  </a:schemeClr>
                </a:solidFill>
                <a:latin typeface="Arial" charset="0"/>
              </a:rPr>
            </a:br>
            <a:br>
              <a:rPr lang="en-GB" sz="2800" dirty="0">
                <a:solidFill>
                  <a:schemeClr val="tx2">
                    <a:satMod val="130000"/>
                  </a:schemeClr>
                </a:solidFill>
                <a:latin typeface="Arial" charset="0"/>
              </a:rPr>
            </a:br>
            <a:br>
              <a:rPr lang="en-GB" sz="2800" b="1" dirty="0">
                <a:solidFill>
                  <a:schemeClr val="tx2">
                    <a:satMod val="130000"/>
                  </a:schemeClr>
                </a:solidFill>
                <a:latin typeface="+mn-lt"/>
              </a:rPr>
            </a:br>
            <a:br>
              <a:rPr lang="en-GB" sz="2800" b="1" dirty="0">
                <a:solidFill>
                  <a:schemeClr val="tx2">
                    <a:satMod val="130000"/>
                  </a:schemeClr>
                </a:solidFill>
                <a:latin typeface="+mn-lt"/>
              </a:rPr>
            </a:br>
            <a:br>
              <a:rPr lang="en-GB" sz="2800" b="1" dirty="0">
                <a:solidFill>
                  <a:schemeClr val="tx2">
                    <a:satMod val="130000"/>
                  </a:schemeClr>
                </a:solidFill>
                <a:latin typeface="+mn-lt"/>
              </a:rPr>
            </a:br>
            <a:r>
              <a:rPr lang="en-GB" sz="3600" b="1" dirty="0">
                <a:solidFill>
                  <a:schemeClr val="tx2">
                    <a:satMod val="130000"/>
                  </a:schemeClr>
                </a:solidFill>
                <a:latin typeface="+mn-lt"/>
              </a:rPr>
              <a:t>Function of supervision</a:t>
            </a:r>
            <a:br>
              <a:rPr lang="en-GB" sz="3600" dirty="0">
                <a:solidFill>
                  <a:schemeClr val="tx2">
                    <a:satMod val="130000"/>
                  </a:schemeClr>
                </a:solidFill>
                <a:latin typeface="Arial" charset="0"/>
              </a:rPr>
            </a:br>
            <a:br>
              <a:rPr lang="en-GB" sz="3600" dirty="0"/>
            </a:br>
            <a:br>
              <a:rPr lang="en-GB" sz="3600" b="1" dirty="0">
                <a:solidFill>
                  <a:schemeClr val="tx2">
                    <a:satMod val="130000"/>
                  </a:schemeClr>
                </a:solidFill>
                <a:latin typeface="Arial" charset="0"/>
              </a:rPr>
            </a:br>
            <a:endParaRPr lang="en-US" sz="3600" b="1" dirty="0">
              <a:solidFill>
                <a:schemeClr val="tx2">
                  <a:satMod val="130000"/>
                </a:schemeClr>
              </a:solidFill>
              <a:latin typeface="Arial" charset="0"/>
            </a:endParaRPr>
          </a:p>
        </p:txBody>
      </p:sp>
      <p:pic>
        <p:nvPicPr>
          <p:cNvPr id="3074" name="Picture 2">
            <a:extLst>
              <a:ext uri="{FF2B5EF4-FFF2-40B4-BE49-F238E27FC236}">
                <a16:creationId xmlns:a16="http://schemas.microsoft.com/office/drawing/2014/main" id="{A1749C09-0506-D072-5B15-E8E92313F88C}"/>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002535" y="1420091"/>
            <a:ext cx="10230966" cy="4088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7805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691" y="415637"/>
            <a:ext cx="6061364" cy="1708242"/>
          </a:xfrm>
        </p:spPr>
        <p:txBody>
          <a:bodyPr anchor="ctr">
            <a:normAutofit/>
          </a:bodyPr>
          <a:lstStyle/>
          <a:p>
            <a:r>
              <a:rPr lang="en-GB" sz="3700" b="1" dirty="0">
                <a:solidFill>
                  <a:schemeClr val="tx2"/>
                </a:solidFill>
                <a:latin typeface="+mn-lt"/>
              </a:rPr>
              <a:t>Functions of supervision:</a:t>
            </a:r>
            <a:br>
              <a:rPr lang="en-GB" sz="3700" b="1" dirty="0">
                <a:solidFill>
                  <a:schemeClr val="tx2"/>
                </a:solidFill>
                <a:latin typeface="+mn-lt"/>
              </a:rPr>
            </a:br>
            <a:r>
              <a:rPr lang="en-GB" sz="3700" b="1" dirty="0">
                <a:solidFill>
                  <a:schemeClr val="tx2"/>
                </a:solidFill>
                <a:latin typeface="+mn-lt"/>
              </a:rPr>
              <a:t>Proctor (1987)</a:t>
            </a:r>
            <a:endParaRPr lang="cy-GB" sz="3700" b="1" dirty="0">
              <a:solidFill>
                <a:schemeClr val="tx2"/>
              </a:solidFill>
              <a:latin typeface="+mn-lt"/>
            </a:endParaRPr>
          </a:p>
        </p:txBody>
      </p:sp>
      <p:sp>
        <p:nvSpPr>
          <p:cNvPr id="3" name="Content Placeholder 2"/>
          <p:cNvSpPr>
            <a:spLocks noGrp="1"/>
          </p:cNvSpPr>
          <p:nvPr>
            <p:ph idx="1"/>
          </p:nvPr>
        </p:nvSpPr>
        <p:spPr>
          <a:xfrm>
            <a:off x="761803" y="2123879"/>
            <a:ext cx="4449175" cy="3769834"/>
          </a:xfrm>
        </p:spPr>
        <p:txBody>
          <a:bodyPr anchor="ctr">
            <a:normAutofit fontScale="92500" lnSpcReduction="10000"/>
          </a:bodyPr>
          <a:lstStyle/>
          <a:p>
            <a:pPr marL="0" indent="0">
              <a:buNone/>
            </a:pPr>
            <a:r>
              <a:rPr lang="en-GB" altLang="en-US" sz="1800" dirty="0">
                <a:solidFill>
                  <a:schemeClr val="tx2"/>
                </a:solidFill>
              </a:rPr>
              <a:t>Proctor (1987, p. 24) offers 3 functions for supervision, understanding that these will sometimes potentially conflict:</a:t>
            </a:r>
          </a:p>
          <a:p>
            <a:pPr>
              <a:buFontTx/>
              <a:buNone/>
            </a:pPr>
            <a:endParaRPr lang="en-GB" altLang="en-US" sz="1800" dirty="0">
              <a:solidFill>
                <a:schemeClr val="tx2"/>
              </a:solidFill>
            </a:endParaRPr>
          </a:p>
          <a:p>
            <a:pPr lvl="1"/>
            <a:r>
              <a:rPr lang="en-GB" altLang="en-US" sz="1800" dirty="0">
                <a:solidFill>
                  <a:schemeClr val="tx2"/>
                </a:solidFill>
              </a:rPr>
              <a:t>The </a:t>
            </a:r>
            <a:r>
              <a:rPr lang="en-GB" altLang="en-US" sz="1800" i="1" dirty="0">
                <a:solidFill>
                  <a:schemeClr val="tx2"/>
                </a:solidFill>
              </a:rPr>
              <a:t>formative </a:t>
            </a:r>
            <a:r>
              <a:rPr lang="en-GB" altLang="en-US" sz="1800" dirty="0">
                <a:solidFill>
                  <a:schemeClr val="tx2"/>
                </a:solidFill>
              </a:rPr>
              <a:t>function – the development of the student or worker (supervisee)</a:t>
            </a:r>
          </a:p>
          <a:p>
            <a:pPr lvl="1">
              <a:buFontTx/>
              <a:buNone/>
            </a:pPr>
            <a:endParaRPr lang="en-GB" altLang="en-US" sz="1800" dirty="0">
              <a:solidFill>
                <a:schemeClr val="tx2"/>
              </a:solidFill>
            </a:endParaRPr>
          </a:p>
          <a:p>
            <a:pPr lvl="1"/>
            <a:r>
              <a:rPr lang="en-GB" altLang="en-US" sz="1800" dirty="0">
                <a:solidFill>
                  <a:schemeClr val="tx2"/>
                </a:solidFill>
              </a:rPr>
              <a:t>The </a:t>
            </a:r>
            <a:r>
              <a:rPr lang="en-GB" altLang="en-US" sz="1800" i="1" dirty="0">
                <a:solidFill>
                  <a:schemeClr val="tx2"/>
                </a:solidFill>
              </a:rPr>
              <a:t>normative </a:t>
            </a:r>
            <a:r>
              <a:rPr lang="en-GB" altLang="en-US" sz="1800" dirty="0">
                <a:solidFill>
                  <a:schemeClr val="tx2"/>
                </a:solidFill>
              </a:rPr>
              <a:t>function – assessment of the supervisee</a:t>
            </a:r>
          </a:p>
          <a:p>
            <a:pPr lvl="1">
              <a:buFontTx/>
              <a:buNone/>
            </a:pPr>
            <a:endParaRPr lang="en-GB" altLang="en-US" sz="1800" dirty="0">
              <a:solidFill>
                <a:schemeClr val="tx2"/>
              </a:solidFill>
            </a:endParaRPr>
          </a:p>
          <a:p>
            <a:pPr lvl="1"/>
            <a:r>
              <a:rPr lang="en-GB" altLang="en-US" sz="1800" dirty="0">
                <a:solidFill>
                  <a:schemeClr val="tx2"/>
                </a:solidFill>
              </a:rPr>
              <a:t>The </a:t>
            </a:r>
            <a:r>
              <a:rPr lang="en-GB" altLang="en-US" sz="1800" i="1" dirty="0">
                <a:solidFill>
                  <a:schemeClr val="tx2"/>
                </a:solidFill>
              </a:rPr>
              <a:t>restorative </a:t>
            </a:r>
            <a:r>
              <a:rPr lang="en-GB" altLang="en-US" sz="1800" dirty="0">
                <a:solidFill>
                  <a:schemeClr val="tx2"/>
                </a:solidFill>
              </a:rPr>
              <a:t>task – ensuring that the supervisee is adequately refreshed and recreated</a:t>
            </a:r>
            <a:endParaRPr lang="en-US" altLang="en-US" sz="1800" dirty="0">
              <a:solidFill>
                <a:schemeClr val="tx2"/>
              </a:solidFill>
            </a:endParaRPr>
          </a:p>
          <a:p>
            <a:endParaRPr lang="en-GB" sz="1600" dirty="0"/>
          </a:p>
        </p:txBody>
      </p:sp>
      <p:pic>
        <p:nvPicPr>
          <p:cNvPr id="2050" name="Picture 2" descr="Image result for good supervision">
            <a:extLst>
              <a:ext uri="{FF2B5EF4-FFF2-40B4-BE49-F238E27FC236}">
                <a16:creationId xmlns:a16="http://schemas.microsoft.com/office/drawing/2014/main" id="{06C91411-E3F5-598C-1F84-109DD7EB81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18564" y="356928"/>
            <a:ext cx="5334197" cy="5035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68009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029" y="507160"/>
            <a:ext cx="2993571" cy="5438730"/>
          </a:xfrm>
        </p:spPr>
        <p:txBody>
          <a:bodyPr>
            <a:normAutofit/>
          </a:bodyPr>
          <a:lstStyle/>
          <a:p>
            <a:r>
              <a:rPr lang="en-GB" sz="3200" b="1" dirty="0">
                <a:solidFill>
                  <a:schemeClr val="tx2"/>
                </a:solidFill>
                <a:latin typeface="Arial" pitchFamily="34" charset="0"/>
                <a:cs typeface="Arial" pitchFamily="34" charset="0"/>
              </a:rPr>
              <a:t>Similar Definitions</a:t>
            </a:r>
          </a:p>
        </p:txBody>
      </p:sp>
      <p:graphicFrame>
        <p:nvGraphicFramePr>
          <p:cNvPr id="5" name="Content Placeholder 2">
            <a:extLst>
              <a:ext uri="{FF2B5EF4-FFF2-40B4-BE49-F238E27FC236}">
                <a16:creationId xmlns:a16="http://schemas.microsoft.com/office/drawing/2014/main" id="{6604FF49-6722-4CDD-8E0D-947B9A389BBE}"/>
              </a:ext>
            </a:extLst>
          </p:cNvPr>
          <p:cNvGraphicFramePr>
            <a:graphicFrameLocks noGrp="1"/>
          </p:cNvGraphicFramePr>
          <p:nvPr>
            <p:ph sz="quarter" idx="1"/>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68094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E5456-0139-E51C-0869-4737EB721422}"/>
              </a:ext>
            </a:extLst>
          </p:cNvPr>
          <p:cNvSpPr>
            <a:spLocks noGrp="1"/>
          </p:cNvSpPr>
          <p:nvPr>
            <p:ph type="title"/>
          </p:nvPr>
        </p:nvSpPr>
        <p:spPr>
          <a:xfrm>
            <a:off x="269256" y="547910"/>
            <a:ext cx="4560584" cy="1128068"/>
          </a:xfrm>
        </p:spPr>
        <p:txBody>
          <a:bodyPr anchor="ctr">
            <a:normAutofit fontScale="90000"/>
          </a:bodyPr>
          <a:lstStyle/>
          <a:p>
            <a:r>
              <a:rPr lang="en-GB" sz="3700" b="1" dirty="0">
                <a:solidFill>
                  <a:schemeClr val="tx2"/>
                </a:solidFill>
                <a:latin typeface="+mn-lt"/>
              </a:rPr>
              <a:t>Model of support &amp; supervision </a:t>
            </a:r>
            <a:r>
              <a:rPr lang="en-GB" sz="3700" dirty="0">
                <a:solidFill>
                  <a:schemeClr val="tx2"/>
                </a:solidFill>
                <a:latin typeface="+mn-lt"/>
              </a:rPr>
              <a:t>(</a:t>
            </a:r>
            <a:r>
              <a:rPr lang="en-GB" sz="3700" dirty="0" err="1">
                <a:solidFill>
                  <a:schemeClr val="tx2"/>
                </a:solidFill>
                <a:latin typeface="+mn-lt"/>
              </a:rPr>
              <a:t>Kadushin</a:t>
            </a:r>
            <a:r>
              <a:rPr lang="en-GB" sz="3700" dirty="0">
                <a:solidFill>
                  <a:schemeClr val="tx2"/>
                </a:solidFill>
                <a:latin typeface="+mn-lt"/>
              </a:rPr>
              <a:t>)</a:t>
            </a:r>
          </a:p>
        </p:txBody>
      </p:sp>
      <p:sp>
        <p:nvSpPr>
          <p:cNvPr id="3" name="Content Placeholder 2">
            <a:extLst>
              <a:ext uri="{FF2B5EF4-FFF2-40B4-BE49-F238E27FC236}">
                <a16:creationId xmlns:a16="http://schemas.microsoft.com/office/drawing/2014/main" id="{D14A0C19-F490-AE32-C92E-7AC17AD83FA6}"/>
              </a:ext>
            </a:extLst>
          </p:cNvPr>
          <p:cNvSpPr>
            <a:spLocks noGrp="1"/>
          </p:cNvSpPr>
          <p:nvPr>
            <p:ph idx="1"/>
          </p:nvPr>
        </p:nvSpPr>
        <p:spPr>
          <a:xfrm>
            <a:off x="597647" y="1984142"/>
            <a:ext cx="4559425" cy="3979585"/>
          </a:xfrm>
        </p:spPr>
        <p:txBody>
          <a:bodyPr anchor="ctr">
            <a:normAutofit lnSpcReduction="10000"/>
          </a:bodyPr>
          <a:lstStyle/>
          <a:p>
            <a:pPr marL="0" indent="0">
              <a:buNone/>
            </a:pPr>
            <a:r>
              <a:rPr lang="en-GB" sz="2000" dirty="0">
                <a:solidFill>
                  <a:schemeClr val="tx2"/>
                </a:solidFill>
              </a:rPr>
              <a:t>Although policy, process &amp; procedure relating to supervision may vary between organisations and sectors there is theory relating to the fundamental principles.</a:t>
            </a:r>
          </a:p>
          <a:p>
            <a:pPr marL="0" indent="0">
              <a:buNone/>
            </a:pPr>
            <a:endParaRPr lang="en-GB" sz="2000" dirty="0">
              <a:solidFill>
                <a:schemeClr val="tx2"/>
              </a:solidFill>
            </a:endParaRPr>
          </a:p>
          <a:p>
            <a:pPr marL="0" indent="0">
              <a:buNone/>
            </a:pPr>
            <a:r>
              <a:rPr lang="en-GB" sz="2000" dirty="0" err="1">
                <a:solidFill>
                  <a:schemeClr val="tx2"/>
                </a:solidFill>
              </a:rPr>
              <a:t>Kadushin</a:t>
            </a:r>
            <a:r>
              <a:rPr lang="en-GB" sz="2000" dirty="0">
                <a:solidFill>
                  <a:schemeClr val="tx2"/>
                </a:solidFill>
              </a:rPr>
              <a:t> (1976) is a key theorist in the area of support &amp; supervision &amp; is utilised when developing method, tools and policy. </a:t>
            </a:r>
          </a:p>
          <a:p>
            <a:pPr marL="0" indent="0">
              <a:buNone/>
            </a:pPr>
            <a:r>
              <a:rPr lang="en-GB" sz="2000" dirty="0">
                <a:solidFill>
                  <a:schemeClr val="tx2"/>
                </a:solidFill>
              </a:rPr>
              <a:t>He notes there are three key areas that support and supervision should attend to.</a:t>
            </a:r>
          </a:p>
          <a:p>
            <a:pPr marL="0" indent="0">
              <a:buNone/>
            </a:pPr>
            <a:endParaRPr lang="en-GB" sz="2000" dirty="0"/>
          </a:p>
        </p:txBody>
      </p:sp>
      <p:pic>
        <p:nvPicPr>
          <p:cNvPr id="7" name="Picture 6">
            <a:extLst>
              <a:ext uri="{FF2B5EF4-FFF2-40B4-BE49-F238E27FC236}">
                <a16:creationId xmlns:a16="http://schemas.microsoft.com/office/drawing/2014/main" id="{8F3A4A21-88DC-0416-0E11-9C92DD3308B0}"/>
              </a:ext>
            </a:extLst>
          </p:cNvPr>
          <p:cNvPicPr>
            <a:picLocks noChangeAspect="1"/>
          </p:cNvPicPr>
          <p:nvPr/>
        </p:nvPicPr>
        <p:blipFill rotWithShape="1">
          <a:blip r:embed="rId2"/>
          <a:srcRect l="3202" r="89" b="2"/>
          <a:stretch/>
        </p:blipFill>
        <p:spPr>
          <a:xfrm>
            <a:off x="6497334" y="279807"/>
            <a:ext cx="5425410" cy="5259296"/>
          </a:xfrm>
          <a:prstGeom prst="rect">
            <a:avLst/>
          </a:prstGeom>
        </p:spPr>
      </p:pic>
    </p:spTree>
    <p:extLst>
      <p:ext uri="{BB962C8B-B14F-4D97-AF65-F5344CB8AC3E}">
        <p14:creationId xmlns:p14="http://schemas.microsoft.com/office/powerpoint/2010/main" val="27189071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E5456-0139-E51C-0869-4737EB721422}"/>
              </a:ext>
            </a:extLst>
          </p:cNvPr>
          <p:cNvSpPr>
            <a:spLocks noGrp="1"/>
          </p:cNvSpPr>
          <p:nvPr>
            <p:ph type="title"/>
          </p:nvPr>
        </p:nvSpPr>
        <p:spPr>
          <a:xfrm>
            <a:off x="590719" y="486891"/>
            <a:ext cx="4560584" cy="1128068"/>
          </a:xfrm>
        </p:spPr>
        <p:txBody>
          <a:bodyPr anchor="ctr">
            <a:normAutofit/>
          </a:bodyPr>
          <a:lstStyle/>
          <a:p>
            <a:r>
              <a:rPr lang="en-GB" sz="3700" b="1" dirty="0">
                <a:solidFill>
                  <a:schemeClr val="tx2"/>
                </a:solidFill>
                <a:latin typeface="+mn-lt"/>
              </a:rPr>
              <a:t>Administrative</a:t>
            </a:r>
          </a:p>
        </p:txBody>
      </p:sp>
      <p:sp>
        <p:nvSpPr>
          <p:cNvPr id="3" name="Content Placeholder 2">
            <a:extLst>
              <a:ext uri="{FF2B5EF4-FFF2-40B4-BE49-F238E27FC236}">
                <a16:creationId xmlns:a16="http://schemas.microsoft.com/office/drawing/2014/main" id="{D14A0C19-F490-AE32-C92E-7AC17AD83FA6}"/>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a:t>
            </a:r>
          </a:p>
          <a:p>
            <a:pPr marL="0" indent="0">
              <a:buNone/>
            </a:pPr>
            <a:endParaRPr lang="en-GB" sz="2000" dirty="0"/>
          </a:p>
        </p:txBody>
      </p:sp>
      <p:pic>
        <p:nvPicPr>
          <p:cNvPr id="7" name="Picture 6">
            <a:extLst>
              <a:ext uri="{FF2B5EF4-FFF2-40B4-BE49-F238E27FC236}">
                <a16:creationId xmlns:a16="http://schemas.microsoft.com/office/drawing/2014/main" id="{8F3A4A21-88DC-0416-0E11-9C92DD3308B0}"/>
              </a:ext>
            </a:extLst>
          </p:cNvPr>
          <p:cNvPicPr>
            <a:picLocks noChangeAspect="1"/>
          </p:cNvPicPr>
          <p:nvPr/>
        </p:nvPicPr>
        <p:blipFill rotWithShape="1">
          <a:blip r:embed="rId2"/>
          <a:srcRect l="3202" r="89" b="2"/>
          <a:stretch/>
        </p:blipFill>
        <p:spPr>
          <a:xfrm>
            <a:off x="6434988" y="321370"/>
            <a:ext cx="5425410" cy="5259296"/>
          </a:xfrm>
          <a:prstGeom prst="rect">
            <a:avLst/>
          </a:prstGeom>
        </p:spPr>
      </p:pic>
      <p:sp>
        <p:nvSpPr>
          <p:cNvPr id="4" name="Isosceles Triangle 3">
            <a:extLst>
              <a:ext uri="{FF2B5EF4-FFF2-40B4-BE49-F238E27FC236}">
                <a16:creationId xmlns:a16="http://schemas.microsoft.com/office/drawing/2014/main" id="{52747E25-2A9C-497D-6FA6-C2E9AF59B0A3}"/>
              </a:ext>
            </a:extLst>
          </p:cNvPr>
          <p:cNvSpPr/>
          <p:nvPr/>
        </p:nvSpPr>
        <p:spPr>
          <a:xfrm>
            <a:off x="6546272" y="3144121"/>
            <a:ext cx="2429933" cy="2169866"/>
          </a:xfrm>
          <a:prstGeom prst="triangle">
            <a:avLst>
              <a:gd name="adj" fmla="val 49303"/>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Isosceles Triangle 4">
            <a:extLst>
              <a:ext uri="{FF2B5EF4-FFF2-40B4-BE49-F238E27FC236}">
                <a16:creationId xmlns:a16="http://schemas.microsoft.com/office/drawing/2014/main" id="{9EFC51D9-5F02-2BF4-E594-8BC746CA5B79}"/>
              </a:ext>
            </a:extLst>
          </p:cNvPr>
          <p:cNvSpPr/>
          <p:nvPr/>
        </p:nvSpPr>
        <p:spPr>
          <a:xfrm>
            <a:off x="9243353" y="3144121"/>
            <a:ext cx="2429933" cy="2169866"/>
          </a:xfrm>
          <a:prstGeom prst="triangle">
            <a:avLst>
              <a:gd name="adj" fmla="val 49303"/>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A97ECC4-9C91-F2C5-30F3-2EE0039CFACA}"/>
              </a:ext>
            </a:extLst>
          </p:cNvPr>
          <p:cNvSpPr txBox="1"/>
          <p:nvPr/>
        </p:nvSpPr>
        <p:spPr>
          <a:xfrm>
            <a:off x="590719" y="1614959"/>
            <a:ext cx="5425410" cy="4247317"/>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tx2"/>
                </a:solidFill>
              </a:rPr>
              <a:t>Also known as ‘managerial’</a:t>
            </a:r>
          </a:p>
          <a:p>
            <a:pPr marL="285750" indent="-285750">
              <a:buFont typeface="Arial" panose="020B0604020202020204" pitchFamily="34" charset="0"/>
              <a:buChar char="•"/>
            </a:pPr>
            <a:r>
              <a:rPr lang="en-GB" dirty="0">
                <a:solidFill>
                  <a:schemeClr val="tx2"/>
                </a:solidFill>
              </a:rPr>
              <a:t>Focusses on </a:t>
            </a:r>
            <a:r>
              <a:rPr lang="en-GB" i="1" dirty="0">
                <a:solidFill>
                  <a:schemeClr val="tx2"/>
                </a:solidFill>
              </a:rPr>
              <a:t>‘ sharing responsibility for work standards &amp; practice’ (Harrison &amp; Wise 2005)</a:t>
            </a:r>
          </a:p>
          <a:p>
            <a:pPr marL="285750" indent="-285750">
              <a:buFont typeface="Arial" panose="020B0604020202020204" pitchFamily="34" charset="0"/>
              <a:buChar char="•"/>
            </a:pPr>
            <a:r>
              <a:rPr lang="en-GB" dirty="0">
                <a:solidFill>
                  <a:schemeClr val="tx2"/>
                </a:solidFill>
              </a:rPr>
              <a:t>Opportunity to monitor that work is being undertaken in a way that reflects NOS, policies &amp; ethos of the organisation </a:t>
            </a:r>
          </a:p>
          <a:p>
            <a:pPr marL="285750" indent="-285750">
              <a:buFont typeface="Arial" panose="020B0604020202020204" pitchFamily="34" charset="0"/>
              <a:buChar char="•"/>
            </a:pPr>
            <a:r>
              <a:rPr lang="en-GB" dirty="0">
                <a:solidFill>
                  <a:schemeClr val="tx2"/>
                </a:solidFill>
              </a:rPr>
              <a:t>Practice is measured against organisational policies, agreed goals, strategy &amp; standards</a:t>
            </a:r>
          </a:p>
          <a:p>
            <a:pPr marL="285750" indent="-285750" eaLnBrk="1" hangingPunct="1">
              <a:buFont typeface="Arial" panose="020B0604020202020204" pitchFamily="34" charset="0"/>
              <a:buChar char="•"/>
            </a:pPr>
            <a:r>
              <a:rPr lang="en-GB" dirty="0">
                <a:solidFill>
                  <a:schemeClr val="tx2"/>
                </a:solidFill>
              </a:rPr>
              <a:t>The supervisor has responsibility to , </a:t>
            </a:r>
            <a:r>
              <a:rPr lang="en-GB" i="1" dirty="0">
                <a:solidFill>
                  <a:schemeClr val="tx2"/>
                </a:solidFill>
              </a:rPr>
              <a:t>‘ensure that the work of their supervisee is appropriate &amp; falls within defined ethical standards.’ (Hawkins &amp; Shohet, 2006)</a:t>
            </a:r>
            <a:r>
              <a:rPr lang="en-GB" sz="1800" dirty="0">
                <a:solidFill>
                  <a:schemeClr val="tx2"/>
                </a:solidFill>
                <a:latin typeface="Arial" pitchFamily="34" charset="0"/>
                <a:cs typeface="Arial" pitchFamily="34" charset="0"/>
              </a:rPr>
              <a:t> </a:t>
            </a:r>
          </a:p>
          <a:p>
            <a:pPr eaLnBrk="1" hangingPunct="1"/>
            <a:endParaRPr lang="en-GB" sz="1800" b="1" i="1" dirty="0">
              <a:solidFill>
                <a:schemeClr val="tx2"/>
              </a:solidFill>
              <a:latin typeface="Arial" pitchFamily="34" charset="0"/>
              <a:cs typeface="Arial" pitchFamily="34" charset="0"/>
            </a:endParaRPr>
          </a:p>
          <a:p>
            <a:pPr eaLnBrk="1" hangingPunct="1"/>
            <a:r>
              <a:rPr lang="en-GB" sz="1800" b="1" i="1" dirty="0">
                <a:solidFill>
                  <a:schemeClr val="tx2"/>
                </a:solidFill>
                <a:latin typeface="Arial" pitchFamily="34" charset="0"/>
                <a:cs typeface="Arial" pitchFamily="34" charset="0"/>
              </a:rPr>
              <a:t>Ultimately protection of young people</a:t>
            </a:r>
            <a:endParaRPr lang="en-US" sz="1800" dirty="0">
              <a:solidFill>
                <a:schemeClr val="tx2"/>
              </a:solidFill>
            </a:endParaRPr>
          </a:p>
          <a:p>
            <a:pPr marL="285750" indent="-285750">
              <a:buFont typeface="Arial" panose="020B0604020202020204" pitchFamily="34" charset="0"/>
              <a:buChar char="•"/>
            </a:pPr>
            <a:endParaRPr lang="en-GB" i="1" dirty="0"/>
          </a:p>
        </p:txBody>
      </p:sp>
    </p:spTree>
    <p:extLst>
      <p:ext uri="{BB962C8B-B14F-4D97-AF65-F5344CB8AC3E}">
        <p14:creationId xmlns:p14="http://schemas.microsoft.com/office/powerpoint/2010/main" val="29707323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E5456-0139-E51C-0869-4737EB721422}"/>
              </a:ext>
            </a:extLst>
          </p:cNvPr>
          <p:cNvSpPr>
            <a:spLocks noGrp="1"/>
          </p:cNvSpPr>
          <p:nvPr>
            <p:ph type="title"/>
          </p:nvPr>
        </p:nvSpPr>
        <p:spPr>
          <a:xfrm>
            <a:off x="626159" y="308435"/>
            <a:ext cx="4560584" cy="1128068"/>
          </a:xfrm>
        </p:spPr>
        <p:txBody>
          <a:bodyPr anchor="ctr">
            <a:normAutofit/>
          </a:bodyPr>
          <a:lstStyle/>
          <a:p>
            <a:r>
              <a:rPr lang="en-GB" sz="3700" b="1" dirty="0">
                <a:solidFill>
                  <a:schemeClr val="tx2"/>
                </a:solidFill>
                <a:latin typeface="+mn-lt"/>
              </a:rPr>
              <a:t>Educative</a:t>
            </a:r>
          </a:p>
        </p:txBody>
      </p:sp>
      <p:sp>
        <p:nvSpPr>
          <p:cNvPr id="3" name="Content Placeholder 2">
            <a:extLst>
              <a:ext uri="{FF2B5EF4-FFF2-40B4-BE49-F238E27FC236}">
                <a16:creationId xmlns:a16="http://schemas.microsoft.com/office/drawing/2014/main" id="{D14A0C19-F490-AE32-C92E-7AC17AD83FA6}"/>
              </a:ext>
            </a:extLst>
          </p:cNvPr>
          <p:cNvSpPr>
            <a:spLocks noGrp="1"/>
          </p:cNvSpPr>
          <p:nvPr>
            <p:ph idx="1"/>
          </p:nvPr>
        </p:nvSpPr>
        <p:spPr>
          <a:xfrm>
            <a:off x="627318" y="2368845"/>
            <a:ext cx="4559425" cy="3979585"/>
          </a:xfrm>
        </p:spPr>
        <p:txBody>
          <a:bodyPr anchor="ctr">
            <a:normAutofit/>
          </a:bodyPr>
          <a:lstStyle/>
          <a:p>
            <a:pPr marL="0" indent="0">
              <a:buNone/>
            </a:pPr>
            <a:r>
              <a:rPr lang="en-GB" sz="2000" dirty="0"/>
              <a:t>.</a:t>
            </a:r>
          </a:p>
          <a:p>
            <a:pPr marL="0" indent="0">
              <a:buNone/>
            </a:pPr>
            <a:endParaRPr lang="en-GB" sz="2000" dirty="0"/>
          </a:p>
        </p:txBody>
      </p:sp>
      <p:pic>
        <p:nvPicPr>
          <p:cNvPr id="7" name="Picture 6">
            <a:extLst>
              <a:ext uri="{FF2B5EF4-FFF2-40B4-BE49-F238E27FC236}">
                <a16:creationId xmlns:a16="http://schemas.microsoft.com/office/drawing/2014/main" id="{8F3A4A21-88DC-0416-0E11-9C92DD3308B0}"/>
              </a:ext>
            </a:extLst>
          </p:cNvPr>
          <p:cNvPicPr>
            <a:picLocks noChangeAspect="1"/>
          </p:cNvPicPr>
          <p:nvPr/>
        </p:nvPicPr>
        <p:blipFill rotWithShape="1">
          <a:blip r:embed="rId2"/>
          <a:srcRect l="3202" r="89" b="2"/>
          <a:stretch/>
        </p:blipFill>
        <p:spPr>
          <a:xfrm>
            <a:off x="6393669" y="308435"/>
            <a:ext cx="5425410" cy="5259296"/>
          </a:xfrm>
          <a:prstGeom prst="rect">
            <a:avLst/>
          </a:prstGeom>
        </p:spPr>
      </p:pic>
      <p:sp>
        <p:nvSpPr>
          <p:cNvPr id="4" name="Isosceles Triangle 3">
            <a:extLst>
              <a:ext uri="{FF2B5EF4-FFF2-40B4-BE49-F238E27FC236}">
                <a16:creationId xmlns:a16="http://schemas.microsoft.com/office/drawing/2014/main" id="{52747E25-2A9C-497D-6FA6-C2E9AF59B0A3}"/>
              </a:ext>
            </a:extLst>
          </p:cNvPr>
          <p:cNvSpPr/>
          <p:nvPr/>
        </p:nvSpPr>
        <p:spPr>
          <a:xfrm>
            <a:off x="6527246" y="3074011"/>
            <a:ext cx="2429933" cy="2169866"/>
          </a:xfrm>
          <a:prstGeom prst="triangle">
            <a:avLst>
              <a:gd name="adj" fmla="val 49303"/>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Isosceles Triangle 4">
            <a:extLst>
              <a:ext uri="{FF2B5EF4-FFF2-40B4-BE49-F238E27FC236}">
                <a16:creationId xmlns:a16="http://schemas.microsoft.com/office/drawing/2014/main" id="{9EFC51D9-5F02-2BF4-E594-8BC746CA5B79}"/>
              </a:ext>
            </a:extLst>
          </p:cNvPr>
          <p:cNvSpPr/>
          <p:nvPr/>
        </p:nvSpPr>
        <p:spPr>
          <a:xfrm>
            <a:off x="7891407" y="837309"/>
            <a:ext cx="2429933" cy="2236702"/>
          </a:xfrm>
          <a:prstGeom prst="triangle">
            <a:avLst>
              <a:gd name="adj" fmla="val 49303"/>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A97ECC4-9C91-F2C5-30F3-2EE0039CFACA}"/>
              </a:ext>
            </a:extLst>
          </p:cNvPr>
          <p:cNvSpPr txBox="1"/>
          <p:nvPr/>
        </p:nvSpPr>
        <p:spPr>
          <a:xfrm>
            <a:off x="521798" y="1273559"/>
            <a:ext cx="5123002" cy="397031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tx2"/>
                </a:solidFill>
              </a:rPr>
              <a:t>Focusses on identification &amp; development of skills, knowledge &amp; attitudes, tailored to supervisee’s level of experience and development.</a:t>
            </a:r>
          </a:p>
          <a:p>
            <a:pPr marL="285750" indent="-285750">
              <a:buFont typeface="Arial" panose="020B0604020202020204" pitchFamily="34" charset="0"/>
              <a:buChar char="•"/>
            </a:pPr>
            <a:r>
              <a:rPr lang="en-GB" dirty="0">
                <a:solidFill>
                  <a:schemeClr val="tx2"/>
                </a:solidFill>
              </a:rPr>
              <a:t>Uses refection, discussion &amp; identification of training to support development &amp; ‘learning’ </a:t>
            </a:r>
          </a:p>
          <a:p>
            <a:pPr marL="285750" indent="-285750">
              <a:buFont typeface="Arial" panose="020B0604020202020204" pitchFamily="34" charset="0"/>
              <a:buChar char="•"/>
            </a:pPr>
            <a:r>
              <a:rPr lang="en-GB" dirty="0">
                <a:solidFill>
                  <a:schemeClr val="tx2"/>
                </a:solidFill>
              </a:rPr>
              <a:t>Considers their relationship with young people and their own feelings and reactions to them</a:t>
            </a:r>
          </a:p>
          <a:p>
            <a:pPr marL="285750" indent="-285750">
              <a:buFont typeface="Arial" panose="020B0604020202020204" pitchFamily="34" charset="0"/>
              <a:buChar char="•"/>
            </a:pPr>
            <a:r>
              <a:rPr lang="en-GB" dirty="0">
                <a:solidFill>
                  <a:schemeClr val="tx2"/>
                </a:solidFill>
              </a:rPr>
              <a:t>Reflective discussion enables students to identify strengths they bring to their role &amp; how they can be maximised to continue to develop their practice</a:t>
            </a:r>
          </a:p>
          <a:p>
            <a:endParaRPr lang="en-GB" dirty="0"/>
          </a:p>
        </p:txBody>
      </p:sp>
      <p:pic>
        <p:nvPicPr>
          <p:cNvPr id="8" name="Picture 7" descr="Diagram&#10;&#10;Description automatically generated">
            <a:extLst>
              <a:ext uri="{FF2B5EF4-FFF2-40B4-BE49-F238E27FC236}">
                <a16:creationId xmlns:a16="http://schemas.microsoft.com/office/drawing/2014/main" id="{5131FAAC-2F35-7C29-0E92-A12FC1203A1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34245" y="4436801"/>
            <a:ext cx="1330276" cy="1212242"/>
          </a:xfrm>
          <a:prstGeom prst="rect">
            <a:avLst/>
          </a:prstGeom>
        </p:spPr>
      </p:pic>
    </p:spTree>
    <p:extLst>
      <p:ext uri="{BB962C8B-B14F-4D97-AF65-F5344CB8AC3E}">
        <p14:creationId xmlns:p14="http://schemas.microsoft.com/office/powerpoint/2010/main" val="419827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E5456-0139-E51C-0869-4737EB721422}"/>
              </a:ext>
            </a:extLst>
          </p:cNvPr>
          <p:cNvSpPr>
            <a:spLocks noGrp="1"/>
          </p:cNvSpPr>
          <p:nvPr>
            <p:ph type="title"/>
          </p:nvPr>
        </p:nvSpPr>
        <p:spPr>
          <a:xfrm>
            <a:off x="589560" y="308435"/>
            <a:ext cx="4560584" cy="1128068"/>
          </a:xfrm>
        </p:spPr>
        <p:txBody>
          <a:bodyPr anchor="ctr">
            <a:normAutofit/>
          </a:bodyPr>
          <a:lstStyle/>
          <a:p>
            <a:r>
              <a:rPr lang="en-GB" sz="3700" b="1" dirty="0">
                <a:solidFill>
                  <a:schemeClr val="tx2"/>
                </a:solidFill>
                <a:latin typeface="+mn-lt"/>
              </a:rPr>
              <a:t>Supportive</a:t>
            </a:r>
          </a:p>
        </p:txBody>
      </p:sp>
      <p:sp>
        <p:nvSpPr>
          <p:cNvPr id="3" name="Content Placeholder 2">
            <a:extLst>
              <a:ext uri="{FF2B5EF4-FFF2-40B4-BE49-F238E27FC236}">
                <a16:creationId xmlns:a16="http://schemas.microsoft.com/office/drawing/2014/main" id="{D14A0C19-F490-AE32-C92E-7AC17AD83FA6}"/>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a:t>
            </a:r>
          </a:p>
          <a:p>
            <a:pPr marL="0" indent="0">
              <a:buNone/>
            </a:pPr>
            <a:endParaRPr lang="en-GB" sz="2000" dirty="0"/>
          </a:p>
        </p:txBody>
      </p:sp>
      <p:pic>
        <p:nvPicPr>
          <p:cNvPr id="7" name="Picture 6">
            <a:extLst>
              <a:ext uri="{FF2B5EF4-FFF2-40B4-BE49-F238E27FC236}">
                <a16:creationId xmlns:a16="http://schemas.microsoft.com/office/drawing/2014/main" id="{8F3A4A21-88DC-0416-0E11-9C92DD3308B0}"/>
              </a:ext>
            </a:extLst>
          </p:cNvPr>
          <p:cNvPicPr>
            <a:picLocks noChangeAspect="1"/>
          </p:cNvPicPr>
          <p:nvPr/>
        </p:nvPicPr>
        <p:blipFill rotWithShape="1">
          <a:blip r:embed="rId2"/>
          <a:srcRect l="3202" r="89" b="2"/>
          <a:stretch/>
        </p:blipFill>
        <p:spPr>
          <a:xfrm>
            <a:off x="6546456" y="308435"/>
            <a:ext cx="5425410" cy="5259296"/>
          </a:xfrm>
          <a:prstGeom prst="rect">
            <a:avLst/>
          </a:prstGeom>
        </p:spPr>
      </p:pic>
      <p:sp>
        <p:nvSpPr>
          <p:cNvPr id="4" name="Isosceles Triangle 3">
            <a:extLst>
              <a:ext uri="{FF2B5EF4-FFF2-40B4-BE49-F238E27FC236}">
                <a16:creationId xmlns:a16="http://schemas.microsoft.com/office/drawing/2014/main" id="{52747E25-2A9C-497D-6FA6-C2E9AF59B0A3}"/>
              </a:ext>
            </a:extLst>
          </p:cNvPr>
          <p:cNvSpPr/>
          <p:nvPr/>
        </p:nvSpPr>
        <p:spPr>
          <a:xfrm>
            <a:off x="9370474" y="3136944"/>
            <a:ext cx="2429933" cy="2169866"/>
          </a:xfrm>
          <a:prstGeom prst="triangle">
            <a:avLst>
              <a:gd name="adj" fmla="val 49303"/>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Isosceles Triangle 4">
            <a:extLst>
              <a:ext uri="{FF2B5EF4-FFF2-40B4-BE49-F238E27FC236}">
                <a16:creationId xmlns:a16="http://schemas.microsoft.com/office/drawing/2014/main" id="{9EFC51D9-5F02-2BF4-E594-8BC746CA5B79}"/>
              </a:ext>
            </a:extLst>
          </p:cNvPr>
          <p:cNvSpPr/>
          <p:nvPr/>
        </p:nvSpPr>
        <p:spPr>
          <a:xfrm>
            <a:off x="7978313" y="830355"/>
            <a:ext cx="2429933" cy="2248798"/>
          </a:xfrm>
          <a:prstGeom prst="triangle">
            <a:avLst>
              <a:gd name="adj" fmla="val 49303"/>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ontent Placeholder 2">
            <a:extLst>
              <a:ext uri="{FF2B5EF4-FFF2-40B4-BE49-F238E27FC236}">
                <a16:creationId xmlns:a16="http://schemas.microsoft.com/office/drawing/2014/main" id="{B2FF4E8D-91E5-8746-6E58-DA1C83DEBD01}"/>
              </a:ext>
            </a:extLst>
          </p:cNvPr>
          <p:cNvSpPr txBox="1">
            <a:spLocks/>
          </p:cNvSpPr>
          <p:nvPr/>
        </p:nvSpPr>
        <p:spPr>
          <a:xfrm>
            <a:off x="498535" y="1436503"/>
            <a:ext cx="5425409" cy="4298272"/>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GB" sz="2100" dirty="0">
                <a:solidFill>
                  <a:schemeClr val="tx2"/>
                </a:solidFill>
              </a:rPr>
              <a:t>The focus is upon the supervisee’s morale and job satisfaction – the function being to improve these (</a:t>
            </a:r>
            <a:r>
              <a:rPr lang="en-GB" sz="2100" dirty="0" err="1">
                <a:solidFill>
                  <a:schemeClr val="tx2"/>
                </a:solidFill>
              </a:rPr>
              <a:t>Kadushin</a:t>
            </a:r>
            <a:r>
              <a:rPr lang="en-GB" sz="2100" dirty="0">
                <a:solidFill>
                  <a:schemeClr val="tx2"/>
                </a:solidFill>
              </a:rPr>
              <a:t> 1992: 20). Having space &amp; time to engage in purposeful dialogue &amp; address pressures they may feel in their practice</a:t>
            </a:r>
          </a:p>
          <a:p>
            <a:pPr marL="457200" lvl="1" indent="0">
              <a:buNone/>
            </a:pPr>
            <a:endParaRPr lang="en-GB" sz="2100" dirty="0">
              <a:solidFill>
                <a:schemeClr val="tx2"/>
              </a:solidFill>
            </a:endParaRPr>
          </a:p>
          <a:p>
            <a:pPr marL="457200" lvl="1" indent="0">
              <a:buNone/>
            </a:pPr>
            <a:r>
              <a:rPr lang="en-GB" sz="2100" dirty="0">
                <a:solidFill>
                  <a:schemeClr val="tx2"/>
                </a:solidFill>
              </a:rPr>
              <a:t>Hawkins and Shohet (1989: 43) recognise that the supervisor ensures that supervisees are not left to carry, unnecessarily, difficulties and problems alone that arise in work, subsequently feeling more understood &amp; supported</a:t>
            </a:r>
          </a:p>
          <a:p>
            <a:pPr marL="0" indent="0" eaLnBrk="1" hangingPunct="1">
              <a:buNone/>
            </a:pPr>
            <a:r>
              <a:rPr lang="en-GB" sz="2100" dirty="0">
                <a:solidFill>
                  <a:schemeClr val="tx2"/>
                </a:solidFill>
              </a:rPr>
              <a:t>It is a space to express some of the stresses related           to their work, and then to explore ways of dealing with them. </a:t>
            </a:r>
            <a:endParaRPr lang="en-GB" sz="2100" dirty="0">
              <a:solidFill>
                <a:schemeClr val="tx2"/>
              </a:solidFill>
              <a:cs typeface="Arial" pitchFamily="34" charset="0"/>
            </a:endParaRPr>
          </a:p>
          <a:p>
            <a:pPr marL="0" indent="0">
              <a:buNone/>
            </a:pPr>
            <a:r>
              <a:rPr lang="en-GB" sz="2100" dirty="0">
                <a:solidFill>
                  <a:schemeClr val="tx2"/>
                </a:solidFill>
                <a:cs typeface="Arial" pitchFamily="34" charset="0"/>
              </a:rPr>
              <a:t>Help supervisee  to:-</a:t>
            </a:r>
          </a:p>
          <a:p>
            <a:pPr eaLnBrk="1" hangingPunct="1"/>
            <a:r>
              <a:rPr lang="en-GB" sz="2100" dirty="0">
                <a:solidFill>
                  <a:schemeClr val="tx2"/>
                </a:solidFill>
                <a:cs typeface="Arial" pitchFamily="34" charset="0"/>
              </a:rPr>
              <a:t>Feel safe enough to be honest &amp; admit to mistakes and feelings of incompetence.</a:t>
            </a:r>
          </a:p>
          <a:p>
            <a:pPr eaLnBrk="1" hangingPunct="1"/>
            <a:r>
              <a:rPr lang="en-GB" sz="2100" dirty="0">
                <a:solidFill>
                  <a:schemeClr val="tx2"/>
                </a:solidFill>
                <a:cs typeface="Arial" pitchFamily="34" charset="0"/>
              </a:rPr>
              <a:t>Reflect on personal reactions and feelings in relation to their work.</a:t>
            </a:r>
          </a:p>
          <a:p>
            <a:pPr eaLnBrk="1" hangingPunct="1"/>
            <a:r>
              <a:rPr lang="en-GB" sz="2100" dirty="0">
                <a:solidFill>
                  <a:schemeClr val="tx2"/>
                </a:solidFill>
                <a:cs typeface="Arial" pitchFamily="34" charset="0"/>
              </a:rPr>
              <a:t>Identify possible need for further support, perhaps where personal issues intrude on work.</a:t>
            </a:r>
            <a:endParaRPr lang="en-US" sz="2100" dirty="0">
              <a:solidFill>
                <a:schemeClr val="tx2"/>
              </a:solidFill>
              <a:cs typeface="Arial" pitchFamily="34" charset="0"/>
            </a:endParaRPr>
          </a:p>
          <a:p>
            <a:pPr lvl="1"/>
            <a:endParaRPr lang="en-GB" sz="1500" dirty="0"/>
          </a:p>
        </p:txBody>
      </p:sp>
    </p:spTree>
    <p:extLst>
      <p:ext uri="{BB962C8B-B14F-4D97-AF65-F5344CB8AC3E}">
        <p14:creationId xmlns:p14="http://schemas.microsoft.com/office/powerpoint/2010/main" val="16311831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E5456-0139-E51C-0869-4737EB721422}"/>
              </a:ext>
            </a:extLst>
          </p:cNvPr>
          <p:cNvSpPr>
            <a:spLocks noGrp="1"/>
          </p:cNvSpPr>
          <p:nvPr>
            <p:ph type="title"/>
          </p:nvPr>
        </p:nvSpPr>
        <p:spPr>
          <a:xfrm>
            <a:off x="332509" y="419761"/>
            <a:ext cx="5971309" cy="1128068"/>
          </a:xfrm>
        </p:spPr>
        <p:txBody>
          <a:bodyPr anchor="ctr">
            <a:normAutofit/>
          </a:bodyPr>
          <a:lstStyle/>
          <a:p>
            <a:r>
              <a:rPr lang="en-GB" sz="3700" b="1" dirty="0">
                <a:solidFill>
                  <a:schemeClr val="tx2"/>
                </a:solidFill>
                <a:latin typeface="+mn-lt"/>
              </a:rPr>
              <a:t>Models of support &amp; supervision</a:t>
            </a:r>
          </a:p>
        </p:txBody>
      </p:sp>
      <p:sp>
        <p:nvSpPr>
          <p:cNvPr id="3" name="Content Placeholder 2">
            <a:extLst>
              <a:ext uri="{FF2B5EF4-FFF2-40B4-BE49-F238E27FC236}">
                <a16:creationId xmlns:a16="http://schemas.microsoft.com/office/drawing/2014/main" id="{D14A0C19-F490-AE32-C92E-7AC17AD83FA6}"/>
              </a:ext>
            </a:extLst>
          </p:cNvPr>
          <p:cNvSpPr>
            <a:spLocks noGrp="1"/>
          </p:cNvSpPr>
          <p:nvPr>
            <p:ph idx="1"/>
          </p:nvPr>
        </p:nvSpPr>
        <p:spPr>
          <a:xfrm>
            <a:off x="451014" y="1949228"/>
            <a:ext cx="5513368" cy="3465098"/>
          </a:xfrm>
        </p:spPr>
        <p:txBody>
          <a:bodyPr anchor="ctr">
            <a:normAutofit fontScale="92500" lnSpcReduction="20000"/>
          </a:bodyPr>
          <a:lstStyle/>
          <a:p>
            <a:pPr marL="0" indent="0">
              <a:buNone/>
            </a:pPr>
            <a:r>
              <a:rPr lang="en-GB" sz="2000" dirty="0">
                <a:solidFill>
                  <a:schemeClr val="tx2"/>
                </a:solidFill>
              </a:rPr>
              <a:t>Although the model graphic is represented as an equilateral triangle this is not always the case during a supervision session. </a:t>
            </a:r>
          </a:p>
          <a:p>
            <a:pPr marL="0" indent="0">
              <a:buNone/>
            </a:pPr>
            <a:endParaRPr lang="en-GB" sz="2000" dirty="0">
              <a:solidFill>
                <a:schemeClr val="tx2"/>
              </a:solidFill>
            </a:endParaRPr>
          </a:p>
          <a:p>
            <a:pPr marL="0" indent="0">
              <a:buNone/>
            </a:pPr>
            <a:r>
              <a:rPr lang="en-GB" sz="2000" dirty="0">
                <a:solidFill>
                  <a:schemeClr val="tx2"/>
                </a:solidFill>
              </a:rPr>
              <a:t>Harrison &amp; Wise (2005) identify that </a:t>
            </a:r>
            <a:r>
              <a:rPr lang="en-GB" sz="2000" i="1" dirty="0">
                <a:solidFill>
                  <a:schemeClr val="tx2"/>
                </a:solidFill>
              </a:rPr>
              <a:t>‘it is often the case that the triangle becomes skewed, with more emphasis placed on one aspect of the process than the other two.’</a:t>
            </a:r>
          </a:p>
          <a:p>
            <a:pPr marL="0" indent="0">
              <a:buNone/>
            </a:pPr>
            <a:endParaRPr lang="en-GB" sz="2000" i="1" dirty="0">
              <a:solidFill>
                <a:schemeClr val="tx2"/>
              </a:solidFill>
            </a:endParaRPr>
          </a:p>
          <a:p>
            <a:pPr marL="0" indent="0">
              <a:buNone/>
            </a:pPr>
            <a:r>
              <a:rPr lang="en-GB" sz="2000" b="1" dirty="0">
                <a:solidFill>
                  <a:schemeClr val="tx2"/>
                </a:solidFill>
              </a:rPr>
              <a:t>Question:</a:t>
            </a:r>
          </a:p>
          <a:p>
            <a:pPr marL="0" indent="0">
              <a:buNone/>
            </a:pPr>
            <a:r>
              <a:rPr lang="en-GB" sz="2000" b="1" dirty="0">
                <a:solidFill>
                  <a:schemeClr val="tx2"/>
                </a:solidFill>
              </a:rPr>
              <a:t>What practice pressures would prevent a balanced supervision session?</a:t>
            </a:r>
          </a:p>
          <a:p>
            <a:pPr marL="0" indent="0">
              <a:buNone/>
            </a:pPr>
            <a:endParaRPr lang="en-GB" sz="2000" dirty="0">
              <a:solidFill>
                <a:schemeClr val="tx2"/>
              </a:solidFill>
            </a:endParaRPr>
          </a:p>
        </p:txBody>
      </p:sp>
      <p:pic>
        <p:nvPicPr>
          <p:cNvPr id="7" name="Picture 6">
            <a:extLst>
              <a:ext uri="{FF2B5EF4-FFF2-40B4-BE49-F238E27FC236}">
                <a16:creationId xmlns:a16="http://schemas.microsoft.com/office/drawing/2014/main" id="{8F3A4A21-88DC-0416-0E11-9C92DD3308B0}"/>
              </a:ext>
            </a:extLst>
          </p:cNvPr>
          <p:cNvPicPr>
            <a:picLocks noChangeAspect="1"/>
          </p:cNvPicPr>
          <p:nvPr/>
        </p:nvPicPr>
        <p:blipFill rotWithShape="1">
          <a:blip r:embed="rId2"/>
          <a:srcRect l="3202" r="89" b="2"/>
          <a:stretch/>
        </p:blipFill>
        <p:spPr>
          <a:xfrm>
            <a:off x="6545825" y="286734"/>
            <a:ext cx="5425410" cy="5259296"/>
          </a:xfrm>
          <a:prstGeom prst="rect">
            <a:avLst/>
          </a:prstGeom>
        </p:spPr>
      </p:pic>
    </p:spTree>
    <p:extLst>
      <p:ext uri="{BB962C8B-B14F-4D97-AF65-F5344CB8AC3E}">
        <p14:creationId xmlns:p14="http://schemas.microsoft.com/office/powerpoint/2010/main" val="41710571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A13A2-E672-2DB1-A092-129609DBA35B}"/>
              </a:ext>
            </a:extLst>
          </p:cNvPr>
          <p:cNvSpPr>
            <a:spLocks noGrp="1"/>
          </p:cNvSpPr>
          <p:nvPr>
            <p:ph type="title"/>
          </p:nvPr>
        </p:nvSpPr>
        <p:spPr>
          <a:xfrm>
            <a:off x="621792" y="1161288"/>
            <a:ext cx="3602736" cy="4526280"/>
          </a:xfrm>
        </p:spPr>
        <p:txBody>
          <a:bodyPr>
            <a:normAutofit/>
          </a:bodyPr>
          <a:lstStyle/>
          <a:p>
            <a:r>
              <a:rPr lang="en-GB" sz="4000" b="1" dirty="0">
                <a:solidFill>
                  <a:schemeClr val="tx2"/>
                </a:solidFill>
                <a:latin typeface="+mn-lt"/>
              </a:rPr>
              <a:t>Core aspect headlines</a:t>
            </a:r>
          </a:p>
        </p:txBody>
      </p:sp>
      <p:graphicFrame>
        <p:nvGraphicFramePr>
          <p:cNvPr id="5" name="Content Placeholder 2">
            <a:extLst>
              <a:ext uri="{FF2B5EF4-FFF2-40B4-BE49-F238E27FC236}">
                <a16:creationId xmlns:a16="http://schemas.microsoft.com/office/drawing/2014/main" id="{BA41B692-FCC6-039E-0476-6B4DF6D51FFE}"/>
              </a:ext>
            </a:extLst>
          </p:cNvPr>
          <p:cNvGraphicFramePr>
            <a:graphicFrameLocks noGrp="1"/>
          </p:cNvGraphicFramePr>
          <p:nvPr>
            <p:ph idx="1"/>
            <p:extLst>
              <p:ext uri="{D42A27DB-BD31-4B8C-83A1-F6EECF244321}">
                <p14:modId xmlns:p14="http://schemas.microsoft.com/office/powerpoint/2010/main" val="2895514139"/>
              </p:ext>
            </p:extLst>
          </p:nvPr>
        </p:nvGraphicFramePr>
        <p:xfrm>
          <a:off x="5746866" y="87838"/>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75093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44FFB-3B7B-EF70-7FFF-40633DD9ED1E}"/>
              </a:ext>
            </a:extLst>
          </p:cNvPr>
          <p:cNvSpPr>
            <a:spLocks noGrp="1"/>
          </p:cNvSpPr>
          <p:nvPr>
            <p:ph type="title"/>
          </p:nvPr>
        </p:nvSpPr>
        <p:spPr>
          <a:xfrm>
            <a:off x="838200" y="-57439"/>
            <a:ext cx="10515600" cy="1325563"/>
          </a:xfrm>
        </p:spPr>
        <p:txBody>
          <a:bodyPr/>
          <a:lstStyle/>
          <a:p>
            <a:r>
              <a:rPr lang="en-GB" b="1" dirty="0">
                <a:solidFill>
                  <a:schemeClr val="tx2"/>
                </a:solidFill>
                <a:latin typeface="+mn-lt"/>
              </a:rPr>
              <a:t>Supervision: A forum for learning</a:t>
            </a:r>
          </a:p>
        </p:txBody>
      </p:sp>
      <p:pic>
        <p:nvPicPr>
          <p:cNvPr id="5" name="Content Placeholder 4" descr="A diagram of learning&#10;&#10;Description automatically generated">
            <a:extLst>
              <a:ext uri="{FF2B5EF4-FFF2-40B4-BE49-F238E27FC236}">
                <a16:creationId xmlns:a16="http://schemas.microsoft.com/office/drawing/2014/main" id="{33C3B0F5-0068-B73E-D9A3-BF452406A10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176185" y="1157288"/>
            <a:ext cx="4908483" cy="4203336"/>
          </a:xfrm>
        </p:spPr>
      </p:pic>
      <p:sp>
        <p:nvSpPr>
          <p:cNvPr id="6" name="TextBox 5">
            <a:extLst>
              <a:ext uri="{FF2B5EF4-FFF2-40B4-BE49-F238E27FC236}">
                <a16:creationId xmlns:a16="http://schemas.microsoft.com/office/drawing/2014/main" id="{01C5380E-9D10-C3CF-31BF-B0F1C9271B06}"/>
              </a:ext>
            </a:extLst>
          </p:cNvPr>
          <p:cNvSpPr txBox="1"/>
          <p:nvPr/>
        </p:nvSpPr>
        <p:spPr>
          <a:xfrm>
            <a:off x="318654" y="948414"/>
            <a:ext cx="6670964" cy="5078313"/>
          </a:xfrm>
          <a:prstGeom prst="rect">
            <a:avLst/>
          </a:prstGeom>
          <a:noFill/>
        </p:spPr>
        <p:txBody>
          <a:bodyPr wrap="square" rtlCol="0">
            <a:spAutoFit/>
          </a:bodyPr>
          <a:lstStyle/>
          <a:p>
            <a:r>
              <a:rPr lang="en-GB" dirty="0">
                <a:solidFill>
                  <a:schemeClr val="tx2"/>
                </a:solidFill>
              </a:rPr>
              <a:t>Joan Tash (1967) was a significant commentator in the area of supervision within youth work practice. </a:t>
            </a:r>
          </a:p>
          <a:p>
            <a:endParaRPr lang="en-GB" dirty="0">
              <a:solidFill>
                <a:schemeClr val="tx2"/>
              </a:solidFill>
            </a:endParaRPr>
          </a:p>
          <a:p>
            <a:r>
              <a:rPr lang="en-GB" dirty="0">
                <a:solidFill>
                  <a:schemeClr val="tx2"/>
                </a:solidFill>
              </a:rPr>
              <a:t>She emphasised the significance of supervision as a forum for learning &amp; the possible learning outcomes as a result:</a:t>
            </a:r>
          </a:p>
          <a:p>
            <a:endParaRPr lang="en-GB" dirty="0">
              <a:solidFill>
                <a:schemeClr val="tx2"/>
              </a:solidFill>
            </a:endParaRPr>
          </a:p>
          <a:p>
            <a:r>
              <a:rPr lang="en-GB" b="1" dirty="0">
                <a:solidFill>
                  <a:schemeClr val="tx2"/>
                </a:solidFill>
              </a:rPr>
              <a:t>Outcome: </a:t>
            </a:r>
            <a:r>
              <a:rPr lang="en-GB" b="1" dirty="0">
                <a:solidFill>
                  <a:srgbClr val="FF0000"/>
                </a:solidFill>
              </a:rPr>
              <a:t>Learning from practice</a:t>
            </a:r>
          </a:p>
          <a:p>
            <a:r>
              <a:rPr lang="en-GB" dirty="0">
                <a:solidFill>
                  <a:schemeClr val="tx2"/>
                </a:solidFill>
              </a:rPr>
              <a:t>Placed value on ‘on the job’ learning, reflection &amp; evaluation of practice</a:t>
            </a:r>
          </a:p>
          <a:p>
            <a:r>
              <a:rPr lang="en-GB" b="1" dirty="0">
                <a:solidFill>
                  <a:schemeClr val="tx2"/>
                </a:solidFill>
              </a:rPr>
              <a:t>Outcome: </a:t>
            </a:r>
            <a:r>
              <a:rPr lang="en-GB" b="1" dirty="0">
                <a:solidFill>
                  <a:srgbClr val="FF0000"/>
                </a:solidFill>
              </a:rPr>
              <a:t>Learning to use values &amp; feelings</a:t>
            </a:r>
          </a:p>
          <a:p>
            <a:r>
              <a:rPr lang="en-GB" dirty="0">
                <a:solidFill>
                  <a:schemeClr val="tx2"/>
                </a:solidFill>
              </a:rPr>
              <a:t>Challenge to explore and learn more about self-awareness &amp; impact of feelings on practice</a:t>
            </a:r>
          </a:p>
          <a:p>
            <a:r>
              <a:rPr lang="en-GB" b="1" dirty="0">
                <a:solidFill>
                  <a:schemeClr val="tx2"/>
                </a:solidFill>
              </a:rPr>
              <a:t>Outcome: </a:t>
            </a:r>
            <a:r>
              <a:rPr lang="en-GB" b="1" dirty="0">
                <a:solidFill>
                  <a:srgbClr val="FF0000"/>
                </a:solidFill>
              </a:rPr>
              <a:t>Learning to use theories</a:t>
            </a:r>
          </a:p>
          <a:p>
            <a:r>
              <a:rPr lang="en-GB" dirty="0">
                <a:solidFill>
                  <a:schemeClr val="tx2"/>
                </a:solidFill>
              </a:rPr>
              <a:t>Making links between theory and practice</a:t>
            </a:r>
          </a:p>
          <a:p>
            <a:r>
              <a:rPr lang="en-GB" b="1" dirty="0">
                <a:solidFill>
                  <a:schemeClr val="tx2"/>
                </a:solidFill>
              </a:rPr>
              <a:t>Outcome: </a:t>
            </a:r>
            <a:r>
              <a:rPr lang="en-GB" b="1" dirty="0">
                <a:solidFill>
                  <a:srgbClr val="FF0000"/>
                </a:solidFill>
              </a:rPr>
              <a:t>Learning to manage time</a:t>
            </a:r>
          </a:p>
          <a:p>
            <a:r>
              <a:rPr lang="en-GB" dirty="0">
                <a:solidFill>
                  <a:schemeClr val="tx2"/>
                </a:solidFill>
              </a:rPr>
              <a:t>Develop skills to prioritise &amp; work efficiently within organisational policies &amp; procedures</a:t>
            </a:r>
          </a:p>
          <a:p>
            <a:endParaRPr lang="en-GB" dirty="0"/>
          </a:p>
        </p:txBody>
      </p:sp>
    </p:spTree>
    <p:extLst>
      <p:ext uri="{BB962C8B-B14F-4D97-AF65-F5344CB8AC3E}">
        <p14:creationId xmlns:p14="http://schemas.microsoft.com/office/powerpoint/2010/main" val="31499010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tick figure holding a pencil&#10;&#10;Description automatically generated">
            <a:extLst>
              <a:ext uri="{FF2B5EF4-FFF2-40B4-BE49-F238E27FC236}">
                <a16:creationId xmlns:a16="http://schemas.microsoft.com/office/drawing/2014/main" id="{19EA7A86-C8EE-5941-3F03-5C7D8D151C07}"/>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040" r="8550"/>
          <a:stretch/>
        </p:blipFill>
        <p:spPr>
          <a:xfrm>
            <a:off x="-7365" y="10"/>
            <a:ext cx="3982564" cy="5624935"/>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BE3587B5-33E1-6806-599B-B169E6AFBCFD}"/>
              </a:ext>
            </a:extLst>
          </p:cNvPr>
          <p:cNvSpPr>
            <a:spLocks noGrp="1"/>
          </p:cNvSpPr>
          <p:nvPr>
            <p:ph type="title"/>
          </p:nvPr>
        </p:nvSpPr>
        <p:spPr>
          <a:xfrm>
            <a:off x="5197117" y="207312"/>
            <a:ext cx="6039371" cy="1325563"/>
          </a:xfrm>
        </p:spPr>
        <p:txBody>
          <a:bodyPr>
            <a:normAutofit/>
          </a:bodyPr>
          <a:lstStyle/>
          <a:p>
            <a:r>
              <a:rPr lang="en-GB" b="1" dirty="0">
                <a:solidFill>
                  <a:schemeClr val="tx2"/>
                </a:solidFill>
                <a:latin typeface="+mn-lt"/>
              </a:rPr>
              <a:t>10 seconds drawing challenge</a:t>
            </a:r>
          </a:p>
        </p:txBody>
      </p:sp>
      <p:sp>
        <p:nvSpPr>
          <p:cNvPr id="3" name="Content Placeholder 2">
            <a:extLst>
              <a:ext uri="{FF2B5EF4-FFF2-40B4-BE49-F238E27FC236}">
                <a16:creationId xmlns:a16="http://schemas.microsoft.com/office/drawing/2014/main" id="{F49ABCC9-1545-2A42-EB41-7806AC551AE0}"/>
              </a:ext>
            </a:extLst>
          </p:cNvPr>
          <p:cNvSpPr>
            <a:spLocks noGrp="1"/>
          </p:cNvSpPr>
          <p:nvPr>
            <p:ph idx="1"/>
          </p:nvPr>
        </p:nvSpPr>
        <p:spPr>
          <a:xfrm>
            <a:off x="5356060" y="1636568"/>
            <a:ext cx="6302539" cy="4351338"/>
          </a:xfrm>
        </p:spPr>
        <p:txBody>
          <a:bodyPr>
            <a:normAutofit/>
          </a:bodyPr>
          <a:lstStyle/>
          <a:p>
            <a:pPr marL="0" indent="0">
              <a:buNone/>
            </a:pPr>
            <a:r>
              <a:rPr lang="en-GB" dirty="0">
                <a:solidFill>
                  <a:schemeClr val="tx2"/>
                </a:solidFill>
              </a:rPr>
              <a:t>You are going to be given 5 different items to draw &amp; 10 seconds each to draw them. </a:t>
            </a:r>
          </a:p>
          <a:p>
            <a:pPr marL="0" indent="0">
              <a:buNone/>
            </a:pPr>
            <a:endParaRPr lang="en-GB" dirty="0">
              <a:solidFill>
                <a:schemeClr val="tx2"/>
              </a:solidFill>
            </a:endParaRPr>
          </a:p>
          <a:p>
            <a:pPr marL="0" indent="0">
              <a:buNone/>
            </a:pPr>
            <a:r>
              <a:rPr lang="en-GB" dirty="0">
                <a:solidFill>
                  <a:schemeClr val="tx2"/>
                </a:solidFill>
              </a:rPr>
              <a:t>You will only be told once what each item is.</a:t>
            </a:r>
          </a:p>
          <a:p>
            <a:pPr marL="0" indent="0">
              <a:buNone/>
            </a:pPr>
            <a:endParaRPr lang="en-GB" dirty="0">
              <a:solidFill>
                <a:schemeClr val="tx2"/>
              </a:solidFill>
            </a:endParaRPr>
          </a:p>
          <a:p>
            <a:pPr marL="0" indent="0">
              <a:buNone/>
            </a:pPr>
            <a:r>
              <a:rPr lang="en-GB" dirty="0">
                <a:solidFill>
                  <a:schemeClr val="tx2"/>
                </a:solidFill>
              </a:rPr>
              <a:t>Be prepared to display your art work!</a:t>
            </a:r>
          </a:p>
        </p:txBody>
      </p:sp>
    </p:spTree>
    <p:extLst>
      <p:ext uri="{BB962C8B-B14F-4D97-AF65-F5344CB8AC3E}">
        <p14:creationId xmlns:p14="http://schemas.microsoft.com/office/powerpoint/2010/main" val="37389730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Graphic 6" descr="Sync">
            <a:extLst>
              <a:ext uri="{FF2B5EF4-FFF2-40B4-BE49-F238E27FC236}">
                <a16:creationId xmlns:a16="http://schemas.microsoft.com/office/drawing/2014/main" id="{C9F4E693-27D6-43E5-A4C7-FACF96D6BC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02866" y="1940912"/>
            <a:ext cx="3138616" cy="3138616"/>
          </a:xfrm>
          <a:prstGeom prst="rect">
            <a:avLst/>
          </a:prstGeom>
        </p:spPr>
      </p:pic>
      <p:sp>
        <p:nvSpPr>
          <p:cNvPr id="2" name="Title 1">
            <a:extLst>
              <a:ext uri="{FF2B5EF4-FFF2-40B4-BE49-F238E27FC236}">
                <a16:creationId xmlns:a16="http://schemas.microsoft.com/office/drawing/2014/main" id="{570D9183-F087-FF47-B2DD-9414A4214830}"/>
              </a:ext>
            </a:extLst>
          </p:cNvPr>
          <p:cNvSpPr>
            <a:spLocks noGrp="1"/>
          </p:cNvSpPr>
          <p:nvPr>
            <p:ph type="title"/>
          </p:nvPr>
        </p:nvSpPr>
        <p:spPr>
          <a:xfrm>
            <a:off x="841249" y="539578"/>
            <a:ext cx="5981278" cy="1684638"/>
          </a:xfrm>
        </p:spPr>
        <p:txBody>
          <a:bodyPr>
            <a:normAutofit/>
          </a:bodyPr>
          <a:lstStyle/>
          <a:p>
            <a:r>
              <a:rPr lang="en-US" sz="4000" b="1" dirty="0">
                <a:solidFill>
                  <a:schemeClr val="tx2"/>
                </a:solidFill>
                <a:latin typeface="+mn-lt"/>
              </a:rPr>
              <a:t>Putting theory into practice</a:t>
            </a:r>
          </a:p>
        </p:txBody>
      </p:sp>
      <p:sp>
        <p:nvSpPr>
          <p:cNvPr id="3" name="Content Placeholder 2">
            <a:extLst>
              <a:ext uri="{FF2B5EF4-FFF2-40B4-BE49-F238E27FC236}">
                <a16:creationId xmlns:a16="http://schemas.microsoft.com/office/drawing/2014/main" id="{B6BE0482-0BB4-4444-ABF1-B947AF8BA555}"/>
              </a:ext>
            </a:extLst>
          </p:cNvPr>
          <p:cNvSpPr>
            <a:spLocks noGrp="1"/>
          </p:cNvSpPr>
          <p:nvPr>
            <p:ph idx="1"/>
          </p:nvPr>
        </p:nvSpPr>
        <p:spPr>
          <a:xfrm>
            <a:off x="841249" y="2494004"/>
            <a:ext cx="5981278" cy="1869991"/>
          </a:xfrm>
        </p:spPr>
        <p:txBody>
          <a:bodyPr>
            <a:normAutofit/>
          </a:bodyPr>
          <a:lstStyle/>
          <a:p>
            <a:pPr marL="0" indent="0">
              <a:buNone/>
            </a:pPr>
            <a:endParaRPr lang="en-US" sz="2000" dirty="0">
              <a:solidFill>
                <a:schemeClr val="tx2"/>
              </a:solidFill>
            </a:endParaRPr>
          </a:p>
          <a:p>
            <a:pPr marL="0" indent="0">
              <a:buNone/>
            </a:pPr>
            <a:endParaRPr lang="en-US" sz="2000" dirty="0">
              <a:solidFill>
                <a:schemeClr val="tx2"/>
              </a:solidFill>
            </a:endParaRPr>
          </a:p>
          <a:p>
            <a:pPr marL="0" indent="0">
              <a:buNone/>
            </a:pPr>
            <a:r>
              <a:rPr lang="en-US" dirty="0">
                <a:solidFill>
                  <a:schemeClr val="tx2"/>
                </a:solidFill>
              </a:rPr>
              <a:t>Your role as a  supervisor and a supervisee</a:t>
            </a:r>
          </a:p>
        </p:txBody>
      </p:sp>
      <p:pic>
        <p:nvPicPr>
          <p:cNvPr id="5" name="Picture 4" descr="A group of people talking&#10;&#10;Description automatically generated">
            <a:extLst>
              <a:ext uri="{FF2B5EF4-FFF2-40B4-BE49-F238E27FC236}">
                <a16:creationId xmlns:a16="http://schemas.microsoft.com/office/drawing/2014/main" id="{4F7DCD8F-6469-C6A7-FBA7-3E2ACB1935F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81925" y="1442710"/>
            <a:ext cx="3780498" cy="3780498"/>
          </a:xfrm>
          <a:prstGeom prst="rect">
            <a:avLst/>
          </a:prstGeom>
        </p:spPr>
      </p:pic>
    </p:spTree>
    <p:extLst>
      <p:ext uri="{BB962C8B-B14F-4D97-AF65-F5344CB8AC3E}">
        <p14:creationId xmlns:p14="http://schemas.microsoft.com/office/powerpoint/2010/main" val="35513059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B437F-650E-59CF-F4CB-ACAB215C2D0F}"/>
              </a:ext>
            </a:extLst>
          </p:cNvPr>
          <p:cNvSpPr>
            <a:spLocks noGrp="1"/>
          </p:cNvSpPr>
          <p:nvPr>
            <p:ph type="title"/>
          </p:nvPr>
        </p:nvSpPr>
        <p:spPr>
          <a:xfrm>
            <a:off x="838200" y="365125"/>
            <a:ext cx="10515600" cy="1325563"/>
          </a:xfrm>
        </p:spPr>
        <p:txBody>
          <a:bodyPr>
            <a:normAutofit/>
          </a:bodyPr>
          <a:lstStyle/>
          <a:p>
            <a:r>
              <a:rPr lang="en-GB" b="1" dirty="0">
                <a:solidFill>
                  <a:schemeClr val="tx2"/>
                </a:solidFill>
                <a:latin typeface="+mn-lt"/>
              </a:rPr>
              <a:t>EWC Code of Professional Conduct &amp; Practice</a:t>
            </a:r>
          </a:p>
        </p:txBody>
      </p:sp>
      <p:sp>
        <p:nvSpPr>
          <p:cNvPr id="3" name="Content Placeholder 2">
            <a:extLst>
              <a:ext uri="{FF2B5EF4-FFF2-40B4-BE49-F238E27FC236}">
                <a16:creationId xmlns:a16="http://schemas.microsoft.com/office/drawing/2014/main" id="{4484CE49-CFB8-B905-F305-1E99F074F7BC}"/>
              </a:ext>
            </a:extLst>
          </p:cNvPr>
          <p:cNvSpPr>
            <a:spLocks noGrp="1"/>
          </p:cNvSpPr>
          <p:nvPr>
            <p:ph idx="1"/>
          </p:nvPr>
        </p:nvSpPr>
        <p:spPr>
          <a:xfrm>
            <a:off x="838200" y="1916643"/>
            <a:ext cx="5727852" cy="4163337"/>
          </a:xfrm>
        </p:spPr>
        <p:txBody>
          <a:bodyPr>
            <a:normAutofit/>
          </a:bodyPr>
          <a:lstStyle/>
          <a:p>
            <a:pPr marL="0" indent="0">
              <a:buNone/>
            </a:pPr>
            <a:r>
              <a:rPr lang="en-GB" sz="3200" dirty="0">
                <a:solidFill>
                  <a:schemeClr val="tx2"/>
                </a:solidFill>
              </a:rPr>
              <a:t>1. Personal and Professional   Responsibility </a:t>
            </a:r>
          </a:p>
          <a:p>
            <a:pPr marL="0" indent="0">
              <a:buNone/>
            </a:pPr>
            <a:r>
              <a:rPr lang="en-GB" sz="3200" dirty="0">
                <a:solidFill>
                  <a:schemeClr val="tx2"/>
                </a:solidFill>
              </a:rPr>
              <a:t>2. Professional Integrity </a:t>
            </a:r>
          </a:p>
          <a:p>
            <a:pPr marL="0" indent="0">
              <a:buNone/>
            </a:pPr>
            <a:r>
              <a:rPr lang="en-GB" sz="3200" dirty="0">
                <a:solidFill>
                  <a:schemeClr val="tx2"/>
                </a:solidFill>
              </a:rPr>
              <a:t>3. Collaborative Working </a:t>
            </a:r>
          </a:p>
          <a:p>
            <a:pPr marL="0" indent="0">
              <a:buNone/>
            </a:pPr>
            <a:r>
              <a:rPr lang="en-GB" sz="3200" dirty="0">
                <a:solidFill>
                  <a:schemeClr val="tx2"/>
                </a:solidFill>
              </a:rPr>
              <a:t>4. Professional Knowledge and Understanding </a:t>
            </a:r>
          </a:p>
          <a:p>
            <a:pPr marL="0" indent="0">
              <a:buNone/>
            </a:pPr>
            <a:r>
              <a:rPr lang="en-GB" sz="3200" dirty="0">
                <a:solidFill>
                  <a:schemeClr val="tx2"/>
                </a:solidFill>
              </a:rPr>
              <a:t>5. Professional Learning</a:t>
            </a:r>
          </a:p>
        </p:txBody>
      </p:sp>
      <p:pic>
        <p:nvPicPr>
          <p:cNvPr id="4098" name="Picture 2" descr="EWC Logo">
            <a:extLst>
              <a:ext uri="{FF2B5EF4-FFF2-40B4-BE49-F238E27FC236}">
                <a16:creationId xmlns:a16="http://schemas.microsoft.com/office/drawing/2014/main" id="{37686E78-695B-F93B-5495-1E00152F394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31700" y="1815325"/>
            <a:ext cx="3361882" cy="3529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6964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44145-55FF-BB99-4807-9AA311FA92BE}"/>
              </a:ext>
            </a:extLst>
          </p:cNvPr>
          <p:cNvSpPr>
            <a:spLocks noGrp="1"/>
          </p:cNvSpPr>
          <p:nvPr>
            <p:ph type="title"/>
          </p:nvPr>
        </p:nvSpPr>
        <p:spPr>
          <a:xfrm rot="16200000">
            <a:off x="-1242752" y="1261872"/>
            <a:ext cx="5961888" cy="2788920"/>
          </a:xfrm>
        </p:spPr>
        <p:txBody>
          <a:bodyPr anchor="ctr">
            <a:normAutofit/>
          </a:bodyPr>
          <a:lstStyle/>
          <a:p>
            <a:r>
              <a:rPr lang="en-GB" sz="4800" b="1" dirty="0">
                <a:solidFill>
                  <a:schemeClr val="tx2"/>
                </a:solidFill>
                <a:latin typeface="+mn-lt"/>
              </a:rPr>
              <a:t>CLEAR Model of supervision</a:t>
            </a:r>
            <a:br>
              <a:rPr lang="en-GB" sz="4800" b="1" dirty="0">
                <a:solidFill>
                  <a:schemeClr val="tx2"/>
                </a:solidFill>
                <a:latin typeface="+mn-lt"/>
              </a:rPr>
            </a:br>
            <a:r>
              <a:rPr lang="en-GB" sz="4800" i="1" dirty="0">
                <a:solidFill>
                  <a:schemeClr val="tx2"/>
                </a:solidFill>
                <a:latin typeface="+mn-lt"/>
              </a:rPr>
              <a:t>Hawkins&amp; Smith(2006)</a:t>
            </a:r>
          </a:p>
        </p:txBody>
      </p:sp>
      <p:graphicFrame>
        <p:nvGraphicFramePr>
          <p:cNvPr id="6" name="Content Placeholder 3">
            <a:extLst>
              <a:ext uri="{FF2B5EF4-FFF2-40B4-BE49-F238E27FC236}">
                <a16:creationId xmlns:a16="http://schemas.microsoft.com/office/drawing/2014/main" id="{40727137-FD60-F370-4BB8-2363A9FE2DA0}"/>
              </a:ext>
            </a:extLst>
          </p:cNvPr>
          <p:cNvGraphicFramePr>
            <a:graphicFrameLocks noGrp="1"/>
          </p:cNvGraphicFramePr>
          <p:nvPr>
            <p:ph idx="1"/>
            <p:extLst>
              <p:ext uri="{D42A27DB-BD31-4B8C-83A1-F6EECF244321}">
                <p14:modId xmlns:p14="http://schemas.microsoft.com/office/powerpoint/2010/main" val="512105488"/>
              </p:ext>
            </p:extLst>
          </p:nvPr>
        </p:nvGraphicFramePr>
        <p:xfrm>
          <a:off x="3830781" y="-324613"/>
          <a:ext cx="8132619" cy="6555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34119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6AD8C-9D32-5F88-2101-2C84B4C1D6DA}"/>
              </a:ext>
            </a:extLst>
          </p:cNvPr>
          <p:cNvSpPr>
            <a:spLocks noGrp="1"/>
          </p:cNvSpPr>
          <p:nvPr>
            <p:ph type="title"/>
          </p:nvPr>
        </p:nvSpPr>
        <p:spPr>
          <a:xfrm>
            <a:off x="730967" y="400273"/>
            <a:ext cx="5129600" cy="5340097"/>
          </a:xfrm>
        </p:spPr>
        <p:txBody>
          <a:bodyPr anchor="ctr">
            <a:normAutofit/>
          </a:bodyPr>
          <a:lstStyle/>
          <a:p>
            <a:r>
              <a:rPr lang="en-GB" sz="4800" dirty="0">
                <a:solidFill>
                  <a:schemeClr val="tx2"/>
                </a:solidFill>
              </a:rPr>
              <a:t>Key components of effective supervision</a:t>
            </a:r>
          </a:p>
        </p:txBody>
      </p:sp>
      <p:graphicFrame>
        <p:nvGraphicFramePr>
          <p:cNvPr id="5" name="Content Placeholder 2">
            <a:extLst>
              <a:ext uri="{FF2B5EF4-FFF2-40B4-BE49-F238E27FC236}">
                <a16:creationId xmlns:a16="http://schemas.microsoft.com/office/drawing/2014/main" id="{063D486D-02E4-4FFB-97F5-336F6034E09C}"/>
              </a:ext>
            </a:extLst>
          </p:cNvPr>
          <p:cNvGraphicFramePr>
            <a:graphicFrameLocks noGrp="1"/>
          </p:cNvGraphicFramePr>
          <p:nvPr>
            <p:ph idx="1"/>
            <p:extLst>
              <p:ext uri="{D42A27DB-BD31-4B8C-83A1-F6EECF244321}">
                <p14:modId xmlns:p14="http://schemas.microsoft.com/office/powerpoint/2010/main" val="2107015397"/>
              </p:ext>
            </p:extLst>
          </p:nvPr>
        </p:nvGraphicFramePr>
        <p:xfrm>
          <a:off x="6435573" y="-155478"/>
          <a:ext cx="5480106" cy="645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78823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233B3-A4AD-9D43-A0E9-8444DF9CB372}"/>
              </a:ext>
            </a:extLst>
          </p:cNvPr>
          <p:cNvSpPr>
            <a:spLocks noGrp="1"/>
          </p:cNvSpPr>
          <p:nvPr>
            <p:ph type="title"/>
          </p:nvPr>
        </p:nvSpPr>
        <p:spPr>
          <a:xfrm>
            <a:off x="411480" y="991443"/>
            <a:ext cx="4443154" cy="1087819"/>
          </a:xfrm>
        </p:spPr>
        <p:txBody>
          <a:bodyPr vert="horz" lIns="91440" tIns="45720" rIns="91440" bIns="45720" rtlCol="0" anchor="b">
            <a:normAutofit/>
          </a:bodyPr>
          <a:lstStyle/>
          <a:p>
            <a:r>
              <a:rPr lang="en-US" sz="3400" b="1" kern="1200" dirty="0">
                <a:solidFill>
                  <a:schemeClr val="tx2"/>
                </a:solidFill>
                <a:latin typeface="+mn-lt"/>
                <a:ea typeface="+mj-ea"/>
                <a:cs typeface="+mj-cs"/>
              </a:rPr>
              <a:t>Supervision session </a:t>
            </a:r>
            <a:br>
              <a:rPr lang="en-US" sz="3400" b="1" kern="1200" dirty="0">
                <a:solidFill>
                  <a:schemeClr val="tx2"/>
                </a:solidFill>
                <a:latin typeface="+mn-lt"/>
                <a:ea typeface="+mj-ea"/>
                <a:cs typeface="+mj-cs"/>
              </a:rPr>
            </a:br>
            <a:r>
              <a:rPr lang="en-US" sz="3400" kern="1200" dirty="0">
                <a:solidFill>
                  <a:schemeClr val="tx2"/>
                </a:solidFill>
                <a:latin typeface="+mn-lt"/>
                <a:ea typeface="+mj-ea"/>
                <a:cs typeface="+mj-cs"/>
              </a:rPr>
              <a:t>(Social Care Wales)</a:t>
            </a:r>
          </a:p>
        </p:txBody>
      </p:sp>
      <p:sp>
        <p:nvSpPr>
          <p:cNvPr id="15" name="Content Placeholder 14">
            <a:extLst>
              <a:ext uri="{FF2B5EF4-FFF2-40B4-BE49-F238E27FC236}">
                <a16:creationId xmlns:a16="http://schemas.microsoft.com/office/drawing/2014/main" id="{3935E0B9-4C7C-DE66-6A36-F4D63D5D9474}"/>
              </a:ext>
            </a:extLst>
          </p:cNvPr>
          <p:cNvSpPr>
            <a:spLocks noGrp="1"/>
          </p:cNvSpPr>
          <p:nvPr>
            <p:ph idx="1"/>
          </p:nvPr>
        </p:nvSpPr>
        <p:spPr>
          <a:xfrm>
            <a:off x="411480" y="2684095"/>
            <a:ext cx="4722380" cy="3298064"/>
          </a:xfrm>
        </p:spPr>
        <p:txBody>
          <a:bodyPr>
            <a:noAutofit/>
          </a:bodyPr>
          <a:lstStyle/>
          <a:p>
            <a:pPr marL="0" indent="0">
              <a:buNone/>
            </a:pPr>
            <a:r>
              <a:rPr lang="en-US" sz="2400" dirty="0">
                <a:solidFill>
                  <a:schemeClr val="tx2"/>
                </a:solidFill>
              </a:rPr>
              <a:t>Watch the video &amp; critically review how it went, paying particular attention to:</a:t>
            </a:r>
          </a:p>
          <a:p>
            <a:r>
              <a:rPr lang="en-US" sz="2400" dirty="0">
                <a:solidFill>
                  <a:schemeClr val="tx2"/>
                </a:solidFill>
              </a:rPr>
              <a:t>Non-verbal communication skills</a:t>
            </a:r>
          </a:p>
          <a:p>
            <a:r>
              <a:rPr lang="en-US" sz="2400" dirty="0">
                <a:solidFill>
                  <a:schemeClr val="tx2"/>
                </a:solidFill>
              </a:rPr>
              <a:t>Active listening</a:t>
            </a:r>
          </a:p>
          <a:p>
            <a:r>
              <a:rPr lang="en-US" sz="2400" dirty="0">
                <a:solidFill>
                  <a:schemeClr val="tx2"/>
                </a:solidFill>
              </a:rPr>
              <a:t>Verbal communication skills</a:t>
            </a:r>
          </a:p>
        </p:txBody>
      </p:sp>
      <p:pic>
        <p:nvPicPr>
          <p:cNvPr id="4" name="Online Media 3" descr="Example of a traditional supervision session">
            <a:hlinkClick r:id="" action="ppaction://media"/>
            <a:extLst>
              <a:ext uri="{FF2B5EF4-FFF2-40B4-BE49-F238E27FC236}">
                <a16:creationId xmlns:a16="http://schemas.microsoft.com/office/drawing/2014/main" id="{92F637C5-088F-3F49-ADF1-64734562407B}"/>
              </a:ext>
            </a:extLst>
          </p:cNvPr>
          <p:cNvPicPr>
            <a:picLocks noRot="1" noChangeAspect="1"/>
          </p:cNvPicPr>
          <p:nvPr>
            <a:videoFile r:link="rId1"/>
          </p:nvPr>
        </p:nvPicPr>
        <p:blipFill>
          <a:blip r:embed="rId3"/>
          <a:stretch>
            <a:fillRect/>
          </a:stretch>
        </p:blipFill>
        <p:spPr>
          <a:xfrm>
            <a:off x="5385816" y="1589954"/>
            <a:ext cx="6440424" cy="3622738"/>
          </a:xfrm>
          <a:prstGeom prst="rect">
            <a:avLst/>
          </a:prstGeom>
        </p:spPr>
      </p:pic>
    </p:spTree>
    <p:extLst>
      <p:ext uri="{BB962C8B-B14F-4D97-AF65-F5344CB8AC3E}">
        <p14:creationId xmlns:p14="http://schemas.microsoft.com/office/powerpoint/2010/main" val="142281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16F31-341E-2F9A-0532-F844853BA526}"/>
              </a:ext>
            </a:extLst>
          </p:cNvPr>
          <p:cNvSpPr>
            <a:spLocks noGrp="1"/>
          </p:cNvSpPr>
          <p:nvPr>
            <p:ph type="title"/>
          </p:nvPr>
        </p:nvSpPr>
        <p:spPr>
          <a:xfrm>
            <a:off x="332509" y="0"/>
            <a:ext cx="10515600" cy="1325563"/>
          </a:xfrm>
        </p:spPr>
        <p:txBody>
          <a:bodyPr/>
          <a:lstStyle/>
          <a:p>
            <a:r>
              <a:rPr lang="en-GB" b="1" dirty="0">
                <a:solidFill>
                  <a:schemeClr val="tx2"/>
                </a:solidFill>
                <a:latin typeface="+mn-lt"/>
              </a:rPr>
              <a:t>Active listening</a:t>
            </a:r>
          </a:p>
        </p:txBody>
      </p:sp>
      <p:pic>
        <p:nvPicPr>
          <p:cNvPr id="5122" name="Picture 2" descr="8 Best Listening images | Listening games, Active listening, Activities ...">
            <a:extLst>
              <a:ext uri="{FF2B5EF4-FFF2-40B4-BE49-F238E27FC236}">
                <a16:creationId xmlns:a16="http://schemas.microsoft.com/office/drawing/2014/main" id="{436A57E4-4CAB-66B8-8B51-DFAF71AA03A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565255" y="55418"/>
            <a:ext cx="4550545" cy="55071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EF1FBC5-38E6-85EF-AD1D-8142FAA0B5D3}"/>
              </a:ext>
            </a:extLst>
          </p:cNvPr>
          <p:cNvSpPr txBox="1"/>
          <p:nvPr/>
        </p:nvSpPr>
        <p:spPr>
          <a:xfrm>
            <a:off x="152400" y="1038284"/>
            <a:ext cx="7031182" cy="4524315"/>
          </a:xfrm>
          <a:prstGeom prst="rect">
            <a:avLst/>
          </a:prstGeom>
          <a:noFill/>
        </p:spPr>
        <p:txBody>
          <a:bodyPr wrap="square">
            <a:spAutoFit/>
          </a:bodyPr>
          <a:lstStyle/>
          <a:p>
            <a:pPr algn="l"/>
            <a:r>
              <a:rPr lang="en-GB" b="0" i="0" dirty="0">
                <a:solidFill>
                  <a:schemeClr val="tx2"/>
                </a:solidFill>
                <a:effectLst/>
              </a:rPr>
              <a:t>There are three main components of successful active listening (Rogers &amp; </a:t>
            </a:r>
            <a:r>
              <a:rPr lang="en-GB" b="0" i="0" dirty="0" err="1">
                <a:solidFill>
                  <a:schemeClr val="tx2"/>
                </a:solidFill>
                <a:effectLst/>
              </a:rPr>
              <a:t>Farson</a:t>
            </a:r>
            <a:r>
              <a:rPr lang="en-GB" b="0" i="0" dirty="0">
                <a:solidFill>
                  <a:schemeClr val="tx2"/>
                </a:solidFill>
                <a:effectLst/>
              </a:rPr>
              <a:t>, 1987):</a:t>
            </a:r>
          </a:p>
          <a:p>
            <a:pPr algn="l"/>
            <a:endParaRPr lang="en-GB" b="1" i="0" dirty="0">
              <a:solidFill>
                <a:schemeClr val="tx2"/>
              </a:solidFill>
              <a:effectLst/>
            </a:endParaRPr>
          </a:p>
          <a:p>
            <a:pPr>
              <a:buFont typeface="+mj-lt"/>
              <a:buAutoNum type="arabicPeriod"/>
            </a:pPr>
            <a:r>
              <a:rPr lang="en-GB" b="1" i="1" dirty="0">
                <a:solidFill>
                  <a:schemeClr val="tx2"/>
                </a:solidFill>
                <a:effectLst/>
              </a:rPr>
              <a:t>Listen for total meaning</a:t>
            </a:r>
            <a:br>
              <a:rPr lang="en-GB" b="0" i="0" dirty="0">
                <a:solidFill>
                  <a:schemeClr val="tx2"/>
                </a:solidFill>
                <a:effectLst/>
              </a:rPr>
            </a:br>
            <a:r>
              <a:rPr lang="en-GB" b="0" i="0" dirty="0">
                <a:solidFill>
                  <a:schemeClr val="tx2"/>
                </a:solidFill>
                <a:effectLst/>
              </a:rPr>
              <a:t>When someone is communicating, there are two meanings to gather: the content and the feeling/attitude underlying the message. </a:t>
            </a:r>
            <a:r>
              <a:rPr lang="en-GB" dirty="0">
                <a:solidFill>
                  <a:schemeClr val="tx2"/>
                </a:solidFill>
              </a:rPr>
              <a:t>A</a:t>
            </a:r>
            <a:r>
              <a:rPr lang="en-GB" b="0" i="0" dirty="0">
                <a:solidFill>
                  <a:schemeClr val="tx2"/>
                </a:solidFill>
                <a:effectLst/>
              </a:rPr>
              <a:t>ctive listener</a:t>
            </a:r>
            <a:r>
              <a:rPr lang="en-GB" dirty="0">
                <a:solidFill>
                  <a:schemeClr val="tx2"/>
                </a:solidFill>
              </a:rPr>
              <a:t>s tune into the information, how it was conveyed</a:t>
            </a:r>
            <a:r>
              <a:rPr lang="en-GB" b="0" i="0" dirty="0">
                <a:solidFill>
                  <a:schemeClr val="tx2"/>
                </a:solidFill>
                <a:effectLst/>
              </a:rPr>
              <a:t> and any nonverbal cues present.</a:t>
            </a:r>
          </a:p>
          <a:p>
            <a:pPr algn="l"/>
            <a:r>
              <a:rPr lang="en-GB" dirty="0">
                <a:solidFill>
                  <a:schemeClr val="tx2"/>
                </a:solidFill>
              </a:rPr>
              <a:t>2. </a:t>
            </a:r>
            <a:r>
              <a:rPr lang="en-GB" b="1" i="1" dirty="0">
                <a:solidFill>
                  <a:schemeClr val="tx2"/>
                </a:solidFill>
                <a:effectLst/>
              </a:rPr>
              <a:t>Respond to feelings</a:t>
            </a:r>
            <a:br>
              <a:rPr lang="en-GB" b="0" i="0" dirty="0">
                <a:solidFill>
                  <a:schemeClr val="tx2"/>
                </a:solidFill>
                <a:effectLst/>
              </a:rPr>
            </a:br>
            <a:r>
              <a:rPr lang="en-GB" b="0" i="0" dirty="0">
                <a:solidFill>
                  <a:schemeClr val="tx2"/>
                </a:solidFill>
                <a:effectLst/>
              </a:rPr>
              <a:t>After listening, when a response is appropriate, the listener should respond to the feeling of what was said to ensure the speaker feels understood and empathy is established.</a:t>
            </a:r>
          </a:p>
          <a:p>
            <a:pPr algn="l"/>
            <a:r>
              <a:rPr lang="en-GB" dirty="0">
                <a:solidFill>
                  <a:schemeClr val="tx2"/>
                </a:solidFill>
              </a:rPr>
              <a:t>3. </a:t>
            </a:r>
            <a:r>
              <a:rPr lang="en-GB" b="1" i="1" dirty="0">
                <a:solidFill>
                  <a:schemeClr val="tx2"/>
                </a:solidFill>
                <a:effectLst/>
              </a:rPr>
              <a:t>Note all cues</a:t>
            </a:r>
            <a:br>
              <a:rPr lang="en-GB" b="0" i="0" dirty="0">
                <a:solidFill>
                  <a:schemeClr val="tx2"/>
                </a:solidFill>
                <a:effectLst/>
              </a:rPr>
            </a:br>
            <a:r>
              <a:rPr lang="en-GB" b="0" i="1" dirty="0">
                <a:solidFill>
                  <a:schemeClr val="tx2"/>
                </a:solidFill>
                <a:effectLst/>
                <a:hlinkClick r:id="rId4">
                  <a:extLst>
                    <a:ext uri="{A12FA001-AC4F-418D-AE19-62706E023703}">
                      <ahyp:hlinkClr xmlns:ahyp="http://schemas.microsoft.com/office/drawing/2018/hyperlinkcolor" val="tx"/>
                    </a:ext>
                  </a:extLst>
                </a:hlinkClick>
              </a:rPr>
              <a:t>Nonverbal cues</a:t>
            </a:r>
            <a:r>
              <a:rPr lang="en-GB" b="0" i="1" dirty="0">
                <a:solidFill>
                  <a:schemeClr val="tx2"/>
                </a:solidFill>
                <a:effectLst/>
              </a:rPr>
              <a:t> </a:t>
            </a:r>
            <a:r>
              <a:rPr lang="en-GB" b="0" i="0" dirty="0">
                <a:solidFill>
                  <a:schemeClr val="tx2"/>
                </a:solidFill>
                <a:effectLst/>
              </a:rPr>
              <a:t>include tone of voice, facial or body expressions, and speed of speech. All of these taken together can convey a much deeper meaning than merely the content of what was said</a:t>
            </a:r>
          </a:p>
        </p:txBody>
      </p:sp>
    </p:spTree>
    <p:extLst>
      <p:ext uri="{BB962C8B-B14F-4D97-AF65-F5344CB8AC3E}">
        <p14:creationId xmlns:p14="http://schemas.microsoft.com/office/powerpoint/2010/main" val="27523276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The 22 Sales Skills You Need to Advance Your Career | Yesware">
            <a:extLst>
              <a:ext uri="{FF2B5EF4-FFF2-40B4-BE49-F238E27FC236}">
                <a16:creationId xmlns:a16="http://schemas.microsoft.com/office/drawing/2014/main" id="{C37AF5AE-6B17-5546-3E8B-DDA7FB5D466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764818" y="0"/>
            <a:ext cx="6814764" cy="55710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47390BA-A88E-F16C-8B3C-C6D2F6778346}"/>
              </a:ext>
            </a:extLst>
          </p:cNvPr>
          <p:cNvSpPr txBox="1"/>
          <p:nvPr/>
        </p:nvSpPr>
        <p:spPr>
          <a:xfrm>
            <a:off x="248770" y="5124711"/>
            <a:ext cx="6097836" cy="369332"/>
          </a:xfrm>
          <a:prstGeom prst="rect">
            <a:avLst/>
          </a:prstGeom>
          <a:noFill/>
        </p:spPr>
        <p:txBody>
          <a:bodyPr wrap="square">
            <a:spAutoFit/>
          </a:bodyPr>
          <a:lstStyle/>
          <a:p>
            <a:r>
              <a:rPr lang="en-GB" b="0" i="0" dirty="0">
                <a:solidFill>
                  <a:schemeClr val="tx2"/>
                </a:solidFill>
                <a:effectLst/>
                <a:latin typeface="Lora" pitchFamily="2" charset="0"/>
              </a:rPr>
              <a:t>(Bauer &amp; </a:t>
            </a:r>
            <a:r>
              <a:rPr lang="en-GB" b="0" i="0" dirty="0" err="1">
                <a:solidFill>
                  <a:schemeClr val="tx2"/>
                </a:solidFill>
                <a:effectLst/>
                <a:latin typeface="Lora" pitchFamily="2" charset="0"/>
              </a:rPr>
              <a:t>Figl</a:t>
            </a:r>
            <a:r>
              <a:rPr lang="en-GB" b="0" i="0" dirty="0">
                <a:solidFill>
                  <a:schemeClr val="tx2"/>
                </a:solidFill>
                <a:effectLst/>
                <a:latin typeface="Lora" pitchFamily="2" charset="0"/>
              </a:rPr>
              <a:t>, 2008)</a:t>
            </a:r>
            <a:endParaRPr lang="en-GB" dirty="0">
              <a:solidFill>
                <a:schemeClr val="tx2"/>
              </a:solidFill>
            </a:endParaRPr>
          </a:p>
        </p:txBody>
      </p:sp>
    </p:spTree>
    <p:extLst>
      <p:ext uri="{BB962C8B-B14F-4D97-AF65-F5344CB8AC3E}">
        <p14:creationId xmlns:p14="http://schemas.microsoft.com/office/powerpoint/2010/main" val="7653613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0EF6893-D230-CBE1-0690-900BCBB124BE}"/>
              </a:ext>
            </a:extLst>
          </p:cNvPr>
          <p:cNvGraphicFramePr>
            <a:graphicFrameLocks noGrp="1"/>
          </p:cNvGraphicFramePr>
          <p:nvPr>
            <p:ph idx="4294967295"/>
            <p:extLst>
              <p:ext uri="{D42A27DB-BD31-4B8C-83A1-F6EECF244321}">
                <p14:modId xmlns:p14="http://schemas.microsoft.com/office/powerpoint/2010/main" val="2361666704"/>
              </p:ext>
            </p:extLst>
          </p:nvPr>
        </p:nvGraphicFramePr>
        <p:xfrm>
          <a:off x="0" y="0"/>
          <a:ext cx="12191758" cy="6858001"/>
        </p:xfrm>
        <a:graphic>
          <a:graphicData uri="http://schemas.openxmlformats.org/drawingml/2006/table">
            <a:tbl>
              <a:tblPr firstRow="1" bandRow="1">
                <a:solidFill>
                  <a:schemeClr val="bg1"/>
                </a:solidFill>
              </a:tblPr>
              <a:tblGrid>
                <a:gridCol w="2233420">
                  <a:extLst>
                    <a:ext uri="{9D8B030D-6E8A-4147-A177-3AD203B41FA5}">
                      <a16:colId xmlns:a16="http://schemas.microsoft.com/office/drawing/2014/main" val="502697004"/>
                    </a:ext>
                  </a:extLst>
                </a:gridCol>
                <a:gridCol w="3459899">
                  <a:extLst>
                    <a:ext uri="{9D8B030D-6E8A-4147-A177-3AD203B41FA5}">
                      <a16:colId xmlns:a16="http://schemas.microsoft.com/office/drawing/2014/main" val="1282921667"/>
                    </a:ext>
                  </a:extLst>
                </a:gridCol>
                <a:gridCol w="3511488">
                  <a:extLst>
                    <a:ext uri="{9D8B030D-6E8A-4147-A177-3AD203B41FA5}">
                      <a16:colId xmlns:a16="http://schemas.microsoft.com/office/drawing/2014/main" val="1677650069"/>
                    </a:ext>
                  </a:extLst>
                </a:gridCol>
                <a:gridCol w="2986951">
                  <a:extLst>
                    <a:ext uri="{9D8B030D-6E8A-4147-A177-3AD203B41FA5}">
                      <a16:colId xmlns:a16="http://schemas.microsoft.com/office/drawing/2014/main" val="3371467365"/>
                    </a:ext>
                  </a:extLst>
                </a:gridCol>
              </a:tblGrid>
              <a:tr h="492832">
                <a:tc>
                  <a:txBody>
                    <a:bodyPr/>
                    <a:lstStyle/>
                    <a:p>
                      <a:pPr algn="l"/>
                      <a:r>
                        <a:rPr lang="en-GB" sz="1300" b="0" cap="none" spc="0">
                          <a:solidFill>
                            <a:schemeClr val="bg1"/>
                          </a:solidFill>
                          <a:effectLst/>
                        </a:rPr>
                        <a:t>Technique</a:t>
                      </a:r>
                    </a:p>
                  </a:txBody>
                  <a:tcPr marL="109955" marR="50312" marT="84581" marB="84581"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l"/>
                      <a:r>
                        <a:rPr lang="en-GB" sz="1300" b="0" cap="none" spc="0">
                          <a:solidFill>
                            <a:schemeClr val="bg1"/>
                          </a:solidFill>
                          <a:effectLst/>
                        </a:rPr>
                        <a:t>Purpose</a:t>
                      </a:r>
                    </a:p>
                  </a:txBody>
                  <a:tcPr marL="109955" marR="50312" marT="84581" marB="84581"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l"/>
                      <a:r>
                        <a:rPr lang="en-GB" sz="1300" b="0" cap="none" spc="0">
                          <a:solidFill>
                            <a:schemeClr val="bg1"/>
                          </a:solidFill>
                          <a:effectLst/>
                        </a:rPr>
                        <a:t>To achieve it</a:t>
                      </a:r>
                    </a:p>
                  </a:txBody>
                  <a:tcPr marL="109955" marR="50312" marT="84581" marB="84581"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l"/>
                      <a:r>
                        <a:rPr lang="en-GB" sz="1300" b="0" cap="none" spc="0">
                          <a:solidFill>
                            <a:schemeClr val="bg1"/>
                          </a:solidFill>
                          <a:effectLst/>
                        </a:rPr>
                        <a:t>Examples</a:t>
                      </a:r>
                    </a:p>
                  </a:txBody>
                  <a:tcPr marL="109955" marR="50312" marT="84581" marB="84581"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837221329"/>
                  </a:ext>
                </a:extLst>
              </a:tr>
              <a:tr h="735777">
                <a:tc>
                  <a:txBody>
                    <a:bodyPr/>
                    <a:lstStyle/>
                    <a:p>
                      <a:r>
                        <a:rPr lang="en-GB" sz="1300" cap="none" spc="0">
                          <a:solidFill>
                            <a:schemeClr val="tx1"/>
                          </a:solidFill>
                          <a:effectLst/>
                        </a:rPr>
                        <a:t>Paraphrasing</a:t>
                      </a:r>
                    </a:p>
                  </a:txBody>
                  <a:tcPr marL="109955" marR="50312" marT="84581" marB="84581"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buFont typeface="Arial" panose="020B0604020202020204" pitchFamily="34" charset="0"/>
                        <a:buChar char="•"/>
                      </a:pPr>
                      <a:r>
                        <a:rPr lang="en-GB" sz="1300" cap="none" spc="0">
                          <a:solidFill>
                            <a:schemeClr val="tx1"/>
                          </a:solidFill>
                          <a:effectLst/>
                        </a:rPr>
                        <a:t>Convey interest</a:t>
                      </a:r>
                    </a:p>
                    <a:p>
                      <a:pPr>
                        <a:buFont typeface="Arial" panose="020B0604020202020204" pitchFamily="34" charset="0"/>
                        <a:buChar char="•"/>
                      </a:pPr>
                      <a:r>
                        <a:rPr lang="en-GB" sz="1300" cap="none" spc="0">
                          <a:solidFill>
                            <a:schemeClr val="tx1"/>
                          </a:solidFill>
                          <a:effectLst/>
                        </a:rPr>
                        <a:t>Encourage the speaker to keep talking</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buFont typeface="Arial" panose="020B0604020202020204" pitchFamily="34" charset="0"/>
                        <a:buChar char="•"/>
                      </a:pPr>
                      <a:r>
                        <a:rPr lang="en-GB" sz="1300" cap="none" spc="0">
                          <a:solidFill>
                            <a:schemeClr val="tx1"/>
                          </a:solidFill>
                          <a:effectLst/>
                        </a:rPr>
                        <a:t>Restate the information just received with your own words.</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1300" cap="none" spc="0">
                          <a:solidFill>
                            <a:schemeClr val="tx1"/>
                          </a:solidFill>
                          <a:effectLst/>
                        </a:rPr>
                        <a:t>“So you showed up at the meeting on time.”</a:t>
                      </a:r>
                    </a:p>
                  </a:txBody>
                  <a:tcPr marL="109955" marR="50312" marT="84581" marB="84581"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620598277"/>
                  </a:ext>
                </a:extLst>
              </a:tr>
              <a:tr h="978723">
                <a:tc>
                  <a:txBody>
                    <a:bodyPr/>
                    <a:lstStyle/>
                    <a:p>
                      <a:r>
                        <a:rPr lang="en-GB" sz="1300" cap="none" spc="0">
                          <a:solidFill>
                            <a:schemeClr val="tx1"/>
                          </a:solidFill>
                          <a:effectLst/>
                        </a:rPr>
                        <a:t>Verbalizing emotions</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Font typeface="Arial" panose="020B0604020202020204" pitchFamily="34" charset="0"/>
                        <a:buChar char="•"/>
                      </a:pPr>
                      <a:r>
                        <a:rPr lang="en-GB" sz="1300" cap="none" spc="0">
                          <a:solidFill>
                            <a:schemeClr val="tx1"/>
                          </a:solidFill>
                          <a:effectLst/>
                        </a:rPr>
                        <a:t>Show that you understand</a:t>
                      </a:r>
                    </a:p>
                    <a:p>
                      <a:pPr>
                        <a:buFont typeface="Arial" panose="020B0604020202020204" pitchFamily="34" charset="0"/>
                        <a:buChar char="•"/>
                      </a:pPr>
                      <a:r>
                        <a:rPr lang="en-GB" sz="1300" cap="none" spc="0">
                          <a:solidFill>
                            <a:schemeClr val="tx1"/>
                          </a:solidFill>
                          <a:effectLst/>
                        </a:rPr>
                        <a:t>Help the speaker to evaluate their own feelings</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Font typeface="Arial" panose="020B0604020202020204" pitchFamily="34" charset="0"/>
                        <a:buChar char="•"/>
                      </a:pPr>
                      <a:r>
                        <a:rPr lang="en-GB" sz="1300" cap="none" spc="0">
                          <a:solidFill>
                            <a:schemeClr val="tx1"/>
                          </a:solidFill>
                          <a:effectLst/>
                        </a:rPr>
                        <a:t>Reflect the speaker’s basic feelings and emotions in words.</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300" cap="none" spc="0">
                          <a:solidFill>
                            <a:schemeClr val="tx1"/>
                          </a:solidFill>
                          <a:effectLst/>
                        </a:rPr>
                        <a:t>“And this made you really angry.”</a:t>
                      </a:r>
                    </a:p>
                  </a:txBody>
                  <a:tcPr marL="109955" marR="50312" marT="84581" marB="84581"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531777435"/>
                  </a:ext>
                </a:extLst>
              </a:tr>
              <a:tr h="735777">
                <a:tc>
                  <a:txBody>
                    <a:bodyPr/>
                    <a:lstStyle/>
                    <a:p>
                      <a:r>
                        <a:rPr lang="en-GB" sz="1300" cap="none" spc="0">
                          <a:solidFill>
                            <a:schemeClr val="tx1"/>
                          </a:solidFill>
                          <a:effectLst/>
                        </a:rPr>
                        <a:t>Asking</a:t>
                      </a:r>
                    </a:p>
                  </a:txBody>
                  <a:tcPr marL="109955" marR="50312" marT="84581" marB="84581"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buFont typeface="Arial" panose="020B0604020202020204" pitchFamily="34" charset="0"/>
                        <a:buChar char="•"/>
                      </a:pPr>
                      <a:r>
                        <a:rPr lang="en-GB" sz="1300" cap="none" spc="0">
                          <a:solidFill>
                            <a:schemeClr val="tx1"/>
                          </a:solidFill>
                          <a:effectLst/>
                        </a:rPr>
                        <a:t>Get more information</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buFont typeface="Arial" panose="020B0604020202020204" pitchFamily="34" charset="0"/>
                        <a:buChar char="•"/>
                      </a:pPr>
                      <a:r>
                        <a:rPr lang="en-GB" sz="1300" cap="none" spc="0" dirty="0">
                          <a:solidFill>
                            <a:schemeClr val="tx1"/>
                          </a:solidFill>
                          <a:effectLst/>
                        </a:rPr>
                        <a:t>Ask questions.</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1300" cap="none" spc="0">
                          <a:solidFill>
                            <a:schemeClr val="tx1"/>
                          </a:solidFill>
                          <a:effectLst/>
                        </a:rPr>
                        <a:t>“And after that, John did not react?”</a:t>
                      </a:r>
                    </a:p>
                  </a:txBody>
                  <a:tcPr marL="109955" marR="50312" marT="84581" marB="84581"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580657700"/>
                  </a:ext>
                </a:extLst>
              </a:tr>
              <a:tr h="978723">
                <a:tc>
                  <a:txBody>
                    <a:bodyPr/>
                    <a:lstStyle/>
                    <a:p>
                      <a:r>
                        <a:rPr lang="en-GB" sz="1300" cap="none" spc="0">
                          <a:solidFill>
                            <a:schemeClr val="tx1"/>
                          </a:solidFill>
                          <a:effectLst/>
                        </a:rPr>
                        <a:t>Summarizing</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Font typeface="Arial" panose="020B0604020202020204" pitchFamily="34" charset="0"/>
                        <a:buChar char="•"/>
                      </a:pPr>
                      <a:r>
                        <a:rPr lang="en-GB" sz="1300" cap="none" spc="0">
                          <a:solidFill>
                            <a:schemeClr val="tx1"/>
                          </a:solidFill>
                          <a:effectLst/>
                        </a:rPr>
                        <a:t>Review progress</a:t>
                      </a:r>
                    </a:p>
                    <a:p>
                      <a:pPr>
                        <a:buFont typeface="Arial" panose="020B0604020202020204" pitchFamily="34" charset="0"/>
                        <a:buChar char="•"/>
                      </a:pPr>
                      <a:r>
                        <a:rPr lang="en-GB" sz="1300" cap="none" spc="0">
                          <a:solidFill>
                            <a:schemeClr val="tx1"/>
                          </a:solidFill>
                          <a:effectLst/>
                        </a:rPr>
                        <a:t>Pull together important ideas</a:t>
                      </a:r>
                    </a:p>
                    <a:p>
                      <a:pPr>
                        <a:buFont typeface="Arial" panose="020B0604020202020204" pitchFamily="34" charset="0"/>
                        <a:buChar char="•"/>
                      </a:pPr>
                      <a:r>
                        <a:rPr lang="en-GB" sz="1300" cap="none" spc="0">
                          <a:solidFill>
                            <a:schemeClr val="tx1"/>
                          </a:solidFill>
                          <a:effectLst/>
                        </a:rPr>
                        <a:t>Establish a basis for further discussion</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Font typeface="Arial" panose="020B0604020202020204" pitchFamily="34" charset="0"/>
                        <a:buChar char="•"/>
                      </a:pPr>
                      <a:r>
                        <a:rPr lang="en-GB" sz="1300" cap="none" spc="0">
                          <a:solidFill>
                            <a:schemeClr val="tx1"/>
                          </a:solidFill>
                          <a:effectLst/>
                        </a:rPr>
                        <a:t>Restate major ideas expressed, including feelings.</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300" cap="none" spc="0">
                          <a:solidFill>
                            <a:schemeClr val="tx1"/>
                          </a:solidFill>
                          <a:effectLst/>
                        </a:rPr>
                        <a:t>“These seem to be the key ideas you’ve expressed:”</a:t>
                      </a:r>
                    </a:p>
                  </a:txBody>
                  <a:tcPr marL="109955" marR="50312" marT="84581" marB="84581"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4163085546"/>
                  </a:ext>
                </a:extLst>
              </a:tr>
              <a:tr h="978723">
                <a:tc>
                  <a:txBody>
                    <a:bodyPr/>
                    <a:lstStyle/>
                    <a:p>
                      <a:r>
                        <a:rPr lang="en-GB" sz="1300" cap="none" spc="0">
                          <a:solidFill>
                            <a:schemeClr val="tx1"/>
                          </a:solidFill>
                          <a:effectLst/>
                        </a:rPr>
                        <a:t>Clarifying</a:t>
                      </a:r>
                    </a:p>
                  </a:txBody>
                  <a:tcPr marL="109955" marR="50312" marT="84581" marB="84581"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buFont typeface="Arial" panose="020B0604020202020204" pitchFamily="34" charset="0"/>
                        <a:buChar char="•"/>
                      </a:pPr>
                      <a:r>
                        <a:rPr lang="en-GB" sz="1300" cap="none" spc="0">
                          <a:solidFill>
                            <a:schemeClr val="tx1"/>
                          </a:solidFill>
                          <a:effectLst/>
                        </a:rPr>
                        <a:t>Clarify what is said</a:t>
                      </a:r>
                    </a:p>
                    <a:p>
                      <a:pPr>
                        <a:buFont typeface="Arial" panose="020B0604020202020204" pitchFamily="34" charset="0"/>
                        <a:buChar char="•"/>
                      </a:pPr>
                      <a:r>
                        <a:rPr lang="en-GB" sz="1300" cap="none" spc="0">
                          <a:solidFill>
                            <a:schemeClr val="tx1"/>
                          </a:solidFill>
                          <a:effectLst/>
                        </a:rPr>
                        <a:t>Help the speaker see other points of view</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buFont typeface="Arial" panose="020B0604020202020204" pitchFamily="34" charset="0"/>
                        <a:buChar char="•"/>
                      </a:pPr>
                      <a:r>
                        <a:rPr lang="en-GB" sz="1300" cap="none" spc="0">
                          <a:solidFill>
                            <a:schemeClr val="tx1"/>
                          </a:solidFill>
                          <a:effectLst/>
                        </a:rPr>
                        <a:t>Ask questions for vague statements.</a:t>
                      </a:r>
                    </a:p>
                    <a:p>
                      <a:pPr>
                        <a:buFont typeface="Arial" panose="020B0604020202020204" pitchFamily="34" charset="0"/>
                        <a:buChar char="•"/>
                      </a:pPr>
                      <a:r>
                        <a:rPr lang="en-GB" sz="1300" cap="none" spc="0">
                          <a:solidFill>
                            <a:schemeClr val="tx1"/>
                          </a:solidFill>
                          <a:effectLst/>
                        </a:rPr>
                        <a:t>Restate wrong interpretations to force further explanation.</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1300" cap="none" spc="0">
                          <a:solidFill>
                            <a:schemeClr val="tx1"/>
                          </a:solidFill>
                          <a:effectLst/>
                        </a:rPr>
                        <a:t>“You said that you reacted immediately. Was this still on the same day?”</a:t>
                      </a:r>
                    </a:p>
                  </a:txBody>
                  <a:tcPr marL="109955" marR="50312" marT="84581" marB="84581"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521440752"/>
                  </a:ext>
                </a:extLst>
              </a:tr>
              <a:tr h="978723">
                <a:tc>
                  <a:txBody>
                    <a:bodyPr/>
                    <a:lstStyle/>
                    <a:p>
                      <a:r>
                        <a:rPr lang="en-GB" sz="1300" cap="none" spc="0">
                          <a:solidFill>
                            <a:schemeClr val="tx1"/>
                          </a:solidFill>
                          <a:effectLst/>
                        </a:rPr>
                        <a:t>Encouraging</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Font typeface="Arial" panose="020B0604020202020204" pitchFamily="34" charset="0"/>
                        <a:buChar char="•"/>
                      </a:pPr>
                      <a:r>
                        <a:rPr lang="en-GB" sz="1300" cap="none" spc="0">
                          <a:solidFill>
                            <a:schemeClr val="tx1"/>
                          </a:solidFill>
                          <a:effectLst/>
                        </a:rPr>
                        <a:t>Convey interest</a:t>
                      </a:r>
                    </a:p>
                    <a:p>
                      <a:pPr>
                        <a:buFont typeface="Arial" panose="020B0604020202020204" pitchFamily="34" charset="0"/>
                        <a:buChar char="•"/>
                      </a:pPr>
                      <a:r>
                        <a:rPr lang="en-GB" sz="1300" cap="none" spc="0">
                          <a:solidFill>
                            <a:schemeClr val="tx1"/>
                          </a:solidFill>
                          <a:effectLst/>
                        </a:rPr>
                        <a:t>Encourage the speaker to keep talking</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Font typeface="Arial" panose="020B0604020202020204" pitchFamily="34" charset="0"/>
                        <a:buChar char="•"/>
                      </a:pPr>
                      <a:r>
                        <a:rPr lang="en-GB" sz="1300" cap="none" spc="0">
                          <a:solidFill>
                            <a:schemeClr val="tx1"/>
                          </a:solidFill>
                          <a:effectLst/>
                        </a:rPr>
                        <a:t>Disagree.</a:t>
                      </a:r>
                    </a:p>
                    <a:p>
                      <a:pPr>
                        <a:buFont typeface="Arial" panose="020B0604020202020204" pitchFamily="34" charset="0"/>
                        <a:buChar char="•"/>
                      </a:pPr>
                      <a:r>
                        <a:rPr lang="en-GB" sz="1300" cap="none" spc="0">
                          <a:solidFill>
                            <a:schemeClr val="tx1"/>
                          </a:solidFill>
                          <a:effectLst/>
                        </a:rPr>
                        <a:t>Use varying intonations.</a:t>
                      </a:r>
                    </a:p>
                    <a:p>
                      <a:pPr>
                        <a:buFont typeface="Arial" panose="020B0604020202020204" pitchFamily="34" charset="0"/>
                        <a:buChar char="•"/>
                      </a:pPr>
                      <a:r>
                        <a:rPr lang="en-GB" sz="1300" cap="none" spc="0">
                          <a:solidFill>
                            <a:schemeClr val="tx1"/>
                          </a:solidFill>
                          <a:effectLst/>
                        </a:rPr>
                        <a:t>Offer ideas and suggestions.</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300" cap="none" spc="0">
                          <a:solidFill>
                            <a:schemeClr val="tx1"/>
                          </a:solidFill>
                          <a:effectLst/>
                        </a:rPr>
                        <a:t>“Then your manager approached you. How did they behave?”</a:t>
                      </a:r>
                    </a:p>
                  </a:txBody>
                  <a:tcPr marL="109955" marR="50312" marT="84581" marB="84581"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414778951"/>
                  </a:ext>
                </a:extLst>
              </a:tr>
              <a:tr h="978723">
                <a:tc>
                  <a:txBody>
                    <a:bodyPr/>
                    <a:lstStyle/>
                    <a:p>
                      <a:r>
                        <a:rPr lang="en-GB" sz="1300" cap="none" spc="0" dirty="0">
                          <a:solidFill>
                            <a:schemeClr val="tx1"/>
                          </a:solidFill>
                          <a:effectLst/>
                        </a:rPr>
                        <a:t>Balancing</a:t>
                      </a:r>
                    </a:p>
                  </a:txBody>
                  <a:tcPr marL="109955" marR="50312" marT="84581" marB="84581"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buFont typeface="Arial" panose="020B0604020202020204" pitchFamily="34" charset="0"/>
                        <a:buChar char="•"/>
                      </a:pPr>
                      <a:r>
                        <a:rPr lang="en-GB" sz="1300" cap="none" spc="0" dirty="0">
                          <a:solidFill>
                            <a:schemeClr val="tx1"/>
                          </a:solidFill>
                          <a:effectLst/>
                        </a:rPr>
                        <a:t>Get more information</a:t>
                      </a:r>
                    </a:p>
                    <a:p>
                      <a:pPr>
                        <a:buFont typeface="Arial" panose="020B0604020202020204" pitchFamily="34" charset="0"/>
                        <a:buChar char="•"/>
                      </a:pPr>
                      <a:r>
                        <a:rPr lang="en-GB" sz="1300" cap="none" spc="0" dirty="0">
                          <a:solidFill>
                            <a:schemeClr val="tx1"/>
                          </a:solidFill>
                          <a:effectLst/>
                        </a:rPr>
                        <a:t>Help the speaker evaluate their own feelings</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buFont typeface="Arial" panose="020B0604020202020204" pitchFamily="34" charset="0"/>
                        <a:buChar char="•"/>
                      </a:pPr>
                      <a:r>
                        <a:rPr lang="en-GB" sz="1300" cap="none" spc="0">
                          <a:solidFill>
                            <a:schemeClr val="tx1"/>
                          </a:solidFill>
                          <a:effectLst/>
                        </a:rPr>
                        <a:t>Ask questions.</a:t>
                      </a:r>
                    </a:p>
                  </a:txBody>
                  <a:tcPr marL="109955" marR="50312" marT="84581" marB="8458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r>
                        <a:rPr lang="en-GB" sz="1300" cap="none" spc="0" dirty="0">
                          <a:solidFill>
                            <a:schemeClr val="tx1"/>
                          </a:solidFill>
                          <a:effectLst/>
                        </a:rPr>
                        <a:t>“Did you perceive the inconvenience to be worse than not being taken seriously?”</a:t>
                      </a:r>
                    </a:p>
                  </a:txBody>
                  <a:tcPr marL="109955" marR="50312" marT="84581" marB="84581"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501156971"/>
                  </a:ext>
                </a:extLst>
              </a:tr>
            </a:tbl>
          </a:graphicData>
        </a:graphic>
      </p:graphicFrame>
    </p:spTree>
    <p:extLst>
      <p:ext uri="{BB962C8B-B14F-4D97-AF65-F5344CB8AC3E}">
        <p14:creationId xmlns:p14="http://schemas.microsoft.com/office/powerpoint/2010/main" val="29780273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2F2816-3E93-E7C6-7AD7-C4FED722A2E3}"/>
              </a:ext>
            </a:extLst>
          </p:cNvPr>
          <p:cNvSpPr>
            <a:spLocks noGrp="1"/>
          </p:cNvSpPr>
          <p:nvPr>
            <p:ph idx="1"/>
          </p:nvPr>
        </p:nvSpPr>
        <p:spPr>
          <a:xfrm>
            <a:off x="838200" y="606425"/>
            <a:ext cx="10515600" cy="3517556"/>
          </a:xfrm>
          <a:custGeom>
            <a:avLst/>
            <a:gdLst>
              <a:gd name="connsiteX0" fmla="*/ 0 w 10515600"/>
              <a:gd name="connsiteY0" fmla="*/ 0 h 3517556"/>
              <a:gd name="connsiteX1" fmla="*/ 794512 w 10515600"/>
              <a:gd name="connsiteY1" fmla="*/ 0 h 3517556"/>
              <a:gd name="connsiteX2" fmla="*/ 1483868 w 10515600"/>
              <a:gd name="connsiteY2" fmla="*/ 0 h 3517556"/>
              <a:gd name="connsiteX3" fmla="*/ 2278380 w 10515600"/>
              <a:gd name="connsiteY3" fmla="*/ 0 h 3517556"/>
              <a:gd name="connsiteX4" fmla="*/ 2862580 w 10515600"/>
              <a:gd name="connsiteY4" fmla="*/ 0 h 3517556"/>
              <a:gd name="connsiteX5" fmla="*/ 3551936 w 10515600"/>
              <a:gd name="connsiteY5" fmla="*/ 0 h 3517556"/>
              <a:gd name="connsiteX6" fmla="*/ 4136136 w 10515600"/>
              <a:gd name="connsiteY6" fmla="*/ 0 h 3517556"/>
              <a:gd name="connsiteX7" fmla="*/ 4720336 w 10515600"/>
              <a:gd name="connsiteY7" fmla="*/ 0 h 3517556"/>
              <a:gd name="connsiteX8" fmla="*/ 5304536 w 10515600"/>
              <a:gd name="connsiteY8" fmla="*/ 0 h 3517556"/>
              <a:gd name="connsiteX9" fmla="*/ 5573268 w 10515600"/>
              <a:gd name="connsiteY9" fmla="*/ 0 h 3517556"/>
              <a:gd name="connsiteX10" fmla="*/ 6262624 w 10515600"/>
              <a:gd name="connsiteY10" fmla="*/ 0 h 3517556"/>
              <a:gd name="connsiteX11" fmla="*/ 6531356 w 10515600"/>
              <a:gd name="connsiteY11" fmla="*/ 0 h 3517556"/>
              <a:gd name="connsiteX12" fmla="*/ 7115556 w 10515600"/>
              <a:gd name="connsiteY12" fmla="*/ 0 h 3517556"/>
              <a:gd name="connsiteX13" fmla="*/ 7910068 w 10515600"/>
              <a:gd name="connsiteY13" fmla="*/ 0 h 3517556"/>
              <a:gd name="connsiteX14" fmla="*/ 8704580 w 10515600"/>
              <a:gd name="connsiteY14" fmla="*/ 0 h 3517556"/>
              <a:gd name="connsiteX15" fmla="*/ 9393936 w 10515600"/>
              <a:gd name="connsiteY15" fmla="*/ 0 h 3517556"/>
              <a:gd name="connsiteX16" fmla="*/ 9872980 w 10515600"/>
              <a:gd name="connsiteY16" fmla="*/ 0 h 3517556"/>
              <a:gd name="connsiteX17" fmla="*/ 10515600 w 10515600"/>
              <a:gd name="connsiteY17" fmla="*/ 0 h 3517556"/>
              <a:gd name="connsiteX18" fmla="*/ 10515600 w 10515600"/>
              <a:gd name="connsiteY18" fmla="*/ 551084 h 3517556"/>
              <a:gd name="connsiteX19" fmla="*/ 10515600 w 10515600"/>
              <a:gd name="connsiteY19" fmla="*/ 1137343 h 3517556"/>
              <a:gd name="connsiteX20" fmla="*/ 10515600 w 10515600"/>
              <a:gd name="connsiteY20" fmla="*/ 1688427 h 3517556"/>
              <a:gd name="connsiteX21" fmla="*/ 10515600 w 10515600"/>
              <a:gd name="connsiteY21" fmla="*/ 2345037 h 3517556"/>
              <a:gd name="connsiteX22" fmla="*/ 10515600 w 10515600"/>
              <a:gd name="connsiteY22" fmla="*/ 2860946 h 3517556"/>
              <a:gd name="connsiteX23" fmla="*/ 10515600 w 10515600"/>
              <a:gd name="connsiteY23" fmla="*/ 3517556 h 3517556"/>
              <a:gd name="connsiteX24" fmla="*/ 10141712 w 10515600"/>
              <a:gd name="connsiteY24" fmla="*/ 3517556 h 3517556"/>
              <a:gd name="connsiteX25" fmla="*/ 9872980 w 10515600"/>
              <a:gd name="connsiteY25" fmla="*/ 3517556 h 3517556"/>
              <a:gd name="connsiteX26" fmla="*/ 9078468 w 10515600"/>
              <a:gd name="connsiteY26" fmla="*/ 3517556 h 3517556"/>
              <a:gd name="connsiteX27" fmla="*/ 8599424 w 10515600"/>
              <a:gd name="connsiteY27" fmla="*/ 3517556 h 3517556"/>
              <a:gd name="connsiteX28" fmla="*/ 7910068 w 10515600"/>
              <a:gd name="connsiteY28" fmla="*/ 3517556 h 3517556"/>
              <a:gd name="connsiteX29" fmla="*/ 7641336 w 10515600"/>
              <a:gd name="connsiteY29" fmla="*/ 3517556 h 3517556"/>
              <a:gd name="connsiteX30" fmla="*/ 6846824 w 10515600"/>
              <a:gd name="connsiteY30" fmla="*/ 3517556 h 3517556"/>
              <a:gd name="connsiteX31" fmla="*/ 6367780 w 10515600"/>
              <a:gd name="connsiteY31" fmla="*/ 3517556 h 3517556"/>
              <a:gd name="connsiteX32" fmla="*/ 5783580 w 10515600"/>
              <a:gd name="connsiteY32" fmla="*/ 3517556 h 3517556"/>
              <a:gd name="connsiteX33" fmla="*/ 5409692 w 10515600"/>
              <a:gd name="connsiteY33" fmla="*/ 3517556 h 3517556"/>
              <a:gd name="connsiteX34" fmla="*/ 4720336 w 10515600"/>
              <a:gd name="connsiteY34" fmla="*/ 3517556 h 3517556"/>
              <a:gd name="connsiteX35" fmla="*/ 3925824 w 10515600"/>
              <a:gd name="connsiteY35" fmla="*/ 3517556 h 3517556"/>
              <a:gd name="connsiteX36" fmla="*/ 3446780 w 10515600"/>
              <a:gd name="connsiteY36" fmla="*/ 3517556 h 3517556"/>
              <a:gd name="connsiteX37" fmla="*/ 2652268 w 10515600"/>
              <a:gd name="connsiteY37" fmla="*/ 3517556 h 3517556"/>
              <a:gd name="connsiteX38" fmla="*/ 2068068 w 10515600"/>
              <a:gd name="connsiteY38" fmla="*/ 3517556 h 3517556"/>
              <a:gd name="connsiteX39" fmla="*/ 1273556 w 10515600"/>
              <a:gd name="connsiteY39" fmla="*/ 3517556 h 3517556"/>
              <a:gd name="connsiteX40" fmla="*/ 0 w 10515600"/>
              <a:gd name="connsiteY40" fmla="*/ 3517556 h 3517556"/>
              <a:gd name="connsiteX41" fmla="*/ 0 w 10515600"/>
              <a:gd name="connsiteY41" fmla="*/ 3001648 h 3517556"/>
              <a:gd name="connsiteX42" fmla="*/ 0 w 10515600"/>
              <a:gd name="connsiteY42" fmla="*/ 2380213 h 3517556"/>
              <a:gd name="connsiteX43" fmla="*/ 0 w 10515600"/>
              <a:gd name="connsiteY43" fmla="*/ 1758778 h 3517556"/>
              <a:gd name="connsiteX44" fmla="*/ 0 w 10515600"/>
              <a:gd name="connsiteY44" fmla="*/ 1102168 h 3517556"/>
              <a:gd name="connsiteX45" fmla="*/ 0 w 10515600"/>
              <a:gd name="connsiteY45" fmla="*/ 621435 h 3517556"/>
              <a:gd name="connsiteX46" fmla="*/ 0 w 10515600"/>
              <a:gd name="connsiteY46" fmla="*/ 0 h 3517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515600" h="3517556" fill="none" extrusionOk="0">
                <a:moveTo>
                  <a:pt x="0" y="0"/>
                </a:moveTo>
                <a:cubicBezTo>
                  <a:pt x="340693" y="-39297"/>
                  <a:pt x="441389" y="80955"/>
                  <a:pt x="794512" y="0"/>
                </a:cubicBezTo>
                <a:cubicBezTo>
                  <a:pt x="1147635" y="-80955"/>
                  <a:pt x="1262863" y="60894"/>
                  <a:pt x="1483868" y="0"/>
                </a:cubicBezTo>
                <a:cubicBezTo>
                  <a:pt x="1704873" y="-60894"/>
                  <a:pt x="1923527" y="38307"/>
                  <a:pt x="2278380" y="0"/>
                </a:cubicBezTo>
                <a:cubicBezTo>
                  <a:pt x="2633233" y="-38307"/>
                  <a:pt x="2656006" y="14017"/>
                  <a:pt x="2862580" y="0"/>
                </a:cubicBezTo>
                <a:cubicBezTo>
                  <a:pt x="3069154" y="-14017"/>
                  <a:pt x="3271176" y="46115"/>
                  <a:pt x="3551936" y="0"/>
                </a:cubicBezTo>
                <a:cubicBezTo>
                  <a:pt x="3832696" y="-46115"/>
                  <a:pt x="3896064" y="68194"/>
                  <a:pt x="4136136" y="0"/>
                </a:cubicBezTo>
                <a:cubicBezTo>
                  <a:pt x="4376208" y="-68194"/>
                  <a:pt x="4507147" y="65291"/>
                  <a:pt x="4720336" y="0"/>
                </a:cubicBezTo>
                <a:cubicBezTo>
                  <a:pt x="4933525" y="-65291"/>
                  <a:pt x="5168775" y="31774"/>
                  <a:pt x="5304536" y="0"/>
                </a:cubicBezTo>
                <a:cubicBezTo>
                  <a:pt x="5440297" y="-31774"/>
                  <a:pt x="5501466" y="4755"/>
                  <a:pt x="5573268" y="0"/>
                </a:cubicBezTo>
                <a:cubicBezTo>
                  <a:pt x="5645070" y="-4755"/>
                  <a:pt x="6115831" y="17716"/>
                  <a:pt x="6262624" y="0"/>
                </a:cubicBezTo>
                <a:cubicBezTo>
                  <a:pt x="6409417" y="-17716"/>
                  <a:pt x="6462790" y="9199"/>
                  <a:pt x="6531356" y="0"/>
                </a:cubicBezTo>
                <a:cubicBezTo>
                  <a:pt x="6599922" y="-9199"/>
                  <a:pt x="6880818" y="8584"/>
                  <a:pt x="7115556" y="0"/>
                </a:cubicBezTo>
                <a:cubicBezTo>
                  <a:pt x="7350294" y="-8584"/>
                  <a:pt x="7636507" y="46849"/>
                  <a:pt x="7910068" y="0"/>
                </a:cubicBezTo>
                <a:cubicBezTo>
                  <a:pt x="8183629" y="-46849"/>
                  <a:pt x="8313072" y="45312"/>
                  <a:pt x="8704580" y="0"/>
                </a:cubicBezTo>
                <a:cubicBezTo>
                  <a:pt x="9096088" y="-45312"/>
                  <a:pt x="9126072" y="75633"/>
                  <a:pt x="9393936" y="0"/>
                </a:cubicBezTo>
                <a:cubicBezTo>
                  <a:pt x="9661800" y="-75633"/>
                  <a:pt x="9646404" y="26891"/>
                  <a:pt x="9872980" y="0"/>
                </a:cubicBezTo>
                <a:cubicBezTo>
                  <a:pt x="10099556" y="-26891"/>
                  <a:pt x="10321779" y="53363"/>
                  <a:pt x="10515600" y="0"/>
                </a:cubicBezTo>
                <a:cubicBezTo>
                  <a:pt x="10546136" y="261999"/>
                  <a:pt x="10455149" y="317278"/>
                  <a:pt x="10515600" y="551084"/>
                </a:cubicBezTo>
                <a:cubicBezTo>
                  <a:pt x="10576051" y="784890"/>
                  <a:pt x="10497913" y="978363"/>
                  <a:pt x="10515600" y="1137343"/>
                </a:cubicBezTo>
                <a:cubicBezTo>
                  <a:pt x="10533287" y="1296323"/>
                  <a:pt x="10468933" y="1573363"/>
                  <a:pt x="10515600" y="1688427"/>
                </a:cubicBezTo>
                <a:cubicBezTo>
                  <a:pt x="10562267" y="1803491"/>
                  <a:pt x="10501388" y="2145618"/>
                  <a:pt x="10515600" y="2345037"/>
                </a:cubicBezTo>
                <a:cubicBezTo>
                  <a:pt x="10529812" y="2544456"/>
                  <a:pt x="10476771" y="2681568"/>
                  <a:pt x="10515600" y="2860946"/>
                </a:cubicBezTo>
                <a:cubicBezTo>
                  <a:pt x="10554429" y="3040324"/>
                  <a:pt x="10508243" y="3217221"/>
                  <a:pt x="10515600" y="3517556"/>
                </a:cubicBezTo>
                <a:cubicBezTo>
                  <a:pt x="10335790" y="3561924"/>
                  <a:pt x="10328503" y="3487429"/>
                  <a:pt x="10141712" y="3517556"/>
                </a:cubicBezTo>
                <a:cubicBezTo>
                  <a:pt x="9954921" y="3547683"/>
                  <a:pt x="9997434" y="3498303"/>
                  <a:pt x="9872980" y="3517556"/>
                </a:cubicBezTo>
                <a:cubicBezTo>
                  <a:pt x="9748526" y="3536809"/>
                  <a:pt x="9451335" y="3481220"/>
                  <a:pt x="9078468" y="3517556"/>
                </a:cubicBezTo>
                <a:cubicBezTo>
                  <a:pt x="8705601" y="3553892"/>
                  <a:pt x="8766200" y="3490527"/>
                  <a:pt x="8599424" y="3517556"/>
                </a:cubicBezTo>
                <a:cubicBezTo>
                  <a:pt x="8432648" y="3544585"/>
                  <a:pt x="8187554" y="3496686"/>
                  <a:pt x="7910068" y="3517556"/>
                </a:cubicBezTo>
                <a:cubicBezTo>
                  <a:pt x="7632582" y="3538426"/>
                  <a:pt x="7766636" y="3509647"/>
                  <a:pt x="7641336" y="3517556"/>
                </a:cubicBezTo>
                <a:cubicBezTo>
                  <a:pt x="7516036" y="3525465"/>
                  <a:pt x="7033635" y="3489152"/>
                  <a:pt x="6846824" y="3517556"/>
                </a:cubicBezTo>
                <a:cubicBezTo>
                  <a:pt x="6660013" y="3545960"/>
                  <a:pt x="6555554" y="3498509"/>
                  <a:pt x="6367780" y="3517556"/>
                </a:cubicBezTo>
                <a:cubicBezTo>
                  <a:pt x="6180006" y="3536603"/>
                  <a:pt x="5920275" y="3497545"/>
                  <a:pt x="5783580" y="3517556"/>
                </a:cubicBezTo>
                <a:cubicBezTo>
                  <a:pt x="5646885" y="3537567"/>
                  <a:pt x="5543061" y="3495658"/>
                  <a:pt x="5409692" y="3517556"/>
                </a:cubicBezTo>
                <a:cubicBezTo>
                  <a:pt x="5276323" y="3539454"/>
                  <a:pt x="5000688" y="3443058"/>
                  <a:pt x="4720336" y="3517556"/>
                </a:cubicBezTo>
                <a:cubicBezTo>
                  <a:pt x="4439984" y="3592054"/>
                  <a:pt x="4218635" y="3487534"/>
                  <a:pt x="3925824" y="3517556"/>
                </a:cubicBezTo>
                <a:cubicBezTo>
                  <a:pt x="3633013" y="3547578"/>
                  <a:pt x="3648352" y="3506331"/>
                  <a:pt x="3446780" y="3517556"/>
                </a:cubicBezTo>
                <a:cubicBezTo>
                  <a:pt x="3245208" y="3528781"/>
                  <a:pt x="2829124" y="3459340"/>
                  <a:pt x="2652268" y="3517556"/>
                </a:cubicBezTo>
                <a:cubicBezTo>
                  <a:pt x="2475412" y="3575772"/>
                  <a:pt x="2203088" y="3494578"/>
                  <a:pt x="2068068" y="3517556"/>
                </a:cubicBezTo>
                <a:cubicBezTo>
                  <a:pt x="1933048" y="3540534"/>
                  <a:pt x="1578036" y="3484754"/>
                  <a:pt x="1273556" y="3517556"/>
                </a:cubicBezTo>
                <a:cubicBezTo>
                  <a:pt x="969076" y="3550358"/>
                  <a:pt x="313990" y="3452967"/>
                  <a:pt x="0" y="3517556"/>
                </a:cubicBezTo>
                <a:cubicBezTo>
                  <a:pt x="-25981" y="3281582"/>
                  <a:pt x="1063" y="3256910"/>
                  <a:pt x="0" y="3001648"/>
                </a:cubicBezTo>
                <a:cubicBezTo>
                  <a:pt x="-1063" y="2746386"/>
                  <a:pt x="43584" y="2621097"/>
                  <a:pt x="0" y="2380213"/>
                </a:cubicBezTo>
                <a:cubicBezTo>
                  <a:pt x="-43584" y="2139329"/>
                  <a:pt x="45116" y="1925868"/>
                  <a:pt x="0" y="1758778"/>
                </a:cubicBezTo>
                <a:cubicBezTo>
                  <a:pt x="-45116" y="1591689"/>
                  <a:pt x="6749" y="1293519"/>
                  <a:pt x="0" y="1102168"/>
                </a:cubicBezTo>
                <a:cubicBezTo>
                  <a:pt x="-6749" y="910817"/>
                  <a:pt x="36739" y="729103"/>
                  <a:pt x="0" y="621435"/>
                </a:cubicBezTo>
                <a:cubicBezTo>
                  <a:pt x="-36739" y="513767"/>
                  <a:pt x="23104" y="194967"/>
                  <a:pt x="0" y="0"/>
                </a:cubicBezTo>
                <a:close/>
              </a:path>
              <a:path w="10515600" h="3517556" stroke="0" extrusionOk="0">
                <a:moveTo>
                  <a:pt x="0" y="0"/>
                </a:moveTo>
                <a:cubicBezTo>
                  <a:pt x="117769" y="-54612"/>
                  <a:pt x="363642" y="16397"/>
                  <a:pt x="479044" y="0"/>
                </a:cubicBezTo>
                <a:cubicBezTo>
                  <a:pt x="594446" y="-16397"/>
                  <a:pt x="677892" y="18700"/>
                  <a:pt x="747776" y="0"/>
                </a:cubicBezTo>
                <a:cubicBezTo>
                  <a:pt x="817660" y="-18700"/>
                  <a:pt x="1147191" y="42425"/>
                  <a:pt x="1542288" y="0"/>
                </a:cubicBezTo>
                <a:cubicBezTo>
                  <a:pt x="1937385" y="-42425"/>
                  <a:pt x="1903667" y="55036"/>
                  <a:pt x="2021332" y="0"/>
                </a:cubicBezTo>
                <a:cubicBezTo>
                  <a:pt x="2138997" y="-55036"/>
                  <a:pt x="2261555" y="30614"/>
                  <a:pt x="2500376" y="0"/>
                </a:cubicBezTo>
                <a:cubicBezTo>
                  <a:pt x="2739197" y="-30614"/>
                  <a:pt x="2992326" y="934"/>
                  <a:pt x="3294888" y="0"/>
                </a:cubicBezTo>
                <a:cubicBezTo>
                  <a:pt x="3597450" y="-934"/>
                  <a:pt x="3536470" y="20588"/>
                  <a:pt x="3668776" y="0"/>
                </a:cubicBezTo>
                <a:cubicBezTo>
                  <a:pt x="3801082" y="-20588"/>
                  <a:pt x="4167052" y="95069"/>
                  <a:pt x="4463288" y="0"/>
                </a:cubicBezTo>
                <a:cubicBezTo>
                  <a:pt x="4759524" y="-95069"/>
                  <a:pt x="4927052" y="44879"/>
                  <a:pt x="5257800" y="0"/>
                </a:cubicBezTo>
                <a:cubicBezTo>
                  <a:pt x="5588548" y="-44879"/>
                  <a:pt x="5635378" y="45685"/>
                  <a:pt x="5842000" y="0"/>
                </a:cubicBezTo>
                <a:cubicBezTo>
                  <a:pt x="6048622" y="-45685"/>
                  <a:pt x="6336244" y="84925"/>
                  <a:pt x="6636512" y="0"/>
                </a:cubicBezTo>
                <a:cubicBezTo>
                  <a:pt x="6936780" y="-84925"/>
                  <a:pt x="6983770" y="37784"/>
                  <a:pt x="7115556" y="0"/>
                </a:cubicBezTo>
                <a:cubicBezTo>
                  <a:pt x="7247342" y="-37784"/>
                  <a:pt x="7473141" y="52757"/>
                  <a:pt x="7594600" y="0"/>
                </a:cubicBezTo>
                <a:cubicBezTo>
                  <a:pt x="7716059" y="-52757"/>
                  <a:pt x="8131150" y="920"/>
                  <a:pt x="8283956" y="0"/>
                </a:cubicBezTo>
                <a:cubicBezTo>
                  <a:pt x="8436762" y="-920"/>
                  <a:pt x="8664826" y="24800"/>
                  <a:pt x="8763000" y="0"/>
                </a:cubicBezTo>
                <a:cubicBezTo>
                  <a:pt x="8861174" y="-24800"/>
                  <a:pt x="9272964" y="43339"/>
                  <a:pt x="9557512" y="0"/>
                </a:cubicBezTo>
                <a:cubicBezTo>
                  <a:pt x="9842060" y="-43339"/>
                  <a:pt x="10044680" y="73864"/>
                  <a:pt x="10515600" y="0"/>
                </a:cubicBezTo>
                <a:cubicBezTo>
                  <a:pt x="10566401" y="287738"/>
                  <a:pt x="10492953" y="417610"/>
                  <a:pt x="10515600" y="586259"/>
                </a:cubicBezTo>
                <a:cubicBezTo>
                  <a:pt x="10538247" y="754908"/>
                  <a:pt x="10446546" y="1056114"/>
                  <a:pt x="10515600" y="1207694"/>
                </a:cubicBezTo>
                <a:cubicBezTo>
                  <a:pt x="10584654" y="1359274"/>
                  <a:pt x="10491692" y="1523718"/>
                  <a:pt x="10515600" y="1688427"/>
                </a:cubicBezTo>
                <a:cubicBezTo>
                  <a:pt x="10539508" y="1853136"/>
                  <a:pt x="10505793" y="1989939"/>
                  <a:pt x="10515600" y="2204335"/>
                </a:cubicBezTo>
                <a:cubicBezTo>
                  <a:pt x="10525407" y="2418731"/>
                  <a:pt x="10448766" y="2612755"/>
                  <a:pt x="10515600" y="2825770"/>
                </a:cubicBezTo>
                <a:cubicBezTo>
                  <a:pt x="10582434" y="3038785"/>
                  <a:pt x="10435979" y="3298940"/>
                  <a:pt x="10515600" y="3517556"/>
                </a:cubicBezTo>
                <a:cubicBezTo>
                  <a:pt x="10368383" y="3524179"/>
                  <a:pt x="10289220" y="3477241"/>
                  <a:pt x="10141712" y="3517556"/>
                </a:cubicBezTo>
                <a:cubicBezTo>
                  <a:pt x="9994204" y="3557871"/>
                  <a:pt x="9956997" y="3487611"/>
                  <a:pt x="9872980" y="3517556"/>
                </a:cubicBezTo>
                <a:cubicBezTo>
                  <a:pt x="9788963" y="3547501"/>
                  <a:pt x="9720251" y="3503454"/>
                  <a:pt x="9604248" y="3517556"/>
                </a:cubicBezTo>
                <a:cubicBezTo>
                  <a:pt x="9488245" y="3531658"/>
                  <a:pt x="9245302" y="3497428"/>
                  <a:pt x="9020048" y="3517556"/>
                </a:cubicBezTo>
                <a:cubicBezTo>
                  <a:pt x="8794794" y="3537684"/>
                  <a:pt x="8795005" y="3495450"/>
                  <a:pt x="8646160" y="3517556"/>
                </a:cubicBezTo>
                <a:cubicBezTo>
                  <a:pt x="8497315" y="3539662"/>
                  <a:pt x="8273370" y="3458915"/>
                  <a:pt x="7956804" y="3517556"/>
                </a:cubicBezTo>
                <a:cubicBezTo>
                  <a:pt x="7640238" y="3576197"/>
                  <a:pt x="7751392" y="3483598"/>
                  <a:pt x="7582916" y="3517556"/>
                </a:cubicBezTo>
                <a:cubicBezTo>
                  <a:pt x="7414440" y="3551514"/>
                  <a:pt x="7155044" y="3442921"/>
                  <a:pt x="6893560" y="3517556"/>
                </a:cubicBezTo>
                <a:cubicBezTo>
                  <a:pt x="6632076" y="3592191"/>
                  <a:pt x="6756842" y="3491021"/>
                  <a:pt x="6624828" y="3517556"/>
                </a:cubicBezTo>
                <a:cubicBezTo>
                  <a:pt x="6492814" y="3544091"/>
                  <a:pt x="6206900" y="3484261"/>
                  <a:pt x="5935472" y="3517556"/>
                </a:cubicBezTo>
                <a:cubicBezTo>
                  <a:pt x="5664044" y="3550851"/>
                  <a:pt x="5744636" y="3486787"/>
                  <a:pt x="5561584" y="3517556"/>
                </a:cubicBezTo>
                <a:cubicBezTo>
                  <a:pt x="5378532" y="3548325"/>
                  <a:pt x="5375970" y="3494537"/>
                  <a:pt x="5292852" y="3517556"/>
                </a:cubicBezTo>
                <a:cubicBezTo>
                  <a:pt x="5209734" y="3540575"/>
                  <a:pt x="5101062" y="3481244"/>
                  <a:pt x="4918964" y="3517556"/>
                </a:cubicBezTo>
                <a:cubicBezTo>
                  <a:pt x="4736866" y="3553868"/>
                  <a:pt x="4476981" y="3452442"/>
                  <a:pt x="4229608" y="3517556"/>
                </a:cubicBezTo>
                <a:cubicBezTo>
                  <a:pt x="3982235" y="3582670"/>
                  <a:pt x="3951561" y="3478065"/>
                  <a:pt x="3855720" y="3517556"/>
                </a:cubicBezTo>
                <a:cubicBezTo>
                  <a:pt x="3759879" y="3557047"/>
                  <a:pt x="3658235" y="3514967"/>
                  <a:pt x="3586988" y="3517556"/>
                </a:cubicBezTo>
                <a:cubicBezTo>
                  <a:pt x="3515741" y="3520145"/>
                  <a:pt x="3288992" y="3505091"/>
                  <a:pt x="3213100" y="3517556"/>
                </a:cubicBezTo>
                <a:cubicBezTo>
                  <a:pt x="3137208" y="3530021"/>
                  <a:pt x="2903896" y="3466430"/>
                  <a:pt x="2734056" y="3517556"/>
                </a:cubicBezTo>
                <a:cubicBezTo>
                  <a:pt x="2564216" y="3568682"/>
                  <a:pt x="2289308" y="3451604"/>
                  <a:pt x="2149856" y="3517556"/>
                </a:cubicBezTo>
                <a:cubicBezTo>
                  <a:pt x="2010404" y="3583508"/>
                  <a:pt x="1868706" y="3496924"/>
                  <a:pt x="1775968" y="3517556"/>
                </a:cubicBezTo>
                <a:cubicBezTo>
                  <a:pt x="1683230" y="3538188"/>
                  <a:pt x="1226964" y="3460826"/>
                  <a:pt x="981456" y="3517556"/>
                </a:cubicBezTo>
                <a:cubicBezTo>
                  <a:pt x="735948" y="3574286"/>
                  <a:pt x="334372" y="3483079"/>
                  <a:pt x="0" y="3517556"/>
                </a:cubicBezTo>
                <a:cubicBezTo>
                  <a:pt x="-32821" y="3300326"/>
                  <a:pt x="26224" y="3113965"/>
                  <a:pt x="0" y="2860946"/>
                </a:cubicBezTo>
                <a:cubicBezTo>
                  <a:pt x="-26224" y="2607927"/>
                  <a:pt x="13389" y="2474164"/>
                  <a:pt x="0" y="2274686"/>
                </a:cubicBezTo>
                <a:cubicBezTo>
                  <a:pt x="-13389" y="2075208"/>
                  <a:pt x="17897" y="1925421"/>
                  <a:pt x="0" y="1688427"/>
                </a:cubicBezTo>
                <a:cubicBezTo>
                  <a:pt x="-17897" y="1451433"/>
                  <a:pt x="4686" y="1292108"/>
                  <a:pt x="0" y="1137343"/>
                </a:cubicBezTo>
                <a:cubicBezTo>
                  <a:pt x="-4686" y="982578"/>
                  <a:pt x="69394" y="800156"/>
                  <a:pt x="0" y="515908"/>
                </a:cubicBezTo>
                <a:cubicBezTo>
                  <a:pt x="-69394" y="231660"/>
                  <a:pt x="7050" y="191814"/>
                  <a:pt x="0" y="0"/>
                </a:cubicBezTo>
                <a:close/>
              </a:path>
            </a:pathLst>
          </a:custGeom>
          <a:ln w="47625">
            <a:solidFill>
              <a:srgbClr val="00B050"/>
            </a:solidFill>
            <a:extLst>
              <a:ext uri="{C807C97D-BFC1-408E-A445-0C87EB9F89A2}">
                <ask:lineSketchStyleProps xmlns:ask="http://schemas.microsoft.com/office/drawing/2018/sketchyshapes" sd="1219033472">
                  <ask:type>
                    <ask:lineSketchScribble/>
                  </ask:type>
                </ask:lineSketchStyleProps>
              </a:ext>
            </a:extLst>
          </a:ln>
        </p:spPr>
        <p:txBody>
          <a:bodyPr>
            <a:normAutofit/>
          </a:bodyPr>
          <a:lstStyle/>
          <a:p>
            <a:pPr marL="0" indent="0" algn="ctr">
              <a:buNone/>
            </a:pPr>
            <a:r>
              <a:rPr lang="en-GB" sz="5400" i="1" dirty="0">
                <a:solidFill>
                  <a:schemeClr val="accent5">
                    <a:lumMod val="75000"/>
                  </a:schemeClr>
                </a:solidFill>
              </a:rPr>
              <a:t>‘</a:t>
            </a:r>
            <a:r>
              <a:rPr lang="en-GB" sz="5400" i="1" dirty="0">
                <a:solidFill>
                  <a:schemeClr val="accent5">
                    <a:lumMod val="75000"/>
                  </a:schemeClr>
                </a:solidFill>
                <a:latin typeface="Ink Free" panose="03080402000500000000" pitchFamily="66" charset="0"/>
              </a:rPr>
              <a:t>Answers are closed rooms; and questions are open doors that invite us in.’</a:t>
            </a:r>
          </a:p>
          <a:p>
            <a:pPr marL="0" indent="0" algn="ctr">
              <a:buNone/>
            </a:pPr>
            <a:r>
              <a:rPr lang="en-GB" sz="5400" b="1" dirty="0">
                <a:latin typeface="Ink Free" panose="03080402000500000000" pitchFamily="66" charset="0"/>
              </a:rPr>
              <a:t>Nancy Willard</a:t>
            </a:r>
          </a:p>
        </p:txBody>
      </p:sp>
      <p:pic>
        <p:nvPicPr>
          <p:cNvPr id="5" name="Picture 4" descr="A cartoon character with a question mark&#10;&#10;Description automatically generated">
            <a:extLst>
              <a:ext uri="{FF2B5EF4-FFF2-40B4-BE49-F238E27FC236}">
                <a16:creationId xmlns:a16="http://schemas.microsoft.com/office/drawing/2014/main" id="{97A2F93C-2B9E-79D1-EEF0-3FB343240CB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34747" y="2365203"/>
            <a:ext cx="3307080" cy="3307080"/>
          </a:xfrm>
          <a:prstGeom prst="rect">
            <a:avLst/>
          </a:prstGeom>
        </p:spPr>
      </p:pic>
    </p:spTree>
    <p:extLst>
      <p:ext uri="{BB962C8B-B14F-4D97-AF65-F5344CB8AC3E}">
        <p14:creationId xmlns:p14="http://schemas.microsoft.com/office/powerpoint/2010/main" val="12712540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73CBC-BCC4-48A3-6100-98D61D8AEDE8}"/>
              </a:ext>
            </a:extLst>
          </p:cNvPr>
          <p:cNvSpPr>
            <a:spLocks noGrp="1"/>
          </p:cNvSpPr>
          <p:nvPr>
            <p:ph type="title"/>
          </p:nvPr>
        </p:nvSpPr>
        <p:spPr>
          <a:xfrm>
            <a:off x="391461" y="-509015"/>
            <a:ext cx="8621683" cy="1783080"/>
          </a:xfrm>
        </p:spPr>
        <p:txBody>
          <a:bodyPr anchor="b">
            <a:normAutofit/>
          </a:bodyPr>
          <a:lstStyle/>
          <a:p>
            <a:r>
              <a:rPr lang="en-GB" sz="4800" b="1" dirty="0">
                <a:solidFill>
                  <a:schemeClr val="tx2"/>
                </a:solidFill>
                <a:latin typeface="+mn-lt"/>
              </a:rPr>
              <a:t>Non-verbal communication</a:t>
            </a:r>
          </a:p>
        </p:txBody>
      </p:sp>
      <p:sp>
        <p:nvSpPr>
          <p:cNvPr id="3" name="Content Placeholder 2">
            <a:extLst>
              <a:ext uri="{FF2B5EF4-FFF2-40B4-BE49-F238E27FC236}">
                <a16:creationId xmlns:a16="http://schemas.microsoft.com/office/drawing/2014/main" id="{072654FE-46A0-6695-47AE-322B46B2AF3E}"/>
              </a:ext>
            </a:extLst>
          </p:cNvPr>
          <p:cNvSpPr>
            <a:spLocks noGrp="1"/>
          </p:cNvSpPr>
          <p:nvPr>
            <p:ph idx="1"/>
          </p:nvPr>
        </p:nvSpPr>
        <p:spPr>
          <a:xfrm>
            <a:off x="279861" y="1673908"/>
            <a:ext cx="8303029" cy="4155294"/>
          </a:xfrm>
        </p:spPr>
        <p:txBody>
          <a:bodyPr>
            <a:normAutofit lnSpcReduction="10000"/>
          </a:bodyPr>
          <a:lstStyle/>
          <a:p>
            <a:pPr marL="0" indent="0">
              <a:buNone/>
            </a:pPr>
            <a:r>
              <a:rPr lang="en-GB" sz="1600" b="1" i="0" dirty="0">
                <a:solidFill>
                  <a:schemeClr val="tx2"/>
                </a:solidFill>
                <a:effectLst/>
              </a:rPr>
              <a:t>Body language: </a:t>
            </a:r>
            <a:r>
              <a:rPr lang="en-GB" sz="1600" b="0" i="1" dirty="0">
                <a:solidFill>
                  <a:schemeClr val="tx2"/>
                </a:solidFill>
                <a:effectLst/>
              </a:rPr>
              <a:t>Someone might cross their arms if they are feeling angry or nervous</a:t>
            </a:r>
          </a:p>
          <a:p>
            <a:pPr marL="0" indent="0">
              <a:buNone/>
            </a:pPr>
            <a:r>
              <a:rPr lang="en-GB" sz="1600" b="1" i="0" dirty="0">
                <a:solidFill>
                  <a:schemeClr val="tx2"/>
                </a:solidFill>
                <a:effectLst/>
              </a:rPr>
              <a:t>Movement: </a:t>
            </a:r>
            <a:r>
              <a:rPr lang="en-GB" sz="1600" b="0" i="1" dirty="0">
                <a:solidFill>
                  <a:schemeClr val="tx2"/>
                </a:solidFill>
                <a:effectLst/>
              </a:rPr>
              <a:t>Sitting still and paying attention in a meeting conveys respect and attention.</a:t>
            </a:r>
          </a:p>
          <a:p>
            <a:pPr marL="0" indent="0">
              <a:buNone/>
            </a:pPr>
            <a:r>
              <a:rPr lang="en-GB" sz="1600" b="1" i="0" dirty="0">
                <a:solidFill>
                  <a:schemeClr val="tx2"/>
                </a:solidFill>
                <a:effectLst/>
              </a:rPr>
              <a:t>Posture: </a:t>
            </a:r>
            <a:r>
              <a:rPr lang="en-GB" sz="1600" b="0" i="1" dirty="0">
                <a:solidFill>
                  <a:schemeClr val="tx2"/>
                </a:solidFill>
                <a:effectLst/>
              </a:rPr>
              <a:t>Someone might slouch their shoulders if they feel tired, frustrated or disappointed.</a:t>
            </a:r>
          </a:p>
          <a:p>
            <a:pPr marL="0" indent="0">
              <a:buNone/>
            </a:pPr>
            <a:r>
              <a:rPr lang="en-GB" sz="1600" b="1" i="0" dirty="0">
                <a:solidFill>
                  <a:schemeClr val="tx2"/>
                </a:solidFill>
                <a:effectLst/>
              </a:rPr>
              <a:t>Gestures: </a:t>
            </a:r>
            <a:r>
              <a:rPr lang="en-GB" sz="1600" b="0" i="1" dirty="0">
                <a:solidFill>
                  <a:schemeClr val="tx2"/>
                </a:solidFill>
                <a:effectLst/>
              </a:rPr>
              <a:t>Someone might display a “thumbs up” to communicate confirmation or that they feel positive about something.</a:t>
            </a:r>
          </a:p>
          <a:p>
            <a:pPr marL="0" indent="0">
              <a:buNone/>
            </a:pPr>
            <a:r>
              <a:rPr lang="en-GB" sz="1600" b="1" i="0" dirty="0">
                <a:solidFill>
                  <a:schemeClr val="tx2"/>
                </a:solidFill>
                <a:effectLst/>
              </a:rPr>
              <a:t>Space: </a:t>
            </a:r>
            <a:r>
              <a:rPr lang="en-GB" sz="1600" b="0" i="1" dirty="0">
                <a:solidFill>
                  <a:schemeClr val="tx2"/>
                </a:solidFill>
                <a:effectLst/>
              </a:rPr>
              <a:t>You might stand two to three feet away from a new contact to respect their boundaries</a:t>
            </a:r>
          </a:p>
          <a:p>
            <a:pPr marL="0" indent="0">
              <a:buNone/>
            </a:pPr>
            <a:r>
              <a:rPr lang="en-GB" sz="1600" b="1" i="0" dirty="0">
                <a:solidFill>
                  <a:schemeClr val="tx2"/>
                </a:solidFill>
                <a:effectLst/>
              </a:rPr>
              <a:t>Paralanguage: </a:t>
            </a:r>
            <a:r>
              <a:rPr lang="en-GB" sz="1600" b="0" i="1" dirty="0">
                <a:solidFill>
                  <a:schemeClr val="tx2"/>
                </a:solidFill>
                <a:effectLst/>
              </a:rPr>
              <a:t>You might speak quickly if you are excited about something</a:t>
            </a:r>
          </a:p>
          <a:p>
            <a:pPr marL="0" indent="0">
              <a:buNone/>
            </a:pPr>
            <a:r>
              <a:rPr lang="en-GB" sz="1600" b="1" i="0" dirty="0">
                <a:solidFill>
                  <a:schemeClr val="tx2"/>
                </a:solidFill>
                <a:effectLst/>
              </a:rPr>
              <a:t>Facial expressions: </a:t>
            </a:r>
            <a:r>
              <a:rPr lang="en-GB" sz="1600" b="0" i="1" dirty="0">
                <a:solidFill>
                  <a:schemeClr val="tx2"/>
                </a:solidFill>
                <a:effectLst/>
              </a:rPr>
              <a:t>Someone might raise their eyebrows and open their eyes widely if they feel surprised</a:t>
            </a:r>
          </a:p>
          <a:p>
            <a:pPr marL="0" indent="0">
              <a:buNone/>
            </a:pPr>
            <a:r>
              <a:rPr lang="en-GB" sz="1600" b="1" i="0" dirty="0">
                <a:solidFill>
                  <a:schemeClr val="tx2"/>
                </a:solidFill>
                <a:effectLst/>
              </a:rPr>
              <a:t>Eye contact: </a:t>
            </a:r>
            <a:r>
              <a:rPr lang="en-GB" sz="1600" b="0" i="1" dirty="0">
                <a:solidFill>
                  <a:schemeClr val="tx2"/>
                </a:solidFill>
                <a:effectLst/>
              </a:rPr>
              <a:t>Looking away from someone and at the ground or your phone may convey disinterest or disrespect</a:t>
            </a:r>
          </a:p>
          <a:p>
            <a:pPr marL="0" indent="0">
              <a:buNone/>
            </a:pPr>
            <a:r>
              <a:rPr lang="en-GB" sz="1600" b="1" i="0" dirty="0">
                <a:solidFill>
                  <a:schemeClr val="tx2"/>
                </a:solidFill>
                <a:effectLst/>
              </a:rPr>
              <a:t>Touch: </a:t>
            </a:r>
            <a:r>
              <a:rPr lang="en-GB" sz="1600" b="0" i="1" dirty="0">
                <a:solidFill>
                  <a:schemeClr val="tx2"/>
                </a:solidFill>
                <a:effectLst/>
              </a:rPr>
              <a:t>Placing your hand on a friend’s shoulder may convey support or empathy</a:t>
            </a:r>
            <a:endParaRPr lang="en-GB" sz="1600" b="1" i="0" dirty="0">
              <a:solidFill>
                <a:schemeClr val="tx2"/>
              </a:solidFill>
              <a:effectLst/>
            </a:endParaRPr>
          </a:p>
          <a:p>
            <a:pPr marL="0" indent="0">
              <a:buNone/>
            </a:pPr>
            <a:endParaRPr lang="en-GB" sz="600" b="1" i="0" dirty="0">
              <a:effectLst/>
              <a:latin typeface="Noto Sans" panose="020B0502040504020204" pitchFamily="34" charset="0"/>
            </a:endParaRPr>
          </a:p>
          <a:p>
            <a:pPr marL="0" indent="0">
              <a:buNone/>
            </a:pPr>
            <a:endParaRPr lang="en-GB" sz="600" b="1" i="0" dirty="0">
              <a:effectLst/>
              <a:latin typeface="Noto Sans" panose="020B0502040504020204" pitchFamily="34" charset="0"/>
            </a:endParaRPr>
          </a:p>
          <a:p>
            <a:pPr marL="0" indent="0">
              <a:buNone/>
            </a:pPr>
            <a:endParaRPr lang="en-GB" sz="600" b="1" i="0" dirty="0">
              <a:effectLst/>
              <a:latin typeface="Noto Sans" panose="020B0502040504020204" pitchFamily="34" charset="0"/>
            </a:endParaRPr>
          </a:p>
          <a:p>
            <a:pPr marL="0" indent="0">
              <a:buNone/>
            </a:pPr>
            <a:endParaRPr lang="en-GB" sz="600" b="1" i="0" dirty="0">
              <a:effectLst/>
              <a:latin typeface="Noto Sans" panose="020B0502040504020204" pitchFamily="34" charset="0"/>
            </a:endParaRPr>
          </a:p>
          <a:p>
            <a:pPr marL="0" indent="0">
              <a:buNone/>
            </a:pPr>
            <a:endParaRPr lang="en-GB" sz="600" b="1" i="0" dirty="0">
              <a:effectLst/>
              <a:latin typeface="Noto Sans" panose="020B0502040504020204" pitchFamily="34" charset="0"/>
            </a:endParaRPr>
          </a:p>
          <a:p>
            <a:pPr marL="0" indent="0">
              <a:buNone/>
            </a:pPr>
            <a:endParaRPr lang="en-GB" sz="600" b="1" i="0" dirty="0">
              <a:effectLst/>
              <a:latin typeface="Noto Sans" panose="020B0502040504020204" pitchFamily="34" charset="0"/>
            </a:endParaRPr>
          </a:p>
          <a:p>
            <a:pPr marL="0" indent="0">
              <a:buNone/>
            </a:pPr>
            <a:endParaRPr lang="en-GB" sz="600" b="1" i="0" dirty="0">
              <a:effectLst/>
              <a:latin typeface="Noto Sans" panose="020B0502040204020203" pitchFamily="34" charset="0"/>
            </a:endParaRPr>
          </a:p>
          <a:p>
            <a:pPr marL="0" indent="0">
              <a:buNone/>
            </a:pPr>
            <a:endParaRPr lang="en-GB" sz="600" dirty="0"/>
          </a:p>
        </p:txBody>
      </p:sp>
      <p:pic>
        <p:nvPicPr>
          <p:cNvPr id="7" name="Picture 6" descr="A child with his mouth open&#10;&#10;Description automatically generated">
            <a:extLst>
              <a:ext uri="{FF2B5EF4-FFF2-40B4-BE49-F238E27FC236}">
                <a16:creationId xmlns:a16="http://schemas.microsoft.com/office/drawing/2014/main" id="{1BE92D33-C463-F63C-2B39-6BB6CA5A844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396" r="25145" b="-1"/>
          <a:stretch/>
        </p:blipFill>
        <p:spPr>
          <a:xfrm>
            <a:off x="9429543" y="0"/>
            <a:ext cx="2762457" cy="2860524"/>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9" name="Picture 8" descr="A person wearing suspenders and a hat&#10;&#10;Description automatically generated">
            <a:extLst>
              <a:ext uri="{FF2B5EF4-FFF2-40B4-BE49-F238E27FC236}">
                <a16:creationId xmlns:a16="http://schemas.microsoft.com/office/drawing/2014/main" id="{F26C12C6-ACB5-4C94-AEAF-59E4CB75D88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14655"/>
          <a:stretch/>
        </p:blipFill>
        <p:spPr>
          <a:xfrm>
            <a:off x="8741042" y="3506095"/>
            <a:ext cx="3450958" cy="2208882"/>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35278230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1EC54-7D84-49A7-ABE1-DD40E2EBC6CD}"/>
              </a:ext>
            </a:extLst>
          </p:cNvPr>
          <p:cNvSpPr>
            <a:spLocks noGrp="1"/>
          </p:cNvSpPr>
          <p:nvPr>
            <p:ph type="title"/>
          </p:nvPr>
        </p:nvSpPr>
        <p:spPr>
          <a:xfrm>
            <a:off x="838200" y="365125"/>
            <a:ext cx="10515600" cy="1325563"/>
          </a:xfrm>
        </p:spPr>
        <p:txBody>
          <a:bodyPr anchor="ctr">
            <a:normAutofit/>
          </a:bodyPr>
          <a:lstStyle/>
          <a:p>
            <a:r>
              <a:rPr lang="en-GB" b="1">
                <a:solidFill>
                  <a:schemeClr val="tx2"/>
                </a:solidFill>
              </a:rPr>
              <a:t>Feedback: Key task of a supervisor</a:t>
            </a:r>
          </a:p>
        </p:txBody>
      </p:sp>
      <p:pic>
        <p:nvPicPr>
          <p:cNvPr id="7" name="Graphic 6" descr="Board Room">
            <a:extLst>
              <a:ext uri="{FF2B5EF4-FFF2-40B4-BE49-F238E27FC236}">
                <a16:creationId xmlns:a16="http://schemas.microsoft.com/office/drawing/2014/main" id="{FACD819E-297F-A2EE-6516-6D839198C90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1472334"/>
            <a:ext cx="4351338" cy="4351338"/>
          </a:xfrm>
          <a:prstGeom prst="rect">
            <a:avLst/>
          </a:prstGeom>
        </p:spPr>
      </p:pic>
      <p:sp>
        <p:nvSpPr>
          <p:cNvPr id="3" name="Content Placeholder 2">
            <a:extLst>
              <a:ext uri="{FF2B5EF4-FFF2-40B4-BE49-F238E27FC236}">
                <a16:creationId xmlns:a16="http://schemas.microsoft.com/office/drawing/2014/main" id="{7B3E394E-8CED-FA4B-B912-1505743606C9}"/>
              </a:ext>
            </a:extLst>
          </p:cNvPr>
          <p:cNvSpPr>
            <a:spLocks noGrp="1"/>
          </p:cNvSpPr>
          <p:nvPr>
            <p:ph sz="half" idx="2"/>
          </p:nvPr>
        </p:nvSpPr>
        <p:spPr>
          <a:xfrm>
            <a:off x="6172200" y="1825624"/>
            <a:ext cx="5735782" cy="5108575"/>
          </a:xfrm>
        </p:spPr>
        <p:txBody>
          <a:bodyPr>
            <a:normAutofit/>
          </a:bodyPr>
          <a:lstStyle/>
          <a:p>
            <a:pPr marL="0" indent="0">
              <a:buNone/>
            </a:pPr>
            <a:r>
              <a:rPr lang="en-GB" sz="1800" dirty="0">
                <a:solidFill>
                  <a:schemeClr val="tx2"/>
                </a:solidFill>
              </a:rPr>
              <a:t>Hawkins &amp; Shohet (2006) note that offering feedback is one of the key tasks of the supervisor- they suggest 5 different styles which should be regularly reviewed &amp; reflect preferred style of supervisee:</a:t>
            </a:r>
          </a:p>
          <a:p>
            <a:pPr marL="0" indent="0">
              <a:buNone/>
            </a:pPr>
            <a:r>
              <a:rPr lang="en-GB" sz="1800" b="1" u="sng" dirty="0">
                <a:solidFill>
                  <a:schemeClr val="tx2"/>
                </a:solidFill>
              </a:rPr>
              <a:t>Prescriptive</a:t>
            </a:r>
            <a:r>
              <a:rPr lang="en-GB" sz="1800" dirty="0">
                <a:solidFill>
                  <a:schemeClr val="tx2"/>
                </a:solidFill>
              </a:rPr>
              <a:t>- Give advice, being directive &amp; instructive</a:t>
            </a:r>
          </a:p>
          <a:p>
            <a:pPr marL="0" indent="0">
              <a:buNone/>
            </a:pPr>
            <a:r>
              <a:rPr lang="en-GB" sz="1800" b="1" u="sng" dirty="0">
                <a:solidFill>
                  <a:schemeClr val="tx2"/>
                </a:solidFill>
              </a:rPr>
              <a:t>Informative</a:t>
            </a:r>
            <a:r>
              <a:rPr lang="en-GB" sz="1800" dirty="0">
                <a:solidFill>
                  <a:schemeClr val="tx2"/>
                </a:solidFill>
              </a:rPr>
              <a:t>- Direct to information that may help rather than provide the answer</a:t>
            </a:r>
          </a:p>
          <a:p>
            <a:pPr marL="0" indent="0">
              <a:buNone/>
            </a:pPr>
            <a:r>
              <a:rPr lang="en-GB" sz="1800" b="1" u="sng" dirty="0">
                <a:solidFill>
                  <a:schemeClr val="tx2"/>
                </a:solidFill>
              </a:rPr>
              <a:t>Confrontative</a:t>
            </a:r>
            <a:r>
              <a:rPr lang="en-GB" sz="1800" dirty="0">
                <a:solidFill>
                  <a:schemeClr val="tx2"/>
                </a:solidFill>
              </a:rPr>
              <a:t>- Provide challenge &amp; direct feedback</a:t>
            </a:r>
          </a:p>
          <a:p>
            <a:pPr marL="0" indent="0">
              <a:buNone/>
            </a:pPr>
            <a:r>
              <a:rPr lang="en-GB" sz="1800" b="1" u="sng" dirty="0">
                <a:solidFill>
                  <a:schemeClr val="tx2"/>
                </a:solidFill>
              </a:rPr>
              <a:t>Cathartic</a:t>
            </a:r>
            <a:r>
              <a:rPr lang="en-GB" sz="1800" dirty="0">
                <a:solidFill>
                  <a:schemeClr val="tx2"/>
                </a:solidFill>
              </a:rPr>
              <a:t>- Framing questions to encourage supervisee to be open &amp; honest</a:t>
            </a:r>
          </a:p>
          <a:p>
            <a:pPr marL="0" indent="0">
              <a:buNone/>
            </a:pPr>
            <a:r>
              <a:rPr lang="en-GB" sz="1800" b="1" u="sng" dirty="0">
                <a:solidFill>
                  <a:schemeClr val="tx2"/>
                </a:solidFill>
              </a:rPr>
              <a:t>Catalytic</a:t>
            </a:r>
            <a:r>
              <a:rPr lang="en-GB" sz="1800" dirty="0">
                <a:solidFill>
                  <a:schemeClr val="tx2"/>
                </a:solidFill>
              </a:rPr>
              <a:t>- Encourage development of action-focused, problem- solving skills</a:t>
            </a:r>
          </a:p>
          <a:p>
            <a:pPr marL="0" indent="0">
              <a:buNone/>
            </a:pPr>
            <a:endParaRPr lang="en-GB" sz="1500" dirty="0"/>
          </a:p>
        </p:txBody>
      </p:sp>
    </p:spTree>
    <p:extLst>
      <p:ext uri="{BB962C8B-B14F-4D97-AF65-F5344CB8AC3E}">
        <p14:creationId xmlns:p14="http://schemas.microsoft.com/office/powerpoint/2010/main" val="19409570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1EC54-7D84-49A7-ABE1-DD40E2EBC6CD}"/>
              </a:ext>
            </a:extLst>
          </p:cNvPr>
          <p:cNvSpPr>
            <a:spLocks noGrp="1"/>
          </p:cNvSpPr>
          <p:nvPr>
            <p:ph type="title"/>
          </p:nvPr>
        </p:nvSpPr>
        <p:spPr>
          <a:xfrm>
            <a:off x="838200" y="365125"/>
            <a:ext cx="10515600" cy="1325563"/>
          </a:xfrm>
        </p:spPr>
        <p:txBody>
          <a:bodyPr anchor="ctr">
            <a:normAutofit/>
          </a:bodyPr>
          <a:lstStyle/>
          <a:p>
            <a:r>
              <a:rPr lang="en-GB" b="1" dirty="0">
                <a:solidFill>
                  <a:schemeClr val="tx2"/>
                </a:solidFill>
              </a:rPr>
              <a:t>Feedback: Key task of a supervisor</a:t>
            </a:r>
          </a:p>
        </p:txBody>
      </p:sp>
      <p:pic>
        <p:nvPicPr>
          <p:cNvPr id="7" name="Graphic 6" descr="Board Room">
            <a:extLst>
              <a:ext uri="{FF2B5EF4-FFF2-40B4-BE49-F238E27FC236}">
                <a16:creationId xmlns:a16="http://schemas.microsoft.com/office/drawing/2014/main" id="{FACD819E-297F-A2EE-6516-6D839198C90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53331" y="1825625"/>
            <a:ext cx="4351338" cy="4351338"/>
          </a:xfrm>
          <a:prstGeom prst="rect">
            <a:avLst/>
          </a:prstGeom>
        </p:spPr>
      </p:pic>
      <p:sp>
        <p:nvSpPr>
          <p:cNvPr id="3" name="Content Placeholder 2">
            <a:extLst>
              <a:ext uri="{FF2B5EF4-FFF2-40B4-BE49-F238E27FC236}">
                <a16:creationId xmlns:a16="http://schemas.microsoft.com/office/drawing/2014/main" id="{7B3E394E-8CED-FA4B-B912-1505743606C9}"/>
              </a:ext>
            </a:extLst>
          </p:cNvPr>
          <p:cNvSpPr>
            <a:spLocks noGrp="1"/>
          </p:cNvSpPr>
          <p:nvPr>
            <p:ph sz="half" idx="2"/>
          </p:nvPr>
        </p:nvSpPr>
        <p:spPr>
          <a:xfrm>
            <a:off x="6172200" y="1825625"/>
            <a:ext cx="5181600" cy="4351338"/>
          </a:xfrm>
        </p:spPr>
        <p:txBody>
          <a:bodyPr>
            <a:normAutofit/>
          </a:bodyPr>
          <a:lstStyle/>
          <a:p>
            <a:pPr marL="0" indent="0">
              <a:buNone/>
            </a:pPr>
            <a:r>
              <a:rPr lang="en-GB" sz="2000" dirty="0">
                <a:solidFill>
                  <a:schemeClr val="tx2"/>
                </a:solidFill>
              </a:rPr>
              <a:t>Each of the approaches have advantages &amp; disadvantages; times when they are suitable &amp; times they should be avoided.</a:t>
            </a:r>
          </a:p>
          <a:p>
            <a:pPr marL="0" indent="0">
              <a:buNone/>
            </a:pPr>
            <a:r>
              <a:rPr lang="en-GB" sz="2000" dirty="0">
                <a:solidFill>
                  <a:schemeClr val="tx2"/>
                </a:solidFill>
              </a:rPr>
              <a:t>Similarly the supervisee would have an impact on how effective the approach may be. </a:t>
            </a:r>
          </a:p>
          <a:p>
            <a:pPr marL="0" indent="0">
              <a:buNone/>
            </a:pPr>
            <a:endParaRPr lang="en-GB" sz="2000" b="1" dirty="0">
              <a:solidFill>
                <a:schemeClr val="tx2"/>
              </a:solidFill>
            </a:endParaRPr>
          </a:p>
          <a:p>
            <a:pPr marL="0" indent="0">
              <a:buNone/>
            </a:pPr>
            <a:r>
              <a:rPr lang="en-GB" sz="2000" b="1" dirty="0">
                <a:solidFill>
                  <a:schemeClr val="tx2"/>
                </a:solidFill>
              </a:rPr>
              <a:t>Reflect on supervision you offer or have received- can you recognise any of these approaches? Which approaches do/will you use; which are you comfortable with or avoid?</a:t>
            </a:r>
          </a:p>
        </p:txBody>
      </p:sp>
    </p:spTree>
    <p:extLst>
      <p:ext uri="{BB962C8B-B14F-4D97-AF65-F5344CB8AC3E}">
        <p14:creationId xmlns:p14="http://schemas.microsoft.com/office/powerpoint/2010/main" val="27419789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40080" y="1243013"/>
            <a:ext cx="3855720" cy="4371974"/>
          </a:xfrm>
        </p:spPr>
        <p:txBody>
          <a:bodyPr>
            <a:normAutofit/>
          </a:bodyPr>
          <a:lstStyle/>
          <a:p>
            <a:pPr eaLnBrk="1" hangingPunct="1"/>
            <a:r>
              <a:rPr lang="en-GB" altLang="en-US" sz="3600" b="1" dirty="0">
                <a:solidFill>
                  <a:schemeClr val="tx2"/>
                </a:solidFill>
                <a:latin typeface="+mn-lt"/>
              </a:rPr>
              <a:t>Becoming a supervisor</a:t>
            </a:r>
          </a:p>
        </p:txBody>
      </p:sp>
      <p:sp>
        <p:nvSpPr>
          <p:cNvPr id="13315" name="Content Placeholder 2"/>
          <p:cNvSpPr>
            <a:spLocks noGrp="1"/>
          </p:cNvSpPr>
          <p:nvPr>
            <p:ph idx="1"/>
          </p:nvPr>
        </p:nvSpPr>
        <p:spPr>
          <a:xfrm>
            <a:off x="4983175" y="1386473"/>
            <a:ext cx="6663489" cy="4085054"/>
          </a:xfrm>
        </p:spPr>
        <p:txBody>
          <a:bodyPr anchor="ctr">
            <a:normAutofit/>
          </a:bodyPr>
          <a:lstStyle/>
          <a:p>
            <a:pPr marL="0" indent="0" eaLnBrk="1" hangingPunct="1">
              <a:buNone/>
            </a:pPr>
            <a:r>
              <a:rPr lang="en-GB" altLang="en-US" sz="2400" dirty="0">
                <a:solidFill>
                  <a:schemeClr val="tx2"/>
                </a:solidFill>
              </a:rPr>
              <a:t>Hawkins and Shohet (2003) would argue that you cannot expect to give good supervision unless you have first learned to receive supervision and be a proactive supervisee.</a:t>
            </a:r>
          </a:p>
          <a:p>
            <a:pPr eaLnBrk="1" hangingPunct="1">
              <a:buFont typeface="Wingdings" panose="05000000000000000000" pitchFamily="2" charset="2"/>
              <a:buNone/>
            </a:pPr>
            <a:endParaRPr lang="en-GB" altLang="en-US" sz="2400" dirty="0">
              <a:solidFill>
                <a:schemeClr val="tx2"/>
              </a:solidFill>
            </a:endParaRPr>
          </a:p>
          <a:p>
            <a:pPr eaLnBrk="1" hangingPunct="1">
              <a:buFont typeface="Wingdings" panose="05000000000000000000" pitchFamily="2" charset="2"/>
              <a:buNone/>
            </a:pPr>
            <a:endParaRPr lang="en-GB" altLang="en-US" sz="2400" dirty="0">
              <a:solidFill>
                <a:schemeClr val="tx2"/>
              </a:solidFill>
            </a:endParaRPr>
          </a:p>
          <a:p>
            <a:pPr eaLnBrk="1" hangingPunct="1">
              <a:buFont typeface="Wingdings" panose="05000000000000000000" pitchFamily="2" charset="2"/>
              <a:buNone/>
            </a:pPr>
            <a:r>
              <a:rPr lang="en-GB" altLang="en-US" sz="2400" b="1" dirty="0">
                <a:solidFill>
                  <a:schemeClr val="tx2"/>
                </a:solidFill>
              </a:rPr>
              <a:t>In your experience do you agree with this?</a:t>
            </a:r>
          </a:p>
        </p:txBody>
      </p:sp>
    </p:spTree>
    <p:extLst>
      <p:ext uri="{BB962C8B-B14F-4D97-AF65-F5344CB8AC3E}">
        <p14:creationId xmlns:p14="http://schemas.microsoft.com/office/powerpoint/2010/main" val="27287434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045029" y="507160"/>
            <a:ext cx="2993571" cy="5438730"/>
          </a:xfrm>
        </p:spPr>
        <p:txBody>
          <a:bodyPr>
            <a:normAutofit/>
          </a:bodyPr>
          <a:lstStyle/>
          <a:p>
            <a:pPr eaLnBrk="1" hangingPunct="1"/>
            <a:r>
              <a:rPr lang="en-GB" altLang="en-US" sz="3200" b="1" dirty="0">
                <a:solidFill>
                  <a:schemeClr val="tx2"/>
                </a:solidFill>
                <a:latin typeface="+mn-lt"/>
              </a:rPr>
              <a:t>Qualities needed to be a good supervisor</a:t>
            </a:r>
          </a:p>
        </p:txBody>
      </p:sp>
      <p:graphicFrame>
        <p:nvGraphicFramePr>
          <p:cNvPr id="18437" name="Content Placeholder 2">
            <a:extLst>
              <a:ext uri="{FF2B5EF4-FFF2-40B4-BE49-F238E27FC236}">
                <a16:creationId xmlns:a16="http://schemas.microsoft.com/office/drawing/2014/main" id="{88BC94A6-E924-4D4F-85A4-4AA3CA731C84}"/>
              </a:ext>
            </a:extLst>
          </p:cNvPr>
          <p:cNvGraphicFramePr>
            <a:graphicFrameLocks noGrp="1"/>
          </p:cNvGraphicFramePr>
          <p:nvPr>
            <p:ph idx="1"/>
            <p:extLst>
              <p:ext uri="{D42A27DB-BD31-4B8C-83A1-F6EECF244321}">
                <p14:modId xmlns:p14="http://schemas.microsoft.com/office/powerpoint/2010/main" val="2294344001"/>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40043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804672" y="1412489"/>
            <a:ext cx="2871095" cy="2156621"/>
          </a:xfrm>
        </p:spPr>
        <p:txBody>
          <a:bodyPr anchor="t">
            <a:normAutofit/>
          </a:bodyPr>
          <a:lstStyle/>
          <a:p>
            <a:pPr eaLnBrk="1" hangingPunct="1"/>
            <a:r>
              <a:rPr lang="en-GB" altLang="en-US" sz="3600" b="1" dirty="0">
                <a:solidFill>
                  <a:schemeClr val="tx2"/>
                </a:solidFill>
              </a:rPr>
              <a:t>Qualities of a good supervisor</a:t>
            </a:r>
          </a:p>
        </p:txBody>
      </p:sp>
      <p:sp>
        <p:nvSpPr>
          <p:cNvPr id="19459" name="Content Placeholder 2"/>
          <p:cNvSpPr>
            <a:spLocks noGrp="1"/>
          </p:cNvSpPr>
          <p:nvPr>
            <p:ph sz="half" idx="1"/>
          </p:nvPr>
        </p:nvSpPr>
        <p:spPr>
          <a:xfrm>
            <a:off x="5198993" y="1412489"/>
            <a:ext cx="2926080" cy="4363844"/>
          </a:xfrm>
        </p:spPr>
        <p:txBody>
          <a:bodyPr>
            <a:normAutofit/>
          </a:bodyPr>
          <a:lstStyle/>
          <a:p>
            <a:pPr lvl="1" eaLnBrk="1" hangingPunct="1"/>
            <a:r>
              <a:rPr lang="en-GB" altLang="en-US" sz="2000" dirty="0">
                <a:solidFill>
                  <a:schemeClr val="tx2"/>
                </a:solidFill>
              </a:rPr>
              <a:t>Empathy </a:t>
            </a:r>
          </a:p>
          <a:p>
            <a:pPr lvl="1" eaLnBrk="1" hangingPunct="1"/>
            <a:r>
              <a:rPr lang="en-GB" altLang="en-US" sz="2000" dirty="0">
                <a:solidFill>
                  <a:schemeClr val="tx2"/>
                </a:solidFill>
              </a:rPr>
              <a:t>Understanding</a:t>
            </a:r>
          </a:p>
          <a:p>
            <a:pPr lvl="1" eaLnBrk="1" hangingPunct="1"/>
            <a:r>
              <a:rPr lang="en-GB" altLang="en-US" sz="2000" dirty="0">
                <a:solidFill>
                  <a:schemeClr val="tx2"/>
                </a:solidFill>
              </a:rPr>
              <a:t>Unconditional positive regard</a:t>
            </a:r>
          </a:p>
          <a:p>
            <a:pPr lvl="1" eaLnBrk="1" hangingPunct="1"/>
            <a:r>
              <a:rPr lang="en-GB" altLang="en-US" sz="2000" dirty="0">
                <a:solidFill>
                  <a:schemeClr val="tx2"/>
                </a:solidFill>
              </a:rPr>
              <a:t>Genuineness</a:t>
            </a:r>
          </a:p>
          <a:p>
            <a:pPr lvl="1" eaLnBrk="1" hangingPunct="1"/>
            <a:r>
              <a:rPr lang="en-GB" altLang="en-US" sz="2000" dirty="0">
                <a:solidFill>
                  <a:schemeClr val="tx2"/>
                </a:solidFill>
              </a:rPr>
              <a:t>Can handle Power appropriately</a:t>
            </a:r>
          </a:p>
          <a:p>
            <a:pPr lvl="1" eaLnBrk="1" hangingPunct="1"/>
            <a:r>
              <a:rPr lang="en-GB" altLang="en-US" sz="2000" dirty="0">
                <a:solidFill>
                  <a:schemeClr val="tx2"/>
                </a:solidFill>
              </a:rPr>
              <a:t>Being able to see the same situation from a variety of angles</a:t>
            </a:r>
          </a:p>
          <a:p>
            <a:pPr lvl="1"/>
            <a:r>
              <a:rPr lang="en-GB" altLang="en-US" sz="2000" dirty="0">
                <a:solidFill>
                  <a:schemeClr val="tx2"/>
                </a:solidFill>
              </a:rPr>
              <a:t>Warmth </a:t>
            </a:r>
          </a:p>
          <a:p>
            <a:pPr marL="457200" lvl="1" indent="0">
              <a:buNone/>
            </a:pPr>
            <a:endParaRPr lang="en-GB" altLang="en-US" sz="2000" dirty="0"/>
          </a:p>
          <a:p>
            <a:pPr lvl="1" eaLnBrk="1" hangingPunct="1"/>
            <a:endParaRPr lang="en-GB" altLang="en-US" sz="2000" dirty="0"/>
          </a:p>
          <a:p>
            <a:pPr eaLnBrk="1" hangingPunct="1"/>
            <a:endParaRPr lang="en-GB" altLang="en-US" sz="2000" dirty="0"/>
          </a:p>
        </p:txBody>
      </p:sp>
      <p:sp>
        <p:nvSpPr>
          <p:cNvPr id="2" name="Content Placeholder 1"/>
          <p:cNvSpPr>
            <a:spLocks noGrp="1"/>
          </p:cNvSpPr>
          <p:nvPr>
            <p:ph sz="half" idx="2"/>
          </p:nvPr>
        </p:nvSpPr>
        <p:spPr>
          <a:xfrm>
            <a:off x="8451604" y="1412489"/>
            <a:ext cx="2926080" cy="4363844"/>
          </a:xfrm>
        </p:spPr>
        <p:txBody>
          <a:bodyPr>
            <a:normAutofit/>
          </a:bodyPr>
          <a:lstStyle/>
          <a:p>
            <a:pPr lvl="1"/>
            <a:r>
              <a:rPr lang="en-GB" altLang="en-US" sz="1900" dirty="0">
                <a:solidFill>
                  <a:schemeClr val="tx2"/>
                </a:solidFill>
              </a:rPr>
              <a:t>Flexibility</a:t>
            </a:r>
          </a:p>
          <a:p>
            <a:pPr lvl="1"/>
            <a:r>
              <a:rPr lang="en-GB" altLang="en-US" sz="1900" dirty="0">
                <a:solidFill>
                  <a:schemeClr val="tx2"/>
                </a:solidFill>
              </a:rPr>
              <a:t>Concern</a:t>
            </a:r>
          </a:p>
          <a:p>
            <a:pPr lvl="1"/>
            <a:r>
              <a:rPr lang="en-GB" altLang="en-US" sz="1900" dirty="0">
                <a:solidFill>
                  <a:schemeClr val="tx2"/>
                </a:solidFill>
              </a:rPr>
              <a:t>Attention</a:t>
            </a:r>
          </a:p>
          <a:p>
            <a:pPr lvl="1"/>
            <a:r>
              <a:rPr lang="en-GB" altLang="en-US" sz="1900" dirty="0">
                <a:solidFill>
                  <a:schemeClr val="tx2"/>
                </a:solidFill>
              </a:rPr>
              <a:t>Investment</a:t>
            </a:r>
          </a:p>
          <a:p>
            <a:pPr lvl="1"/>
            <a:r>
              <a:rPr lang="en-GB" altLang="en-US" sz="1900" dirty="0">
                <a:solidFill>
                  <a:schemeClr val="tx2"/>
                </a:solidFill>
              </a:rPr>
              <a:t>Openness</a:t>
            </a:r>
          </a:p>
          <a:p>
            <a:pPr lvl="1"/>
            <a:r>
              <a:rPr lang="en-GB" altLang="en-US" sz="1900" dirty="0">
                <a:solidFill>
                  <a:schemeClr val="tx2"/>
                </a:solidFill>
              </a:rPr>
              <a:t>Humour</a:t>
            </a:r>
          </a:p>
          <a:p>
            <a:pPr lvl="1"/>
            <a:r>
              <a:rPr lang="en-GB" altLang="en-US" sz="1900" dirty="0">
                <a:solidFill>
                  <a:schemeClr val="tx2"/>
                </a:solidFill>
              </a:rPr>
              <a:t>Patience</a:t>
            </a:r>
          </a:p>
          <a:p>
            <a:pPr lvl="1"/>
            <a:r>
              <a:rPr lang="en-GB" altLang="en-US" sz="1900" dirty="0">
                <a:solidFill>
                  <a:schemeClr val="tx2"/>
                </a:solidFill>
              </a:rPr>
              <a:t>Openness to learning</a:t>
            </a:r>
          </a:p>
          <a:p>
            <a:pPr lvl="1"/>
            <a:r>
              <a:rPr lang="en-GB" altLang="en-US" sz="1900" dirty="0">
                <a:solidFill>
                  <a:schemeClr val="tx2"/>
                </a:solidFill>
              </a:rPr>
              <a:t>Curiosity</a:t>
            </a:r>
          </a:p>
          <a:p>
            <a:pPr marL="0" indent="0">
              <a:buNone/>
            </a:pPr>
            <a:endParaRPr lang="en-GB" sz="1900" b="1" dirty="0">
              <a:solidFill>
                <a:schemeClr val="tx2"/>
              </a:solidFill>
            </a:endParaRPr>
          </a:p>
          <a:p>
            <a:pPr marL="0" indent="0">
              <a:buNone/>
            </a:pPr>
            <a:r>
              <a:rPr lang="en-GB" altLang="en-US" sz="1900" dirty="0">
                <a:solidFill>
                  <a:schemeClr val="tx2"/>
                </a:solidFill>
              </a:rPr>
              <a:t>(</a:t>
            </a:r>
            <a:r>
              <a:rPr lang="en-GB" altLang="en-US" sz="1900" dirty="0" err="1">
                <a:solidFill>
                  <a:schemeClr val="tx2"/>
                </a:solidFill>
              </a:rPr>
              <a:t>Carifio</a:t>
            </a:r>
            <a:r>
              <a:rPr lang="en-GB" altLang="en-US" sz="1900" dirty="0">
                <a:solidFill>
                  <a:schemeClr val="tx2"/>
                </a:solidFill>
              </a:rPr>
              <a:t> and Hess, 1989, p. 27)</a:t>
            </a:r>
          </a:p>
          <a:p>
            <a:pPr marL="0" indent="0">
              <a:buNone/>
            </a:pPr>
            <a:endParaRPr lang="en-GB" sz="1900" b="1" dirty="0"/>
          </a:p>
        </p:txBody>
      </p:sp>
    </p:spTree>
    <p:extLst>
      <p:ext uri="{BB962C8B-B14F-4D97-AF65-F5344CB8AC3E}">
        <p14:creationId xmlns:p14="http://schemas.microsoft.com/office/powerpoint/2010/main" val="36364159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rtlCol="0">
            <a:normAutofit/>
          </a:bodyPr>
          <a:lstStyle/>
          <a:p>
            <a:pPr>
              <a:defRPr/>
            </a:pPr>
            <a:r>
              <a:rPr lang="en-US" b="1" dirty="0">
                <a:solidFill>
                  <a:schemeClr val="tx2"/>
                </a:solidFill>
                <a:latin typeface="Arial" pitchFamily="34" charset="0"/>
                <a:cs typeface="Arial" pitchFamily="34" charset="0"/>
              </a:rPr>
              <a:t>Characteristics of Effective Supervisors</a:t>
            </a:r>
          </a:p>
        </p:txBody>
      </p:sp>
      <p:sp>
        <p:nvSpPr>
          <p:cNvPr id="22530" name="Rectangle 3"/>
          <p:cNvSpPr>
            <a:spLocks noGrp="1" noChangeArrowheads="1"/>
          </p:cNvSpPr>
          <p:nvPr>
            <p:ph sz="half" idx="1"/>
          </p:nvPr>
        </p:nvSpPr>
        <p:spPr>
          <a:xfrm>
            <a:off x="470263" y="1787616"/>
            <a:ext cx="6645239" cy="3880751"/>
          </a:xfrm>
        </p:spPr>
        <p:txBody>
          <a:bodyPr>
            <a:normAutofit/>
          </a:bodyPr>
          <a:lstStyle/>
          <a:p>
            <a:pPr lvl="1" eaLnBrk="1" hangingPunct="1">
              <a:lnSpc>
                <a:spcPct val="80000"/>
              </a:lnSpc>
              <a:buClr>
                <a:schemeClr val="hlink"/>
              </a:buClr>
            </a:pPr>
            <a:r>
              <a:rPr lang="en-US" sz="2000" dirty="0">
                <a:solidFill>
                  <a:schemeClr val="tx2"/>
                </a:solidFill>
                <a:latin typeface="Arial" pitchFamily="34" charset="0"/>
                <a:cs typeface="Arial" pitchFamily="34" charset="0"/>
              </a:rPr>
              <a:t>Empathic</a:t>
            </a:r>
          </a:p>
          <a:p>
            <a:pPr lvl="1" eaLnBrk="1" hangingPunct="1">
              <a:lnSpc>
                <a:spcPct val="80000"/>
              </a:lnSpc>
              <a:buClr>
                <a:schemeClr val="hlink"/>
              </a:buClr>
            </a:pPr>
            <a:r>
              <a:rPr lang="en-US" sz="2000" dirty="0">
                <a:solidFill>
                  <a:schemeClr val="tx2"/>
                </a:solidFill>
                <a:latin typeface="Arial" pitchFamily="34" charset="0"/>
                <a:cs typeface="Arial" pitchFamily="34" charset="0"/>
              </a:rPr>
              <a:t>Supportive </a:t>
            </a:r>
          </a:p>
          <a:p>
            <a:pPr lvl="1" eaLnBrk="1" hangingPunct="1">
              <a:lnSpc>
                <a:spcPct val="80000"/>
              </a:lnSpc>
              <a:buClr>
                <a:schemeClr val="hlink"/>
              </a:buClr>
            </a:pPr>
            <a:r>
              <a:rPr lang="en-US" sz="2000" dirty="0">
                <a:solidFill>
                  <a:schemeClr val="tx2"/>
                </a:solidFill>
                <a:latin typeface="Arial" pitchFamily="34" charset="0"/>
                <a:cs typeface="Arial" pitchFamily="34" charset="0"/>
              </a:rPr>
              <a:t>Flexible</a:t>
            </a:r>
          </a:p>
          <a:p>
            <a:pPr lvl="1" eaLnBrk="1" hangingPunct="1">
              <a:lnSpc>
                <a:spcPct val="80000"/>
              </a:lnSpc>
              <a:buClr>
                <a:schemeClr val="hlink"/>
              </a:buClr>
            </a:pPr>
            <a:r>
              <a:rPr lang="en-US" sz="2000" dirty="0">
                <a:solidFill>
                  <a:schemeClr val="tx2"/>
                </a:solidFill>
                <a:latin typeface="Arial" pitchFamily="34" charset="0"/>
                <a:cs typeface="Arial" pitchFamily="34" charset="0"/>
              </a:rPr>
              <a:t>Interested in supervision</a:t>
            </a:r>
          </a:p>
          <a:p>
            <a:pPr lvl="1" eaLnBrk="1" hangingPunct="1">
              <a:lnSpc>
                <a:spcPct val="80000"/>
              </a:lnSpc>
              <a:buClr>
                <a:schemeClr val="hlink"/>
              </a:buClr>
            </a:pPr>
            <a:r>
              <a:rPr lang="en-US" sz="2000" dirty="0">
                <a:solidFill>
                  <a:schemeClr val="tx2"/>
                </a:solidFill>
                <a:latin typeface="Arial" pitchFamily="34" charset="0"/>
                <a:cs typeface="Arial" pitchFamily="34" charset="0"/>
              </a:rPr>
              <a:t>Track supervisees effectively</a:t>
            </a:r>
          </a:p>
          <a:p>
            <a:pPr lvl="1" eaLnBrk="1" hangingPunct="1">
              <a:lnSpc>
                <a:spcPct val="80000"/>
              </a:lnSpc>
              <a:buClr>
                <a:schemeClr val="hlink"/>
              </a:buClr>
            </a:pPr>
            <a:r>
              <a:rPr lang="en-US" sz="2000" dirty="0">
                <a:solidFill>
                  <a:schemeClr val="tx2"/>
                </a:solidFill>
                <a:latin typeface="Arial" pitchFamily="34" charset="0"/>
                <a:cs typeface="Arial" pitchFamily="34" charset="0"/>
              </a:rPr>
              <a:t>Link theory with practice</a:t>
            </a:r>
          </a:p>
          <a:p>
            <a:pPr lvl="1">
              <a:lnSpc>
                <a:spcPct val="80000"/>
              </a:lnSpc>
              <a:buClr>
                <a:schemeClr val="hlink"/>
              </a:buClr>
            </a:pPr>
            <a:r>
              <a:rPr lang="en-US" sz="2000" dirty="0">
                <a:solidFill>
                  <a:schemeClr val="tx2"/>
                </a:solidFill>
                <a:latin typeface="Arial" pitchFamily="34" charset="0"/>
                <a:cs typeface="Arial" pitchFamily="34" charset="0"/>
              </a:rPr>
              <a:t>Engage in joint problem-solving</a:t>
            </a:r>
          </a:p>
          <a:p>
            <a:pPr lvl="1">
              <a:lnSpc>
                <a:spcPct val="80000"/>
              </a:lnSpc>
              <a:buClr>
                <a:schemeClr val="hlink"/>
              </a:buClr>
            </a:pPr>
            <a:r>
              <a:rPr lang="en-US" sz="2000" dirty="0">
                <a:solidFill>
                  <a:schemeClr val="tx2"/>
                </a:solidFill>
                <a:latin typeface="Arial" pitchFamily="34" charset="0"/>
                <a:cs typeface="Arial" pitchFamily="34" charset="0"/>
              </a:rPr>
              <a:t>Interpretative</a:t>
            </a:r>
          </a:p>
          <a:p>
            <a:pPr lvl="1">
              <a:lnSpc>
                <a:spcPct val="80000"/>
              </a:lnSpc>
              <a:buClr>
                <a:schemeClr val="hlink"/>
              </a:buClr>
            </a:pPr>
            <a:r>
              <a:rPr lang="en-US" sz="2000" dirty="0">
                <a:solidFill>
                  <a:schemeClr val="tx2"/>
                </a:solidFill>
                <a:latin typeface="Arial" pitchFamily="34" charset="0"/>
                <a:cs typeface="Arial" pitchFamily="34" charset="0"/>
              </a:rPr>
              <a:t>Respectful</a:t>
            </a:r>
          </a:p>
          <a:p>
            <a:pPr lvl="1">
              <a:lnSpc>
                <a:spcPct val="80000"/>
              </a:lnSpc>
              <a:buClr>
                <a:schemeClr val="hlink"/>
              </a:buClr>
            </a:pPr>
            <a:r>
              <a:rPr lang="en-US" sz="2000" dirty="0">
                <a:solidFill>
                  <a:schemeClr val="tx2"/>
                </a:solidFill>
                <a:latin typeface="Arial" pitchFamily="34" charset="0"/>
                <a:cs typeface="Arial" pitchFamily="34" charset="0"/>
              </a:rPr>
              <a:t>Focused</a:t>
            </a:r>
          </a:p>
          <a:p>
            <a:pPr lvl="1">
              <a:lnSpc>
                <a:spcPct val="80000"/>
              </a:lnSpc>
              <a:buClr>
                <a:schemeClr val="hlink"/>
              </a:buClr>
            </a:pPr>
            <a:r>
              <a:rPr lang="en-US" sz="2000" dirty="0">
                <a:solidFill>
                  <a:schemeClr val="tx2"/>
                </a:solidFill>
                <a:latin typeface="Arial" pitchFamily="34" charset="0"/>
                <a:cs typeface="Arial" pitchFamily="34" charset="0"/>
              </a:rPr>
              <a:t>Practical</a:t>
            </a:r>
          </a:p>
          <a:p>
            <a:pPr lvl="1">
              <a:lnSpc>
                <a:spcPct val="80000"/>
              </a:lnSpc>
              <a:buClr>
                <a:schemeClr val="hlink"/>
              </a:buClr>
            </a:pPr>
            <a:r>
              <a:rPr lang="en-US" sz="2000" dirty="0">
                <a:solidFill>
                  <a:schemeClr val="tx2"/>
                </a:solidFill>
                <a:latin typeface="Arial" pitchFamily="34" charset="0"/>
                <a:cs typeface="Arial" pitchFamily="34" charset="0"/>
              </a:rPr>
              <a:t>Knowledgeable </a:t>
            </a:r>
          </a:p>
          <a:p>
            <a:pPr lvl="1">
              <a:lnSpc>
                <a:spcPct val="80000"/>
              </a:lnSpc>
              <a:buClr>
                <a:schemeClr val="hlink"/>
              </a:buClr>
            </a:pPr>
            <a:endParaRPr lang="en-US" sz="2000" dirty="0">
              <a:latin typeface="Arial" pitchFamily="34" charset="0"/>
              <a:cs typeface="Arial" pitchFamily="34" charset="0"/>
            </a:endParaRPr>
          </a:p>
          <a:p>
            <a:pPr lvl="1">
              <a:lnSpc>
                <a:spcPct val="80000"/>
              </a:lnSpc>
              <a:buClr>
                <a:schemeClr val="hlink"/>
              </a:buClr>
            </a:pPr>
            <a:endParaRPr lang="en-US" sz="2000" dirty="0">
              <a:latin typeface="Arial" pitchFamily="34" charset="0"/>
              <a:cs typeface="Arial" pitchFamily="34" charset="0"/>
            </a:endParaRPr>
          </a:p>
          <a:p>
            <a:pPr lvl="1">
              <a:lnSpc>
                <a:spcPct val="80000"/>
              </a:lnSpc>
              <a:buClr>
                <a:schemeClr val="hlink"/>
              </a:buClr>
            </a:pPr>
            <a:endParaRPr lang="en-US" sz="2000" dirty="0">
              <a:latin typeface="Arial" pitchFamily="34" charset="0"/>
              <a:cs typeface="Arial" pitchFamily="34" charset="0"/>
            </a:endParaRPr>
          </a:p>
          <a:p>
            <a:pPr lvl="1">
              <a:lnSpc>
                <a:spcPct val="80000"/>
              </a:lnSpc>
              <a:buClr>
                <a:schemeClr val="hlink"/>
              </a:buClr>
            </a:pPr>
            <a:endParaRPr lang="en-US" sz="2000" dirty="0">
              <a:latin typeface="Arial" pitchFamily="34" charset="0"/>
              <a:cs typeface="Arial" pitchFamily="34" charset="0"/>
            </a:endParaRPr>
          </a:p>
          <a:p>
            <a:pPr lvl="1" eaLnBrk="1" hangingPunct="1">
              <a:lnSpc>
                <a:spcPct val="80000"/>
              </a:lnSpc>
              <a:buClr>
                <a:schemeClr val="hlink"/>
              </a:buClr>
            </a:pPr>
            <a:endParaRPr lang="en-US" sz="2000" dirty="0">
              <a:latin typeface="Arial" pitchFamily="34" charset="0"/>
              <a:cs typeface="Arial" pitchFamily="34" charset="0"/>
            </a:endParaRPr>
          </a:p>
          <a:p>
            <a:pPr marL="457200" lvl="1" indent="0" eaLnBrk="1" hangingPunct="1">
              <a:lnSpc>
                <a:spcPct val="80000"/>
              </a:lnSpc>
              <a:buClr>
                <a:schemeClr val="hlink"/>
              </a:buClr>
              <a:buNone/>
            </a:pPr>
            <a:endParaRPr lang="en-US" sz="2000" dirty="0">
              <a:latin typeface="Arial" pitchFamily="34" charset="0"/>
              <a:cs typeface="Arial" pitchFamily="34" charset="0"/>
            </a:endParaRPr>
          </a:p>
          <a:p>
            <a:pPr marL="457200" lvl="1" indent="0" eaLnBrk="1" hangingPunct="1">
              <a:lnSpc>
                <a:spcPct val="80000"/>
              </a:lnSpc>
              <a:buClr>
                <a:schemeClr val="hlink"/>
              </a:buClr>
              <a:buNone/>
            </a:pPr>
            <a:endParaRPr lang="en-US" sz="2000" dirty="0">
              <a:latin typeface="Arial" pitchFamily="34" charset="0"/>
              <a:cs typeface="Arial" pitchFamily="34" charset="0"/>
            </a:endParaRPr>
          </a:p>
          <a:p>
            <a:pPr lvl="1" eaLnBrk="1" hangingPunct="1">
              <a:lnSpc>
                <a:spcPct val="80000"/>
              </a:lnSpc>
              <a:buFontTx/>
              <a:buNone/>
            </a:pPr>
            <a:endParaRPr lang="en-US" dirty="0"/>
          </a:p>
        </p:txBody>
      </p:sp>
      <p:sp>
        <p:nvSpPr>
          <p:cNvPr id="4" name="TextBox 3">
            <a:extLst>
              <a:ext uri="{FF2B5EF4-FFF2-40B4-BE49-F238E27FC236}">
                <a16:creationId xmlns:a16="http://schemas.microsoft.com/office/drawing/2014/main" id="{79B8F0B4-FE6F-491D-6C18-3FA0E460351E}"/>
              </a:ext>
            </a:extLst>
          </p:cNvPr>
          <p:cNvSpPr txBox="1"/>
          <p:nvPr/>
        </p:nvSpPr>
        <p:spPr>
          <a:xfrm>
            <a:off x="7602538" y="1385888"/>
            <a:ext cx="4119199" cy="3908762"/>
          </a:xfrm>
          <a:custGeom>
            <a:avLst/>
            <a:gdLst>
              <a:gd name="connsiteX0" fmla="*/ 0 w 4119199"/>
              <a:gd name="connsiteY0" fmla="*/ 0 h 3908762"/>
              <a:gd name="connsiteX1" fmla="*/ 670841 w 4119199"/>
              <a:gd name="connsiteY1" fmla="*/ 0 h 3908762"/>
              <a:gd name="connsiteX2" fmla="*/ 1341682 w 4119199"/>
              <a:gd name="connsiteY2" fmla="*/ 0 h 3908762"/>
              <a:gd name="connsiteX3" fmla="*/ 1930139 w 4119199"/>
              <a:gd name="connsiteY3" fmla="*/ 0 h 3908762"/>
              <a:gd name="connsiteX4" fmla="*/ 2559788 w 4119199"/>
              <a:gd name="connsiteY4" fmla="*/ 0 h 3908762"/>
              <a:gd name="connsiteX5" fmla="*/ 3107053 w 4119199"/>
              <a:gd name="connsiteY5" fmla="*/ 0 h 3908762"/>
              <a:gd name="connsiteX6" fmla="*/ 4119199 w 4119199"/>
              <a:gd name="connsiteY6" fmla="*/ 0 h 3908762"/>
              <a:gd name="connsiteX7" fmla="*/ 4119199 w 4119199"/>
              <a:gd name="connsiteY7" fmla="*/ 636570 h 3908762"/>
              <a:gd name="connsiteX8" fmla="*/ 4119199 w 4119199"/>
              <a:gd name="connsiteY8" fmla="*/ 1116789 h 3908762"/>
              <a:gd name="connsiteX9" fmla="*/ 4119199 w 4119199"/>
              <a:gd name="connsiteY9" fmla="*/ 1557921 h 3908762"/>
              <a:gd name="connsiteX10" fmla="*/ 4119199 w 4119199"/>
              <a:gd name="connsiteY10" fmla="*/ 2038140 h 3908762"/>
              <a:gd name="connsiteX11" fmla="*/ 4119199 w 4119199"/>
              <a:gd name="connsiteY11" fmla="*/ 2557447 h 3908762"/>
              <a:gd name="connsiteX12" fmla="*/ 4119199 w 4119199"/>
              <a:gd name="connsiteY12" fmla="*/ 3115842 h 3908762"/>
              <a:gd name="connsiteX13" fmla="*/ 4119199 w 4119199"/>
              <a:gd name="connsiteY13" fmla="*/ 3908762 h 3908762"/>
              <a:gd name="connsiteX14" fmla="*/ 3448358 w 4119199"/>
              <a:gd name="connsiteY14" fmla="*/ 3908762 h 3908762"/>
              <a:gd name="connsiteX15" fmla="*/ 2859901 w 4119199"/>
              <a:gd name="connsiteY15" fmla="*/ 3908762 h 3908762"/>
              <a:gd name="connsiteX16" fmla="*/ 2271444 w 4119199"/>
              <a:gd name="connsiteY16" fmla="*/ 3908762 h 3908762"/>
              <a:gd name="connsiteX17" fmla="*/ 1682987 w 4119199"/>
              <a:gd name="connsiteY17" fmla="*/ 3908762 h 3908762"/>
              <a:gd name="connsiteX18" fmla="*/ 1094530 w 4119199"/>
              <a:gd name="connsiteY18" fmla="*/ 3908762 h 3908762"/>
              <a:gd name="connsiteX19" fmla="*/ 547265 w 4119199"/>
              <a:gd name="connsiteY19" fmla="*/ 3908762 h 3908762"/>
              <a:gd name="connsiteX20" fmla="*/ 0 w 4119199"/>
              <a:gd name="connsiteY20" fmla="*/ 3908762 h 3908762"/>
              <a:gd name="connsiteX21" fmla="*/ 0 w 4119199"/>
              <a:gd name="connsiteY21" fmla="*/ 3350367 h 3908762"/>
              <a:gd name="connsiteX22" fmla="*/ 0 w 4119199"/>
              <a:gd name="connsiteY22" fmla="*/ 2752885 h 3908762"/>
              <a:gd name="connsiteX23" fmla="*/ 0 w 4119199"/>
              <a:gd name="connsiteY23" fmla="*/ 2155403 h 3908762"/>
              <a:gd name="connsiteX24" fmla="*/ 0 w 4119199"/>
              <a:gd name="connsiteY24" fmla="*/ 1518833 h 3908762"/>
              <a:gd name="connsiteX25" fmla="*/ 0 w 4119199"/>
              <a:gd name="connsiteY25" fmla="*/ 960439 h 3908762"/>
              <a:gd name="connsiteX26" fmla="*/ 0 w 4119199"/>
              <a:gd name="connsiteY26" fmla="*/ 0 h 3908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119199" h="3908762" fill="none" extrusionOk="0">
                <a:moveTo>
                  <a:pt x="0" y="0"/>
                </a:moveTo>
                <a:cubicBezTo>
                  <a:pt x="332897" y="-18825"/>
                  <a:pt x="451464" y="20625"/>
                  <a:pt x="670841" y="0"/>
                </a:cubicBezTo>
                <a:cubicBezTo>
                  <a:pt x="890218" y="-20625"/>
                  <a:pt x="1150499" y="7522"/>
                  <a:pt x="1341682" y="0"/>
                </a:cubicBezTo>
                <a:cubicBezTo>
                  <a:pt x="1532865" y="-7522"/>
                  <a:pt x="1737096" y="2614"/>
                  <a:pt x="1930139" y="0"/>
                </a:cubicBezTo>
                <a:cubicBezTo>
                  <a:pt x="2123182" y="-2614"/>
                  <a:pt x="2344114" y="19995"/>
                  <a:pt x="2559788" y="0"/>
                </a:cubicBezTo>
                <a:cubicBezTo>
                  <a:pt x="2775462" y="-19995"/>
                  <a:pt x="2842857" y="40711"/>
                  <a:pt x="3107053" y="0"/>
                </a:cubicBezTo>
                <a:cubicBezTo>
                  <a:pt x="3371249" y="-40711"/>
                  <a:pt x="3638812" y="82229"/>
                  <a:pt x="4119199" y="0"/>
                </a:cubicBezTo>
                <a:cubicBezTo>
                  <a:pt x="4155403" y="287498"/>
                  <a:pt x="4054779" y="495544"/>
                  <a:pt x="4119199" y="636570"/>
                </a:cubicBezTo>
                <a:cubicBezTo>
                  <a:pt x="4183619" y="777596"/>
                  <a:pt x="4087776" y="989112"/>
                  <a:pt x="4119199" y="1116789"/>
                </a:cubicBezTo>
                <a:cubicBezTo>
                  <a:pt x="4150622" y="1244466"/>
                  <a:pt x="4110604" y="1426114"/>
                  <a:pt x="4119199" y="1557921"/>
                </a:cubicBezTo>
                <a:cubicBezTo>
                  <a:pt x="4127794" y="1689728"/>
                  <a:pt x="4090432" y="1834393"/>
                  <a:pt x="4119199" y="2038140"/>
                </a:cubicBezTo>
                <a:cubicBezTo>
                  <a:pt x="4147966" y="2241887"/>
                  <a:pt x="4101849" y="2432234"/>
                  <a:pt x="4119199" y="2557447"/>
                </a:cubicBezTo>
                <a:cubicBezTo>
                  <a:pt x="4136549" y="2682660"/>
                  <a:pt x="4093922" y="2858892"/>
                  <a:pt x="4119199" y="3115842"/>
                </a:cubicBezTo>
                <a:cubicBezTo>
                  <a:pt x="4144476" y="3372793"/>
                  <a:pt x="4032748" y="3560142"/>
                  <a:pt x="4119199" y="3908762"/>
                </a:cubicBezTo>
                <a:cubicBezTo>
                  <a:pt x="3862361" y="3948616"/>
                  <a:pt x="3674554" y="3877782"/>
                  <a:pt x="3448358" y="3908762"/>
                </a:cubicBezTo>
                <a:cubicBezTo>
                  <a:pt x="3222162" y="3939742"/>
                  <a:pt x="3079408" y="3860798"/>
                  <a:pt x="2859901" y="3908762"/>
                </a:cubicBezTo>
                <a:cubicBezTo>
                  <a:pt x="2640394" y="3956726"/>
                  <a:pt x="2535020" y="3841088"/>
                  <a:pt x="2271444" y="3908762"/>
                </a:cubicBezTo>
                <a:cubicBezTo>
                  <a:pt x="2007868" y="3976436"/>
                  <a:pt x="1892333" y="3842544"/>
                  <a:pt x="1682987" y="3908762"/>
                </a:cubicBezTo>
                <a:cubicBezTo>
                  <a:pt x="1473641" y="3974980"/>
                  <a:pt x="1337466" y="3838802"/>
                  <a:pt x="1094530" y="3908762"/>
                </a:cubicBezTo>
                <a:cubicBezTo>
                  <a:pt x="851594" y="3978722"/>
                  <a:pt x="710255" y="3883055"/>
                  <a:pt x="547265" y="3908762"/>
                </a:cubicBezTo>
                <a:cubicBezTo>
                  <a:pt x="384275" y="3934469"/>
                  <a:pt x="239724" y="3856336"/>
                  <a:pt x="0" y="3908762"/>
                </a:cubicBezTo>
                <a:cubicBezTo>
                  <a:pt x="-42458" y="3771298"/>
                  <a:pt x="44954" y="3518019"/>
                  <a:pt x="0" y="3350367"/>
                </a:cubicBezTo>
                <a:cubicBezTo>
                  <a:pt x="-44954" y="3182716"/>
                  <a:pt x="14691" y="2929414"/>
                  <a:pt x="0" y="2752885"/>
                </a:cubicBezTo>
                <a:cubicBezTo>
                  <a:pt x="-14691" y="2576356"/>
                  <a:pt x="67339" y="2416105"/>
                  <a:pt x="0" y="2155403"/>
                </a:cubicBezTo>
                <a:cubicBezTo>
                  <a:pt x="-67339" y="1894701"/>
                  <a:pt x="71048" y="1778246"/>
                  <a:pt x="0" y="1518833"/>
                </a:cubicBezTo>
                <a:cubicBezTo>
                  <a:pt x="-71048" y="1259420"/>
                  <a:pt x="19454" y="1118192"/>
                  <a:pt x="0" y="960439"/>
                </a:cubicBezTo>
                <a:cubicBezTo>
                  <a:pt x="-19454" y="802686"/>
                  <a:pt x="5824" y="216331"/>
                  <a:pt x="0" y="0"/>
                </a:cubicBezTo>
                <a:close/>
              </a:path>
              <a:path w="4119199" h="3908762" stroke="0" extrusionOk="0">
                <a:moveTo>
                  <a:pt x="0" y="0"/>
                </a:moveTo>
                <a:cubicBezTo>
                  <a:pt x="250479" y="-59749"/>
                  <a:pt x="292456" y="7381"/>
                  <a:pt x="547265" y="0"/>
                </a:cubicBezTo>
                <a:cubicBezTo>
                  <a:pt x="802074" y="-7381"/>
                  <a:pt x="914614" y="19537"/>
                  <a:pt x="1012146" y="0"/>
                </a:cubicBezTo>
                <a:cubicBezTo>
                  <a:pt x="1109678" y="-19537"/>
                  <a:pt x="1531620" y="75623"/>
                  <a:pt x="1682987" y="0"/>
                </a:cubicBezTo>
                <a:cubicBezTo>
                  <a:pt x="1834354" y="-75623"/>
                  <a:pt x="2045329" y="50981"/>
                  <a:pt x="2230252" y="0"/>
                </a:cubicBezTo>
                <a:cubicBezTo>
                  <a:pt x="2415176" y="-50981"/>
                  <a:pt x="2514514" y="31504"/>
                  <a:pt x="2777517" y="0"/>
                </a:cubicBezTo>
                <a:cubicBezTo>
                  <a:pt x="3040520" y="-31504"/>
                  <a:pt x="3134987" y="58734"/>
                  <a:pt x="3448358" y="0"/>
                </a:cubicBezTo>
                <a:cubicBezTo>
                  <a:pt x="3761729" y="-58734"/>
                  <a:pt x="3930083" y="41233"/>
                  <a:pt x="4119199" y="0"/>
                </a:cubicBezTo>
                <a:cubicBezTo>
                  <a:pt x="4194896" y="287431"/>
                  <a:pt x="4058290" y="362068"/>
                  <a:pt x="4119199" y="636570"/>
                </a:cubicBezTo>
                <a:cubicBezTo>
                  <a:pt x="4180108" y="911072"/>
                  <a:pt x="4078826" y="993702"/>
                  <a:pt x="4119199" y="1116789"/>
                </a:cubicBezTo>
                <a:cubicBezTo>
                  <a:pt x="4159572" y="1239876"/>
                  <a:pt x="4097069" y="1452112"/>
                  <a:pt x="4119199" y="1597008"/>
                </a:cubicBezTo>
                <a:cubicBezTo>
                  <a:pt x="4141329" y="1741904"/>
                  <a:pt x="4087406" y="1929596"/>
                  <a:pt x="4119199" y="2155403"/>
                </a:cubicBezTo>
                <a:cubicBezTo>
                  <a:pt x="4150992" y="2381211"/>
                  <a:pt x="4118281" y="2620729"/>
                  <a:pt x="4119199" y="2752885"/>
                </a:cubicBezTo>
                <a:cubicBezTo>
                  <a:pt x="4120117" y="2885041"/>
                  <a:pt x="4089480" y="3059725"/>
                  <a:pt x="4119199" y="3194017"/>
                </a:cubicBezTo>
                <a:cubicBezTo>
                  <a:pt x="4148918" y="3328309"/>
                  <a:pt x="4054043" y="3639145"/>
                  <a:pt x="4119199" y="3908762"/>
                </a:cubicBezTo>
                <a:cubicBezTo>
                  <a:pt x="3968507" y="3919098"/>
                  <a:pt x="3708607" y="3906415"/>
                  <a:pt x="3530742" y="3908762"/>
                </a:cubicBezTo>
                <a:cubicBezTo>
                  <a:pt x="3352877" y="3911109"/>
                  <a:pt x="3064920" y="3897919"/>
                  <a:pt x="2942285" y="3908762"/>
                </a:cubicBezTo>
                <a:cubicBezTo>
                  <a:pt x="2819650" y="3919605"/>
                  <a:pt x="2574196" y="3867429"/>
                  <a:pt x="2271444" y="3908762"/>
                </a:cubicBezTo>
                <a:cubicBezTo>
                  <a:pt x="1968692" y="3950095"/>
                  <a:pt x="1935131" y="3898618"/>
                  <a:pt x="1682987" y="3908762"/>
                </a:cubicBezTo>
                <a:cubicBezTo>
                  <a:pt x="1430843" y="3918906"/>
                  <a:pt x="1394024" y="3897295"/>
                  <a:pt x="1218106" y="3908762"/>
                </a:cubicBezTo>
                <a:cubicBezTo>
                  <a:pt x="1042188" y="3920229"/>
                  <a:pt x="899610" y="3889738"/>
                  <a:pt x="712033" y="3908762"/>
                </a:cubicBezTo>
                <a:cubicBezTo>
                  <a:pt x="524456" y="3927786"/>
                  <a:pt x="329008" y="3868569"/>
                  <a:pt x="0" y="3908762"/>
                </a:cubicBezTo>
                <a:cubicBezTo>
                  <a:pt x="-63524" y="3750628"/>
                  <a:pt x="57585" y="3556774"/>
                  <a:pt x="0" y="3350367"/>
                </a:cubicBezTo>
                <a:cubicBezTo>
                  <a:pt x="-57585" y="3143961"/>
                  <a:pt x="51897" y="2948345"/>
                  <a:pt x="0" y="2791973"/>
                </a:cubicBezTo>
                <a:cubicBezTo>
                  <a:pt x="-51897" y="2635601"/>
                  <a:pt x="15111" y="2515767"/>
                  <a:pt x="0" y="2272666"/>
                </a:cubicBezTo>
                <a:cubicBezTo>
                  <a:pt x="-15111" y="2029565"/>
                  <a:pt x="1788" y="1928064"/>
                  <a:pt x="0" y="1831534"/>
                </a:cubicBezTo>
                <a:cubicBezTo>
                  <a:pt x="-1788" y="1735004"/>
                  <a:pt x="14447" y="1513008"/>
                  <a:pt x="0" y="1390402"/>
                </a:cubicBezTo>
                <a:cubicBezTo>
                  <a:pt x="-14447" y="1267796"/>
                  <a:pt x="9697" y="1007018"/>
                  <a:pt x="0" y="792920"/>
                </a:cubicBezTo>
                <a:cubicBezTo>
                  <a:pt x="-9697" y="578822"/>
                  <a:pt x="34164" y="316558"/>
                  <a:pt x="0" y="0"/>
                </a:cubicBezTo>
                <a:close/>
              </a:path>
            </a:pathLst>
          </a:custGeom>
          <a:solidFill>
            <a:schemeClr val="accent1">
              <a:lumMod val="20000"/>
              <a:lumOff val="80000"/>
            </a:schemeClr>
          </a:solidFill>
          <a:ln w="57150">
            <a:solidFill>
              <a:schemeClr val="accent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a:lnSpc>
                <a:spcPct val="90000"/>
              </a:lnSpc>
              <a:spcAft>
                <a:spcPts val="600"/>
              </a:spcAft>
            </a:pPr>
            <a:r>
              <a:rPr lang="en-US" sz="1800" i="1" dirty="0">
                <a:solidFill>
                  <a:schemeClr val="tx2"/>
                </a:solidFill>
              </a:rPr>
              <a:t>“.. an ideal supervisor is one who has experience, skill and knowledge about supervision – and understands how that activity differs from, for example, training, managing, counselling, guiding, personnel work, disciplining. The awareness of a supervisor, I think, is considerably enhanced by the experience of being supervised. It seems an obvious point, but nevertheless worth saying: a supervisor needs to value the concept of supervision and its potential contribution.” </a:t>
            </a:r>
          </a:p>
          <a:p>
            <a:pPr>
              <a:lnSpc>
                <a:spcPct val="90000"/>
              </a:lnSpc>
              <a:spcAft>
                <a:spcPts val="600"/>
              </a:spcAft>
            </a:pPr>
            <a:r>
              <a:rPr lang="en-US" sz="1800" dirty="0">
                <a:solidFill>
                  <a:schemeClr val="tx2"/>
                </a:solidFill>
              </a:rPr>
              <a:t>(McKay 1987, p. 16)</a:t>
            </a:r>
          </a:p>
        </p:txBody>
      </p:sp>
    </p:spTree>
    <p:extLst>
      <p:ext uri="{BB962C8B-B14F-4D97-AF65-F5344CB8AC3E}">
        <p14:creationId xmlns:p14="http://schemas.microsoft.com/office/powerpoint/2010/main" val="208405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Effect transition="in" filter="dissolve">
                                      <p:cBhvr>
                                        <p:cTn id="7" dur="500"/>
                                        <p:tgtEl>
                                          <p:spTgt spid="225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2530">
                                            <p:txEl>
                                              <p:pRg st="1" end="1"/>
                                            </p:txEl>
                                          </p:spTgt>
                                        </p:tgtEl>
                                        <p:attrNameLst>
                                          <p:attrName>style.visibility</p:attrName>
                                        </p:attrNameLst>
                                      </p:cBhvr>
                                      <p:to>
                                        <p:strVal val="visible"/>
                                      </p:to>
                                    </p:set>
                                    <p:animEffect transition="in" filter="dissolve">
                                      <p:cBhvr>
                                        <p:cTn id="12" dur="500"/>
                                        <p:tgtEl>
                                          <p:spTgt spid="2253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2530">
                                            <p:txEl>
                                              <p:pRg st="2" end="2"/>
                                            </p:txEl>
                                          </p:spTgt>
                                        </p:tgtEl>
                                        <p:attrNameLst>
                                          <p:attrName>style.visibility</p:attrName>
                                        </p:attrNameLst>
                                      </p:cBhvr>
                                      <p:to>
                                        <p:strVal val="visible"/>
                                      </p:to>
                                    </p:set>
                                    <p:animEffect transition="in" filter="dissolve">
                                      <p:cBhvr>
                                        <p:cTn id="17" dur="500"/>
                                        <p:tgtEl>
                                          <p:spTgt spid="2253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2530">
                                            <p:txEl>
                                              <p:pRg st="3" end="3"/>
                                            </p:txEl>
                                          </p:spTgt>
                                        </p:tgtEl>
                                        <p:attrNameLst>
                                          <p:attrName>style.visibility</p:attrName>
                                        </p:attrNameLst>
                                      </p:cBhvr>
                                      <p:to>
                                        <p:strVal val="visible"/>
                                      </p:to>
                                    </p:set>
                                    <p:animEffect transition="in" filter="dissolve">
                                      <p:cBhvr>
                                        <p:cTn id="22" dur="500"/>
                                        <p:tgtEl>
                                          <p:spTgt spid="2253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22530">
                                            <p:txEl>
                                              <p:pRg st="4" end="4"/>
                                            </p:txEl>
                                          </p:spTgt>
                                        </p:tgtEl>
                                        <p:attrNameLst>
                                          <p:attrName>style.visibility</p:attrName>
                                        </p:attrNameLst>
                                      </p:cBhvr>
                                      <p:to>
                                        <p:strVal val="visible"/>
                                      </p:to>
                                    </p:set>
                                    <p:animEffect transition="in" filter="dissolve">
                                      <p:cBhvr>
                                        <p:cTn id="27" dur="500"/>
                                        <p:tgtEl>
                                          <p:spTgt spid="2253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22530">
                                            <p:txEl>
                                              <p:pRg st="5" end="5"/>
                                            </p:txEl>
                                          </p:spTgt>
                                        </p:tgtEl>
                                        <p:attrNameLst>
                                          <p:attrName>style.visibility</p:attrName>
                                        </p:attrNameLst>
                                      </p:cBhvr>
                                      <p:to>
                                        <p:strVal val="visible"/>
                                      </p:to>
                                    </p:set>
                                    <p:animEffect transition="in" filter="dissolve">
                                      <p:cBhvr>
                                        <p:cTn id="32" dur="500"/>
                                        <p:tgtEl>
                                          <p:spTgt spid="22530">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22530">
                                            <p:txEl>
                                              <p:pRg st="6" end="6"/>
                                            </p:txEl>
                                          </p:spTgt>
                                        </p:tgtEl>
                                        <p:attrNameLst>
                                          <p:attrName>style.visibility</p:attrName>
                                        </p:attrNameLst>
                                      </p:cBhvr>
                                      <p:to>
                                        <p:strVal val="visible"/>
                                      </p:to>
                                    </p:set>
                                    <p:animEffect transition="in" filter="dissolve">
                                      <p:cBhvr>
                                        <p:cTn id="37" dur="500"/>
                                        <p:tgtEl>
                                          <p:spTgt spid="22530">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22530">
                                            <p:txEl>
                                              <p:pRg st="7" end="7"/>
                                            </p:txEl>
                                          </p:spTgt>
                                        </p:tgtEl>
                                        <p:attrNameLst>
                                          <p:attrName>style.visibility</p:attrName>
                                        </p:attrNameLst>
                                      </p:cBhvr>
                                      <p:to>
                                        <p:strVal val="visible"/>
                                      </p:to>
                                    </p:set>
                                    <p:animEffect transition="in" filter="dissolve">
                                      <p:cBhvr>
                                        <p:cTn id="42" dur="500"/>
                                        <p:tgtEl>
                                          <p:spTgt spid="22530">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nodeType="clickEffect">
                                  <p:stCondLst>
                                    <p:cond delay="0"/>
                                  </p:stCondLst>
                                  <p:childTnLst>
                                    <p:set>
                                      <p:cBhvr>
                                        <p:cTn id="46" dur="1" fill="hold">
                                          <p:stCondLst>
                                            <p:cond delay="0"/>
                                          </p:stCondLst>
                                        </p:cTn>
                                        <p:tgtEl>
                                          <p:spTgt spid="22530">
                                            <p:txEl>
                                              <p:pRg st="8" end="8"/>
                                            </p:txEl>
                                          </p:spTgt>
                                        </p:tgtEl>
                                        <p:attrNameLst>
                                          <p:attrName>style.visibility</p:attrName>
                                        </p:attrNameLst>
                                      </p:cBhvr>
                                      <p:to>
                                        <p:strVal val="visible"/>
                                      </p:to>
                                    </p:set>
                                    <p:animEffect transition="in" filter="dissolve">
                                      <p:cBhvr>
                                        <p:cTn id="47" dur="500"/>
                                        <p:tgtEl>
                                          <p:spTgt spid="22530">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nodeType="clickEffect">
                                  <p:stCondLst>
                                    <p:cond delay="0"/>
                                  </p:stCondLst>
                                  <p:childTnLst>
                                    <p:set>
                                      <p:cBhvr>
                                        <p:cTn id="51" dur="1" fill="hold">
                                          <p:stCondLst>
                                            <p:cond delay="0"/>
                                          </p:stCondLst>
                                        </p:cTn>
                                        <p:tgtEl>
                                          <p:spTgt spid="22530">
                                            <p:txEl>
                                              <p:pRg st="9" end="9"/>
                                            </p:txEl>
                                          </p:spTgt>
                                        </p:tgtEl>
                                        <p:attrNameLst>
                                          <p:attrName>style.visibility</p:attrName>
                                        </p:attrNameLst>
                                      </p:cBhvr>
                                      <p:to>
                                        <p:strVal val="visible"/>
                                      </p:to>
                                    </p:set>
                                    <p:animEffect transition="in" filter="dissolve">
                                      <p:cBhvr>
                                        <p:cTn id="52" dur="500"/>
                                        <p:tgtEl>
                                          <p:spTgt spid="22530">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nodeType="clickEffect">
                                  <p:stCondLst>
                                    <p:cond delay="0"/>
                                  </p:stCondLst>
                                  <p:childTnLst>
                                    <p:set>
                                      <p:cBhvr>
                                        <p:cTn id="56" dur="1" fill="hold">
                                          <p:stCondLst>
                                            <p:cond delay="0"/>
                                          </p:stCondLst>
                                        </p:cTn>
                                        <p:tgtEl>
                                          <p:spTgt spid="22530">
                                            <p:txEl>
                                              <p:pRg st="10" end="10"/>
                                            </p:txEl>
                                          </p:spTgt>
                                        </p:tgtEl>
                                        <p:attrNameLst>
                                          <p:attrName>style.visibility</p:attrName>
                                        </p:attrNameLst>
                                      </p:cBhvr>
                                      <p:to>
                                        <p:strVal val="visible"/>
                                      </p:to>
                                    </p:set>
                                    <p:animEffect transition="in" filter="dissolve">
                                      <p:cBhvr>
                                        <p:cTn id="57" dur="500"/>
                                        <p:tgtEl>
                                          <p:spTgt spid="22530">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nodeType="clickEffect">
                                  <p:stCondLst>
                                    <p:cond delay="0"/>
                                  </p:stCondLst>
                                  <p:childTnLst>
                                    <p:set>
                                      <p:cBhvr>
                                        <p:cTn id="61" dur="1" fill="hold">
                                          <p:stCondLst>
                                            <p:cond delay="0"/>
                                          </p:stCondLst>
                                        </p:cTn>
                                        <p:tgtEl>
                                          <p:spTgt spid="22530">
                                            <p:txEl>
                                              <p:pRg st="11" end="11"/>
                                            </p:txEl>
                                          </p:spTgt>
                                        </p:tgtEl>
                                        <p:attrNameLst>
                                          <p:attrName>style.visibility</p:attrName>
                                        </p:attrNameLst>
                                      </p:cBhvr>
                                      <p:to>
                                        <p:strVal val="visible"/>
                                      </p:to>
                                    </p:set>
                                    <p:animEffect transition="in" filter="dissolve">
                                      <p:cBhvr>
                                        <p:cTn id="62" dur="500"/>
                                        <p:tgtEl>
                                          <p:spTgt spid="22530">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08707" y="1153571"/>
            <a:ext cx="3200400" cy="4461163"/>
          </a:xfrm>
        </p:spPr>
        <p:txBody>
          <a:bodyPr rtlCol="0">
            <a:normAutofit fontScale="90000"/>
          </a:bodyPr>
          <a:lstStyle/>
          <a:p>
            <a:pPr>
              <a:defRPr/>
            </a:pPr>
            <a:r>
              <a:rPr lang="en-US" sz="3100" b="1" dirty="0">
                <a:solidFill>
                  <a:schemeClr val="tx2"/>
                </a:solidFill>
                <a:latin typeface="Arial" pitchFamily="34" charset="0"/>
                <a:cs typeface="Arial" pitchFamily="34" charset="0"/>
              </a:rPr>
              <a:t>Characteristics of ineffective supervisors </a:t>
            </a:r>
            <a:br>
              <a:rPr lang="en-US" sz="3100" b="1" dirty="0">
                <a:solidFill>
                  <a:schemeClr val="tx2"/>
                </a:solidFill>
                <a:latin typeface="Arial" pitchFamily="34" charset="0"/>
                <a:cs typeface="Arial" pitchFamily="34" charset="0"/>
              </a:rPr>
            </a:br>
            <a:br>
              <a:rPr lang="en-US" sz="3100" b="1" dirty="0">
                <a:solidFill>
                  <a:schemeClr val="tx2"/>
                </a:solidFill>
                <a:latin typeface="Arial" pitchFamily="34" charset="0"/>
                <a:cs typeface="Arial" pitchFamily="34" charset="0"/>
              </a:rPr>
            </a:br>
            <a:br>
              <a:rPr lang="en-US" sz="3100" b="1" dirty="0">
                <a:solidFill>
                  <a:schemeClr val="tx2"/>
                </a:solidFill>
                <a:latin typeface="Arial" pitchFamily="34" charset="0"/>
                <a:cs typeface="Arial" pitchFamily="34" charset="0"/>
              </a:rPr>
            </a:br>
            <a:r>
              <a:rPr lang="en-US" sz="3100" dirty="0">
                <a:solidFill>
                  <a:schemeClr val="tx2"/>
                </a:solidFill>
                <a:latin typeface="Arial" pitchFamily="34" charset="0"/>
                <a:cs typeface="Arial" pitchFamily="34" charset="0"/>
              </a:rPr>
              <a:t>What do you think? Do you have any examples from your own experience?</a:t>
            </a:r>
          </a:p>
        </p:txBody>
      </p:sp>
      <p:sp>
        <p:nvSpPr>
          <p:cNvPr id="23554" name="Rectangle 3"/>
          <p:cNvSpPr>
            <a:spLocks noGrp="1" noChangeArrowheads="1"/>
          </p:cNvSpPr>
          <p:nvPr>
            <p:ph idx="1"/>
          </p:nvPr>
        </p:nvSpPr>
        <p:spPr>
          <a:xfrm>
            <a:off x="4544290" y="314253"/>
            <a:ext cx="6906491" cy="5585619"/>
          </a:xfrm>
        </p:spPr>
        <p:txBody>
          <a:bodyPr anchor="ctr">
            <a:normAutofit/>
          </a:bodyPr>
          <a:lstStyle/>
          <a:p>
            <a:pPr eaLnBrk="1" hangingPunct="1"/>
            <a:r>
              <a:rPr lang="en-US" sz="2200" dirty="0">
                <a:solidFill>
                  <a:schemeClr val="tx2"/>
                </a:solidFill>
                <a:latin typeface="Arial" pitchFamily="34" charset="0"/>
                <a:cs typeface="Arial" pitchFamily="34" charset="0"/>
              </a:rPr>
              <a:t>Rigid</a:t>
            </a:r>
          </a:p>
          <a:p>
            <a:pPr eaLnBrk="1" hangingPunct="1"/>
            <a:r>
              <a:rPr lang="en-US" sz="2200" dirty="0">
                <a:solidFill>
                  <a:schemeClr val="tx2"/>
                </a:solidFill>
                <a:latin typeface="Arial" pitchFamily="34" charset="0"/>
                <a:cs typeface="Arial" pitchFamily="34" charset="0"/>
              </a:rPr>
              <a:t>Low empathy </a:t>
            </a:r>
          </a:p>
          <a:p>
            <a:pPr eaLnBrk="1" hangingPunct="1"/>
            <a:r>
              <a:rPr lang="en-US" sz="2200" dirty="0">
                <a:solidFill>
                  <a:schemeClr val="tx2"/>
                </a:solidFill>
                <a:latin typeface="Arial" pitchFamily="34" charset="0"/>
                <a:cs typeface="Arial" pitchFamily="34" charset="0"/>
              </a:rPr>
              <a:t>Low support </a:t>
            </a:r>
          </a:p>
          <a:p>
            <a:pPr eaLnBrk="1" hangingPunct="1"/>
            <a:r>
              <a:rPr lang="en-US" sz="2200" dirty="0">
                <a:solidFill>
                  <a:schemeClr val="tx2"/>
                </a:solidFill>
                <a:latin typeface="Arial" pitchFamily="34" charset="0"/>
                <a:cs typeface="Arial" pitchFamily="34" charset="0"/>
              </a:rPr>
              <a:t>Failure to consistently track supervisee concerns</a:t>
            </a:r>
          </a:p>
          <a:p>
            <a:pPr eaLnBrk="1" hangingPunct="1"/>
            <a:r>
              <a:rPr lang="en-US" sz="2200" dirty="0">
                <a:solidFill>
                  <a:schemeClr val="tx2"/>
                </a:solidFill>
                <a:latin typeface="Arial" pitchFamily="34" charset="0"/>
                <a:cs typeface="Arial" pitchFamily="34" charset="0"/>
              </a:rPr>
              <a:t>Failure to teach or instruct</a:t>
            </a:r>
          </a:p>
          <a:p>
            <a:pPr eaLnBrk="1" hangingPunct="1"/>
            <a:r>
              <a:rPr lang="en-US" sz="2200" dirty="0">
                <a:solidFill>
                  <a:schemeClr val="tx2"/>
                </a:solidFill>
                <a:latin typeface="Arial" pitchFamily="34" charset="0"/>
                <a:cs typeface="Arial" pitchFamily="34" charset="0"/>
              </a:rPr>
              <a:t>Indirect &amp; intolerant</a:t>
            </a:r>
          </a:p>
          <a:p>
            <a:pPr eaLnBrk="1" hangingPunct="1"/>
            <a:r>
              <a:rPr lang="en-US" sz="2200" dirty="0">
                <a:solidFill>
                  <a:schemeClr val="tx2"/>
                </a:solidFill>
                <a:latin typeface="Arial" pitchFamily="34" charset="0"/>
                <a:cs typeface="Arial" pitchFamily="34" charset="0"/>
              </a:rPr>
              <a:t>Closed</a:t>
            </a:r>
          </a:p>
          <a:p>
            <a:pPr eaLnBrk="1" hangingPunct="1"/>
            <a:r>
              <a:rPr lang="en-US" sz="2200" dirty="0">
                <a:solidFill>
                  <a:schemeClr val="tx2"/>
                </a:solidFill>
                <a:latin typeface="Arial" pitchFamily="34" charset="0"/>
                <a:cs typeface="Arial" pitchFamily="34" charset="0"/>
              </a:rPr>
              <a:t>Lack respect for differences</a:t>
            </a:r>
          </a:p>
          <a:p>
            <a:pPr eaLnBrk="1" hangingPunct="1"/>
            <a:r>
              <a:rPr lang="en-US" sz="2200" dirty="0">
                <a:solidFill>
                  <a:schemeClr val="tx2"/>
                </a:solidFill>
                <a:latin typeface="Arial" pitchFamily="34" charset="0"/>
                <a:cs typeface="Arial" pitchFamily="34" charset="0"/>
              </a:rPr>
              <a:t>Non-collegial</a:t>
            </a:r>
          </a:p>
          <a:p>
            <a:pPr eaLnBrk="1" hangingPunct="1"/>
            <a:r>
              <a:rPr lang="en-US" sz="2200" dirty="0">
                <a:solidFill>
                  <a:schemeClr val="tx2"/>
                </a:solidFill>
                <a:latin typeface="Arial" pitchFamily="34" charset="0"/>
                <a:cs typeface="Arial" pitchFamily="34" charset="0"/>
              </a:rPr>
              <a:t>Lacking in praise &amp; encouragement</a:t>
            </a:r>
          </a:p>
          <a:p>
            <a:pPr eaLnBrk="1" hangingPunct="1"/>
            <a:r>
              <a:rPr lang="en-US" sz="2200" dirty="0">
                <a:solidFill>
                  <a:schemeClr val="tx2"/>
                </a:solidFill>
                <a:latin typeface="Arial" pitchFamily="34" charset="0"/>
                <a:cs typeface="Arial" pitchFamily="34" charset="0"/>
              </a:rPr>
              <a:t>Prejudiced and discriminatory</a:t>
            </a:r>
          </a:p>
          <a:p>
            <a:pPr eaLnBrk="1" hangingPunct="1"/>
            <a:r>
              <a:rPr lang="en-US" sz="2200" dirty="0">
                <a:solidFill>
                  <a:schemeClr val="tx2"/>
                </a:solidFill>
                <a:latin typeface="Arial" pitchFamily="34" charset="0"/>
                <a:cs typeface="Arial" pitchFamily="34" charset="0"/>
              </a:rPr>
              <a:t>Emphasize evaluation, weaknesses, &amp; deficiencies</a:t>
            </a:r>
          </a:p>
        </p:txBody>
      </p:sp>
    </p:spTree>
    <p:extLst>
      <p:ext uri="{BB962C8B-B14F-4D97-AF65-F5344CB8AC3E}">
        <p14:creationId xmlns:p14="http://schemas.microsoft.com/office/powerpoint/2010/main" val="1209388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9B1F8-ED22-BE4D-B6DE-0DD373A23B6C}"/>
              </a:ext>
            </a:extLst>
          </p:cNvPr>
          <p:cNvSpPr>
            <a:spLocks noGrp="1"/>
          </p:cNvSpPr>
          <p:nvPr>
            <p:ph type="title"/>
          </p:nvPr>
        </p:nvSpPr>
        <p:spPr>
          <a:xfrm>
            <a:off x="686834" y="1153572"/>
            <a:ext cx="3200400" cy="4461163"/>
          </a:xfrm>
        </p:spPr>
        <p:txBody>
          <a:bodyPr>
            <a:normAutofit/>
          </a:bodyPr>
          <a:lstStyle/>
          <a:p>
            <a:r>
              <a:rPr lang="en-US" b="1" dirty="0">
                <a:solidFill>
                  <a:schemeClr val="tx2"/>
                </a:solidFill>
                <a:latin typeface="+mn-lt"/>
              </a:rPr>
              <a:t>Role of a supervisor</a:t>
            </a:r>
          </a:p>
        </p:txBody>
      </p:sp>
      <p:sp>
        <p:nvSpPr>
          <p:cNvPr id="3" name="Content Placeholder 2">
            <a:extLst>
              <a:ext uri="{FF2B5EF4-FFF2-40B4-BE49-F238E27FC236}">
                <a16:creationId xmlns:a16="http://schemas.microsoft.com/office/drawing/2014/main" id="{DDD706B6-997A-774B-A269-4B0DD882AC5A}"/>
              </a:ext>
            </a:extLst>
          </p:cNvPr>
          <p:cNvSpPr>
            <a:spLocks noGrp="1"/>
          </p:cNvSpPr>
          <p:nvPr>
            <p:ph idx="1"/>
          </p:nvPr>
        </p:nvSpPr>
        <p:spPr>
          <a:xfrm>
            <a:off x="4447308" y="452798"/>
            <a:ext cx="6906491" cy="5585619"/>
          </a:xfrm>
        </p:spPr>
        <p:txBody>
          <a:bodyPr anchor="ctr">
            <a:normAutofit/>
          </a:bodyPr>
          <a:lstStyle/>
          <a:p>
            <a:pPr marL="0" indent="0">
              <a:buNone/>
            </a:pPr>
            <a:r>
              <a:rPr lang="en-GB" altLang="en-US" i="1" dirty="0">
                <a:solidFill>
                  <a:schemeClr val="tx2"/>
                </a:solidFill>
              </a:rPr>
              <a:t>“The task of the supervisor is to help the supervisee feel received, valued, understood on the assumption that only then will he feel safe enough and open enough to review and challenge himself, as well as to value himself and his own abilities. Without this atmosphere, too, he is unlikely to be open to critical feed-back or to pay good attention to managerial instructions”.</a:t>
            </a:r>
          </a:p>
          <a:p>
            <a:pPr marL="0" indent="0">
              <a:buNone/>
            </a:pPr>
            <a:endParaRPr lang="en-GB" altLang="en-US" dirty="0">
              <a:solidFill>
                <a:schemeClr val="tx2"/>
              </a:solidFill>
            </a:endParaRPr>
          </a:p>
          <a:p>
            <a:pPr marL="0" indent="0">
              <a:buNone/>
            </a:pPr>
            <a:r>
              <a:rPr lang="en-GB" altLang="en-US" dirty="0">
                <a:solidFill>
                  <a:schemeClr val="tx2"/>
                </a:solidFill>
              </a:rPr>
              <a:t>Proctor (1988) </a:t>
            </a:r>
            <a:r>
              <a:rPr lang="en-GB" altLang="en-US" i="1" dirty="0">
                <a:solidFill>
                  <a:schemeClr val="tx2"/>
                </a:solidFill>
              </a:rPr>
              <a:t>cited in </a:t>
            </a:r>
            <a:r>
              <a:rPr lang="en-GB" altLang="en-US" dirty="0">
                <a:solidFill>
                  <a:schemeClr val="tx2"/>
                </a:solidFill>
              </a:rPr>
              <a:t>Hawkins and Shohet (2003, p. 43)</a:t>
            </a:r>
          </a:p>
          <a:p>
            <a:endParaRPr lang="en-US" dirty="0"/>
          </a:p>
        </p:txBody>
      </p:sp>
    </p:spTree>
    <p:extLst>
      <p:ext uri="{BB962C8B-B14F-4D97-AF65-F5344CB8AC3E}">
        <p14:creationId xmlns:p14="http://schemas.microsoft.com/office/powerpoint/2010/main" val="9244631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uzzle with a group of people on it&#10;&#10;Description automatically generated">
            <a:extLst>
              <a:ext uri="{FF2B5EF4-FFF2-40B4-BE49-F238E27FC236}">
                <a16:creationId xmlns:a16="http://schemas.microsoft.com/office/drawing/2014/main" id="{B8903E3C-91CD-6DBA-005B-65E4989891C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882" b="-1"/>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7008F6-8342-58E0-A1AD-C0B7403FF8DB}"/>
              </a:ext>
            </a:extLst>
          </p:cNvPr>
          <p:cNvSpPr>
            <a:spLocks noGrp="1"/>
          </p:cNvSpPr>
          <p:nvPr>
            <p:ph type="title"/>
          </p:nvPr>
        </p:nvSpPr>
        <p:spPr>
          <a:xfrm>
            <a:off x="7531610" y="365125"/>
            <a:ext cx="3822189" cy="1899912"/>
          </a:xfrm>
        </p:spPr>
        <p:txBody>
          <a:bodyPr>
            <a:normAutofit/>
          </a:bodyPr>
          <a:lstStyle/>
          <a:p>
            <a:r>
              <a:rPr lang="en-GB" sz="4000" b="1">
                <a:latin typeface="+mn-lt"/>
              </a:rPr>
              <a:t>Relationships</a:t>
            </a:r>
          </a:p>
        </p:txBody>
      </p:sp>
      <p:sp>
        <p:nvSpPr>
          <p:cNvPr id="3" name="Content Placeholder 2">
            <a:extLst>
              <a:ext uri="{FF2B5EF4-FFF2-40B4-BE49-F238E27FC236}">
                <a16:creationId xmlns:a16="http://schemas.microsoft.com/office/drawing/2014/main" id="{96083B61-CC50-72A8-4ED8-A78259F454A0}"/>
              </a:ext>
            </a:extLst>
          </p:cNvPr>
          <p:cNvSpPr>
            <a:spLocks noGrp="1"/>
          </p:cNvSpPr>
          <p:nvPr>
            <p:ph idx="1"/>
          </p:nvPr>
        </p:nvSpPr>
        <p:spPr>
          <a:xfrm>
            <a:off x="7071360" y="1724297"/>
            <a:ext cx="4282439" cy="4841966"/>
          </a:xfrm>
        </p:spPr>
        <p:txBody>
          <a:bodyPr>
            <a:noAutofit/>
          </a:bodyPr>
          <a:lstStyle/>
          <a:p>
            <a:pPr marL="0" indent="0">
              <a:buNone/>
            </a:pPr>
            <a:r>
              <a:rPr lang="en-GB" sz="2000" dirty="0"/>
              <a:t>The best youth work is based on effective relationships; the best supervision is based on effective relationships.</a:t>
            </a:r>
          </a:p>
          <a:p>
            <a:pPr marL="0" indent="0">
              <a:buNone/>
            </a:pPr>
            <a:endParaRPr lang="en-GB" sz="2000" dirty="0"/>
          </a:p>
          <a:p>
            <a:pPr marL="0" indent="0">
              <a:buNone/>
            </a:pPr>
            <a:r>
              <a:rPr lang="en-GB" sz="2000" dirty="0"/>
              <a:t>The relationship contains a number of implicit duties &amp; obligations:</a:t>
            </a:r>
          </a:p>
          <a:p>
            <a:r>
              <a:rPr lang="en-GB" sz="2000" dirty="0"/>
              <a:t>Describe your work fully to identify issues</a:t>
            </a:r>
          </a:p>
          <a:p>
            <a:r>
              <a:rPr lang="en-GB" sz="2000" dirty="0"/>
              <a:t>Ask for/ offer guidance &amp; support</a:t>
            </a:r>
          </a:p>
          <a:p>
            <a:r>
              <a:rPr lang="en-GB" sz="2000" dirty="0"/>
              <a:t>Challenge assumptions &amp; restrictive thinking</a:t>
            </a:r>
          </a:p>
          <a:p>
            <a:r>
              <a:rPr lang="en-GB" sz="2000" dirty="0"/>
              <a:t>Play active roles</a:t>
            </a:r>
          </a:p>
        </p:txBody>
      </p:sp>
    </p:spTree>
    <p:extLst>
      <p:ext uri="{BB962C8B-B14F-4D97-AF65-F5344CB8AC3E}">
        <p14:creationId xmlns:p14="http://schemas.microsoft.com/office/powerpoint/2010/main" val="28218974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F6184-920C-1FDE-CFEA-1ADF04614369}"/>
              </a:ext>
            </a:extLst>
          </p:cNvPr>
          <p:cNvSpPr>
            <a:spLocks noGrp="1"/>
          </p:cNvSpPr>
          <p:nvPr>
            <p:ph type="title"/>
          </p:nvPr>
        </p:nvSpPr>
        <p:spPr>
          <a:xfrm>
            <a:off x="836679" y="550716"/>
            <a:ext cx="6002110" cy="1495425"/>
          </a:xfrm>
        </p:spPr>
        <p:txBody>
          <a:bodyPr>
            <a:normAutofit/>
          </a:bodyPr>
          <a:lstStyle/>
          <a:p>
            <a:r>
              <a:rPr lang="en-GB" sz="4000" b="1" dirty="0">
                <a:solidFill>
                  <a:schemeClr val="tx2"/>
                </a:solidFill>
                <a:latin typeface="+mn-lt"/>
              </a:rPr>
              <a:t>Approaches</a:t>
            </a:r>
          </a:p>
        </p:txBody>
      </p:sp>
      <p:sp>
        <p:nvSpPr>
          <p:cNvPr id="3" name="Content Placeholder 2">
            <a:extLst>
              <a:ext uri="{FF2B5EF4-FFF2-40B4-BE49-F238E27FC236}">
                <a16:creationId xmlns:a16="http://schemas.microsoft.com/office/drawing/2014/main" id="{3C619BCD-38C8-38D0-5BA8-242D3BCBD67D}"/>
              </a:ext>
            </a:extLst>
          </p:cNvPr>
          <p:cNvSpPr>
            <a:spLocks noGrp="1"/>
          </p:cNvSpPr>
          <p:nvPr>
            <p:ph idx="1"/>
          </p:nvPr>
        </p:nvSpPr>
        <p:spPr>
          <a:xfrm>
            <a:off x="836680" y="2405067"/>
            <a:ext cx="6002110" cy="3729034"/>
          </a:xfrm>
        </p:spPr>
        <p:txBody>
          <a:bodyPr>
            <a:normAutofit/>
          </a:bodyPr>
          <a:lstStyle/>
          <a:p>
            <a:pPr marL="0" indent="0">
              <a:buNone/>
            </a:pPr>
            <a:r>
              <a:rPr lang="en-GB" sz="2000" b="0" i="0" dirty="0">
                <a:solidFill>
                  <a:schemeClr val="tx2"/>
                </a:solidFill>
                <a:effectLst/>
              </a:rPr>
              <a:t>Creating a physically and emotionally safe environment, </a:t>
            </a:r>
            <a:r>
              <a:rPr lang="en-GB" sz="2000" i="0" dirty="0">
                <a:solidFill>
                  <a:schemeClr val="tx2"/>
                </a:solidFill>
                <a:effectLst/>
              </a:rPr>
              <a:t>establishing trust and boundaries, </a:t>
            </a:r>
            <a:r>
              <a:rPr lang="en-GB" sz="2000" b="0" i="0" dirty="0">
                <a:solidFill>
                  <a:schemeClr val="tx2"/>
                </a:solidFill>
                <a:effectLst/>
              </a:rPr>
              <a:t>supporting autonomy and choice, creating collaborative relationships and participation opportunities and using a strengths and empowerment-focused perspective to promote resilience are ways in which………</a:t>
            </a:r>
          </a:p>
          <a:p>
            <a:pPr marL="0" indent="0">
              <a:buNone/>
            </a:pPr>
            <a:endParaRPr lang="en-GB" sz="2000" dirty="0">
              <a:solidFill>
                <a:schemeClr val="tx2"/>
              </a:solidFill>
            </a:endParaRPr>
          </a:p>
          <a:p>
            <a:pPr marL="0" indent="0">
              <a:buNone/>
            </a:pPr>
            <a:r>
              <a:rPr lang="en-GB" sz="2000" b="1" i="0" dirty="0">
                <a:solidFill>
                  <a:schemeClr val="tx2"/>
                </a:solidFill>
                <a:effectLst/>
              </a:rPr>
              <a:t>What do you think this definition relates to?</a:t>
            </a:r>
          </a:p>
          <a:p>
            <a:pPr marL="0" indent="0">
              <a:buNone/>
            </a:pPr>
            <a:endParaRPr lang="en-GB" sz="2000" dirty="0">
              <a:latin typeface="Roboto" panose="02000000000000000000" pitchFamily="2" charset="0"/>
            </a:endParaRPr>
          </a:p>
        </p:txBody>
      </p:sp>
      <p:pic>
        <p:nvPicPr>
          <p:cNvPr id="5" name="Picture 4" descr="A pair of feet standing in front of a yellow line&#10;&#10;Description automatically generated">
            <a:extLst>
              <a:ext uri="{FF2B5EF4-FFF2-40B4-BE49-F238E27FC236}">
                <a16:creationId xmlns:a16="http://schemas.microsoft.com/office/drawing/2014/main" id="{BD04EE20-FF8E-B0E1-DD5E-50601345D97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816" r="28234"/>
          <a:stretch/>
        </p:blipFill>
        <p:spPr>
          <a:xfrm>
            <a:off x="8021447" y="10"/>
            <a:ext cx="4170552" cy="5728845"/>
          </a:xfrm>
          <a:prstGeom prst="rect">
            <a:avLst/>
          </a:prstGeom>
          <a:effectLst/>
        </p:spPr>
      </p:pic>
      <p:sp>
        <p:nvSpPr>
          <p:cNvPr id="6" name="TextBox 5">
            <a:extLst>
              <a:ext uri="{FF2B5EF4-FFF2-40B4-BE49-F238E27FC236}">
                <a16:creationId xmlns:a16="http://schemas.microsoft.com/office/drawing/2014/main" id="{993EE03F-5DCF-0778-97EE-E36F8C8C40FF}"/>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oonylabs.org/2021/06/08/the-importance-of-boundar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8868074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2F7EE-DD43-2323-4514-F4C18E911707}"/>
              </a:ext>
            </a:extLst>
          </p:cNvPr>
          <p:cNvSpPr>
            <a:spLocks noGrp="1"/>
          </p:cNvSpPr>
          <p:nvPr>
            <p:ph type="title"/>
          </p:nvPr>
        </p:nvSpPr>
        <p:spPr>
          <a:xfrm>
            <a:off x="831987" y="110836"/>
            <a:ext cx="6356606" cy="1843283"/>
          </a:xfrm>
        </p:spPr>
        <p:txBody>
          <a:bodyPr>
            <a:normAutofit/>
          </a:bodyPr>
          <a:lstStyle/>
          <a:p>
            <a:r>
              <a:rPr lang="en-GB" sz="4000" b="1" dirty="0">
                <a:solidFill>
                  <a:schemeClr val="tx2"/>
                </a:solidFill>
                <a:latin typeface="+mn-lt"/>
              </a:rPr>
              <a:t>Boundaries</a:t>
            </a:r>
          </a:p>
        </p:txBody>
      </p:sp>
      <p:sp>
        <p:nvSpPr>
          <p:cNvPr id="3" name="Content Placeholder 2">
            <a:extLst>
              <a:ext uri="{FF2B5EF4-FFF2-40B4-BE49-F238E27FC236}">
                <a16:creationId xmlns:a16="http://schemas.microsoft.com/office/drawing/2014/main" id="{658751B0-BE49-7B9E-8535-38F9E2786962}"/>
              </a:ext>
            </a:extLst>
          </p:cNvPr>
          <p:cNvSpPr>
            <a:spLocks noGrp="1"/>
          </p:cNvSpPr>
          <p:nvPr>
            <p:ph idx="1"/>
          </p:nvPr>
        </p:nvSpPr>
        <p:spPr>
          <a:xfrm>
            <a:off x="830161" y="1954117"/>
            <a:ext cx="6358432" cy="3728615"/>
          </a:xfrm>
        </p:spPr>
        <p:txBody>
          <a:bodyPr>
            <a:normAutofit/>
          </a:bodyPr>
          <a:lstStyle/>
          <a:p>
            <a:pPr marL="0" indent="0">
              <a:buNone/>
            </a:pPr>
            <a:r>
              <a:rPr lang="en-GB" sz="2000" i="1" dirty="0">
                <a:solidFill>
                  <a:schemeClr val="tx2"/>
                </a:solidFill>
              </a:rPr>
              <a:t>It is worth clarifying some of the boundaries of a supervisory relationship to ensure consistent approaches- lack of clarity can be a powerful deterrent to a productive learning relationship </a:t>
            </a:r>
          </a:p>
          <a:p>
            <a:pPr marL="0" indent="0">
              <a:buNone/>
            </a:pPr>
            <a:r>
              <a:rPr lang="en-GB" sz="2000" i="1" dirty="0">
                <a:solidFill>
                  <a:schemeClr val="tx2"/>
                </a:solidFill>
              </a:rPr>
              <a:t>(Annmarie Turnbull, 2005)</a:t>
            </a:r>
          </a:p>
          <a:p>
            <a:pPr marL="0" indent="0">
              <a:buNone/>
            </a:pPr>
            <a:endParaRPr lang="en-GB" sz="2000" dirty="0">
              <a:solidFill>
                <a:schemeClr val="tx2"/>
              </a:solidFill>
            </a:endParaRPr>
          </a:p>
          <a:p>
            <a:pPr marL="0" indent="0">
              <a:buNone/>
            </a:pPr>
            <a:r>
              <a:rPr lang="en-GB" sz="2000" dirty="0">
                <a:solidFill>
                  <a:schemeClr val="tx2"/>
                </a:solidFill>
              </a:rPr>
              <a:t>Boundaries for supervision can be agreed and set in a contract which whilst prescriptive also provides a supportive framework &amp; could be variable to reflect emerging needs. </a:t>
            </a:r>
          </a:p>
        </p:txBody>
      </p:sp>
      <p:pic>
        <p:nvPicPr>
          <p:cNvPr id="5" name="Picture 4" descr="A clipboard with check marks&#10;&#10;Description automatically generated">
            <a:extLst>
              <a:ext uri="{FF2B5EF4-FFF2-40B4-BE49-F238E27FC236}">
                <a16:creationId xmlns:a16="http://schemas.microsoft.com/office/drawing/2014/main" id="{DC1A8BD2-9E26-563D-5208-53964E75BD0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491" r="2" b="2995"/>
          <a:stretch/>
        </p:blipFill>
        <p:spPr>
          <a:xfrm>
            <a:off x="7881990" y="110836"/>
            <a:ext cx="3995928" cy="5571896"/>
          </a:xfrm>
          <a:prstGeom prst="rect">
            <a:avLst/>
          </a:prstGeom>
          <a:effectLst/>
        </p:spPr>
      </p:pic>
    </p:spTree>
    <p:extLst>
      <p:ext uri="{BB962C8B-B14F-4D97-AF65-F5344CB8AC3E}">
        <p14:creationId xmlns:p14="http://schemas.microsoft.com/office/powerpoint/2010/main" val="39048003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FF2EC-DBA5-AEE0-800F-A91A9432C2F3}"/>
              </a:ext>
            </a:extLst>
          </p:cNvPr>
          <p:cNvSpPr>
            <a:spLocks noGrp="1"/>
          </p:cNvSpPr>
          <p:nvPr>
            <p:ph type="title"/>
          </p:nvPr>
        </p:nvSpPr>
        <p:spPr>
          <a:xfrm>
            <a:off x="630936" y="281866"/>
            <a:ext cx="4818888" cy="1065276"/>
          </a:xfrm>
        </p:spPr>
        <p:txBody>
          <a:bodyPr anchor="b">
            <a:normAutofit/>
          </a:bodyPr>
          <a:lstStyle/>
          <a:p>
            <a:r>
              <a:rPr lang="en-GB" sz="5400" b="1" dirty="0">
                <a:solidFill>
                  <a:schemeClr val="tx2"/>
                </a:solidFill>
                <a:latin typeface="+mn-lt"/>
              </a:rPr>
              <a:t>Contracts</a:t>
            </a:r>
          </a:p>
        </p:txBody>
      </p:sp>
      <p:sp>
        <p:nvSpPr>
          <p:cNvPr id="3" name="Content Placeholder 2">
            <a:extLst>
              <a:ext uri="{FF2B5EF4-FFF2-40B4-BE49-F238E27FC236}">
                <a16:creationId xmlns:a16="http://schemas.microsoft.com/office/drawing/2014/main" id="{72245D6B-D4A4-3A91-2DF0-70231B85495D}"/>
              </a:ext>
            </a:extLst>
          </p:cNvPr>
          <p:cNvSpPr>
            <a:spLocks noGrp="1"/>
          </p:cNvSpPr>
          <p:nvPr>
            <p:ph idx="1"/>
          </p:nvPr>
        </p:nvSpPr>
        <p:spPr>
          <a:xfrm>
            <a:off x="630936" y="1597289"/>
            <a:ext cx="5458968" cy="4230699"/>
          </a:xfrm>
        </p:spPr>
        <p:txBody>
          <a:bodyPr anchor="t">
            <a:normAutofit/>
          </a:bodyPr>
          <a:lstStyle/>
          <a:p>
            <a:pPr marL="0" indent="0">
              <a:buNone/>
            </a:pPr>
            <a:r>
              <a:rPr lang="en-GB" sz="2000" dirty="0">
                <a:solidFill>
                  <a:schemeClr val="tx2"/>
                </a:solidFill>
              </a:rPr>
              <a:t>When establishing your expectations and contribution for supervision a contract is beneficial- consider the following questions:</a:t>
            </a:r>
          </a:p>
          <a:p>
            <a:r>
              <a:rPr lang="en-GB" sz="2000" dirty="0">
                <a:solidFill>
                  <a:schemeClr val="tx2"/>
                </a:solidFill>
              </a:rPr>
              <a:t>Will you use an agenda?</a:t>
            </a:r>
          </a:p>
          <a:p>
            <a:r>
              <a:rPr lang="en-GB" sz="2000" dirty="0">
                <a:solidFill>
                  <a:schemeClr val="tx2"/>
                </a:solidFill>
              </a:rPr>
              <a:t>Who will set it and when will it be set?</a:t>
            </a:r>
          </a:p>
          <a:p>
            <a:r>
              <a:rPr lang="en-GB" sz="2000" dirty="0">
                <a:solidFill>
                  <a:schemeClr val="tx2"/>
                </a:solidFill>
              </a:rPr>
              <a:t>Are there standing agenda items, </a:t>
            </a:r>
            <a:r>
              <a:rPr lang="en-GB" sz="2000" dirty="0" err="1">
                <a:solidFill>
                  <a:schemeClr val="tx2"/>
                </a:solidFill>
              </a:rPr>
              <a:t>eg</a:t>
            </a:r>
            <a:r>
              <a:rPr lang="en-GB" sz="2000" dirty="0">
                <a:solidFill>
                  <a:schemeClr val="tx2"/>
                </a:solidFill>
              </a:rPr>
              <a:t>, safeguarding?</a:t>
            </a:r>
          </a:p>
          <a:p>
            <a:r>
              <a:rPr lang="en-GB" sz="2000" dirty="0">
                <a:solidFill>
                  <a:schemeClr val="tx2"/>
                </a:solidFill>
              </a:rPr>
              <a:t>Will the meeting space be private?</a:t>
            </a:r>
          </a:p>
          <a:p>
            <a:r>
              <a:rPr lang="en-GB" sz="2000" dirty="0">
                <a:solidFill>
                  <a:schemeClr val="tx2"/>
                </a:solidFill>
              </a:rPr>
              <a:t>How will interruptions be managed?</a:t>
            </a:r>
          </a:p>
          <a:p>
            <a:r>
              <a:rPr lang="en-GB" sz="2000" dirty="0">
                <a:solidFill>
                  <a:schemeClr val="tx2"/>
                </a:solidFill>
              </a:rPr>
              <a:t>Frequency, dates &amp; length of meetings?</a:t>
            </a:r>
          </a:p>
          <a:p>
            <a:r>
              <a:rPr lang="en-GB" sz="2000" dirty="0">
                <a:solidFill>
                  <a:schemeClr val="tx2"/>
                </a:solidFill>
              </a:rPr>
              <a:t>How will the supervision be evidenced?</a:t>
            </a:r>
          </a:p>
        </p:txBody>
      </p:sp>
      <p:pic>
        <p:nvPicPr>
          <p:cNvPr id="8" name="Picture 7">
            <a:extLst>
              <a:ext uri="{FF2B5EF4-FFF2-40B4-BE49-F238E27FC236}">
                <a16:creationId xmlns:a16="http://schemas.microsoft.com/office/drawing/2014/main" id="{C6097E6E-64CC-AB10-2A66-C26621E34349}"/>
              </a:ext>
            </a:extLst>
          </p:cNvPr>
          <p:cNvPicPr>
            <a:picLocks noChangeAspect="1"/>
          </p:cNvPicPr>
          <p:nvPr/>
        </p:nvPicPr>
        <p:blipFill>
          <a:blip r:embed="rId3"/>
          <a:stretch>
            <a:fillRect/>
          </a:stretch>
        </p:blipFill>
        <p:spPr>
          <a:xfrm>
            <a:off x="6099048" y="1313650"/>
            <a:ext cx="5458968" cy="4230699"/>
          </a:xfrm>
          <a:prstGeom prst="rect">
            <a:avLst/>
          </a:prstGeom>
        </p:spPr>
      </p:pic>
    </p:spTree>
    <p:extLst>
      <p:ext uri="{BB962C8B-B14F-4D97-AF65-F5344CB8AC3E}">
        <p14:creationId xmlns:p14="http://schemas.microsoft.com/office/powerpoint/2010/main" val="157078989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AFD555-AED9-462F-87A5-C205ABA17DCC}"/>
              </a:ext>
            </a:extLst>
          </p:cNvPr>
          <p:cNvSpPr/>
          <p:nvPr/>
        </p:nvSpPr>
        <p:spPr>
          <a:xfrm>
            <a:off x="838200" y="243840"/>
            <a:ext cx="10813473" cy="5933123"/>
          </a:xfrm>
          <a:prstGeom prst="rect">
            <a:avLst/>
          </a:prstGeom>
        </p:spPr>
        <p:txBody>
          <a:bodyPr vert="horz" lIns="91440" tIns="45720" rIns="91440" bIns="45720" rtlCol="0">
            <a:normAutofit/>
          </a:bodyPr>
          <a:lstStyle/>
          <a:p>
            <a:pPr>
              <a:lnSpc>
                <a:spcPct val="90000"/>
              </a:lnSpc>
              <a:spcBef>
                <a:spcPts val="930"/>
              </a:spcBef>
            </a:pPr>
            <a:r>
              <a:rPr lang="en-US" sz="2400" b="1" dirty="0">
                <a:solidFill>
                  <a:schemeClr val="tx2"/>
                </a:solidFill>
              </a:rPr>
              <a:t>The Supervision Contract</a:t>
            </a:r>
          </a:p>
          <a:p>
            <a:pPr>
              <a:lnSpc>
                <a:spcPct val="90000"/>
              </a:lnSpc>
              <a:spcBef>
                <a:spcPts val="930"/>
              </a:spcBef>
            </a:pPr>
            <a:r>
              <a:rPr lang="en-US" b="1" dirty="0">
                <a:solidFill>
                  <a:schemeClr val="tx2"/>
                </a:solidFill>
              </a:rPr>
              <a:t>Hawkins and Shohet (1989) </a:t>
            </a:r>
            <a:r>
              <a:rPr lang="en-US" b="1" dirty="0" err="1">
                <a:solidFill>
                  <a:schemeClr val="tx2"/>
                </a:solidFill>
              </a:rPr>
              <a:t>emphasise</a:t>
            </a:r>
            <a:r>
              <a:rPr lang="en-US" b="1" dirty="0">
                <a:solidFill>
                  <a:schemeClr val="tx2"/>
                </a:solidFill>
              </a:rPr>
              <a:t> the importance of clear contracts for every supervisory relationship, developed around the following characteristics :</a:t>
            </a:r>
          </a:p>
          <a:p>
            <a:pPr>
              <a:lnSpc>
                <a:spcPct val="90000"/>
              </a:lnSpc>
              <a:spcBef>
                <a:spcPts val="930"/>
              </a:spcBef>
            </a:pPr>
            <a:endParaRPr lang="en-US" b="1" dirty="0">
              <a:solidFill>
                <a:schemeClr val="tx2"/>
              </a:solidFill>
            </a:endParaRPr>
          </a:p>
          <a:p>
            <a:pPr indent="-228600">
              <a:lnSpc>
                <a:spcPct val="90000"/>
              </a:lnSpc>
              <a:spcBef>
                <a:spcPts val="930"/>
              </a:spcBef>
              <a:buFont typeface="Arial" panose="020B0604020202020204" pitchFamily="34" charset="0"/>
              <a:buChar char="•"/>
            </a:pPr>
            <a:r>
              <a:rPr lang="en-US" dirty="0">
                <a:solidFill>
                  <a:schemeClr val="tx2"/>
                </a:solidFill>
              </a:rPr>
              <a:t>Clarity about the category of supervision being requested and offered.</a:t>
            </a:r>
          </a:p>
          <a:p>
            <a:pPr indent="-228600">
              <a:lnSpc>
                <a:spcPct val="90000"/>
              </a:lnSpc>
              <a:spcBef>
                <a:spcPts val="930"/>
              </a:spcBef>
              <a:buFont typeface="Arial" panose="020B0604020202020204" pitchFamily="34" charset="0"/>
              <a:buChar char="•"/>
            </a:pPr>
            <a:r>
              <a:rPr lang="en-US" dirty="0">
                <a:solidFill>
                  <a:schemeClr val="tx2"/>
                </a:solidFill>
              </a:rPr>
              <a:t>Clarity about the boundaries of the supervision – e.g. practical (time, frequency, place </a:t>
            </a:r>
            <a:r>
              <a:rPr lang="en-US" dirty="0" err="1">
                <a:solidFill>
                  <a:schemeClr val="tx2"/>
                </a:solidFill>
              </a:rPr>
              <a:t>etc</a:t>
            </a:r>
            <a:r>
              <a:rPr lang="en-US" dirty="0">
                <a:solidFill>
                  <a:schemeClr val="tx2"/>
                </a:solidFill>
              </a:rPr>
              <a:t>), confidentiality, financial boundaries or the boundary between supervision and counselling or therapy.</a:t>
            </a:r>
          </a:p>
          <a:p>
            <a:pPr indent="-228600">
              <a:lnSpc>
                <a:spcPct val="90000"/>
              </a:lnSpc>
              <a:spcBef>
                <a:spcPts val="930"/>
              </a:spcBef>
              <a:buFont typeface="Arial" panose="020B0604020202020204" pitchFamily="34" charset="0"/>
              <a:buChar char="•"/>
            </a:pPr>
            <a:r>
              <a:rPr lang="en-US" dirty="0">
                <a:solidFill>
                  <a:schemeClr val="tx2"/>
                </a:solidFill>
              </a:rPr>
              <a:t>Sharing of mutual expectations.</a:t>
            </a:r>
          </a:p>
          <a:p>
            <a:pPr indent="-228600">
              <a:lnSpc>
                <a:spcPct val="90000"/>
              </a:lnSpc>
              <a:spcBef>
                <a:spcPts val="930"/>
              </a:spcBef>
              <a:buFont typeface="Arial" panose="020B0604020202020204" pitchFamily="34" charset="0"/>
              <a:buChar char="•"/>
            </a:pPr>
            <a:r>
              <a:rPr lang="en-US" dirty="0">
                <a:solidFill>
                  <a:schemeClr val="tx2"/>
                </a:solidFill>
              </a:rPr>
              <a:t>Discussion of modes and styles of supervision.</a:t>
            </a:r>
          </a:p>
          <a:p>
            <a:pPr>
              <a:lnSpc>
                <a:spcPct val="90000"/>
              </a:lnSpc>
              <a:spcBef>
                <a:spcPts val="930"/>
              </a:spcBef>
            </a:pPr>
            <a:r>
              <a:rPr lang="en-US" b="1" dirty="0">
                <a:solidFill>
                  <a:schemeClr val="tx2"/>
                </a:solidFill>
              </a:rPr>
              <a:t>Proctor (1987) identifies the following focal points:</a:t>
            </a:r>
          </a:p>
          <a:p>
            <a:pPr indent="-228600">
              <a:lnSpc>
                <a:spcPct val="90000"/>
              </a:lnSpc>
              <a:spcBef>
                <a:spcPts val="930"/>
              </a:spcBef>
              <a:buFont typeface="Arial" panose="020B0604020202020204" pitchFamily="34" charset="0"/>
              <a:buChar char="•"/>
            </a:pPr>
            <a:r>
              <a:rPr lang="en-US" sz="1800" dirty="0">
                <a:solidFill>
                  <a:schemeClr val="tx2"/>
                </a:solidFill>
              </a:rPr>
              <a:t>The focus of the supervision relationship – i.e. the working effectiveness of the supervisee.</a:t>
            </a:r>
          </a:p>
          <a:p>
            <a:pPr indent="-228600">
              <a:lnSpc>
                <a:spcPct val="90000"/>
              </a:lnSpc>
              <a:spcBef>
                <a:spcPts val="930"/>
              </a:spcBef>
              <a:buFont typeface="Arial" panose="020B0604020202020204" pitchFamily="34" charset="0"/>
              <a:buChar char="•"/>
            </a:pPr>
            <a:r>
              <a:rPr lang="en-US" sz="1800" dirty="0">
                <a:solidFill>
                  <a:schemeClr val="tx2"/>
                </a:solidFill>
              </a:rPr>
              <a:t>The responsibility of the supervisee to take charge of his/ her continuing development.</a:t>
            </a:r>
          </a:p>
          <a:p>
            <a:pPr indent="-228600">
              <a:lnSpc>
                <a:spcPct val="90000"/>
              </a:lnSpc>
              <a:spcBef>
                <a:spcPts val="930"/>
              </a:spcBef>
              <a:buFont typeface="Arial" panose="020B0604020202020204" pitchFamily="34" charset="0"/>
              <a:buChar char="•"/>
            </a:pPr>
            <a:r>
              <a:rPr lang="en-US" sz="1800" dirty="0">
                <a:solidFill>
                  <a:schemeClr val="tx2"/>
                </a:solidFill>
              </a:rPr>
              <a:t>The </a:t>
            </a:r>
            <a:r>
              <a:rPr lang="en-US" sz="1800" dirty="0" err="1">
                <a:solidFill>
                  <a:schemeClr val="tx2"/>
                </a:solidFill>
              </a:rPr>
              <a:t>organisational</a:t>
            </a:r>
            <a:r>
              <a:rPr lang="en-US" sz="1800" dirty="0">
                <a:solidFill>
                  <a:schemeClr val="tx2"/>
                </a:solidFill>
              </a:rPr>
              <a:t> or professional responsibility for assessment of the supervisor.</a:t>
            </a:r>
          </a:p>
          <a:p>
            <a:pPr indent="-228600">
              <a:lnSpc>
                <a:spcPct val="90000"/>
              </a:lnSpc>
              <a:spcBef>
                <a:spcPts val="930"/>
              </a:spcBef>
              <a:buFont typeface="Arial" panose="020B0604020202020204" pitchFamily="34" charset="0"/>
              <a:buChar char="•"/>
            </a:pPr>
            <a:r>
              <a:rPr lang="en-US" sz="1800" dirty="0">
                <a:solidFill>
                  <a:schemeClr val="tx2"/>
                </a:solidFill>
              </a:rPr>
              <a:t>The shared agreement between supervisor and supervisee to develop the skills appropriate to the respective roles.</a:t>
            </a:r>
          </a:p>
          <a:p>
            <a:pPr>
              <a:lnSpc>
                <a:spcPct val="90000"/>
              </a:lnSpc>
              <a:spcBef>
                <a:spcPts val="930"/>
              </a:spcBef>
            </a:pPr>
            <a:endParaRPr lang="en-US" dirty="0"/>
          </a:p>
        </p:txBody>
      </p:sp>
    </p:spTree>
    <p:extLst>
      <p:ext uri="{BB962C8B-B14F-4D97-AF65-F5344CB8AC3E}">
        <p14:creationId xmlns:p14="http://schemas.microsoft.com/office/powerpoint/2010/main" val="42249710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mutual support">
            <a:extLst>
              <a:ext uri="{FF2B5EF4-FFF2-40B4-BE49-F238E27FC236}">
                <a16:creationId xmlns:a16="http://schemas.microsoft.com/office/drawing/2014/main" id="{CF92B399-06A2-2C7F-4578-C5AE9BEA69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99" r="5012"/>
          <a:stretch/>
        </p:blipFill>
        <p:spPr bwMode="auto">
          <a:xfrm>
            <a:off x="76200" y="0"/>
            <a:ext cx="5042842" cy="5654129"/>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D57FCFCD-A884-446F-9A76-E09D2ECC28DC}"/>
              </a:ext>
            </a:extLst>
          </p:cNvPr>
          <p:cNvSpPr/>
          <p:nvPr/>
        </p:nvSpPr>
        <p:spPr>
          <a:xfrm>
            <a:off x="5708073" y="605928"/>
            <a:ext cx="6227618" cy="5571035"/>
          </a:xfrm>
          <a:prstGeom prst="rect">
            <a:avLst/>
          </a:prstGeom>
        </p:spPr>
        <p:txBody>
          <a:bodyPr vert="horz" lIns="91440" tIns="45720" rIns="91440" bIns="45720" rtlCol="0">
            <a:normAutofit/>
          </a:bodyPr>
          <a:lstStyle/>
          <a:p>
            <a:pPr>
              <a:lnSpc>
                <a:spcPct val="90000"/>
              </a:lnSpc>
              <a:spcBef>
                <a:spcPts val="930"/>
              </a:spcBef>
            </a:pPr>
            <a:r>
              <a:rPr lang="en-US" sz="2400" dirty="0">
                <a:solidFill>
                  <a:schemeClr val="tx2"/>
                </a:solidFill>
              </a:rPr>
              <a:t>There needs to be an agreement negotiated between the supervisor and supervisee, if the process is to become meaningful and impact upon practice in a positive way.</a:t>
            </a:r>
          </a:p>
          <a:p>
            <a:pPr>
              <a:lnSpc>
                <a:spcPct val="90000"/>
              </a:lnSpc>
              <a:spcBef>
                <a:spcPts val="930"/>
              </a:spcBef>
            </a:pPr>
            <a:r>
              <a:rPr lang="en-US" sz="2400" dirty="0">
                <a:solidFill>
                  <a:schemeClr val="tx2"/>
                </a:solidFill>
              </a:rPr>
              <a:t>Proctor talks about the process being clear, but also tough or robust.  That is, has to ‘have teeth’</a:t>
            </a:r>
          </a:p>
          <a:p>
            <a:pPr>
              <a:lnSpc>
                <a:spcPct val="90000"/>
              </a:lnSpc>
              <a:spcBef>
                <a:spcPts val="930"/>
              </a:spcBef>
            </a:pPr>
            <a:r>
              <a:rPr lang="en-US" sz="2400" dirty="0">
                <a:solidFill>
                  <a:schemeClr val="tx2"/>
                </a:solidFill>
              </a:rPr>
              <a:t>The supervisor needs to be able to the make the challenges or assessments which the context requires </a:t>
            </a:r>
            <a:r>
              <a:rPr lang="en-US" sz="2400" i="1" dirty="0">
                <a:solidFill>
                  <a:schemeClr val="tx2"/>
                </a:solidFill>
              </a:rPr>
              <a:t>(Proctor 1987, p. 27)</a:t>
            </a:r>
          </a:p>
        </p:txBody>
      </p:sp>
    </p:spTree>
    <p:extLst>
      <p:ext uri="{BB962C8B-B14F-4D97-AF65-F5344CB8AC3E}">
        <p14:creationId xmlns:p14="http://schemas.microsoft.com/office/powerpoint/2010/main" val="356440236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DE48DE-3060-465C-8424-D4B51852709E}"/>
              </a:ext>
            </a:extLst>
          </p:cNvPr>
          <p:cNvSpPr/>
          <p:nvPr/>
        </p:nvSpPr>
        <p:spPr>
          <a:xfrm>
            <a:off x="83127" y="185202"/>
            <a:ext cx="5095885" cy="5453598"/>
          </a:xfrm>
          <a:prstGeom prst="rect">
            <a:avLst/>
          </a:prstGeom>
        </p:spPr>
        <p:txBody>
          <a:bodyPr vert="horz" lIns="91440" tIns="45720" rIns="91440" bIns="45720" rtlCol="0">
            <a:noAutofit/>
          </a:bodyPr>
          <a:lstStyle/>
          <a:p>
            <a:pPr>
              <a:lnSpc>
                <a:spcPct val="90000"/>
              </a:lnSpc>
              <a:spcBef>
                <a:spcPts val="930"/>
              </a:spcBef>
            </a:pPr>
            <a:r>
              <a:rPr lang="en-US" sz="2400" dirty="0">
                <a:solidFill>
                  <a:schemeClr val="tx2"/>
                </a:solidFill>
              </a:rPr>
              <a:t>Brown and </a:t>
            </a:r>
            <a:r>
              <a:rPr lang="en-US" sz="2400" dirty="0" err="1">
                <a:solidFill>
                  <a:schemeClr val="tx2"/>
                </a:solidFill>
              </a:rPr>
              <a:t>Bourne</a:t>
            </a:r>
            <a:r>
              <a:rPr lang="en-US" sz="2400" dirty="0">
                <a:solidFill>
                  <a:schemeClr val="tx2"/>
                </a:solidFill>
              </a:rPr>
              <a:t> (1996) highlight the importance of contracts in establishing clarity in the supervision process:</a:t>
            </a:r>
          </a:p>
          <a:p>
            <a:pPr>
              <a:lnSpc>
                <a:spcPct val="90000"/>
              </a:lnSpc>
              <a:spcBef>
                <a:spcPts val="930"/>
              </a:spcBef>
            </a:pPr>
            <a:endParaRPr lang="en-US" sz="2400" i="1" dirty="0">
              <a:solidFill>
                <a:schemeClr val="tx2"/>
              </a:solidFill>
            </a:endParaRPr>
          </a:p>
          <a:p>
            <a:pPr>
              <a:lnSpc>
                <a:spcPct val="90000"/>
              </a:lnSpc>
              <a:spcBef>
                <a:spcPts val="930"/>
              </a:spcBef>
            </a:pPr>
            <a:r>
              <a:rPr lang="en-US" sz="2400" i="1" dirty="0">
                <a:solidFill>
                  <a:schemeClr val="tx2"/>
                </a:solidFill>
              </a:rPr>
              <a:t>“Getting the contract right does not of itself in any way guarantee successful supervision, but it does provide a firm foundation for effective work. Without a meaningful contract endorsed by both supervisor and supervisee, supervision is likely to be beset with difficulties and misunderstandings.” </a:t>
            </a:r>
          </a:p>
          <a:p>
            <a:pPr>
              <a:lnSpc>
                <a:spcPct val="90000"/>
              </a:lnSpc>
              <a:spcBef>
                <a:spcPts val="930"/>
              </a:spcBef>
            </a:pPr>
            <a:r>
              <a:rPr lang="en-US" sz="2400" dirty="0">
                <a:solidFill>
                  <a:schemeClr val="tx2"/>
                </a:solidFill>
              </a:rPr>
              <a:t>(Brown and </a:t>
            </a:r>
            <a:r>
              <a:rPr lang="en-US" sz="2400" dirty="0" err="1">
                <a:solidFill>
                  <a:schemeClr val="tx2"/>
                </a:solidFill>
              </a:rPr>
              <a:t>Bourne</a:t>
            </a:r>
            <a:r>
              <a:rPr lang="en-US" sz="2400" dirty="0">
                <a:solidFill>
                  <a:schemeClr val="tx2"/>
                </a:solidFill>
              </a:rPr>
              <a:t> 1996, p. 50)</a:t>
            </a:r>
            <a:endParaRPr lang="en-US" sz="2800" dirty="0">
              <a:solidFill>
                <a:schemeClr val="tx2"/>
              </a:solidFill>
            </a:endParaRPr>
          </a:p>
        </p:txBody>
      </p:sp>
      <p:graphicFrame>
        <p:nvGraphicFramePr>
          <p:cNvPr id="3" name="Table 2">
            <a:extLst>
              <a:ext uri="{FF2B5EF4-FFF2-40B4-BE49-F238E27FC236}">
                <a16:creationId xmlns:a16="http://schemas.microsoft.com/office/drawing/2014/main" id="{3FA10DC1-32C0-ACD6-1A1D-75D3F108D095}"/>
              </a:ext>
            </a:extLst>
          </p:cNvPr>
          <p:cNvGraphicFramePr>
            <a:graphicFrameLocks noGrp="1"/>
          </p:cNvGraphicFramePr>
          <p:nvPr>
            <p:extLst>
              <p:ext uri="{D42A27DB-BD31-4B8C-83A1-F6EECF244321}">
                <p14:modId xmlns:p14="http://schemas.microsoft.com/office/powerpoint/2010/main" val="1056034401"/>
              </p:ext>
            </p:extLst>
          </p:nvPr>
        </p:nvGraphicFramePr>
        <p:xfrm>
          <a:off x="6808694" y="314450"/>
          <a:ext cx="4747548" cy="5034876"/>
        </p:xfrm>
        <a:graphic>
          <a:graphicData uri="http://schemas.openxmlformats.org/drawingml/2006/table">
            <a:tbl>
              <a:tblPr firstRow="1" bandRow="1">
                <a:tableStyleId>{5C22544A-7EE6-4342-B048-85BDC9FD1C3A}</a:tableStyleId>
              </a:tblPr>
              <a:tblGrid>
                <a:gridCol w="2357966">
                  <a:extLst>
                    <a:ext uri="{9D8B030D-6E8A-4147-A177-3AD203B41FA5}">
                      <a16:colId xmlns:a16="http://schemas.microsoft.com/office/drawing/2014/main" val="3838038191"/>
                    </a:ext>
                  </a:extLst>
                </a:gridCol>
                <a:gridCol w="2389582">
                  <a:extLst>
                    <a:ext uri="{9D8B030D-6E8A-4147-A177-3AD203B41FA5}">
                      <a16:colId xmlns:a16="http://schemas.microsoft.com/office/drawing/2014/main" val="1595276911"/>
                    </a:ext>
                  </a:extLst>
                </a:gridCol>
              </a:tblGrid>
              <a:tr h="2481793">
                <a:tc>
                  <a:txBody>
                    <a:bodyPr/>
                    <a:lstStyle/>
                    <a:p>
                      <a:r>
                        <a:rPr lang="en-GB" sz="1600" b="0" i="0" u="none" strike="noStrike" kern="1200" baseline="0" dirty="0">
                          <a:solidFill>
                            <a:schemeClr val="lt1"/>
                          </a:solidFill>
                          <a:latin typeface="+mn-lt"/>
                          <a:ea typeface="+mn-ea"/>
                          <a:cs typeface="+mn-cs"/>
                        </a:rPr>
                        <a:t>■ Planned agenda.</a:t>
                      </a:r>
                    </a:p>
                    <a:p>
                      <a:r>
                        <a:rPr lang="en-GB" sz="1600" b="0" i="0" u="none" strike="noStrike" kern="1200" baseline="0" dirty="0">
                          <a:solidFill>
                            <a:schemeClr val="lt1"/>
                          </a:solidFill>
                          <a:latin typeface="+mn-lt"/>
                          <a:ea typeface="+mn-ea"/>
                          <a:cs typeface="+mn-cs"/>
                        </a:rPr>
                        <a:t>■ Agreed content and</a:t>
                      </a:r>
                    </a:p>
                    <a:p>
                      <a:r>
                        <a:rPr lang="en-GB" sz="1600" b="0" i="0" u="none" strike="noStrike" kern="1200" baseline="0" dirty="0">
                          <a:solidFill>
                            <a:schemeClr val="lt1"/>
                          </a:solidFill>
                          <a:latin typeface="+mn-lt"/>
                          <a:ea typeface="+mn-ea"/>
                          <a:cs typeface="+mn-cs"/>
                        </a:rPr>
                        <a:t>methods.</a:t>
                      </a:r>
                    </a:p>
                    <a:p>
                      <a:r>
                        <a:rPr lang="en-GB" sz="1600" b="0" i="0" u="none" strike="noStrike" kern="1200" baseline="0" dirty="0">
                          <a:solidFill>
                            <a:schemeClr val="lt1"/>
                          </a:solidFill>
                          <a:latin typeface="+mn-lt"/>
                          <a:ea typeface="+mn-ea"/>
                          <a:cs typeface="+mn-cs"/>
                        </a:rPr>
                        <a:t>■ Regular.</a:t>
                      </a:r>
                    </a:p>
                    <a:p>
                      <a:r>
                        <a:rPr lang="en-GB" sz="1600" b="0" i="0" u="none" strike="noStrike" kern="1200" baseline="0" dirty="0">
                          <a:solidFill>
                            <a:schemeClr val="lt1"/>
                          </a:solidFill>
                          <a:latin typeface="+mn-lt"/>
                          <a:ea typeface="+mn-ea"/>
                          <a:cs typeface="+mn-cs"/>
                        </a:rPr>
                        <a:t>■ General and specific</a:t>
                      </a:r>
                    </a:p>
                    <a:p>
                      <a:r>
                        <a:rPr lang="en-GB" sz="1600" b="0" i="0" u="none" strike="noStrike" kern="1200" baseline="0" dirty="0">
                          <a:solidFill>
                            <a:schemeClr val="lt1"/>
                          </a:solidFill>
                          <a:latin typeface="+mn-lt"/>
                          <a:ea typeface="+mn-ea"/>
                          <a:cs typeface="+mn-cs"/>
                        </a:rPr>
                        <a:t>items.</a:t>
                      </a:r>
                      <a:endParaRPr lang="en-GB" sz="1600" dirty="0"/>
                    </a:p>
                  </a:txBody>
                  <a:tcPr marL="79038" marR="79038" marT="39519" marB="39519"/>
                </a:tc>
                <a:tc>
                  <a:txBody>
                    <a:bodyPr/>
                    <a:lstStyle/>
                    <a:p>
                      <a:r>
                        <a:rPr lang="en-GB" sz="1600" b="0" i="0" u="none" strike="noStrike" kern="1200" baseline="0" dirty="0">
                          <a:solidFill>
                            <a:schemeClr val="lt1"/>
                          </a:solidFill>
                          <a:latin typeface="+mn-lt"/>
                          <a:ea typeface="+mn-ea"/>
                          <a:cs typeface="+mn-cs"/>
                        </a:rPr>
                        <a:t>■ Unplanned discussions and</a:t>
                      </a:r>
                    </a:p>
                    <a:p>
                      <a:r>
                        <a:rPr lang="en-GB" sz="1600" b="0" i="0" u="none" strike="noStrike" kern="1200" baseline="0" dirty="0">
                          <a:solidFill>
                            <a:schemeClr val="lt1"/>
                          </a:solidFill>
                          <a:latin typeface="+mn-lt"/>
                          <a:ea typeface="+mn-ea"/>
                          <a:cs typeface="+mn-cs"/>
                        </a:rPr>
                        <a:t>consultations.</a:t>
                      </a:r>
                    </a:p>
                    <a:p>
                      <a:r>
                        <a:rPr lang="en-GB" sz="1600" b="0" i="0" u="none" strike="noStrike" kern="1200" baseline="0" dirty="0">
                          <a:solidFill>
                            <a:schemeClr val="lt1"/>
                          </a:solidFill>
                          <a:latin typeface="+mn-lt"/>
                          <a:ea typeface="+mn-ea"/>
                          <a:cs typeface="+mn-cs"/>
                        </a:rPr>
                        <a:t>■ Individual or group.</a:t>
                      </a:r>
                    </a:p>
                    <a:p>
                      <a:r>
                        <a:rPr lang="en-GB" sz="1600" b="0" i="0" u="none" strike="noStrike" kern="1200" baseline="0" dirty="0">
                          <a:solidFill>
                            <a:schemeClr val="lt1"/>
                          </a:solidFill>
                          <a:latin typeface="+mn-lt"/>
                          <a:ea typeface="+mn-ea"/>
                          <a:cs typeface="+mn-cs"/>
                        </a:rPr>
                        <a:t>■ Agenda agreed on the spot.</a:t>
                      </a:r>
                    </a:p>
                    <a:p>
                      <a:r>
                        <a:rPr lang="en-GB" sz="1600" b="0" i="0" u="none" strike="noStrike" kern="1200" baseline="0" dirty="0">
                          <a:solidFill>
                            <a:schemeClr val="lt1"/>
                          </a:solidFill>
                          <a:latin typeface="+mn-lt"/>
                          <a:ea typeface="+mn-ea"/>
                          <a:cs typeface="+mn-cs"/>
                        </a:rPr>
                        <a:t>■ Often in response to a</a:t>
                      </a:r>
                    </a:p>
                    <a:p>
                      <a:r>
                        <a:rPr lang="en-GB" sz="1600" b="0" i="0" u="none" strike="noStrike" kern="1200" baseline="0" dirty="0">
                          <a:solidFill>
                            <a:schemeClr val="lt1"/>
                          </a:solidFill>
                          <a:latin typeface="+mn-lt"/>
                          <a:ea typeface="+mn-ea"/>
                          <a:cs typeface="+mn-cs"/>
                        </a:rPr>
                        <a:t>problem / issue.</a:t>
                      </a:r>
                    </a:p>
                    <a:p>
                      <a:r>
                        <a:rPr lang="en-GB" sz="1600" b="0" i="0" u="none" strike="noStrike" kern="1200" baseline="0" dirty="0">
                          <a:solidFill>
                            <a:schemeClr val="lt1"/>
                          </a:solidFill>
                          <a:latin typeface="+mn-lt"/>
                          <a:ea typeface="+mn-ea"/>
                          <a:cs typeface="+mn-cs"/>
                        </a:rPr>
                        <a:t>■ Often away from the</a:t>
                      </a:r>
                    </a:p>
                    <a:p>
                      <a:r>
                        <a:rPr lang="en-GB" sz="1600" b="1" i="0" u="none" strike="noStrike" kern="1200" baseline="0" dirty="0">
                          <a:solidFill>
                            <a:schemeClr val="lt1"/>
                          </a:solidFill>
                          <a:latin typeface="+mn-lt"/>
                          <a:ea typeface="+mn-ea"/>
                          <a:cs typeface="+mn-cs"/>
                        </a:rPr>
                        <a:t> </a:t>
                      </a:r>
                      <a:r>
                        <a:rPr lang="en-GB" sz="1600" b="0" i="0" u="none" strike="noStrike" kern="1200" baseline="0" dirty="0">
                          <a:solidFill>
                            <a:schemeClr val="lt1"/>
                          </a:solidFill>
                          <a:latin typeface="+mn-lt"/>
                          <a:ea typeface="+mn-ea"/>
                          <a:cs typeface="+mn-cs"/>
                        </a:rPr>
                        <a:t>workplace</a:t>
                      </a:r>
                      <a:endParaRPr lang="en-GB" sz="1600" dirty="0"/>
                    </a:p>
                  </a:txBody>
                  <a:tcPr marL="79038" marR="79038" marT="39519" marB="39519"/>
                </a:tc>
                <a:extLst>
                  <a:ext uri="{0D108BD9-81ED-4DB2-BD59-A6C34878D82A}">
                    <a16:rowId xmlns:a16="http://schemas.microsoft.com/office/drawing/2014/main" val="2212732647"/>
                  </a:ext>
                </a:extLst>
              </a:tr>
              <a:tr h="2481793">
                <a:tc>
                  <a:txBody>
                    <a:bodyPr/>
                    <a:lstStyle/>
                    <a:p>
                      <a:r>
                        <a:rPr lang="en-GB" sz="1600" b="0" i="0" u="none" strike="noStrike" kern="1200" baseline="0" dirty="0">
                          <a:solidFill>
                            <a:schemeClr val="dk1"/>
                          </a:solidFill>
                          <a:latin typeface="+mn-lt"/>
                          <a:ea typeface="+mn-ea"/>
                          <a:cs typeface="+mn-cs"/>
                        </a:rPr>
                        <a:t>■ Agreements about</a:t>
                      </a:r>
                    </a:p>
                    <a:p>
                      <a:r>
                        <a:rPr lang="en-GB" sz="1600" b="0" i="0" u="none" strike="noStrike" kern="1200" baseline="0" dirty="0">
                          <a:solidFill>
                            <a:schemeClr val="dk1"/>
                          </a:solidFill>
                          <a:latin typeface="+mn-lt"/>
                          <a:ea typeface="+mn-ea"/>
                          <a:cs typeface="+mn-cs"/>
                        </a:rPr>
                        <a:t>content: help, advice,</a:t>
                      </a:r>
                    </a:p>
                    <a:p>
                      <a:r>
                        <a:rPr lang="en-GB" sz="1600" b="0" i="0" u="none" strike="noStrike" kern="1200" baseline="0" dirty="0">
                          <a:solidFill>
                            <a:schemeClr val="dk1"/>
                          </a:solidFill>
                          <a:latin typeface="+mn-lt"/>
                          <a:ea typeface="+mn-ea"/>
                          <a:cs typeface="+mn-cs"/>
                        </a:rPr>
                        <a:t>feedback during service</a:t>
                      </a:r>
                    </a:p>
                    <a:p>
                      <a:r>
                        <a:rPr lang="en-GB" sz="1600" b="0" i="0" u="none" strike="noStrike" kern="1200" baseline="0" dirty="0">
                          <a:solidFill>
                            <a:schemeClr val="dk1"/>
                          </a:solidFill>
                          <a:latin typeface="+mn-lt"/>
                          <a:ea typeface="+mn-ea"/>
                          <a:cs typeface="+mn-cs"/>
                        </a:rPr>
                        <a:t>delivery.</a:t>
                      </a:r>
                    </a:p>
                    <a:p>
                      <a:r>
                        <a:rPr lang="en-GB" sz="1600" b="0" i="0" u="none" strike="noStrike" kern="1200" baseline="0" dirty="0">
                          <a:solidFill>
                            <a:schemeClr val="dk1"/>
                          </a:solidFill>
                          <a:latin typeface="+mn-lt"/>
                          <a:ea typeface="+mn-ea"/>
                          <a:cs typeface="+mn-cs"/>
                        </a:rPr>
                        <a:t>■ Planned in advance.</a:t>
                      </a:r>
                    </a:p>
                    <a:p>
                      <a:r>
                        <a:rPr lang="en-GB" sz="1600" b="0" i="0" u="none" strike="noStrike" kern="1200" baseline="0" dirty="0">
                          <a:solidFill>
                            <a:schemeClr val="dk1"/>
                          </a:solidFill>
                          <a:latin typeface="+mn-lt"/>
                          <a:ea typeface="+mn-ea"/>
                          <a:cs typeface="+mn-cs"/>
                        </a:rPr>
                        <a:t>■ Reviewed regularly.</a:t>
                      </a:r>
                      <a:endParaRPr lang="en-GB" sz="1600" dirty="0"/>
                    </a:p>
                  </a:txBody>
                  <a:tcPr marL="79038" marR="79038" marT="39519" marB="39519"/>
                </a:tc>
                <a:tc>
                  <a:txBody>
                    <a:bodyPr/>
                    <a:lstStyle/>
                    <a:p>
                      <a:r>
                        <a:rPr lang="en-GB" sz="1600" b="0" i="0" u="none" strike="noStrike" kern="1200" baseline="0" dirty="0">
                          <a:solidFill>
                            <a:schemeClr val="dk1"/>
                          </a:solidFill>
                          <a:latin typeface="+mn-lt"/>
                          <a:ea typeface="+mn-ea"/>
                          <a:cs typeface="+mn-cs"/>
                        </a:rPr>
                        <a:t>■ Tacitly given during service</a:t>
                      </a:r>
                    </a:p>
                    <a:p>
                      <a:r>
                        <a:rPr lang="en-GB" sz="1600" b="0" i="0" u="none" strike="noStrike" kern="1200" baseline="0" dirty="0">
                          <a:solidFill>
                            <a:schemeClr val="dk1"/>
                          </a:solidFill>
                          <a:latin typeface="+mn-lt"/>
                          <a:ea typeface="+mn-ea"/>
                          <a:cs typeface="+mn-cs"/>
                        </a:rPr>
                        <a:t>delivery.</a:t>
                      </a:r>
                    </a:p>
                    <a:p>
                      <a:r>
                        <a:rPr lang="en-GB" sz="1600" b="0" i="0" u="none" strike="noStrike" kern="1200" baseline="0" dirty="0">
                          <a:solidFill>
                            <a:schemeClr val="dk1"/>
                          </a:solidFill>
                          <a:latin typeface="+mn-lt"/>
                          <a:ea typeface="+mn-ea"/>
                          <a:cs typeface="+mn-cs"/>
                        </a:rPr>
                        <a:t>■ Help, advice, constructive</a:t>
                      </a:r>
                    </a:p>
                    <a:p>
                      <a:r>
                        <a:rPr lang="en-GB" sz="1600" b="0" i="0" u="none" strike="noStrike" kern="1200" baseline="0" dirty="0">
                          <a:solidFill>
                            <a:schemeClr val="dk1"/>
                          </a:solidFill>
                          <a:latin typeface="+mn-lt"/>
                          <a:ea typeface="+mn-ea"/>
                          <a:cs typeface="+mn-cs"/>
                        </a:rPr>
                        <a:t>feedback.</a:t>
                      </a:r>
                    </a:p>
                    <a:p>
                      <a:r>
                        <a:rPr lang="en-GB" sz="1600" b="0" i="0" u="none" strike="noStrike" kern="1200" baseline="0" dirty="0">
                          <a:solidFill>
                            <a:schemeClr val="dk1"/>
                          </a:solidFill>
                          <a:latin typeface="+mn-lt"/>
                          <a:ea typeface="+mn-ea"/>
                          <a:cs typeface="+mn-cs"/>
                        </a:rPr>
                        <a:t>■ May become focus for later</a:t>
                      </a:r>
                    </a:p>
                    <a:p>
                      <a:r>
                        <a:rPr lang="en-GB" sz="1600" b="0" i="0" u="none" strike="noStrike" kern="1200" baseline="0" dirty="0">
                          <a:solidFill>
                            <a:schemeClr val="dk1"/>
                          </a:solidFill>
                          <a:latin typeface="+mn-lt"/>
                          <a:ea typeface="+mn-ea"/>
                          <a:cs typeface="+mn-cs"/>
                        </a:rPr>
                        <a:t>more formal discussion.</a:t>
                      </a:r>
                    </a:p>
                    <a:p>
                      <a:r>
                        <a:rPr lang="en-GB" sz="1600" b="0" i="0" u="none" strike="noStrike" kern="1200" baseline="0" dirty="0">
                          <a:solidFill>
                            <a:schemeClr val="dk1"/>
                          </a:solidFill>
                          <a:latin typeface="+mn-lt"/>
                          <a:ea typeface="+mn-ea"/>
                          <a:cs typeface="+mn-cs"/>
                        </a:rPr>
                        <a:t>■ Arises through need</a:t>
                      </a:r>
                      <a:endParaRPr lang="en-GB" sz="1600" dirty="0"/>
                    </a:p>
                  </a:txBody>
                  <a:tcPr marL="79038" marR="79038" marT="39519" marB="39519"/>
                </a:tc>
                <a:extLst>
                  <a:ext uri="{0D108BD9-81ED-4DB2-BD59-A6C34878D82A}">
                    <a16:rowId xmlns:a16="http://schemas.microsoft.com/office/drawing/2014/main" val="3456764207"/>
                  </a:ext>
                </a:extLst>
              </a:tr>
            </a:tbl>
          </a:graphicData>
        </a:graphic>
      </p:graphicFrame>
      <p:sp>
        <p:nvSpPr>
          <p:cNvPr id="5" name="TextBox 4">
            <a:extLst>
              <a:ext uri="{FF2B5EF4-FFF2-40B4-BE49-F238E27FC236}">
                <a16:creationId xmlns:a16="http://schemas.microsoft.com/office/drawing/2014/main" id="{CBC873E1-D66D-8248-91A3-E7411B76961B}"/>
              </a:ext>
            </a:extLst>
          </p:cNvPr>
          <p:cNvSpPr txBox="1"/>
          <p:nvPr/>
        </p:nvSpPr>
        <p:spPr>
          <a:xfrm>
            <a:off x="5439855" y="2724764"/>
            <a:ext cx="1300356" cy="369332"/>
          </a:xfrm>
          <a:prstGeom prst="rect">
            <a:avLst/>
          </a:prstGeom>
          <a:noFill/>
        </p:spPr>
        <p:txBody>
          <a:bodyPr wrap="none" rtlCol="0">
            <a:spAutoFit/>
          </a:bodyPr>
          <a:lstStyle/>
          <a:p>
            <a:r>
              <a:rPr lang="en-GB" b="1" dirty="0">
                <a:solidFill>
                  <a:schemeClr val="tx2"/>
                </a:solidFill>
              </a:rPr>
              <a:t>PLANNED</a:t>
            </a:r>
            <a:endParaRPr lang="en-GB" dirty="0">
              <a:solidFill>
                <a:schemeClr val="tx2"/>
              </a:solidFill>
            </a:endParaRPr>
          </a:p>
        </p:txBody>
      </p:sp>
      <p:sp>
        <p:nvSpPr>
          <p:cNvPr id="6" name="TextBox 5">
            <a:extLst>
              <a:ext uri="{FF2B5EF4-FFF2-40B4-BE49-F238E27FC236}">
                <a16:creationId xmlns:a16="http://schemas.microsoft.com/office/drawing/2014/main" id="{C0455FBD-1344-30EA-7112-50CBCEC80C3F}"/>
              </a:ext>
            </a:extLst>
          </p:cNvPr>
          <p:cNvSpPr txBox="1"/>
          <p:nvPr/>
        </p:nvSpPr>
        <p:spPr>
          <a:xfrm>
            <a:off x="8675791" y="536"/>
            <a:ext cx="1172116" cy="369332"/>
          </a:xfrm>
          <a:prstGeom prst="rect">
            <a:avLst/>
          </a:prstGeom>
          <a:noFill/>
        </p:spPr>
        <p:txBody>
          <a:bodyPr wrap="none" rtlCol="0">
            <a:spAutoFit/>
          </a:bodyPr>
          <a:lstStyle/>
          <a:p>
            <a:r>
              <a:rPr lang="en-GB" b="1" dirty="0">
                <a:solidFill>
                  <a:schemeClr val="tx2"/>
                </a:solidFill>
              </a:rPr>
              <a:t>FORMAL</a:t>
            </a:r>
            <a:endParaRPr lang="en-GB" dirty="0">
              <a:solidFill>
                <a:schemeClr val="tx2"/>
              </a:solidFill>
            </a:endParaRPr>
          </a:p>
        </p:txBody>
      </p:sp>
      <p:sp>
        <p:nvSpPr>
          <p:cNvPr id="8" name="Rectangle 7">
            <a:extLst>
              <a:ext uri="{FF2B5EF4-FFF2-40B4-BE49-F238E27FC236}">
                <a16:creationId xmlns:a16="http://schemas.microsoft.com/office/drawing/2014/main" id="{E1CE172D-627D-3788-8804-13B80F63FB6F}"/>
              </a:ext>
            </a:extLst>
          </p:cNvPr>
          <p:cNvSpPr/>
          <p:nvPr/>
        </p:nvSpPr>
        <p:spPr>
          <a:xfrm>
            <a:off x="11484763" y="2647820"/>
            <a:ext cx="624110" cy="523220"/>
          </a:xfrm>
          <a:prstGeom prst="rect">
            <a:avLst/>
          </a:prstGeom>
        </p:spPr>
        <p:txBody>
          <a:bodyPr wrap="square">
            <a:spAutoFit/>
          </a:bodyPr>
          <a:lstStyle/>
          <a:p>
            <a:r>
              <a:rPr lang="en-GB" sz="1400" b="1" dirty="0">
                <a:solidFill>
                  <a:schemeClr val="tx2"/>
                </a:solidFill>
              </a:rPr>
              <a:t>AD</a:t>
            </a:r>
          </a:p>
          <a:p>
            <a:r>
              <a:rPr lang="en-GB" sz="1400" b="1" dirty="0">
                <a:solidFill>
                  <a:schemeClr val="tx2"/>
                </a:solidFill>
              </a:rPr>
              <a:t>HOC</a:t>
            </a:r>
            <a:endParaRPr lang="en-GB" sz="1400" dirty="0">
              <a:solidFill>
                <a:schemeClr val="tx2"/>
              </a:solidFill>
            </a:endParaRPr>
          </a:p>
        </p:txBody>
      </p:sp>
      <p:sp>
        <p:nvSpPr>
          <p:cNvPr id="10" name="TextBox 9">
            <a:extLst>
              <a:ext uri="{FF2B5EF4-FFF2-40B4-BE49-F238E27FC236}">
                <a16:creationId xmlns:a16="http://schemas.microsoft.com/office/drawing/2014/main" id="{5BFCE90C-71D6-C0AC-044C-2E6A5A0BEF10}"/>
              </a:ext>
            </a:extLst>
          </p:cNvPr>
          <p:cNvSpPr txBox="1"/>
          <p:nvPr/>
        </p:nvSpPr>
        <p:spPr>
          <a:xfrm>
            <a:off x="8569191" y="5404744"/>
            <a:ext cx="1402948" cy="369332"/>
          </a:xfrm>
          <a:prstGeom prst="rect">
            <a:avLst/>
          </a:prstGeom>
          <a:noFill/>
        </p:spPr>
        <p:txBody>
          <a:bodyPr wrap="none" rtlCol="0">
            <a:spAutoFit/>
          </a:bodyPr>
          <a:lstStyle/>
          <a:p>
            <a:r>
              <a:rPr lang="en-GB" b="1" dirty="0">
                <a:solidFill>
                  <a:schemeClr val="tx2"/>
                </a:solidFill>
              </a:rPr>
              <a:t>INFORMAL</a:t>
            </a:r>
            <a:endParaRPr lang="en-GB" dirty="0">
              <a:solidFill>
                <a:schemeClr val="tx2"/>
              </a:solidFill>
            </a:endParaRPr>
          </a:p>
        </p:txBody>
      </p:sp>
    </p:spTree>
    <p:extLst>
      <p:ext uri="{BB962C8B-B14F-4D97-AF65-F5344CB8AC3E}">
        <p14:creationId xmlns:p14="http://schemas.microsoft.com/office/powerpoint/2010/main" val="27878235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0A425-8A47-B0E0-34B9-4F96BA9953D2}"/>
              </a:ext>
            </a:extLst>
          </p:cNvPr>
          <p:cNvSpPr>
            <a:spLocks noGrp="1"/>
          </p:cNvSpPr>
          <p:nvPr>
            <p:ph type="title"/>
          </p:nvPr>
        </p:nvSpPr>
        <p:spPr>
          <a:xfrm>
            <a:off x="443346" y="240434"/>
            <a:ext cx="5251316" cy="1807305"/>
          </a:xfrm>
        </p:spPr>
        <p:txBody>
          <a:bodyPr>
            <a:normAutofit/>
          </a:bodyPr>
          <a:lstStyle/>
          <a:p>
            <a:r>
              <a:rPr lang="en-GB" b="1" dirty="0">
                <a:solidFill>
                  <a:schemeClr val="tx2"/>
                </a:solidFill>
                <a:latin typeface="+mn-lt"/>
              </a:rPr>
              <a:t>Blocks to supervision</a:t>
            </a:r>
          </a:p>
        </p:txBody>
      </p:sp>
      <p:sp>
        <p:nvSpPr>
          <p:cNvPr id="3" name="Content Placeholder 2">
            <a:extLst>
              <a:ext uri="{FF2B5EF4-FFF2-40B4-BE49-F238E27FC236}">
                <a16:creationId xmlns:a16="http://schemas.microsoft.com/office/drawing/2014/main" id="{B57518EF-F8C7-0436-1777-C8CC6B295C3D}"/>
              </a:ext>
            </a:extLst>
          </p:cNvPr>
          <p:cNvSpPr>
            <a:spLocks noGrp="1"/>
          </p:cNvSpPr>
          <p:nvPr>
            <p:ph idx="1"/>
          </p:nvPr>
        </p:nvSpPr>
        <p:spPr>
          <a:xfrm>
            <a:off x="443346" y="1914698"/>
            <a:ext cx="6414655" cy="4393883"/>
          </a:xfrm>
        </p:spPr>
        <p:txBody>
          <a:bodyPr>
            <a:normAutofit/>
          </a:bodyPr>
          <a:lstStyle/>
          <a:p>
            <a:pPr marL="0" indent="0">
              <a:buNone/>
            </a:pPr>
            <a:r>
              <a:rPr lang="en-GB" sz="2000" dirty="0">
                <a:solidFill>
                  <a:schemeClr val="tx2"/>
                </a:solidFill>
              </a:rPr>
              <a:t>While beneficial the implementation of support &amp; supervision in not problem-free &amp; Hawkins &amp; Shohet (2006) identify blocks to successful supervision:</a:t>
            </a:r>
          </a:p>
          <a:p>
            <a:pPr marL="0" indent="0">
              <a:buNone/>
            </a:pPr>
            <a:r>
              <a:rPr lang="en-GB" sz="2000" b="1" i="1" dirty="0">
                <a:solidFill>
                  <a:schemeClr val="tx2"/>
                </a:solidFill>
              </a:rPr>
              <a:t>Previous experience of supervision</a:t>
            </a:r>
          </a:p>
          <a:p>
            <a:pPr marL="0" indent="0">
              <a:buNone/>
            </a:pPr>
            <a:r>
              <a:rPr lang="en-GB" sz="2000" dirty="0">
                <a:solidFill>
                  <a:schemeClr val="tx2"/>
                </a:solidFill>
              </a:rPr>
              <a:t>Supervisee may be wary of engaging based on negative experiences or perception</a:t>
            </a:r>
          </a:p>
          <a:p>
            <a:pPr marL="0" indent="0">
              <a:buNone/>
            </a:pPr>
            <a:r>
              <a:rPr lang="en-GB" sz="2000" b="1" i="1" dirty="0">
                <a:solidFill>
                  <a:schemeClr val="tx2"/>
                </a:solidFill>
              </a:rPr>
              <a:t>Difficulties in handling authority</a:t>
            </a:r>
          </a:p>
          <a:p>
            <a:pPr marL="0" indent="0">
              <a:buNone/>
            </a:pPr>
            <a:r>
              <a:rPr lang="en-GB" sz="2000" dirty="0">
                <a:solidFill>
                  <a:schemeClr val="tx2"/>
                </a:solidFill>
              </a:rPr>
              <a:t>Supervisee may feel they have to prove themselves- it is important to remind them that the purpose of supervision is not to ‘insult or criticise’ (Adirondack, 1990 cited in Pritchard, 1995:178)</a:t>
            </a:r>
          </a:p>
        </p:txBody>
      </p:sp>
      <p:pic>
        <p:nvPicPr>
          <p:cNvPr id="4" name="Picture 3" descr="A close up of a brick wall&#10;&#10;Description automatically generated">
            <a:extLst>
              <a:ext uri="{FF2B5EF4-FFF2-40B4-BE49-F238E27FC236}">
                <a16:creationId xmlns:a16="http://schemas.microsoft.com/office/drawing/2014/main" id="{E476469B-3FB5-1442-9BCB-281D8D34A1E8}"/>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24" r="18038" b="-1"/>
          <a:stretch/>
        </p:blipFill>
        <p:spPr>
          <a:xfrm>
            <a:off x="7225145" y="10"/>
            <a:ext cx="4966855" cy="5712539"/>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229801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0A425-8A47-B0E0-34B9-4F96BA9953D2}"/>
              </a:ext>
            </a:extLst>
          </p:cNvPr>
          <p:cNvSpPr>
            <a:spLocks noGrp="1"/>
          </p:cNvSpPr>
          <p:nvPr>
            <p:ph type="title"/>
          </p:nvPr>
        </p:nvSpPr>
        <p:spPr>
          <a:xfrm>
            <a:off x="408710" y="254289"/>
            <a:ext cx="5251316" cy="1807305"/>
          </a:xfrm>
        </p:spPr>
        <p:txBody>
          <a:bodyPr>
            <a:normAutofit/>
          </a:bodyPr>
          <a:lstStyle/>
          <a:p>
            <a:r>
              <a:rPr lang="en-GB" b="1" dirty="0">
                <a:solidFill>
                  <a:schemeClr val="tx2"/>
                </a:solidFill>
                <a:latin typeface="+mn-lt"/>
              </a:rPr>
              <a:t>Blocks to supervision</a:t>
            </a:r>
          </a:p>
        </p:txBody>
      </p:sp>
      <p:sp>
        <p:nvSpPr>
          <p:cNvPr id="3" name="Content Placeholder 2">
            <a:extLst>
              <a:ext uri="{FF2B5EF4-FFF2-40B4-BE49-F238E27FC236}">
                <a16:creationId xmlns:a16="http://schemas.microsoft.com/office/drawing/2014/main" id="{B57518EF-F8C7-0436-1777-C8CC6B295C3D}"/>
              </a:ext>
            </a:extLst>
          </p:cNvPr>
          <p:cNvSpPr>
            <a:spLocks noGrp="1"/>
          </p:cNvSpPr>
          <p:nvPr>
            <p:ph idx="1"/>
          </p:nvPr>
        </p:nvSpPr>
        <p:spPr>
          <a:xfrm>
            <a:off x="477982" y="1892784"/>
            <a:ext cx="6053994" cy="3843666"/>
          </a:xfrm>
        </p:spPr>
        <p:txBody>
          <a:bodyPr>
            <a:normAutofit/>
          </a:bodyPr>
          <a:lstStyle/>
          <a:p>
            <a:pPr marL="0" indent="0">
              <a:buNone/>
            </a:pPr>
            <a:r>
              <a:rPr lang="en-GB" sz="1700" b="1" i="1" dirty="0">
                <a:solidFill>
                  <a:schemeClr val="tx2"/>
                </a:solidFill>
              </a:rPr>
              <a:t>Role conflict</a:t>
            </a:r>
          </a:p>
          <a:p>
            <a:pPr marL="0" indent="0">
              <a:buNone/>
            </a:pPr>
            <a:r>
              <a:rPr lang="en-GB" sz="1700" dirty="0">
                <a:solidFill>
                  <a:schemeClr val="tx2"/>
                </a:solidFill>
              </a:rPr>
              <a:t>Confusion around the roles being fulfilled- too close or too distant- think back to the functions</a:t>
            </a:r>
          </a:p>
          <a:p>
            <a:pPr marL="0" indent="0">
              <a:buNone/>
            </a:pPr>
            <a:r>
              <a:rPr lang="en-GB" sz="1700" b="1" i="1" dirty="0">
                <a:solidFill>
                  <a:schemeClr val="tx2"/>
                </a:solidFill>
              </a:rPr>
              <a:t>Assessment</a:t>
            </a:r>
          </a:p>
          <a:p>
            <a:pPr marL="0" indent="0">
              <a:buNone/>
            </a:pPr>
            <a:r>
              <a:rPr lang="en-GB" sz="1700" dirty="0">
                <a:solidFill>
                  <a:schemeClr val="tx2"/>
                </a:solidFill>
              </a:rPr>
              <a:t>Supervisee perception of a link between supervision &amp; appraisal</a:t>
            </a:r>
          </a:p>
          <a:p>
            <a:pPr marL="0" indent="0">
              <a:buNone/>
            </a:pPr>
            <a:r>
              <a:rPr lang="en-GB" sz="1700" b="1" i="1" dirty="0">
                <a:solidFill>
                  <a:schemeClr val="tx2"/>
                </a:solidFill>
              </a:rPr>
              <a:t>Difficulties in receiving support</a:t>
            </a:r>
          </a:p>
          <a:p>
            <a:pPr marL="0" indent="0">
              <a:buNone/>
            </a:pPr>
            <a:r>
              <a:rPr lang="en-GB" sz="1700" dirty="0">
                <a:solidFill>
                  <a:schemeClr val="tx2"/>
                </a:solidFill>
              </a:rPr>
              <a:t>May mistake offer of support with criticism or inadequacy</a:t>
            </a:r>
          </a:p>
          <a:p>
            <a:pPr marL="0" indent="0">
              <a:buNone/>
            </a:pPr>
            <a:r>
              <a:rPr lang="en-GB" sz="1700" b="1" i="1" dirty="0">
                <a:solidFill>
                  <a:schemeClr val="tx2"/>
                </a:solidFill>
              </a:rPr>
              <a:t>Organisational blocks</a:t>
            </a:r>
          </a:p>
          <a:p>
            <a:pPr marL="0" indent="0">
              <a:buNone/>
            </a:pPr>
            <a:r>
              <a:rPr lang="en-GB" sz="1700" dirty="0">
                <a:solidFill>
                  <a:schemeClr val="tx2"/>
                </a:solidFill>
              </a:rPr>
              <a:t>Practical arrangements- time, money, resources, pressures &amp; priorities</a:t>
            </a:r>
          </a:p>
        </p:txBody>
      </p:sp>
      <p:pic>
        <p:nvPicPr>
          <p:cNvPr id="5" name="Picture 4" descr="A close up of a brick wall&#10;&#10;Description automatically generated">
            <a:extLst>
              <a:ext uri="{FF2B5EF4-FFF2-40B4-BE49-F238E27FC236}">
                <a16:creationId xmlns:a16="http://schemas.microsoft.com/office/drawing/2014/main" id="{B217D43F-3EC9-48A6-8B75-244E91B0BEDC}"/>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24" r="18038" b="-1"/>
          <a:stretch/>
        </p:blipFill>
        <p:spPr>
          <a:xfrm>
            <a:off x="7204364" y="10"/>
            <a:ext cx="4987636" cy="573644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12089721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0A425-8A47-B0E0-34B9-4F96BA9953D2}"/>
              </a:ext>
            </a:extLst>
          </p:cNvPr>
          <p:cNvSpPr>
            <a:spLocks noGrp="1"/>
          </p:cNvSpPr>
          <p:nvPr>
            <p:ph type="title"/>
          </p:nvPr>
        </p:nvSpPr>
        <p:spPr>
          <a:xfrm>
            <a:off x="782782" y="-57439"/>
            <a:ext cx="6168389" cy="1807305"/>
          </a:xfrm>
        </p:spPr>
        <p:txBody>
          <a:bodyPr>
            <a:normAutofit/>
          </a:bodyPr>
          <a:lstStyle/>
          <a:p>
            <a:r>
              <a:rPr lang="en-GB" b="1" dirty="0">
                <a:solidFill>
                  <a:schemeClr val="tx2"/>
                </a:solidFill>
                <a:latin typeface="+mn-lt"/>
              </a:rPr>
              <a:t>Blocks to supervision</a:t>
            </a:r>
          </a:p>
        </p:txBody>
      </p:sp>
      <p:sp>
        <p:nvSpPr>
          <p:cNvPr id="3" name="Content Placeholder 2">
            <a:extLst>
              <a:ext uri="{FF2B5EF4-FFF2-40B4-BE49-F238E27FC236}">
                <a16:creationId xmlns:a16="http://schemas.microsoft.com/office/drawing/2014/main" id="{B57518EF-F8C7-0436-1777-C8CC6B295C3D}"/>
              </a:ext>
            </a:extLst>
          </p:cNvPr>
          <p:cNvSpPr>
            <a:spLocks noGrp="1"/>
          </p:cNvSpPr>
          <p:nvPr>
            <p:ph idx="1"/>
          </p:nvPr>
        </p:nvSpPr>
        <p:spPr>
          <a:xfrm>
            <a:off x="710462" y="1259379"/>
            <a:ext cx="10046208" cy="4531043"/>
          </a:xfrm>
        </p:spPr>
        <p:txBody>
          <a:bodyPr>
            <a:normAutofit/>
          </a:bodyPr>
          <a:lstStyle/>
          <a:p>
            <a:pPr marL="0" indent="0">
              <a:buNone/>
            </a:pPr>
            <a:r>
              <a:rPr lang="en-GB" sz="2000" b="1" dirty="0">
                <a:solidFill>
                  <a:schemeClr val="tx2"/>
                </a:solidFill>
              </a:rPr>
              <a:t>Personal inhibitions</a:t>
            </a:r>
          </a:p>
          <a:p>
            <a:pPr marL="0" indent="0">
              <a:buNone/>
            </a:pPr>
            <a:r>
              <a:rPr lang="en-GB" sz="2000" dirty="0">
                <a:solidFill>
                  <a:schemeClr val="tx2"/>
                </a:solidFill>
              </a:rPr>
              <a:t>Supervisee may be resistant to engage in supervision which manifest itself in defensive routines:</a:t>
            </a:r>
          </a:p>
          <a:p>
            <a:r>
              <a:rPr lang="en-GB" sz="2000" b="1" u="sng" dirty="0">
                <a:solidFill>
                  <a:schemeClr val="tx2"/>
                </a:solidFill>
                <a:latin typeface="Ink Free" panose="03080402000500000000" pitchFamily="66" charset="0"/>
              </a:rPr>
              <a:t>The pre-packed approach- </a:t>
            </a:r>
            <a:r>
              <a:rPr lang="en-GB" sz="2000" dirty="0">
                <a:solidFill>
                  <a:schemeClr val="tx2"/>
                </a:solidFill>
              </a:rPr>
              <a:t>‘Things might look a little messy but I’ve actually got it all sorted’</a:t>
            </a:r>
          </a:p>
          <a:p>
            <a:r>
              <a:rPr lang="en-GB" sz="2000" b="1" u="sng" dirty="0">
                <a:solidFill>
                  <a:schemeClr val="tx2"/>
                </a:solidFill>
                <a:latin typeface="Ink Free" panose="03080402000500000000" pitchFamily="66" charset="0"/>
              </a:rPr>
              <a:t>The information flooding approach- </a:t>
            </a:r>
            <a:r>
              <a:rPr lang="en-GB" sz="2000" dirty="0">
                <a:solidFill>
                  <a:schemeClr val="tx2"/>
                </a:solidFill>
              </a:rPr>
              <a:t>‘You don’t understand, here are all the details’ </a:t>
            </a:r>
          </a:p>
          <a:p>
            <a:r>
              <a:rPr lang="en-GB" sz="2000" b="1" u="sng" dirty="0">
                <a:solidFill>
                  <a:schemeClr val="tx2"/>
                </a:solidFill>
                <a:latin typeface="Ink Free" panose="03080402000500000000" pitchFamily="66" charset="0"/>
              </a:rPr>
              <a:t>Energetic denial of need for supervision- </a:t>
            </a:r>
            <a:r>
              <a:rPr lang="en-GB" sz="2000" dirty="0">
                <a:solidFill>
                  <a:schemeClr val="tx2"/>
                </a:solidFill>
              </a:rPr>
              <a:t>‘This is not really new t me…I’ve already tried that’</a:t>
            </a:r>
          </a:p>
          <a:p>
            <a:r>
              <a:rPr lang="en-GB" sz="2000" b="1" u="sng" dirty="0">
                <a:solidFill>
                  <a:schemeClr val="tx2"/>
                </a:solidFill>
                <a:latin typeface="Ink Free" panose="03080402000500000000" pitchFamily="66" charset="0"/>
              </a:rPr>
              <a:t>The self-flagellation approach- </a:t>
            </a:r>
            <a:r>
              <a:rPr lang="en-GB" sz="2000" dirty="0">
                <a:solidFill>
                  <a:schemeClr val="tx2"/>
                </a:solidFill>
              </a:rPr>
              <a:t>‘I know I’ve made a mess, I just never get this right’</a:t>
            </a:r>
          </a:p>
          <a:p>
            <a:r>
              <a:rPr lang="en-GB" sz="2000" b="1" u="sng" dirty="0">
                <a:solidFill>
                  <a:schemeClr val="tx2"/>
                </a:solidFill>
                <a:latin typeface="Ink Free" panose="03080402000500000000" pitchFamily="66" charset="0"/>
              </a:rPr>
              <a:t>Nitpicking</a:t>
            </a:r>
            <a:r>
              <a:rPr lang="en-GB" sz="2000" b="1" dirty="0">
                <a:solidFill>
                  <a:schemeClr val="tx2"/>
                </a:solidFill>
                <a:latin typeface="Ink Free" panose="03080402000500000000" pitchFamily="66" charset="0"/>
              </a:rPr>
              <a:t>-</a:t>
            </a:r>
            <a:r>
              <a:rPr lang="en-GB" sz="2000" dirty="0">
                <a:solidFill>
                  <a:schemeClr val="tx2"/>
                </a:solidFill>
              </a:rPr>
              <a:t> ‘You make a good point but that wouldn’t work in this particular situation’</a:t>
            </a:r>
          </a:p>
          <a:p>
            <a:r>
              <a:rPr lang="en-GB" sz="2000" b="1" u="sng" dirty="0">
                <a:solidFill>
                  <a:schemeClr val="tx2"/>
                </a:solidFill>
                <a:latin typeface="Ink Free" panose="03080402000500000000" pitchFamily="66" charset="0"/>
              </a:rPr>
              <a:t>Displacement</a:t>
            </a:r>
            <a:r>
              <a:rPr lang="en-GB" sz="2000" b="1" dirty="0">
                <a:solidFill>
                  <a:schemeClr val="tx2"/>
                </a:solidFill>
                <a:latin typeface="Ink Free" panose="03080402000500000000" pitchFamily="66" charset="0"/>
              </a:rPr>
              <a:t>-</a:t>
            </a:r>
            <a:r>
              <a:rPr lang="en-GB" sz="2000" dirty="0">
                <a:solidFill>
                  <a:schemeClr val="tx2"/>
                </a:solidFill>
              </a:rPr>
              <a:t> ‘No, I’m fine with how things are going, are you not happy?’</a:t>
            </a:r>
          </a:p>
          <a:p>
            <a:pPr marL="0" indent="0">
              <a:buNone/>
            </a:pPr>
            <a:endParaRPr lang="en-GB" sz="1700" dirty="0">
              <a:solidFill>
                <a:schemeClr val="tx2"/>
              </a:solidFill>
            </a:endParaRPr>
          </a:p>
        </p:txBody>
      </p:sp>
      <p:pic>
        <p:nvPicPr>
          <p:cNvPr id="5" name="Picture 4" descr="A close up of a brick wall&#10;&#10;Description automatically generated">
            <a:extLst>
              <a:ext uri="{FF2B5EF4-FFF2-40B4-BE49-F238E27FC236}">
                <a16:creationId xmlns:a16="http://schemas.microsoft.com/office/drawing/2014/main" id="{B217D43F-3EC9-48A6-8B75-244E91B0BED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24" r="18038" b="-1"/>
          <a:stretch/>
        </p:blipFill>
        <p:spPr>
          <a:xfrm rot="5400000">
            <a:off x="5190826" y="109110"/>
            <a:ext cx="1807304" cy="12188953"/>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867479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4A33F14-D5F8-40BB-4560-3977C6A72182}"/>
              </a:ext>
            </a:extLst>
          </p:cNvPr>
          <p:cNvPicPr>
            <a:picLocks noChangeAspect="1"/>
          </p:cNvPicPr>
          <p:nvPr/>
        </p:nvPicPr>
        <p:blipFill>
          <a:blip r:embed="rId2"/>
          <a:stretch>
            <a:fillRect/>
          </a:stretch>
        </p:blipFill>
        <p:spPr>
          <a:xfrm>
            <a:off x="588589" y="96213"/>
            <a:ext cx="3175507" cy="5571066"/>
          </a:xfrm>
          <a:prstGeom prst="rect">
            <a:avLst/>
          </a:prstGeom>
        </p:spPr>
      </p:pic>
      <p:pic>
        <p:nvPicPr>
          <p:cNvPr id="13" name="Content Placeholder 12">
            <a:extLst>
              <a:ext uri="{FF2B5EF4-FFF2-40B4-BE49-F238E27FC236}">
                <a16:creationId xmlns:a16="http://schemas.microsoft.com/office/drawing/2014/main" id="{D258E2B0-F33A-B4A7-EB6F-F9A7CF704389}"/>
              </a:ext>
            </a:extLst>
          </p:cNvPr>
          <p:cNvPicPr>
            <a:picLocks noGrp="1" noChangeAspect="1"/>
          </p:cNvPicPr>
          <p:nvPr>
            <p:ph idx="1"/>
          </p:nvPr>
        </p:nvPicPr>
        <p:blipFill>
          <a:blip r:embed="rId3"/>
          <a:stretch>
            <a:fillRect/>
          </a:stretch>
        </p:blipFill>
        <p:spPr>
          <a:xfrm>
            <a:off x="4378036" y="308887"/>
            <a:ext cx="7225375" cy="5358392"/>
          </a:xfrm>
        </p:spPr>
      </p:pic>
    </p:spTree>
    <p:extLst>
      <p:ext uri="{BB962C8B-B14F-4D97-AF65-F5344CB8AC3E}">
        <p14:creationId xmlns:p14="http://schemas.microsoft.com/office/powerpoint/2010/main" val="387082924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838200" y="169135"/>
            <a:ext cx="3888526" cy="1800526"/>
          </a:xfrm>
        </p:spPr>
        <p:txBody>
          <a:bodyPr>
            <a:normAutofit/>
          </a:bodyPr>
          <a:lstStyle/>
          <a:p>
            <a:r>
              <a:rPr lang="en-GB" altLang="en-US" sz="3700" b="1" dirty="0">
                <a:solidFill>
                  <a:schemeClr val="tx2"/>
                </a:solidFill>
                <a:latin typeface="+mn-lt"/>
              </a:rPr>
              <a:t>Self-care</a:t>
            </a:r>
          </a:p>
        </p:txBody>
      </p:sp>
      <p:sp>
        <p:nvSpPr>
          <p:cNvPr id="14339" name="Content Placeholder 2"/>
          <p:cNvSpPr>
            <a:spLocks noGrp="1"/>
          </p:cNvSpPr>
          <p:nvPr>
            <p:ph idx="1"/>
          </p:nvPr>
        </p:nvSpPr>
        <p:spPr>
          <a:xfrm>
            <a:off x="643467" y="1403399"/>
            <a:ext cx="6046075" cy="4340266"/>
          </a:xfrm>
        </p:spPr>
        <p:txBody>
          <a:bodyPr>
            <a:normAutofit lnSpcReduction="10000"/>
          </a:bodyPr>
          <a:lstStyle/>
          <a:p>
            <a:pPr marL="0" indent="0" eaLnBrk="1" hangingPunct="1">
              <a:buNone/>
            </a:pPr>
            <a:r>
              <a:rPr lang="en-GB" altLang="en-US" sz="2000" dirty="0">
                <a:solidFill>
                  <a:schemeClr val="tx2"/>
                </a:solidFill>
              </a:rPr>
              <a:t>A precautionary note-to be an effective supervisor you need to reflect on your needs as well as your supervisee which includes:</a:t>
            </a:r>
          </a:p>
          <a:p>
            <a:pPr eaLnBrk="1" hangingPunct="1"/>
            <a:r>
              <a:rPr lang="en-GB" altLang="en-US" sz="2000" dirty="0">
                <a:solidFill>
                  <a:schemeClr val="tx2"/>
                </a:solidFill>
              </a:rPr>
              <a:t>Taking responsibility for ensuring that you get the support and supervision you need.</a:t>
            </a:r>
          </a:p>
          <a:p>
            <a:pPr eaLnBrk="1" hangingPunct="1"/>
            <a:r>
              <a:rPr lang="en-GB" altLang="en-US" sz="2000" dirty="0">
                <a:solidFill>
                  <a:schemeClr val="tx2"/>
                </a:solidFill>
              </a:rPr>
              <a:t>Be aware of your rights to supervision and to understand the policies of the organisation that you work for.</a:t>
            </a:r>
          </a:p>
          <a:p>
            <a:pPr eaLnBrk="1" hangingPunct="1"/>
            <a:r>
              <a:rPr lang="en-GB" altLang="en-US" sz="2000" dirty="0">
                <a:solidFill>
                  <a:schemeClr val="tx2"/>
                </a:solidFill>
              </a:rPr>
              <a:t>Be mindful this is a fundamental shift from being reactive and dependent to being proactive concerning your own support system as you transition from supervisee to supervisor</a:t>
            </a:r>
          </a:p>
          <a:p>
            <a:pPr eaLnBrk="1" hangingPunct="1"/>
            <a:r>
              <a:rPr lang="en-GB" altLang="en-US" sz="2000" dirty="0">
                <a:solidFill>
                  <a:schemeClr val="tx2"/>
                </a:solidFill>
              </a:rPr>
              <a:t>Taking stock of your own support system, your stress and how to manage it.</a:t>
            </a:r>
          </a:p>
        </p:txBody>
      </p:sp>
      <p:pic>
        <p:nvPicPr>
          <p:cNvPr id="14343" name="Graphic 14342" descr="Health">
            <a:extLst>
              <a:ext uri="{FF2B5EF4-FFF2-40B4-BE49-F238E27FC236}">
                <a16:creationId xmlns:a16="http://schemas.microsoft.com/office/drawing/2014/main" id="{D783A3AD-F581-F7AB-EF2A-EA2A4CF19A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384303822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2CF6FC-14F1-094A-8F07-86D669FA7237}"/>
              </a:ext>
            </a:extLst>
          </p:cNvPr>
          <p:cNvSpPr>
            <a:spLocks noGrp="1"/>
          </p:cNvSpPr>
          <p:nvPr>
            <p:ph type="title"/>
          </p:nvPr>
        </p:nvSpPr>
        <p:spPr>
          <a:xfrm>
            <a:off x="635238" y="556305"/>
            <a:ext cx="9357865" cy="775734"/>
          </a:xfrm>
        </p:spPr>
        <p:txBody>
          <a:bodyPr>
            <a:normAutofit fontScale="90000"/>
          </a:bodyPr>
          <a:lstStyle/>
          <a:p>
            <a:r>
              <a:rPr lang="en-US" sz="4000" b="1" dirty="0">
                <a:solidFill>
                  <a:schemeClr val="tx2"/>
                </a:solidFill>
                <a:latin typeface="+mn-lt"/>
              </a:rPr>
              <a:t>Reflection on supervisor/ supervisee roles</a:t>
            </a:r>
            <a:br>
              <a:rPr lang="en-US" sz="4000" b="1" dirty="0">
                <a:solidFill>
                  <a:schemeClr val="tx2"/>
                </a:solidFill>
                <a:latin typeface="+mn-lt"/>
              </a:rPr>
            </a:br>
            <a:r>
              <a:rPr lang="en-US" sz="2700" dirty="0">
                <a:solidFill>
                  <a:schemeClr val="tx2"/>
                </a:solidFill>
                <a:latin typeface="+mn-lt"/>
              </a:rPr>
              <a:t>JP, 06.11.2023</a:t>
            </a:r>
          </a:p>
        </p:txBody>
      </p:sp>
      <p:sp>
        <p:nvSpPr>
          <p:cNvPr id="3" name="Content Placeholder 2">
            <a:extLst>
              <a:ext uri="{FF2B5EF4-FFF2-40B4-BE49-F238E27FC236}">
                <a16:creationId xmlns:a16="http://schemas.microsoft.com/office/drawing/2014/main" id="{CA039898-641C-5A4C-8B4E-516135A21FED}"/>
              </a:ext>
            </a:extLst>
          </p:cNvPr>
          <p:cNvSpPr>
            <a:spLocks noGrp="1"/>
          </p:cNvSpPr>
          <p:nvPr>
            <p:ph sz="half" idx="1"/>
          </p:nvPr>
        </p:nvSpPr>
        <p:spPr>
          <a:xfrm>
            <a:off x="1452656" y="2701427"/>
            <a:ext cx="4483324" cy="2699968"/>
          </a:xfrm>
        </p:spPr>
        <p:txBody>
          <a:bodyPr>
            <a:normAutofit/>
          </a:bodyPr>
          <a:lstStyle/>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b="1" dirty="0"/>
          </a:p>
          <a:p>
            <a:pPr marL="0" indent="0">
              <a:buNone/>
            </a:pPr>
            <a:r>
              <a:rPr lang="en-US" sz="1600" b="1" dirty="0">
                <a:solidFill>
                  <a:schemeClr val="tx2"/>
                </a:solidFill>
              </a:rPr>
              <a:t>Becoming a Supervisor</a:t>
            </a:r>
          </a:p>
        </p:txBody>
      </p:sp>
      <p:sp>
        <p:nvSpPr>
          <p:cNvPr id="5" name="Content Placeholder 4">
            <a:extLst>
              <a:ext uri="{FF2B5EF4-FFF2-40B4-BE49-F238E27FC236}">
                <a16:creationId xmlns:a16="http://schemas.microsoft.com/office/drawing/2014/main" id="{3571B3BD-65C6-E542-8D89-A2BF0BD6D147}"/>
              </a:ext>
            </a:extLst>
          </p:cNvPr>
          <p:cNvSpPr>
            <a:spLocks noGrp="1"/>
          </p:cNvSpPr>
          <p:nvPr>
            <p:ph sz="half" idx="2"/>
          </p:nvPr>
        </p:nvSpPr>
        <p:spPr>
          <a:xfrm>
            <a:off x="7135784" y="2708145"/>
            <a:ext cx="4554501" cy="2699968"/>
          </a:xfrm>
        </p:spPr>
        <p:txBody>
          <a:bodyPr>
            <a:normAutofit/>
          </a:bodyPr>
          <a:lstStyle/>
          <a:p>
            <a:endParaRPr lang="en-US" sz="1400" dirty="0"/>
          </a:p>
          <a:p>
            <a:endParaRPr lang="en-US" sz="1400" dirty="0"/>
          </a:p>
          <a:p>
            <a:endParaRPr lang="en-US" sz="1400" dirty="0"/>
          </a:p>
          <a:p>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r>
              <a:rPr lang="en-US" sz="1600" b="1" dirty="0">
                <a:solidFill>
                  <a:schemeClr val="tx2"/>
                </a:solidFill>
              </a:rPr>
              <a:t>Receiving Supervision</a:t>
            </a:r>
          </a:p>
        </p:txBody>
      </p:sp>
      <p:sp>
        <p:nvSpPr>
          <p:cNvPr id="6" name="Oval Callout 5">
            <a:extLst>
              <a:ext uri="{FF2B5EF4-FFF2-40B4-BE49-F238E27FC236}">
                <a16:creationId xmlns:a16="http://schemas.microsoft.com/office/drawing/2014/main" id="{10FD131C-45E0-4B48-801E-B4CDE6142BC9}"/>
              </a:ext>
            </a:extLst>
          </p:cNvPr>
          <p:cNvSpPr/>
          <p:nvPr/>
        </p:nvSpPr>
        <p:spPr>
          <a:xfrm rot="20799227">
            <a:off x="1290750" y="2015966"/>
            <a:ext cx="5098011" cy="2150350"/>
          </a:xfrm>
          <a:prstGeom prst="wedgeEllipseCallout">
            <a:avLst>
              <a:gd name="adj1" fmla="val -23331"/>
              <a:gd name="adj2" fmla="val 66438"/>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lvl="1">
              <a:spcAft>
                <a:spcPts val="600"/>
              </a:spcAft>
              <a:defRPr/>
            </a:pPr>
            <a:r>
              <a:rPr lang="en-GB" dirty="0">
                <a:solidFill>
                  <a:schemeClr val="tx1"/>
                </a:solidFill>
              </a:rPr>
              <a:t>Supporting people who wanted to be the best felt good because I knew they wanted to expand experience &amp; knowledge, ensuring best service for young people. </a:t>
            </a:r>
          </a:p>
        </p:txBody>
      </p:sp>
      <p:sp>
        <p:nvSpPr>
          <p:cNvPr id="7" name="Oval Callout 6">
            <a:extLst>
              <a:ext uri="{FF2B5EF4-FFF2-40B4-BE49-F238E27FC236}">
                <a16:creationId xmlns:a16="http://schemas.microsoft.com/office/drawing/2014/main" id="{52E4CF87-41BE-244D-82E7-78604875859C}"/>
              </a:ext>
            </a:extLst>
          </p:cNvPr>
          <p:cNvSpPr/>
          <p:nvPr/>
        </p:nvSpPr>
        <p:spPr>
          <a:xfrm rot="1242156">
            <a:off x="7146351" y="2134424"/>
            <a:ext cx="3602234" cy="2531148"/>
          </a:xfrm>
          <a:prstGeom prst="wedgeEllipseCallout">
            <a:avLst>
              <a:gd name="adj1" fmla="val -36789"/>
              <a:gd name="adj2" fmla="val 60081"/>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Aft>
                <a:spcPts val="600"/>
              </a:spcAft>
              <a:defRPr/>
            </a:pPr>
            <a:r>
              <a:rPr lang="en-GB" sz="1600" dirty="0">
                <a:solidFill>
                  <a:schemeClr val="tx1"/>
                </a:solidFill>
              </a:rPr>
              <a:t>…all depends who I am having supervision with; positive supervisor, it was beneficial &amp; inspired me to be the best….or negative it made me question my </a:t>
            </a:r>
            <a:r>
              <a:rPr lang="en-GB" sz="1600" dirty="0" err="1">
                <a:solidFill>
                  <a:schemeClr val="tx1"/>
                </a:solidFill>
              </a:rPr>
              <a:t>superviors</a:t>
            </a:r>
            <a:r>
              <a:rPr lang="en-GB" sz="1600" dirty="0">
                <a:solidFill>
                  <a:schemeClr val="tx1"/>
                </a:solidFill>
              </a:rPr>
              <a:t> experience &amp; motive</a:t>
            </a:r>
          </a:p>
        </p:txBody>
      </p:sp>
    </p:spTree>
    <p:extLst>
      <p:ext uri="{BB962C8B-B14F-4D97-AF65-F5344CB8AC3E}">
        <p14:creationId xmlns:p14="http://schemas.microsoft.com/office/powerpoint/2010/main" val="362115924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8488-D18C-CB4B-822B-C53413701E55}"/>
              </a:ext>
            </a:extLst>
          </p:cNvPr>
          <p:cNvSpPr>
            <a:spLocks noGrp="1"/>
          </p:cNvSpPr>
          <p:nvPr>
            <p:ph type="title"/>
          </p:nvPr>
        </p:nvSpPr>
        <p:spPr>
          <a:xfrm>
            <a:off x="647008" y="695758"/>
            <a:ext cx="3855720" cy="4371974"/>
          </a:xfrm>
        </p:spPr>
        <p:txBody>
          <a:bodyPr>
            <a:normAutofit/>
          </a:bodyPr>
          <a:lstStyle/>
          <a:p>
            <a:r>
              <a:rPr lang="en-US" sz="3600" b="1" dirty="0">
                <a:solidFill>
                  <a:schemeClr val="tx2"/>
                </a:solidFill>
                <a:latin typeface="+mn-lt"/>
              </a:rPr>
              <a:t>Directed Study</a:t>
            </a:r>
          </a:p>
        </p:txBody>
      </p:sp>
      <p:sp>
        <p:nvSpPr>
          <p:cNvPr id="3" name="Content Placeholder 2">
            <a:extLst>
              <a:ext uri="{FF2B5EF4-FFF2-40B4-BE49-F238E27FC236}">
                <a16:creationId xmlns:a16="http://schemas.microsoft.com/office/drawing/2014/main" id="{9CDC9C09-DF83-6644-8B94-C1316B4707FE}"/>
              </a:ext>
            </a:extLst>
          </p:cNvPr>
          <p:cNvSpPr>
            <a:spLocks noGrp="1"/>
          </p:cNvSpPr>
          <p:nvPr>
            <p:ph idx="1"/>
          </p:nvPr>
        </p:nvSpPr>
        <p:spPr>
          <a:xfrm>
            <a:off x="6096000" y="444454"/>
            <a:ext cx="5221224" cy="5230368"/>
          </a:xfrm>
        </p:spPr>
        <p:txBody>
          <a:bodyPr anchor="ctr">
            <a:normAutofit/>
          </a:bodyPr>
          <a:lstStyle/>
          <a:p>
            <a:r>
              <a:rPr lang="en-US" sz="1800" dirty="0">
                <a:solidFill>
                  <a:schemeClr val="tx2"/>
                </a:solidFill>
              </a:rPr>
              <a:t>Locate organizational policy, contract &amp; </a:t>
            </a:r>
            <a:r>
              <a:rPr lang="en-US" sz="1800" dirty="0" err="1">
                <a:solidFill>
                  <a:schemeClr val="tx2"/>
                </a:solidFill>
              </a:rPr>
              <a:t>proformas</a:t>
            </a:r>
            <a:r>
              <a:rPr lang="en-US" sz="1800" dirty="0">
                <a:solidFill>
                  <a:schemeClr val="tx2"/>
                </a:solidFill>
              </a:rPr>
              <a:t>- review key points;</a:t>
            </a:r>
          </a:p>
          <a:p>
            <a:r>
              <a:rPr lang="en-US" sz="1800" dirty="0">
                <a:solidFill>
                  <a:schemeClr val="tx2"/>
                </a:solidFill>
              </a:rPr>
              <a:t>Read the EWC Code of professional conduct and practice available </a:t>
            </a:r>
            <a:r>
              <a:rPr lang="en-US" sz="1800" dirty="0">
                <a:solidFill>
                  <a:schemeClr val="tx2"/>
                </a:solidFill>
                <a:hlinkClick r:id="rId3">
                  <a:extLst>
                    <a:ext uri="{A12FA001-AC4F-418D-AE19-62706E023703}">
                      <ahyp:hlinkClr xmlns:ahyp="http://schemas.microsoft.com/office/drawing/2018/hyperlinkcolor" val="tx"/>
                    </a:ext>
                  </a:extLst>
                </a:hlinkClick>
              </a:rPr>
              <a:t>here.</a:t>
            </a:r>
            <a:r>
              <a:rPr lang="en-US" sz="1800" dirty="0">
                <a:solidFill>
                  <a:schemeClr val="tx2"/>
                </a:solidFill>
              </a:rPr>
              <a:t> How does this inform your role as a supervisee and supervisor?</a:t>
            </a:r>
          </a:p>
          <a:p>
            <a:r>
              <a:rPr lang="en-GB" sz="1800" dirty="0">
                <a:solidFill>
                  <a:schemeClr val="tx2"/>
                </a:solidFill>
              </a:rPr>
              <a:t>Examine and review the Code of Occupational Ethics for the Youth Service in Wales (ETS Wales &amp; YMCA Wales Community College, 2012) Available </a:t>
            </a:r>
            <a:r>
              <a:rPr lang="en-GB" sz="1800" dirty="0">
                <a:solidFill>
                  <a:schemeClr val="tx2"/>
                </a:solidFill>
                <a:hlinkClick r:id="rId4">
                  <a:extLst>
                    <a:ext uri="{A12FA001-AC4F-418D-AE19-62706E023703}">
                      <ahyp:hlinkClr xmlns:ahyp="http://schemas.microsoft.com/office/drawing/2018/hyperlinkcolor" val="tx"/>
                    </a:ext>
                  </a:extLst>
                </a:hlinkClick>
              </a:rPr>
              <a:t>here</a:t>
            </a:r>
            <a:r>
              <a:rPr lang="en-US" sz="1800" dirty="0">
                <a:solidFill>
                  <a:schemeClr val="tx2"/>
                </a:solidFill>
              </a:rPr>
              <a:t> </a:t>
            </a:r>
            <a:r>
              <a:rPr lang="en-GB" sz="1800" dirty="0">
                <a:solidFill>
                  <a:schemeClr val="tx2"/>
                </a:solidFill>
              </a:rPr>
              <a:t>and consider the code within the context of supervisory practice.</a:t>
            </a:r>
          </a:p>
          <a:p>
            <a:r>
              <a:rPr lang="en-US" sz="1800" dirty="0">
                <a:solidFill>
                  <a:schemeClr val="tx2"/>
                </a:solidFill>
              </a:rPr>
              <a:t>Critically review the article ‘ </a:t>
            </a:r>
            <a:r>
              <a:rPr lang="en-GB" sz="1800" dirty="0">
                <a:solidFill>
                  <a:schemeClr val="tx2"/>
                </a:solidFill>
              </a:rPr>
              <a:t>Reflective Practice Meets Youth Work Supervision by Margo Herman. </a:t>
            </a:r>
            <a:r>
              <a:rPr lang="en-US" sz="1800" dirty="0">
                <a:solidFill>
                  <a:schemeClr val="tx2"/>
                </a:solidFill>
              </a:rPr>
              <a:t>Available </a:t>
            </a:r>
            <a:r>
              <a:rPr lang="en-US" sz="1800" dirty="0">
                <a:solidFill>
                  <a:schemeClr val="tx2"/>
                </a:solidFill>
                <a:hlinkClick r:id="rId5">
                  <a:extLst>
                    <a:ext uri="{A12FA001-AC4F-418D-AE19-62706E023703}">
                      <ahyp:hlinkClr xmlns:ahyp="http://schemas.microsoft.com/office/drawing/2018/hyperlinkcolor" val="tx"/>
                    </a:ext>
                  </a:extLst>
                </a:hlinkClick>
              </a:rPr>
              <a:t>here</a:t>
            </a:r>
            <a:r>
              <a:rPr lang="en-US" sz="1800" dirty="0">
                <a:solidFill>
                  <a:schemeClr val="tx2"/>
                </a:solidFill>
              </a:rPr>
              <a:t> in preparation for a discussion of the importance of reflective practice within the supervision process in next weeks session.</a:t>
            </a:r>
          </a:p>
        </p:txBody>
      </p:sp>
    </p:spTree>
    <p:extLst>
      <p:ext uri="{BB962C8B-B14F-4D97-AF65-F5344CB8AC3E}">
        <p14:creationId xmlns:p14="http://schemas.microsoft.com/office/powerpoint/2010/main" val="206042554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81E50-A459-154B-8926-14238F6B4D02}"/>
              </a:ext>
            </a:extLst>
          </p:cNvPr>
          <p:cNvSpPr>
            <a:spLocks noGrp="1"/>
          </p:cNvSpPr>
          <p:nvPr>
            <p:ph type="title"/>
          </p:nvPr>
        </p:nvSpPr>
        <p:spPr>
          <a:xfrm>
            <a:off x="643467" y="321734"/>
            <a:ext cx="10905066" cy="1135737"/>
          </a:xfrm>
        </p:spPr>
        <p:txBody>
          <a:bodyPr>
            <a:normAutofit/>
          </a:bodyPr>
          <a:lstStyle/>
          <a:p>
            <a:r>
              <a:rPr lang="en-US" sz="3600" dirty="0">
                <a:solidFill>
                  <a:schemeClr val="tx2"/>
                </a:solidFill>
              </a:rPr>
              <a:t>References</a:t>
            </a:r>
          </a:p>
        </p:txBody>
      </p:sp>
      <p:sp>
        <p:nvSpPr>
          <p:cNvPr id="3" name="Content Placeholder 2">
            <a:extLst>
              <a:ext uri="{FF2B5EF4-FFF2-40B4-BE49-F238E27FC236}">
                <a16:creationId xmlns:a16="http://schemas.microsoft.com/office/drawing/2014/main" id="{0C49ADE8-95C2-4B4E-83FD-54A4AB9D6B1B}"/>
              </a:ext>
            </a:extLst>
          </p:cNvPr>
          <p:cNvSpPr>
            <a:spLocks noGrp="1"/>
          </p:cNvSpPr>
          <p:nvPr>
            <p:ph idx="1"/>
          </p:nvPr>
        </p:nvSpPr>
        <p:spPr>
          <a:xfrm>
            <a:off x="588049" y="1346563"/>
            <a:ext cx="10905066" cy="4393982"/>
          </a:xfrm>
        </p:spPr>
        <p:txBody>
          <a:bodyPr>
            <a:normAutofit fontScale="85000" lnSpcReduction="20000"/>
          </a:bodyPr>
          <a:lstStyle/>
          <a:p>
            <a:pPr>
              <a:lnSpc>
                <a:spcPct val="85000"/>
              </a:lnSpc>
              <a:spcBef>
                <a:spcPts val="930"/>
              </a:spcBef>
            </a:pPr>
            <a:r>
              <a:rPr lang="en-US" sz="1900" dirty="0">
                <a:solidFill>
                  <a:schemeClr val="tx2"/>
                </a:solidFill>
              </a:rPr>
              <a:t>Brown, A. and Bourne, I. (1996) </a:t>
            </a:r>
            <a:r>
              <a:rPr lang="en-US" sz="1900" b="1" i="1" dirty="0">
                <a:solidFill>
                  <a:schemeClr val="tx2"/>
                </a:solidFill>
              </a:rPr>
              <a:t>The Social Work Supervisor</a:t>
            </a:r>
          </a:p>
          <a:p>
            <a:pPr>
              <a:lnSpc>
                <a:spcPct val="85000"/>
              </a:lnSpc>
              <a:spcBef>
                <a:spcPts val="930"/>
              </a:spcBef>
              <a:buFont typeface="Arial" pitchFamily="34" charset="0"/>
              <a:buChar char=" "/>
            </a:pPr>
            <a:r>
              <a:rPr lang="en-US" sz="1900" dirty="0">
                <a:solidFill>
                  <a:schemeClr val="tx2"/>
                </a:solidFill>
              </a:rPr>
              <a:t>Buckingham: Open University Press.</a:t>
            </a:r>
          </a:p>
          <a:p>
            <a:r>
              <a:rPr lang="en-GB" sz="1900" dirty="0">
                <a:solidFill>
                  <a:schemeClr val="tx2"/>
                </a:solidFill>
              </a:rPr>
              <a:t>Code of Occupational Ethics for the Youth Service in Wales.  February 2012. Cardiff: ETS Wales &amp; YMCA Wales Community College. [On Line] Available from: </a:t>
            </a:r>
            <a:r>
              <a:rPr lang="en-US" sz="1900" dirty="0">
                <a:solidFill>
                  <a:schemeClr val="tx2"/>
                </a:solidFill>
              </a:rPr>
              <a:t>[Accessed: 2</a:t>
            </a:r>
            <a:r>
              <a:rPr lang="en-US" sz="1900" baseline="30000" dirty="0">
                <a:solidFill>
                  <a:schemeClr val="tx2"/>
                </a:solidFill>
              </a:rPr>
              <a:t>nd</a:t>
            </a:r>
            <a:r>
              <a:rPr lang="en-US" sz="1900" dirty="0">
                <a:solidFill>
                  <a:schemeClr val="tx2"/>
                </a:solidFill>
              </a:rPr>
              <a:t>  November, 2023]</a:t>
            </a:r>
            <a:endParaRPr lang="en-GB" sz="1900" dirty="0">
              <a:solidFill>
                <a:schemeClr val="tx2"/>
              </a:solidFill>
            </a:endParaRPr>
          </a:p>
          <a:p>
            <a:r>
              <a:rPr lang="en-US" sz="1900" dirty="0">
                <a:solidFill>
                  <a:schemeClr val="tx2"/>
                </a:solidFill>
              </a:rPr>
              <a:t>Education Workforce Council. (2019). Code of Professional Conduct and Practice. [On Line]. Available from: </a:t>
            </a:r>
            <a:r>
              <a:rPr lang="en-US" sz="1900" dirty="0">
                <a:solidFill>
                  <a:schemeClr val="tx2"/>
                </a:solidFill>
                <a:hlinkClick r:id="rId2">
                  <a:extLst>
                    <a:ext uri="{A12FA001-AC4F-418D-AE19-62706E023703}">
                      <ahyp:hlinkClr xmlns:ahyp="http://schemas.microsoft.com/office/drawing/2018/hyperlinkcolor" val="tx"/>
                    </a:ext>
                  </a:extLst>
                </a:hlinkClick>
              </a:rPr>
              <a:t>http://www.ewc.wales/site/index.php/en/</a:t>
            </a:r>
            <a:r>
              <a:rPr lang="en-US" sz="1900" dirty="0">
                <a:solidFill>
                  <a:schemeClr val="tx2"/>
                </a:solidFill>
              </a:rPr>
              <a:t> [Accessed: 2</a:t>
            </a:r>
            <a:r>
              <a:rPr lang="en-US" sz="1900" baseline="30000" dirty="0">
                <a:solidFill>
                  <a:schemeClr val="tx2"/>
                </a:solidFill>
              </a:rPr>
              <a:t>nd</a:t>
            </a:r>
            <a:r>
              <a:rPr lang="en-US" sz="1900" dirty="0">
                <a:solidFill>
                  <a:schemeClr val="tx2"/>
                </a:solidFill>
              </a:rPr>
              <a:t>  November, 2023]</a:t>
            </a:r>
            <a:endParaRPr lang="en-GB" sz="1900" dirty="0">
              <a:solidFill>
                <a:schemeClr val="tx2"/>
              </a:solidFill>
            </a:endParaRPr>
          </a:p>
          <a:p>
            <a:r>
              <a:rPr lang="en-GB" sz="1900" dirty="0" err="1">
                <a:solidFill>
                  <a:schemeClr val="tx2"/>
                </a:solidFill>
              </a:rPr>
              <a:t>Kadushin</a:t>
            </a:r>
            <a:r>
              <a:rPr lang="en-GB" sz="1900" dirty="0">
                <a:solidFill>
                  <a:schemeClr val="tx2"/>
                </a:solidFill>
              </a:rPr>
              <a:t>, A. (1992) Supervision in Social Work (3rd. </a:t>
            </a:r>
            <a:r>
              <a:rPr lang="en-GB" sz="1900" dirty="0" err="1">
                <a:solidFill>
                  <a:schemeClr val="tx2"/>
                </a:solidFill>
              </a:rPr>
              <a:t>edn</a:t>
            </a:r>
            <a:r>
              <a:rPr lang="en-GB" sz="1900" dirty="0">
                <a:solidFill>
                  <a:schemeClr val="tx2"/>
                </a:solidFill>
              </a:rPr>
              <a:t>.), New York: Columbia University Press Hawkins, P. &amp; Shohet, R. (1984; 1989) Supervision in the Helping Professions. An individual, group and organizational approach, Milton Keynes: Open University Press/Maidenhead: Open University Press</a:t>
            </a:r>
          </a:p>
          <a:p>
            <a:r>
              <a:rPr lang="en-GB" sz="1900" dirty="0">
                <a:solidFill>
                  <a:schemeClr val="tx2"/>
                </a:solidFill>
              </a:rPr>
              <a:t>Hawkins, P. &amp; Shohet, R.  (2006) Supervision in the Helping Professions. 3rd ed. Maidenhead: Open University Press.</a:t>
            </a:r>
          </a:p>
          <a:p>
            <a:r>
              <a:rPr lang="en-GB" sz="1900" dirty="0">
                <a:solidFill>
                  <a:schemeClr val="tx2"/>
                </a:solidFill>
              </a:rPr>
              <a:t>Herman, M. (2012). Reflective Practice Meets Youth Work Supervision. In: Youth and Policy. [On Line]. </a:t>
            </a:r>
            <a:r>
              <a:rPr lang="en-US" sz="1900" dirty="0">
                <a:solidFill>
                  <a:schemeClr val="tx2"/>
                </a:solidFill>
              </a:rPr>
              <a:t>Available from: </a:t>
            </a:r>
            <a:r>
              <a:rPr lang="en-US" sz="1900" dirty="0">
                <a:solidFill>
                  <a:schemeClr val="tx2"/>
                </a:solidFill>
                <a:hlinkClick r:id="rId3">
                  <a:extLst>
                    <a:ext uri="{A12FA001-AC4F-418D-AE19-62706E023703}">
                      <ahyp:hlinkClr xmlns:ahyp="http://schemas.microsoft.com/office/drawing/2018/hyperlinkcolor" val="tx"/>
                    </a:ext>
                  </a:extLst>
                </a:hlinkClick>
              </a:rPr>
              <a:t>https://www.youthandpolicy.org/wp-content/uploads/2017/06/herman_reflective_practice_meets_youth_work_supervision.pdf</a:t>
            </a:r>
            <a:r>
              <a:rPr lang="en-US" sz="1900" dirty="0">
                <a:solidFill>
                  <a:schemeClr val="tx2"/>
                </a:solidFill>
              </a:rPr>
              <a:t> [Accessed: 5th November, 2023]</a:t>
            </a:r>
            <a:endParaRPr lang="en-GB" sz="1900" dirty="0">
              <a:solidFill>
                <a:schemeClr val="tx2"/>
              </a:solidFill>
            </a:endParaRPr>
          </a:p>
          <a:p>
            <a:r>
              <a:rPr lang="cy-GB" sz="1900" dirty="0">
                <a:solidFill>
                  <a:schemeClr val="tx2"/>
                </a:solidFill>
              </a:rPr>
              <a:t>Hoggarth, L (2009) “Managing People” in Tyler, M. Hoggarth, L, Merton, B. (Eds) (2009) </a:t>
            </a:r>
            <a:r>
              <a:rPr lang="cy-GB" sz="1900" i="1" dirty="0">
                <a:solidFill>
                  <a:schemeClr val="tx2"/>
                </a:solidFill>
              </a:rPr>
              <a:t>Managing Modern Youth work</a:t>
            </a:r>
            <a:r>
              <a:rPr lang="cy-GB" sz="1900" dirty="0">
                <a:solidFill>
                  <a:schemeClr val="tx2"/>
                </a:solidFill>
              </a:rPr>
              <a:t>, Essex: Learning Matters, pp. 41-59.</a:t>
            </a:r>
            <a:endParaRPr lang="en-GB" sz="1900" dirty="0">
              <a:solidFill>
                <a:schemeClr val="tx2"/>
              </a:solidFill>
            </a:endParaRPr>
          </a:p>
          <a:p>
            <a:r>
              <a:rPr lang="en-GB" sz="1900" dirty="0">
                <a:solidFill>
                  <a:schemeClr val="tx2"/>
                </a:solidFill>
              </a:rPr>
              <a:t>Ingram, G. &amp; Harris, J. (2001) Delivering Good Youth Work: A Working Guide to Surviving and Thriving. Lyme Regis: Russell House.</a:t>
            </a:r>
          </a:p>
          <a:p>
            <a:endParaRPr lang="en-US" sz="2000" dirty="0">
              <a:solidFill>
                <a:schemeClr val="tx2"/>
              </a:solidFill>
            </a:endParaRPr>
          </a:p>
        </p:txBody>
      </p:sp>
    </p:spTree>
    <p:extLst>
      <p:ext uri="{BB962C8B-B14F-4D97-AF65-F5344CB8AC3E}">
        <p14:creationId xmlns:p14="http://schemas.microsoft.com/office/powerpoint/2010/main" val="150777282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D7E5B01-0038-074B-BDE8-68665B087804}"/>
              </a:ext>
            </a:extLst>
          </p:cNvPr>
          <p:cNvSpPr>
            <a:spLocks noGrp="1"/>
          </p:cNvSpPr>
          <p:nvPr>
            <p:ph idx="1"/>
          </p:nvPr>
        </p:nvSpPr>
        <p:spPr>
          <a:xfrm>
            <a:off x="749182" y="1458800"/>
            <a:ext cx="10535345" cy="4516361"/>
          </a:xfrm>
        </p:spPr>
        <p:txBody>
          <a:bodyPr>
            <a:normAutofit/>
          </a:bodyPr>
          <a:lstStyle/>
          <a:p>
            <a:pPr>
              <a:lnSpc>
                <a:spcPct val="85000"/>
              </a:lnSpc>
            </a:pPr>
            <a:r>
              <a:rPr lang="en-US" sz="1800" dirty="0">
                <a:solidFill>
                  <a:schemeClr val="tx2"/>
                </a:solidFill>
              </a:rPr>
              <a:t>McKay, A. (1987) </a:t>
            </a:r>
            <a:r>
              <a:rPr lang="en-US" sz="1800" i="1" dirty="0">
                <a:solidFill>
                  <a:schemeClr val="tx2"/>
                </a:solidFill>
              </a:rPr>
              <a:t>‘Non-Managerial Supervision’ </a:t>
            </a:r>
            <a:r>
              <a:rPr lang="en-US" sz="1800" dirty="0">
                <a:solidFill>
                  <a:schemeClr val="tx2"/>
                </a:solidFill>
              </a:rPr>
              <a:t>IN </a:t>
            </a:r>
            <a:r>
              <a:rPr lang="en-US" sz="1800" dirty="0" err="1">
                <a:solidFill>
                  <a:schemeClr val="tx2"/>
                </a:solidFill>
              </a:rPr>
              <a:t>Marken</a:t>
            </a:r>
            <a:r>
              <a:rPr lang="en-US" sz="1800" dirty="0">
                <a:solidFill>
                  <a:schemeClr val="tx2"/>
                </a:solidFill>
              </a:rPr>
              <a:t>, M. and Payne, M. (eds) </a:t>
            </a:r>
            <a:r>
              <a:rPr lang="en-US" sz="1800" b="1" i="1" dirty="0">
                <a:solidFill>
                  <a:schemeClr val="tx2"/>
                </a:solidFill>
              </a:rPr>
              <a:t>Enabling and Ensuring - Supervision in Practice</a:t>
            </a:r>
            <a:endParaRPr lang="en-US" sz="1800" dirty="0">
              <a:solidFill>
                <a:schemeClr val="tx2"/>
              </a:solidFill>
            </a:endParaRPr>
          </a:p>
          <a:p>
            <a:pPr>
              <a:lnSpc>
                <a:spcPct val="85000"/>
              </a:lnSpc>
            </a:pPr>
            <a:r>
              <a:rPr lang="en-US" sz="1800" dirty="0">
                <a:solidFill>
                  <a:schemeClr val="tx2"/>
                </a:solidFill>
              </a:rPr>
              <a:t>Payne, C. and Scott, T. (1982) </a:t>
            </a:r>
            <a:r>
              <a:rPr lang="en-US" sz="1800" b="1" i="1" dirty="0">
                <a:solidFill>
                  <a:schemeClr val="tx2"/>
                </a:solidFill>
              </a:rPr>
              <a:t>Developing Supervision of Teams in</a:t>
            </a:r>
          </a:p>
          <a:p>
            <a:pPr>
              <a:lnSpc>
                <a:spcPct val="85000"/>
              </a:lnSpc>
              <a:buFont typeface="Arial" pitchFamily="34" charset="0"/>
              <a:buChar char=" "/>
            </a:pPr>
            <a:r>
              <a:rPr lang="en-US" sz="1800" b="1" i="1" dirty="0">
                <a:solidFill>
                  <a:schemeClr val="tx2"/>
                </a:solidFill>
              </a:rPr>
              <a:t>Field and Residential Social Work </a:t>
            </a:r>
            <a:r>
              <a:rPr lang="en-US" sz="1800" dirty="0">
                <a:solidFill>
                  <a:schemeClr val="tx2"/>
                </a:solidFill>
              </a:rPr>
              <a:t>London: National Institute of Social</a:t>
            </a:r>
          </a:p>
          <a:p>
            <a:pPr>
              <a:lnSpc>
                <a:spcPct val="85000"/>
              </a:lnSpc>
              <a:buFont typeface="Arial" pitchFamily="34" charset="0"/>
              <a:buChar char=" "/>
            </a:pPr>
            <a:r>
              <a:rPr lang="en-US" sz="1800" dirty="0">
                <a:solidFill>
                  <a:schemeClr val="tx2"/>
                </a:solidFill>
              </a:rPr>
              <a:t>Work, Paper No 12.</a:t>
            </a:r>
            <a:endParaRPr lang="en-GB" sz="1700" dirty="0">
              <a:solidFill>
                <a:schemeClr val="tx2"/>
              </a:solidFill>
            </a:endParaRPr>
          </a:p>
          <a:p>
            <a:pPr>
              <a:lnSpc>
                <a:spcPct val="85000"/>
              </a:lnSpc>
            </a:pPr>
            <a:r>
              <a:rPr lang="en-US" sz="1800" dirty="0">
                <a:solidFill>
                  <a:schemeClr val="tx2"/>
                </a:solidFill>
              </a:rPr>
              <a:t>M. and Payne, M. (eds) </a:t>
            </a:r>
            <a:r>
              <a:rPr lang="en-US" sz="1800" b="1" i="1" dirty="0">
                <a:solidFill>
                  <a:schemeClr val="tx2"/>
                </a:solidFill>
              </a:rPr>
              <a:t>Enabling and Ensuring - Supervision in</a:t>
            </a:r>
          </a:p>
          <a:p>
            <a:pPr>
              <a:lnSpc>
                <a:spcPct val="85000"/>
              </a:lnSpc>
              <a:buFont typeface="Arial" pitchFamily="34" charset="0"/>
              <a:buChar char=" "/>
            </a:pPr>
            <a:r>
              <a:rPr lang="en-US" sz="1800" b="1" i="1" dirty="0">
                <a:solidFill>
                  <a:schemeClr val="tx2"/>
                </a:solidFill>
              </a:rPr>
              <a:t>Practice </a:t>
            </a:r>
            <a:r>
              <a:rPr lang="en-US" sz="1800" dirty="0">
                <a:solidFill>
                  <a:schemeClr val="tx2"/>
                </a:solidFill>
              </a:rPr>
              <a:t>Leicester: National Youth Bureau.</a:t>
            </a:r>
          </a:p>
          <a:p>
            <a:r>
              <a:rPr lang="en-GB" sz="1700" dirty="0">
                <a:solidFill>
                  <a:schemeClr val="tx2"/>
                </a:solidFill>
              </a:rPr>
              <a:t>Proctor, B. (1987) ‘Supervision: A co-operative exercise in accountability’ in </a:t>
            </a:r>
            <a:r>
              <a:rPr lang="en-GB" sz="1700" dirty="0" err="1">
                <a:solidFill>
                  <a:schemeClr val="tx2"/>
                </a:solidFill>
              </a:rPr>
              <a:t>Marken</a:t>
            </a:r>
            <a:r>
              <a:rPr lang="en-GB" sz="1700" dirty="0">
                <a:solidFill>
                  <a:schemeClr val="tx2"/>
                </a:solidFill>
              </a:rPr>
              <a:t>, M. &amp;Payne, M (eds.) Enabling and Ensuring. Supervision in practice, Leicester: National Youth Bureau.</a:t>
            </a:r>
          </a:p>
          <a:p>
            <a:r>
              <a:rPr lang="en-GB" sz="1700" dirty="0">
                <a:solidFill>
                  <a:schemeClr val="tx2"/>
                </a:solidFill>
              </a:rPr>
              <a:t>Tash, J. (1984) Supervision in Youth Work. YMCA George Williams College.</a:t>
            </a:r>
            <a:r>
              <a:rPr lang="cy-GB" sz="1700" dirty="0">
                <a:solidFill>
                  <a:schemeClr val="tx2"/>
                </a:solidFill>
              </a:rPr>
              <a:t> </a:t>
            </a:r>
          </a:p>
          <a:p>
            <a:r>
              <a:rPr lang="cy-GB" sz="1700" dirty="0">
                <a:solidFill>
                  <a:schemeClr val="tx2"/>
                </a:solidFill>
              </a:rPr>
              <a:t>Woods, J (2006) “Using supervision for professional development” in Richardson, L. D. &amp; Wolfe, M. (eds). (2001) </a:t>
            </a:r>
            <a:r>
              <a:rPr lang="cy-GB" sz="1700" i="1" dirty="0">
                <a:solidFill>
                  <a:schemeClr val="tx2"/>
                </a:solidFill>
              </a:rPr>
              <a:t>Principles and practice of informal education: learning through life, </a:t>
            </a:r>
            <a:r>
              <a:rPr lang="cy-GB" sz="1700" dirty="0">
                <a:solidFill>
                  <a:schemeClr val="tx2"/>
                </a:solidFill>
              </a:rPr>
              <a:t>London: Routledge, pp. 249-268.</a:t>
            </a:r>
          </a:p>
          <a:p>
            <a:endParaRPr lang="en-US" sz="2000" dirty="0"/>
          </a:p>
        </p:txBody>
      </p:sp>
      <p:sp>
        <p:nvSpPr>
          <p:cNvPr id="2" name="Title 1"/>
          <p:cNvSpPr>
            <a:spLocks noGrp="1"/>
          </p:cNvSpPr>
          <p:nvPr>
            <p:ph type="title"/>
          </p:nvPr>
        </p:nvSpPr>
        <p:spPr/>
        <p:txBody>
          <a:bodyPr/>
          <a:lstStyle/>
          <a:p>
            <a:r>
              <a:rPr lang="en-GB" dirty="0">
                <a:solidFill>
                  <a:schemeClr val="tx2"/>
                </a:solidFill>
              </a:rPr>
              <a:t>References cont.</a:t>
            </a:r>
          </a:p>
        </p:txBody>
      </p:sp>
    </p:spTree>
    <p:extLst>
      <p:ext uri="{BB962C8B-B14F-4D97-AF65-F5344CB8AC3E}">
        <p14:creationId xmlns:p14="http://schemas.microsoft.com/office/powerpoint/2010/main" val="386816680"/>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5633</Words>
  <Application>Microsoft Office PowerPoint</Application>
  <PresentationFormat>Widescreen</PresentationFormat>
  <Paragraphs>586</Paragraphs>
  <Slides>70</Slides>
  <Notes>10</Notes>
  <HiddenSlides>0</HiddenSlides>
  <MMClips>1</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70</vt:i4>
      </vt:variant>
    </vt:vector>
  </HeadingPairs>
  <TitlesOfParts>
    <vt:vector size="83" baseType="lpstr">
      <vt:lpstr>canada-type-gibson</vt:lpstr>
      <vt:lpstr>Arial</vt:lpstr>
      <vt:lpstr>Calibri</vt:lpstr>
      <vt:lpstr>Calibri Light</vt:lpstr>
      <vt:lpstr>Euphemia</vt:lpstr>
      <vt:lpstr>Ink Free</vt:lpstr>
      <vt:lpstr>Lora</vt:lpstr>
      <vt:lpstr>Noto Sans</vt:lpstr>
      <vt:lpstr>Roboto</vt:lpstr>
      <vt:lpstr>Segoe UI</vt:lpstr>
      <vt:lpstr>Wingdings</vt:lpstr>
      <vt:lpstr>Office Theme</vt:lpstr>
      <vt:lpstr>1_Office Theme</vt:lpstr>
      <vt:lpstr>Supervision, Leadership and Management for Professionals: ECYW7003 </vt:lpstr>
      <vt:lpstr> Module aims </vt:lpstr>
      <vt:lpstr> Learning outcomes </vt:lpstr>
      <vt:lpstr>Assessment Question:  Supervision and Management Portfolio  </vt:lpstr>
      <vt:lpstr>By the end of today we will….</vt:lpstr>
      <vt:lpstr>Welcome and introductions</vt:lpstr>
      <vt:lpstr>PowerPoint Presentation</vt:lpstr>
      <vt:lpstr>Youth Work: A Definition  (Ingram &amp; Harris, 2001)</vt:lpstr>
      <vt:lpstr>Youth Work: A Definition  (Ingram &amp; Harris, 2001)</vt:lpstr>
      <vt:lpstr>What is supervision?</vt:lpstr>
      <vt:lpstr>PowerPoint Presentation</vt:lpstr>
      <vt:lpstr>What can supervision support youth workers to do?</vt:lpstr>
      <vt:lpstr>What is supervision? Social Care Wales definition</vt:lpstr>
      <vt:lpstr>What is supervision? Social Care Wales definition</vt:lpstr>
      <vt:lpstr>One size fits all?</vt:lpstr>
      <vt:lpstr>PowerPoint Presentation</vt:lpstr>
      <vt:lpstr>PowerPoint Presentation</vt:lpstr>
      <vt:lpstr>PowerPoint Presentation</vt:lpstr>
      <vt:lpstr>Discussion Point</vt:lpstr>
      <vt:lpstr>     Function of supervision – who does it serve?   </vt:lpstr>
      <vt:lpstr>     Function of supervision – imbalance   </vt:lpstr>
      <vt:lpstr>     Function of supervision – imbalance   </vt:lpstr>
      <vt:lpstr>     Function of supervision – imbalance   </vt:lpstr>
      <vt:lpstr>     Function of supervision – your balance   </vt:lpstr>
      <vt:lpstr>The importance of a balanced approach</vt:lpstr>
      <vt:lpstr>     Function of supervision   </vt:lpstr>
      <vt:lpstr>Functions of supervision: Proctor (1987)</vt:lpstr>
      <vt:lpstr>Similar Definitions</vt:lpstr>
      <vt:lpstr>Model of support &amp; supervision (Kadushin)</vt:lpstr>
      <vt:lpstr>Administrative</vt:lpstr>
      <vt:lpstr>Educative</vt:lpstr>
      <vt:lpstr>Supportive</vt:lpstr>
      <vt:lpstr>Models of support &amp; supervision</vt:lpstr>
      <vt:lpstr>Core aspect headlines</vt:lpstr>
      <vt:lpstr>Supervision: A forum for learning</vt:lpstr>
      <vt:lpstr>10 seconds drawing challenge</vt:lpstr>
      <vt:lpstr>Putting theory into practice</vt:lpstr>
      <vt:lpstr>EWC Code of Professional Conduct &amp; Practice</vt:lpstr>
      <vt:lpstr>CLEAR Model of supervision Hawkins&amp; Smith(2006)</vt:lpstr>
      <vt:lpstr>Key components of effective supervision</vt:lpstr>
      <vt:lpstr>Supervision session  (Social Care Wales)</vt:lpstr>
      <vt:lpstr>Active listening</vt:lpstr>
      <vt:lpstr>PowerPoint Presentation</vt:lpstr>
      <vt:lpstr>PowerPoint Presentation</vt:lpstr>
      <vt:lpstr>PowerPoint Presentation</vt:lpstr>
      <vt:lpstr>Non-verbal communication</vt:lpstr>
      <vt:lpstr>Feedback: Key task of a supervisor</vt:lpstr>
      <vt:lpstr>Feedback: Key task of a supervisor</vt:lpstr>
      <vt:lpstr>Becoming a supervisor</vt:lpstr>
      <vt:lpstr>Qualities needed to be a good supervisor</vt:lpstr>
      <vt:lpstr>Qualities of a good supervisor</vt:lpstr>
      <vt:lpstr>Characteristics of Effective Supervisors</vt:lpstr>
      <vt:lpstr>Characteristics of ineffective supervisors    What do you think? Do you have any examples from your own experience?</vt:lpstr>
      <vt:lpstr>Role of a supervisor</vt:lpstr>
      <vt:lpstr>Relationships</vt:lpstr>
      <vt:lpstr>Approaches</vt:lpstr>
      <vt:lpstr>Boundaries</vt:lpstr>
      <vt:lpstr>Contracts</vt:lpstr>
      <vt:lpstr>PowerPoint Presentation</vt:lpstr>
      <vt:lpstr>PowerPoint Presentation</vt:lpstr>
      <vt:lpstr>PowerPoint Presentation</vt:lpstr>
      <vt:lpstr>Blocks to supervision</vt:lpstr>
      <vt:lpstr>Blocks to supervision</vt:lpstr>
      <vt:lpstr>Blocks to supervision</vt:lpstr>
      <vt:lpstr>PowerPoint Presentation</vt:lpstr>
      <vt:lpstr>Self-care</vt:lpstr>
      <vt:lpstr>Reflection on supervisor/ supervisee roles JP, 06.11.2023</vt:lpstr>
      <vt:lpstr>Directed Study</vt:lpstr>
      <vt:lpstr>References</vt:lpstr>
      <vt:lpstr>References cont.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2023-11-06T19:19:45Z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