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6" r:id="rId20"/>
    <p:sldId id="275" r:id="rId21"/>
    <p:sldId id="278" r:id="rId22"/>
    <p:sldId id="277" r:id="rId23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68" y="6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274444" y="1142111"/>
            <a:ext cx="7033259" cy="28047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1/23/2026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1/23/2026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1/23/2026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45477" y="465836"/>
            <a:ext cx="7853044" cy="701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64666" y="1938591"/>
            <a:ext cx="6880859" cy="28778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.uk/pin/42995371421376915/" TargetMode="External"/><Relationship Id="rId2" Type="http://schemas.openxmlformats.org/officeDocument/2006/relationships/hyperlink" Target="https://heas.health.vic.gov.au/early-childhood-services/curriculum-activities/healthy-eating-games-and-activiti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healthier-families/activities/" TargetMode="External"/><Relationship Id="rId4" Type="http://schemas.openxmlformats.org/officeDocument/2006/relationships/hyperlink" Target="https://www.verywellfamily.com/fitness-and-physical-activities-for-school-aged-kids-1257209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963289" y="4788598"/>
            <a:ext cx="1397000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00" b="1" spc="-20" dirty="0">
                <a:solidFill>
                  <a:srgbClr val="FFFFFF"/>
                </a:solidFill>
                <a:latin typeface="Arial"/>
                <a:cs typeface="Arial"/>
              </a:rPr>
              <a:t>Week</a:t>
            </a:r>
            <a:r>
              <a:rPr sz="3200" b="1" spc="-1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50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316990" marR="65405" indent="-1259205">
              <a:lnSpc>
                <a:spcPts val="4280"/>
              </a:lnSpc>
              <a:spcBef>
                <a:spcPts val="280"/>
              </a:spcBef>
            </a:pP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Social</a:t>
            </a:r>
            <a:r>
              <a:rPr sz="3600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Epidemiology</a:t>
            </a:r>
            <a:r>
              <a:rPr sz="3600" spc="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10" dirty="0">
                <a:solidFill>
                  <a:srgbClr val="FFFFFF"/>
                </a:solidFill>
                <a:latin typeface="Arial"/>
                <a:cs typeface="Arial"/>
              </a:rPr>
              <a:t>Public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3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10" dirty="0">
                <a:solidFill>
                  <a:srgbClr val="FFFFFF"/>
                </a:solidFill>
                <a:latin typeface="Arial"/>
                <a:cs typeface="Arial"/>
              </a:rPr>
              <a:t>Development</a:t>
            </a:r>
            <a:endParaRPr sz="3600">
              <a:latin typeface="Arial"/>
              <a:cs typeface="Arial"/>
            </a:endParaRPr>
          </a:p>
          <a:p>
            <a:pPr marL="1223645" marR="5080" indent="-1210945">
              <a:lnSpc>
                <a:spcPts val="6609"/>
              </a:lnSpc>
              <a:spcBef>
                <a:spcPts val="400"/>
              </a:spcBef>
            </a:pPr>
            <a:r>
              <a:rPr sz="3200" i="1" dirty="0">
                <a:solidFill>
                  <a:srgbClr val="FFFFFF"/>
                </a:solidFill>
                <a:latin typeface="Arial"/>
                <a:cs typeface="Arial"/>
              </a:rPr>
              <a:t>Foundations</a:t>
            </a:r>
            <a:r>
              <a:rPr sz="3200" i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i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200" i="1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i="1" dirty="0">
                <a:solidFill>
                  <a:srgbClr val="FFFFFF"/>
                </a:solidFill>
                <a:latin typeface="Arial"/>
                <a:cs typeface="Arial"/>
              </a:rPr>
              <a:t>Social</a:t>
            </a:r>
            <a:r>
              <a:rPr sz="3200" i="1" spc="-1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i="1" spc="-10" dirty="0">
                <a:solidFill>
                  <a:srgbClr val="FFFFFF"/>
                </a:solidFill>
                <a:latin typeface="Arial"/>
                <a:cs typeface="Arial"/>
              </a:rPr>
              <a:t>Epidemiology </a:t>
            </a:r>
            <a:r>
              <a:rPr sz="3200" i="1" dirty="0">
                <a:solidFill>
                  <a:srgbClr val="FFFFFF"/>
                </a:solidFill>
                <a:latin typeface="Arial"/>
                <a:cs typeface="Arial"/>
              </a:rPr>
              <a:t>Assessment</a:t>
            </a:r>
            <a:r>
              <a:rPr sz="3200" i="1" spc="-114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i="1" spc="-10" dirty="0">
                <a:solidFill>
                  <a:srgbClr val="FFFFFF"/>
                </a:solidFill>
                <a:latin typeface="Arial"/>
                <a:cs typeface="Arial"/>
              </a:rPr>
              <a:t>Unpacking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144000" h="6858000">
                <a:moveTo>
                  <a:pt x="9144000" y="0"/>
                </a:moveTo>
                <a:lnTo>
                  <a:pt x="0" y="0"/>
                </a:lnTo>
                <a:lnTo>
                  <a:pt x="0" y="6858000"/>
                </a:lnTo>
                <a:lnTo>
                  <a:pt x="9144000" y="6858000"/>
                </a:lnTo>
                <a:lnTo>
                  <a:pt x="9144000" y="0"/>
                </a:lnTo>
                <a:close/>
              </a:path>
            </a:pathLst>
          </a:custGeom>
          <a:solidFill>
            <a:srgbClr val="A7C0F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33412" y="5624512"/>
            <a:ext cx="7886700" cy="0"/>
          </a:xfrm>
          <a:custGeom>
            <a:avLst/>
            <a:gdLst/>
            <a:ahLst/>
            <a:cxnLst/>
            <a:rect l="l" t="t" r="r" b="b"/>
            <a:pathLst>
              <a:path w="7886700">
                <a:moveTo>
                  <a:pt x="0" y="0"/>
                </a:moveTo>
                <a:lnTo>
                  <a:pt x="7886509" y="0"/>
                </a:lnTo>
              </a:path>
            </a:pathLst>
          </a:custGeom>
          <a:ln w="31750">
            <a:solidFill>
              <a:srgbClr val="0D3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713483" rIns="0" bIns="0" rtlCol="0">
            <a:spAutoFit/>
          </a:bodyPr>
          <a:lstStyle/>
          <a:p>
            <a:pPr marL="984885">
              <a:lnSpc>
                <a:spcPct val="100000"/>
              </a:lnSpc>
              <a:spcBef>
                <a:spcPts val="105"/>
              </a:spcBef>
            </a:pPr>
            <a:r>
              <a:rPr sz="3600" dirty="0">
                <a:latin typeface="Arial"/>
                <a:cs typeface="Arial"/>
              </a:rPr>
              <a:t>Assessment</a:t>
            </a:r>
            <a:r>
              <a:rPr sz="3600" spc="-125" dirty="0">
                <a:latin typeface="Arial"/>
                <a:cs typeface="Arial"/>
              </a:rPr>
              <a:t> </a:t>
            </a:r>
            <a:r>
              <a:rPr sz="3600" spc="-10" dirty="0">
                <a:latin typeface="Arial"/>
                <a:cs typeface="Arial"/>
              </a:rPr>
              <a:t>Unpacking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05167" y="4614227"/>
            <a:ext cx="106299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Week</a:t>
            </a:r>
            <a:r>
              <a:rPr sz="2400" b="1" spc="-165" dirty="0">
                <a:latin typeface="Arial"/>
                <a:cs typeface="Arial"/>
              </a:rPr>
              <a:t> </a:t>
            </a:r>
            <a:r>
              <a:rPr sz="2400" b="1" spc="-50" dirty="0">
                <a:latin typeface="Arial"/>
                <a:cs typeface="Arial"/>
              </a:rPr>
              <a:t>2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423670">
              <a:lnSpc>
                <a:spcPct val="100000"/>
              </a:lnSpc>
              <a:spcBef>
                <a:spcPts val="130"/>
              </a:spcBef>
            </a:pPr>
            <a:r>
              <a:rPr dirty="0"/>
              <a:t>Learning</a:t>
            </a:r>
            <a:r>
              <a:rPr spc="-190" dirty="0"/>
              <a:t> </a:t>
            </a:r>
            <a:r>
              <a:rPr spc="-10" dirty="0"/>
              <a:t>outcomes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022" y="1360487"/>
            <a:ext cx="8035925" cy="4105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Segoe UI"/>
                <a:cs typeface="Segoe UI"/>
              </a:rPr>
              <a:t>On</a:t>
            </a:r>
            <a:r>
              <a:rPr sz="1800" spc="-1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successful</a:t>
            </a:r>
            <a:r>
              <a:rPr sz="1800" spc="-18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completion</a:t>
            </a:r>
            <a:r>
              <a:rPr sz="1800" spc="-7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 this</a:t>
            </a:r>
            <a:r>
              <a:rPr sz="1800" spc="-5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module,</a:t>
            </a:r>
            <a:r>
              <a:rPr sz="1800" spc="-20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you</a:t>
            </a:r>
            <a:r>
              <a:rPr sz="1800" spc="-8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should</a:t>
            </a:r>
            <a:r>
              <a:rPr sz="1800" spc="-1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be</a:t>
            </a:r>
            <a:r>
              <a:rPr sz="1800" spc="-1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able</a:t>
            </a:r>
            <a:r>
              <a:rPr sz="1800" spc="-5" dirty="0">
                <a:latin typeface="Segoe UI"/>
                <a:cs typeface="Segoe UI"/>
              </a:rPr>
              <a:t> </a:t>
            </a:r>
            <a:r>
              <a:rPr sz="1800" spc="-25" dirty="0">
                <a:latin typeface="Segoe UI"/>
                <a:cs typeface="Segoe UI"/>
              </a:rPr>
              <a:t>to:</a:t>
            </a:r>
            <a:endParaRPr sz="18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385"/>
              </a:spcBef>
            </a:pPr>
            <a:endParaRPr sz="1800">
              <a:latin typeface="Segoe UI"/>
              <a:cs typeface="Segoe UI"/>
            </a:endParaRPr>
          </a:p>
          <a:p>
            <a:pPr marL="355600" marR="299085" indent="-343535">
              <a:lnSpc>
                <a:spcPct val="100800"/>
              </a:lnSpc>
              <a:buFont typeface="Wingdings"/>
              <a:buChar char=""/>
              <a:tabLst>
                <a:tab pos="355600" algn="l"/>
              </a:tabLst>
            </a:pPr>
            <a:r>
              <a:rPr sz="1800" dirty="0">
                <a:latin typeface="Segoe UI"/>
                <a:cs typeface="Segoe UI"/>
              </a:rPr>
              <a:t>Demonstrate</a:t>
            </a:r>
            <a:r>
              <a:rPr sz="1800" spc="-9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</a:t>
            </a:r>
            <a:r>
              <a:rPr sz="1800" spc="-7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thorough</a:t>
            </a:r>
            <a:r>
              <a:rPr sz="1800" spc="-9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understanding</a:t>
            </a:r>
            <a:r>
              <a:rPr sz="1800" spc="-21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6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knowledge</a:t>
            </a:r>
            <a:r>
              <a:rPr sz="1800" spc="-7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9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10" dirty="0">
                <a:latin typeface="Segoe UI"/>
                <a:cs typeface="Segoe UI"/>
              </a:rPr>
              <a:t> various approaches</a:t>
            </a:r>
            <a:r>
              <a:rPr sz="1800" spc="-1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to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social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epidemiology</a:t>
            </a:r>
            <a:r>
              <a:rPr sz="1800" spc="-7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interventions</a:t>
            </a:r>
            <a:r>
              <a:rPr sz="1800" spc="-18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1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ways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for</a:t>
            </a:r>
            <a:r>
              <a:rPr sz="1800" spc="-7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monitoring </a:t>
            </a:r>
            <a:r>
              <a:rPr sz="1800" dirty="0">
                <a:latin typeface="Segoe UI"/>
                <a:cs typeface="Segoe UI"/>
              </a:rPr>
              <a:t>epidemiological</a:t>
            </a:r>
            <a:r>
              <a:rPr sz="1800" spc="-10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information</a:t>
            </a:r>
            <a:r>
              <a:rPr sz="1800" spc="-15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</a:t>
            </a:r>
            <a:r>
              <a:rPr sz="1800" spc="-5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population</a:t>
            </a:r>
            <a:r>
              <a:rPr sz="1800" spc="-6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during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7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life</a:t>
            </a:r>
            <a:r>
              <a:rPr sz="1800" spc="-15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course.</a:t>
            </a:r>
            <a:endParaRPr sz="1800">
              <a:latin typeface="Segoe UI"/>
              <a:cs typeface="Segoe UI"/>
            </a:endParaRPr>
          </a:p>
          <a:p>
            <a:pPr marL="355600" marR="86360" indent="-343535">
              <a:lnSpc>
                <a:spcPct val="99100"/>
              </a:lnSpc>
              <a:spcBef>
                <a:spcPts val="414"/>
              </a:spcBef>
              <a:buFont typeface="Wingdings"/>
              <a:buChar char=""/>
              <a:tabLst>
                <a:tab pos="355600" algn="l"/>
              </a:tabLst>
            </a:pPr>
            <a:r>
              <a:rPr sz="1800" dirty="0">
                <a:latin typeface="Segoe UI"/>
                <a:cs typeface="Segoe UI"/>
              </a:rPr>
              <a:t>Apply</a:t>
            </a:r>
            <a:r>
              <a:rPr sz="1800" spc="-1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knowledge on</a:t>
            </a:r>
            <a:r>
              <a:rPr sz="1800" spc="-8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7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link</a:t>
            </a:r>
            <a:r>
              <a:rPr sz="1800" spc="-10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between</a:t>
            </a:r>
            <a:r>
              <a:rPr sz="1800" spc="-7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social</a:t>
            </a:r>
            <a:r>
              <a:rPr sz="1800" spc="-1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environment</a:t>
            </a:r>
            <a:r>
              <a:rPr sz="1800" spc="-17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and</a:t>
            </a:r>
            <a:r>
              <a:rPr sz="1800" spc="-114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health</a:t>
            </a:r>
            <a:r>
              <a:rPr sz="1800" spc="-15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for</a:t>
            </a:r>
            <a:r>
              <a:rPr sz="1800" spc="-60" dirty="0">
                <a:latin typeface="Segoe UI"/>
                <a:cs typeface="Segoe UI"/>
              </a:rPr>
              <a:t> </a:t>
            </a:r>
            <a:r>
              <a:rPr sz="1800" spc="-25" dirty="0">
                <a:latin typeface="Segoe UI"/>
                <a:cs typeface="Segoe UI"/>
              </a:rPr>
              <a:t>the </a:t>
            </a:r>
            <a:r>
              <a:rPr sz="1800" dirty="0">
                <a:latin typeface="Segoe UI"/>
                <a:cs typeface="Segoe UI"/>
              </a:rPr>
              <a:t>development</a:t>
            </a:r>
            <a:r>
              <a:rPr sz="1800" spc="-16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needs</a:t>
            </a:r>
            <a:r>
              <a:rPr sz="1800" spc="-16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assessments,</a:t>
            </a:r>
            <a:r>
              <a:rPr sz="1800" spc="-6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considering</a:t>
            </a:r>
            <a:r>
              <a:rPr sz="1800" spc="-7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social</a:t>
            </a:r>
            <a:r>
              <a:rPr sz="1800" spc="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determinants</a:t>
            </a:r>
            <a:r>
              <a:rPr sz="1800" spc="-170" dirty="0">
                <a:latin typeface="Segoe UI"/>
                <a:cs typeface="Segoe UI"/>
              </a:rPr>
              <a:t> </a:t>
            </a:r>
            <a:r>
              <a:rPr sz="1800" spc="-25" dirty="0">
                <a:latin typeface="Segoe UI"/>
                <a:cs typeface="Segoe UI"/>
              </a:rPr>
              <a:t>of </a:t>
            </a:r>
            <a:r>
              <a:rPr sz="1800" dirty="0">
                <a:latin typeface="Segoe UI"/>
                <a:cs typeface="Segoe UI"/>
              </a:rPr>
              <a:t>health</a:t>
            </a:r>
            <a:r>
              <a:rPr sz="1800" spc="-16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8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impact</a:t>
            </a:r>
            <a:r>
              <a:rPr sz="1800" spc="1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9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social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factors</a:t>
            </a:r>
            <a:r>
              <a:rPr sz="1800" spc="1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on</a:t>
            </a:r>
            <a:r>
              <a:rPr sz="1800" spc="-10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individual</a:t>
            </a:r>
            <a:r>
              <a:rPr sz="1800" spc="-10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and</a:t>
            </a:r>
            <a:r>
              <a:rPr sz="1800" spc="-1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public</a:t>
            </a:r>
            <a:r>
              <a:rPr sz="1800" spc="-6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health.</a:t>
            </a:r>
            <a:endParaRPr sz="1800">
              <a:latin typeface="Segoe UI"/>
              <a:cs typeface="Segoe UI"/>
            </a:endParaRPr>
          </a:p>
          <a:p>
            <a:pPr marL="355600" marR="5080" indent="-343535">
              <a:lnSpc>
                <a:spcPct val="100899"/>
              </a:lnSpc>
              <a:spcBef>
                <a:spcPts val="370"/>
              </a:spcBef>
              <a:buFont typeface="Wingdings"/>
              <a:buChar char=""/>
              <a:tabLst>
                <a:tab pos="355600" algn="l"/>
              </a:tabLst>
            </a:pPr>
            <a:r>
              <a:rPr sz="1800" dirty="0">
                <a:latin typeface="Segoe UI"/>
                <a:cs typeface="Segoe UI"/>
              </a:rPr>
              <a:t>Communicate</a:t>
            </a:r>
            <a:r>
              <a:rPr sz="1800" spc="-14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analysis</a:t>
            </a:r>
            <a:r>
              <a:rPr sz="1800" spc="-9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evaluation</a:t>
            </a:r>
            <a:r>
              <a:rPr sz="1800" spc="-1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5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outcomes</a:t>
            </a:r>
            <a:r>
              <a:rPr sz="1800" spc="-114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5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epidemiological </a:t>
            </a:r>
            <a:r>
              <a:rPr sz="1800" dirty="0">
                <a:latin typeface="Segoe UI"/>
                <a:cs typeface="Segoe UI"/>
              </a:rPr>
              <a:t>studies</a:t>
            </a:r>
            <a:r>
              <a:rPr sz="1800" spc="-1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7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how</a:t>
            </a:r>
            <a:r>
              <a:rPr sz="1800" spc="-8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these</a:t>
            </a:r>
            <a:r>
              <a:rPr sz="1800" spc="-8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outcomes</a:t>
            </a:r>
            <a:r>
              <a:rPr sz="1800" spc="-1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relate</a:t>
            </a:r>
            <a:r>
              <a:rPr sz="1800" spc="-9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to</a:t>
            </a:r>
            <a:r>
              <a:rPr sz="1800" spc="-6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social</a:t>
            </a:r>
            <a:r>
              <a:rPr sz="1800" spc="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5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cultural</a:t>
            </a:r>
            <a:r>
              <a:rPr sz="1800" spc="-1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contexts,</a:t>
            </a:r>
            <a:r>
              <a:rPr sz="1800" spc="-6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public </a:t>
            </a:r>
            <a:r>
              <a:rPr sz="1800" dirty="0">
                <a:latin typeface="Segoe UI"/>
                <a:cs typeface="Segoe UI"/>
              </a:rPr>
              <a:t>health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interventions</a:t>
            </a:r>
            <a:r>
              <a:rPr sz="1800" spc="-16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and</a:t>
            </a:r>
            <a:r>
              <a:rPr sz="1800" spc="-6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policies.</a:t>
            </a:r>
            <a:endParaRPr sz="1800">
              <a:latin typeface="Segoe UI"/>
              <a:cs typeface="Segoe UI"/>
            </a:endParaRPr>
          </a:p>
          <a:p>
            <a:pPr marL="355600" marR="248285" indent="-343535">
              <a:lnSpc>
                <a:spcPct val="100800"/>
              </a:lnSpc>
              <a:spcBef>
                <a:spcPts val="375"/>
              </a:spcBef>
              <a:buFont typeface="Wingdings"/>
              <a:buChar char=""/>
              <a:tabLst>
                <a:tab pos="355600" algn="l"/>
              </a:tabLst>
            </a:pPr>
            <a:r>
              <a:rPr sz="1800" dirty="0">
                <a:latin typeface="Segoe UI"/>
                <a:cs typeface="Segoe UI"/>
              </a:rPr>
              <a:t>Demonstrate</a:t>
            </a:r>
            <a:r>
              <a:rPr sz="1800" spc="-7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knowledge</a:t>
            </a:r>
            <a:r>
              <a:rPr sz="1800" spc="-7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1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understanding</a:t>
            </a:r>
            <a:r>
              <a:rPr sz="1800" spc="-10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7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7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various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forms</a:t>
            </a:r>
            <a:r>
              <a:rPr sz="1800" spc="-1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7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health </a:t>
            </a:r>
            <a:r>
              <a:rPr sz="1800" dirty="0">
                <a:latin typeface="Segoe UI"/>
                <a:cs typeface="Segoe UI"/>
              </a:rPr>
              <a:t>inequalities</a:t>
            </a:r>
            <a:r>
              <a:rPr sz="1800" spc="-204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</a:t>
            </a:r>
            <a:r>
              <a:rPr sz="1800" spc="-11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8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UK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6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globally,</a:t>
            </a:r>
            <a:r>
              <a:rPr sz="1800" spc="-12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and</a:t>
            </a:r>
            <a:r>
              <a:rPr sz="1800" spc="-1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critically</a:t>
            </a:r>
            <a:r>
              <a:rPr sz="1800" spc="6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compare</a:t>
            </a:r>
            <a:r>
              <a:rPr sz="1800" spc="-10" dirty="0">
                <a:latin typeface="Segoe UI"/>
                <a:cs typeface="Segoe UI"/>
              </a:rPr>
              <a:t> and</a:t>
            </a:r>
            <a:r>
              <a:rPr sz="1800" spc="-12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evaluate </a:t>
            </a:r>
            <a:r>
              <a:rPr sz="1800" dirty="0">
                <a:latin typeface="Segoe UI"/>
                <a:cs typeface="Segoe UI"/>
              </a:rPr>
              <a:t>public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health</a:t>
            </a:r>
            <a:r>
              <a:rPr sz="1800" spc="-16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policies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12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interventions.</a:t>
            </a:r>
            <a:endParaRPr sz="1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576705">
              <a:lnSpc>
                <a:spcPct val="100000"/>
              </a:lnSpc>
              <a:spcBef>
                <a:spcPts val="130"/>
              </a:spcBef>
            </a:pPr>
            <a:r>
              <a:rPr dirty="0"/>
              <a:t>Module</a:t>
            </a:r>
            <a:r>
              <a:rPr spc="-140" dirty="0"/>
              <a:t> </a:t>
            </a:r>
            <a:r>
              <a:rPr spc="-10" dirty="0"/>
              <a:t>Summary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3400" y="1618614"/>
            <a:ext cx="7640955" cy="37687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21590" indent="-343535">
              <a:lnSpc>
                <a:spcPct val="100099"/>
              </a:lnSpc>
              <a:spcBef>
                <a:spcPts val="100"/>
              </a:spcBef>
              <a:buFont typeface="Wingdings"/>
              <a:buChar char=""/>
              <a:tabLst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8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module</a:t>
            </a:r>
            <a:r>
              <a:rPr sz="2400" spc="-1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aims</a:t>
            </a:r>
            <a:r>
              <a:rPr sz="2400" spc="-1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overall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introduce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students</a:t>
            </a:r>
            <a:r>
              <a:rPr sz="2400" spc="-1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the </a:t>
            </a:r>
            <a:r>
              <a:rPr sz="2400" dirty="0">
                <a:latin typeface="Segoe UI"/>
                <a:cs typeface="Segoe UI"/>
              </a:rPr>
              <a:t>various</a:t>
            </a:r>
            <a:r>
              <a:rPr sz="2400" spc="-13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approaches</a:t>
            </a:r>
            <a:r>
              <a:rPr sz="2400" spc="-1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10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interventions</a:t>
            </a:r>
            <a:r>
              <a:rPr sz="2400" spc="-1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10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ways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for </a:t>
            </a:r>
            <a:r>
              <a:rPr sz="2400" dirty="0">
                <a:latin typeface="Segoe UI"/>
                <a:cs typeface="Segoe UI"/>
              </a:rPr>
              <a:t>monitoring</a:t>
            </a:r>
            <a:r>
              <a:rPr sz="2400" spc="-1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public</a:t>
            </a:r>
            <a:r>
              <a:rPr sz="2400" spc="-1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health</a:t>
            </a:r>
            <a:r>
              <a:rPr sz="2400" spc="-8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information</a:t>
            </a:r>
            <a:r>
              <a:rPr sz="2400" spc="-8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related</a:t>
            </a:r>
            <a:r>
              <a:rPr sz="2400" spc="-1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14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health inequalities,</a:t>
            </a:r>
            <a:r>
              <a:rPr sz="2400" spc="-1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social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determinants</a:t>
            </a:r>
            <a:r>
              <a:rPr sz="2400" spc="-2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health,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socio-</a:t>
            </a:r>
            <a:r>
              <a:rPr sz="2400" dirty="0">
                <a:latin typeface="Segoe UI"/>
                <a:cs typeface="Segoe UI"/>
              </a:rPr>
              <a:t>economic</a:t>
            </a:r>
            <a:r>
              <a:rPr sz="2400" spc="-1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demographic</a:t>
            </a:r>
            <a:r>
              <a:rPr sz="2400" spc="-10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characteristics</a:t>
            </a:r>
            <a:r>
              <a:rPr sz="2400" spc="-1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spc="-50" dirty="0">
                <a:latin typeface="Segoe UI"/>
                <a:cs typeface="Segoe UI"/>
              </a:rPr>
              <a:t>a </a:t>
            </a:r>
            <a:r>
              <a:rPr sz="2400" spc="-10" dirty="0">
                <a:latin typeface="Segoe UI"/>
                <a:cs typeface="Segoe UI"/>
              </a:rPr>
              <a:t>population.</a:t>
            </a:r>
            <a:endParaRPr sz="2400">
              <a:latin typeface="Segoe UI"/>
              <a:cs typeface="Segoe UI"/>
            </a:endParaRPr>
          </a:p>
          <a:p>
            <a:pPr marL="355600" marR="5080" indent="-343535">
              <a:lnSpc>
                <a:spcPct val="100000"/>
              </a:lnSpc>
              <a:spcBef>
                <a:spcPts val="650"/>
              </a:spcBef>
              <a:buFont typeface="Wingdings"/>
              <a:buChar char=""/>
              <a:tabLst>
                <a:tab pos="355600" algn="l"/>
              </a:tabLst>
            </a:pPr>
            <a:r>
              <a:rPr sz="2400" spc="-50" dirty="0">
                <a:latin typeface="Segoe UI"/>
                <a:cs typeface="Segoe UI"/>
              </a:rPr>
              <a:t>To</a:t>
            </a:r>
            <a:r>
              <a:rPr sz="2400" spc="-18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familiarise</a:t>
            </a:r>
            <a:r>
              <a:rPr sz="2400" spc="-9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students</a:t>
            </a:r>
            <a:r>
              <a:rPr sz="2400" spc="-1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core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concepts</a:t>
            </a:r>
            <a:r>
              <a:rPr sz="2400" spc="-1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social </a:t>
            </a:r>
            <a:r>
              <a:rPr sz="2400" dirty="0">
                <a:latin typeface="Segoe UI"/>
                <a:cs typeface="Segoe UI"/>
              </a:rPr>
              <a:t>epidemiology</a:t>
            </a:r>
            <a:r>
              <a:rPr sz="2400" spc="-2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public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health</a:t>
            </a:r>
            <a:r>
              <a:rPr sz="2400" spc="-1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development</a:t>
            </a:r>
            <a:r>
              <a:rPr sz="2400" spc="-18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to </a:t>
            </a:r>
            <a:r>
              <a:rPr sz="2400" dirty="0">
                <a:latin typeface="Segoe UI"/>
                <a:cs typeface="Segoe UI"/>
              </a:rPr>
              <a:t>acquire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skills</a:t>
            </a:r>
            <a:r>
              <a:rPr sz="2400" spc="-10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necessary</a:t>
            </a:r>
            <a:r>
              <a:rPr sz="2400" spc="-10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describe</a:t>
            </a:r>
            <a:r>
              <a:rPr sz="2400" spc="-18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interpret </a:t>
            </a:r>
            <a:r>
              <a:rPr sz="2400" dirty="0">
                <a:latin typeface="Segoe UI"/>
                <a:cs typeface="Segoe UI"/>
              </a:rPr>
              <a:t>epidemiological</a:t>
            </a:r>
            <a:r>
              <a:rPr sz="2400" spc="-18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information.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828674"/>
            <a:ext cx="3162299" cy="6029324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594995" y="-2"/>
            <a:ext cx="8549005" cy="6858000"/>
            <a:chOff x="595312" y="0"/>
            <a:chExt cx="8549005" cy="68580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753100" y="0"/>
              <a:ext cx="3390900" cy="61531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790825" y="4219574"/>
              <a:ext cx="5105400" cy="263842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595312" y="1281175"/>
              <a:ext cx="7915275" cy="0"/>
            </a:xfrm>
            <a:custGeom>
              <a:avLst/>
              <a:gdLst/>
              <a:ahLst/>
              <a:cxnLst/>
              <a:rect l="l" t="t" r="r" b="b"/>
              <a:pathLst>
                <a:path w="7915275">
                  <a:moveTo>
                    <a:pt x="0" y="0"/>
                  </a:moveTo>
                  <a:lnTo>
                    <a:pt x="7915084" y="0"/>
                  </a:lnTo>
                </a:path>
              </a:pathLst>
            </a:custGeom>
            <a:ln w="31750">
              <a:solidFill>
                <a:srgbClr val="0D375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41223" rIns="0" bIns="0" rtlCol="0">
            <a:spAutoFit/>
          </a:bodyPr>
          <a:lstStyle/>
          <a:p>
            <a:pPr marL="1871980">
              <a:lnSpc>
                <a:spcPct val="100000"/>
              </a:lnSpc>
              <a:spcBef>
                <a:spcPts val="105"/>
              </a:spcBef>
            </a:pPr>
            <a:r>
              <a:rPr sz="3600" dirty="0">
                <a:latin typeface="Arial"/>
                <a:cs typeface="Arial"/>
              </a:rPr>
              <a:t>Aims</a:t>
            </a:r>
            <a:r>
              <a:rPr sz="3600" spc="1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of</a:t>
            </a:r>
            <a:r>
              <a:rPr sz="3600" spc="-2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the</a:t>
            </a:r>
            <a:r>
              <a:rPr sz="3600" spc="-70" dirty="0">
                <a:latin typeface="Arial"/>
                <a:cs typeface="Arial"/>
              </a:rPr>
              <a:t> </a:t>
            </a:r>
            <a:r>
              <a:rPr sz="3600" spc="-10" dirty="0">
                <a:latin typeface="Arial"/>
                <a:cs typeface="Arial"/>
              </a:rPr>
              <a:t>Session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96414" y="2492692"/>
            <a:ext cx="4767580" cy="2300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-80" dirty="0">
                <a:latin typeface="Arial"/>
                <a:cs typeface="Arial"/>
              </a:rPr>
              <a:t>To</a:t>
            </a:r>
            <a:r>
              <a:rPr sz="2100" spc="-105" dirty="0">
                <a:latin typeface="Arial"/>
                <a:cs typeface="Arial"/>
              </a:rPr>
              <a:t> </a:t>
            </a:r>
            <a:r>
              <a:rPr sz="2100" spc="-10" dirty="0">
                <a:latin typeface="Arial"/>
                <a:cs typeface="Arial"/>
              </a:rPr>
              <a:t>understand</a:t>
            </a:r>
            <a:endParaRPr sz="21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45"/>
              </a:spcBef>
            </a:pPr>
            <a:endParaRPr sz="210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Wingdings"/>
              <a:buChar char=""/>
              <a:tabLst>
                <a:tab pos="355600" algn="l"/>
              </a:tabLst>
            </a:pPr>
            <a:r>
              <a:rPr sz="2100" dirty="0">
                <a:latin typeface="Arial"/>
                <a:cs typeface="Arial"/>
              </a:rPr>
              <a:t>What</a:t>
            </a:r>
            <a:r>
              <a:rPr sz="2100" spc="-14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is</a:t>
            </a:r>
            <a:r>
              <a:rPr sz="2100" spc="-1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expected</a:t>
            </a:r>
            <a:r>
              <a:rPr sz="2100" spc="25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in</a:t>
            </a:r>
            <a:r>
              <a:rPr sz="2100" spc="15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the</a:t>
            </a:r>
            <a:r>
              <a:rPr sz="2100" spc="-114" dirty="0">
                <a:latin typeface="Arial"/>
                <a:cs typeface="Arial"/>
              </a:rPr>
              <a:t> </a:t>
            </a:r>
            <a:r>
              <a:rPr sz="2100" spc="-10" dirty="0">
                <a:latin typeface="Arial"/>
                <a:cs typeface="Arial"/>
              </a:rPr>
              <a:t>assessment</a:t>
            </a:r>
            <a:endParaRPr lang="en-GB" sz="2100" spc="-1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Wingdings"/>
              <a:buChar char=""/>
              <a:tabLst>
                <a:tab pos="355600" algn="l"/>
              </a:tabLst>
            </a:pPr>
            <a:endParaRPr lang="en-GB" sz="2100" spc="-1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Wingdings"/>
              <a:buChar char=""/>
              <a:tabLst>
                <a:tab pos="355600" algn="l"/>
              </a:tabLst>
            </a:pPr>
            <a:r>
              <a:rPr lang="en-GB" sz="2100" spc="-10" dirty="0">
                <a:latin typeface="Arial"/>
                <a:cs typeface="Arial"/>
              </a:rPr>
              <a:t>Formation of groups of 3-4 students</a:t>
            </a: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355600" algn="l"/>
              </a:tabLst>
            </a:pPr>
            <a:endParaRPr lang="en-GB" sz="2100" spc="-1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Wingdings"/>
              <a:buChar char=""/>
              <a:tabLst>
                <a:tab pos="355600" algn="l"/>
              </a:tabLst>
            </a:pPr>
            <a:r>
              <a:rPr lang="en-GB" sz="2100" spc="-10" dirty="0">
                <a:latin typeface="Arial"/>
                <a:cs typeface="Arial"/>
              </a:rPr>
              <a:t>How to get started</a:t>
            </a:r>
            <a:endParaRPr sz="21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541144" y="2301303"/>
            <a:ext cx="6050280" cy="1811458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 marR="5080" indent="991235" algn="ctr">
              <a:lnSpc>
                <a:spcPct val="101400"/>
              </a:lnSpc>
              <a:spcBef>
                <a:spcPts val="65"/>
              </a:spcBef>
            </a:pPr>
            <a:r>
              <a:rPr sz="3950" i="1" dirty="0">
                <a:latin typeface="Segoe UI"/>
                <a:cs typeface="Segoe UI"/>
              </a:rPr>
              <a:t>WHAT</a:t>
            </a:r>
            <a:r>
              <a:rPr sz="3950" i="1" spc="-165" dirty="0">
                <a:latin typeface="Segoe UI"/>
                <a:cs typeface="Segoe UI"/>
              </a:rPr>
              <a:t> </a:t>
            </a:r>
            <a:r>
              <a:rPr sz="3950" i="1" dirty="0">
                <a:latin typeface="Segoe UI"/>
                <a:cs typeface="Segoe UI"/>
              </a:rPr>
              <a:t>DOES</a:t>
            </a:r>
            <a:r>
              <a:rPr sz="3950" i="1" spc="-185" dirty="0">
                <a:latin typeface="Segoe UI"/>
                <a:cs typeface="Segoe UI"/>
              </a:rPr>
              <a:t> </a:t>
            </a:r>
            <a:r>
              <a:rPr sz="3950" i="1" spc="-25" dirty="0">
                <a:latin typeface="Segoe UI"/>
                <a:cs typeface="Segoe UI"/>
              </a:rPr>
              <a:t>THE </a:t>
            </a:r>
            <a:r>
              <a:rPr lang="en-GB" sz="3950" i="1" spc="-25" dirty="0"/>
              <a:t>GROUP </a:t>
            </a:r>
            <a:r>
              <a:rPr sz="3950" i="1" spc="-40" dirty="0">
                <a:latin typeface="Segoe UI"/>
                <a:cs typeface="Segoe UI"/>
              </a:rPr>
              <a:t>PRESENTATION</a:t>
            </a:r>
            <a:r>
              <a:rPr sz="3950" i="1" spc="-195" dirty="0">
                <a:latin typeface="Segoe UI"/>
                <a:cs typeface="Segoe UI"/>
              </a:rPr>
              <a:t> </a:t>
            </a:r>
            <a:r>
              <a:rPr sz="3950" i="1" spc="-10" dirty="0">
                <a:latin typeface="Segoe UI"/>
                <a:cs typeface="Segoe UI"/>
              </a:rPr>
              <a:t>ENTAILS?</a:t>
            </a:r>
            <a:endParaRPr sz="3950" dirty="0">
              <a:latin typeface="Segoe UI"/>
              <a:cs typeface="Segoe U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86675" y="3667125"/>
            <a:ext cx="1457325" cy="168592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5312" y="1281175"/>
            <a:ext cx="7915275" cy="0"/>
          </a:xfrm>
          <a:custGeom>
            <a:avLst/>
            <a:gdLst/>
            <a:ahLst/>
            <a:cxnLst/>
            <a:rect l="l" t="t" r="r" b="b"/>
            <a:pathLst>
              <a:path w="7915275">
                <a:moveTo>
                  <a:pt x="0" y="0"/>
                </a:moveTo>
                <a:lnTo>
                  <a:pt x="7915084" y="0"/>
                </a:lnTo>
              </a:path>
            </a:pathLst>
          </a:custGeom>
          <a:ln w="31750">
            <a:solidFill>
              <a:srgbClr val="0D3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332611" y="1857692"/>
            <a:ext cx="6881495" cy="3063596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355600" marR="98425" indent="-343535">
              <a:lnSpc>
                <a:spcPct val="82900"/>
              </a:lnSpc>
              <a:spcBef>
                <a:spcPts val="565"/>
              </a:spcBef>
              <a:buFont typeface="Wingdings"/>
              <a:buChar char=""/>
              <a:tabLst>
                <a:tab pos="355600" algn="l"/>
              </a:tabLst>
            </a:pPr>
            <a:r>
              <a:rPr sz="2150" spc="-20" dirty="0">
                <a:latin typeface="Arial"/>
                <a:cs typeface="Arial"/>
              </a:rPr>
              <a:t>You</a:t>
            </a:r>
            <a:r>
              <a:rPr sz="2150" spc="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have</a:t>
            </a:r>
            <a:r>
              <a:rPr sz="2150" spc="17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been</a:t>
            </a:r>
            <a:r>
              <a:rPr sz="2150" spc="9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commissioned</a:t>
            </a:r>
            <a:r>
              <a:rPr sz="2150" spc="-13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by</a:t>
            </a:r>
            <a:r>
              <a:rPr sz="2150" spc="6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the</a:t>
            </a:r>
            <a:r>
              <a:rPr sz="2150" spc="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local</a:t>
            </a:r>
            <a:r>
              <a:rPr sz="2150" spc="-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council</a:t>
            </a:r>
            <a:r>
              <a:rPr sz="2150" spc="-80" dirty="0">
                <a:latin typeface="Arial"/>
                <a:cs typeface="Arial"/>
              </a:rPr>
              <a:t> </a:t>
            </a:r>
            <a:r>
              <a:rPr sz="2150" spc="-25" dirty="0">
                <a:latin typeface="Arial"/>
                <a:cs typeface="Arial"/>
              </a:rPr>
              <a:t>to </a:t>
            </a:r>
            <a:r>
              <a:rPr sz="2150" dirty="0">
                <a:latin typeface="Arial"/>
                <a:cs typeface="Arial"/>
              </a:rPr>
              <a:t>plan</a:t>
            </a:r>
            <a:r>
              <a:rPr sz="2150" spc="2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and</a:t>
            </a:r>
            <a:r>
              <a:rPr sz="2150" spc="2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design</a:t>
            </a:r>
            <a:r>
              <a:rPr sz="2150" spc="3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</a:t>
            </a:r>
            <a:r>
              <a:rPr sz="2150" spc="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campaign</a:t>
            </a:r>
            <a:r>
              <a:rPr sz="2150" spc="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to</a:t>
            </a:r>
            <a:r>
              <a:rPr sz="2150" spc="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promote</a:t>
            </a:r>
            <a:r>
              <a:rPr sz="2150" spc="9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</a:t>
            </a:r>
            <a:r>
              <a:rPr sz="2150" spc="-65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positive </a:t>
            </a:r>
            <a:r>
              <a:rPr sz="2150" dirty="0">
                <a:latin typeface="Arial"/>
                <a:cs typeface="Arial"/>
              </a:rPr>
              <a:t>health</a:t>
            </a:r>
            <a:r>
              <a:rPr sz="2150" spc="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behaviour.</a:t>
            </a:r>
            <a:r>
              <a:rPr sz="2150" spc="19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–</a:t>
            </a:r>
            <a:r>
              <a:rPr sz="2150" spc="-7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focus</a:t>
            </a:r>
            <a:r>
              <a:rPr sz="2150" spc="7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on</a:t>
            </a:r>
            <a:r>
              <a:rPr sz="2150" spc="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the</a:t>
            </a:r>
            <a:r>
              <a:rPr sz="2150" spc="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whole</a:t>
            </a:r>
            <a:r>
              <a:rPr sz="2150" spc="2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population</a:t>
            </a:r>
            <a:r>
              <a:rPr sz="2150" spc="114" dirty="0">
                <a:latin typeface="Arial"/>
                <a:cs typeface="Arial"/>
              </a:rPr>
              <a:t> </a:t>
            </a:r>
            <a:r>
              <a:rPr sz="2150" spc="-50" dirty="0">
                <a:latin typeface="Arial"/>
                <a:cs typeface="Arial"/>
              </a:rPr>
              <a:t>–</a:t>
            </a:r>
            <a:endParaRPr sz="2150" dirty="0">
              <a:latin typeface="Arial"/>
              <a:cs typeface="Arial"/>
            </a:endParaRPr>
          </a:p>
          <a:p>
            <a:pPr marL="355600" marR="1358900" indent="-343535">
              <a:lnSpc>
                <a:spcPts val="2100"/>
              </a:lnSpc>
              <a:spcBef>
                <a:spcPts val="2100"/>
              </a:spcBef>
              <a:buFont typeface="Wingdings"/>
              <a:buChar char=""/>
              <a:tabLst>
                <a:tab pos="355600" algn="l"/>
              </a:tabLst>
            </a:pPr>
            <a:r>
              <a:rPr sz="2150" dirty="0">
                <a:latin typeface="Arial"/>
                <a:cs typeface="Arial"/>
              </a:rPr>
              <a:t>Choose</a:t>
            </a:r>
            <a:r>
              <a:rPr sz="2150" spc="7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from</a:t>
            </a:r>
            <a:r>
              <a:rPr sz="2150" spc="-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any</a:t>
            </a:r>
            <a:r>
              <a:rPr lang="en-GB" sz="2150" spc="4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of</a:t>
            </a:r>
            <a:r>
              <a:rPr sz="2150" spc="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the</a:t>
            </a:r>
            <a:r>
              <a:rPr lang="en-GB" sz="2150" dirty="0">
                <a:latin typeface="Arial"/>
                <a:cs typeface="Arial"/>
              </a:rPr>
              <a:t> in the assignment brief stipulated </a:t>
            </a:r>
            <a:r>
              <a:rPr lang="en-GB" sz="2150" i="1" dirty="0">
                <a:latin typeface="Arial"/>
                <a:cs typeface="Arial"/>
              </a:rPr>
              <a:t>behaviours</a:t>
            </a:r>
            <a:endParaRPr lang="en-GB" sz="2150" i="1" spc="5" dirty="0">
              <a:latin typeface="Arial"/>
              <a:cs typeface="Arial"/>
            </a:endParaRPr>
          </a:p>
          <a:p>
            <a:pPr marL="355600" marR="1358900" indent="-343535">
              <a:lnSpc>
                <a:spcPts val="2100"/>
              </a:lnSpc>
              <a:spcBef>
                <a:spcPts val="2100"/>
              </a:spcBef>
              <a:buFont typeface="Wingdings"/>
              <a:buChar char=""/>
              <a:tabLst>
                <a:tab pos="355600" algn="l"/>
              </a:tabLst>
            </a:pPr>
            <a:r>
              <a:rPr sz="2150" dirty="0">
                <a:latin typeface="Arial"/>
                <a:cs typeface="Arial"/>
              </a:rPr>
              <a:t>Choose</a:t>
            </a:r>
            <a:r>
              <a:rPr sz="2150" spc="9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an</a:t>
            </a:r>
            <a:r>
              <a:rPr sz="2150" spc="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age</a:t>
            </a:r>
            <a:r>
              <a:rPr sz="2150" spc="15" dirty="0">
                <a:latin typeface="Arial"/>
                <a:cs typeface="Arial"/>
              </a:rPr>
              <a:t> </a:t>
            </a:r>
            <a:r>
              <a:rPr sz="2150" spc="-20" dirty="0">
                <a:latin typeface="Arial"/>
                <a:cs typeface="Arial"/>
              </a:rPr>
              <a:t>group</a:t>
            </a:r>
            <a:endParaRPr sz="2150" dirty="0">
              <a:latin typeface="Arial"/>
              <a:cs typeface="Arial"/>
            </a:endParaRPr>
          </a:p>
          <a:p>
            <a:pPr marL="355600" indent="-342900">
              <a:lnSpc>
                <a:spcPts val="2490"/>
              </a:lnSpc>
              <a:spcBef>
                <a:spcPts val="1400"/>
              </a:spcBef>
              <a:buFont typeface="Wingdings"/>
              <a:buChar char=""/>
              <a:tabLst>
                <a:tab pos="355600" algn="l"/>
              </a:tabLst>
            </a:pPr>
            <a:r>
              <a:rPr sz="2150" spc="-20" dirty="0">
                <a:latin typeface="Arial"/>
                <a:cs typeface="Arial"/>
              </a:rPr>
              <a:t>You</a:t>
            </a:r>
            <a:r>
              <a:rPr sz="2150" spc="-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can</a:t>
            </a:r>
            <a:r>
              <a:rPr sz="2150" spc="-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look</a:t>
            </a:r>
            <a:r>
              <a:rPr sz="2150" spc="-4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at</a:t>
            </a:r>
            <a:r>
              <a:rPr sz="2150" spc="-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other</a:t>
            </a:r>
            <a:r>
              <a:rPr sz="2150" spc="9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campaigns</a:t>
            </a:r>
            <a:r>
              <a:rPr sz="2150" spc="-3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but</a:t>
            </a:r>
            <a:r>
              <a:rPr sz="2150" spc="-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yours</a:t>
            </a:r>
            <a:r>
              <a:rPr sz="2150" spc="19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should</a:t>
            </a:r>
            <a:r>
              <a:rPr sz="2150" spc="-20" dirty="0">
                <a:latin typeface="Arial"/>
                <a:cs typeface="Arial"/>
              </a:rPr>
              <a:t> </a:t>
            </a:r>
            <a:r>
              <a:rPr sz="2150" spc="-25" dirty="0">
                <a:latin typeface="Arial"/>
                <a:cs typeface="Arial"/>
              </a:rPr>
              <a:t>be</a:t>
            </a:r>
            <a:endParaRPr sz="2150" dirty="0">
              <a:latin typeface="Arial"/>
              <a:cs typeface="Arial"/>
            </a:endParaRPr>
          </a:p>
          <a:p>
            <a:pPr marL="355600">
              <a:lnSpc>
                <a:spcPts val="2490"/>
              </a:lnSpc>
            </a:pPr>
            <a:r>
              <a:rPr sz="2150" b="1" spc="-10" dirty="0">
                <a:latin typeface="Arial"/>
                <a:cs typeface="Arial"/>
              </a:rPr>
              <a:t>UNIQUE</a:t>
            </a:r>
            <a:endParaRPr sz="2150" dirty="0">
              <a:latin typeface="Arial"/>
              <a:cs typeface="Arial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4083" rIns="0" bIns="0" rtlCol="0">
            <a:spAutoFit/>
          </a:bodyPr>
          <a:lstStyle/>
          <a:p>
            <a:pPr marL="1452245">
              <a:lnSpc>
                <a:spcPct val="100000"/>
              </a:lnSpc>
              <a:spcBef>
                <a:spcPts val="105"/>
              </a:spcBef>
            </a:pPr>
            <a:r>
              <a:rPr sz="3300" dirty="0">
                <a:latin typeface="Arial"/>
                <a:cs typeface="Arial"/>
              </a:rPr>
              <a:t>PowerPoint</a:t>
            </a:r>
            <a:r>
              <a:rPr sz="3300" spc="-125" dirty="0">
                <a:latin typeface="Arial"/>
                <a:cs typeface="Arial"/>
              </a:rPr>
              <a:t> </a:t>
            </a:r>
            <a:r>
              <a:rPr sz="3300" spc="-10" dirty="0">
                <a:latin typeface="Arial"/>
                <a:cs typeface="Arial"/>
              </a:rPr>
              <a:t>Presentation</a:t>
            </a:r>
            <a:endParaRPr sz="33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5312" y="1281175"/>
            <a:ext cx="7915275" cy="0"/>
          </a:xfrm>
          <a:custGeom>
            <a:avLst/>
            <a:gdLst/>
            <a:ahLst/>
            <a:cxnLst/>
            <a:rect l="l" t="t" r="r" b="b"/>
            <a:pathLst>
              <a:path w="7915275">
                <a:moveTo>
                  <a:pt x="0" y="0"/>
                </a:moveTo>
                <a:lnTo>
                  <a:pt x="7915084" y="0"/>
                </a:lnTo>
              </a:path>
            </a:pathLst>
          </a:custGeom>
          <a:ln w="31750">
            <a:solidFill>
              <a:srgbClr val="0D3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332611" y="1925002"/>
            <a:ext cx="6804659" cy="342157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Wingdings"/>
              <a:buChar char="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Step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one: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as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group,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complete</a:t>
            </a:r>
            <a:r>
              <a:rPr sz="2400" spc="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following: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Wingdings"/>
              <a:buChar char=""/>
            </a:pP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0"/>
              </a:spcBef>
              <a:buFont typeface="Wingdings"/>
              <a:buChar char=""/>
            </a:pPr>
            <a:endParaRPr sz="2400" dirty="0">
              <a:latin typeface="Arial"/>
              <a:cs typeface="Arial"/>
            </a:endParaRPr>
          </a:p>
          <a:p>
            <a:pPr marL="355600" marR="274320" indent="-343535">
              <a:lnSpc>
                <a:spcPct val="100400"/>
              </a:lnSpc>
              <a:spcBef>
                <a:spcPts val="5"/>
              </a:spcBef>
              <a:buFont typeface="Wingdings"/>
              <a:buChar char="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Slide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1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=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title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pictures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that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identify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chosen </a:t>
            </a:r>
            <a:r>
              <a:rPr sz="2400" spc="-20" dirty="0">
                <a:latin typeface="Arial"/>
                <a:cs typeface="Arial"/>
              </a:rPr>
              <a:t>population,</a:t>
            </a:r>
            <a:r>
              <a:rPr sz="2400" spc="6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target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activity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1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interesting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 </a:t>
            </a:r>
            <a:r>
              <a:rPr sz="2400" dirty="0">
                <a:latin typeface="Arial"/>
                <a:cs typeface="Arial"/>
              </a:rPr>
              <a:t>see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read!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25"/>
              </a:spcBef>
              <a:buFont typeface="Wingdings"/>
              <a:buChar char=""/>
            </a:pPr>
            <a:endParaRPr sz="2400" dirty="0">
              <a:latin typeface="Arial"/>
              <a:cs typeface="Arial"/>
            </a:endParaRPr>
          </a:p>
          <a:p>
            <a:pPr marL="355600" marR="5080" indent="-343535">
              <a:lnSpc>
                <a:spcPts val="2860"/>
              </a:lnSpc>
              <a:buFont typeface="Wingdings"/>
              <a:buChar char=""/>
              <a:tabLst>
                <a:tab pos="355600" algn="l"/>
              </a:tabLst>
            </a:pPr>
            <a:r>
              <a:rPr lang="en-GB" sz="2400" spc="-85" dirty="0">
                <a:latin typeface="Arial"/>
                <a:cs typeface="Arial"/>
              </a:rPr>
              <a:t>Use Google to look for images e.g., </a:t>
            </a:r>
            <a:r>
              <a:rPr sz="2400" dirty="0">
                <a:latin typeface="Arial"/>
                <a:cs typeface="Arial"/>
              </a:rPr>
              <a:t>type</a:t>
            </a:r>
            <a:r>
              <a:rPr sz="2400" spc="-14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“Children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healthy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eating”</a:t>
            </a:r>
            <a:r>
              <a:rPr sz="2400" spc="25" dirty="0">
                <a:latin typeface="Arial"/>
                <a:cs typeface="Arial"/>
              </a:rPr>
              <a:t> </a:t>
            </a:r>
            <a:r>
              <a:rPr lang="en-GB" sz="2400" spc="25" dirty="0">
                <a:latin typeface="Arial"/>
                <a:cs typeface="Arial"/>
              </a:rPr>
              <a:t>t</a:t>
            </a:r>
            <a:r>
              <a:rPr sz="2400" dirty="0">
                <a:latin typeface="Arial"/>
                <a:cs typeface="Arial"/>
              </a:rPr>
              <a:t>o</a:t>
            </a:r>
            <a:r>
              <a:rPr sz="2400" spc="-1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get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1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good</a:t>
            </a:r>
            <a:r>
              <a:rPr sz="2400" spc="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image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use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13360" rIns="0" bIns="0" rtlCol="0">
            <a:spAutoFit/>
          </a:bodyPr>
          <a:lstStyle/>
          <a:p>
            <a:pPr marL="2243455">
              <a:lnSpc>
                <a:spcPct val="100000"/>
              </a:lnSpc>
              <a:spcBef>
                <a:spcPts val="105"/>
              </a:spcBef>
            </a:pPr>
            <a:r>
              <a:rPr sz="3300" dirty="0">
                <a:latin typeface="Arial"/>
                <a:cs typeface="Arial"/>
              </a:rPr>
              <a:t>Step</a:t>
            </a:r>
            <a:r>
              <a:rPr sz="3300" spc="-70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one:</a:t>
            </a:r>
            <a:r>
              <a:rPr sz="3300" spc="-45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Slide</a:t>
            </a:r>
            <a:r>
              <a:rPr sz="3300" spc="-25" dirty="0">
                <a:latin typeface="Arial"/>
                <a:cs typeface="Arial"/>
              </a:rPr>
              <a:t> </a:t>
            </a:r>
            <a:r>
              <a:rPr sz="3300" spc="-50" dirty="0">
                <a:latin typeface="Arial"/>
                <a:cs typeface="Arial"/>
              </a:rPr>
              <a:t>1</a:t>
            </a:r>
            <a:endParaRPr sz="33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7675" y="981075"/>
            <a:ext cx="5181600" cy="28575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923925"/>
            <a:ext cx="9134475" cy="4953000"/>
            <a:chOff x="0" y="923925"/>
            <a:chExt cx="9134475" cy="49530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1474" y="4343400"/>
              <a:ext cx="5181600" cy="8953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923925"/>
              <a:ext cx="9134474" cy="49530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47674" y="2209800"/>
              <a:ext cx="2609850" cy="1362075"/>
            </a:xfrm>
            <a:custGeom>
              <a:avLst/>
              <a:gdLst/>
              <a:ahLst/>
              <a:cxnLst/>
              <a:rect l="l" t="t" r="r" b="b"/>
              <a:pathLst>
                <a:path w="2609850" h="1362075">
                  <a:moveTo>
                    <a:pt x="2609596" y="0"/>
                  </a:moveTo>
                  <a:lnTo>
                    <a:pt x="0" y="0"/>
                  </a:lnTo>
                  <a:lnTo>
                    <a:pt x="0" y="1361948"/>
                  </a:lnTo>
                  <a:lnTo>
                    <a:pt x="2609596" y="1361948"/>
                  </a:lnTo>
                  <a:lnTo>
                    <a:pt x="2609596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52437" y="2214625"/>
              <a:ext cx="2609850" cy="1362075"/>
            </a:xfrm>
            <a:custGeom>
              <a:avLst/>
              <a:gdLst/>
              <a:ahLst/>
              <a:cxnLst/>
              <a:rect l="l" t="t" r="r" b="b"/>
              <a:pathLst>
                <a:path w="2609850" h="1362075">
                  <a:moveTo>
                    <a:pt x="0" y="1361948"/>
                  </a:moveTo>
                  <a:lnTo>
                    <a:pt x="2609596" y="1361948"/>
                  </a:lnTo>
                  <a:lnTo>
                    <a:pt x="2609596" y="0"/>
                  </a:lnTo>
                  <a:lnTo>
                    <a:pt x="0" y="0"/>
                  </a:lnTo>
                  <a:lnTo>
                    <a:pt x="0" y="1361948"/>
                  </a:lnTo>
                  <a:close/>
                </a:path>
              </a:pathLst>
            </a:custGeom>
            <a:ln w="25400">
              <a:solidFill>
                <a:srgbClr val="0080A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Title 9">
            <a:extLst>
              <a:ext uri="{FF2B5EF4-FFF2-40B4-BE49-F238E27FC236}">
                <a16:creationId xmlns:a16="http://schemas.microsoft.com/office/drawing/2014/main" id="{92138330-4F51-3F6B-4CD0-6FB23E2E3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715" y="241389"/>
            <a:ext cx="7853044" cy="701040"/>
          </a:xfrm>
        </p:spPr>
        <p:txBody>
          <a:bodyPr/>
          <a:lstStyle/>
          <a:p>
            <a:r>
              <a:rPr lang="en-GB" dirty="0"/>
              <a:t>Some examples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6913626" y="2074544"/>
            <a:ext cx="1457325" cy="222504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ctr">
              <a:lnSpc>
                <a:spcPct val="100299"/>
              </a:lnSpc>
              <a:spcBef>
                <a:spcPts val="90"/>
              </a:spcBef>
            </a:pPr>
            <a:r>
              <a:rPr sz="3600" b="0" spc="-30" dirty="0">
                <a:solidFill>
                  <a:srgbClr val="FFFFFF"/>
                </a:solidFill>
                <a:latin typeface="Segoe UI"/>
                <a:cs typeface="Segoe UI"/>
              </a:rPr>
              <a:t>Factors </a:t>
            </a:r>
            <a:r>
              <a:rPr sz="3600" b="0" spc="-20" dirty="0">
                <a:solidFill>
                  <a:srgbClr val="FFFFFF"/>
                </a:solidFill>
                <a:latin typeface="Segoe UI"/>
                <a:cs typeface="Segoe UI"/>
              </a:rPr>
              <a:t>that </a:t>
            </a:r>
            <a:r>
              <a:rPr sz="3600" b="0" spc="-10" dirty="0">
                <a:solidFill>
                  <a:srgbClr val="FFFFFF"/>
                </a:solidFill>
                <a:latin typeface="Segoe UI"/>
                <a:cs typeface="Segoe UI"/>
              </a:rPr>
              <a:t>inform design</a:t>
            </a:r>
            <a:endParaRPr sz="360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517005" y="4375467"/>
            <a:ext cx="2242185" cy="91694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065" marR="5080" indent="26670" algn="ctr">
              <a:lnSpc>
                <a:spcPct val="79300"/>
              </a:lnSpc>
              <a:spcBef>
                <a:spcPts val="475"/>
              </a:spcBef>
            </a:pP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Plan</a:t>
            </a: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5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15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promotion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project</a:t>
            </a:r>
            <a:r>
              <a:rPr sz="150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500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specific</a:t>
            </a:r>
            <a:r>
              <a:rPr sz="15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target population: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refer</a:t>
            </a:r>
            <a:r>
              <a:rPr sz="1500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how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it 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meets</a:t>
            </a:r>
            <a:r>
              <a:rPr sz="15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priorities</a:t>
            </a:r>
            <a:r>
              <a:rPr sz="15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set</a:t>
            </a:r>
            <a:r>
              <a:rPr sz="15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out</a:t>
            </a:r>
            <a:r>
              <a:rPr sz="15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endParaRPr sz="1500">
              <a:latin typeface="Arial"/>
              <a:cs typeface="Arial"/>
            </a:endParaRPr>
          </a:p>
          <a:p>
            <a:pPr marR="1905" algn="ctr">
              <a:lnSpc>
                <a:spcPts val="930"/>
              </a:lnSpc>
            </a:pPr>
            <a:r>
              <a:rPr sz="900" b="1" u="sng" spc="-19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900" b="1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needs</a:t>
            </a:r>
            <a:r>
              <a:rPr sz="900" b="1" u="sng" spc="-5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900" b="1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assessment</a:t>
            </a:r>
            <a:endParaRPr sz="9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1200150"/>
            <a:ext cx="9144000" cy="4581525"/>
            <a:chOff x="0" y="1200150"/>
            <a:chExt cx="9144000" cy="4581525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5774" y="1714500"/>
              <a:ext cx="5181600" cy="34194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1200150"/>
              <a:ext cx="9143999" cy="458152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976109" y="1677606"/>
            <a:ext cx="1607820" cy="85344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85"/>
              </a:spcBef>
            </a:pPr>
            <a:r>
              <a:rPr sz="1800" spc="-10" dirty="0"/>
              <a:t>Identifying demographics </a:t>
            </a:r>
            <a:r>
              <a:rPr sz="1800" dirty="0"/>
              <a:t>in</a:t>
            </a:r>
            <a:r>
              <a:rPr sz="1800" spc="-45" dirty="0"/>
              <a:t> </a:t>
            </a:r>
            <a:r>
              <a:rPr sz="1800" dirty="0"/>
              <a:t>the</a:t>
            </a:r>
            <a:r>
              <a:rPr sz="1800" spc="-5" dirty="0"/>
              <a:t> </a:t>
            </a:r>
            <a:r>
              <a:rPr sz="1800" spc="-10" dirty="0"/>
              <a:t>diagram</a:t>
            </a:r>
            <a:endParaRPr sz="18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1450" y="971550"/>
            <a:ext cx="6400800" cy="479107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056501" y="2948241"/>
            <a:ext cx="1179195" cy="1483360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5080">
              <a:lnSpc>
                <a:spcPct val="103099"/>
              </a:lnSpc>
              <a:spcBef>
                <a:spcPts val="35"/>
              </a:spcBef>
            </a:pPr>
            <a:r>
              <a:rPr sz="1800" spc="-10" dirty="0">
                <a:latin typeface="Segoe UI"/>
                <a:cs typeface="Segoe UI"/>
              </a:rPr>
              <a:t>Needs assessment indicated: </a:t>
            </a:r>
            <a:r>
              <a:rPr sz="1800" spc="-25" dirty="0">
                <a:latin typeface="Segoe UI"/>
                <a:cs typeface="Segoe UI"/>
              </a:rPr>
              <a:t>Age</a:t>
            </a:r>
            <a:endParaRPr sz="18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1800" spc="-10" dirty="0">
                <a:latin typeface="Segoe UI"/>
                <a:cs typeface="Segoe UI"/>
              </a:rPr>
              <a:t>Gender</a:t>
            </a:r>
            <a:endParaRPr sz="1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76225"/>
            <a:ext cx="9144000" cy="5048250"/>
            <a:chOff x="0" y="276225"/>
            <a:chExt cx="9144000" cy="50482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76225"/>
              <a:ext cx="9143999" cy="504825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19099" y="3800475"/>
              <a:ext cx="2495550" cy="1285875"/>
            </a:xfrm>
            <a:custGeom>
              <a:avLst/>
              <a:gdLst/>
              <a:ahLst/>
              <a:cxnLst/>
              <a:rect l="l" t="t" r="r" b="b"/>
              <a:pathLst>
                <a:path w="2495550" h="1285875">
                  <a:moveTo>
                    <a:pt x="2495042" y="0"/>
                  </a:moveTo>
                  <a:lnTo>
                    <a:pt x="0" y="0"/>
                  </a:lnTo>
                  <a:lnTo>
                    <a:pt x="0" y="1285620"/>
                  </a:lnTo>
                  <a:lnTo>
                    <a:pt x="2495042" y="1285620"/>
                  </a:lnTo>
                  <a:lnTo>
                    <a:pt x="249504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23862" y="3805173"/>
              <a:ext cx="2495550" cy="1285875"/>
            </a:xfrm>
            <a:custGeom>
              <a:avLst/>
              <a:gdLst/>
              <a:ahLst/>
              <a:cxnLst/>
              <a:rect l="l" t="t" r="r" b="b"/>
              <a:pathLst>
                <a:path w="2495550" h="1285875">
                  <a:moveTo>
                    <a:pt x="0" y="1285620"/>
                  </a:moveTo>
                  <a:lnTo>
                    <a:pt x="2495042" y="1285620"/>
                  </a:lnTo>
                  <a:lnTo>
                    <a:pt x="2495042" y="0"/>
                  </a:lnTo>
                  <a:lnTo>
                    <a:pt x="0" y="0"/>
                  </a:lnTo>
                  <a:lnTo>
                    <a:pt x="0" y="1285620"/>
                  </a:lnTo>
                  <a:close/>
                </a:path>
              </a:pathLst>
            </a:custGeom>
            <a:ln w="253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57199" y="2228837"/>
              <a:ext cx="3248025" cy="381000"/>
            </a:xfrm>
            <a:custGeom>
              <a:avLst/>
              <a:gdLst/>
              <a:ahLst/>
              <a:cxnLst/>
              <a:rect l="l" t="t" r="r" b="b"/>
              <a:pathLst>
                <a:path w="3248025" h="381000">
                  <a:moveTo>
                    <a:pt x="3247517" y="0"/>
                  </a:moveTo>
                  <a:lnTo>
                    <a:pt x="0" y="0"/>
                  </a:lnTo>
                  <a:lnTo>
                    <a:pt x="0" y="380504"/>
                  </a:lnTo>
                  <a:lnTo>
                    <a:pt x="3247517" y="380504"/>
                  </a:lnTo>
                  <a:lnTo>
                    <a:pt x="324751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61962" y="2233663"/>
              <a:ext cx="3248025" cy="381000"/>
            </a:xfrm>
            <a:custGeom>
              <a:avLst/>
              <a:gdLst/>
              <a:ahLst/>
              <a:cxnLst/>
              <a:rect l="l" t="t" r="r" b="b"/>
              <a:pathLst>
                <a:path w="3248025" h="381000">
                  <a:moveTo>
                    <a:pt x="0" y="380504"/>
                  </a:moveTo>
                  <a:lnTo>
                    <a:pt x="3247517" y="380504"/>
                  </a:lnTo>
                  <a:lnTo>
                    <a:pt x="3247517" y="0"/>
                  </a:lnTo>
                  <a:lnTo>
                    <a:pt x="0" y="0"/>
                  </a:lnTo>
                  <a:lnTo>
                    <a:pt x="0" y="380504"/>
                  </a:lnTo>
                  <a:close/>
                </a:path>
              </a:pathLst>
            </a:custGeom>
            <a:ln w="2539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190500"/>
            <a:ext cx="9144000" cy="5143500"/>
            <a:chOff x="0" y="19050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90500"/>
              <a:ext cx="9143999" cy="51435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648200" y="2847975"/>
              <a:ext cx="2495550" cy="1381125"/>
            </a:xfrm>
            <a:custGeom>
              <a:avLst/>
              <a:gdLst/>
              <a:ahLst/>
              <a:cxnLst/>
              <a:rect l="l" t="t" r="r" b="b"/>
              <a:pathLst>
                <a:path w="2495550" h="1381125">
                  <a:moveTo>
                    <a:pt x="2495042" y="0"/>
                  </a:moveTo>
                  <a:lnTo>
                    <a:pt x="0" y="0"/>
                  </a:lnTo>
                  <a:lnTo>
                    <a:pt x="0" y="1381125"/>
                  </a:lnTo>
                  <a:lnTo>
                    <a:pt x="2495042" y="1381125"/>
                  </a:lnTo>
                  <a:lnTo>
                    <a:pt x="2495042" y="0"/>
                  </a:lnTo>
                  <a:close/>
                </a:path>
              </a:pathLst>
            </a:custGeom>
            <a:solidFill>
              <a:srgbClr val="C3D4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653025" y="2852673"/>
              <a:ext cx="2495550" cy="1381125"/>
            </a:xfrm>
            <a:custGeom>
              <a:avLst/>
              <a:gdLst/>
              <a:ahLst/>
              <a:cxnLst/>
              <a:rect l="l" t="t" r="r" b="b"/>
              <a:pathLst>
                <a:path w="2495550" h="1381125">
                  <a:moveTo>
                    <a:pt x="0" y="1381125"/>
                  </a:moveTo>
                  <a:lnTo>
                    <a:pt x="2495042" y="1381125"/>
                  </a:lnTo>
                  <a:lnTo>
                    <a:pt x="2495042" y="0"/>
                  </a:lnTo>
                  <a:lnTo>
                    <a:pt x="0" y="0"/>
                  </a:lnTo>
                  <a:lnTo>
                    <a:pt x="0" y="1381125"/>
                  </a:lnTo>
                  <a:close/>
                </a:path>
              </a:pathLst>
            </a:custGeom>
            <a:ln w="25400">
              <a:solidFill>
                <a:srgbClr val="F794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000125" y="3429000"/>
              <a:ext cx="3248025" cy="857250"/>
            </a:xfrm>
            <a:custGeom>
              <a:avLst/>
              <a:gdLst/>
              <a:ahLst/>
              <a:cxnLst/>
              <a:rect l="l" t="t" r="r" b="b"/>
              <a:pathLst>
                <a:path w="3248025" h="857250">
                  <a:moveTo>
                    <a:pt x="3248025" y="0"/>
                  </a:moveTo>
                  <a:lnTo>
                    <a:pt x="0" y="0"/>
                  </a:lnTo>
                  <a:lnTo>
                    <a:pt x="0" y="857250"/>
                  </a:lnTo>
                  <a:lnTo>
                    <a:pt x="3248025" y="857250"/>
                  </a:lnTo>
                  <a:lnTo>
                    <a:pt x="3248025" y="0"/>
                  </a:lnTo>
                  <a:close/>
                </a:path>
              </a:pathLst>
            </a:custGeom>
            <a:solidFill>
              <a:srgbClr val="C3D4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004887" y="3433826"/>
              <a:ext cx="3248025" cy="857250"/>
            </a:xfrm>
            <a:custGeom>
              <a:avLst/>
              <a:gdLst/>
              <a:ahLst/>
              <a:cxnLst/>
              <a:rect l="l" t="t" r="r" b="b"/>
              <a:pathLst>
                <a:path w="3248025" h="857250">
                  <a:moveTo>
                    <a:pt x="0" y="857250"/>
                  </a:moveTo>
                  <a:lnTo>
                    <a:pt x="3248025" y="857250"/>
                  </a:lnTo>
                  <a:lnTo>
                    <a:pt x="3248025" y="0"/>
                  </a:lnTo>
                  <a:lnTo>
                    <a:pt x="0" y="0"/>
                  </a:lnTo>
                  <a:lnTo>
                    <a:pt x="0" y="857250"/>
                  </a:lnTo>
                  <a:close/>
                </a:path>
              </a:pathLst>
            </a:custGeom>
            <a:ln w="25400">
              <a:solidFill>
                <a:srgbClr val="F794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276600" y="3124200"/>
              <a:ext cx="1095375" cy="247650"/>
            </a:xfrm>
            <a:custGeom>
              <a:avLst/>
              <a:gdLst/>
              <a:ahLst/>
              <a:cxnLst/>
              <a:rect l="l" t="t" r="r" b="b"/>
              <a:pathLst>
                <a:path w="1095375" h="247650">
                  <a:moveTo>
                    <a:pt x="1094866" y="0"/>
                  </a:moveTo>
                  <a:lnTo>
                    <a:pt x="0" y="0"/>
                  </a:lnTo>
                  <a:lnTo>
                    <a:pt x="0" y="247523"/>
                  </a:lnTo>
                  <a:lnTo>
                    <a:pt x="1094866" y="247523"/>
                  </a:lnTo>
                  <a:lnTo>
                    <a:pt x="1094866" y="0"/>
                  </a:lnTo>
                  <a:close/>
                </a:path>
              </a:pathLst>
            </a:custGeom>
            <a:solidFill>
              <a:srgbClr val="C3D4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281425" y="3129026"/>
              <a:ext cx="1095375" cy="247650"/>
            </a:xfrm>
            <a:custGeom>
              <a:avLst/>
              <a:gdLst/>
              <a:ahLst/>
              <a:cxnLst/>
              <a:rect l="l" t="t" r="r" b="b"/>
              <a:pathLst>
                <a:path w="1095375" h="247650">
                  <a:moveTo>
                    <a:pt x="0" y="247523"/>
                  </a:moveTo>
                  <a:lnTo>
                    <a:pt x="1094866" y="247523"/>
                  </a:lnTo>
                  <a:lnTo>
                    <a:pt x="1094866" y="0"/>
                  </a:lnTo>
                  <a:lnTo>
                    <a:pt x="0" y="0"/>
                  </a:lnTo>
                  <a:lnTo>
                    <a:pt x="0" y="247523"/>
                  </a:lnTo>
                  <a:close/>
                </a:path>
              </a:pathLst>
            </a:custGeom>
            <a:ln w="25400">
              <a:solidFill>
                <a:srgbClr val="0080A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5312" y="1281175"/>
            <a:ext cx="7915275" cy="0"/>
          </a:xfrm>
          <a:custGeom>
            <a:avLst/>
            <a:gdLst/>
            <a:ahLst/>
            <a:cxnLst/>
            <a:rect l="l" t="t" r="r" b="b"/>
            <a:pathLst>
              <a:path w="7915275">
                <a:moveTo>
                  <a:pt x="0" y="0"/>
                </a:moveTo>
                <a:lnTo>
                  <a:pt x="7915084" y="0"/>
                </a:lnTo>
              </a:path>
            </a:pathLst>
          </a:custGeom>
          <a:ln w="31750">
            <a:solidFill>
              <a:srgbClr val="0D3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332611" y="1925002"/>
            <a:ext cx="6431280" cy="303429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Wingdings"/>
              <a:buChar char="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Step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one: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as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group,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complete</a:t>
            </a:r>
            <a:r>
              <a:rPr sz="2400" spc="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following: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Wingdings"/>
              <a:buChar char=""/>
            </a:pP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65"/>
              </a:spcBef>
              <a:buFont typeface="Wingdings"/>
              <a:buChar char=""/>
            </a:pPr>
            <a:endParaRPr sz="2400" dirty="0">
              <a:latin typeface="Arial"/>
              <a:cs typeface="Arial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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A</a:t>
            </a:r>
            <a:r>
              <a:rPr sz="2400" spc="-1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Slide</a:t>
            </a:r>
            <a:r>
              <a:rPr sz="2400" spc="-1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which</a:t>
            </a:r>
            <a:r>
              <a:rPr sz="2400" spc="-1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details</a:t>
            </a:r>
            <a:r>
              <a:rPr sz="2400" spc="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activity</a:t>
            </a:r>
            <a:r>
              <a:rPr sz="2400" spc="3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–</a:t>
            </a:r>
            <a:endParaRPr sz="2400" dirty="0">
              <a:latin typeface="Arial"/>
              <a:cs typeface="Arial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"/>
              <a:tabLst>
                <a:tab pos="355600" algn="l"/>
              </a:tabLst>
            </a:pPr>
            <a:r>
              <a:rPr lang="en-GB" sz="2400" dirty="0">
                <a:latin typeface="Arial"/>
                <a:cs typeface="Arial"/>
              </a:rPr>
              <a:t>An overview of </a:t>
            </a:r>
            <a:r>
              <a:rPr sz="2400" dirty="0">
                <a:latin typeface="Arial"/>
                <a:cs typeface="Arial"/>
              </a:rPr>
              <a:t>6-8</a:t>
            </a:r>
            <a:r>
              <a:rPr sz="2400" spc="-1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weekly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sessions</a:t>
            </a:r>
            <a:r>
              <a:rPr lang="en-GB" sz="2400" spc="-10" dirty="0">
                <a:latin typeface="Arial"/>
                <a:cs typeface="Arial"/>
              </a:rPr>
              <a:t> including weekly activities</a:t>
            </a:r>
            <a:r>
              <a:rPr sz="2400" spc="-10" dirty="0">
                <a:latin typeface="Arial"/>
                <a:cs typeface="Arial"/>
              </a:rPr>
              <a:t>,</a:t>
            </a:r>
            <a:endParaRPr sz="2400" dirty="0">
              <a:latin typeface="Arial"/>
              <a:cs typeface="Arial"/>
            </a:endParaRPr>
          </a:p>
          <a:p>
            <a:pPr marL="355600" indent="-342900">
              <a:lnSpc>
                <a:spcPts val="2865"/>
              </a:lnSpc>
              <a:spcBef>
                <a:spcPts val="50"/>
              </a:spcBef>
              <a:buFont typeface="Wingdings"/>
              <a:buChar char="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Aims</a:t>
            </a:r>
            <a:r>
              <a:rPr sz="2400" spc="-1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contents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activity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must</a:t>
            </a:r>
            <a:r>
              <a:rPr sz="2400" spc="-16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be</a:t>
            </a:r>
            <a:endParaRPr sz="2400" dirty="0">
              <a:latin typeface="Arial"/>
              <a:cs typeface="Arial"/>
            </a:endParaRPr>
          </a:p>
          <a:p>
            <a:pPr marL="355600">
              <a:lnSpc>
                <a:spcPts val="2865"/>
              </a:lnSpc>
            </a:pPr>
            <a:r>
              <a:rPr sz="2400" spc="-10" dirty="0">
                <a:latin typeface="Arial"/>
                <a:cs typeface="Arial"/>
              </a:rPr>
              <a:t>written.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4083" rIns="0" bIns="0" rtlCol="0">
            <a:spAutoFit/>
          </a:bodyPr>
          <a:lstStyle/>
          <a:p>
            <a:pPr marL="2243455">
              <a:lnSpc>
                <a:spcPct val="100000"/>
              </a:lnSpc>
              <a:spcBef>
                <a:spcPts val="105"/>
              </a:spcBef>
            </a:pPr>
            <a:r>
              <a:rPr sz="3300" dirty="0">
                <a:latin typeface="Arial"/>
                <a:cs typeface="Arial"/>
              </a:rPr>
              <a:t>Step</a:t>
            </a:r>
            <a:r>
              <a:rPr sz="3300" spc="-70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one:</a:t>
            </a:r>
            <a:r>
              <a:rPr sz="3300" spc="-45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Slide</a:t>
            </a:r>
            <a:r>
              <a:rPr sz="3300" spc="-25" dirty="0">
                <a:latin typeface="Arial"/>
                <a:cs typeface="Arial"/>
              </a:rPr>
              <a:t> </a:t>
            </a:r>
            <a:r>
              <a:rPr sz="3300" spc="-50" dirty="0">
                <a:latin typeface="Arial"/>
                <a:cs typeface="Arial"/>
              </a:rPr>
              <a:t>2</a:t>
            </a:r>
            <a:endParaRPr sz="33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45477" y="465836"/>
            <a:ext cx="7853044" cy="1125564"/>
          </a:xfrm>
          <a:prstGeom prst="rect">
            <a:avLst/>
          </a:prstGeom>
        </p:spPr>
        <p:txBody>
          <a:bodyPr vert="horz" wrap="square" lIns="0" tIns="108838" rIns="0" bIns="0" rtlCol="0">
            <a:spAutoFit/>
          </a:bodyPr>
          <a:lstStyle/>
          <a:p>
            <a:pPr marL="2243455">
              <a:lnSpc>
                <a:spcPct val="100000"/>
              </a:lnSpc>
              <a:spcBef>
                <a:spcPts val="105"/>
              </a:spcBef>
            </a:pPr>
            <a:r>
              <a:rPr sz="3300" dirty="0">
                <a:latin typeface="Arial"/>
                <a:cs typeface="Arial"/>
              </a:rPr>
              <a:t>Step</a:t>
            </a:r>
            <a:r>
              <a:rPr sz="3300" spc="-70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one:</a:t>
            </a:r>
            <a:r>
              <a:rPr sz="3300" spc="-45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Slide</a:t>
            </a:r>
            <a:r>
              <a:rPr sz="3300" spc="-25" dirty="0">
                <a:latin typeface="Arial"/>
                <a:cs typeface="Arial"/>
              </a:rPr>
              <a:t> </a:t>
            </a:r>
            <a:r>
              <a:rPr sz="3300" spc="-50" dirty="0">
                <a:latin typeface="Arial"/>
                <a:cs typeface="Arial"/>
              </a:rPr>
              <a:t>2</a:t>
            </a:r>
            <a:br>
              <a:rPr lang="en-GB" sz="3300" spc="-50" dirty="0">
                <a:latin typeface="Arial"/>
                <a:cs typeface="Arial"/>
              </a:rPr>
            </a:br>
            <a:endParaRPr sz="33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07794" y="1219200"/>
            <a:ext cx="6328410" cy="419153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25"/>
              </a:spcBef>
            </a:pPr>
            <a:endParaRPr lang="en-GB" sz="2000" u="sng" spc="-10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Arial"/>
              <a:cs typeface="Arial"/>
              <a:hlinkClick r:id="rId2"/>
            </a:endParaRPr>
          </a:p>
          <a:p>
            <a:pPr marL="12700" marR="5080">
              <a:lnSpc>
                <a:spcPct val="100000"/>
              </a:lnSpc>
              <a:spcBef>
                <a:spcPts val="125"/>
              </a:spcBef>
            </a:pPr>
            <a:r>
              <a:rPr lang="en-GB" sz="2000" b="1" spc="-50" dirty="0">
                <a:latin typeface="Arial"/>
                <a:cs typeface="Arial"/>
              </a:rPr>
              <a:t>Examples of Activities:</a:t>
            </a:r>
          </a:p>
          <a:p>
            <a:pPr marL="12700" marR="5080">
              <a:lnSpc>
                <a:spcPct val="100000"/>
              </a:lnSpc>
              <a:spcBef>
                <a:spcPts val="125"/>
              </a:spcBef>
            </a:pPr>
            <a:endParaRPr lang="en-GB" sz="2000" u="sng" spc="-10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Arial"/>
              <a:cs typeface="Arial"/>
              <a:hlinkClick r:id="rId2"/>
            </a:endParaRPr>
          </a:p>
          <a:p>
            <a:pPr marL="12700" marR="5080">
              <a:lnSpc>
                <a:spcPct val="100000"/>
              </a:lnSpc>
              <a:spcBef>
                <a:spcPts val="125"/>
              </a:spcBef>
            </a:pPr>
            <a:r>
              <a:rPr sz="2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https://heas.health.vic.gov.au/early-childhood-services/curriculum-</a:t>
            </a:r>
            <a:r>
              <a:rPr sz="2000" u="sng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activities/healthy-</a:t>
            </a:r>
            <a:r>
              <a:rPr sz="20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eating-</a:t>
            </a:r>
            <a:r>
              <a:rPr sz="20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games-</a:t>
            </a:r>
            <a:r>
              <a:rPr sz="20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and-</a:t>
            </a:r>
            <a:r>
              <a:rPr sz="2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activities</a:t>
            </a:r>
            <a:r>
              <a:rPr sz="2000" u="none" spc="-1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2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https://www.pinterest.co.uk/pin/42995371421376915/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15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ts val="2500"/>
              </a:lnSpc>
              <a:spcBef>
                <a:spcPts val="5"/>
              </a:spcBef>
            </a:pPr>
            <a:r>
              <a:rPr sz="2100" u="sng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https://www.verywellfamily.com/fitness-</a:t>
            </a:r>
            <a:r>
              <a:rPr sz="21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and-physical-</a:t>
            </a:r>
            <a:endParaRPr sz="2100" dirty="0">
              <a:latin typeface="Arial"/>
              <a:cs typeface="Arial"/>
            </a:endParaRPr>
          </a:p>
          <a:p>
            <a:pPr marL="12700">
              <a:lnSpc>
                <a:spcPts val="2500"/>
              </a:lnSpc>
            </a:pPr>
            <a:r>
              <a:rPr sz="21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activities-</a:t>
            </a:r>
            <a:r>
              <a:rPr sz="21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for-</a:t>
            </a:r>
            <a:r>
              <a:rPr sz="21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school-</a:t>
            </a:r>
            <a:r>
              <a:rPr sz="21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aged-</a:t>
            </a:r>
            <a:r>
              <a:rPr sz="21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kids-1257209</a:t>
            </a:r>
            <a:endParaRPr sz="21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45"/>
              </a:spcBef>
            </a:pPr>
            <a:endParaRPr sz="2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1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https://www.nhs.uk/healthier-</a:t>
            </a:r>
            <a:endParaRPr sz="2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21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families/activities/#8wFojitSSbSEsgRc.97</a:t>
            </a:r>
            <a:endParaRPr sz="21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5312" y="1281175"/>
            <a:ext cx="7915275" cy="0"/>
          </a:xfrm>
          <a:custGeom>
            <a:avLst/>
            <a:gdLst/>
            <a:ahLst/>
            <a:cxnLst/>
            <a:rect l="l" t="t" r="r" b="b"/>
            <a:pathLst>
              <a:path w="7915275">
                <a:moveTo>
                  <a:pt x="0" y="0"/>
                </a:moveTo>
                <a:lnTo>
                  <a:pt x="7915084" y="0"/>
                </a:lnTo>
              </a:path>
            </a:pathLst>
          </a:custGeom>
          <a:ln w="31750">
            <a:solidFill>
              <a:srgbClr val="0D3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332611" y="1866582"/>
            <a:ext cx="6672580" cy="33813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25"/>
              </a:spcBef>
              <a:buFont typeface="Wingdings"/>
              <a:buChar char=""/>
              <a:tabLst>
                <a:tab pos="355600" algn="l"/>
              </a:tabLst>
            </a:pPr>
            <a:r>
              <a:rPr sz="2150" b="1" dirty="0">
                <a:latin typeface="Arial"/>
                <a:cs typeface="Arial"/>
              </a:rPr>
              <a:t>Rationale</a:t>
            </a:r>
            <a:r>
              <a:rPr sz="2150" b="1" spc="140" dirty="0">
                <a:latin typeface="Arial"/>
                <a:cs typeface="Arial"/>
              </a:rPr>
              <a:t> </a:t>
            </a:r>
            <a:r>
              <a:rPr sz="2150" b="1" dirty="0">
                <a:latin typeface="Arial"/>
                <a:cs typeface="Arial"/>
              </a:rPr>
              <a:t>and</a:t>
            </a:r>
            <a:r>
              <a:rPr sz="2150" b="1" spc="10" dirty="0">
                <a:latin typeface="Arial"/>
                <a:cs typeface="Arial"/>
              </a:rPr>
              <a:t> </a:t>
            </a:r>
            <a:r>
              <a:rPr sz="2150" b="1" dirty="0">
                <a:latin typeface="Arial"/>
                <a:cs typeface="Arial"/>
              </a:rPr>
              <a:t>focus</a:t>
            </a:r>
            <a:r>
              <a:rPr sz="2150" b="1" spc="55" dirty="0">
                <a:latin typeface="Arial"/>
                <a:cs typeface="Arial"/>
              </a:rPr>
              <a:t> </a:t>
            </a:r>
            <a:r>
              <a:rPr sz="2150" b="1" spc="-10" dirty="0">
                <a:latin typeface="Arial"/>
                <a:cs typeface="Arial"/>
              </a:rPr>
              <a:t>slides</a:t>
            </a:r>
            <a:r>
              <a:rPr sz="2150" spc="-10" dirty="0">
                <a:latin typeface="Arial"/>
                <a:cs typeface="Arial"/>
              </a:rPr>
              <a:t>:</a:t>
            </a:r>
            <a:endParaRPr sz="215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750"/>
              </a:spcBef>
              <a:buFont typeface="Wingdings"/>
              <a:buChar char=""/>
            </a:pPr>
            <a:endParaRPr sz="2150" dirty="0">
              <a:latin typeface="Arial"/>
              <a:cs typeface="Arial"/>
            </a:endParaRPr>
          </a:p>
          <a:p>
            <a:pPr marL="355600" marR="233679" indent="-343535">
              <a:lnSpc>
                <a:spcPts val="2100"/>
              </a:lnSpc>
              <a:buFont typeface="Wingdings"/>
              <a:buChar char=""/>
              <a:tabLst>
                <a:tab pos="355600" algn="l"/>
              </a:tabLst>
            </a:pPr>
            <a:r>
              <a:rPr sz="2150" dirty="0">
                <a:latin typeface="Arial"/>
                <a:cs typeface="Arial"/>
              </a:rPr>
              <a:t>Refer</a:t>
            </a:r>
            <a:r>
              <a:rPr sz="2150" spc="4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to</a:t>
            </a:r>
            <a:r>
              <a:rPr sz="2150" spc="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national</a:t>
            </a:r>
            <a:r>
              <a:rPr sz="2150" spc="5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guidelines</a:t>
            </a:r>
            <a:r>
              <a:rPr sz="2150" spc="-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and</a:t>
            </a:r>
            <a:r>
              <a:rPr sz="2150" spc="8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indicate</a:t>
            </a:r>
            <a:r>
              <a:rPr sz="2150" spc="-65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using </a:t>
            </a:r>
            <a:r>
              <a:rPr sz="2150" dirty="0">
                <a:latin typeface="Arial"/>
                <a:cs typeface="Arial"/>
              </a:rPr>
              <a:t>statistics</a:t>
            </a:r>
            <a:r>
              <a:rPr sz="2150" spc="-10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whether</a:t>
            </a:r>
            <a:r>
              <a:rPr sz="2150" spc="5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your</a:t>
            </a:r>
            <a:r>
              <a:rPr sz="2150" spc="19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age group</a:t>
            </a:r>
            <a:r>
              <a:rPr sz="2150" spc="9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are</a:t>
            </a:r>
            <a:r>
              <a:rPr sz="2150" spc="-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meeting</a:t>
            </a:r>
            <a:r>
              <a:rPr sz="2150" spc="15" dirty="0">
                <a:latin typeface="Arial"/>
                <a:cs typeface="Arial"/>
              </a:rPr>
              <a:t> </a:t>
            </a:r>
            <a:r>
              <a:rPr sz="2150" spc="-25" dirty="0">
                <a:latin typeface="Arial"/>
                <a:cs typeface="Arial"/>
              </a:rPr>
              <a:t>the </a:t>
            </a:r>
            <a:r>
              <a:rPr sz="2150" spc="-10" dirty="0">
                <a:latin typeface="Arial"/>
                <a:cs typeface="Arial"/>
              </a:rPr>
              <a:t>guidelines.</a:t>
            </a:r>
            <a:endParaRPr sz="2150" dirty="0">
              <a:latin typeface="Arial"/>
              <a:cs typeface="Arial"/>
            </a:endParaRPr>
          </a:p>
          <a:p>
            <a:pPr marL="355600" marR="100330" indent="-343535">
              <a:lnSpc>
                <a:spcPts val="2100"/>
              </a:lnSpc>
              <a:spcBef>
                <a:spcPts val="535"/>
              </a:spcBef>
              <a:buFont typeface="Wingdings"/>
              <a:buChar char=""/>
              <a:tabLst>
                <a:tab pos="355600" algn="l"/>
              </a:tabLst>
            </a:pPr>
            <a:r>
              <a:rPr sz="2150" dirty="0">
                <a:latin typeface="Arial"/>
                <a:cs typeface="Arial"/>
              </a:rPr>
              <a:t>Short</a:t>
            </a:r>
            <a:r>
              <a:rPr sz="2150" spc="8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term</a:t>
            </a:r>
            <a:r>
              <a:rPr sz="2150" spc="-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and</a:t>
            </a:r>
            <a:r>
              <a:rPr sz="2150" spc="8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long</a:t>
            </a:r>
            <a:r>
              <a:rPr sz="2150" spc="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term consequences</a:t>
            </a:r>
            <a:r>
              <a:rPr sz="2150" spc="12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of</a:t>
            </a:r>
            <a:r>
              <a:rPr sz="2150" spc="10" dirty="0">
                <a:latin typeface="Arial"/>
                <a:cs typeface="Arial"/>
              </a:rPr>
              <a:t> </a:t>
            </a:r>
            <a:r>
              <a:rPr sz="2150" spc="-20" dirty="0">
                <a:latin typeface="Arial"/>
                <a:cs typeface="Arial"/>
              </a:rPr>
              <a:t>poor </a:t>
            </a:r>
            <a:r>
              <a:rPr sz="2150" dirty="0">
                <a:latin typeface="Arial"/>
                <a:cs typeface="Arial"/>
              </a:rPr>
              <a:t>habits</a:t>
            </a:r>
            <a:r>
              <a:rPr sz="2150" spc="7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for</a:t>
            </a:r>
            <a:r>
              <a:rPr sz="2150" spc="6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chosen</a:t>
            </a:r>
            <a:r>
              <a:rPr sz="2150" spc="3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focus:</a:t>
            </a:r>
            <a:r>
              <a:rPr sz="2150" spc="3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short</a:t>
            </a:r>
            <a:r>
              <a:rPr sz="2150" spc="4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term</a:t>
            </a:r>
            <a:r>
              <a:rPr sz="2150" spc="2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=</a:t>
            </a:r>
            <a:r>
              <a:rPr sz="2150" spc="4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daily</a:t>
            </a:r>
            <a:r>
              <a:rPr sz="2150" spc="-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life</a:t>
            </a:r>
            <a:r>
              <a:rPr sz="2150" spc="-55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(e.g. </a:t>
            </a:r>
            <a:r>
              <a:rPr sz="2150" dirty="0">
                <a:latin typeface="Arial"/>
                <a:cs typeface="Arial"/>
              </a:rPr>
              <a:t>changes</a:t>
            </a:r>
            <a:r>
              <a:rPr sz="2150" spc="5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in</a:t>
            </a:r>
            <a:r>
              <a:rPr sz="2150" spc="-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behaviour)</a:t>
            </a:r>
            <a:r>
              <a:rPr sz="2150" spc="18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long-term</a:t>
            </a:r>
            <a:r>
              <a:rPr sz="2150" spc="-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=</a:t>
            </a:r>
            <a:r>
              <a:rPr sz="2150" spc="5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future</a:t>
            </a:r>
            <a:endParaRPr sz="2150" dirty="0">
              <a:latin typeface="Arial"/>
              <a:cs typeface="Arial"/>
            </a:endParaRPr>
          </a:p>
          <a:p>
            <a:pPr marL="355600" indent="-342900">
              <a:lnSpc>
                <a:spcPts val="2330"/>
              </a:lnSpc>
              <a:buFont typeface="Wingdings"/>
              <a:buChar char=""/>
              <a:tabLst>
                <a:tab pos="355600" algn="l"/>
              </a:tabLst>
            </a:pPr>
            <a:r>
              <a:rPr sz="2150" dirty="0">
                <a:latin typeface="Arial"/>
                <a:cs typeface="Arial"/>
              </a:rPr>
              <a:t>Identify</a:t>
            </a:r>
            <a:r>
              <a:rPr sz="2150" spc="15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3</a:t>
            </a:r>
            <a:r>
              <a:rPr sz="2150" spc="2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key</a:t>
            </a:r>
            <a:r>
              <a:rPr sz="2150" spc="7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aims</a:t>
            </a:r>
            <a:r>
              <a:rPr sz="2150" spc="-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of</a:t>
            </a:r>
            <a:r>
              <a:rPr sz="2150" spc="-5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the</a:t>
            </a:r>
            <a:r>
              <a:rPr sz="2150" spc="10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campaign</a:t>
            </a:r>
            <a:r>
              <a:rPr sz="2150" spc="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and</a:t>
            </a:r>
            <a:r>
              <a:rPr sz="2150" spc="2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explain</a:t>
            </a:r>
            <a:r>
              <a:rPr sz="2150" spc="175" dirty="0">
                <a:latin typeface="Arial"/>
                <a:cs typeface="Arial"/>
              </a:rPr>
              <a:t> </a:t>
            </a:r>
            <a:r>
              <a:rPr sz="2150" spc="-25" dirty="0">
                <a:latin typeface="Arial"/>
                <a:cs typeface="Arial"/>
              </a:rPr>
              <a:t>the</a:t>
            </a:r>
            <a:endParaRPr sz="2150" dirty="0">
              <a:latin typeface="Arial"/>
              <a:cs typeface="Arial"/>
            </a:endParaRPr>
          </a:p>
          <a:p>
            <a:pPr marL="355600">
              <a:lnSpc>
                <a:spcPts val="2495"/>
              </a:lnSpc>
            </a:pPr>
            <a:r>
              <a:rPr sz="2150" dirty="0">
                <a:latin typeface="Arial"/>
                <a:cs typeface="Arial"/>
              </a:rPr>
              <a:t>benefit</a:t>
            </a:r>
            <a:r>
              <a:rPr sz="2150" spc="-2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of</a:t>
            </a:r>
            <a:r>
              <a:rPr sz="2150" spc="-2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achieving</a:t>
            </a:r>
            <a:r>
              <a:rPr sz="2150" spc="6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those</a:t>
            </a:r>
            <a:r>
              <a:rPr sz="2150" spc="50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aims.</a:t>
            </a:r>
            <a:endParaRPr sz="215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0"/>
              </a:spcBef>
              <a:buFont typeface="Wingdings"/>
              <a:buChar char=""/>
              <a:tabLst>
                <a:tab pos="355600" algn="l"/>
              </a:tabLst>
            </a:pPr>
            <a:r>
              <a:rPr sz="2150" dirty="0">
                <a:latin typeface="Arial"/>
                <a:cs typeface="Arial"/>
              </a:rPr>
              <a:t>Ensure</a:t>
            </a:r>
            <a:r>
              <a:rPr sz="2150" spc="1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your</a:t>
            </a:r>
            <a:r>
              <a:rPr sz="2150" spc="26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aims</a:t>
            </a:r>
            <a:r>
              <a:rPr sz="2150" spc="-10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can be</a:t>
            </a:r>
            <a:r>
              <a:rPr sz="2150" spc="-5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measured</a:t>
            </a:r>
            <a:endParaRPr sz="2150" dirty="0">
              <a:latin typeface="Arial"/>
              <a:cs typeface="Arial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436" rIns="0" bIns="0" rtlCol="0">
            <a:spAutoFit/>
          </a:bodyPr>
          <a:lstStyle/>
          <a:p>
            <a:pPr marL="2453640" algn="l">
              <a:lnSpc>
                <a:spcPct val="100000"/>
              </a:lnSpc>
              <a:spcBef>
                <a:spcPts val="100"/>
              </a:spcBef>
            </a:pPr>
            <a:r>
              <a:rPr sz="3300" dirty="0">
                <a:latin typeface="Arial"/>
                <a:cs typeface="Arial"/>
              </a:rPr>
              <a:t>Group</a:t>
            </a:r>
            <a:r>
              <a:rPr sz="3300" spc="-110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member</a:t>
            </a:r>
            <a:r>
              <a:rPr sz="3300" spc="-195" dirty="0">
                <a:latin typeface="Arial"/>
                <a:cs typeface="Arial"/>
              </a:rPr>
              <a:t> </a:t>
            </a:r>
            <a:r>
              <a:rPr sz="3300" spc="-50" dirty="0">
                <a:latin typeface="Arial"/>
                <a:cs typeface="Arial"/>
              </a:rPr>
              <a:t>1</a:t>
            </a:r>
            <a:r>
              <a:rPr lang="en-GB" sz="3300" spc="-50" dirty="0">
                <a:latin typeface="Arial"/>
                <a:cs typeface="Arial"/>
              </a:rPr>
              <a:t> Task</a:t>
            </a:r>
            <a:endParaRPr sz="33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5312" y="1281175"/>
            <a:ext cx="7915275" cy="0"/>
          </a:xfrm>
          <a:custGeom>
            <a:avLst/>
            <a:gdLst/>
            <a:ahLst/>
            <a:cxnLst/>
            <a:rect l="l" t="t" r="r" b="b"/>
            <a:pathLst>
              <a:path w="7915275">
                <a:moveTo>
                  <a:pt x="0" y="0"/>
                </a:moveTo>
                <a:lnTo>
                  <a:pt x="7915084" y="0"/>
                </a:lnTo>
              </a:path>
            </a:pathLst>
          </a:custGeom>
          <a:ln w="31750">
            <a:solidFill>
              <a:srgbClr val="0D3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77252" y="1851342"/>
            <a:ext cx="7033895" cy="348742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15"/>
              </a:spcBef>
              <a:buFont typeface="Wingdings"/>
              <a:buChar char=""/>
              <a:tabLst>
                <a:tab pos="355600" algn="l"/>
              </a:tabLst>
            </a:pPr>
            <a:r>
              <a:rPr sz="2150" dirty="0">
                <a:latin typeface="Arial"/>
                <a:cs typeface="Arial"/>
              </a:rPr>
              <a:t>For</a:t>
            </a:r>
            <a:r>
              <a:rPr sz="2150" spc="50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example:</a:t>
            </a:r>
            <a:endParaRPr sz="2150" dirty="0">
              <a:latin typeface="Arial"/>
              <a:cs typeface="Arial"/>
            </a:endParaRPr>
          </a:p>
          <a:p>
            <a:pPr marL="12700" marR="236854">
              <a:lnSpc>
                <a:spcPts val="2400"/>
              </a:lnSpc>
              <a:spcBef>
                <a:spcPts val="655"/>
              </a:spcBef>
            </a:pPr>
            <a:r>
              <a:rPr sz="2150" dirty="0">
                <a:latin typeface="Arial"/>
                <a:cs typeface="Arial"/>
              </a:rPr>
              <a:t>Assuming</a:t>
            </a:r>
            <a:r>
              <a:rPr sz="2150" spc="-6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your</a:t>
            </a:r>
            <a:r>
              <a:rPr sz="2150" spc="20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chosen</a:t>
            </a:r>
            <a:r>
              <a:rPr sz="2150" spc="-7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focus</a:t>
            </a:r>
            <a:r>
              <a:rPr sz="2150" spc="6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is</a:t>
            </a:r>
            <a:r>
              <a:rPr sz="2150" spc="-10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unhealthy</a:t>
            </a:r>
            <a:r>
              <a:rPr sz="2150" spc="15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diet/eating</a:t>
            </a:r>
            <a:r>
              <a:rPr sz="2150" spc="20" dirty="0">
                <a:latin typeface="Arial"/>
                <a:cs typeface="Arial"/>
              </a:rPr>
              <a:t> </a:t>
            </a:r>
            <a:r>
              <a:rPr sz="2150" spc="-35" dirty="0">
                <a:latin typeface="Arial"/>
                <a:cs typeface="Arial"/>
              </a:rPr>
              <a:t>or </a:t>
            </a:r>
            <a:r>
              <a:rPr sz="2150" dirty="0">
                <a:latin typeface="Arial"/>
                <a:cs typeface="Arial"/>
              </a:rPr>
              <a:t>physical</a:t>
            </a:r>
            <a:r>
              <a:rPr sz="2150" spc="30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inactivity</a:t>
            </a:r>
            <a:endParaRPr sz="215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2150" dirty="0">
                <a:latin typeface="Arial"/>
                <a:cs typeface="Arial"/>
              </a:rPr>
              <a:t>You</a:t>
            </a:r>
            <a:r>
              <a:rPr sz="2150" spc="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need</a:t>
            </a:r>
            <a:r>
              <a:rPr sz="2150" spc="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to</a:t>
            </a:r>
            <a:r>
              <a:rPr sz="2150" spc="-13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state</a:t>
            </a:r>
            <a:r>
              <a:rPr sz="2150" spc="10" dirty="0">
                <a:latin typeface="Arial"/>
                <a:cs typeface="Arial"/>
              </a:rPr>
              <a:t> </a:t>
            </a:r>
            <a:r>
              <a:rPr sz="2150" spc="-25" dirty="0">
                <a:latin typeface="Arial"/>
                <a:cs typeface="Arial"/>
              </a:rPr>
              <a:t>the</a:t>
            </a:r>
            <a:endParaRPr sz="215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130"/>
              </a:spcBef>
            </a:pPr>
            <a:endParaRPr sz="2150" dirty="0">
              <a:latin typeface="Arial"/>
              <a:cs typeface="Arial"/>
            </a:endParaRPr>
          </a:p>
          <a:p>
            <a:pPr marL="355600" marR="141605" indent="-343535">
              <a:lnSpc>
                <a:spcPct val="93200"/>
              </a:lnSpc>
              <a:buFont typeface="Wingdings"/>
              <a:buChar char=""/>
              <a:tabLst>
                <a:tab pos="355600" algn="l"/>
              </a:tabLst>
            </a:pPr>
            <a:r>
              <a:rPr sz="2150" dirty="0">
                <a:latin typeface="Arial"/>
                <a:cs typeface="Arial"/>
              </a:rPr>
              <a:t>Short</a:t>
            </a:r>
            <a:r>
              <a:rPr sz="2150" spc="12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term</a:t>
            </a:r>
            <a:r>
              <a:rPr sz="2150" spc="2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and</a:t>
            </a:r>
            <a:r>
              <a:rPr sz="2150" spc="114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long</a:t>
            </a:r>
            <a:r>
              <a:rPr sz="2150" spc="3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term</a:t>
            </a:r>
            <a:r>
              <a:rPr sz="2150" spc="3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consequences</a:t>
            </a:r>
            <a:r>
              <a:rPr sz="2150" spc="15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of</a:t>
            </a:r>
            <a:r>
              <a:rPr sz="2150" spc="35" dirty="0">
                <a:latin typeface="Arial"/>
                <a:cs typeface="Arial"/>
              </a:rPr>
              <a:t> </a:t>
            </a:r>
            <a:r>
              <a:rPr sz="2150" i="1" spc="-10" dirty="0">
                <a:latin typeface="Arial"/>
                <a:cs typeface="Arial"/>
              </a:rPr>
              <a:t>unhealthy </a:t>
            </a:r>
            <a:r>
              <a:rPr sz="2150" i="1" dirty="0">
                <a:latin typeface="Arial"/>
                <a:cs typeface="Arial"/>
              </a:rPr>
              <a:t>diet/eating</a:t>
            </a:r>
            <a:r>
              <a:rPr sz="2150" i="1" spc="120" dirty="0">
                <a:latin typeface="Arial"/>
                <a:cs typeface="Arial"/>
              </a:rPr>
              <a:t> </a:t>
            </a:r>
            <a:r>
              <a:rPr sz="2150" i="1" dirty="0">
                <a:latin typeface="Arial"/>
                <a:cs typeface="Arial"/>
              </a:rPr>
              <a:t>or</a:t>
            </a:r>
            <a:r>
              <a:rPr sz="2150" i="1" spc="-10" dirty="0">
                <a:latin typeface="Arial"/>
                <a:cs typeface="Arial"/>
              </a:rPr>
              <a:t> </a:t>
            </a:r>
            <a:r>
              <a:rPr sz="2150" i="1" dirty="0">
                <a:latin typeface="Arial"/>
                <a:cs typeface="Arial"/>
              </a:rPr>
              <a:t>physical</a:t>
            </a:r>
            <a:r>
              <a:rPr sz="2150" i="1" spc="10" dirty="0">
                <a:latin typeface="Arial"/>
                <a:cs typeface="Arial"/>
              </a:rPr>
              <a:t> </a:t>
            </a:r>
            <a:r>
              <a:rPr sz="2150" i="1" dirty="0">
                <a:latin typeface="Arial"/>
                <a:cs typeface="Arial"/>
              </a:rPr>
              <a:t>inactivity</a:t>
            </a:r>
            <a:r>
              <a:rPr sz="2150" i="1" spc="-6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in</a:t>
            </a:r>
            <a:r>
              <a:rPr sz="2150" spc="-4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your</a:t>
            </a:r>
            <a:r>
              <a:rPr sz="2150" spc="240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chosen population</a:t>
            </a:r>
            <a:endParaRPr sz="2150" dirty="0">
              <a:latin typeface="Arial"/>
              <a:cs typeface="Arial"/>
            </a:endParaRPr>
          </a:p>
          <a:p>
            <a:pPr marL="355600" marR="5080" indent="-343535">
              <a:lnSpc>
                <a:spcPts val="2400"/>
              </a:lnSpc>
              <a:spcBef>
                <a:spcPts val="505"/>
              </a:spcBef>
              <a:buFont typeface="Wingdings"/>
              <a:buChar char=""/>
              <a:tabLst>
                <a:tab pos="355600" algn="l"/>
              </a:tabLst>
            </a:pPr>
            <a:r>
              <a:rPr sz="2150" dirty="0">
                <a:latin typeface="Arial"/>
                <a:cs typeface="Arial"/>
              </a:rPr>
              <a:t>This</a:t>
            </a:r>
            <a:r>
              <a:rPr sz="2150" spc="-7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should</a:t>
            </a:r>
            <a:r>
              <a:rPr sz="2150" spc="4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be</a:t>
            </a:r>
            <a:r>
              <a:rPr sz="2150" spc="2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presented</a:t>
            </a:r>
            <a:r>
              <a:rPr sz="2150" spc="1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on</a:t>
            </a:r>
            <a:r>
              <a:rPr sz="2150" spc="2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separate</a:t>
            </a:r>
            <a:r>
              <a:rPr sz="2150" spc="12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slides</a:t>
            </a:r>
            <a:r>
              <a:rPr sz="2150" spc="-8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or</a:t>
            </a:r>
            <a:r>
              <a:rPr sz="2150" spc="70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beside </a:t>
            </a:r>
            <a:r>
              <a:rPr sz="2150" dirty="0">
                <a:latin typeface="Arial"/>
                <a:cs typeface="Arial"/>
              </a:rPr>
              <a:t>each</a:t>
            </a:r>
            <a:r>
              <a:rPr sz="2150" spc="-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other</a:t>
            </a:r>
            <a:r>
              <a:rPr sz="2150" spc="110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and</a:t>
            </a:r>
            <a:r>
              <a:rPr sz="2150" spc="-5" dirty="0">
                <a:latin typeface="Arial"/>
                <a:cs typeface="Arial"/>
              </a:rPr>
              <a:t> </a:t>
            </a:r>
            <a:r>
              <a:rPr sz="2150" dirty="0">
                <a:latin typeface="Arial"/>
                <a:cs typeface="Arial"/>
              </a:rPr>
              <a:t>well</a:t>
            </a:r>
            <a:r>
              <a:rPr sz="2150" spc="-30" dirty="0">
                <a:latin typeface="Arial"/>
                <a:cs typeface="Arial"/>
              </a:rPr>
              <a:t> </a:t>
            </a:r>
            <a:r>
              <a:rPr sz="2150" spc="-10" dirty="0">
                <a:latin typeface="Arial"/>
                <a:cs typeface="Arial"/>
              </a:rPr>
              <a:t>titled</a:t>
            </a:r>
            <a:endParaRPr sz="2150" dirty="0">
              <a:latin typeface="Arial"/>
              <a:cs typeface="Arial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56970">
              <a:lnSpc>
                <a:spcPct val="100000"/>
              </a:lnSpc>
              <a:spcBef>
                <a:spcPts val="105"/>
              </a:spcBef>
            </a:pPr>
            <a:r>
              <a:rPr sz="3300" dirty="0">
                <a:latin typeface="Arial"/>
                <a:cs typeface="Arial"/>
              </a:rPr>
              <a:t>For</a:t>
            </a:r>
            <a:r>
              <a:rPr sz="3300" spc="-130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example:</a:t>
            </a:r>
            <a:r>
              <a:rPr sz="3300" spc="-15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Group</a:t>
            </a:r>
            <a:r>
              <a:rPr sz="3300" spc="-110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member</a:t>
            </a:r>
            <a:r>
              <a:rPr sz="3300" spc="-200" dirty="0">
                <a:latin typeface="Arial"/>
                <a:cs typeface="Arial"/>
              </a:rPr>
              <a:t> </a:t>
            </a:r>
            <a:r>
              <a:rPr sz="3300" spc="-50" dirty="0">
                <a:latin typeface="Arial"/>
                <a:cs typeface="Arial"/>
              </a:rPr>
              <a:t>1</a:t>
            </a:r>
            <a:endParaRPr sz="33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5312" y="1281175"/>
            <a:ext cx="7915275" cy="0"/>
          </a:xfrm>
          <a:custGeom>
            <a:avLst/>
            <a:gdLst/>
            <a:ahLst/>
            <a:cxnLst/>
            <a:rect l="l" t="t" r="r" b="b"/>
            <a:pathLst>
              <a:path w="7915275">
                <a:moveTo>
                  <a:pt x="0" y="0"/>
                </a:moveTo>
                <a:lnTo>
                  <a:pt x="7915084" y="0"/>
                </a:lnTo>
              </a:path>
            </a:pathLst>
          </a:custGeom>
          <a:ln w="31750">
            <a:solidFill>
              <a:srgbClr val="0D3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23849" y="1371600"/>
            <a:ext cx="8458200" cy="478913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55600" algn="l"/>
              </a:tabLst>
            </a:pPr>
            <a:r>
              <a:rPr sz="2000" dirty="0">
                <a:latin typeface="Arial"/>
                <a:cs typeface="Arial"/>
              </a:rPr>
              <a:t>Identify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types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7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evaluation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9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ways</a:t>
            </a:r>
            <a:r>
              <a:rPr sz="2000" spc="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7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measuring</a:t>
            </a:r>
            <a:r>
              <a:rPr lang="en-GB"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whether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aims</a:t>
            </a:r>
            <a:r>
              <a:rPr sz="2000" spc="-8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have</a:t>
            </a:r>
            <a:r>
              <a:rPr sz="2000" spc="-7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been</a:t>
            </a:r>
            <a:r>
              <a:rPr sz="2000" spc="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achieved.</a:t>
            </a:r>
            <a:endParaRPr lang="en-GB" sz="2000" spc="-1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 panose="020B0604020202020204" pitchFamily="34" charset="0"/>
              <a:buChar char="•"/>
              <a:tabLst>
                <a:tab pos="355600" algn="l"/>
              </a:tabLst>
            </a:pPr>
            <a:r>
              <a:rPr lang="en-GB" sz="2000" spc="-10" dirty="0">
                <a:latin typeface="Arial"/>
                <a:cs typeface="Arial"/>
              </a:rPr>
              <a:t>Short-Term Evaluations (Focus on Immediate Effects)</a:t>
            </a:r>
          </a:p>
          <a:p>
            <a:pPr marL="12700" lvl="8">
              <a:spcBef>
                <a:spcPts val="105"/>
              </a:spcBef>
              <a:tabLst>
                <a:tab pos="355600" algn="l"/>
              </a:tabLst>
            </a:pPr>
            <a:r>
              <a:rPr lang="en-GB" sz="2250" spc="-10" dirty="0">
                <a:latin typeface="Arial"/>
                <a:cs typeface="Arial"/>
              </a:rPr>
              <a:t>		- </a:t>
            </a:r>
            <a:r>
              <a:rPr lang="en-GB" sz="1700" spc="-10" dirty="0">
                <a:latin typeface="Arial"/>
                <a:cs typeface="Arial"/>
              </a:rPr>
              <a:t>Formative (during the campaign), Process (was campaign 				 achieved), Impact (measure immediate changes)</a:t>
            </a:r>
          </a:p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 panose="020B0604020202020204" pitchFamily="34" charset="0"/>
              <a:buChar char="•"/>
              <a:tabLst>
                <a:tab pos="355600" algn="l"/>
              </a:tabLst>
            </a:pPr>
            <a:r>
              <a:rPr lang="en-GB" sz="2100" dirty="0">
                <a:latin typeface="Arial"/>
                <a:cs typeface="Arial"/>
              </a:rPr>
              <a:t>Long-Term Evaluations (Focus on Sustained Effects</a:t>
            </a:r>
            <a:r>
              <a:rPr lang="en-GB" sz="2250" dirty="0">
                <a:latin typeface="Arial"/>
                <a:cs typeface="Arial"/>
              </a:rPr>
              <a:t>)</a:t>
            </a:r>
          </a:p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55600" algn="l"/>
              </a:tabLst>
            </a:pPr>
            <a:r>
              <a:rPr lang="en-GB" sz="2250" dirty="0">
                <a:latin typeface="Arial"/>
                <a:cs typeface="Arial"/>
              </a:rPr>
              <a:t>	</a:t>
            </a:r>
            <a:r>
              <a:rPr lang="en-GB" sz="1700" dirty="0">
                <a:latin typeface="Arial"/>
                <a:cs typeface="Arial"/>
              </a:rPr>
              <a:t>	- Outcome (measure long term effects)</a:t>
            </a:r>
          </a:p>
          <a:p>
            <a:pPr marL="355600" marR="253365" indent="-343535">
              <a:lnSpc>
                <a:spcPct val="100000"/>
              </a:lnSpc>
              <a:buFont typeface="Wingdings"/>
              <a:buChar char=""/>
              <a:tabLst>
                <a:tab pos="355600" algn="l"/>
                <a:tab pos="441325" algn="l"/>
              </a:tabLst>
            </a:pPr>
            <a:r>
              <a:rPr sz="2000" dirty="0">
                <a:latin typeface="Arial"/>
                <a:cs typeface="Arial"/>
              </a:rPr>
              <a:t>Create</a:t>
            </a:r>
            <a:r>
              <a:rPr sz="2000" spc="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eye-</a:t>
            </a:r>
            <a:r>
              <a:rPr sz="2000" b="1" dirty="0">
                <a:latin typeface="Arial"/>
                <a:cs typeface="Arial"/>
              </a:rPr>
              <a:t>catching</a:t>
            </a:r>
            <a:r>
              <a:rPr sz="2000" b="1" spc="-9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poster</a:t>
            </a:r>
            <a:r>
              <a:rPr sz="2000" b="1" spc="-1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advertise</a:t>
            </a:r>
            <a:r>
              <a:rPr sz="2000" spc="1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the </a:t>
            </a:r>
            <a:r>
              <a:rPr sz="2000" dirty="0">
                <a:latin typeface="Arial"/>
                <a:cs typeface="Arial"/>
              </a:rPr>
              <a:t>campaign: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include</a:t>
            </a:r>
            <a:r>
              <a:rPr sz="2000" spc="-1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7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focus,</a:t>
            </a:r>
            <a:r>
              <a:rPr sz="2000" b="1" spc="-5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the</a:t>
            </a:r>
            <a:r>
              <a:rPr sz="2000" b="1" spc="-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activity</a:t>
            </a:r>
            <a:r>
              <a:rPr sz="2000" b="1" spc="-65" dirty="0">
                <a:latin typeface="Arial"/>
                <a:cs typeface="Arial"/>
              </a:rPr>
              <a:t> </a:t>
            </a:r>
            <a:r>
              <a:rPr sz="2000" b="1" spc="-25" dirty="0">
                <a:latin typeface="Arial"/>
                <a:cs typeface="Arial"/>
              </a:rPr>
              <a:t>and </a:t>
            </a:r>
            <a:r>
              <a:rPr sz="2000" b="1" spc="-10" dirty="0">
                <a:latin typeface="Arial"/>
                <a:cs typeface="Arial"/>
              </a:rPr>
              <a:t>benefits</a:t>
            </a:r>
            <a:endParaRPr lang="en-GB" sz="2000" b="1" spc="-10" dirty="0">
              <a:latin typeface="Arial"/>
              <a:cs typeface="Arial"/>
            </a:endParaRPr>
          </a:p>
          <a:p>
            <a:pPr marL="355600" marR="253365" indent="-343535">
              <a:lnSpc>
                <a:spcPct val="100000"/>
              </a:lnSpc>
              <a:buFont typeface="Wingdings"/>
              <a:buChar char=""/>
              <a:tabLst>
                <a:tab pos="355600" algn="l"/>
                <a:tab pos="441325" algn="l"/>
              </a:tabLst>
            </a:pPr>
            <a:r>
              <a:rPr lang="en-GB" sz="2000" dirty="0">
                <a:latin typeface="Arial"/>
                <a:cs typeface="Arial"/>
              </a:rPr>
              <a:t>Identify potential partners – organisations in the local area and available nationally to show resources that can be used in your campaign</a:t>
            </a:r>
          </a:p>
          <a:p>
            <a:pPr marL="355600" marR="253365" indent="-343535">
              <a:lnSpc>
                <a:spcPct val="100000"/>
              </a:lnSpc>
              <a:buFont typeface="Wingdings"/>
              <a:buChar char=""/>
              <a:tabLst>
                <a:tab pos="355600" algn="l"/>
                <a:tab pos="441325" algn="l"/>
              </a:tabLst>
            </a:pPr>
            <a:r>
              <a:rPr lang="en-GB" sz="2000" dirty="0"/>
              <a:t>Identify some of the resources used in the identified campaigns that can be replicated/used in your campaign. </a:t>
            </a:r>
            <a:endParaRPr lang="en-GB" sz="2000" dirty="0">
              <a:latin typeface="Arial"/>
              <a:cs typeface="Arial"/>
            </a:endParaRPr>
          </a:p>
          <a:p>
            <a:pPr marL="355600" marR="253365" indent="-343535">
              <a:lnSpc>
                <a:spcPct val="100000"/>
              </a:lnSpc>
              <a:buFont typeface="Wingdings"/>
              <a:buChar char=""/>
              <a:tabLst>
                <a:tab pos="355600" algn="l"/>
                <a:tab pos="441325" algn="l"/>
              </a:tabLst>
            </a:pPr>
            <a:endParaRPr sz="2250" dirty="0">
              <a:latin typeface="Arial"/>
              <a:cs typeface="Arial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645477" y="465836"/>
            <a:ext cx="7853044" cy="673517"/>
          </a:xfrm>
          <a:prstGeom prst="rect">
            <a:avLst/>
          </a:prstGeom>
        </p:spPr>
        <p:txBody>
          <a:bodyPr vert="horz" wrap="square" lIns="0" tIns="164083" rIns="0" bIns="0" rtlCol="0">
            <a:spAutoFit/>
          </a:bodyPr>
          <a:lstStyle/>
          <a:p>
            <a:pPr marL="2376805">
              <a:lnSpc>
                <a:spcPct val="100000"/>
              </a:lnSpc>
              <a:spcBef>
                <a:spcPts val="105"/>
              </a:spcBef>
            </a:pPr>
            <a:r>
              <a:rPr sz="3300" dirty="0">
                <a:latin typeface="Arial"/>
                <a:cs typeface="Arial"/>
              </a:rPr>
              <a:t>Group</a:t>
            </a:r>
            <a:r>
              <a:rPr sz="3300" spc="-80" dirty="0">
                <a:latin typeface="Arial"/>
                <a:cs typeface="Arial"/>
              </a:rPr>
              <a:t> </a:t>
            </a:r>
            <a:r>
              <a:rPr sz="3300" dirty="0">
                <a:latin typeface="Arial"/>
                <a:cs typeface="Arial"/>
              </a:rPr>
              <a:t>member</a:t>
            </a:r>
            <a:r>
              <a:rPr sz="3300" spc="-160" dirty="0">
                <a:latin typeface="Arial"/>
                <a:cs typeface="Arial"/>
              </a:rPr>
              <a:t> </a:t>
            </a:r>
            <a:r>
              <a:rPr sz="3300" spc="-50" dirty="0">
                <a:latin typeface="Arial"/>
                <a:cs typeface="Arial"/>
              </a:rPr>
              <a:t>2</a:t>
            </a:r>
            <a:r>
              <a:rPr lang="en-GB" sz="3300" spc="-50" dirty="0">
                <a:latin typeface="Arial"/>
                <a:cs typeface="Arial"/>
              </a:rPr>
              <a:t> Task</a:t>
            </a:r>
            <a:endParaRPr sz="33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Example</a:t>
            </a:r>
            <a:r>
              <a:rPr spc="-275" dirty="0"/>
              <a:t> </a:t>
            </a:r>
            <a:r>
              <a:rPr dirty="0"/>
              <a:t>of</a:t>
            </a:r>
            <a:r>
              <a:rPr spc="-20" dirty="0"/>
              <a:t> </a:t>
            </a:r>
            <a:r>
              <a:rPr dirty="0"/>
              <a:t>potential</a:t>
            </a:r>
            <a:r>
              <a:rPr spc="-254" dirty="0"/>
              <a:t> </a:t>
            </a:r>
            <a:r>
              <a:rPr spc="-10" dirty="0"/>
              <a:t>partners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57250" y="1600200"/>
            <a:ext cx="7429500" cy="391477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5312" y="1281175"/>
            <a:ext cx="7915275" cy="0"/>
          </a:xfrm>
          <a:custGeom>
            <a:avLst/>
            <a:gdLst/>
            <a:ahLst/>
            <a:cxnLst/>
            <a:rect l="l" t="t" r="r" b="b"/>
            <a:pathLst>
              <a:path w="7915275">
                <a:moveTo>
                  <a:pt x="0" y="0"/>
                </a:moveTo>
                <a:lnTo>
                  <a:pt x="7915084" y="0"/>
                </a:lnTo>
              </a:path>
            </a:pathLst>
          </a:custGeom>
          <a:ln w="31750">
            <a:solidFill>
              <a:srgbClr val="0D3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1264666" y="1938591"/>
            <a:ext cx="7117334" cy="2808782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80"/>
              </a:spcBef>
              <a:buFont typeface="Wingdings"/>
              <a:buChar char=""/>
            </a:pPr>
            <a:endParaRPr spc="-10" dirty="0"/>
          </a:p>
          <a:p>
            <a:pPr marL="355600" marR="551815" indent="-343535">
              <a:lnSpc>
                <a:spcPct val="82900"/>
              </a:lnSpc>
              <a:buFont typeface="Wingdings"/>
              <a:buChar char=""/>
              <a:tabLst>
                <a:tab pos="355600" algn="l"/>
              </a:tabLst>
            </a:pPr>
            <a:r>
              <a:rPr dirty="0"/>
              <a:t>Outline</a:t>
            </a:r>
            <a:r>
              <a:rPr spc="204" dirty="0"/>
              <a:t> </a:t>
            </a:r>
            <a:r>
              <a:rPr dirty="0"/>
              <a:t>the</a:t>
            </a:r>
            <a:r>
              <a:rPr spc="85" dirty="0"/>
              <a:t> </a:t>
            </a:r>
            <a:r>
              <a:rPr b="1" dirty="0"/>
              <a:t>physiological,</a:t>
            </a:r>
            <a:r>
              <a:rPr b="1" spc="80" dirty="0"/>
              <a:t> </a:t>
            </a:r>
            <a:r>
              <a:rPr b="1" dirty="0"/>
              <a:t>sociological</a:t>
            </a:r>
            <a:r>
              <a:rPr b="1" spc="20" dirty="0"/>
              <a:t> </a:t>
            </a:r>
            <a:r>
              <a:rPr b="1" dirty="0"/>
              <a:t>and</a:t>
            </a:r>
            <a:r>
              <a:rPr b="1" spc="90" dirty="0"/>
              <a:t> </a:t>
            </a:r>
            <a:r>
              <a:rPr b="1" spc="-10" dirty="0"/>
              <a:t>psychological </a:t>
            </a:r>
            <a:r>
              <a:rPr dirty="0"/>
              <a:t>BENEFITS</a:t>
            </a:r>
            <a:r>
              <a:rPr spc="254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dirty="0"/>
              <a:t>making</a:t>
            </a:r>
            <a:r>
              <a:rPr spc="-25" dirty="0"/>
              <a:t> </a:t>
            </a:r>
            <a:r>
              <a:rPr dirty="0"/>
              <a:t>the</a:t>
            </a:r>
            <a:r>
              <a:rPr spc="65" dirty="0"/>
              <a:t> </a:t>
            </a:r>
            <a:r>
              <a:rPr dirty="0"/>
              <a:t>change</a:t>
            </a:r>
            <a:r>
              <a:rPr spc="60" dirty="0"/>
              <a:t> </a:t>
            </a:r>
            <a:r>
              <a:rPr dirty="0"/>
              <a:t>in</a:t>
            </a:r>
            <a:r>
              <a:rPr spc="-25" dirty="0"/>
              <a:t> </a:t>
            </a:r>
            <a:r>
              <a:rPr dirty="0"/>
              <a:t>behaviour</a:t>
            </a:r>
            <a:r>
              <a:rPr spc="295" dirty="0"/>
              <a:t> </a:t>
            </a:r>
            <a:r>
              <a:rPr dirty="0"/>
              <a:t>you</a:t>
            </a:r>
            <a:r>
              <a:rPr spc="65" dirty="0"/>
              <a:t> </a:t>
            </a:r>
            <a:r>
              <a:rPr spc="-25" dirty="0"/>
              <a:t>are </a:t>
            </a:r>
            <a:r>
              <a:rPr spc="-10" dirty="0"/>
              <a:t>encouraging</a:t>
            </a:r>
          </a:p>
          <a:p>
            <a:pPr>
              <a:lnSpc>
                <a:spcPct val="100000"/>
              </a:lnSpc>
              <a:spcBef>
                <a:spcPts val="645"/>
              </a:spcBef>
              <a:buFont typeface="Wingdings"/>
              <a:buChar char=""/>
            </a:pPr>
            <a:endParaRPr spc="-10" dirty="0"/>
          </a:p>
          <a:p>
            <a:pPr marL="355600" marR="5080" indent="-343535">
              <a:lnSpc>
                <a:spcPts val="1800"/>
              </a:lnSpc>
              <a:buFont typeface="Wingdings"/>
              <a:buChar char=""/>
              <a:tabLst>
                <a:tab pos="355600" algn="l"/>
              </a:tabLst>
            </a:pPr>
            <a:r>
              <a:rPr dirty="0"/>
              <a:t>Identify</a:t>
            </a:r>
            <a:r>
              <a:rPr spc="95" dirty="0"/>
              <a:t> </a:t>
            </a:r>
            <a:r>
              <a:rPr b="1" dirty="0"/>
              <a:t>2/3</a:t>
            </a:r>
            <a:r>
              <a:rPr b="1" spc="50" dirty="0"/>
              <a:t> </a:t>
            </a:r>
            <a:r>
              <a:rPr b="1" dirty="0"/>
              <a:t>theories</a:t>
            </a:r>
            <a:r>
              <a:rPr b="1" spc="95" dirty="0"/>
              <a:t> </a:t>
            </a:r>
            <a:r>
              <a:rPr dirty="0"/>
              <a:t>that</a:t>
            </a:r>
            <a:r>
              <a:rPr spc="50" dirty="0"/>
              <a:t> </a:t>
            </a:r>
            <a:r>
              <a:rPr dirty="0"/>
              <a:t>explain</a:t>
            </a:r>
            <a:r>
              <a:rPr spc="125" dirty="0"/>
              <a:t> </a:t>
            </a:r>
            <a:r>
              <a:rPr dirty="0"/>
              <a:t>barriers</a:t>
            </a:r>
            <a:r>
              <a:rPr spc="170" dirty="0"/>
              <a:t> </a:t>
            </a:r>
            <a:r>
              <a:rPr dirty="0"/>
              <a:t>to</a:t>
            </a:r>
            <a:r>
              <a:rPr spc="45" dirty="0"/>
              <a:t> </a:t>
            </a:r>
            <a:r>
              <a:rPr spc="-10" dirty="0"/>
              <a:t>changing </a:t>
            </a:r>
            <a:r>
              <a:rPr dirty="0"/>
              <a:t>behaviour</a:t>
            </a:r>
            <a:r>
              <a:rPr spc="355" dirty="0"/>
              <a:t> </a:t>
            </a:r>
            <a:r>
              <a:rPr dirty="0"/>
              <a:t>and</a:t>
            </a:r>
            <a:r>
              <a:rPr spc="100" dirty="0"/>
              <a:t> </a:t>
            </a:r>
            <a:r>
              <a:rPr dirty="0"/>
              <a:t>identify</a:t>
            </a:r>
            <a:r>
              <a:rPr spc="-20" dirty="0"/>
              <a:t> </a:t>
            </a:r>
            <a:r>
              <a:rPr dirty="0"/>
              <a:t>solutions</a:t>
            </a:r>
            <a:r>
              <a:rPr spc="50" dirty="0"/>
              <a:t> </a:t>
            </a:r>
            <a:r>
              <a:rPr dirty="0"/>
              <a:t>in</a:t>
            </a:r>
            <a:r>
              <a:rPr spc="100" dirty="0"/>
              <a:t> </a:t>
            </a:r>
            <a:r>
              <a:rPr dirty="0"/>
              <a:t>the</a:t>
            </a:r>
            <a:r>
              <a:rPr spc="20" dirty="0"/>
              <a:t> </a:t>
            </a:r>
            <a:r>
              <a:rPr dirty="0"/>
              <a:t>campaign</a:t>
            </a:r>
            <a:r>
              <a:rPr spc="35" dirty="0"/>
              <a:t> </a:t>
            </a:r>
            <a:r>
              <a:rPr dirty="0"/>
              <a:t>to</a:t>
            </a:r>
            <a:r>
              <a:rPr spc="10" dirty="0"/>
              <a:t> </a:t>
            </a:r>
            <a:r>
              <a:rPr spc="-10" dirty="0"/>
              <a:t>overcome </a:t>
            </a:r>
            <a:r>
              <a:rPr dirty="0"/>
              <a:t>individual</a:t>
            </a:r>
            <a:r>
              <a:rPr spc="114" dirty="0"/>
              <a:t> </a:t>
            </a:r>
            <a:r>
              <a:rPr spc="-10" dirty="0"/>
              <a:t>challenges</a:t>
            </a:r>
            <a:endParaRPr lang="en-GB" spc="-10" dirty="0"/>
          </a:p>
          <a:p>
            <a:pPr marL="355600" marR="5080" indent="-343535">
              <a:lnSpc>
                <a:spcPts val="1800"/>
              </a:lnSpc>
              <a:buFont typeface="Wingdings"/>
              <a:buChar char=""/>
              <a:tabLst>
                <a:tab pos="355600" algn="l"/>
              </a:tabLst>
            </a:pPr>
            <a:endParaRPr lang="en-GB" spc="-10" dirty="0"/>
          </a:p>
          <a:p>
            <a:pPr marL="355600" marR="5080" indent="-343535">
              <a:lnSpc>
                <a:spcPts val="1800"/>
              </a:lnSpc>
              <a:buFont typeface="Wingdings"/>
              <a:buChar char=""/>
              <a:tabLst>
                <a:tab pos="355600" algn="l"/>
              </a:tabLst>
            </a:pPr>
            <a:r>
              <a:rPr lang="en-GB" dirty="0"/>
              <a:t>Identify </a:t>
            </a:r>
            <a:r>
              <a:rPr lang="en-GB" b="1" dirty="0"/>
              <a:t>solutions</a:t>
            </a:r>
            <a:r>
              <a:rPr lang="en-GB" dirty="0"/>
              <a:t> in the campaign to overcome individual challenges.</a:t>
            </a:r>
            <a:endParaRPr spc="-10" dirty="0"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645477" y="465836"/>
            <a:ext cx="7853044" cy="673517"/>
          </a:xfrm>
          <a:prstGeom prst="rect">
            <a:avLst/>
          </a:prstGeom>
        </p:spPr>
        <p:txBody>
          <a:bodyPr vert="horz" wrap="square" lIns="0" tIns="156463" rIns="0" bIns="0" rtlCol="0">
            <a:spAutoFit/>
          </a:bodyPr>
          <a:lstStyle/>
          <a:p>
            <a:pPr marL="2339340">
              <a:lnSpc>
                <a:spcPct val="100000"/>
              </a:lnSpc>
              <a:spcBef>
                <a:spcPts val="130"/>
              </a:spcBef>
            </a:pPr>
            <a:r>
              <a:rPr sz="3350" dirty="0">
                <a:latin typeface="Arial"/>
                <a:cs typeface="Arial"/>
              </a:rPr>
              <a:t>Group</a:t>
            </a:r>
            <a:r>
              <a:rPr sz="3350" spc="-90" dirty="0">
                <a:latin typeface="Arial"/>
                <a:cs typeface="Arial"/>
              </a:rPr>
              <a:t> </a:t>
            </a:r>
            <a:r>
              <a:rPr sz="3350" dirty="0">
                <a:latin typeface="Arial"/>
                <a:cs typeface="Arial"/>
              </a:rPr>
              <a:t>member</a:t>
            </a:r>
            <a:r>
              <a:rPr sz="3350" spc="-90" dirty="0">
                <a:latin typeface="Arial"/>
                <a:cs typeface="Arial"/>
              </a:rPr>
              <a:t> </a:t>
            </a:r>
            <a:r>
              <a:rPr sz="3350" spc="-50" dirty="0">
                <a:latin typeface="Arial"/>
                <a:cs typeface="Arial"/>
              </a:rPr>
              <a:t>3</a:t>
            </a:r>
            <a:r>
              <a:rPr lang="en-GB" sz="3350" spc="-50" dirty="0">
                <a:latin typeface="Arial"/>
                <a:cs typeface="Arial"/>
              </a:rPr>
              <a:t> Task</a:t>
            </a:r>
            <a:endParaRPr sz="335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1B009-7C01-5024-AF93-CC84113B2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77" y="465836"/>
            <a:ext cx="7853044" cy="1354217"/>
          </a:xfrm>
        </p:spPr>
        <p:txBody>
          <a:bodyPr/>
          <a:lstStyle/>
          <a:p>
            <a:pPr algn="ctr"/>
            <a:r>
              <a:rPr lang="en-GB" dirty="0"/>
              <a:t>Create a combined reference list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5A70C2-F1FE-1845-959F-38C56EB5F0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7800" y="3048000"/>
            <a:ext cx="6880859" cy="854080"/>
          </a:xfrm>
        </p:spPr>
        <p:txBody>
          <a:bodyPr/>
          <a:lstStyle/>
          <a:p>
            <a:r>
              <a:rPr lang="en-GB" dirty="0"/>
              <a:t>Make sure the references from all group members will be combined and presented in 1 reference list in your PowerPoint presentation</a:t>
            </a:r>
          </a:p>
        </p:txBody>
      </p:sp>
    </p:spTree>
    <p:extLst>
      <p:ext uri="{BB962C8B-B14F-4D97-AF65-F5344CB8AC3E}">
        <p14:creationId xmlns:p14="http://schemas.microsoft.com/office/powerpoint/2010/main" val="24411497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F6169-CFA8-E332-E0DA-11C6931A5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Formation of groups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0A1817-BA5F-916C-DEA6-026045B0A767}"/>
              </a:ext>
            </a:extLst>
          </p:cNvPr>
          <p:cNvSpPr txBox="1"/>
          <p:nvPr/>
        </p:nvSpPr>
        <p:spPr>
          <a:xfrm>
            <a:off x="428145" y="1752600"/>
            <a:ext cx="82296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Ensure after today’s session you have been allocated to a group of 3 – 4 students</a:t>
            </a:r>
          </a:p>
          <a:p>
            <a:pPr marL="285750" indent="-285750">
              <a:buFontTx/>
              <a:buChar char="-"/>
            </a:pPr>
            <a:r>
              <a:rPr lang="en-GB" dirty="0"/>
              <a:t>Ensure after today you will have a plan, have group leader and know how you will stay in touch.</a:t>
            </a:r>
          </a:p>
          <a:p>
            <a:pPr marL="285750" indent="-285750">
              <a:buFontTx/>
              <a:buChar char="-"/>
            </a:pPr>
            <a:r>
              <a:rPr lang="en-GB" dirty="0"/>
              <a:t>Each group member will have to contribute to the group presentation but will have to take the lead on one of the tasks</a:t>
            </a:r>
          </a:p>
          <a:p>
            <a:pPr marL="285750" indent="-285750">
              <a:buFontTx/>
              <a:buChar char="-"/>
            </a:pPr>
            <a:r>
              <a:rPr lang="en-GB" dirty="0"/>
              <a:t>Each group member must work collaboratively </a:t>
            </a:r>
          </a:p>
          <a:p>
            <a:pPr marL="285750" indent="-285750">
              <a:buFontTx/>
              <a:buChar char="-"/>
            </a:pPr>
            <a:r>
              <a:rPr lang="en-GB" dirty="0"/>
              <a:t>On the presentation day each group will be allocated 10 minutes to present during the group presentation. </a:t>
            </a:r>
          </a:p>
          <a:p>
            <a:pPr marL="285750" indent="-285750">
              <a:buFontTx/>
              <a:buChar char="-"/>
            </a:pPr>
            <a:r>
              <a:rPr lang="en-GB" dirty="0"/>
              <a:t>Make sure the presentation slides clearly will have all group members names listed + their Task</a:t>
            </a:r>
          </a:p>
          <a:p>
            <a:pPr marL="285750" indent="-285750">
              <a:buFontTx/>
              <a:buChar char="-"/>
            </a:pPr>
            <a:r>
              <a:rPr lang="en-GB" dirty="0"/>
              <a:t>Provide your slides on time to the group leader.</a:t>
            </a:r>
          </a:p>
          <a:p>
            <a:pPr marL="285750" indent="-285750">
              <a:buFontTx/>
              <a:buChar char="-"/>
            </a:pPr>
            <a:r>
              <a:rPr lang="en-GB" dirty="0"/>
              <a:t>In case there are any issues regarding group members not collaborating inform your lecturers of this as soon as possible.</a:t>
            </a:r>
          </a:p>
        </p:txBody>
      </p:sp>
      <p:pic>
        <p:nvPicPr>
          <p:cNvPr id="1026" name="Picture 2" descr="Caution Triangle Label | Yellow Triangle with Exclamation Mark">
            <a:extLst>
              <a:ext uri="{FF2B5EF4-FFF2-40B4-BE49-F238E27FC236}">
                <a16:creationId xmlns:a16="http://schemas.microsoft.com/office/drawing/2014/main" id="{7F8B59E1-60D1-C814-7E9F-44581FDC2F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5334000"/>
            <a:ext cx="723951" cy="541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520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992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Segoe UI</vt:lpstr>
      <vt:lpstr>Wingdings</vt:lpstr>
      <vt:lpstr>Office Theme</vt:lpstr>
      <vt:lpstr>Social Epidemiology and Public Health Development Foundations of Social Epidemiology Assessment Unpacking</vt:lpstr>
      <vt:lpstr>Assessment Unpacking</vt:lpstr>
      <vt:lpstr>Learning outcomes</vt:lpstr>
      <vt:lpstr>Module Summary</vt:lpstr>
      <vt:lpstr>Aims of the Session</vt:lpstr>
      <vt:lpstr>WHAT DOES THE GROUP PRESENTATION ENTAILS?</vt:lpstr>
      <vt:lpstr>PowerPoint Presentation</vt:lpstr>
      <vt:lpstr>Step one: Slide 1</vt:lpstr>
      <vt:lpstr>Some examples</vt:lpstr>
      <vt:lpstr>Factors that inform design</vt:lpstr>
      <vt:lpstr>Identifying demographics in the diagram</vt:lpstr>
      <vt:lpstr>PowerPoint Presentation</vt:lpstr>
      <vt:lpstr>PowerPoint Presentation</vt:lpstr>
      <vt:lpstr>Step one: Slide 2</vt:lpstr>
      <vt:lpstr>Step one: Slide 2 </vt:lpstr>
      <vt:lpstr>Group member 1 Task</vt:lpstr>
      <vt:lpstr>For example: Group member 1</vt:lpstr>
      <vt:lpstr>Group member 2 Task</vt:lpstr>
      <vt:lpstr>Example of potential partners</vt:lpstr>
      <vt:lpstr>Group member 3 Task</vt:lpstr>
      <vt:lpstr>Create a combined reference list</vt:lpstr>
      <vt:lpstr>Formation of groups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Diola Bijlhout</cp:lastModifiedBy>
  <cp:revision>3</cp:revision>
  <dcterms:created xsi:type="dcterms:W3CDTF">2026-01-23T13:45:55Z</dcterms:created>
  <dcterms:modified xsi:type="dcterms:W3CDTF">2026-01-24T18:18:15Z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2023-10-08T00:00:00Z</vt:filetime>
  </property>
  <property fmtid="{D5CDD505-2E9C-101B-9397-08002B2CF9AE}" pid="3" name="LastSaved">
    <vt:filetime>2026-01-23T00:00:00Z</vt:filetime>
  </property>
</Properties>
</file>