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5" r:id="rId6"/>
    <p:sldId id="262" r:id="rId7"/>
    <p:sldId id="261" r:id="rId8"/>
    <p:sldId id="264" r:id="rId9"/>
    <p:sldId id="266" r:id="rId10"/>
    <p:sldId id="258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4F2343-FA75-2DDC-3D2E-10B4B05E9111}" v="187" dt="2025-02-26T09:37:03.336"/>
    <p1510:client id="{FC6843C8-99DA-BE5E-5FB9-9E2D76A82832}" v="462" dt="2025-02-25T11:45:58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mp.police.uk/news/greater-manchester/news/news/2023/july/two-arrested-with-large-amount-of-class-a-drugs-and-cash-seized-after-officers-execute-warrant-in-south-manchester/" TargetMode="External"/><Relationship Id="rId3" Type="http://schemas.openxmlformats.org/officeDocument/2006/relationships/hyperlink" Target="https://www.bbc.co.uk/news/av/uk-wales-44132705" TargetMode="External"/><Relationship Id="rId7" Type="http://schemas.openxmlformats.org/officeDocument/2006/relationships/hyperlink" Target="https://www.gmp.police.uk/news/greater-manchester/news/news/2023/november/gmp-smash-their-target-and-shut-down-120-county-lines-in-eight-months/" TargetMode="External"/><Relationship Id="rId2" Type="http://schemas.openxmlformats.org/officeDocument/2006/relationships/hyperlink" Target="https://www.college.police.uk/article/cash-still-k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.co.uk/news/uk/home-news/modern-slavery-uk-victims-year-figure-trafficking-home-office-a9441711.html" TargetMode="External"/><Relationship Id="rId5" Type="http://schemas.openxmlformats.org/officeDocument/2006/relationships/hyperlink" Target="https://www.btp.police.uk/news/btp/news/wales/22-arrests-following-two-day-county-lines-operation--south-wales/" TargetMode="External"/><Relationship Id="rId10" Type="http://schemas.openxmlformats.org/officeDocument/2006/relationships/hyperlink" Target="https://www.gov.uk/police-powers-to-stop-and-search-your-rights" TargetMode="External"/><Relationship Id="rId4" Type="http://schemas.openxmlformats.org/officeDocument/2006/relationships/hyperlink" Target="https://www.brake.org.uk/get-involved/take-action/mybrake/knowledge-centre/roads-policing#:~:text=identifies%20offenders%20and%20the%20causes,prevents%20other%20forms%20of%20crime" TargetMode="External"/><Relationship Id="rId9" Type="http://schemas.openxmlformats.org/officeDocument/2006/relationships/hyperlink" Target="https://iaingould.co.uk/2023/06/05/police-disrespect-for-the-law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news.npcc.police.uk/releases/launch-of-the-county-lines-policing-strategy-2024-to-2027" TargetMode="External"/><Relationship Id="rId3" Type="http://schemas.openxmlformats.org/officeDocument/2006/relationships/hyperlink" Target="https://doi.org/10.56687/9781529203097" TargetMode="External"/><Relationship Id="rId7" Type="http://schemas.openxmlformats.org/officeDocument/2006/relationships/hyperlink" Target="https://www.nationalcrimeagency.gov.uk/what-we-do/crime-threats/drug-trafficking/county-lines" TargetMode="External"/><Relationship Id="rId12" Type="http://schemas.openxmlformats.org/officeDocument/2006/relationships/hyperlink" Target="https://www.gov.uk/government/news/government-takes-action-on-county-line-drug-gangs" TargetMode="External"/><Relationship Id="rId2" Type="http://schemas.openxmlformats.org/officeDocument/2006/relationships/hyperlink" Target="https://www.gov.uk/government/publications/home-offices-county-lines-programme-data/county-lines-programme-dat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lineplus.gov/cocaine.html" TargetMode="External"/><Relationship Id="rId11" Type="http://schemas.openxmlformats.org/officeDocument/2006/relationships/hyperlink" Target="https://www.gov.uk/penalties-drug-possession-dealing" TargetMode="External"/><Relationship Id="rId5" Type="http://schemas.openxmlformats.org/officeDocument/2006/relationships/hyperlink" Target="https://www.legislation.gov.uk/ukpga/1989/41/section/47" TargetMode="External"/><Relationship Id="rId10" Type="http://schemas.openxmlformats.org/officeDocument/2006/relationships/hyperlink" Target="https://languages.oup.com/google-dictionary-en/" TargetMode="External"/><Relationship Id="rId4" Type="http://schemas.openxmlformats.org/officeDocument/2006/relationships/hyperlink" Target="https://doi.org/10.1177/03063968231201325" TargetMode="External"/><Relationship Id="rId9" Type="http://schemas.openxmlformats.org/officeDocument/2006/relationships/hyperlink" Target="https://www.npcc.police.uk/SysSiteAssets/media/downloads/publications/publications-log/national-crime-coordination-committee/2024/county-lines-strategic-threat-risk-assessmen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767459"/>
            <a:ext cx="9144000" cy="2387600"/>
          </a:xfrm>
        </p:spPr>
        <p:txBody>
          <a:bodyPr/>
          <a:lstStyle/>
          <a:p>
            <a:r>
              <a:rPr lang="en-US" dirty="0"/>
              <a:t>County lines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257572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US" dirty="0"/>
              <a:t>What do the road police do to contribute to disrupt crime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7444FE-E7C5-22A4-11B2-C500F7FA2688}"/>
              </a:ext>
            </a:extLst>
          </p:cNvPr>
          <p:cNvSpPr txBox="1"/>
          <p:nvPr/>
        </p:nvSpPr>
        <p:spPr>
          <a:xfrm>
            <a:off x="6967936" y="-2172"/>
            <a:ext cx="5227526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dirty="0">
                <a:latin typeface="Arial Nova"/>
              </a:rPr>
              <a:t>Module code: BMPL 5018</a:t>
            </a:r>
          </a:p>
          <a:p>
            <a:pPr algn="r"/>
            <a:r>
              <a:rPr lang="en-US" sz="2800" dirty="0">
                <a:latin typeface="Arial Nova"/>
              </a:rPr>
              <a:t>Name: Harvey Thomas</a:t>
            </a:r>
          </a:p>
          <a:p>
            <a:pPr algn="r"/>
            <a:r>
              <a:rPr lang="en-US" sz="2800" dirty="0">
                <a:latin typeface="Arial Nova"/>
              </a:rPr>
              <a:t>Student number: 2305659</a:t>
            </a:r>
          </a:p>
          <a:p>
            <a:pPr algn="r"/>
            <a:r>
              <a:rPr lang="en-US" sz="2800" dirty="0">
                <a:latin typeface="Arial Nova"/>
              </a:rPr>
              <a:t>Lecturer: Kelly Andrews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2BA3D-3A7E-46DC-474F-C3D1D8107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04DBC-EFE3-653A-DE2E-7EBB27456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3 Introduction</a:t>
            </a:r>
          </a:p>
          <a:p>
            <a:pPr marL="0" indent="0" algn="ctr">
              <a:buNone/>
            </a:pPr>
            <a:r>
              <a:rPr lang="en-US" dirty="0"/>
              <a:t>4 County Lines modern times</a:t>
            </a:r>
          </a:p>
          <a:p>
            <a:pPr marL="0" indent="0" algn="ctr">
              <a:buNone/>
            </a:pPr>
            <a:r>
              <a:rPr lang="en-US" dirty="0"/>
              <a:t>5 Gangs and drug types</a:t>
            </a:r>
          </a:p>
          <a:p>
            <a:pPr marL="0" indent="0" algn="ctr">
              <a:buNone/>
            </a:pPr>
            <a:r>
              <a:rPr lang="en-US" dirty="0"/>
              <a:t>6 Seized goods and money</a:t>
            </a:r>
          </a:p>
          <a:p>
            <a:pPr marL="0" indent="0" algn="ctr">
              <a:buNone/>
            </a:pPr>
            <a:r>
              <a:rPr lang="en-US" dirty="0"/>
              <a:t>7 road traffic police disrupting crime</a:t>
            </a:r>
          </a:p>
          <a:p>
            <a:pPr marL="0" indent="0" algn="ctr">
              <a:buNone/>
            </a:pPr>
            <a:r>
              <a:rPr lang="en-US" dirty="0"/>
              <a:t>8  comparison from 2019 to 2024</a:t>
            </a:r>
          </a:p>
          <a:p>
            <a:pPr marL="0" indent="0" algn="ctr">
              <a:buNone/>
            </a:pPr>
            <a:r>
              <a:rPr lang="en-US" dirty="0"/>
              <a:t>9 conclude </a:t>
            </a:r>
          </a:p>
          <a:p>
            <a:pPr marL="0" indent="0" algn="ctr">
              <a:buNone/>
            </a:pPr>
            <a:r>
              <a:rPr lang="en-US" dirty="0"/>
              <a:t>10/11 Reference list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697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452E-DF15-A680-4163-086EECF79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23E43-FA6B-7B82-E8D5-C57D272C8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dirty="0"/>
              <a:t>County lines definition</a:t>
            </a:r>
          </a:p>
        </p:txBody>
      </p:sp>
      <p:pic>
        <p:nvPicPr>
          <p:cNvPr id="4" name="Picture 3" descr="County Lines drug deals explained">
            <a:extLst>
              <a:ext uri="{FF2B5EF4-FFF2-40B4-BE49-F238E27FC236}">
                <a16:creationId xmlns:a16="http://schemas.microsoft.com/office/drawing/2014/main" id="{6F18BF24-E0FB-511A-ECD2-487394D6A8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57" t="8498" b="-283"/>
          <a:stretch/>
        </p:blipFill>
        <p:spPr>
          <a:xfrm>
            <a:off x="1282950" y="2268939"/>
            <a:ext cx="7678790" cy="4340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E1626A-1FB3-6B2E-FA2D-70E621345FDE}"/>
              </a:ext>
            </a:extLst>
          </p:cNvPr>
          <p:cNvSpPr txBox="1"/>
          <p:nvPr/>
        </p:nvSpPr>
        <p:spPr>
          <a:xfrm>
            <a:off x="10976250" y="643290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(BBC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6D9159-D46D-C49C-0F07-AF01E53A91BD}"/>
              </a:ext>
            </a:extLst>
          </p:cNvPr>
          <p:cNvSpPr txBox="1"/>
          <p:nvPr/>
        </p:nvSpPr>
        <p:spPr>
          <a:xfrm>
            <a:off x="8961255" y="5846886"/>
            <a:ext cx="32902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dirty="0"/>
              <a:t>(Oxford 2025)</a:t>
            </a:r>
            <a:endParaRPr lang="en-US"/>
          </a:p>
          <a:p>
            <a:r>
              <a:rPr lang="en-US" dirty="0"/>
              <a:t>   (National Crime Agency 2018)</a:t>
            </a:r>
          </a:p>
        </p:txBody>
      </p:sp>
    </p:spTree>
    <p:extLst>
      <p:ext uri="{BB962C8B-B14F-4D97-AF65-F5344CB8AC3E}">
        <p14:creationId xmlns:p14="http://schemas.microsoft.com/office/powerpoint/2010/main" val="1159307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634F7-8E65-5D3F-F347-44ED9E5B4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County lines present day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964830-A026-D969-E757-1CB6A27192F1}"/>
              </a:ext>
            </a:extLst>
          </p:cNvPr>
          <p:cNvSpPr txBox="1"/>
          <p:nvPr/>
        </p:nvSpPr>
        <p:spPr>
          <a:xfrm>
            <a:off x="9752134" y="615733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(Government UK, 2024)</a:t>
            </a:r>
          </a:p>
        </p:txBody>
      </p:sp>
      <p:pic>
        <p:nvPicPr>
          <p:cNvPr id="6" name="Picture 5" descr="A group of police officers hugging&#10;&#10;AI-generated content may be incorrect.">
            <a:extLst>
              <a:ext uri="{FF2B5EF4-FFF2-40B4-BE49-F238E27FC236}">
                <a16:creationId xmlns:a16="http://schemas.microsoft.com/office/drawing/2014/main" id="{7753DB1A-5952-8FE5-D4A4-942EF0F45D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" r="2239" b="1276"/>
          <a:stretch/>
        </p:blipFill>
        <p:spPr>
          <a:xfrm>
            <a:off x="5970575" y="1595051"/>
            <a:ext cx="6212953" cy="34305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5AF79FF-3ABD-E959-35DE-D7A1C890BDBD}"/>
              </a:ext>
            </a:extLst>
          </p:cNvPr>
          <p:cNvSpPr txBox="1"/>
          <p:nvPr/>
        </p:nvSpPr>
        <p:spPr>
          <a:xfrm>
            <a:off x="10576169" y="5486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(Gould, 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BC17B9-E77F-9425-099B-3C3FDBF95FDE}"/>
              </a:ext>
            </a:extLst>
          </p:cNvPr>
          <p:cNvSpPr txBox="1"/>
          <p:nvPr/>
        </p:nvSpPr>
        <p:spPr>
          <a:xfrm>
            <a:off x="10404741" y="5112088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(Harding, 2020)</a:t>
            </a:r>
          </a:p>
        </p:txBody>
      </p:sp>
      <p:pic>
        <p:nvPicPr>
          <p:cNvPr id="10" name="Picture 9" descr="Record high 10,000 suspected modern slavery victims in UK, figures show |  The Independent | The Independent">
            <a:extLst>
              <a:ext uri="{FF2B5EF4-FFF2-40B4-BE49-F238E27FC236}">
                <a16:creationId xmlns:a16="http://schemas.microsoft.com/office/drawing/2014/main" id="{8125F72A-607B-9E46-CC98-03BBCF0291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596" y="3120547"/>
            <a:ext cx="5832951" cy="354259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996E14C-32C5-C9D6-F1C7-6044A2051D56}"/>
              </a:ext>
            </a:extLst>
          </p:cNvPr>
          <p:cNvSpPr txBox="1"/>
          <p:nvPr/>
        </p:nvSpPr>
        <p:spPr>
          <a:xfrm>
            <a:off x="10406540" y="5834628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(Bulman, 2020)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39D023-F825-B3A4-870F-43ABEFB5DFF8}"/>
              </a:ext>
            </a:extLst>
          </p:cNvPr>
          <p:cNvSpPr txBox="1"/>
          <p:nvPr/>
        </p:nvSpPr>
        <p:spPr>
          <a:xfrm>
            <a:off x="2465054" y="1713668"/>
            <a:ext cx="334986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 Nova"/>
              </a:rPr>
              <a:t>In 2023 14,000 children were used to transport drugs through the county lines module </a:t>
            </a:r>
            <a:r>
              <a:rPr lang="en-US" sz="1400" dirty="0">
                <a:latin typeface="Arial Nova"/>
              </a:rPr>
              <a:t>(Government UK, 2024)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06F3AE-B6F9-FE4D-3C87-0EAC98B474B6}"/>
              </a:ext>
            </a:extLst>
          </p:cNvPr>
          <p:cNvSpPr txBox="1"/>
          <p:nvPr/>
        </p:nvSpPr>
        <p:spPr>
          <a:xfrm>
            <a:off x="5966759" y="5106132"/>
            <a:ext cx="288933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Children's act 1989 Section 47 states that if a child is suffering or likely to get harmed or injured then you are in breach on this act </a:t>
            </a:r>
            <a:r>
              <a:rPr lang="en-US" sz="1400" dirty="0"/>
              <a:t>(Legislation, 2025)</a:t>
            </a:r>
          </a:p>
        </p:txBody>
      </p:sp>
    </p:spTree>
    <p:extLst>
      <p:ext uri="{BB962C8B-B14F-4D97-AF65-F5344CB8AC3E}">
        <p14:creationId xmlns:p14="http://schemas.microsoft.com/office/powerpoint/2010/main" val="337735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D776B-BE28-D0D1-5647-A4A3AF8CD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Gangs and drug types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1E2E59-B285-2C93-1941-5FE3C4473436}"/>
              </a:ext>
            </a:extLst>
          </p:cNvPr>
          <p:cNvSpPr txBox="1"/>
          <p:nvPr/>
        </p:nvSpPr>
        <p:spPr>
          <a:xfrm>
            <a:off x="8915400" y="6170245"/>
            <a:ext cx="3378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(Koch, Williams and Wroe 2024)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DFA2A8-F96F-DF75-18B2-79C04057312E}"/>
              </a:ext>
            </a:extLst>
          </p:cNvPr>
          <p:cNvSpPr txBox="1"/>
          <p:nvPr/>
        </p:nvSpPr>
        <p:spPr>
          <a:xfrm>
            <a:off x="9752596" y="5528326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(UK Government, 2025)</a:t>
            </a:r>
          </a:p>
          <a:p>
            <a:r>
              <a:rPr lang="en-US" dirty="0"/>
              <a:t>(</a:t>
            </a:r>
            <a:r>
              <a:rPr lang="en-US" dirty="0" err="1"/>
              <a:t>Medlineplus</a:t>
            </a:r>
            <a:r>
              <a:rPr lang="en-US" dirty="0"/>
              <a:t>, 2024)</a:t>
            </a:r>
          </a:p>
        </p:txBody>
      </p:sp>
      <p:pic>
        <p:nvPicPr>
          <p:cNvPr id="6" name="Picture 5" descr="Cocaine">
            <a:extLst>
              <a:ext uri="{FF2B5EF4-FFF2-40B4-BE49-F238E27FC236}">
                <a16:creationId xmlns:a16="http://schemas.microsoft.com/office/drawing/2014/main" id="{00B185B5-0A0F-D206-6010-2F3981BE17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728" y="1533603"/>
            <a:ext cx="5022518" cy="50016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400CA4-2137-2069-1CD7-324D94FAC2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6044223" y="875323"/>
            <a:ext cx="3903784" cy="521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993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D6A37-E41A-BFBC-B3FD-8665B03F6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46" y="140433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Seized goods and money</a:t>
            </a:r>
          </a:p>
        </p:txBody>
      </p:sp>
      <p:pic>
        <p:nvPicPr>
          <p:cNvPr id="5" name="Content Placeholder 4" descr="Bodycam footage shows someone with gloved hands handling wads of cash and taking them out of a box lying on a bed. ">
            <a:extLst>
              <a:ext uri="{FF2B5EF4-FFF2-40B4-BE49-F238E27FC236}">
                <a16:creationId xmlns:a16="http://schemas.microsoft.com/office/drawing/2014/main" id="{0E41BD58-D57E-050C-F349-71E923CC08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5999" y="1710550"/>
            <a:ext cx="5679831" cy="408549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0C0A82-9EA5-B29D-8568-A413C26A494B}"/>
              </a:ext>
            </a:extLst>
          </p:cNvPr>
          <p:cNvSpPr txBox="1"/>
          <p:nvPr/>
        </p:nvSpPr>
        <p:spPr>
          <a:xfrm>
            <a:off x="10952209" y="6176680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(GMP, 2023)</a:t>
            </a:r>
          </a:p>
          <a:p>
            <a:r>
              <a:rPr lang="en-US" dirty="0"/>
              <a:t>(BBC, 2024)</a:t>
            </a:r>
          </a:p>
        </p:txBody>
      </p:sp>
      <p:pic>
        <p:nvPicPr>
          <p:cNvPr id="6" name="Picture 5" descr="clt.jpg">
            <a:extLst>
              <a:ext uri="{FF2B5EF4-FFF2-40B4-BE49-F238E27FC236}">
                <a16:creationId xmlns:a16="http://schemas.microsoft.com/office/drawing/2014/main" id="{455D9E82-4619-1060-7338-36ED75D141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88" y="2194113"/>
            <a:ext cx="5889171" cy="44532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17A67B-B410-D501-AEE4-F6639841491A}"/>
              </a:ext>
            </a:extLst>
          </p:cNvPr>
          <p:cNvSpPr txBox="1"/>
          <p:nvPr/>
        </p:nvSpPr>
        <p:spPr>
          <a:xfrm>
            <a:off x="99836" y="863979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Based on the Kent police, (2024) they were able to seize 120K worth in drugs and 110k in cash.</a:t>
            </a:r>
          </a:p>
        </p:txBody>
      </p:sp>
    </p:spTree>
    <p:extLst>
      <p:ext uri="{BB962C8B-B14F-4D97-AF65-F5344CB8AC3E}">
        <p14:creationId xmlns:p14="http://schemas.microsoft.com/office/powerpoint/2010/main" val="2248263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F8A77-BD23-2845-F20F-869837C502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Road traffic police role in disrupting crime</a:t>
            </a:r>
          </a:p>
        </p:txBody>
      </p:sp>
      <p:pic>
        <p:nvPicPr>
          <p:cNvPr id="5" name="Content Placeholder 4" descr="Police officers">
            <a:extLst>
              <a:ext uri="{FF2B5EF4-FFF2-40B4-BE49-F238E27FC236}">
                <a16:creationId xmlns:a16="http://schemas.microsoft.com/office/drawing/2014/main" id="{CC4E632C-D562-EB95-3F09-FA97EAC515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94049" y="1395779"/>
            <a:ext cx="5834896" cy="542595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735769-ED8A-8A07-EC46-1C128517B673}"/>
              </a:ext>
            </a:extLst>
          </p:cNvPr>
          <p:cNvSpPr txBox="1"/>
          <p:nvPr/>
        </p:nvSpPr>
        <p:spPr>
          <a:xfrm>
            <a:off x="9929779" y="6214452"/>
            <a:ext cx="283366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(Brake, 2019)</a:t>
            </a:r>
          </a:p>
          <a:p>
            <a:r>
              <a:rPr lang="en-US" dirty="0"/>
              <a:t>(Government UK, 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38780D-6A7F-DEE5-B3DA-0A949CDC8175}"/>
              </a:ext>
            </a:extLst>
          </p:cNvPr>
          <p:cNvSpPr txBox="1"/>
          <p:nvPr/>
        </p:nvSpPr>
        <p:spPr>
          <a:xfrm>
            <a:off x="82891" y="1544605"/>
            <a:ext cx="340750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 Nova"/>
              </a:rPr>
              <a:t>83% of the public have said that having a visible police presence makes them act differently when driving and makes them follow the road laws instead of breaking them.</a:t>
            </a:r>
            <a:r>
              <a:rPr lang="en-US" sz="1400">
                <a:latin typeface="Arial Nova"/>
              </a:rPr>
              <a:t> (Brake 2019)</a:t>
            </a:r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D141A2D0-B8AE-5C9B-F1BC-97C893E4ED6A}"/>
              </a:ext>
            </a:extLst>
          </p:cNvPr>
          <p:cNvSpPr txBox="1"/>
          <p:nvPr/>
        </p:nvSpPr>
        <p:spPr>
          <a:xfrm>
            <a:off x="9198707" y="5857631"/>
            <a:ext cx="3661507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(British Transport Police, 2024)</a:t>
            </a:r>
          </a:p>
        </p:txBody>
      </p:sp>
    </p:spTree>
    <p:extLst>
      <p:ext uri="{BB962C8B-B14F-4D97-AF65-F5344CB8AC3E}">
        <p14:creationId xmlns:p14="http://schemas.microsoft.com/office/powerpoint/2010/main" val="3894160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A632B-7B53-6539-C04B-C6DED48E8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Comparison of county lines 2019-2024</a:t>
            </a:r>
          </a:p>
        </p:txBody>
      </p:sp>
      <p:pic>
        <p:nvPicPr>
          <p:cNvPr id="4" name="Picture 3" descr="Merseyside Police CLIW March23 LR-19">
            <a:extLst>
              <a:ext uri="{FF2B5EF4-FFF2-40B4-BE49-F238E27FC236}">
                <a16:creationId xmlns:a16="http://schemas.microsoft.com/office/drawing/2014/main" id="{FA7EBC41-2B3B-B3BE-05BA-300DF75B76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0247" y="1845291"/>
            <a:ext cx="7197967" cy="40661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0E6418-43F1-690E-2160-70B215EBB17C}"/>
              </a:ext>
            </a:extLst>
          </p:cNvPr>
          <p:cNvSpPr txBox="1"/>
          <p:nvPr/>
        </p:nvSpPr>
        <p:spPr>
          <a:xfrm>
            <a:off x="9447297" y="6210784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dirty="0"/>
              <a:t>(NPCC, 2019)</a:t>
            </a:r>
          </a:p>
          <a:p>
            <a:pPr algn="r"/>
            <a:r>
              <a:rPr lang="en-US" dirty="0"/>
              <a:t>(UK Government, 2024)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7256BE-404B-403E-7D52-0B55E843EBCB}"/>
              </a:ext>
            </a:extLst>
          </p:cNvPr>
          <p:cNvSpPr txBox="1"/>
          <p:nvPr/>
        </p:nvSpPr>
        <p:spPr>
          <a:xfrm>
            <a:off x="273265" y="2392169"/>
            <a:ext cx="314373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2019 there were 16,000 arrests that were linked to county lines </a:t>
            </a:r>
            <a:r>
              <a:rPr lang="en-US" sz="1400" dirty="0"/>
              <a:t>(home office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AAA93F-A8B7-91B1-09BF-1AED55E4661A}"/>
              </a:ext>
            </a:extLst>
          </p:cNvPr>
          <p:cNvSpPr txBox="1"/>
          <p:nvPr/>
        </p:nvSpPr>
        <p:spPr>
          <a:xfrm>
            <a:off x="371770" y="3630552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In 2024 there were 557 people arrested which were linked to county lines </a:t>
            </a:r>
            <a:r>
              <a:rPr lang="en-US" sz="1400" dirty="0"/>
              <a:t>(Government UK 2024).</a:t>
            </a:r>
          </a:p>
        </p:txBody>
      </p:sp>
    </p:spTree>
    <p:extLst>
      <p:ext uri="{BB962C8B-B14F-4D97-AF65-F5344CB8AC3E}">
        <p14:creationId xmlns:p14="http://schemas.microsoft.com/office/powerpoint/2010/main" val="1076192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346E7-6015-B32C-E29E-EF15853D2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To conclude</a:t>
            </a:r>
            <a:endParaRPr lang="en-US"/>
          </a:p>
        </p:txBody>
      </p:sp>
      <p:pic>
        <p:nvPicPr>
          <p:cNvPr id="4" name="Content Placeholder 3" descr="Government takes action on county line drug gangs - GOV.UK">
            <a:extLst>
              <a:ext uri="{FF2B5EF4-FFF2-40B4-BE49-F238E27FC236}">
                <a16:creationId xmlns:a16="http://schemas.microsoft.com/office/drawing/2014/main" id="{2547AC6F-7DA8-735B-8145-07A600077A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1648" y="1259010"/>
            <a:ext cx="8377578" cy="560319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202F50-2FF9-F542-551E-3CDB41E68649}"/>
              </a:ext>
            </a:extLst>
          </p:cNvPr>
          <p:cNvSpPr txBox="1"/>
          <p:nvPr/>
        </p:nvSpPr>
        <p:spPr>
          <a:xfrm>
            <a:off x="9877261" y="6012903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(Government UK, 2017)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696757-3746-4876-26F5-D2D4A8D7A775}"/>
              </a:ext>
            </a:extLst>
          </p:cNvPr>
          <p:cNvSpPr txBox="1"/>
          <p:nvPr/>
        </p:nvSpPr>
        <p:spPr>
          <a:xfrm>
            <a:off x="10823831" y="571355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(Baker, 2024)</a:t>
            </a:r>
          </a:p>
        </p:txBody>
      </p:sp>
    </p:spTree>
    <p:extLst>
      <p:ext uri="{BB962C8B-B14F-4D97-AF65-F5344CB8AC3E}">
        <p14:creationId xmlns:p14="http://schemas.microsoft.com/office/powerpoint/2010/main" val="21685619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0C646-8E28-1A7F-824B-D08FC845D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54" y="-94029"/>
            <a:ext cx="3286370" cy="671025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1695D-1FE2-65A3-47AF-7ABEF61DD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53" y="-460374"/>
            <a:ext cx="12195906" cy="638333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1600" dirty="0"/>
          </a:p>
          <a:p>
            <a:r>
              <a:rPr lang="en-US" sz="1600" dirty="0"/>
              <a:t>Barker (2024) </a:t>
            </a:r>
            <a:r>
              <a:rPr lang="en-US" sz="1600" i="1" dirty="0"/>
              <a:t>Is cash still King?</a:t>
            </a:r>
            <a:r>
              <a:rPr lang="en-US" sz="1600" dirty="0"/>
              <a:t> Available at: </a:t>
            </a:r>
            <a:r>
              <a:rPr lang="en-US" sz="1600" dirty="0">
                <a:hlinkClick r:id="rId2"/>
              </a:rPr>
              <a:t>https://www.college.police.uk/article/cash-still-king</a:t>
            </a:r>
            <a:r>
              <a:rPr lang="en-US" sz="1600" dirty="0"/>
              <a:t> (Accessed: 18 February 2025).</a:t>
            </a:r>
          </a:p>
          <a:p>
            <a:r>
              <a:rPr lang="en-US" sz="1600" dirty="0"/>
              <a:t>BBC (2024) </a:t>
            </a:r>
            <a:r>
              <a:rPr lang="en-US" sz="1600" i="1" dirty="0"/>
              <a:t>County lines crackdown sees £120k worth of drugs seized</a:t>
            </a:r>
            <a:r>
              <a:rPr lang="en-US" sz="1600" dirty="0"/>
              <a:t>. Available </a:t>
            </a:r>
            <a:r>
              <a:rPr lang="en-US" sz="1600" err="1"/>
              <a:t>at:</a:t>
            </a:r>
            <a:r>
              <a:rPr lang="en-US" sz="1600" err="1">
                <a:ea typeface="+mn-lt"/>
                <a:cs typeface="+mn-lt"/>
              </a:rPr>
              <a:t>https</a:t>
            </a:r>
            <a:r>
              <a:rPr lang="en-US" sz="1600" dirty="0">
                <a:ea typeface="+mn-lt"/>
                <a:cs typeface="+mn-lt"/>
              </a:rPr>
              <a:t>://www.bbc.co.uk/news/articles/cd9xn42k4w8o (accessed:1 February 2025).</a:t>
            </a:r>
            <a:endParaRPr lang="en-US" sz="1600" dirty="0"/>
          </a:p>
          <a:p>
            <a:r>
              <a:rPr lang="en-US" sz="1600" dirty="0"/>
              <a:t>BBC (2018) </a:t>
            </a:r>
            <a:r>
              <a:rPr lang="en-US" sz="1600" i="1" dirty="0"/>
              <a:t>County Lines Drug Deals Explained.</a:t>
            </a:r>
            <a:r>
              <a:rPr lang="en-US" sz="1600" dirty="0"/>
              <a:t> Available at: </a:t>
            </a:r>
            <a:r>
              <a:rPr lang="en-US" sz="1600" dirty="0">
                <a:ea typeface="+mn-lt"/>
                <a:cs typeface="+mn-lt"/>
                <a:hlinkClick r:id="rId3"/>
              </a:rPr>
              <a:t>https://www.bbc.co.uk/news/av/uk-wales-44132705</a:t>
            </a:r>
            <a:r>
              <a:rPr lang="en-US" sz="1600" dirty="0">
                <a:ea typeface="+mn-lt"/>
                <a:cs typeface="+mn-lt"/>
              </a:rPr>
              <a:t> (accessed: 28 January 2025).</a:t>
            </a:r>
          </a:p>
          <a:p>
            <a:r>
              <a:rPr lang="en-US" sz="1600" dirty="0"/>
              <a:t>Brake (2019) </a:t>
            </a:r>
            <a:r>
              <a:rPr lang="en-US" sz="1600" i="1" dirty="0"/>
              <a:t>Roads Policing.</a:t>
            </a:r>
            <a:r>
              <a:rPr lang="en-US" sz="1600" dirty="0"/>
              <a:t> Available at: </a:t>
            </a:r>
            <a:r>
              <a:rPr lang="en-US" sz="1600" dirty="0">
                <a:hlinkClick r:id="rId4"/>
              </a:rPr>
              <a:t>https://www.brake.org.uk/get-involved/take-action/mybrake/knowledge-centre/roads-policing#:~:text=identifies%20offenders%20and%20the%20causes,prevents%20other%20forms%20of%20crime</a:t>
            </a:r>
            <a:r>
              <a:rPr lang="en-US" sz="1600" dirty="0"/>
              <a:t> (Accessed: 8 February 2025).</a:t>
            </a:r>
          </a:p>
          <a:p>
            <a:r>
              <a:rPr lang="en-US" sz="1600" dirty="0"/>
              <a:t>British Transport Police (2024) </a:t>
            </a:r>
            <a:r>
              <a:rPr lang="en-US" sz="1600" i="1" dirty="0"/>
              <a:t>22 arrests following two-day county lines operation south Wales.</a:t>
            </a:r>
            <a:r>
              <a:rPr lang="en-US" sz="1600" dirty="0"/>
              <a:t> Available at: </a:t>
            </a:r>
            <a:r>
              <a:rPr lang="en-US" sz="1600" dirty="0">
                <a:ea typeface="+mn-lt"/>
                <a:cs typeface="+mn-lt"/>
                <a:hlinkClick r:id="rId5"/>
              </a:rPr>
              <a:t>https://www.btp.police.uk/news/btp/news/wales/22-arrests-following-two-day-county-lines-operation--south-wales/</a:t>
            </a:r>
            <a:r>
              <a:rPr lang="en-US" sz="1600" dirty="0">
                <a:ea typeface="+mn-lt"/>
                <a:cs typeface="+mn-lt"/>
              </a:rPr>
              <a:t> (accessed:1 February 2025).</a:t>
            </a:r>
          </a:p>
          <a:p>
            <a:r>
              <a:rPr lang="en-US" sz="1600" dirty="0"/>
              <a:t>Bulman (2020) </a:t>
            </a:r>
            <a:r>
              <a:rPr lang="en-US" sz="1600" i="1" dirty="0"/>
              <a:t>Record high 10,000 suspected modern slavery victims in UK figures show</a:t>
            </a:r>
            <a:r>
              <a:rPr lang="en-US" sz="1600" dirty="0"/>
              <a:t>. Available at: </a:t>
            </a:r>
            <a:r>
              <a:rPr lang="en-US" sz="1600" dirty="0">
                <a:hlinkClick r:id="rId6"/>
              </a:rPr>
              <a:t>https://www.independent.co.uk/news/uk/home-news/modern-slavery-uk-victims-year-figure-trafficking-home-office-a9441711.html</a:t>
            </a:r>
            <a:r>
              <a:rPr lang="en-US" sz="1600" dirty="0"/>
              <a:t> (Accessed: 8 February 2025).</a:t>
            </a:r>
          </a:p>
          <a:p>
            <a:r>
              <a:rPr lang="en-US" sz="1600" dirty="0"/>
              <a:t>Greater Manchester Police (2023) </a:t>
            </a:r>
            <a:r>
              <a:rPr lang="en-US" sz="1600" i="1" dirty="0"/>
              <a:t>GMP smash their target and shutdown 120 county lines in eight months.</a:t>
            </a:r>
            <a:r>
              <a:rPr lang="en-US" sz="1600" dirty="0"/>
              <a:t> Available at: </a:t>
            </a:r>
            <a:r>
              <a:rPr lang="en-US" sz="1600" dirty="0">
                <a:hlinkClick r:id="rId7"/>
              </a:rPr>
              <a:t>https://www.gmp.police.uk/news/greater-manchester/news/news/2023/november/gmp-smash-their-target-and-shut-down-120-county-lines-in-eight-months/</a:t>
            </a:r>
            <a:r>
              <a:rPr lang="en-US" sz="1600" dirty="0"/>
              <a:t> (accessed:1 February 2025).</a:t>
            </a:r>
          </a:p>
          <a:p>
            <a:r>
              <a:rPr lang="en-US" sz="1600" dirty="0"/>
              <a:t>Greater Manchester Police (2023) </a:t>
            </a:r>
            <a:r>
              <a:rPr lang="en-US" sz="1600" i="1" dirty="0"/>
              <a:t>Two arrested with Large amount of class A drugs.</a:t>
            </a:r>
            <a:r>
              <a:rPr lang="en-US" sz="1600" dirty="0"/>
              <a:t> Available at: </a:t>
            </a:r>
            <a:r>
              <a:rPr lang="en-US" sz="1600" dirty="0">
                <a:hlinkClick r:id="rId8"/>
              </a:rPr>
              <a:t>https://www.gmp.police.uk/news/greater-manchester/news/news/2023/july/two-arrested-with-large-amount-of-class-a-drugs-and-cash-seized-after-officers-execute-warrant-in-south-manchester/</a:t>
            </a:r>
            <a:r>
              <a:rPr lang="en-US" sz="1600" dirty="0"/>
              <a:t> (Accessed: 14 February 2025).</a:t>
            </a:r>
          </a:p>
          <a:p>
            <a:r>
              <a:rPr lang="en-US" sz="1600" dirty="0"/>
              <a:t>Gould (2023) </a:t>
            </a:r>
            <a:r>
              <a:rPr lang="en-US" sz="1600" i="1" dirty="0"/>
              <a:t>Police disrespect for the law.</a:t>
            </a:r>
            <a:r>
              <a:rPr lang="en-US" sz="1600" dirty="0"/>
              <a:t> Available at: </a:t>
            </a:r>
            <a:r>
              <a:rPr lang="en-US" sz="1600" dirty="0">
                <a:hlinkClick r:id="rId9"/>
              </a:rPr>
              <a:t>https://iaingould.co.uk/2023/06/05/police-disrespect-for-the-law/</a:t>
            </a:r>
            <a:r>
              <a:rPr lang="en-US" sz="1600" dirty="0"/>
              <a:t> (Accessed:1 February 2025).</a:t>
            </a:r>
          </a:p>
          <a:p>
            <a:r>
              <a:rPr lang="en-US" sz="1600" dirty="0"/>
              <a:t>Government UK (2025)</a:t>
            </a:r>
            <a:r>
              <a:rPr lang="en-US" sz="1600" i="1" dirty="0"/>
              <a:t> Police powers to stop and search</a:t>
            </a:r>
            <a:r>
              <a:rPr lang="en-US" sz="1600" dirty="0"/>
              <a:t>. Available at: </a:t>
            </a:r>
            <a:r>
              <a:rPr lang="en-US" sz="1600" dirty="0">
                <a:hlinkClick r:id="rId10"/>
              </a:rPr>
              <a:t>https://www.gov.uk/police-powers-to-stop-and-search-your-rights</a:t>
            </a:r>
            <a:r>
              <a:rPr lang="en-US" sz="1600" dirty="0"/>
              <a:t> (Accessed: 18 February 2025).</a:t>
            </a:r>
          </a:p>
          <a:p>
            <a:endParaRPr lang="en-US" sz="1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985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6A051-1FBE-1F73-1AC5-692AE9E1B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723" y="-1220"/>
            <a:ext cx="12205676" cy="686202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dirty="0">
                <a:ea typeface="+mn-lt"/>
                <a:cs typeface="+mn-lt"/>
              </a:rPr>
              <a:t>Government UK (2024) </a:t>
            </a:r>
            <a:r>
              <a:rPr lang="en-US" sz="1800" i="1" dirty="0">
                <a:ea typeface="+mn-lt"/>
                <a:cs typeface="+mn-lt"/>
              </a:rPr>
              <a:t>County Lines </a:t>
            </a:r>
            <a:r>
              <a:rPr lang="en-US" sz="1800" i="1" err="1">
                <a:ea typeface="+mn-lt"/>
                <a:cs typeface="+mn-lt"/>
              </a:rPr>
              <a:t>Programme</a:t>
            </a:r>
            <a:r>
              <a:rPr lang="en-US" sz="1800" i="1" dirty="0">
                <a:ea typeface="+mn-lt"/>
                <a:cs typeface="+mn-lt"/>
              </a:rPr>
              <a:t> Data</a:t>
            </a:r>
            <a:r>
              <a:rPr lang="en-US" sz="1800" dirty="0">
                <a:ea typeface="+mn-lt"/>
                <a:cs typeface="+mn-lt"/>
              </a:rPr>
              <a:t>. Available at: </a:t>
            </a:r>
            <a:r>
              <a:rPr lang="en-US" sz="1800" dirty="0">
                <a:ea typeface="+mn-lt"/>
                <a:cs typeface="+mn-lt"/>
                <a:hlinkClick r:id="rId2"/>
              </a:rPr>
              <a:t>https://www.gov.uk/government/publications/home-offices-county-lines-programme-data/county-lines-programme-data</a:t>
            </a:r>
            <a:r>
              <a:rPr lang="en-US" sz="1800" dirty="0">
                <a:ea typeface="+mn-lt"/>
                <a:cs typeface="+mn-lt"/>
              </a:rPr>
              <a:t> (Accessed: 28 January 2025).</a:t>
            </a:r>
            <a:endParaRPr lang="en-US"/>
          </a:p>
          <a:p>
            <a:r>
              <a:rPr lang="en-US" sz="1800" dirty="0">
                <a:ea typeface="+mn-lt"/>
                <a:cs typeface="+mn-lt"/>
              </a:rPr>
              <a:t>Harding, S. (2020) </a:t>
            </a:r>
            <a:r>
              <a:rPr lang="en-US" sz="1800" i="1" dirty="0">
                <a:ea typeface="+mn-lt"/>
                <a:cs typeface="+mn-lt"/>
              </a:rPr>
              <a:t>County lines : exploitation and drug dealing among urban street gangs</a:t>
            </a:r>
            <a:r>
              <a:rPr lang="en-US" sz="1800" dirty="0">
                <a:ea typeface="+mn-lt"/>
                <a:cs typeface="+mn-lt"/>
              </a:rPr>
              <a:t>. Bristol: Bristol University Press. Available at: </a:t>
            </a:r>
            <a:r>
              <a:rPr lang="en-US" sz="1800" dirty="0">
                <a:ea typeface="+mn-lt"/>
                <a:cs typeface="+mn-lt"/>
                <a:hlinkClick r:id="rId3"/>
              </a:rPr>
              <a:t>https://doi.org/10.56687/9781529203097</a:t>
            </a:r>
            <a:r>
              <a:rPr lang="en-US" sz="1800" dirty="0">
                <a:ea typeface="+mn-lt"/>
                <a:cs typeface="+mn-lt"/>
              </a:rPr>
              <a:t>.</a:t>
            </a:r>
          </a:p>
          <a:p>
            <a:r>
              <a:rPr lang="en-US" sz="1800">
                <a:ea typeface="+mn-lt"/>
                <a:cs typeface="+mn-lt"/>
              </a:rPr>
              <a:t>Koch, I., Williams, P. and Wroe, L. (2024) ‘“County lines”: racism, safeguarding and statecraft in Britain’, </a:t>
            </a:r>
            <a:r>
              <a:rPr lang="en-US" sz="1800" i="1">
                <a:ea typeface="+mn-lt"/>
                <a:cs typeface="+mn-lt"/>
              </a:rPr>
              <a:t>Race &amp; class</a:t>
            </a:r>
            <a:r>
              <a:rPr lang="en-US" sz="1800">
                <a:ea typeface="+mn-lt"/>
                <a:cs typeface="+mn-lt"/>
              </a:rPr>
              <a:t>, 65(3), pp. 3–26. Available at: </a:t>
            </a:r>
            <a:r>
              <a:rPr lang="en-US" sz="1800" dirty="0">
                <a:ea typeface="+mn-lt"/>
                <a:cs typeface="+mn-lt"/>
                <a:hlinkClick r:id="rId4"/>
              </a:rPr>
              <a:t>https://doi.org/10.1177/03063968231201325</a:t>
            </a:r>
            <a:r>
              <a:rPr lang="en-US" sz="1800" dirty="0">
                <a:ea typeface="+mn-lt"/>
                <a:cs typeface="+mn-lt"/>
              </a:rPr>
              <a:t>.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Legislation (2025) </a:t>
            </a:r>
            <a:r>
              <a:rPr lang="en-US" sz="1800" i="1">
                <a:ea typeface="+mn-lt"/>
                <a:cs typeface="+mn-lt"/>
              </a:rPr>
              <a:t>Children's</a:t>
            </a:r>
            <a:r>
              <a:rPr lang="en-US" sz="1800" i="1" dirty="0">
                <a:ea typeface="+mn-lt"/>
                <a:cs typeface="+mn-lt"/>
              </a:rPr>
              <a:t> act 1989</a:t>
            </a:r>
            <a:r>
              <a:rPr lang="en-US" sz="1800" dirty="0">
                <a:ea typeface="+mn-lt"/>
                <a:cs typeface="+mn-lt"/>
              </a:rPr>
              <a:t>. Available at: </a:t>
            </a:r>
            <a:r>
              <a:rPr lang="en-US" sz="1800" dirty="0">
                <a:ea typeface="+mn-lt"/>
                <a:cs typeface="+mn-lt"/>
                <a:hlinkClick r:id="rId5"/>
              </a:rPr>
              <a:t>https://www.legislation.gov.uk/ukpga/1989/41/section/47</a:t>
            </a:r>
            <a:r>
              <a:rPr lang="en-US" sz="1800" dirty="0">
                <a:ea typeface="+mn-lt"/>
                <a:cs typeface="+mn-lt"/>
              </a:rPr>
              <a:t> ( Accessed: 26 February 2025).</a:t>
            </a:r>
          </a:p>
          <a:p>
            <a:r>
              <a:rPr lang="en-US" sz="1800" err="1">
                <a:ea typeface="+mn-lt"/>
                <a:cs typeface="+mn-lt"/>
              </a:rPr>
              <a:t>Medlineplus</a:t>
            </a:r>
            <a:r>
              <a:rPr lang="en-US" sz="1800" dirty="0">
                <a:ea typeface="+mn-lt"/>
                <a:cs typeface="+mn-lt"/>
              </a:rPr>
              <a:t> (2024) </a:t>
            </a:r>
            <a:r>
              <a:rPr lang="en-US" sz="1800" i="1" dirty="0">
                <a:ea typeface="+mn-lt"/>
                <a:cs typeface="+mn-lt"/>
              </a:rPr>
              <a:t>Cocaine</a:t>
            </a:r>
            <a:r>
              <a:rPr lang="en-US" sz="1800" dirty="0">
                <a:ea typeface="+mn-lt"/>
                <a:cs typeface="+mn-lt"/>
              </a:rPr>
              <a:t>. Available at: </a:t>
            </a:r>
            <a:r>
              <a:rPr lang="en-US" sz="1800" dirty="0">
                <a:ea typeface="+mn-lt"/>
                <a:cs typeface="+mn-lt"/>
                <a:hlinkClick r:id="rId6"/>
              </a:rPr>
              <a:t>https://medlineplus.gov/cocaine.html</a:t>
            </a:r>
            <a:r>
              <a:rPr lang="en-US" sz="1800" dirty="0">
                <a:ea typeface="+mn-lt"/>
                <a:cs typeface="+mn-lt"/>
              </a:rPr>
              <a:t> (Accessed: 14 February 2025).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National Crime Agency (2018)</a:t>
            </a:r>
            <a:r>
              <a:rPr lang="en-US" sz="1800" i="1" dirty="0">
                <a:ea typeface="+mn-lt"/>
                <a:cs typeface="+mn-lt"/>
              </a:rPr>
              <a:t> NPCC Definition of a County Line.</a:t>
            </a:r>
            <a:r>
              <a:rPr lang="en-US" sz="1800" dirty="0">
                <a:ea typeface="+mn-lt"/>
                <a:cs typeface="+mn-lt"/>
              </a:rPr>
              <a:t> Available at: </a:t>
            </a:r>
            <a:r>
              <a:rPr lang="en-US" sz="1800" dirty="0">
                <a:ea typeface="+mn-lt"/>
                <a:cs typeface="+mn-lt"/>
                <a:hlinkClick r:id="rId7"/>
              </a:rPr>
              <a:t>https://www.nationalcrimeagency.gov.uk/what-we-do/crime-threats/drug-trafficking/county-lines</a:t>
            </a:r>
            <a:r>
              <a:rPr lang="en-US" sz="1800" dirty="0">
                <a:ea typeface="+mn-lt"/>
                <a:cs typeface="+mn-lt"/>
              </a:rPr>
              <a:t> (Accessed: 14 February 2025).</a:t>
            </a:r>
          </a:p>
          <a:p>
            <a:r>
              <a:rPr lang="en-US" sz="1800" dirty="0">
                <a:ea typeface="+mn-lt"/>
                <a:cs typeface="+mn-lt"/>
              </a:rPr>
              <a:t>NPCC (2024)</a:t>
            </a:r>
            <a:r>
              <a:rPr lang="en-US" sz="1800" i="1" dirty="0">
                <a:ea typeface="+mn-lt"/>
                <a:cs typeface="+mn-lt"/>
              </a:rPr>
              <a:t> Launch of the county lines policing strategy 2024 to 2027</a:t>
            </a:r>
            <a:r>
              <a:rPr lang="en-US" sz="1800" dirty="0">
                <a:ea typeface="+mn-lt"/>
                <a:cs typeface="+mn-lt"/>
              </a:rPr>
              <a:t>. Available at: </a:t>
            </a:r>
            <a:r>
              <a:rPr lang="en-US" sz="1800" dirty="0">
                <a:ea typeface="+mn-lt"/>
                <a:cs typeface="+mn-lt"/>
                <a:hlinkClick r:id="rId8"/>
              </a:rPr>
              <a:t>https://news.npcc.police.uk/releases/launch-of-the-county-lines-policing-strategy-2024-to-2027</a:t>
            </a:r>
            <a:r>
              <a:rPr lang="en-US" sz="1800" dirty="0">
                <a:ea typeface="+mn-lt"/>
                <a:cs typeface="+mn-lt"/>
              </a:rPr>
              <a:t> (Accessed: 17 February 2025).</a:t>
            </a:r>
          </a:p>
          <a:p>
            <a:r>
              <a:rPr lang="en-US" sz="1800" dirty="0">
                <a:ea typeface="+mn-lt"/>
                <a:cs typeface="+mn-lt"/>
              </a:rPr>
              <a:t>NPCC police (2023)</a:t>
            </a:r>
            <a:r>
              <a:rPr lang="en-US" sz="1800" i="1" dirty="0">
                <a:ea typeface="+mn-lt"/>
                <a:cs typeface="+mn-lt"/>
              </a:rPr>
              <a:t> County Lines.</a:t>
            </a:r>
            <a:r>
              <a:rPr lang="en-US" sz="1800" dirty="0">
                <a:ea typeface="+mn-lt"/>
                <a:cs typeface="+mn-lt"/>
              </a:rPr>
              <a:t> Available at: </a:t>
            </a:r>
            <a:r>
              <a:rPr lang="en-US" sz="1800" dirty="0">
                <a:ea typeface="+mn-lt"/>
                <a:cs typeface="+mn-lt"/>
                <a:hlinkClick r:id="rId9"/>
              </a:rPr>
              <a:t>https://www.npcc.police.uk/SysSiteAssets/media/downloads/publications/publications-log/national-crime-coordination-committee/2024/county-lines-strategic-threat-risk-assessment.pdf</a:t>
            </a:r>
            <a:r>
              <a:rPr lang="en-US" sz="1800" dirty="0">
                <a:ea typeface="+mn-lt"/>
                <a:cs typeface="+mn-lt"/>
              </a:rPr>
              <a:t> (Accessed: 22 February 2025).</a:t>
            </a:r>
          </a:p>
          <a:p>
            <a:r>
              <a:rPr lang="en-US" sz="1800" dirty="0">
                <a:ea typeface="+mn-lt"/>
                <a:cs typeface="+mn-lt"/>
              </a:rPr>
              <a:t>Oxford (2025) </a:t>
            </a:r>
            <a:r>
              <a:rPr lang="en-US" sz="1800" i="1" dirty="0">
                <a:ea typeface="+mn-lt"/>
                <a:cs typeface="+mn-lt"/>
              </a:rPr>
              <a:t>Oxford Languages</a:t>
            </a:r>
            <a:r>
              <a:rPr lang="en-US" sz="1800" dirty="0">
                <a:ea typeface="+mn-lt"/>
                <a:cs typeface="+mn-lt"/>
              </a:rPr>
              <a:t>. Available at: </a:t>
            </a:r>
            <a:r>
              <a:rPr lang="en-US" sz="1800" dirty="0">
                <a:ea typeface="+mn-lt"/>
                <a:cs typeface="+mn-lt"/>
                <a:hlinkClick r:id="rId10"/>
              </a:rPr>
              <a:t>https://languages.oup.com/google-dictionary-en/</a:t>
            </a:r>
            <a:r>
              <a:rPr lang="en-US" sz="1800" dirty="0">
                <a:ea typeface="+mn-lt"/>
                <a:cs typeface="+mn-lt"/>
              </a:rPr>
              <a:t> (accessed: 28 January 2025)</a:t>
            </a:r>
          </a:p>
          <a:p>
            <a:r>
              <a:rPr lang="en-US" sz="1800" dirty="0">
                <a:ea typeface="+mn-lt"/>
                <a:cs typeface="+mn-lt"/>
              </a:rPr>
              <a:t>UK Government (2025) </a:t>
            </a:r>
            <a:r>
              <a:rPr lang="en-US" sz="1800" i="1" dirty="0">
                <a:ea typeface="+mn-lt"/>
                <a:cs typeface="+mn-lt"/>
              </a:rPr>
              <a:t>Drug Penalties</a:t>
            </a:r>
            <a:r>
              <a:rPr lang="en-US" sz="1800" dirty="0">
                <a:ea typeface="+mn-lt"/>
                <a:cs typeface="+mn-lt"/>
              </a:rPr>
              <a:t>. Available at: </a:t>
            </a:r>
            <a:r>
              <a:rPr lang="en-US" sz="1800" dirty="0">
                <a:ea typeface="+mn-lt"/>
                <a:cs typeface="+mn-lt"/>
                <a:hlinkClick r:id="rId11"/>
              </a:rPr>
              <a:t>https://www.gov.uk/penalties-drug-possession-dealing</a:t>
            </a:r>
            <a:r>
              <a:rPr lang="en-US" sz="1800" dirty="0">
                <a:ea typeface="+mn-lt"/>
                <a:cs typeface="+mn-lt"/>
              </a:rPr>
              <a:t> (Accessed: 14 February 2025).</a:t>
            </a:r>
          </a:p>
          <a:p>
            <a:r>
              <a:rPr lang="en-US" sz="1800" dirty="0">
                <a:ea typeface="+mn-lt"/>
                <a:cs typeface="+mn-lt"/>
              </a:rPr>
              <a:t>UK Government (2017) </a:t>
            </a:r>
            <a:r>
              <a:rPr lang="en-US" sz="1800" i="1" dirty="0">
                <a:ea typeface="+mn-lt"/>
                <a:cs typeface="+mn-lt"/>
              </a:rPr>
              <a:t>Government takes action on county line drug gangs</a:t>
            </a:r>
            <a:r>
              <a:rPr lang="en-US" sz="1800" dirty="0">
                <a:ea typeface="+mn-lt"/>
                <a:cs typeface="+mn-lt"/>
              </a:rPr>
              <a:t>. Available at: </a:t>
            </a:r>
            <a:r>
              <a:rPr lang="en-US" sz="1800" dirty="0">
                <a:ea typeface="+mn-lt"/>
                <a:cs typeface="+mn-lt"/>
                <a:hlinkClick r:id="rId12"/>
              </a:rPr>
              <a:t>https://www.gov.uk/government/news/government-takes-action-on-county-line-drug-gangs</a:t>
            </a:r>
            <a:r>
              <a:rPr lang="en-US" sz="1800" dirty="0">
                <a:ea typeface="+mn-lt"/>
                <a:cs typeface="+mn-lt"/>
              </a:rPr>
              <a:t> (Accessed: 17 February 2025). 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39952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County lines</vt:lpstr>
      <vt:lpstr>Aims and Objectives</vt:lpstr>
      <vt:lpstr>Introduction</vt:lpstr>
      <vt:lpstr>County lines present day</vt:lpstr>
      <vt:lpstr>Gangs and drug types</vt:lpstr>
      <vt:lpstr>Seized goods and money</vt:lpstr>
      <vt:lpstr>Road traffic police role in disrupting crime</vt:lpstr>
      <vt:lpstr>Comparison of county lines 2019-2024</vt:lpstr>
      <vt:lpstr>To conclude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905</cp:revision>
  <dcterms:created xsi:type="dcterms:W3CDTF">2025-01-28T11:57:22Z</dcterms:created>
  <dcterms:modified xsi:type="dcterms:W3CDTF">2025-02-26T13:45:40Z</dcterms:modified>
</cp:coreProperties>
</file>