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3"/>
  </p:notesMasterIdLst>
  <p:sldIdLst>
    <p:sldId id="275" r:id="rId3"/>
    <p:sldId id="319" r:id="rId4"/>
    <p:sldId id="301" r:id="rId5"/>
    <p:sldId id="302" r:id="rId6"/>
    <p:sldId id="303" r:id="rId7"/>
    <p:sldId id="290" r:id="rId8"/>
    <p:sldId id="278" r:id="rId9"/>
    <p:sldId id="306" r:id="rId10"/>
    <p:sldId id="307" r:id="rId11"/>
    <p:sldId id="279" r:id="rId12"/>
    <p:sldId id="318" r:id="rId13"/>
    <p:sldId id="281" r:id="rId14"/>
    <p:sldId id="282" r:id="rId15"/>
    <p:sldId id="288" r:id="rId16"/>
    <p:sldId id="304" r:id="rId17"/>
    <p:sldId id="315" r:id="rId18"/>
    <p:sldId id="316" r:id="rId19"/>
    <p:sldId id="284" r:id="rId20"/>
    <p:sldId id="285" r:id="rId21"/>
    <p:sldId id="286" r:id="rId22"/>
    <p:sldId id="300" r:id="rId23"/>
    <p:sldId id="309" r:id="rId24"/>
    <p:sldId id="310" r:id="rId25"/>
    <p:sldId id="311" r:id="rId26"/>
    <p:sldId id="287" r:id="rId27"/>
    <p:sldId id="308" r:id="rId28"/>
    <p:sldId id="313" r:id="rId29"/>
    <p:sldId id="312" r:id="rId30"/>
    <p:sldId id="314" r:id="rId31"/>
    <p:sldId id="31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33" autoAdjust="0"/>
    <p:restoredTop sz="90110" autoAdjust="0"/>
  </p:normalViewPr>
  <p:slideViewPr>
    <p:cSldViewPr>
      <p:cViewPr>
        <p:scale>
          <a:sx n="108" d="100"/>
          <a:sy n="108" d="100"/>
        </p:scale>
        <p:origin x="-5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AB775D-2544-4771-AC28-1DA1FB2959EF}" type="doc">
      <dgm:prSet loTypeId="urn:microsoft.com/office/officeart/2005/8/layout/chevron1" loCatId="process" qsTypeId="urn:microsoft.com/office/officeart/2005/8/quickstyle/simple4" qsCatId="simple" csTypeId="urn:microsoft.com/office/officeart/2005/8/colors/accent2_2" csCatId="accent2" phldr="1"/>
      <dgm:spPr/>
      <dgm:t>
        <a:bodyPr/>
        <a:lstStyle/>
        <a:p>
          <a:endParaRPr lang="en-GB"/>
        </a:p>
      </dgm:t>
    </dgm:pt>
    <dgm:pt modelId="{7362751D-2184-4CE7-AB82-96F8B99DF2DD}">
      <dgm:prSet phldrT="[Text]"/>
      <dgm:spPr/>
      <dgm:t>
        <a:bodyPr/>
        <a:lstStyle/>
        <a:p>
          <a:r>
            <a:rPr lang="en-GB" dirty="0" smtClean="0"/>
            <a:t>Application Received</a:t>
          </a:r>
          <a:endParaRPr lang="en-GB" dirty="0"/>
        </a:p>
      </dgm:t>
    </dgm:pt>
    <dgm:pt modelId="{74181E96-D550-4456-8A4D-2E3DE2D763F3}" type="parTrans" cxnId="{A5FACA13-6150-4510-B9D8-B56817DB4CE1}">
      <dgm:prSet/>
      <dgm:spPr/>
      <dgm:t>
        <a:bodyPr/>
        <a:lstStyle/>
        <a:p>
          <a:endParaRPr lang="en-GB"/>
        </a:p>
      </dgm:t>
    </dgm:pt>
    <dgm:pt modelId="{19EA1CF2-6F72-466E-B468-179AD983A51F}" type="sibTrans" cxnId="{A5FACA13-6150-4510-B9D8-B56817DB4CE1}">
      <dgm:prSet/>
      <dgm:spPr/>
      <dgm:t>
        <a:bodyPr/>
        <a:lstStyle/>
        <a:p>
          <a:endParaRPr lang="en-GB"/>
        </a:p>
      </dgm:t>
    </dgm:pt>
    <dgm:pt modelId="{1E2673BB-ECF0-448F-9616-8B2C89CDFB8D}">
      <dgm:prSet phldrT="[Text]"/>
      <dgm:spPr/>
      <dgm:t>
        <a:bodyPr/>
        <a:lstStyle/>
        <a:p>
          <a:r>
            <a:rPr lang="en-GB" dirty="0" smtClean="0"/>
            <a:t>Checked for completeness</a:t>
          </a:r>
          <a:endParaRPr lang="en-GB" dirty="0"/>
        </a:p>
      </dgm:t>
    </dgm:pt>
    <dgm:pt modelId="{8ABC3DDE-B1F6-4BA3-BBD3-6B646A19AA1E}" type="parTrans" cxnId="{8CF642E5-0086-4870-8FB3-F4D44FC0B0CF}">
      <dgm:prSet/>
      <dgm:spPr/>
      <dgm:t>
        <a:bodyPr/>
        <a:lstStyle/>
        <a:p>
          <a:endParaRPr lang="en-GB"/>
        </a:p>
      </dgm:t>
    </dgm:pt>
    <dgm:pt modelId="{1063B56F-3A1B-4904-A278-1CB79087A043}" type="sibTrans" cxnId="{8CF642E5-0086-4870-8FB3-F4D44FC0B0CF}">
      <dgm:prSet/>
      <dgm:spPr/>
      <dgm:t>
        <a:bodyPr/>
        <a:lstStyle/>
        <a:p>
          <a:endParaRPr lang="en-GB"/>
        </a:p>
      </dgm:t>
    </dgm:pt>
    <dgm:pt modelId="{02761D53-5909-4B35-BED6-86DB9939FCA0}">
      <dgm:prSet phldrT="[Text]"/>
      <dgm:spPr/>
      <dgm:t>
        <a:bodyPr/>
        <a:lstStyle/>
        <a:p>
          <a:r>
            <a:rPr lang="en-GB" dirty="0" smtClean="0"/>
            <a:t>Stage 1</a:t>
          </a:r>
        </a:p>
        <a:p>
          <a:r>
            <a:rPr lang="en-GB" dirty="0" smtClean="0"/>
            <a:t>Eligibility / Suitability</a:t>
          </a:r>
          <a:endParaRPr lang="en-GB" dirty="0"/>
        </a:p>
      </dgm:t>
    </dgm:pt>
    <dgm:pt modelId="{8F38D252-8CF3-467F-9E9F-438D9E9FFDB0}" type="parTrans" cxnId="{EAC289B0-CA4E-413B-A889-46FA726AAF8A}">
      <dgm:prSet/>
      <dgm:spPr/>
      <dgm:t>
        <a:bodyPr/>
        <a:lstStyle/>
        <a:p>
          <a:endParaRPr lang="en-GB"/>
        </a:p>
      </dgm:t>
    </dgm:pt>
    <dgm:pt modelId="{F5AA7D40-8539-4C72-AEF7-096B976B811E}" type="sibTrans" cxnId="{EAC289B0-CA4E-413B-A889-46FA726AAF8A}">
      <dgm:prSet/>
      <dgm:spPr/>
      <dgm:t>
        <a:bodyPr/>
        <a:lstStyle/>
        <a:p>
          <a:endParaRPr lang="en-GB"/>
        </a:p>
      </dgm:t>
    </dgm:pt>
    <dgm:pt modelId="{11B6A343-5C14-4B70-B720-1135DC6C09A0}">
      <dgm:prSet phldrT="[Text]"/>
      <dgm:spPr/>
      <dgm:t>
        <a:bodyPr/>
        <a:lstStyle/>
        <a:p>
          <a:r>
            <a:rPr lang="en-GB" dirty="0" smtClean="0"/>
            <a:t>Stage 1 Appraisal report produced</a:t>
          </a:r>
          <a:endParaRPr lang="en-GB" dirty="0"/>
        </a:p>
      </dgm:t>
    </dgm:pt>
    <dgm:pt modelId="{5EBEFD14-6483-4A76-81A8-703E51BF364C}" type="parTrans" cxnId="{F83EF52E-B8D4-4E14-9E73-1A66C4ACB495}">
      <dgm:prSet/>
      <dgm:spPr/>
      <dgm:t>
        <a:bodyPr/>
        <a:lstStyle/>
        <a:p>
          <a:endParaRPr lang="en-GB"/>
        </a:p>
      </dgm:t>
    </dgm:pt>
    <dgm:pt modelId="{46BB4D10-9322-41B3-B8A7-ABB6A02F97D2}" type="sibTrans" cxnId="{F83EF52E-B8D4-4E14-9E73-1A66C4ACB495}">
      <dgm:prSet/>
      <dgm:spPr/>
      <dgm:t>
        <a:bodyPr/>
        <a:lstStyle/>
        <a:p>
          <a:endParaRPr lang="en-GB"/>
        </a:p>
      </dgm:t>
    </dgm:pt>
    <dgm:pt modelId="{39E08615-8EED-4D59-8979-B944716F952B}">
      <dgm:prSet phldrT="[Text]"/>
      <dgm:spPr/>
      <dgm:t>
        <a:bodyPr/>
        <a:lstStyle/>
        <a:p>
          <a:r>
            <a:rPr lang="en-GB" dirty="0" smtClean="0"/>
            <a:t>Progress or reject</a:t>
          </a:r>
          <a:endParaRPr lang="en-GB" dirty="0"/>
        </a:p>
      </dgm:t>
    </dgm:pt>
    <dgm:pt modelId="{4BEC074D-6D8C-491F-9E31-6A0444E175F0}" type="parTrans" cxnId="{54972D11-C442-4375-BEA3-B9DF1D389935}">
      <dgm:prSet/>
      <dgm:spPr/>
      <dgm:t>
        <a:bodyPr/>
        <a:lstStyle/>
        <a:p>
          <a:endParaRPr lang="en-GB"/>
        </a:p>
      </dgm:t>
    </dgm:pt>
    <dgm:pt modelId="{25C1F555-1431-425B-AC71-A4F97AA9EC71}" type="sibTrans" cxnId="{54972D11-C442-4375-BEA3-B9DF1D389935}">
      <dgm:prSet/>
      <dgm:spPr/>
      <dgm:t>
        <a:bodyPr/>
        <a:lstStyle/>
        <a:p>
          <a:endParaRPr lang="en-GB"/>
        </a:p>
      </dgm:t>
    </dgm:pt>
    <dgm:pt modelId="{1C65615B-FFA6-4878-B720-79E21073353D}">
      <dgm:prSet phldrT="[Text]"/>
      <dgm:spPr/>
      <dgm:t>
        <a:bodyPr/>
        <a:lstStyle/>
        <a:p>
          <a:r>
            <a:rPr lang="en-GB" dirty="0" smtClean="0"/>
            <a:t>Stage 2</a:t>
          </a:r>
        </a:p>
        <a:p>
          <a:r>
            <a:rPr lang="en-GB" dirty="0" smtClean="0"/>
            <a:t>Full Appraisal</a:t>
          </a:r>
          <a:endParaRPr lang="en-GB" dirty="0"/>
        </a:p>
      </dgm:t>
    </dgm:pt>
    <dgm:pt modelId="{71790417-8CF5-4F38-8D6A-F67773142DCC}" type="parTrans" cxnId="{5142CDC5-F8EC-40C0-A7D3-88E968BE0008}">
      <dgm:prSet/>
      <dgm:spPr/>
      <dgm:t>
        <a:bodyPr/>
        <a:lstStyle/>
        <a:p>
          <a:endParaRPr lang="en-GB"/>
        </a:p>
      </dgm:t>
    </dgm:pt>
    <dgm:pt modelId="{3CC000BE-0CCB-45D3-91CA-810F6AD982EF}" type="sibTrans" cxnId="{5142CDC5-F8EC-40C0-A7D3-88E968BE0008}">
      <dgm:prSet/>
      <dgm:spPr/>
      <dgm:t>
        <a:bodyPr/>
        <a:lstStyle/>
        <a:p>
          <a:endParaRPr lang="en-GB"/>
        </a:p>
      </dgm:t>
    </dgm:pt>
    <dgm:pt modelId="{4D5F0587-B54B-4B4F-85C7-CDE3A6EB8F1E}">
      <dgm:prSet phldrT="[Text]"/>
      <dgm:spPr/>
      <dgm:t>
        <a:bodyPr/>
        <a:lstStyle/>
        <a:p>
          <a:r>
            <a:rPr lang="en-GB" dirty="0" smtClean="0"/>
            <a:t>External expert</a:t>
          </a:r>
          <a:endParaRPr lang="en-GB" dirty="0"/>
        </a:p>
      </dgm:t>
    </dgm:pt>
    <dgm:pt modelId="{1FD59457-C41C-4315-B7A9-EF9F331BEE99}" type="parTrans" cxnId="{40A4C15D-3492-458B-979B-DF87FFA70F90}">
      <dgm:prSet/>
      <dgm:spPr/>
      <dgm:t>
        <a:bodyPr/>
        <a:lstStyle/>
        <a:p>
          <a:endParaRPr lang="en-GB"/>
        </a:p>
      </dgm:t>
    </dgm:pt>
    <dgm:pt modelId="{C3ABE157-D109-4883-912F-B4AE5D3EF847}" type="sibTrans" cxnId="{40A4C15D-3492-458B-979B-DF87FFA70F90}">
      <dgm:prSet/>
      <dgm:spPr/>
      <dgm:t>
        <a:bodyPr/>
        <a:lstStyle/>
        <a:p>
          <a:endParaRPr lang="en-GB"/>
        </a:p>
      </dgm:t>
    </dgm:pt>
    <dgm:pt modelId="{153716B1-2450-49DB-9998-000EA86CB02D}">
      <dgm:prSet phldrT="[Text]"/>
      <dgm:spPr/>
      <dgm:t>
        <a:bodyPr/>
        <a:lstStyle/>
        <a:p>
          <a:r>
            <a:rPr lang="en-GB" dirty="0" smtClean="0"/>
            <a:t>Progress or reject</a:t>
          </a:r>
          <a:endParaRPr lang="en-GB" dirty="0"/>
        </a:p>
      </dgm:t>
    </dgm:pt>
    <dgm:pt modelId="{D8E6CEF9-ADE5-4485-972F-5F00CD29D898}" type="parTrans" cxnId="{EF764D3F-1413-442E-8BF1-75E7F134888C}">
      <dgm:prSet/>
      <dgm:spPr/>
      <dgm:t>
        <a:bodyPr/>
        <a:lstStyle/>
        <a:p>
          <a:endParaRPr lang="en-GB"/>
        </a:p>
      </dgm:t>
    </dgm:pt>
    <dgm:pt modelId="{1990ECB3-C625-45CB-ACE9-00A6D617966C}" type="sibTrans" cxnId="{EF764D3F-1413-442E-8BF1-75E7F134888C}">
      <dgm:prSet/>
      <dgm:spPr/>
      <dgm:t>
        <a:bodyPr/>
        <a:lstStyle/>
        <a:p>
          <a:endParaRPr lang="en-GB"/>
        </a:p>
      </dgm:t>
    </dgm:pt>
    <dgm:pt modelId="{9C27B1C8-8EFC-42E9-A56B-66C6C62F6C11}">
      <dgm:prSet phldrT="[Text]"/>
      <dgm:spPr/>
      <dgm:t>
        <a:bodyPr/>
        <a:lstStyle/>
        <a:p>
          <a:r>
            <a:rPr lang="en-GB" dirty="0" smtClean="0"/>
            <a:t>Progress or defer</a:t>
          </a:r>
          <a:endParaRPr lang="en-GB" dirty="0"/>
        </a:p>
      </dgm:t>
    </dgm:pt>
    <dgm:pt modelId="{A9CEBC4D-1755-4BF8-9B1F-5B811B33C0DA}" type="sibTrans" cxnId="{064724CD-D685-471A-A012-BEF658C856C1}">
      <dgm:prSet/>
      <dgm:spPr/>
      <dgm:t>
        <a:bodyPr/>
        <a:lstStyle/>
        <a:p>
          <a:endParaRPr lang="en-GB"/>
        </a:p>
      </dgm:t>
    </dgm:pt>
    <dgm:pt modelId="{35524583-4A2C-412D-BDCE-470A8B7F78FB}" type="parTrans" cxnId="{064724CD-D685-471A-A012-BEF658C856C1}">
      <dgm:prSet/>
      <dgm:spPr/>
      <dgm:t>
        <a:bodyPr/>
        <a:lstStyle/>
        <a:p>
          <a:endParaRPr lang="en-GB"/>
        </a:p>
      </dgm:t>
    </dgm:pt>
    <dgm:pt modelId="{D6168DBD-9043-42EC-A201-45D11E48981B}">
      <dgm:prSet/>
      <dgm:spPr/>
      <dgm:t>
        <a:bodyPr/>
        <a:lstStyle/>
        <a:p>
          <a:r>
            <a:rPr lang="en-GB" dirty="0" smtClean="0"/>
            <a:t>Panel Meeting</a:t>
          </a:r>
          <a:endParaRPr lang="en-GB" dirty="0"/>
        </a:p>
      </dgm:t>
    </dgm:pt>
    <dgm:pt modelId="{3B4A1B12-A4D0-4C75-9B5E-7225DE4A24FC}" type="parTrans" cxnId="{030F02D2-7620-4487-BE3A-CE215F5D09F4}">
      <dgm:prSet/>
      <dgm:spPr/>
      <dgm:t>
        <a:bodyPr/>
        <a:lstStyle/>
        <a:p>
          <a:endParaRPr lang="en-GB"/>
        </a:p>
      </dgm:t>
    </dgm:pt>
    <dgm:pt modelId="{227D03BF-040E-4931-B2F9-A8DD54C8C567}" type="sibTrans" cxnId="{030F02D2-7620-4487-BE3A-CE215F5D09F4}">
      <dgm:prSet/>
      <dgm:spPr/>
      <dgm:t>
        <a:bodyPr/>
        <a:lstStyle/>
        <a:p>
          <a:endParaRPr lang="en-GB"/>
        </a:p>
      </dgm:t>
    </dgm:pt>
    <dgm:pt modelId="{B9ABE352-7B78-499B-A345-717694E4F8DC}">
      <dgm:prSet/>
      <dgm:spPr/>
      <dgm:t>
        <a:bodyPr/>
        <a:lstStyle/>
        <a:p>
          <a:r>
            <a:rPr lang="en-GB" dirty="0" smtClean="0"/>
            <a:t>All applications discussed</a:t>
          </a:r>
          <a:endParaRPr lang="en-GB" dirty="0"/>
        </a:p>
      </dgm:t>
    </dgm:pt>
    <dgm:pt modelId="{D996681A-DCD4-472A-8DF2-AA6FD5910D88}" type="parTrans" cxnId="{45423BA6-2A3A-4FA6-A6CB-FC2F274BADA3}">
      <dgm:prSet/>
      <dgm:spPr/>
      <dgm:t>
        <a:bodyPr/>
        <a:lstStyle/>
        <a:p>
          <a:endParaRPr lang="en-GB"/>
        </a:p>
      </dgm:t>
    </dgm:pt>
    <dgm:pt modelId="{D9025F56-CC59-4A0E-92FA-731D7C56ACEC}" type="sibTrans" cxnId="{45423BA6-2A3A-4FA6-A6CB-FC2F274BADA3}">
      <dgm:prSet/>
      <dgm:spPr/>
      <dgm:t>
        <a:bodyPr/>
        <a:lstStyle/>
        <a:p>
          <a:endParaRPr lang="en-GB"/>
        </a:p>
      </dgm:t>
    </dgm:pt>
    <dgm:pt modelId="{EDE2A136-8712-43FD-A8EC-C40E9BC4DE62}">
      <dgm:prSet phldrT="[Text]"/>
      <dgm:spPr/>
      <dgm:t>
        <a:bodyPr/>
        <a:lstStyle/>
        <a:p>
          <a:r>
            <a:rPr lang="en-GB" dirty="0" smtClean="0"/>
            <a:t>External stakeholder</a:t>
          </a:r>
          <a:endParaRPr lang="en-GB" dirty="0"/>
        </a:p>
      </dgm:t>
    </dgm:pt>
    <dgm:pt modelId="{604E8907-0FB7-4092-846D-9CA205E2A7A2}" type="parTrans" cxnId="{B5CF93A4-493C-4363-8CD3-43D93E55F70D}">
      <dgm:prSet/>
      <dgm:spPr/>
      <dgm:t>
        <a:bodyPr/>
        <a:lstStyle/>
        <a:p>
          <a:endParaRPr lang="en-GB"/>
        </a:p>
      </dgm:t>
    </dgm:pt>
    <dgm:pt modelId="{D489CA69-392B-43B3-B8C8-AF55515F1D1D}" type="sibTrans" cxnId="{B5CF93A4-493C-4363-8CD3-43D93E55F70D}">
      <dgm:prSet/>
      <dgm:spPr/>
      <dgm:t>
        <a:bodyPr/>
        <a:lstStyle/>
        <a:p>
          <a:endParaRPr lang="en-GB"/>
        </a:p>
      </dgm:t>
    </dgm:pt>
    <dgm:pt modelId="{256DC167-7C59-4C49-9B43-B326EABD4A4D}">
      <dgm:prSet phldrT="[Text]"/>
      <dgm:spPr/>
      <dgm:t>
        <a:bodyPr/>
        <a:lstStyle/>
        <a:p>
          <a:r>
            <a:rPr lang="en-GB" dirty="0" smtClean="0"/>
            <a:t>Appraisal report produced</a:t>
          </a:r>
          <a:endParaRPr lang="en-GB" dirty="0"/>
        </a:p>
      </dgm:t>
    </dgm:pt>
    <dgm:pt modelId="{4F630531-CC21-4A73-91EC-DF6AC046205E}" type="parTrans" cxnId="{0F24E201-CED8-404C-AAC6-AA9D807F0D1A}">
      <dgm:prSet/>
      <dgm:spPr/>
      <dgm:t>
        <a:bodyPr/>
        <a:lstStyle/>
        <a:p>
          <a:endParaRPr lang="en-GB"/>
        </a:p>
      </dgm:t>
    </dgm:pt>
    <dgm:pt modelId="{4E0900FD-5C68-4BD1-AC4E-3D9DE0735884}" type="sibTrans" cxnId="{0F24E201-CED8-404C-AAC6-AA9D807F0D1A}">
      <dgm:prSet/>
      <dgm:spPr/>
      <dgm:t>
        <a:bodyPr/>
        <a:lstStyle/>
        <a:p>
          <a:endParaRPr lang="en-GB"/>
        </a:p>
      </dgm:t>
    </dgm:pt>
    <dgm:pt modelId="{6CC53B75-B1BF-43AB-A11C-BE4D8B8F9DEA}">
      <dgm:prSet phldrT="[Text]"/>
      <dgm:spPr/>
      <dgm:t>
        <a:bodyPr/>
        <a:lstStyle/>
        <a:p>
          <a:r>
            <a:rPr lang="en-GB" dirty="0" smtClean="0"/>
            <a:t>IPO</a:t>
          </a:r>
          <a:endParaRPr lang="en-GB" dirty="0"/>
        </a:p>
      </dgm:t>
    </dgm:pt>
    <dgm:pt modelId="{8CED1783-C3D9-457A-831B-1300454A2F5D}" type="parTrans" cxnId="{DD1F4D39-206D-4B23-9E9F-6C00A1DE68CC}">
      <dgm:prSet/>
      <dgm:spPr/>
      <dgm:t>
        <a:bodyPr/>
        <a:lstStyle/>
        <a:p>
          <a:endParaRPr lang="en-GB"/>
        </a:p>
      </dgm:t>
    </dgm:pt>
    <dgm:pt modelId="{3EC6C73B-389A-4F1A-B090-08510679F909}" type="sibTrans" cxnId="{DD1F4D39-206D-4B23-9E9F-6C00A1DE68CC}">
      <dgm:prSet/>
      <dgm:spPr/>
      <dgm:t>
        <a:bodyPr/>
        <a:lstStyle/>
        <a:p>
          <a:endParaRPr lang="en-GB"/>
        </a:p>
      </dgm:t>
    </dgm:pt>
    <dgm:pt modelId="{DFDC512E-0458-4129-900F-9F6388D5C9D0}">
      <dgm:prSet/>
      <dgm:spPr/>
      <dgm:t>
        <a:bodyPr/>
        <a:lstStyle/>
        <a:p>
          <a:r>
            <a:rPr lang="en-GB" dirty="0" smtClean="0"/>
            <a:t>Feedback produced</a:t>
          </a:r>
          <a:endParaRPr lang="en-GB" dirty="0"/>
        </a:p>
      </dgm:t>
    </dgm:pt>
    <dgm:pt modelId="{64F8ADF4-58D2-4996-9B4E-BD2A862360EF}" type="parTrans" cxnId="{8F8EACF8-EE3C-4030-B3F6-5B222776EAD3}">
      <dgm:prSet/>
      <dgm:spPr/>
      <dgm:t>
        <a:bodyPr/>
        <a:lstStyle/>
        <a:p>
          <a:endParaRPr lang="en-GB"/>
        </a:p>
      </dgm:t>
    </dgm:pt>
    <dgm:pt modelId="{219D1DD3-6D0E-4BD4-955C-40B16410A85F}" type="sibTrans" cxnId="{8F8EACF8-EE3C-4030-B3F6-5B222776EAD3}">
      <dgm:prSet/>
      <dgm:spPr/>
      <dgm:t>
        <a:bodyPr/>
        <a:lstStyle/>
        <a:p>
          <a:endParaRPr lang="en-GB"/>
        </a:p>
      </dgm:t>
    </dgm:pt>
    <dgm:pt modelId="{9ED161A5-010C-4C82-952F-28288185BCAB}">
      <dgm:prSet/>
      <dgm:spPr/>
      <dgm:t>
        <a:bodyPr/>
        <a:lstStyle/>
        <a:p>
          <a:r>
            <a:rPr lang="en-GB" dirty="0" smtClean="0"/>
            <a:t>Approved, approved on receipt of satisfactory response to queries or rejected</a:t>
          </a:r>
          <a:endParaRPr lang="en-GB" dirty="0"/>
        </a:p>
      </dgm:t>
    </dgm:pt>
    <dgm:pt modelId="{77A8F7BB-B27C-4C92-BC2A-4DA598FA2343}" type="parTrans" cxnId="{8E6E6376-35F6-4928-B692-650B51009293}">
      <dgm:prSet/>
      <dgm:spPr/>
      <dgm:t>
        <a:bodyPr/>
        <a:lstStyle/>
        <a:p>
          <a:endParaRPr lang="en-GB"/>
        </a:p>
      </dgm:t>
    </dgm:pt>
    <dgm:pt modelId="{E9C277B7-7CF0-4C58-BFAC-420A1F7D0C54}" type="sibTrans" cxnId="{8E6E6376-35F6-4928-B692-650B51009293}">
      <dgm:prSet/>
      <dgm:spPr/>
      <dgm:t>
        <a:bodyPr/>
        <a:lstStyle/>
        <a:p>
          <a:endParaRPr lang="en-GB"/>
        </a:p>
      </dgm:t>
    </dgm:pt>
    <dgm:pt modelId="{B4CD5416-F882-46B5-897E-604D5F4361F7}">
      <dgm:prSet/>
      <dgm:spPr/>
      <dgm:t>
        <a:bodyPr/>
        <a:lstStyle/>
        <a:p>
          <a:r>
            <a:rPr lang="en-GB" dirty="0" smtClean="0"/>
            <a:t>Approved</a:t>
          </a:r>
          <a:endParaRPr lang="en-GB" dirty="0"/>
        </a:p>
      </dgm:t>
    </dgm:pt>
    <dgm:pt modelId="{7BB9F954-5A21-499F-8D85-F1DF41797CA2}" type="parTrans" cxnId="{6607115A-5F8E-41AF-A4D1-E4DB6581D666}">
      <dgm:prSet/>
      <dgm:spPr/>
      <dgm:t>
        <a:bodyPr/>
        <a:lstStyle/>
        <a:p>
          <a:endParaRPr lang="en-GB"/>
        </a:p>
      </dgm:t>
    </dgm:pt>
    <dgm:pt modelId="{EE6B4236-7F1E-4679-A7D8-A49B08BC4A95}" type="sibTrans" cxnId="{6607115A-5F8E-41AF-A4D1-E4DB6581D666}">
      <dgm:prSet/>
      <dgm:spPr/>
      <dgm:t>
        <a:bodyPr/>
        <a:lstStyle/>
        <a:p>
          <a:endParaRPr lang="en-GB"/>
        </a:p>
      </dgm:t>
    </dgm:pt>
    <dgm:pt modelId="{CD217ECE-0337-44F6-9987-3175229E6FB6}">
      <dgm:prSet/>
      <dgm:spPr/>
      <dgm:t>
        <a:bodyPr/>
        <a:lstStyle/>
        <a:p>
          <a:r>
            <a:rPr lang="en-GB" dirty="0" smtClean="0"/>
            <a:t>Award letter issued</a:t>
          </a:r>
          <a:endParaRPr lang="en-GB" dirty="0"/>
        </a:p>
      </dgm:t>
    </dgm:pt>
    <dgm:pt modelId="{69113345-053B-4C33-A8BA-B567ECE14393}" type="parTrans" cxnId="{D0A6D186-794E-40AE-9862-7C956320BC2A}">
      <dgm:prSet/>
      <dgm:spPr/>
      <dgm:t>
        <a:bodyPr/>
        <a:lstStyle/>
        <a:p>
          <a:endParaRPr lang="en-GB"/>
        </a:p>
      </dgm:t>
    </dgm:pt>
    <dgm:pt modelId="{4337FA04-8FD0-4419-AB4C-C75107554CB2}" type="sibTrans" cxnId="{D0A6D186-794E-40AE-9862-7C956320BC2A}">
      <dgm:prSet/>
      <dgm:spPr/>
      <dgm:t>
        <a:bodyPr/>
        <a:lstStyle/>
        <a:p>
          <a:endParaRPr lang="en-GB"/>
        </a:p>
      </dgm:t>
    </dgm:pt>
    <dgm:pt modelId="{8580E936-1BDA-49E0-8355-17060CF722CE}">
      <dgm:prSet/>
      <dgm:spPr/>
      <dgm:t>
        <a:bodyPr/>
        <a:lstStyle/>
        <a:p>
          <a:r>
            <a:rPr lang="en-GB" dirty="0" smtClean="0"/>
            <a:t>Signed offer letter and collaboration agreement received</a:t>
          </a:r>
          <a:endParaRPr lang="en-GB" dirty="0"/>
        </a:p>
      </dgm:t>
    </dgm:pt>
    <dgm:pt modelId="{C9AC2003-49D1-4E97-80E9-3A7C1C43C5F8}" type="parTrans" cxnId="{2FB37568-583A-4CF3-9FB8-DADF25DC7280}">
      <dgm:prSet/>
      <dgm:spPr/>
      <dgm:t>
        <a:bodyPr/>
        <a:lstStyle/>
        <a:p>
          <a:endParaRPr lang="en-GB"/>
        </a:p>
      </dgm:t>
    </dgm:pt>
    <dgm:pt modelId="{98C19089-8089-4D40-BBBD-4D650BD45885}" type="sibTrans" cxnId="{2FB37568-583A-4CF3-9FB8-DADF25DC7280}">
      <dgm:prSet/>
      <dgm:spPr/>
      <dgm:t>
        <a:bodyPr/>
        <a:lstStyle/>
        <a:p>
          <a:endParaRPr lang="en-GB"/>
        </a:p>
      </dgm:t>
    </dgm:pt>
    <dgm:pt modelId="{31EAB749-E576-482F-819C-BC332C6395DA}">
      <dgm:prSet/>
      <dgm:spPr/>
      <dgm:t>
        <a:bodyPr/>
        <a:lstStyle/>
        <a:p>
          <a:r>
            <a:rPr lang="en-GB" dirty="0" smtClean="0"/>
            <a:t>Kick off meeting with Case Officer</a:t>
          </a:r>
          <a:endParaRPr lang="en-GB" dirty="0"/>
        </a:p>
      </dgm:t>
    </dgm:pt>
    <dgm:pt modelId="{EE853BBA-8031-4E17-84F6-E62300AA6AD5}" type="parTrans" cxnId="{FDEC2486-B34B-4519-9253-EB81B465F136}">
      <dgm:prSet/>
      <dgm:spPr/>
      <dgm:t>
        <a:bodyPr/>
        <a:lstStyle/>
        <a:p>
          <a:endParaRPr lang="en-GB"/>
        </a:p>
      </dgm:t>
    </dgm:pt>
    <dgm:pt modelId="{57737D03-73B1-4D3A-9B0D-A22FD06491FE}" type="sibTrans" cxnId="{FDEC2486-B34B-4519-9253-EB81B465F136}">
      <dgm:prSet/>
      <dgm:spPr/>
      <dgm:t>
        <a:bodyPr/>
        <a:lstStyle/>
        <a:p>
          <a:endParaRPr lang="en-GB"/>
        </a:p>
      </dgm:t>
    </dgm:pt>
    <dgm:pt modelId="{0B8C060C-71C8-442F-9E4C-BEA12FD17775}">
      <dgm:prSet/>
      <dgm:spPr/>
      <dgm:t>
        <a:bodyPr/>
        <a:lstStyle/>
        <a:p>
          <a:r>
            <a:rPr lang="en-GB" dirty="0" smtClean="0"/>
            <a:t>Project starts</a:t>
          </a:r>
          <a:endParaRPr lang="en-GB" dirty="0"/>
        </a:p>
      </dgm:t>
    </dgm:pt>
    <dgm:pt modelId="{9A9BEE41-D6E2-4FEB-B6EB-BE7AD5C2A289}" type="parTrans" cxnId="{7C829AB0-6EE3-4D82-94D8-CAC8F3752ED5}">
      <dgm:prSet/>
      <dgm:spPr/>
      <dgm:t>
        <a:bodyPr/>
        <a:lstStyle/>
        <a:p>
          <a:endParaRPr lang="en-GB"/>
        </a:p>
      </dgm:t>
    </dgm:pt>
    <dgm:pt modelId="{93259465-31A8-4C05-BC79-6C0E22F2B070}" type="sibTrans" cxnId="{7C829AB0-6EE3-4D82-94D8-CAC8F3752ED5}">
      <dgm:prSet/>
      <dgm:spPr/>
      <dgm:t>
        <a:bodyPr/>
        <a:lstStyle/>
        <a:p>
          <a:endParaRPr lang="en-GB"/>
        </a:p>
      </dgm:t>
    </dgm:pt>
    <dgm:pt modelId="{F538C6C5-2033-4180-A9B7-6D8637DE1FBB}" type="pres">
      <dgm:prSet presAssocID="{CBAB775D-2544-4771-AC28-1DA1FB2959EF}" presName="Name0" presStyleCnt="0">
        <dgm:presLayoutVars>
          <dgm:dir/>
          <dgm:animLvl val="lvl"/>
          <dgm:resizeHandles val="exact"/>
        </dgm:presLayoutVars>
      </dgm:prSet>
      <dgm:spPr/>
      <dgm:t>
        <a:bodyPr/>
        <a:lstStyle/>
        <a:p>
          <a:endParaRPr lang="en-GB"/>
        </a:p>
      </dgm:t>
    </dgm:pt>
    <dgm:pt modelId="{755AD15C-EAA0-4D54-A2BE-745F45C74F61}" type="pres">
      <dgm:prSet presAssocID="{7362751D-2184-4CE7-AB82-96F8B99DF2DD}" presName="composite" presStyleCnt="0"/>
      <dgm:spPr/>
    </dgm:pt>
    <dgm:pt modelId="{95C2749C-DBB7-489A-87E1-BEE99B9BA007}" type="pres">
      <dgm:prSet presAssocID="{7362751D-2184-4CE7-AB82-96F8B99DF2DD}" presName="parTx" presStyleLbl="node1" presStyleIdx="0" presStyleCnt="5">
        <dgm:presLayoutVars>
          <dgm:chMax val="0"/>
          <dgm:chPref val="0"/>
          <dgm:bulletEnabled val="1"/>
        </dgm:presLayoutVars>
      </dgm:prSet>
      <dgm:spPr/>
      <dgm:t>
        <a:bodyPr/>
        <a:lstStyle/>
        <a:p>
          <a:endParaRPr lang="en-GB"/>
        </a:p>
      </dgm:t>
    </dgm:pt>
    <dgm:pt modelId="{6BD698DB-3074-41F1-972E-AB109729A170}" type="pres">
      <dgm:prSet presAssocID="{7362751D-2184-4CE7-AB82-96F8B99DF2DD}" presName="desTx" presStyleLbl="revTx" presStyleIdx="0" presStyleCnt="5">
        <dgm:presLayoutVars>
          <dgm:bulletEnabled val="1"/>
        </dgm:presLayoutVars>
      </dgm:prSet>
      <dgm:spPr/>
      <dgm:t>
        <a:bodyPr/>
        <a:lstStyle/>
        <a:p>
          <a:endParaRPr lang="en-GB"/>
        </a:p>
      </dgm:t>
    </dgm:pt>
    <dgm:pt modelId="{2A529A7B-42AC-4752-A751-E68A54765EE5}" type="pres">
      <dgm:prSet presAssocID="{19EA1CF2-6F72-466E-B468-179AD983A51F}" presName="space" presStyleCnt="0"/>
      <dgm:spPr/>
    </dgm:pt>
    <dgm:pt modelId="{1AA209C2-8C52-4BDA-BDBB-9136D871E068}" type="pres">
      <dgm:prSet presAssocID="{02761D53-5909-4B35-BED6-86DB9939FCA0}" presName="composite" presStyleCnt="0"/>
      <dgm:spPr/>
    </dgm:pt>
    <dgm:pt modelId="{48F0BF08-2731-4CE4-8860-E66E963C2265}" type="pres">
      <dgm:prSet presAssocID="{02761D53-5909-4B35-BED6-86DB9939FCA0}" presName="parTx" presStyleLbl="node1" presStyleIdx="1" presStyleCnt="5">
        <dgm:presLayoutVars>
          <dgm:chMax val="0"/>
          <dgm:chPref val="0"/>
          <dgm:bulletEnabled val="1"/>
        </dgm:presLayoutVars>
      </dgm:prSet>
      <dgm:spPr/>
      <dgm:t>
        <a:bodyPr/>
        <a:lstStyle/>
        <a:p>
          <a:endParaRPr lang="en-GB"/>
        </a:p>
      </dgm:t>
    </dgm:pt>
    <dgm:pt modelId="{4AF92E87-41DB-4E41-BA81-6CB01F38C34B}" type="pres">
      <dgm:prSet presAssocID="{02761D53-5909-4B35-BED6-86DB9939FCA0}" presName="desTx" presStyleLbl="revTx" presStyleIdx="1" presStyleCnt="5" custScaleX="111091">
        <dgm:presLayoutVars>
          <dgm:bulletEnabled val="1"/>
        </dgm:presLayoutVars>
      </dgm:prSet>
      <dgm:spPr/>
      <dgm:t>
        <a:bodyPr/>
        <a:lstStyle/>
        <a:p>
          <a:endParaRPr lang="en-GB"/>
        </a:p>
      </dgm:t>
    </dgm:pt>
    <dgm:pt modelId="{1B439A0D-91CE-4A90-A5BC-1D28E79BE9B5}" type="pres">
      <dgm:prSet presAssocID="{F5AA7D40-8539-4C72-AEF7-096B976B811E}" presName="space" presStyleCnt="0"/>
      <dgm:spPr/>
    </dgm:pt>
    <dgm:pt modelId="{8B7F2E63-4759-436A-BE7B-1955BB761608}" type="pres">
      <dgm:prSet presAssocID="{1C65615B-FFA6-4878-B720-79E21073353D}" presName="composite" presStyleCnt="0"/>
      <dgm:spPr/>
    </dgm:pt>
    <dgm:pt modelId="{A755EFCA-08A3-4CB5-8ED6-430EF7C53FDB}" type="pres">
      <dgm:prSet presAssocID="{1C65615B-FFA6-4878-B720-79E21073353D}" presName="parTx" presStyleLbl="node1" presStyleIdx="2" presStyleCnt="5">
        <dgm:presLayoutVars>
          <dgm:chMax val="0"/>
          <dgm:chPref val="0"/>
          <dgm:bulletEnabled val="1"/>
        </dgm:presLayoutVars>
      </dgm:prSet>
      <dgm:spPr/>
      <dgm:t>
        <a:bodyPr/>
        <a:lstStyle/>
        <a:p>
          <a:endParaRPr lang="en-GB"/>
        </a:p>
      </dgm:t>
    </dgm:pt>
    <dgm:pt modelId="{BBAD6D8F-3DB2-4E84-AE36-7474BFD766E5}" type="pres">
      <dgm:prSet presAssocID="{1C65615B-FFA6-4878-B720-79E21073353D}" presName="desTx" presStyleLbl="revTx" presStyleIdx="2" presStyleCnt="5" custScaleX="115677">
        <dgm:presLayoutVars>
          <dgm:bulletEnabled val="1"/>
        </dgm:presLayoutVars>
      </dgm:prSet>
      <dgm:spPr/>
      <dgm:t>
        <a:bodyPr/>
        <a:lstStyle/>
        <a:p>
          <a:endParaRPr lang="en-GB"/>
        </a:p>
      </dgm:t>
    </dgm:pt>
    <dgm:pt modelId="{C1EAEC68-E9D9-4046-BD8A-C48B8356DC01}" type="pres">
      <dgm:prSet presAssocID="{3CC000BE-0CCB-45D3-91CA-810F6AD982EF}" presName="space" presStyleCnt="0"/>
      <dgm:spPr/>
    </dgm:pt>
    <dgm:pt modelId="{39BE233D-6387-4536-BDDA-490090CB5B0A}" type="pres">
      <dgm:prSet presAssocID="{D6168DBD-9043-42EC-A201-45D11E48981B}" presName="composite" presStyleCnt="0"/>
      <dgm:spPr/>
    </dgm:pt>
    <dgm:pt modelId="{98C5F44D-C94A-409A-980C-BE9ED38CD41C}" type="pres">
      <dgm:prSet presAssocID="{D6168DBD-9043-42EC-A201-45D11E48981B}" presName="parTx" presStyleLbl="node1" presStyleIdx="3" presStyleCnt="5">
        <dgm:presLayoutVars>
          <dgm:chMax val="0"/>
          <dgm:chPref val="0"/>
          <dgm:bulletEnabled val="1"/>
        </dgm:presLayoutVars>
      </dgm:prSet>
      <dgm:spPr/>
      <dgm:t>
        <a:bodyPr/>
        <a:lstStyle/>
        <a:p>
          <a:endParaRPr lang="en-GB"/>
        </a:p>
      </dgm:t>
    </dgm:pt>
    <dgm:pt modelId="{336E0FA9-1360-4A24-8EEF-1A04A0B66BD6}" type="pres">
      <dgm:prSet presAssocID="{D6168DBD-9043-42EC-A201-45D11E48981B}" presName="desTx" presStyleLbl="revTx" presStyleIdx="3" presStyleCnt="5">
        <dgm:presLayoutVars>
          <dgm:bulletEnabled val="1"/>
        </dgm:presLayoutVars>
      </dgm:prSet>
      <dgm:spPr/>
      <dgm:t>
        <a:bodyPr/>
        <a:lstStyle/>
        <a:p>
          <a:endParaRPr lang="en-GB"/>
        </a:p>
      </dgm:t>
    </dgm:pt>
    <dgm:pt modelId="{5836DFF8-E014-4002-B319-1F6DAD642BBB}" type="pres">
      <dgm:prSet presAssocID="{227D03BF-040E-4931-B2F9-A8DD54C8C567}" presName="space" presStyleCnt="0"/>
      <dgm:spPr/>
    </dgm:pt>
    <dgm:pt modelId="{A619B3E6-8A23-4BC5-A19A-C0C9B767EFC0}" type="pres">
      <dgm:prSet presAssocID="{B4CD5416-F882-46B5-897E-604D5F4361F7}" presName="composite" presStyleCnt="0"/>
      <dgm:spPr/>
    </dgm:pt>
    <dgm:pt modelId="{0B323BE2-49CF-4F4B-B753-517F50F2121C}" type="pres">
      <dgm:prSet presAssocID="{B4CD5416-F882-46B5-897E-604D5F4361F7}" presName="parTx" presStyleLbl="node1" presStyleIdx="4" presStyleCnt="5">
        <dgm:presLayoutVars>
          <dgm:chMax val="0"/>
          <dgm:chPref val="0"/>
          <dgm:bulletEnabled val="1"/>
        </dgm:presLayoutVars>
      </dgm:prSet>
      <dgm:spPr/>
      <dgm:t>
        <a:bodyPr/>
        <a:lstStyle/>
        <a:p>
          <a:endParaRPr lang="en-GB"/>
        </a:p>
      </dgm:t>
    </dgm:pt>
    <dgm:pt modelId="{12793081-5C94-4503-91F4-D4B4A7F586F8}" type="pres">
      <dgm:prSet presAssocID="{B4CD5416-F882-46B5-897E-604D5F4361F7}" presName="desTx" presStyleLbl="revTx" presStyleIdx="4" presStyleCnt="5">
        <dgm:presLayoutVars>
          <dgm:bulletEnabled val="1"/>
        </dgm:presLayoutVars>
      </dgm:prSet>
      <dgm:spPr/>
      <dgm:t>
        <a:bodyPr/>
        <a:lstStyle/>
        <a:p>
          <a:endParaRPr lang="en-GB"/>
        </a:p>
      </dgm:t>
    </dgm:pt>
  </dgm:ptLst>
  <dgm:cxnLst>
    <dgm:cxn modelId="{1881AA02-9CDC-4232-A42D-B3CDBA01EAA1}" type="presOf" srcId="{153716B1-2450-49DB-9998-000EA86CB02D}" destId="{BBAD6D8F-3DB2-4E84-AE36-7474BFD766E5}" srcOrd="0" destOrd="4" presId="urn:microsoft.com/office/officeart/2005/8/layout/chevron1"/>
    <dgm:cxn modelId="{B1809B53-8252-408F-A223-2E27821944AF}" type="presOf" srcId="{31EAB749-E576-482F-819C-BC332C6395DA}" destId="{12793081-5C94-4503-91F4-D4B4A7F586F8}" srcOrd="0" destOrd="2" presId="urn:microsoft.com/office/officeart/2005/8/layout/chevron1"/>
    <dgm:cxn modelId="{A81D4348-7531-414E-8E3C-31D90D072452}" type="presOf" srcId="{7362751D-2184-4CE7-AB82-96F8B99DF2DD}" destId="{95C2749C-DBB7-489A-87E1-BEE99B9BA007}" srcOrd="0" destOrd="0" presId="urn:microsoft.com/office/officeart/2005/8/layout/chevron1"/>
    <dgm:cxn modelId="{FEF4E8CA-3334-407A-B7D2-5B9E7216C5CE}" type="presOf" srcId="{1E2673BB-ECF0-448F-9616-8B2C89CDFB8D}" destId="{6BD698DB-3074-41F1-972E-AB109729A170}" srcOrd="0" destOrd="0" presId="urn:microsoft.com/office/officeart/2005/8/layout/chevron1"/>
    <dgm:cxn modelId="{1A101B87-9149-4A98-ADDF-2D336EE52F43}" type="presOf" srcId="{B9ABE352-7B78-499B-A345-717694E4F8DC}" destId="{336E0FA9-1360-4A24-8EEF-1A04A0B66BD6}" srcOrd="0" destOrd="0" presId="urn:microsoft.com/office/officeart/2005/8/layout/chevron1"/>
    <dgm:cxn modelId="{6607115A-5F8E-41AF-A4D1-E4DB6581D666}" srcId="{CBAB775D-2544-4771-AC28-1DA1FB2959EF}" destId="{B4CD5416-F882-46B5-897E-604D5F4361F7}" srcOrd="4" destOrd="0" parTransId="{7BB9F954-5A21-499F-8D85-F1DF41797CA2}" sibTransId="{EE6B4236-7F1E-4679-A7D8-A49B08BC4A95}"/>
    <dgm:cxn modelId="{DA5D5B94-C2D9-4887-BBCF-ADC78D988538}" type="presOf" srcId="{9ED161A5-010C-4C82-952F-28288185BCAB}" destId="{336E0FA9-1360-4A24-8EEF-1A04A0B66BD6}" srcOrd="0" destOrd="2" presId="urn:microsoft.com/office/officeart/2005/8/layout/chevron1"/>
    <dgm:cxn modelId="{45423BA6-2A3A-4FA6-A6CB-FC2F274BADA3}" srcId="{D6168DBD-9043-42EC-A201-45D11E48981B}" destId="{B9ABE352-7B78-499B-A345-717694E4F8DC}" srcOrd="0" destOrd="0" parTransId="{D996681A-DCD4-472A-8DF2-AA6FD5910D88}" sibTransId="{D9025F56-CC59-4A0E-92FA-731D7C56ACEC}"/>
    <dgm:cxn modelId="{F83EF52E-B8D4-4E14-9E73-1A66C4ACB495}" srcId="{02761D53-5909-4B35-BED6-86DB9939FCA0}" destId="{11B6A343-5C14-4B70-B720-1135DC6C09A0}" srcOrd="0" destOrd="0" parTransId="{5EBEFD14-6483-4A76-81A8-703E51BF364C}" sibTransId="{46BB4D10-9322-41B3-B8A7-ABB6A02F97D2}"/>
    <dgm:cxn modelId="{030F02D2-7620-4487-BE3A-CE215F5D09F4}" srcId="{CBAB775D-2544-4771-AC28-1DA1FB2959EF}" destId="{D6168DBD-9043-42EC-A201-45D11E48981B}" srcOrd="3" destOrd="0" parTransId="{3B4A1B12-A4D0-4C75-9B5E-7225DE4A24FC}" sibTransId="{227D03BF-040E-4931-B2F9-A8DD54C8C567}"/>
    <dgm:cxn modelId="{A4DAA28C-D2E3-489E-A570-B80FAA743194}" type="presOf" srcId="{256DC167-7C59-4C49-9B43-B326EABD4A4D}" destId="{BBAD6D8F-3DB2-4E84-AE36-7474BFD766E5}" srcOrd="0" destOrd="3" presId="urn:microsoft.com/office/officeart/2005/8/layout/chevron1"/>
    <dgm:cxn modelId="{8E6E6376-35F6-4928-B692-650B51009293}" srcId="{D6168DBD-9043-42EC-A201-45D11E48981B}" destId="{9ED161A5-010C-4C82-952F-28288185BCAB}" srcOrd="2" destOrd="0" parTransId="{77A8F7BB-B27C-4C92-BC2A-4DA598FA2343}" sibTransId="{E9C277B7-7CF0-4C58-BFAC-420A1F7D0C54}"/>
    <dgm:cxn modelId="{DD1F4D39-206D-4B23-9E9F-6C00A1DE68CC}" srcId="{1C65615B-FFA6-4878-B720-79E21073353D}" destId="{6CC53B75-B1BF-43AB-A11C-BE4D8B8F9DEA}" srcOrd="1" destOrd="0" parTransId="{8CED1783-C3D9-457A-831B-1300454A2F5D}" sibTransId="{3EC6C73B-389A-4F1A-B090-08510679F909}"/>
    <dgm:cxn modelId="{2FB37568-583A-4CF3-9FB8-DADF25DC7280}" srcId="{B4CD5416-F882-46B5-897E-604D5F4361F7}" destId="{8580E936-1BDA-49E0-8355-17060CF722CE}" srcOrd="1" destOrd="0" parTransId="{C9AC2003-49D1-4E97-80E9-3A7C1C43C5F8}" sibTransId="{98C19089-8089-4D40-BBBD-4D650BD45885}"/>
    <dgm:cxn modelId="{FDEC2486-B34B-4519-9253-EB81B465F136}" srcId="{B4CD5416-F882-46B5-897E-604D5F4361F7}" destId="{31EAB749-E576-482F-819C-BC332C6395DA}" srcOrd="2" destOrd="0" parTransId="{EE853BBA-8031-4E17-84F6-E62300AA6AD5}" sibTransId="{57737D03-73B1-4D3A-9B0D-A22FD06491FE}"/>
    <dgm:cxn modelId="{D0A6D186-794E-40AE-9862-7C956320BC2A}" srcId="{B4CD5416-F882-46B5-897E-604D5F4361F7}" destId="{CD217ECE-0337-44F6-9987-3175229E6FB6}" srcOrd="0" destOrd="0" parTransId="{69113345-053B-4C33-A8BA-B567ECE14393}" sibTransId="{4337FA04-8FD0-4419-AB4C-C75107554CB2}"/>
    <dgm:cxn modelId="{40A4C15D-3492-458B-979B-DF87FFA70F90}" srcId="{1C65615B-FFA6-4878-B720-79E21073353D}" destId="{4D5F0587-B54B-4B4F-85C7-CDE3A6EB8F1E}" srcOrd="0" destOrd="0" parTransId="{1FD59457-C41C-4315-B7A9-EF9F331BEE99}" sibTransId="{C3ABE157-D109-4883-912F-B4AE5D3EF847}"/>
    <dgm:cxn modelId="{8F8EACF8-EE3C-4030-B3F6-5B222776EAD3}" srcId="{D6168DBD-9043-42EC-A201-45D11E48981B}" destId="{DFDC512E-0458-4129-900F-9F6388D5C9D0}" srcOrd="1" destOrd="0" parTransId="{64F8ADF4-58D2-4996-9B4E-BD2A862360EF}" sibTransId="{219D1DD3-6D0E-4BD4-955C-40B16410A85F}"/>
    <dgm:cxn modelId="{54972D11-C442-4375-BEA3-B9DF1D389935}" srcId="{02761D53-5909-4B35-BED6-86DB9939FCA0}" destId="{39E08615-8EED-4D59-8979-B944716F952B}" srcOrd="1" destOrd="0" parTransId="{4BEC074D-6D8C-491F-9E31-6A0444E175F0}" sibTransId="{25C1F555-1431-425B-AC71-A4F97AA9EC71}"/>
    <dgm:cxn modelId="{7C829AB0-6EE3-4D82-94D8-CAC8F3752ED5}" srcId="{B4CD5416-F882-46B5-897E-604D5F4361F7}" destId="{0B8C060C-71C8-442F-9E4C-BEA12FD17775}" srcOrd="3" destOrd="0" parTransId="{9A9BEE41-D6E2-4FEB-B6EB-BE7AD5C2A289}" sibTransId="{93259465-31A8-4C05-BC79-6C0E22F2B070}"/>
    <dgm:cxn modelId="{56098871-45A4-4D68-87AE-2DB7FA63312E}" type="presOf" srcId="{CD217ECE-0337-44F6-9987-3175229E6FB6}" destId="{12793081-5C94-4503-91F4-D4B4A7F586F8}" srcOrd="0" destOrd="0" presId="urn:microsoft.com/office/officeart/2005/8/layout/chevron1"/>
    <dgm:cxn modelId="{064724CD-D685-471A-A012-BEF658C856C1}" srcId="{7362751D-2184-4CE7-AB82-96F8B99DF2DD}" destId="{9C27B1C8-8EFC-42E9-A56B-66C6C62F6C11}" srcOrd="1" destOrd="0" parTransId="{35524583-4A2C-412D-BDCE-470A8B7F78FB}" sibTransId="{A9CEBC4D-1755-4BF8-9B1F-5B811B33C0DA}"/>
    <dgm:cxn modelId="{0C6A7569-84B4-4B69-B839-9AB89639B5E7}" type="presOf" srcId="{B4CD5416-F882-46B5-897E-604D5F4361F7}" destId="{0B323BE2-49CF-4F4B-B753-517F50F2121C}" srcOrd="0" destOrd="0" presId="urn:microsoft.com/office/officeart/2005/8/layout/chevron1"/>
    <dgm:cxn modelId="{9A2B17DB-A73D-4C58-A962-936E258E1FB7}" type="presOf" srcId="{11B6A343-5C14-4B70-B720-1135DC6C09A0}" destId="{4AF92E87-41DB-4E41-BA81-6CB01F38C34B}" srcOrd="0" destOrd="0" presId="urn:microsoft.com/office/officeart/2005/8/layout/chevron1"/>
    <dgm:cxn modelId="{8932ED93-D812-4F38-8F25-3A03C1A5D223}" type="presOf" srcId="{DFDC512E-0458-4129-900F-9F6388D5C9D0}" destId="{336E0FA9-1360-4A24-8EEF-1A04A0B66BD6}" srcOrd="0" destOrd="1" presId="urn:microsoft.com/office/officeart/2005/8/layout/chevron1"/>
    <dgm:cxn modelId="{6A4F496B-BF9D-447F-97C3-D153158EC84F}" type="presOf" srcId="{D6168DBD-9043-42EC-A201-45D11E48981B}" destId="{98C5F44D-C94A-409A-980C-BE9ED38CD41C}" srcOrd="0" destOrd="0" presId="urn:microsoft.com/office/officeart/2005/8/layout/chevron1"/>
    <dgm:cxn modelId="{0F24E201-CED8-404C-AAC6-AA9D807F0D1A}" srcId="{1C65615B-FFA6-4878-B720-79E21073353D}" destId="{256DC167-7C59-4C49-9B43-B326EABD4A4D}" srcOrd="3" destOrd="0" parTransId="{4F630531-CC21-4A73-91EC-DF6AC046205E}" sibTransId="{4E0900FD-5C68-4BD1-AC4E-3D9DE0735884}"/>
    <dgm:cxn modelId="{87B90F6A-7AAB-4FE7-8073-6E288BD946C6}" type="presOf" srcId="{9C27B1C8-8EFC-42E9-A56B-66C6C62F6C11}" destId="{6BD698DB-3074-41F1-972E-AB109729A170}" srcOrd="0" destOrd="1" presId="urn:microsoft.com/office/officeart/2005/8/layout/chevron1"/>
    <dgm:cxn modelId="{7509FC97-9417-46E4-B446-AA2E831CE732}" type="presOf" srcId="{6CC53B75-B1BF-43AB-A11C-BE4D8B8F9DEA}" destId="{BBAD6D8F-3DB2-4E84-AE36-7474BFD766E5}" srcOrd="0" destOrd="1" presId="urn:microsoft.com/office/officeart/2005/8/layout/chevron1"/>
    <dgm:cxn modelId="{23AB21CF-3228-49E6-AD07-714E222C0249}" type="presOf" srcId="{02761D53-5909-4B35-BED6-86DB9939FCA0}" destId="{48F0BF08-2731-4CE4-8860-E66E963C2265}" srcOrd="0" destOrd="0" presId="urn:microsoft.com/office/officeart/2005/8/layout/chevron1"/>
    <dgm:cxn modelId="{D62D2456-BC17-4D8A-902B-301008D5B2E8}" type="presOf" srcId="{0B8C060C-71C8-442F-9E4C-BEA12FD17775}" destId="{12793081-5C94-4503-91F4-D4B4A7F586F8}" srcOrd="0" destOrd="3" presId="urn:microsoft.com/office/officeart/2005/8/layout/chevron1"/>
    <dgm:cxn modelId="{EF764D3F-1413-442E-8BF1-75E7F134888C}" srcId="{1C65615B-FFA6-4878-B720-79E21073353D}" destId="{153716B1-2450-49DB-9998-000EA86CB02D}" srcOrd="4" destOrd="0" parTransId="{D8E6CEF9-ADE5-4485-972F-5F00CD29D898}" sibTransId="{1990ECB3-C625-45CB-ACE9-00A6D617966C}"/>
    <dgm:cxn modelId="{EAC289B0-CA4E-413B-A889-46FA726AAF8A}" srcId="{CBAB775D-2544-4771-AC28-1DA1FB2959EF}" destId="{02761D53-5909-4B35-BED6-86DB9939FCA0}" srcOrd="1" destOrd="0" parTransId="{8F38D252-8CF3-467F-9E9F-438D9E9FFDB0}" sibTransId="{F5AA7D40-8539-4C72-AEF7-096B976B811E}"/>
    <dgm:cxn modelId="{73760BA0-DAE4-41F6-9EE8-C4DAE8D01F4E}" type="presOf" srcId="{4D5F0587-B54B-4B4F-85C7-CDE3A6EB8F1E}" destId="{BBAD6D8F-3DB2-4E84-AE36-7474BFD766E5}" srcOrd="0" destOrd="0" presId="urn:microsoft.com/office/officeart/2005/8/layout/chevron1"/>
    <dgm:cxn modelId="{070EE803-2CD3-4CD5-9781-4D56D9EEC79F}" type="presOf" srcId="{1C65615B-FFA6-4878-B720-79E21073353D}" destId="{A755EFCA-08A3-4CB5-8ED6-430EF7C53FDB}" srcOrd="0" destOrd="0" presId="urn:microsoft.com/office/officeart/2005/8/layout/chevron1"/>
    <dgm:cxn modelId="{5A8DC6F6-72F2-403D-A973-E118D850D1B0}" type="presOf" srcId="{8580E936-1BDA-49E0-8355-17060CF722CE}" destId="{12793081-5C94-4503-91F4-D4B4A7F586F8}" srcOrd="0" destOrd="1" presId="urn:microsoft.com/office/officeart/2005/8/layout/chevron1"/>
    <dgm:cxn modelId="{A17C295A-15C3-4DC9-A98F-D65DAF285E94}" type="presOf" srcId="{39E08615-8EED-4D59-8979-B944716F952B}" destId="{4AF92E87-41DB-4E41-BA81-6CB01F38C34B}" srcOrd="0" destOrd="1" presId="urn:microsoft.com/office/officeart/2005/8/layout/chevron1"/>
    <dgm:cxn modelId="{5142CDC5-F8EC-40C0-A7D3-88E968BE0008}" srcId="{CBAB775D-2544-4771-AC28-1DA1FB2959EF}" destId="{1C65615B-FFA6-4878-B720-79E21073353D}" srcOrd="2" destOrd="0" parTransId="{71790417-8CF5-4F38-8D6A-F67773142DCC}" sibTransId="{3CC000BE-0CCB-45D3-91CA-810F6AD982EF}"/>
    <dgm:cxn modelId="{3171A936-2D71-4F4B-BEFA-780521560499}" type="presOf" srcId="{EDE2A136-8712-43FD-A8EC-C40E9BC4DE62}" destId="{BBAD6D8F-3DB2-4E84-AE36-7474BFD766E5}" srcOrd="0" destOrd="2" presId="urn:microsoft.com/office/officeart/2005/8/layout/chevron1"/>
    <dgm:cxn modelId="{07B1C756-5908-4A9B-9860-C08FD99F3E27}" type="presOf" srcId="{CBAB775D-2544-4771-AC28-1DA1FB2959EF}" destId="{F538C6C5-2033-4180-A9B7-6D8637DE1FBB}" srcOrd="0" destOrd="0" presId="urn:microsoft.com/office/officeart/2005/8/layout/chevron1"/>
    <dgm:cxn modelId="{B5CF93A4-493C-4363-8CD3-43D93E55F70D}" srcId="{1C65615B-FFA6-4878-B720-79E21073353D}" destId="{EDE2A136-8712-43FD-A8EC-C40E9BC4DE62}" srcOrd="2" destOrd="0" parTransId="{604E8907-0FB7-4092-846D-9CA205E2A7A2}" sibTransId="{D489CA69-392B-43B3-B8C8-AF55515F1D1D}"/>
    <dgm:cxn modelId="{8CF642E5-0086-4870-8FB3-F4D44FC0B0CF}" srcId="{7362751D-2184-4CE7-AB82-96F8B99DF2DD}" destId="{1E2673BB-ECF0-448F-9616-8B2C89CDFB8D}" srcOrd="0" destOrd="0" parTransId="{8ABC3DDE-B1F6-4BA3-BBD3-6B646A19AA1E}" sibTransId="{1063B56F-3A1B-4904-A278-1CB79087A043}"/>
    <dgm:cxn modelId="{A5FACA13-6150-4510-B9D8-B56817DB4CE1}" srcId="{CBAB775D-2544-4771-AC28-1DA1FB2959EF}" destId="{7362751D-2184-4CE7-AB82-96F8B99DF2DD}" srcOrd="0" destOrd="0" parTransId="{74181E96-D550-4456-8A4D-2E3DE2D763F3}" sibTransId="{19EA1CF2-6F72-466E-B468-179AD983A51F}"/>
    <dgm:cxn modelId="{45DA9832-9473-4680-BAE7-446E200AA6AD}" type="presParOf" srcId="{F538C6C5-2033-4180-A9B7-6D8637DE1FBB}" destId="{755AD15C-EAA0-4D54-A2BE-745F45C74F61}" srcOrd="0" destOrd="0" presId="urn:microsoft.com/office/officeart/2005/8/layout/chevron1"/>
    <dgm:cxn modelId="{CBEB9336-3D3D-4F59-91C8-A58130C34962}" type="presParOf" srcId="{755AD15C-EAA0-4D54-A2BE-745F45C74F61}" destId="{95C2749C-DBB7-489A-87E1-BEE99B9BA007}" srcOrd="0" destOrd="0" presId="urn:microsoft.com/office/officeart/2005/8/layout/chevron1"/>
    <dgm:cxn modelId="{B46A35DE-849E-4499-A01F-C5CC0105C2E2}" type="presParOf" srcId="{755AD15C-EAA0-4D54-A2BE-745F45C74F61}" destId="{6BD698DB-3074-41F1-972E-AB109729A170}" srcOrd="1" destOrd="0" presId="urn:microsoft.com/office/officeart/2005/8/layout/chevron1"/>
    <dgm:cxn modelId="{C89F14C8-FDBB-4D67-BF91-0A2FCF7D0B4C}" type="presParOf" srcId="{F538C6C5-2033-4180-A9B7-6D8637DE1FBB}" destId="{2A529A7B-42AC-4752-A751-E68A54765EE5}" srcOrd="1" destOrd="0" presId="urn:microsoft.com/office/officeart/2005/8/layout/chevron1"/>
    <dgm:cxn modelId="{70E66045-A27B-4886-A20C-FD973CF12B50}" type="presParOf" srcId="{F538C6C5-2033-4180-A9B7-6D8637DE1FBB}" destId="{1AA209C2-8C52-4BDA-BDBB-9136D871E068}" srcOrd="2" destOrd="0" presId="urn:microsoft.com/office/officeart/2005/8/layout/chevron1"/>
    <dgm:cxn modelId="{8B74EBA9-82E1-4238-B850-9229C8A9E260}" type="presParOf" srcId="{1AA209C2-8C52-4BDA-BDBB-9136D871E068}" destId="{48F0BF08-2731-4CE4-8860-E66E963C2265}" srcOrd="0" destOrd="0" presId="urn:microsoft.com/office/officeart/2005/8/layout/chevron1"/>
    <dgm:cxn modelId="{62BECB11-5403-4A5F-89B8-134EB53255E9}" type="presParOf" srcId="{1AA209C2-8C52-4BDA-BDBB-9136D871E068}" destId="{4AF92E87-41DB-4E41-BA81-6CB01F38C34B}" srcOrd="1" destOrd="0" presId="urn:microsoft.com/office/officeart/2005/8/layout/chevron1"/>
    <dgm:cxn modelId="{C6F735D7-3171-4084-ABD6-64B9836BE8F1}" type="presParOf" srcId="{F538C6C5-2033-4180-A9B7-6D8637DE1FBB}" destId="{1B439A0D-91CE-4A90-A5BC-1D28E79BE9B5}" srcOrd="3" destOrd="0" presId="urn:microsoft.com/office/officeart/2005/8/layout/chevron1"/>
    <dgm:cxn modelId="{EB0FE249-BBB3-41A8-BC96-0EFAD21170FA}" type="presParOf" srcId="{F538C6C5-2033-4180-A9B7-6D8637DE1FBB}" destId="{8B7F2E63-4759-436A-BE7B-1955BB761608}" srcOrd="4" destOrd="0" presId="urn:microsoft.com/office/officeart/2005/8/layout/chevron1"/>
    <dgm:cxn modelId="{3E77113A-A115-4C46-A2FE-BEB6B7920339}" type="presParOf" srcId="{8B7F2E63-4759-436A-BE7B-1955BB761608}" destId="{A755EFCA-08A3-4CB5-8ED6-430EF7C53FDB}" srcOrd="0" destOrd="0" presId="urn:microsoft.com/office/officeart/2005/8/layout/chevron1"/>
    <dgm:cxn modelId="{163DCA75-5553-44BC-A684-4EA8ADFDF4E2}" type="presParOf" srcId="{8B7F2E63-4759-436A-BE7B-1955BB761608}" destId="{BBAD6D8F-3DB2-4E84-AE36-7474BFD766E5}" srcOrd="1" destOrd="0" presId="urn:microsoft.com/office/officeart/2005/8/layout/chevron1"/>
    <dgm:cxn modelId="{C0C8F3E7-4A92-4D87-AE38-EDFA0B7F196B}" type="presParOf" srcId="{F538C6C5-2033-4180-A9B7-6D8637DE1FBB}" destId="{C1EAEC68-E9D9-4046-BD8A-C48B8356DC01}" srcOrd="5" destOrd="0" presId="urn:microsoft.com/office/officeart/2005/8/layout/chevron1"/>
    <dgm:cxn modelId="{97760BC3-E0E9-4BDD-A1BB-1AE89AD4F0C4}" type="presParOf" srcId="{F538C6C5-2033-4180-A9B7-6D8637DE1FBB}" destId="{39BE233D-6387-4536-BDDA-490090CB5B0A}" srcOrd="6" destOrd="0" presId="urn:microsoft.com/office/officeart/2005/8/layout/chevron1"/>
    <dgm:cxn modelId="{D9663105-A5B1-48D1-8B62-1861BBCE88B2}" type="presParOf" srcId="{39BE233D-6387-4536-BDDA-490090CB5B0A}" destId="{98C5F44D-C94A-409A-980C-BE9ED38CD41C}" srcOrd="0" destOrd="0" presId="urn:microsoft.com/office/officeart/2005/8/layout/chevron1"/>
    <dgm:cxn modelId="{90963D06-8CE7-4050-B350-B77337B098EF}" type="presParOf" srcId="{39BE233D-6387-4536-BDDA-490090CB5B0A}" destId="{336E0FA9-1360-4A24-8EEF-1A04A0B66BD6}" srcOrd="1" destOrd="0" presId="urn:microsoft.com/office/officeart/2005/8/layout/chevron1"/>
    <dgm:cxn modelId="{59766BFE-A1B8-48B3-870A-B8314ABFE898}" type="presParOf" srcId="{F538C6C5-2033-4180-A9B7-6D8637DE1FBB}" destId="{5836DFF8-E014-4002-B319-1F6DAD642BBB}" srcOrd="7" destOrd="0" presId="urn:microsoft.com/office/officeart/2005/8/layout/chevron1"/>
    <dgm:cxn modelId="{FB1242B6-8365-4D5F-99E5-EE7914B7DB8B}" type="presParOf" srcId="{F538C6C5-2033-4180-A9B7-6D8637DE1FBB}" destId="{A619B3E6-8A23-4BC5-A19A-C0C9B767EFC0}" srcOrd="8" destOrd="0" presId="urn:microsoft.com/office/officeart/2005/8/layout/chevron1"/>
    <dgm:cxn modelId="{98710D6B-6AB2-43BA-8D80-B541ECE29B22}" type="presParOf" srcId="{A619B3E6-8A23-4BC5-A19A-C0C9B767EFC0}" destId="{0B323BE2-49CF-4F4B-B753-517F50F2121C}" srcOrd="0" destOrd="0" presId="urn:microsoft.com/office/officeart/2005/8/layout/chevron1"/>
    <dgm:cxn modelId="{B70FAA12-8053-458E-8921-5CBE337A5001}" type="presParOf" srcId="{A619B3E6-8A23-4BC5-A19A-C0C9B767EFC0}" destId="{12793081-5C94-4503-91F4-D4B4A7F586F8}" srcOrd="1"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2749C-DBB7-489A-87E1-BEE99B9BA007}">
      <dsp:nvSpPr>
        <dsp:cNvPr id="0" name=""/>
        <dsp:cNvSpPr/>
      </dsp:nvSpPr>
      <dsp:spPr>
        <a:xfrm>
          <a:off x="1046" y="467620"/>
          <a:ext cx="1761658" cy="704663"/>
        </a:xfrm>
        <a:prstGeom prst="chevron">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Application Received</a:t>
          </a:r>
          <a:endParaRPr lang="en-GB" sz="1400" kern="1200" dirty="0"/>
        </a:p>
      </dsp:txBody>
      <dsp:txXfrm>
        <a:off x="353378" y="467620"/>
        <a:ext cx="1056995" cy="704663"/>
      </dsp:txXfrm>
    </dsp:sp>
    <dsp:sp modelId="{6BD698DB-3074-41F1-972E-AB109729A170}">
      <dsp:nvSpPr>
        <dsp:cNvPr id="0" name=""/>
        <dsp:cNvSpPr/>
      </dsp:nvSpPr>
      <dsp:spPr>
        <a:xfrm>
          <a:off x="1046" y="1260366"/>
          <a:ext cx="1409326" cy="2336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Checked for completeness</a:t>
          </a:r>
          <a:endParaRPr lang="en-GB" sz="1400" kern="1200" dirty="0"/>
        </a:p>
        <a:p>
          <a:pPr marL="114300" lvl="1" indent="-114300" algn="l" defTabSz="622300">
            <a:lnSpc>
              <a:spcPct val="90000"/>
            </a:lnSpc>
            <a:spcBef>
              <a:spcPct val="0"/>
            </a:spcBef>
            <a:spcAft>
              <a:spcPct val="15000"/>
            </a:spcAft>
            <a:buChar char="••"/>
          </a:pPr>
          <a:r>
            <a:rPr lang="en-GB" sz="1400" kern="1200" dirty="0" smtClean="0"/>
            <a:t>Progress or defer</a:t>
          </a:r>
          <a:endParaRPr lang="en-GB" sz="1400" kern="1200" dirty="0"/>
        </a:p>
      </dsp:txBody>
      <dsp:txXfrm>
        <a:off x="1046" y="1260366"/>
        <a:ext cx="1409326" cy="2336013"/>
      </dsp:txXfrm>
    </dsp:sp>
    <dsp:sp modelId="{48F0BF08-2731-4CE4-8860-E66E963C2265}">
      <dsp:nvSpPr>
        <dsp:cNvPr id="0" name=""/>
        <dsp:cNvSpPr/>
      </dsp:nvSpPr>
      <dsp:spPr>
        <a:xfrm>
          <a:off x="1624858" y="467620"/>
          <a:ext cx="1761658" cy="704663"/>
        </a:xfrm>
        <a:prstGeom prst="chevron">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Stage 1</a:t>
          </a:r>
        </a:p>
        <a:p>
          <a:pPr lvl="0" algn="ctr" defTabSz="622300">
            <a:lnSpc>
              <a:spcPct val="90000"/>
            </a:lnSpc>
            <a:spcBef>
              <a:spcPct val="0"/>
            </a:spcBef>
            <a:spcAft>
              <a:spcPct val="35000"/>
            </a:spcAft>
          </a:pPr>
          <a:r>
            <a:rPr lang="en-GB" sz="1400" kern="1200" dirty="0" smtClean="0"/>
            <a:t>Eligibility / Suitability</a:t>
          </a:r>
          <a:endParaRPr lang="en-GB" sz="1400" kern="1200" dirty="0"/>
        </a:p>
      </dsp:txBody>
      <dsp:txXfrm>
        <a:off x="1977190" y="467620"/>
        <a:ext cx="1056995" cy="704663"/>
      </dsp:txXfrm>
    </dsp:sp>
    <dsp:sp modelId="{4AF92E87-41DB-4E41-BA81-6CB01F38C34B}">
      <dsp:nvSpPr>
        <dsp:cNvPr id="0" name=""/>
        <dsp:cNvSpPr/>
      </dsp:nvSpPr>
      <dsp:spPr>
        <a:xfrm>
          <a:off x="1546704" y="1260366"/>
          <a:ext cx="1565634" cy="2336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Stage 1 Appraisal report produced</a:t>
          </a:r>
          <a:endParaRPr lang="en-GB" sz="1400" kern="1200" dirty="0"/>
        </a:p>
        <a:p>
          <a:pPr marL="114300" lvl="1" indent="-114300" algn="l" defTabSz="622300">
            <a:lnSpc>
              <a:spcPct val="90000"/>
            </a:lnSpc>
            <a:spcBef>
              <a:spcPct val="0"/>
            </a:spcBef>
            <a:spcAft>
              <a:spcPct val="15000"/>
            </a:spcAft>
            <a:buChar char="••"/>
          </a:pPr>
          <a:r>
            <a:rPr lang="en-GB" sz="1400" kern="1200" dirty="0" smtClean="0"/>
            <a:t>Progress or reject</a:t>
          </a:r>
          <a:endParaRPr lang="en-GB" sz="1400" kern="1200" dirty="0"/>
        </a:p>
      </dsp:txBody>
      <dsp:txXfrm>
        <a:off x="1546704" y="1260366"/>
        <a:ext cx="1565634" cy="2336013"/>
      </dsp:txXfrm>
    </dsp:sp>
    <dsp:sp modelId="{A755EFCA-08A3-4CB5-8ED6-430EF7C53FDB}">
      <dsp:nvSpPr>
        <dsp:cNvPr id="0" name=""/>
        <dsp:cNvSpPr/>
      </dsp:nvSpPr>
      <dsp:spPr>
        <a:xfrm>
          <a:off x="3280986" y="467620"/>
          <a:ext cx="1761658" cy="704663"/>
        </a:xfrm>
        <a:prstGeom prst="chevron">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Stage 2</a:t>
          </a:r>
        </a:p>
        <a:p>
          <a:pPr lvl="0" algn="ctr" defTabSz="622300">
            <a:lnSpc>
              <a:spcPct val="90000"/>
            </a:lnSpc>
            <a:spcBef>
              <a:spcPct val="0"/>
            </a:spcBef>
            <a:spcAft>
              <a:spcPct val="35000"/>
            </a:spcAft>
          </a:pPr>
          <a:r>
            <a:rPr lang="en-GB" sz="1400" kern="1200" dirty="0" smtClean="0"/>
            <a:t>Full Appraisal</a:t>
          </a:r>
          <a:endParaRPr lang="en-GB" sz="1400" kern="1200" dirty="0"/>
        </a:p>
      </dsp:txBody>
      <dsp:txXfrm>
        <a:off x="3633318" y="467620"/>
        <a:ext cx="1056995" cy="704663"/>
      </dsp:txXfrm>
    </dsp:sp>
    <dsp:sp modelId="{BBAD6D8F-3DB2-4E84-AE36-7474BFD766E5}">
      <dsp:nvSpPr>
        <dsp:cNvPr id="0" name=""/>
        <dsp:cNvSpPr/>
      </dsp:nvSpPr>
      <dsp:spPr>
        <a:xfrm>
          <a:off x="3170516" y="1260366"/>
          <a:ext cx="1630266" cy="2336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External expert</a:t>
          </a:r>
          <a:endParaRPr lang="en-GB" sz="1400" kern="1200" dirty="0"/>
        </a:p>
        <a:p>
          <a:pPr marL="114300" lvl="1" indent="-114300" algn="l" defTabSz="622300">
            <a:lnSpc>
              <a:spcPct val="90000"/>
            </a:lnSpc>
            <a:spcBef>
              <a:spcPct val="0"/>
            </a:spcBef>
            <a:spcAft>
              <a:spcPct val="15000"/>
            </a:spcAft>
            <a:buChar char="••"/>
          </a:pPr>
          <a:r>
            <a:rPr lang="en-GB" sz="1400" kern="1200" dirty="0" smtClean="0"/>
            <a:t>IPO</a:t>
          </a:r>
          <a:endParaRPr lang="en-GB" sz="1400" kern="1200" dirty="0"/>
        </a:p>
        <a:p>
          <a:pPr marL="114300" lvl="1" indent="-114300" algn="l" defTabSz="622300">
            <a:lnSpc>
              <a:spcPct val="90000"/>
            </a:lnSpc>
            <a:spcBef>
              <a:spcPct val="0"/>
            </a:spcBef>
            <a:spcAft>
              <a:spcPct val="15000"/>
            </a:spcAft>
            <a:buChar char="••"/>
          </a:pPr>
          <a:r>
            <a:rPr lang="en-GB" sz="1400" kern="1200" dirty="0" smtClean="0"/>
            <a:t>External stakeholder</a:t>
          </a:r>
          <a:endParaRPr lang="en-GB" sz="1400" kern="1200" dirty="0"/>
        </a:p>
        <a:p>
          <a:pPr marL="114300" lvl="1" indent="-114300" algn="l" defTabSz="622300">
            <a:lnSpc>
              <a:spcPct val="90000"/>
            </a:lnSpc>
            <a:spcBef>
              <a:spcPct val="0"/>
            </a:spcBef>
            <a:spcAft>
              <a:spcPct val="15000"/>
            </a:spcAft>
            <a:buChar char="••"/>
          </a:pPr>
          <a:r>
            <a:rPr lang="en-GB" sz="1400" kern="1200" dirty="0" smtClean="0"/>
            <a:t>Appraisal report produced</a:t>
          </a:r>
          <a:endParaRPr lang="en-GB" sz="1400" kern="1200" dirty="0"/>
        </a:p>
        <a:p>
          <a:pPr marL="114300" lvl="1" indent="-114300" algn="l" defTabSz="622300">
            <a:lnSpc>
              <a:spcPct val="90000"/>
            </a:lnSpc>
            <a:spcBef>
              <a:spcPct val="0"/>
            </a:spcBef>
            <a:spcAft>
              <a:spcPct val="15000"/>
            </a:spcAft>
            <a:buChar char="••"/>
          </a:pPr>
          <a:r>
            <a:rPr lang="en-GB" sz="1400" kern="1200" dirty="0" smtClean="0"/>
            <a:t>Progress or reject</a:t>
          </a:r>
          <a:endParaRPr lang="en-GB" sz="1400" kern="1200" dirty="0"/>
        </a:p>
      </dsp:txBody>
      <dsp:txXfrm>
        <a:off x="3170516" y="1260366"/>
        <a:ext cx="1630266" cy="2336013"/>
      </dsp:txXfrm>
    </dsp:sp>
    <dsp:sp modelId="{98C5F44D-C94A-409A-980C-BE9ED38CD41C}">
      <dsp:nvSpPr>
        <dsp:cNvPr id="0" name=""/>
        <dsp:cNvSpPr/>
      </dsp:nvSpPr>
      <dsp:spPr>
        <a:xfrm>
          <a:off x="4826644" y="467620"/>
          <a:ext cx="1761658" cy="704663"/>
        </a:xfrm>
        <a:prstGeom prst="chevron">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Panel Meeting</a:t>
          </a:r>
          <a:endParaRPr lang="en-GB" sz="1400" kern="1200" dirty="0"/>
        </a:p>
      </dsp:txBody>
      <dsp:txXfrm>
        <a:off x="5178976" y="467620"/>
        <a:ext cx="1056995" cy="704663"/>
      </dsp:txXfrm>
    </dsp:sp>
    <dsp:sp modelId="{336E0FA9-1360-4A24-8EEF-1A04A0B66BD6}">
      <dsp:nvSpPr>
        <dsp:cNvPr id="0" name=""/>
        <dsp:cNvSpPr/>
      </dsp:nvSpPr>
      <dsp:spPr>
        <a:xfrm>
          <a:off x="4826644" y="1260366"/>
          <a:ext cx="1409326" cy="2336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All applications discussed</a:t>
          </a:r>
          <a:endParaRPr lang="en-GB" sz="1400" kern="1200" dirty="0"/>
        </a:p>
        <a:p>
          <a:pPr marL="114300" lvl="1" indent="-114300" algn="l" defTabSz="622300">
            <a:lnSpc>
              <a:spcPct val="90000"/>
            </a:lnSpc>
            <a:spcBef>
              <a:spcPct val="0"/>
            </a:spcBef>
            <a:spcAft>
              <a:spcPct val="15000"/>
            </a:spcAft>
            <a:buChar char="••"/>
          </a:pPr>
          <a:r>
            <a:rPr lang="en-GB" sz="1400" kern="1200" dirty="0" smtClean="0"/>
            <a:t>Feedback produced</a:t>
          </a:r>
          <a:endParaRPr lang="en-GB" sz="1400" kern="1200" dirty="0"/>
        </a:p>
        <a:p>
          <a:pPr marL="114300" lvl="1" indent="-114300" algn="l" defTabSz="622300">
            <a:lnSpc>
              <a:spcPct val="90000"/>
            </a:lnSpc>
            <a:spcBef>
              <a:spcPct val="0"/>
            </a:spcBef>
            <a:spcAft>
              <a:spcPct val="15000"/>
            </a:spcAft>
            <a:buChar char="••"/>
          </a:pPr>
          <a:r>
            <a:rPr lang="en-GB" sz="1400" kern="1200" dirty="0" smtClean="0"/>
            <a:t>Approved, approved on receipt of satisfactory response to queries or rejected</a:t>
          </a:r>
          <a:endParaRPr lang="en-GB" sz="1400" kern="1200" dirty="0"/>
        </a:p>
      </dsp:txBody>
      <dsp:txXfrm>
        <a:off x="4826644" y="1260366"/>
        <a:ext cx="1409326" cy="2336013"/>
      </dsp:txXfrm>
    </dsp:sp>
    <dsp:sp modelId="{0B323BE2-49CF-4F4B-B753-517F50F2121C}">
      <dsp:nvSpPr>
        <dsp:cNvPr id="0" name=""/>
        <dsp:cNvSpPr/>
      </dsp:nvSpPr>
      <dsp:spPr>
        <a:xfrm>
          <a:off x="6372302" y="467620"/>
          <a:ext cx="1761658" cy="704663"/>
        </a:xfrm>
        <a:prstGeom prst="chevron">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Approved</a:t>
          </a:r>
          <a:endParaRPr lang="en-GB" sz="1400" kern="1200" dirty="0"/>
        </a:p>
      </dsp:txBody>
      <dsp:txXfrm>
        <a:off x="6724634" y="467620"/>
        <a:ext cx="1056995" cy="704663"/>
      </dsp:txXfrm>
    </dsp:sp>
    <dsp:sp modelId="{12793081-5C94-4503-91F4-D4B4A7F586F8}">
      <dsp:nvSpPr>
        <dsp:cNvPr id="0" name=""/>
        <dsp:cNvSpPr/>
      </dsp:nvSpPr>
      <dsp:spPr>
        <a:xfrm>
          <a:off x="6372302" y="1260366"/>
          <a:ext cx="1409326" cy="2336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Award letter issued</a:t>
          </a:r>
          <a:endParaRPr lang="en-GB" sz="1400" kern="1200" dirty="0"/>
        </a:p>
        <a:p>
          <a:pPr marL="114300" lvl="1" indent="-114300" algn="l" defTabSz="622300">
            <a:lnSpc>
              <a:spcPct val="90000"/>
            </a:lnSpc>
            <a:spcBef>
              <a:spcPct val="0"/>
            </a:spcBef>
            <a:spcAft>
              <a:spcPct val="15000"/>
            </a:spcAft>
            <a:buChar char="••"/>
          </a:pPr>
          <a:r>
            <a:rPr lang="en-GB" sz="1400" kern="1200" dirty="0" smtClean="0"/>
            <a:t>Signed offer letter and collaboration agreement received</a:t>
          </a:r>
          <a:endParaRPr lang="en-GB" sz="1400" kern="1200" dirty="0"/>
        </a:p>
        <a:p>
          <a:pPr marL="114300" lvl="1" indent="-114300" algn="l" defTabSz="622300">
            <a:lnSpc>
              <a:spcPct val="90000"/>
            </a:lnSpc>
            <a:spcBef>
              <a:spcPct val="0"/>
            </a:spcBef>
            <a:spcAft>
              <a:spcPct val="15000"/>
            </a:spcAft>
            <a:buChar char="••"/>
          </a:pPr>
          <a:r>
            <a:rPr lang="en-GB" sz="1400" kern="1200" dirty="0" smtClean="0"/>
            <a:t>Kick off meeting with Case Officer</a:t>
          </a:r>
          <a:endParaRPr lang="en-GB" sz="1400" kern="1200" dirty="0"/>
        </a:p>
        <a:p>
          <a:pPr marL="114300" lvl="1" indent="-114300" algn="l" defTabSz="622300">
            <a:lnSpc>
              <a:spcPct val="90000"/>
            </a:lnSpc>
            <a:spcBef>
              <a:spcPct val="0"/>
            </a:spcBef>
            <a:spcAft>
              <a:spcPct val="15000"/>
            </a:spcAft>
            <a:buChar char="••"/>
          </a:pPr>
          <a:r>
            <a:rPr lang="en-GB" sz="1400" kern="1200" dirty="0" smtClean="0"/>
            <a:t>Project starts</a:t>
          </a:r>
          <a:endParaRPr lang="en-GB" sz="1400" kern="1200" dirty="0"/>
        </a:p>
      </dsp:txBody>
      <dsp:txXfrm>
        <a:off x="6372302" y="1260366"/>
        <a:ext cx="1409326" cy="2336013"/>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D98EC10-C4EC-4D75-9D16-8F05E6417FB8}" type="datetimeFigureOut">
              <a:rPr lang="en-GB" smtClean="0"/>
              <a:t>20/09/2017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31E0BC-CB16-4548-868D-25C06C61CBA7}" type="slidenum">
              <a:rPr lang="en-GB" smtClean="0"/>
              <a:t>‹#›</a:t>
            </a:fld>
            <a:endParaRPr lang="en-GB"/>
          </a:p>
        </p:txBody>
      </p:sp>
    </p:spTree>
    <p:extLst>
      <p:ext uri="{BB962C8B-B14F-4D97-AF65-F5344CB8AC3E}">
        <p14:creationId xmlns:p14="http://schemas.microsoft.com/office/powerpoint/2010/main" val="1041691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fld id="{C6302506-F6B1-4973-839F-7F770A3C71CA}" type="slidenum">
              <a:rPr lang="en-US" altLang="en-US" sz="1200" smtClean="0"/>
              <a:pPr/>
              <a:t>1</a:t>
            </a:fld>
            <a:endParaRPr lang="en-US" altLang="en-US" sz="1200" dirty="0" smtClean="0"/>
          </a:p>
        </p:txBody>
      </p:sp>
      <p:sp>
        <p:nvSpPr>
          <p:cNvPr id="21507" name="Rectangle 7"/>
          <p:cNvSpPr txBox="1">
            <a:spLocks noGrp="1" noChangeArrowheads="1"/>
          </p:cNvSpPr>
          <p:nvPr/>
        </p:nvSpPr>
        <p:spPr bwMode="auto">
          <a:xfrm>
            <a:off x="3886908" y="8686429"/>
            <a:ext cx="2971092" cy="457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a:fld id="{D719318C-2C6F-4C28-AAB2-A1F704D9B7B1}" type="slidenum">
              <a:rPr lang="en-US" altLang="en-US" sz="1200">
                <a:latin typeface="Times" charset="0"/>
              </a:rPr>
              <a:pPr algn="r"/>
              <a:t>1</a:t>
            </a:fld>
            <a:endParaRPr lang="en-US" altLang="en-US" sz="1200" dirty="0">
              <a:latin typeface="Times" charset="0"/>
            </a:endParaRPr>
          </a:p>
        </p:txBody>
      </p:sp>
      <p:sp>
        <p:nvSpPr>
          <p:cNvPr id="21508" name="Rectangle 2"/>
          <p:cNvSpPr>
            <a:spLocks noGrp="1" noRot="1" noChangeAspect="1" noChangeArrowheads="1" noTextEdit="1"/>
          </p:cNvSpPr>
          <p:nvPr>
            <p:ph type="sldImg"/>
          </p:nvPr>
        </p:nvSpPr>
        <p:spPr>
          <a:ln/>
        </p:spPr>
      </p:sp>
      <p:sp>
        <p:nvSpPr>
          <p:cNvPr id="2150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a typeface="ＭＳ Ｐゴシック" pitchFamily="34" charset="-128"/>
            </a:endParaRPr>
          </a:p>
          <a:p>
            <a:pPr eaLnBrk="1" hangingPunct="1"/>
            <a:endParaRPr lang="en-GB" altLang="en-US" dirty="0" smtClean="0">
              <a:latin typeface="Arial" pitchFamily="34" charset="0"/>
              <a:ea typeface="ＭＳ Ｐゴシック"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Introduce Innovation Diagnostic</a:t>
            </a:r>
          </a:p>
          <a:p>
            <a:r>
              <a:rPr lang="en-GB" altLang="en-US" dirty="0" smtClean="0">
                <a:latin typeface="Arial" pitchFamily="34" charset="0"/>
                <a:ea typeface="ＭＳ Ｐゴシック" pitchFamily="34" charset="-128"/>
              </a:rPr>
              <a:t>Introduce IP Audits</a:t>
            </a: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fld id="{A0A6547B-A4C7-484A-936E-DA18B2FBB4B5}" type="slidenum">
              <a:rPr lang="en-US" altLang="en-US" sz="1200" smtClean="0"/>
              <a:pPr/>
              <a:t>6</a:t>
            </a:fld>
            <a:endParaRPr lang="en-US" altLang="en-US" sz="1200"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Introduce Innovation Diagnostic</a:t>
            </a:r>
          </a:p>
          <a:p>
            <a:r>
              <a:rPr lang="en-GB" altLang="en-US" smtClean="0">
                <a:latin typeface="Arial" pitchFamily="34" charset="0"/>
                <a:ea typeface="ＭＳ Ｐゴシック" pitchFamily="34" charset="-128"/>
              </a:rPr>
              <a:t>Introduce IP Audits</a:t>
            </a: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fld id="{A0A6547B-A4C7-484A-936E-DA18B2FBB4B5}" type="slidenum">
              <a:rPr lang="en-US" altLang="en-US" sz="1200" smtClean="0"/>
              <a:pPr/>
              <a:t>7</a:t>
            </a:fld>
            <a:endParaRPr lang="en-US" altLang="en-US" sz="120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Specific Objective 1.1: </a:t>
            </a:r>
          </a:p>
          <a:p>
            <a:r>
              <a:rPr lang="en-GB" altLang="en-US" dirty="0" smtClean="0">
                <a:latin typeface="Arial" pitchFamily="34" charset="0"/>
                <a:ea typeface="ＭＳ Ｐゴシック" pitchFamily="34" charset="-128"/>
              </a:rPr>
              <a:t>To increase the success of Welsh research institutions in attracting competitive and private research funding.</a:t>
            </a:r>
          </a:p>
          <a:p>
            <a:r>
              <a:rPr lang="en-GB" altLang="en-US" dirty="0" smtClean="0">
                <a:latin typeface="Arial" pitchFamily="34" charset="0"/>
                <a:ea typeface="ＭＳ Ｐゴシック" pitchFamily="34" charset="-128"/>
              </a:rPr>
              <a:t>Specific Objective 1.2: </a:t>
            </a:r>
          </a:p>
          <a:p>
            <a:r>
              <a:rPr lang="en-GB" altLang="en-US" dirty="0" smtClean="0">
                <a:latin typeface="Arial" pitchFamily="34" charset="0"/>
                <a:ea typeface="ＭＳ Ｐゴシック" pitchFamily="34" charset="-128"/>
              </a:rPr>
              <a:t>To increase the successful translation of research and innovation processes into new and improved commercial products, processes and services, in particular through improved technology transfer from HEIs.</a:t>
            </a:r>
          </a:p>
          <a:p>
            <a:endParaRPr lang="en-GB" altLang="en-US" dirty="0" smtClean="0">
              <a:latin typeface="Arial" pitchFamily="34" charset="0"/>
              <a:ea typeface="ＭＳ Ｐゴシック" pitchFamily="34" charset="-128"/>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fld id="{41FE7BCF-FCF1-4A50-8A24-101B8E25D812}" type="slidenum">
              <a:rPr lang="en-US" altLang="en-US" sz="1200" smtClean="0"/>
              <a:pPr/>
              <a:t>10</a:t>
            </a:fld>
            <a:endParaRPr lang="en-US" altLang="en-US" sz="120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Specific Objective 1.1: </a:t>
            </a:r>
          </a:p>
          <a:p>
            <a:r>
              <a:rPr lang="en-GB" altLang="en-US" smtClean="0">
                <a:latin typeface="Arial" pitchFamily="34" charset="0"/>
                <a:ea typeface="ＭＳ Ｐゴシック" pitchFamily="34" charset="-128"/>
              </a:rPr>
              <a:t>To increase the success of Welsh research institutions in attracting competitive and private research funding.</a:t>
            </a:r>
          </a:p>
          <a:p>
            <a:r>
              <a:rPr lang="en-GB" altLang="en-US" smtClean="0">
                <a:latin typeface="Arial" pitchFamily="34" charset="0"/>
                <a:ea typeface="ＭＳ Ｐゴシック" pitchFamily="34" charset="-128"/>
              </a:rPr>
              <a:t>Specific Objective 1.2: </a:t>
            </a:r>
          </a:p>
          <a:p>
            <a:r>
              <a:rPr lang="en-GB" altLang="en-US" smtClean="0">
                <a:latin typeface="Arial" pitchFamily="34" charset="0"/>
                <a:ea typeface="ＭＳ Ｐゴシック" pitchFamily="34" charset="-128"/>
              </a:rPr>
              <a:t>To increase the successful translation of research and innovation processes into new and improved commercial products, processes and services, in particular through improved technology transfer from HEIs.</a:t>
            </a:r>
          </a:p>
          <a:p>
            <a:endParaRPr lang="en-GB" altLang="en-US" smtClean="0">
              <a:latin typeface="Arial" pitchFamily="34" charset="0"/>
              <a:ea typeface="ＭＳ Ｐゴシック" pitchFamily="34" charset="-128"/>
            </a:endParaRPr>
          </a:p>
        </p:txBody>
      </p:sp>
      <p:sp>
        <p:nvSpPr>
          <p:cNvPr id="15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fld id="{7535F53E-1F5A-4D44-A9AF-F5C96BA3CDFB}" type="slidenum">
              <a:rPr lang="en-US" altLang="en-US" sz="1200" smtClean="0">
                <a:solidFill>
                  <a:prstClr val="black"/>
                </a:solidFill>
              </a:rPr>
              <a:pPr/>
              <a:t>11</a:t>
            </a:fld>
            <a:endParaRPr lang="en-US" altLang="en-US" sz="1200" smtClean="0">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Specific Objective 1.1: </a:t>
            </a:r>
          </a:p>
          <a:p>
            <a:r>
              <a:rPr lang="en-GB" altLang="en-US" smtClean="0">
                <a:latin typeface="Arial" pitchFamily="34" charset="0"/>
                <a:ea typeface="ＭＳ Ｐゴシック" pitchFamily="34" charset="-128"/>
              </a:rPr>
              <a:t>To increase the success of Welsh research institutions in attracting competitive and private research funding.</a:t>
            </a:r>
          </a:p>
          <a:p>
            <a:r>
              <a:rPr lang="en-GB" altLang="en-US" smtClean="0">
                <a:latin typeface="Arial" pitchFamily="34" charset="0"/>
                <a:ea typeface="ＭＳ Ｐゴシック" pitchFamily="34" charset="-128"/>
              </a:rPr>
              <a:t>Specific Objective 1.2: </a:t>
            </a:r>
          </a:p>
          <a:p>
            <a:r>
              <a:rPr lang="en-GB" altLang="en-US" smtClean="0">
                <a:latin typeface="Arial" pitchFamily="34" charset="0"/>
                <a:ea typeface="ＭＳ Ｐゴシック" pitchFamily="34" charset="-128"/>
              </a:rPr>
              <a:t>To increase the successful translation of research and innovation processes into new and improved commercial products, processes and services, in particular through improved technology transfer from HEIs.</a:t>
            </a:r>
          </a:p>
          <a:p>
            <a:endParaRPr lang="en-GB" altLang="en-US" smtClean="0">
              <a:latin typeface="Arial" pitchFamily="34" charset="0"/>
              <a:ea typeface="ＭＳ Ｐゴシック" pitchFamily="34" charset="-128"/>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fld id="{BF684DE4-401B-4322-AC3E-3DE27A1F0171}" type="slidenum">
              <a:rPr lang="en-US" altLang="en-US" sz="1200" smtClean="0"/>
              <a:pPr/>
              <a:t>13</a:t>
            </a:fld>
            <a:endParaRPr lang="en-US" altLang="en-US" sz="120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1E0BC-CB16-4548-868D-25C06C61CBA7}"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1147841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1E0BC-CB16-4548-868D-25C06C61CBA7}"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1147841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Specific Objective 1.1: </a:t>
            </a:r>
          </a:p>
          <a:p>
            <a:r>
              <a:rPr lang="en-GB" altLang="en-US" smtClean="0">
                <a:latin typeface="Arial" pitchFamily="34" charset="0"/>
                <a:ea typeface="ＭＳ Ｐゴシック" pitchFamily="34" charset="-128"/>
              </a:rPr>
              <a:t>To increase the success of Welsh research institutions in attracting competitive and private research funding.</a:t>
            </a:r>
          </a:p>
          <a:p>
            <a:r>
              <a:rPr lang="en-GB" altLang="en-US" smtClean="0">
                <a:latin typeface="Arial" pitchFamily="34" charset="0"/>
                <a:ea typeface="ＭＳ Ｐゴシック" pitchFamily="34" charset="-128"/>
              </a:rPr>
              <a:t>Specific Objective 1.2: </a:t>
            </a:r>
          </a:p>
          <a:p>
            <a:r>
              <a:rPr lang="en-GB" altLang="en-US" smtClean="0">
                <a:latin typeface="Arial" pitchFamily="34" charset="0"/>
                <a:ea typeface="ＭＳ Ｐゴシック" pitchFamily="34" charset="-128"/>
              </a:rPr>
              <a:t>To increase the successful translation of research and innovation processes into new and improved commercial products, processes and services, in particular through improved technology transfer from HEIs.</a:t>
            </a:r>
          </a:p>
          <a:p>
            <a:endParaRPr lang="en-GB" altLang="en-US" smtClean="0">
              <a:latin typeface="Arial" pitchFamily="34" charset="0"/>
              <a:ea typeface="ＭＳ Ｐゴシック" pitchFamily="34" charset="-128"/>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fld id="{5D00DEA6-1893-49DF-A387-3A1A44C23355}" type="slidenum">
              <a:rPr lang="en-US" altLang="en-US" sz="1200" smtClean="0"/>
              <a:pPr/>
              <a:t>18</a:t>
            </a:fld>
            <a:endParaRPr lang="en-US" altLang="en-US" sz="120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Is collaboration always the best route?</a:t>
            </a:r>
            <a:r>
              <a:rPr lang="en-GB" sz="1200" dirty="0">
                <a:latin typeface="Arial" panose="020B0604020202020204" pitchFamily="34" charset="0"/>
                <a:cs typeface="Arial" panose="020B0604020202020204" pitchFamily="34" charset="0"/>
              </a:rPr>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Firstly, you need to define your</a:t>
            </a:r>
            <a:r>
              <a:rPr lang="en-GB" sz="1200" baseline="0" dirty="0">
                <a:latin typeface="Arial" panose="020B0604020202020204" pitchFamily="34" charset="0"/>
                <a:cs typeface="Arial" panose="020B0604020202020204" pitchFamily="34" charset="0"/>
              </a:rPr>
              <a:t> project with all partners. Is it a true </a:t>
            </a:r>
            <a:r>
              <a:rPr lang="en-GB" sz="1200" dirty="0">
                <a:latin typeface="Arial" panose="020B0604020202020204" pitchFamily="34" charset="0"/>
                <a:cs typeface="Arial" panose="020B0604020202020204" pitchFamily="34" charset="0"/>
              </a:rPr>
              <a:t>collaboration?</a:t>
            </a:r>
          </a:p>
          <a:p>
            <a:r>
              <a:rPr lang="en-GB" sz="1200" dirty="0">
                <a:latin typeface="Arial" panose="020B0604020202020204" pitchFamily="34" charset="0"/>
                <a:cs typeface="Arial" panose="020B0604020202020204" pitchFamily="34" charset="0"/>
              </a:rPr>
              <a:t>You</a:t>
            </a:r>
            <a:r>
              <a:rPr lang="en-GB" sz="1200" baseline="0" dirty="0">
                <a:latin typeface="Arial" panose="020B0604020202020204" pitchFamily="34" charset="0"/>
                <a:cs typeface="Arial" panose="020B0604020202020204" pitchFamily="34" charset="0"/>
              </a:rPr>
              <a:t> need to define that collaboration. </a:t>
            </a:r>
            <a:r>
              <a:rPr lang="en-GB" sz="1200" dirty="0">
                <a:latin typeface="Arial" panose="020B0604020202020204" pitchFamily="34" charset="0"/>
                <a:cs typeface="Arial" panose="020B0604020202020204" pitchFamily="34" charset="0"/>
              </a:rPr>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Secondly; You need to consider your options</a:t>
            </a:r>
          </a:p>
          <a:p>
            <a:r>
              <a:rPr lang="en-GB" sz="1200" dirty="0">
                <a:latin typeface="Arial" panose="020B0604020202020204" pitchFamily="34" charset="0"/>
                <a:cs typeface="Arial" panose="020B0604020202020204" pitchFamily="34" charset="0"/>
              </a:rPr>
              <a:t>It takes leadership, patience, and other attributes for a collaboration to work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 successful collaboration of independent organisations requires a sharing mind-set and trust to be developed between partners.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Traditional management skill-sets and systems used within an individual organisation to manage internal personnel will not usually work across independent organisations requiring a change in behaviour.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Collaboration is therefore not a panacea. It can be difficult to implement and it is therefore risky. It is one of several options that can be chosen to achieve the objectives set by partners.  Choosing the best delivery option for the project is therefore vital to its success. Choose wisely.</a:t>
            </a:r>
          </a:p>
          <a:p>
            <a:endParaRPr lang="en-GB" dirty="0"/>
          </a:p>
        </p:txBody>
      </p:sp>
      <p:sp>
        <p:nvSpPr>
          <p:cNvPr id="4" name="Slide Number Placeholder 3"/>
          <p:cNvSpPr>
            <a:spLocks noGrp="1"/>
          </p:cNvSpPr>
          <p:nvPr>
            <p:ph type="sldNum" sz="quarter" idx="10"/>
          </p:nvPr>
        </p:nvSpPr>
        <p:spPr/>
        <p:txBody>
          <a:bodyPr/>
          <a:lstStyle/>
          <a:p>
            <a:fld id="{9B31E0BC-CB16-4548-868D-25C06C61CBA7}"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2173347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1E0BC-CB16-4548-868D-25C06C61CBA7}"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1147841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Specific Objective 1.1: </a:t>
            </a:r>
          </a:p>
          <a:p>
            <a:r>
              <a:rPr lang="en-GB" altLang="en-US" smtClean="0">
                <a:latin typeface="Arial" pitchFamily="34" charset="0"/>
                <a:ea typeface="ＭＳ Ｐゴシック" pitchFamily="34" charset="-128"/>
              </a:rPr>
              <a:t>To increase the success of Welsh research institutions in attracting competitive and private research funding.</a:t>
            </a:r>
          </a:p>
          <a:p>
            <a:r>
              <a:rPr lang="en-GB" altLang="en-US" smtClean="0">
                <a:latin typeface="Arial" pitchFamily="34" charset="0"/>
                <a:ea typeface="ＭＳ Ｐゴシック" pitchFamily="34" charset="-128"/>
              </a:rPr>
              <a:t>Specific Objective 1.2: </a:t>
            </a:r>
          </a:p>
          <a:p>
            <a:r>
              <a:rPr lang="en-GB" altLang="en-US" smtClean="0">
                <a:latin typeface="Arial" pitchFamily="34" charset="0"/>
                <a:ea typeface="ＭＳ Ｐゴシック" pitchFamily="34" charset="-128"/>
              </a:rPr>
              <a:t>To increase the successful translation of research and innovation processes into new and improved commercial products, processes and services, in particular through improved technology transfer from HEIs.</a:t>
            </a:r>
          </a:p>
          <a:p>
            <a:endParaRPr lang="en-GB" altLang="en-US" smtClean="0">
              <a:latin typeface="Arial" pitchFamily="34" charset="0"/>
              <a:ea typeface="ＭＳ Ｐゴシック" pitchFamily="34" charset="-128"/>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fld id="{5D00DEA6-1893-49DF-A387-3A1A44C23355}" type="slidenum">
              <a:rPr lang="en-US" altLang="en-US" sz="1200" smtClean="0"/>
              <a:pPr/>
              <a:t>25</a:t>
            </a:fld>
            <a:endParaRPr lang="en-US" altLang="en-US" sz="120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Pictorial Representation</a:t>
            </a:r>
            <a:endParaRPr lang="en-GB" dirty="0">
              <a:effectLst/>
            </a:endParaRPr>
          </a:p>
          <a:p>
            <a:r>
              <a:rPr lang="en-GB" b="1" dirty="0"/>
              <a:t>Figure 1 Effective Collaboration Diagram including management and governance</a:t>
            </a:r>
          </a:p>
          <a:p>
            <a:endParaRPr lang="en-GB" b="1" dirty="0"/>
          </a:p>
          <a:p>
            <a:r>
              <a:rPr lang="en-GB" b="1" dirty="0"/>
              <a:t>Bouncy ball analogy?</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B31E0BC-CB16-4548-868D-25C06C61CBA7}"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1147841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1E0BC-CB16-4548-868D-25C06C61CBA7}"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1147841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1E0BC-CB16-4548-868D-25C06C61CBA7}"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11478411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1E0BC-CB16-4548-868D-25C06C61CBA7}"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1147841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47B33F0-AF26-42AF-AC47-B24DA66B3707}"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374461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7B33F0-AF26-42AF-AC47-B24DA66B3707}"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4163442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47B33F0-AF26-42AF-AC47-B24DA66B3707}"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3105564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47B33F0-AF26-42AF-AC47-B24DA66B3707}"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1347423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47B33F0-AF26-42AF-AC47-B24DA66B3707}" type="datetimeFigureOut">
              <a:rPr lang="en-GB" smtClean="0"/>
              <a:t>20/09/2017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1691723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47B33F0-AF26-42AF-AC47-B24DA66B3707}" type="datetimeFigureOut">
              <a:rPr lang="en-GB" smtClean="0"/>
              <a:t>20/09/2017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117548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7B33F0-AF26-42AF-AC47-B24DA66B3707}" type="datetimeFigureOut">
              <a:rPr lang="en-GB" smtClean="0"/>
              <a:t>20/09/2017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605563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7B33F0-AF26-42AF-AC47-B24DA66B3707}"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3062948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7B33F0-AF26-42AF-AC47-B24DA66B3707}"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3364092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7B33F0-AF26-42AF-AC47-B24DA66B3707}"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1716653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7B33F0-AF26-42AF-AC47-B24DA66B3707}"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C750D-35CD-42CE-8215-7AEA0C72267B}" type="slidenum">
              <a:rPr lang="en-GB" smtClean="0"/>
              <a:t>‹#›</a:t>
            </a:fld>
            <a:endParaRPr lang="en-GB"/>
          </a:p>
        </p:txBody>
      </p:sp>
    </p:spTree>
    <p:extLst>
      <p:ext uri="{BB962C8B-B14F-4D97-AF65-F5344CB8AC3E}">
        <p14:creationId xmlns:p14="http://schemas.microsoft.com/office/powerpoint/2010/main" val="2000072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vert="horz"/>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a:prstGeom prst="rect">
            <a:avLst/>
          </a:prstGeom>
        </p:spPr>
        <p:txBody>
          <a:bodyPr vert="horz"/>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Tree>
    <p:extLst>
      <p:ext uri="{BB962C8B-B14F-4D97-AF65-F5344CB8AC3E}">
        <p14:creationId xmlns:p14="http://schemas.microsoft.com/office/powerpoint/2010/main" val="2980495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GB"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vert="horz"/>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3606159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vert="horz"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vert="horz"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Tree>
    <p:extLst>
      <p:ext uri="{BB962C8B-B14F-4D97-AF65-F5344CB8AC3E}">
        <p14:creationId xmlns:p14="http://schemas.microsoft.com/office/powerpoint/2010/main" val="5652611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vert="horz"/>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39273587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vert="horz"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vert="horz"/>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1111125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GB" smtClean="0"/>
              <a:t>Click to edit Master title style</a:t>
            </a:r>
            <a:endParaRPr lang="en-US"/>
          </a:p>
        </p:txBody>
      </p:sp>
    </p:spTree>
    <p:extLst>
      <p:ext uri="{BB962C8B-B14F-4D97-AF65-F5344CB8AC3E}">
        <p14:creationId xmlns:p14="http://schemas.microsoft.com/office/powerpoint/2010/main" val="3430700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4151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vert="horz"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vert="horz"/>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extLst>
      <p:ext uri="{BB962C8B-B14F-4D97-AF65-F5344CB8AC3E}">
        <p14:creationId xmlns:p14="http://schemas.microsoft.com/office/powerpoint/2010/main" val="18447561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vert="horz"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vert="horz"/>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vert="horz"/>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extLst>
      <p:ext uri="{BB962C8B-B14F-4D97-AF65-F5344CB8AC3E}">
        <p14:creationId xmlns:p14="http://schemas.microsoft.com/office/powerpoint/2010/main" val="33594757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vert="horz"/>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36293190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1556019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7B33F0-AF26-42AF-AC47-B24DA66B3707}" type="datetimeFigureOut">
              <a:rPr lang="en-GB" smtClean="0"/>
              <a:t>20/09/2017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8C750D-35CD-42CE-8215-7AEA0C72267B}" type="slidenum">
              <a:rPr lang="en-GB" smtClean="0"/>
              <a:t>‹#›</a:t>
            </a:fld>
            <a:endParaRPr lang="en-GB"/>
          </a:p>
        </p:txBody>
      </p:sp>
    </p:spTree>
    <p:extLst>
      <p:ext uri="{BB962C8B-B14F-4D97-AF65-F5344CB8AC3E}">
        <p14:creationId xmlns:p14="http://schemas.microsoft.com/office/powerpoint/2010/main" val="20242129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49951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52"/>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52"/>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52"/>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52"/>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52"/>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52"/>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52"/>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52"/>
          <a:ea typeface="ＭＳ Ｐゴシック" charset="-128"/>
          <a:cs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mailto:terry.stubbs@gov.wales"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businesswales.gov.wales/expertisewales/support-and-funding-businesses/speak-someone-find-local-innovation-specialist"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hyperlink" Target="https://businesswales.gov.wales/expertisewales/" TargetMode="External"/><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hyperlink" Target="https://businesswales.gov.wales/expertisewales/cy"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1.jpeg"/><Relationship Id="rId13" Type="http://schemas.openxmlformats.org/officeDocument/2006/relationships/image" Target="../media/image16.jpeg"/><Relationship Id="rId18" Type="http://schemas.openxmlformats.org/officeDocument/2006/relationships/image" Target="../media/image21.jpeg"/><Relationship Id="rId3" Type="http://schemas.openxmlformats.org/officeDocument/2006/relationships/image" Target="../media/image6.png"/><Relationship Id="rId7" Type="http://schemas.openxmlformats.org/officeDocument/2006/relationships/image" Target="../media/image10.jpeg"/><Relationship Id="rId12" Type="http://schemas.openxmlformats.org/officeDocument/2006/relationships/image" Target="../media/image15.jpeg"/><Relationship Id="rId17" Type="http://schemas.openxmlformats.org/officeDocument/2006/relationships/image" Target="../media/image20.jpeg"/><Relationship Id="rId2" Type="http://schemas.openxmlformats.org/officeDocument/2006/relationships/image" Target="../media/image3.png"/><Relationship Id="rId16" Type="http://schemas.openxmlformats.org/officeDocument/2006/relationships/image" Target="../media/image19.jpeg"/><Relationship Id="rId1" Type="http://schemas.openxmlformats.org/officeDocument/2006/relationships/slideLayout" Target="../slideLayouts/slideLayout18.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jpeg"/><Relationship Id="rId15" Type="http://schemas.openxmlformats.org/officeDocument/2006/relationships/image" Target="../media/image18.jpeg"/><Relationship Id="rId10" Type="http://schemas.openxmlformats.org/officeDocument/2006/relationships/image" Target="../media/image13.jpeg"/><Relationship Id="rId4" Type="http://schemas.openxmlformats.org/officeDocument/2006/relationships/image" Target="../media/image7.jpeg"/><Relationship Id="rId9" Type="http://schemas.openxmlformats.org/officeDocument/2006/relationships/image" Target="../media/image12.png"/><Relationship Id="rId1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d-cf5veXUAhXDcRQKHUuRBi8QjRwIBw&amp;url=http://www.kingsmonkton.org.uk/option-evenings/&amp;psig=AFQjCNFaW6C-aeYx1sIox6FZUDkHVHwV_g&amp;ust=1498909171055905"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A6Ny9v-XUAhVBXRQKHU3hAEAQjRwIBw&amp;url=http://www.huffingtonpost.com/christine-hassler/are-you-addicted-to-think_b_6061138.html&amp;psig=AFQjCNEUdFjd51rMWg51scrdqCBUzkjrQg&amp;ust=1498909574571576"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2.jpe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businesswales.gov.wales/expertisewales/smartexpertise"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1" descr="PowerPoint_Bilingual.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283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2"/>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07416" y="5013176"/>
            <a:ext cx="2236584" cy="1623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TextBox 2"/>
          <p:cNvSpPr txBox="1">
            <a:spLocks noChangeArrowheads="1"/>
          </p:cNvSpPr>
          <p:nvPr/>
        </p:nvSpPr>
        <p:spPr bwMode="auto">
          <a:xfrm>
            <a:off x="861848" y="831637"/>
            <a:ext cx="5665076"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ctr"/>
            <a:r>
              <a:rPr lang="en-GB" altLang="en-US" sz="3200" dirty="0" smtClean="0"/>
              <a:t>SMART SUITE</a:t>
            </a:r>
            <a:endParaRPr lang="en-GB" altLang="en-US" sz="3200" dirty="0"/>
          </a:p>
          <a:p>
            <a:pPr algn="ctr"/>
            <a:endParaRPr lang="en-GB" altLang="en-US" dirty="0" smtClean="0"/>
          </a:p>
          <a:p>
            <a:pPr algn="ctr"/>
            <a:endParaRPr lang="en-GB" altLang="en-US" dirty="0"/>
          </a:p>
          <a:p>
            <a:pPr algn="ctr"/>
            <a:endParaRPr lang="en-GB" altLang="en-US" dirty="0" smtClean="0"/>
          </a:p>
          <a:p>
            <a:pPr algn="ctr"/>
            <a:r>
              <a:rPr lang="en-GB" altLang="en-US" dirty="0" smtClean="0"/>
              <a:t>18</a:t>
            </a:r>
            <a:r>
              <a:rPr lang="en-GB" altLang="en-US" baseline="30000" dirty="0" smtClean="0"/>
              <a:t>th</a:t>
            </a:r>
            <a:r>
              <a:rPr lang="en-GB" altLang="en-US" dirty="0" smtClean="0"/>
              <a:t> October 2017</a:t>
            </a:r>
          </a:p>
          <a:p>
            <a:pPr algn="ctr"/>
            <a:r>
              <a:rPr lang="en-GB" altLang="en-US" dirty="0" smtClean="0"/>
              <a:t>University of Wales Trinity St </a:t>
            </a:r>
            <a:r>
              <a:rPr lang="en-GB" altLang="en-US" dirty="0" err="1" smtClean="0"/>
              <a:t>Davids</a:t>
            </a:r>
            <a:r>
              <a:rPr lang="en-GB" altLang="en-US" dirty="0" smtClean="0"/>
              <a:t> Swansea Campus</a:t>
            </a:r>
          </a:p>
          <a:p>
            <a:pPr algn="ctr"/>
            <a:endParaRPr lang="en-GB" altLang="en-US" dirty="0" smtClean="0"/>
          </a:p>
          <a:p>
            <a:r>
              <a:rPr lang="en-GB" altLang="en-US" dirty="0" smtClean="0"/>
              <a:t>Terry Stubbs</a:t>
            </a:r>
          </a:p>
          <a:p>
            <a:r>
              <a:rPr lang="en-GB" altLang="en-US" dirty="0" err="1" smtClean="0">
                <a:hlinkClick r:id="rId5"/>
              </a:rPr>
              <a:t>terry.stubbs@gov.wales</a:t>
            </a:r>
            <a:endParaRPr lang="en-GB" altLang="en-US" dirty="0"/>
          </a:p>
          <a:p>
            <a:endParaRPr lang="en-GB" altLang="en-US" dirty="0" smtClean="0"/>
          </a:p>
          <a:p>
            <a:r>
              <a:rPr lang="en-GB" altLang="en-US" dirty="0" smtClean="0"/>
              <a:t>Welsh Government</a:t>
            </a:r>
            <a:endParaRPr lang="en-GB" altLang="en-US" dirty="0"/>
          </a:p>
          <a:p>
            <a:endParaRPr lang="en-GB" altLang="en-US" dirty="0"/>
          </a:p>
        </p:txBody>
      </p:sp>
    </p:spTree>
    <p:extLst>
      <p:ext uri="{BB962C8B-B14F-4D97-AF65-F5344CB8AC3E}">
        <p14:creationId xmlns:p14="http://schemas.microsoft.com/office/powerpoint/2010/main" val="1390785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187624" y="836712"/>
            <a:ext cx="7416824" cy="4278094"/>
          </a:xfrm>
          <a:prstGeom prst="rect">
            <a:avLst/>
          </a:prstGeom>
          <a:noFill/>
        </p:spPr>
        <p:txBody>
          <a:bodyPr wrap="square" rtlCol="0">
            <a:spAutoFit/>
          </a:bodyPr>
          <a:lstStyle/>
          <a:p>
            <a:r>
              <a:rPr lang="en-GB" sz="3200" dirty="0" smtClean="0"/>
              <a:t>Overview of Presentation</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a:t>Well Being For Future Generations (WFG)</a:t>
            </a:r>
          </a:p>
          <a:p>
            <a:pPr marL="342900" indent="-342900">
              <a:buFont typeface="Arial" panose="020B0604020202020204" pitchFamily="34" charset="0"/>
              <a:buChar char="•"/>
            </a:pPr>
            <a:r>
              <a:rPr lang="en-GB" sz="2400" dirty="0" smtClean="0"/>
              <a:t>SMART SUITE – Delivery, Support and Funding</a:t>
            </a:r>
          </a:p>
          <a:p>
            <a:pPr marL="342900" indent="-342900">
              <a:buFont typeface="Arial" panose="020B0604020202020204" pitchFamily="34" charset="0"/>
              <a:buChar char="•"/>
            </a:pPr>
            <a:r>
              <a:rPr lang="en-GB" sz="2400" dirty="0"/>
              <a:t>Funding Options– Interactive Discussion</a:t>
            </a:r>
          </a:p>
          <a:p>
            <a:pPr marL="342900" indent="-342900">
              <a:buFont typeface="Arial" panose="020B0604020202020204" pitchFamily="34" charset="0"/>
              <a:buChar char="•"/>
            </a:pPr>
            <a:r>
              <a:rPr lang="en-GB" sz="2400" dirty="0" smtClean="0"/>
              <a:t>SMART Expertise Process</a:t>
            </a:r>
          </a:p>
          <a:p>
            <a:pPr marL="342900" indent="-342900">
              <a:buFont typeface="Arial" panose="020B0604020202020204" pitchFamily="34" charset="0"/>
              <a:buChar char="•"/>
            </a:pPr>
            <a:r>
              <a:rPr lang="en-GB" sz="2400" dirty="0" smtClean="0"/>
              <a:t>Collaboration – Interactive Discussion</a:t>
            </a:r>
          </a:p>
          <a:p>
            <a:pPr marL="342900" indent="-342900">
              <a:buFont typeface="Arial" panose="020B0604020202020204" pitchFamily="34" charset="0"/>
              <a:buChar char="•"/>
            </a:pPr>
            <a:r>
              <a:rPr lang="en-GB" sz="2400" dirty="0" smtClean="0"/>
              <a:t>What is Effective Collaboration?</a:t>
            </a:r>
          </a:p>
          <a:p>
            <a:pPr marL="342900" indent="-342900">
              <a:buFont typeface="Arial" panose="020B0604020202020204" pitchFamily="34" charset="0"/>
              <a:buChar char="•"/>
            </a:pPr>
            <a:r>
              <a:rPr lang="en-GB" sz="2400" dirty="0" smtClean="0"/>
              <a:t>Questions</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3855499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4941734" y="1490952"/>
            <a:ext cx="4032448" cy="369332"/>
          </a:xfrm>
          <a:prstGeom prst="rect">
            <a:avLst/>
          </a:prstGeom>
        </p:spPr>
        <p:txBody>
          <a:bodyPr wrap="square">
            <a:spAutoFit/>
          </a:bodyPr>
          <a:lstStyle/>
          <a:p>
            <a:pPr>
              <a:spcBef>
                <a:spcPct val="0"/>
              </a:spcBef>
            </a:pPr>
            <a:endParaRPr lang="en-GB" dirty="0"/>
          </a:p>
        </p:txBody>
      </p:sp>
      <p:sp>
        <p:nvSpPr>
          <p:cNvPr id="4"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Well Being for Future Generations</a:t>
            </a:r>
            <a:endParaRPr lang="en-GB" dirty="0"/>
          </a:p>
        </p:txBody>
      </p:sp>
      <p:sp>
        <p:nvSpPr>
          <p:cNvPr id="5" name="Content Placeholder 2"/>
          <p:cNvSpPr txBox="1">
            <a:spLocks/>
          </p:cNvSpPr>
          <p:nvPr/>
        </p:nvSpPr>
        <p:spPr>
          <a:xfrm>
            <a:off x="457200" y="1600200"/>
            <a:ext cx="8229600" cy="5141168"/>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dirty="0"/>
              <a:t>A Wales that we all want to live in, now and in the future.</a:t>
            </a:r>
          </a:p>
          <a:p>
            <a:r>
              <a:rPr lang="en-GB" sz="2400" dirty="0"/>
              <a:t>The seven Well-being Goals (Vision) and five ways of working (How) provide a clear framework for public service decision-making and underpin everything we do. </a:t>
            </a:r>
          </a:p>
          <a:p>
            <a:r>
              <a:rPr lang="en-GB" sz="2400" dirty="0"/>
              <a:t>The Act requires us to think fundamentally about what we need to do to achieve the well-being goals now and over the longer term, to work together as one public service in order to address the generational challenges we face together.</a:t>
            </a:r>
          </a:p>
          <a:p>
            <a:r>
              <a:rPr lang="en-GB" sz="2400" dirty="0" smtClean="0"/>
              <a:t>Building </a:t>
            </a:r>
            <a:r>
              <a:rPr lang="en-GB" sz="2400" dirty="0"/>
              <a:t>a prosperous, sustainable future through collaboration and involvement while minimising potential long term harmful impacts from today’s </a:t>
            </a:r>
            <a:r>
              <a:rPr lang="en-GB" sz="2400" dirty="0" smtClean="0"/>
              <a:t>actions</a:t>
            </a:r>
            <a:endParaRPr lang="en-GB" sz="2400" dirty="0"/>
          </a:p>
        </p:txBody>
      </p:sp>
    </p:spTree>
    <p:extLst>
      <p:ext uri="{BB962C8B-B14F-4D97-AF65-F5344CB8AC3E}">
        <p14:creationId xmlns:p14="http://schemas.microsoft.com/office/powerpoint/2010/main" val="21065815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2"/>
          <p:cNvSpPr txBox="1">
            <a:spLocks/>
          </p:cNvSpPr>
          <p:nvPr/>
        </p:nvSpPr>
        <p:spPr>
          <a:xfrm>
            <a:off x="539552" y="1988840"/>
            <a:ext cx="8229600" cy="4525963"/>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A </a:t>
            </a:r>
            <a:r>
              <a:rPr lang="en-GB" b="1" dirty="0" smtClean="0"/>
              <a:t>prosperous</a:t>
            </a:r>
            <a:r>
              <a:rPr lang="en-GB" dirty="0" smtClean="0"/>
              <a:t> Wales–promoting an innovative, productive and low carbon society</a:t>
            </a:r>
          </a:p>
          <a:p>
            <a:r>
              <a:rPr lang="en-GB" dirty="0" smtClean="0"/>
              <a:t>A </a:t>
            </a:r>
            <a:r>
              <a:rPr lang="en-GB" b="1" dirty="0" smtClean="0"/>
              <a:t>resilient</a:t>
            </a:r>
            <a:r>
              <a:rPr lang="en-GB" dirty="0" smtClean="0"/>
              <a:t> Wales </a:t>
            </a:r>
            <a:r>
              <a:rPr lang="en-GB" dirty="0" smtClean="0"/>
              <a:t>–</a:t>
            </a:r>
            <a:r>
              <a:rPr lang="en-GB" dirty="0" smtClean="0"/>
              <a:t>maintaining </a:t>
            </a:r>
            <a:r>
              <a:rPr lang="en-GB" dirty="0"/>
              <a:t>and </a:t>
            </a:r>
            <a:r>
              <a:rPr lang="en-GB" dirty="0" smtClean="0"/>
              <a:t>enhancing </a:t>
            </a:r>
            <a:r>
              <a:rPr lang="en-GB" dirty="0"/>
              <a:t>a </a:t>
            </a:r>
            <a:r>
              <a:rPr lang="en-GB" dirty="0" err="1"/>
              <a:t>biodiverse</a:t>
            </a:r>
            <a:r>
              <a:rPr lang="en-GB" dirty="0"/>
              <a:t> natural environment </a:t>
            </a:r>
            <a:r>
              <a:rPr lang="en-GB" dirty="0" smtClean="0"/>
              <a:t>with capacity </a:t>
            </a:r>
            <a:r>
              <a:rPr lang="en-GB" dirty="0"/>
              <a:t>to adapt to change </a:t>
            </a:r>
            <a:r>
              <a:rPr lang="en-GB" dirty="0" smtClean="0"/>
              <a:t> </a:t>
            </a:r>
          </a:p>
          <a:p>
            <a:r>
              <a:rPr lang="en-GB" dirty="0" smtClean="0"/>
              <a:t>A </a:t>
            </a:r>
            <a:r>
              <a:rPr lang="en-GB" b="1" dirty="0" smtClean="0"/>
              <a:t>healthier</a:t>
            </a:r>
            <a:r>
              <a:rPr lang="en-GB" dirty="0" smtClean="0"/>
              <a:t> Wales – improving physical well-being </a:t>
            </a:r>
          </a:p>
          <a:p>
            <a:r>
              <a:rPr lang="en-GB" dirty="0" smtClean="0"/>
              <a:t>A more </a:t>
            </a:r>
            <a:r>
              <a:rPr lang="en-GB" b="1" dirty="0" smtClean="0"/>
              <a:t>equal</a:t>
            </a:r>
            <a:r>
              <a:rPr lang="en-GB" dirty="0" smtClean="0"/>
              <a:t> Wales- enabling people to fulfil their </a:t>
            </a:r>
            <a:r>
              <a:rPr lang="en-GB" dirty="0" smtClean="0"/>
              <a:t>potential no </a:t>
            </a:r>
            <a:r>
              <a:rPr lang="en-GB" dirty="0"/>
              <a:t>matter </a:t>
            </a:r>
            <a:r>
              <a:rPr lang="en-GB" dirty="0" smtClean="0"/>
              <a:t>what their </a:t>
            </a:r>
            <a:r>
              <a:rPr lang="en-GB" dirty="0"/>
              <a:t>background or circumstances</a:t>
            </a:r>
            <a:endParaRPr lang="en-GB" dirty="0" smtClean="0"/>
          </a:p>
          <a:p>
            <a:r>
              <a:rPr lang="en-GB" dirty="0" smtClean="0"/>
              <a:t>A </a:t>
            </a:r>
            <a:r>
              <a:rPr lang="en-GB" dirty="0" smtClean="0"/>
              <a:t>Wales of </a:t>
            </a:r>
            <a:r>
              <a:rPr lang="en-GB" b="1" dirty="0" smtClean="0"/>
              <a:t>vibrant </a:t>
            </a:r>
            <a:r>
              <a:rPr lang="en-GB" b="1" dirty="0" smtClean="0"/>
              <a:t>culture </a:t>
            </a:r>
            <a:r>
              <a:rPr lang="en-GB" dirty="0" smtClean="0"/>
              <a:t>– promoting and protecting Welsh </a:t>
            </a:r>
            <a:r>
              <a:rPr lang="en-GB" dirty="0" smtClean="0"/>
              <a:t>culture and </a:t>
            </a:r>
            <a:r>
              <a:rPr lang="en-GB" dirty="0"/>
              <a:t>which encourages people to participate in the arts</a:t>
            </a:r>
            <a:r>
              <a:rPr lang="en-GB" dirty="0" smtClean="0"/>
              <a:t>, sports </a:t>
            </a:r>
            <a:r>
              <a:rPr lang="en-GB" dirty="0"/>
              <a:t>and recreation. </a:t>
            </a:r>
            <a:endParaRPr lang="en-GB" dirty="0" smtClean="0"/>
          </a:p>
          <a:p>
            <a:r>
              <a:rPr lang="en-GB" dirty="0"/>
              <a:t>A Wales </a:t>
            </a:r>
            <a:r>
              <a:rPr lang="en-GB" dirty="0" smtClean="0"/>
              <a:t>of </a:t>
            </a:r>
            <a:r>
              <a:rPr lang="en-GB" b="1" dirty="0" smtClean="0"/>
              <a:t>cohesive communities -</a:t>
            </a:r>
            <a:r>
              <a:rPr lang="en-GB" dirty="0" smtClean="0"/>
              <a:t> </a:t>
            </a:r>
            <a:r>
              <a:rPr lang="en-GB" dirty="0" smtClean="0"/>
              <a:t>Attractive, viable, safe and well-connected</a:t>
            </a:r>
          </a:p>
          <a:p>
            <a:r>
              <a:rPr lang="en-GB" dirty="0"/>
              <a:t>A </a:t>
            </a:r>
            <a:r>
              <a:rPr lang="en-GB" b="1" dirty="0"/>
              <a:t>globally responsible </a:t>
            </a:r>
            <a:r>
              <a:rPr lang="en-GB" dirty="0"/>
              <a:t>Wales – positive contribution to global well-being </a:t>
            </a:r>
          </a:p>
        </p:txBody>
      </p:sp>
      <p:sp>
        <p:nvSpPr>
          <p:cNvPr id="3" name="TextBox 2"/>
          <p:cNvSpPr txBox="1"/>
          <p:nvPr/>
        </p:nvSpPr>
        <p:spPr>
          <a:xfrm>
            <a:off x="1043608" y="404664"/>
            <a:ext cx="7560840" cy="861774"/>
          </a:xfrm>
          <a:prstGeom prst="rect">
            <a:avLst/>
          </a:prstGeom>
          <a:noFill/>
        </p:spPr>
        <p:txBody>
          <a:bodyPr wrap="square" rtlCol="0">
            <a:spAutoFit/>
          </a:bodyPr>
          <a:lstStyle/>
          <a:p>
            <a:pPr algn="ctr"/>
            <a:r>
              <a:rPr lang="en-GB" sz="3200" b="1" dirty="0" smtClean="0"/>
              <a:t>The Vision – 7 Goals</a:t>
            </a:r>
          </a:p>
          <a:p>
            <a:pPr algn="ctr"/>
            <a:r>
              <a:rPr lang="en-GB" b="1" dirty="0" smtClean="0"/>
              <a:t>How can your project outcomes contribute to the vision?</a:t>
            </a:r>
            <a:endParaRPr lang="en-GB" b="1" dirty="0"/>
          </a:p>
        </p:txBody>
      </p:sp>
    </p:spTree>
    <p:extLst>
      <p:ext uri="{BB962C8B-B14F-4D97-AF65-F5344CB8AC3E}">
        <p14:creationId xmlns:p14="http://schemas.microsoft.com/office/powerpoint/2010/main" val="42387481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4941734" y="1490952"/>
            <a:ext cx="4032448" cy="369332"/>
          </a:xfrm>
          <a:prstGeom prst="rect">
            <a:avLst/>
          </a:prstGeom>
        </p:spPr>
        <p:txBody>
          <a:bodyPr wrap="square">
            <a:spAutoFit/>
          </a:bodyPr>
          <a:lstStyle/>
          <a:p>
            <a:pPr>
              <a:spcBef>
                <a:spcPct val="0"/>
              </a:spcBef>
            </a:pPr>
            <a:endParaRPr lang="en-GB" dirty="0"/>
          </a:p>
        </p:txBody>
      </p:sp>
      <p:sp>
        <p:nvSpPr>
          <p:cNvPr id="4" name="Title 1"/>
          <p:cNvSpPr txBox="1">
            <a:spLocks/>
          </p:cNvSpPr>
          <p:nvPr/>
        </p:nvSpPr>
        <p:spPr>
          <a:xfrm>
            <a:off x="467544" y="116632"/>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Five ways of </a:t>
            </a:r>
            <a:r>
              <a:rPr lang="en-GB" dirty="0" smtClean="0"/>
              <a:t>working</a:t>
            </a:r>
          </a:p>
          <a:p>
            <a:r>
              <a:rPr lang="en-GB" sz="1800" dirty="0" smtClean="0"/>
              <a:t>How can we integrate these ways of working to develop and implement projects?</a:t>
            </a:r>
            <a:endParaRPr lang="en-GB" sz="1800" dirty="0"/>
          </a:p>
        </p:txBody>
      </p:sp>
      <p:sp>
        <p:nvSpPr>
          <p:cNvPr id="5" name="Content Placeholder 2"/>
          <p:cNvSpPr txBox="1">
            <a:spLocks/>
          </p:cNvSpPr>
          <p:nvPr/>
        </p:nvSpPr>
        <p:spPr>
          <a:xfrm>
            <a:off x="518640" y="1525089"/>
            <a:ext cx="8229600" cy="4958011"/>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b="1" dirty="0" smtClean="0"/>
              <a:t>Long </a:t>
            </a:r>
            <a:r>
              <a:rPr lang="en-GB" b="1" dirty="0" smtClean="0"/>
              <a:t>term - </a:t>
            </a:r>
            <a:r>
              <a:rPr lang="en-GB" sz="1800" dirty="0"/>
              <a:t>The importance of balancing short-term needs with the need to safeguard </a:t>
            </a:r>
            <a:r>
              <a:rPr lang="en-GB" sz="1800" dirty="0" smtClean="0"/>
              <a:t>the ability </a:t>
            </a:r>
            <a:r>
              <a:rPr lang="en-GB" sz="1800" dirty="0"/>
              <a:t>to also meet long-term needs.</a:t>
            </a:r>
            <a:endParaRPr lang="en-GB" sz="1800" dirty="0" smtClean="0"/>
          </a:p>
          <a:p>
            <a:r>
              <a:rPr lang="en-GB" b="1" dirty="0" smtClean="0"/>
              <a:t>Prevention - </a:t>
            </a:r>
            <a:r>
              <a:rPr lang="en-GB" sz="1800" dirty="0" smtClean="0"/>
              <a:t>A</a:t>
            </a:r>
            <a:r>
              <a:rPr lang="en-GB" sz="1800" dirty="0" smtClean="0">
                <a:latin typeface="Helvetica-Light"/>
              </a:rPr>
              <a:t>cting </a:t>
            </a:r>
            <a:r>
              <a:rPr lang="en-GB" sz="1800" dirty="0">
                <a:latin typeface="Helvetica-Light"/>
              </a:rPr>
              <a:t>to prevent problems occurring or getting </a:t>
            </a:r>
            <a:r>
              <a:rPr lang="en-GB" sz="1800" dirty="0" smtClean="0">
                <a:latin typeface="Helvetica-Light"/>
              </a:rPr>
              <a:t>worse.</a:t>
            </a:r>
            <a:endParaRPr lang="en-GB" sz="1800" dirty="0">
              <a:latin typeface="Helvetica-Light"/>
            </a:endParaRPr>
          </a:p>
          <a:p>
            <a:r>
              <a:rPr lang="en-GB" b="1" dirty="0"/>
              <a:t>Integration - </a:t>
            </a:r>
            <a:r>
              <a:rPr lang="en-GB" sz="1900" dirty="0"/>
              <a:t>Considering how </a:t>
            </a:r>
            <a:r>
              <a:rPr lang="en-GB" sz="1900" dirty="0" smtClean="0"/>
              <a:t>objectives </a:t>
            </a:r>
            <a:r>
              <a:rPr lang="en-GB" sz="1900" dirty="0"/>
              <a:t>may impact </a:t>
            </a:r>
            <a:r>
              <a:rPr lang="en-GB" sz="1900" dirty="0" smtClean="0"/>
              <a:t>upon the </a:t>
            </a:r>
            <a:r>
              <a:rPr lang="en-GB" sz="1900" dirty="0"/>
              <a:t>goals, </a:t>
            </a:r>
            <a:r>
              <a:rPr lang="en-GB" sz="1900" dirty="0" smtClean="0"/>
              <a:t>or objectives.</a:t>
            </a:r>
            <a:endParaRPr lang="en-GB" sz="1900" dirty="0" smtClean="0"/>
          </a:p>
          <a:p>
            <a:r>
              <a:rPr lang="en-GB" b="1" dirty="0"/>
              <a:t>Collaboration - </a:t>
            </a:r>
            <a:r>
              <a:rPr lang="en-GB" sz="1900" dirty="0"/>
              <a:t>Acting in collaboration with any other person </a:t>
            </a:r>
            <a:r>
              <a:rPr lang="en-GB" sz="1900" dirty="0" smtClean="0"/>
              <a:t>or </a:t>
            </a:r>
            <a:r>
              <a:rPr lang="en-GB" sz="1900" dirty="0"/>
              <a:t>different </a:t>
            </a:r>
            <a:r>
              <a:rPr lang="en-GB" sz="1900" dirty="0" smtClean="0"/>
              <a:t>groups that could help meet objectives.</a:t>
            </a:r>
            <a:endParaRPr lang="en-GB" sz="1900" dirty="0" smtClean="0"/>
          </a:p>
          <a:p>
            <a:r>
              <a:rPr lang="en-GB" b="1" dirty="0" smtClean="0"/>
              <a:t>Involvin</a:t>
            </a:r>
            <a:r>
              <a:rPr lang="en-GB" b="1" dirty="0"/>
              <a:t>g People - </a:t>
            </a:r>
            <a:r>
              <a:rPr lang="en-GB" sz="1800" dirty="0"/>
              <a:t>The importance of involving people with an interest in achieving </a:t>
            </a:r>
            <a:r>
              <a:rPr lang="en-GB" sz="1800" dirty="0" smtClean="0"/>
              <a:t>common goals</a:t>
            </a:r>
            <a:r>
              <a:rPr lang="en-GB" sz="1800" dirty="0"/>
              <a:t>, and ensuring that those people reflect the diversity of the </a:t>
            </a:r>
            <a:r>
              <a:rPr lang="en-GB" sz="1800" dirty="0" smtClean="0"/>
              <a:t>group.</a:t>
            </a:r>
            <a:endParaRPr lang="en-GB" sz="1800" dirty="0" smtClean="0"/>
          </a:p>
          <a:p>
            <a:endParaRPr lang="en-GB" dirty="0"/>
          </a:p>
        </p:txBody>
      </p:sp>
    </p:spTree>
    <p:extLst>
      <p:ext uri="{BB962C8B-B14F-4D97-AF65-F5344CB8AC3E}">
        <p14:creationId xmlns:p14="http://schemas.microsoft.com/office/powerpoint/2010/main" val="27420455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ChangeArrowheads="1"/>
          </p:cNvSpPr>
          <p:nvPr/>
        </p:nvSpPr>
        <p:spPr bwMode="auto">
          <a:xfrm>
            <a:off x="1123950" y="6410325"/>
            <a:ext cx="1701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a:r>
              <a:rPr lang="en-US" altLang="en-US" sz="1400" dirty="0">
                <a:solidFill>
                  <a:schemeClr val="bg1"/>
                </a:solidFill>
              </a:rPr>
              <a:t>Welsh Government</a:t>
            </a:r>
          </a:p>
        </p:txBody>
      </p:sp>
      <p:sp>
        <p:nvSpPr>
          <p:cNvPr id="3076" name="Text Box 4"/>
          <p:cNvSpPr txBox="1">
            <a:spLocks noChangeArrowheads="1"/>
          </p:cNvSpPr>
          <p:nvPr/>
        </p:nvSpPr>
        <p:spPr bwMode="auto">
          <a:xfrm>
            <a:off x="845137" y="1558120"/>
            <a:ext cx="4662967" cy="224676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itchFamily="34" charset="0"/>
                <a:ea typeface="ＭＳ Ｐゴシック" pitchFamily="34" charset="-128"/>
              </a:defRPr>
            </a:lvl1pPr>
            <a:lvl2pPr marL="811213"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marL="457200" indent="-457200">
              <a:buClr>
                <a:schemeClr val="accent2"/>
              </a:buClr>
              <a:buSzPct val="100000"/>
              <a:buFont typeface="Arial" panose="020B0604020202020204" pitchFamily="34" charset="0"/>
              <a:buChar char="•"/>
              <a:defRPr/>
            </a:pPr>
            <a:r>
              <a:rPr lang="en-GB" altLang="en-US" sz="2800" i="1" dirty="0" smtClean="0"/>
              <a:t>SMART Innovation</a:t>
            </a:r>
          </a:p>
          <a:p>
            <a:pPr>
              <a:buClr>
                <a:schemeClr val="accent2"/>
              </a:buClr>
              <a:buSzPct val="100000"/>
              <a:defRPr/>
            </a:pPr>
            <a:endParaRPr lang="en-GB" altLang="en-US" sz="2800" i="1" dirty="0" smtClean="0"/>
          </a:p>
          <a:p>
            <a:pPr marL="457200" indent="-457200">
              <a:buClr>
                <a:schemeClr val="accent2"/>
              </a:buClr>
              <a:buSzPct val="100000"/>
              <a:buFont typeface="Arial" panose="020B0604020202020204" pitchFamily="34" charset="0"/>
              <a:buChar char="•"/>
              <a:defRPr/>
            </a:pPr>
            <a:r>
              <a:rPr lang="en-GB" altLang="en-US" sz="2800" i="1" dirty="0" err="1" smtClean="0"/>
              <a:t>SMARTCymru</a:t>
            </a:r>
            <a:endParaRPr lang="en-GB" altLang="en-US" sz="2800" i="1" dirty="0" smtClean="0"/>
          </a:p>
          <a:p>
            <a:pPr>
              <a:buClr>
                <a:schemeClr val="accent2"/>
              </a:buClr>
              <a:buSzPct val="100000"/>
              <a:defRPr/>
            </a:pPr>
            <a:endParaRPr lang="en-GB" altLang="en-US" sz="2800" i="1" dirty="0" smtClean="0"/>
          </a:p>
          <a:p>
            <a:pPr marL="457200" indent="-457200">
              <a:buClr>
                <a:schemeClr val="accent2"/>
              </a:buClr>
              <a:buSzPct val="100000"/>
              <a:buFont typeface="Arial" panose="020B0604020202020204" pitchFamily="34" charset="0"/>
              <a:buChar char="•"/>
              <a:defRPr/>
            </a:pPr>
            <a:r>
              <a:rPr lang="en-GB" altLang="en-US" sz="2800" i="1" dirty="0" smtClean="0"/>
              <a:t>SMARTExpertise</a:t>
            </a:r>
            <a:endParaRPr lang="en-GB" altLang="en-US" sz="2800" dirty="0" smtClean="0"/>
          </a:p>
        </p:txBody>
      </p:sp>
      <p:sp>
        <p:nvSpPr>
          <p:cNvPr id="6148" name="Rectangle 10"/>
          <p:cNvSpPr>
            <a:spLocks noChangeArrowheads="1"/>
          </p:cNvSpPr>
          <p:nvPr/>
        </p:nvSpPr>
        <p:spPr bwMode="auto">
          <a:xfrm>
            <a:off x="295807" y="353943"/>
            <a:ext cx="824388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ctr"/>
            <a:r>
              <a:rPr lang="en-GB" altLang="en-US" sz="4000" b="1" dirty="0" smtClean="0"/>
              <a:t>SMART suite of operations  </a:t>
            </a:r>
            <a:endParaRPr lang="en-GB" altLang="en-US" sz="4000" b="1" dirty="0"/>
          </a:p>
        </p:txBody>
      </p:sp>
      <p:pic>
        <p:nvPicPr>
          <p:cNvPr id="6149"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03219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ChangeArrowheads="1"/>
          </p:cNvSpPr>
          <p:nvPr/>
        </p:nvSpPr>
        <p:spPr bwMode="auto">
          <a:xfrm>
            <a:off x="1123950" y="6410325"/>
            <a:ext cx="1701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a:r>
              <a:rPr lang="en-US" altLang="en-US" sz="1400" dirty="0">
                <a:solidFill>
                  <a:schemeClr val="bg1"/>
                </a:solidFill>
              </a:rPr>
              <a:t>Welsh Government</a:t>
            </a:r>
          </a:p>
        </p:txBody>
      </p:sp>
      <p:sp>
        <p:nvSpPr>
          <p:cNvPr id="3076" name="Text Box 4"/>
          <p:cNvSpPr txBox="1">
            <a:spLocks noChangeArrowheads="1"/>
          </p:cNvSpPr>
          <p:nvPr/>
        </p:nvSpPr>
        <p:spPr bwMode="auto">
          <a:xfrm>
            <a:off x="0" y="461963"/>
            <a:ext cx="6583363" cy="646330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811213"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lvl="1">
              <a:buClr>
                <a:schemeClr val="accent2"/>
              </a:buClr>
              <a:buSzPct val="100000"/>
              <a:buFont typeface="Arial" pitchFamily="34" charset="0"/>
              <a:buChar char="•"/>
              <a:defRPr/>
            </a:pPr>
            <a:r>
              <a:rPr lang="en-GB" altLang="en-US" sz="1800" dirty="0" smtClean="0"/>
              <a:t>Technical &amp; professional advice &amp; support from Innovation Specialists, IP, Commercialisation &amp; Development Managers</a:t>
            </a:r>
          </a:p>
          <a:p>
            <a:pPr lvl="1">
              <a:buClr>
                <a:schemeClr val="accent2"/>
              </a:buClr>
              <a:buSzPct val="100000"/>
              <a:buFont typeface="Arial" pitchFamily="34" charset="0"/>
              <a:buChar char="•"/>
              <a:defRPr/>
            </a:pPr>
            <a:endParaRPr lang="en-GB" altLang="en-US" sz="1800" dirty="0" smtClean="0"/>
          </a:p>
          <a:p>
            <a:pPr lvl="1">
              <a:buClr>
                <a:schemeClr val="accent2"/>
              </a:buClr>
              <a:buSzPct val="100000"/>
              <a:buFont typeface="Arial" pitchFamily="34" charset="0"/>
              <a:buChar char="•"/>
              <a:defRPr/>
            </a:pPr>
            <a:r>
              <a:rPr lang="en-GB" altLang="en-US" sz="1800" dirty="0" smtClean="0"/>
              <a:t>Technical Advice and Mentoring through the IP,</a:t>
            </a:r>
          </a:p>
          <a:p>
            <a:pPr marL="525463" lvl="1" indent="0">
              <a:buClr>
                <a:schemeClr val="accent2"/>
              </a:buClr>
              <a:buSzPct val="100000"/>
              <a:defRPr/>
            </a:pPr>
            <a:r>
              <a:rPr lang="en-GB" altLang="en-US" sz="1800" dirty="0" smtClean="0"/>
              <a:t>     NPD/ NPI</a:t>
            </a:r>
            <a:r>
              <a:rPr lang="en-GB" altLang="en-US" sz="1800" dirty="0"/>
              <a:t> </a:t>
            </a:r>
            <a:r>
              <a:rPr lang="en-GB" altLang="en-US" sz="1800" dirty="0" smtClean="0"/>
              <a:t>&amp; Exploitation process</a:t>
            </a:r>
          </a:p>
          <a:p>
            <a:pPr lvl="1">
              <a:buClr>
                <a:schemeClr val="accent2"/>
              </a:buClr>
              <a:buSzPct val="100000"/>
              <a:buFont typeface="Arial" pitchFamily="34" charset="0"/>
              <a:buChar char="•"/>
              <a:defRPr/>
            </a:pPr>
            <a:endParaRPr lang="en-GB" altLang="en-US" sz="1800" dirty="0" smtClean="0"/>
          </a:p>
          <a:p>
            <a:pPr lvl="1">
              <a:buClr>
                <a:schemeClr val="accent2"/>
              </a:buClr>
              <a:buSzPct val="100000"/>
              <a:buFont typeface="Arial" pitchFamily="34" charset="0"/>
              <a:buChar char="•"/>
              <a:defRPr/>
            </a:pPr>
            <a:r>
              <a:rPr lang="en-GB" altLang="en-US" sz="1800" dirty="0" smtClean="0"/>
              <a:t>Focus on Smart Specialisation (Research and Innovation priorities)</a:t>
            </a:r>
          </a:p>
          <a:p>
            <a:pPr marL="525463" lvl="1" indent="0">
              <a:buClr>
                <a:schemeClr val="accent2"/>
              </a:buClr>
              <a:buSzPct val="100000"/>
              <a:defRPr/>
            </a:pPr>
            <a:endParaRPr lang="en-GB" altLang="en-US" sz="1800" dirty="0" smtClean="0"/>
          </a:p>
          <a:p>
            <a:pPr lvl="1">
              <a:buClr>
                <a:schemeClr val="accent2"/>
              </a:buClr>
              <a:buSzPct val="100000"/>
              <a:buFont typeface="Arial" pitchFamily="34" charset="0"/>
              <a:buChar char="•"/>
              <a:defRPr/>
            </a:pPr>
            <a:r>
              <a:rPr lang="en-GB" altLang="en-US" sz="1800" dirty="0" smtClean="0"/>
              <a:t>Focus on companies with &gt; 10 employees and alignment with </a:t>
            </a:r>
            <a:r>
              <a:rPr lang="en-GB" altLang="en-US" sz="1800" dirty="0" smtClean="0">
                <a:latin typeface="+mj-lt"/>
              </a:rPr>
              <a:t>AGP</a:t>
            </a:r>
          </a:p>
          <a:p>
            <a:pPr lvl="1">
              <a:buClr>
                <a:schemeClr val="accent2"/>
              </a:buClr>
              <a:buSzPct val="100000"/>
              <a:buFont typeface="Arial" pitchFamily="34" charset="0"/>
              <a:buNone/>
              <a:defRPr/>
            </a:pPr>
            <a:endParaRPr lang="en-GB" altLang="en-US" sz="1800" dirty="0" smtClean="0">
              <a:latin typeface="+mj-lt"/>
            </a:endParaRPr>
          </a:p>
          <a:p>
            <a:pPr lvl="1">
              <a:buClr>
                <a:schemeClr val="accent2"/>
              </a:buClr>
              <a:buSzPct val="100000"/>
              <a:buFont typeface="Arial" panose="020B0604020202020204" pitchFamily="34" charset="0"/>
              <a:buChar char="•"/>
              <a:defRPr/>
            </a:pPr>
            <a:r>
              <a:rPr lang="en-GB" sz="1800" dirty="0" smtClean="0">
                <a:latin typeface="+mj-lt"/>
              </a:rPr>
              <a:t>Manufacturing – BIC, ECL, </a:t>
            </a:r>
            <a:r>
              <a:rPr lang="en-GB" sz="1800" dirty="0" err="1" smtClean="0">
                <a:latin typeface="+mj-lt"/>
              </a:rPr>
              <a:t>IfM</a:t>
            </a:r>
            <a:r>
              <a:rPr lang="en-GB" sz="1800" dirty="0" smtClean="0">
                <a:latin typeface="+mj-lt"/>
              </a:rPr>
              <a:t>, SWMAS &amp; WMM</a:t>
            </a:r>
          </a:p>
          <a:p>
            <a:pPr lvl="1">
              <a:buClr>
                <a:schemeClr val="accent2"/>
              </a:buClr>
              <a:buSzPct val="100000"/>
              <a:buFont typeface="Arial" panose="020B0604020202020204" pitchFamily="34" charset="0"/>
              <a:buChar char="•"/>
              <a:defRPr/>
            </a:pPr>
            <a:endParaRPr lang="en-GB" sz="1800" dirty="0" smtClean="0">
              <a:latin typeface="+mj-lt"/>
            </a:endParaRPr>
          </a:p>
          <a:p>
            <a:pPr lvl="1">
              <a:buClr>
                <a:schemeClr val="accent2"/>
              </a:buClr>
              <a:buSzPct val="100000"/>
              <a:buFont typeface="Arial" panose="020B0604020202020204" pitchFamily="34" charset="0"/>
              <a:buChar char="•"/>
              <a:defRPr/>
            </a:pPr>
            <a:r>
              <a:rPr lang="en-GB" sz="1800" dirty="0" smtClean="0">
                <a:latin typeface="+mj-lt"/>
              </a:rPr>
              <a:t>Design – BIC, Cardiff Met, ECL, Iterate &amp; SWMAS</a:t>
            </a:r>
          </a:p>
          <a:p>
            <a:pPr lvl="1">
              <a:buClr>
                <a:schemeClr val="accent2"/>
              </a:buClr>
              <a:buSzPct val="100000"/>
              <a:buFont typeface="Arial" panose="020B0604020202020204" pitchFamily="34" charset="0"/>
              <a:buChar char="•"/>
              <a:defRPr/>
            </a:pPr>
            <a:endParaRPr lang="en-GB" sz="1800" dirty="0" smtClean="0">
              <a:latin typeface="+mj-lt"/>
            </a:endParaRPr>
          </a:p>
          <a:p>
            <a:pPr lvl="1">
              <a:buClr>
                <a:schemeClr val="accent2"/>
              </a:buClr>
              <a:buSzPct val="100000"/>
              <a:buFont typeface="Arial" panose="020B0604020202020204" pitchFamily="34" charset="0"/>
              <a:buChar char="•"/>
              <a:defRPr/>
            </a:pPr>
            <a:r>
              <a:rPr lang="en-GB" sz="1800" dirty="0" smtClean="0"/>
              <a:t>Manufacturing &amp; Design diagnostics (max 3 day, </a:t>
            </a:r>
          </a:p>
          <a:p>
            <a:pPr marL="525463" lvl="1" indent="0">
              <a:buClr>
                <a:schemeClr val="accent2"/>
              </a:buClr>
              <a:buSzPct val="100000"/>
              <a:defRPr/>
            </a:pPr>
            <a:r>
              <a:rPr lang="en-GB" sz="1800" dirty="0" smtClean="0"/>
              <a:t>    100% funding)</a:t>
            </a:r>
          </a:p>
          <a:p>
            <a:pPr marL="525463" lvl="1" indent="0">
              <a:buClr>
                <a:schemeClr val="accent2"/>
              </a:buClr>
              <a:buSzPct val="100000"/>
              <a:defRPr/>
            </a:pPr>
            <a:r>
              <a:rPr lang="en-GB" sz="1800" dirty="0">
                <a:solidFill>
                  <a:prstClr val="black"/>
                </a:solidFill>
                <a:cs typeface="Arial" panose="020B0604020202020204" pitchFamily="34" charset="0"/>
                <a:hlinkClick r:id="rId3"/>
              </a:rPr>
              <a:t>https://businesswales.gov.wales/expertisewales/support-and-funding-businesses/speak-someone-find-local-innovation-specialist</a:t>
            </a:r>
            <a:endParaRPr lang="en-GB" sz="1800" dirty="0">
              <a:solidFill>
                <a:prstClr val="black"/>
              </a:solidFill>
              <a:cs typeface="Arial" panose="020B0604020202020204" pitchFamily="34" charset="0"/>
            </a:endParaRPr>
          </a:p>
          <a:p>
            <a:pPr marL="525463" lvl="1" indent="0">
              <a:buClr>
                <a:schemeClr val="accent2"/>
              </a:buClr>
              <a:buSzPct val="100000"/>
              <a:defRPr/>
            </a:pPr>
            <a:endParaRPr lang="en-GB" altLang="en-US" sz="1800" dirty="0" smtClean="0"/>
          </a:p>
        </p:txBody>
      </p:sp>
      <p:sp>
        <p:nvSpPr>
          <p:cNvPr id="6148" name="Rectangle 10"/>
          <p:cNvSpPr>
            <a:spLocks noChangeArrowheads="1"/>
          </p:cNvSpPr>
          <p:nvPr/>
        </p:nvSpPr>
        <p:spPr bwMode="auto">
          <a:xfrm>
            <a:off x="623888" y="0"/>
            <a:ext cx="82438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ctr"/>
            <a:r>
              <a:rPr lang="en-GB" altLang="en-US" b="1"/>
              <a:t>SMARTInnovation  </a:t>
            </a:r>
            <a:endParaRPr lang="en-GB" altLang="en-US" sz="2000" b="1"/>
          </a:p>
        </p:txBody>
      </p:sp>
      <p:pic>
        <p:nvPicPr>
          <p:cNvPr id="6149"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963" y="1912938"/>
            <a:ext cx="3271837" cy="2586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666018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4941734" y="1490952"/>
            <a:ext cx="4032448" cy="369332"/>
          </a:xfrm>
          <a:prstGeom prst="rect">
            <a:avLst/>
          </a:prstGeom>
        </p:spPr>
        <p:txBody>
          <a:bodyPr wrap="square">
            <a:spAutoFit/>
          </a:bodyPr>
          <a:lstStyle/>
          <a:p>
            <a:pPr>
              <a:spcBef>
                <a:spcPct val="0"/>
              </a:spcBef>
            </a:pPr>
            <a:endParaRPr lang="en-GB" dirty="0">
              <a:solidFill>
                <a:prstClr val="black"/>
              </a:solidFill>
              <a:ea typeface="ＭＳ Ｐゴシック" pitchFamily="34" charset="-128"/>
            </a:endParaRPr>
          </a:p>
        </p:txBody>
      </p:sp>
      <p:sp>
        <p:nvSpPr>
          <p:cNvPr id="8" name="TextBox 7"/>
          <p:cNvSpPr txBox="1"/>
          <p:nvPr/>
        </p:nvSpPr>
        <p:spPr>
          <a:xfrm>
            <a:off x="2898717" y="270544"/>
            <a:ext cx="4104456" cy="707886"/>
          </a:xfrm>
          <a:prstGeom prst="rect">
            <a:avLst/>
          </a:prstGeom>
          <a:noFill/>
        </p:spPr>
        <p:txBody>
          <a:bodyPr wrap="square" rtlCol="0">
            <a:spAutoFit/>
          </a:bodyPr>
          <a:lstStyle/>
          <a:p>
            <a:pPr algn="ctr">
              <a:defRPr/>
            </a:pPr>
            <a:r>
              <a:rPr lang="en-GB" sz="2000" b="1" dirty="0" err="1" smtClean="0">
                <a:solidFill>
                  <a:srgbClr val="FF0000"/>
                </a:solidFill>
                <a:latin typeface="Arial" pitchFamily="34" charset="0"/>
                <a:ea typeface="ＭＳ Ｐゴシック" pitchFamily="34" charset="-128"/>
                <a:cs typeface="Arial" panose="020B0604020202020204" pitchFamily="34" charset="0"/>
              </a:rPr>
              <a:t>Arbenigedd</a:t>
            </a:r>
            <a:r>
              <a:rPr lang="en-GB" sz="2000" b="1" dirty="0" smtClean="0">
                <a:solidFill>
                  <a:srgbClr val="FF0000"/>
                </a:solidFill>
                <a:latin typeface="Arial" pitchFamily="34" charset="0"/>
                <a:ea typeface="ＭＳ Ｐゴシック" pitchFamily="34" charset="-128"/>
                <a:cs typeface="Arial" panose="020B0604020202020204" pitchFamily="34" charset="0"/>
              </a:rPr>
              <a:t> </a:t>
            </a:r>
            <a:r>
              <a:rPr lang="en-GB" sz="2000" b="1" dirty="0" err="1" smtClean="0">
                <a:solidFill>
                  <a:srgbClr val="FF0000"/>
                </a:solidFill>
                <a:latin typeface="Arial" pitchFamily="34" charset="0"/>
                <a:ea typeface="ＭＳ Ｐゴシック" pitchFamily="34" charset="-128"/>
                <a:cs typeface="Arial" panose="020B0604020202020204" pitchFamily="34" charset="0"/>
              </a:rPr>
              <a:t>Cymru</a:t>
            </a:r>
            <a:endParaRPr lang="en-GB" sz="2000" b="1" dirty="0" smtClean="0">
              <a:solidFill>
                <a:srgbClr val="FF0000"/>
              </a:solidFill>
              <a:latin typeface="Arial" pitchFamily="34" charset="0"/>
              <a:ea typeface="ＭＳ Ｐゴシック" pitchFamily="34" charset="-128"/>
              <a:cs typeface="Arial" panose="020B0604020202020204" pitchFamily="34" charset="0"/>
            </a:endParaRPr>
          </a:p>
          <a:p>
            <a:pPr algn="ctr">
              <a:defRPr/>
            </a:pPr>
            <a:r>
              <a:rPr lang="en-GB" sz="2000" b="1" dirty="0" smtClean="0">
                <a:solidFill>
                  <a:srgbClr val="FF0000"/>
                </a:solidFill>
                <a:latin typeface="Arial" pitchFamily="34" charset="0"/>
                <a:ea typeface="ＭＳ Ｐゴシック" pitchFamily="34" charset="-128"/>
                <a:cs typeface="Arial" panose="020B0604020202020204" pitchFamily="34" charset="0"/>
              </a:rPr>
              <a:t>Expertise Wales</a:t>
            </a:r>
            <a:endParaRPr lang="en-GB" sz="2000" b="1" dirty="0">
              <a:solidFill>
                <a:srgbClr val="FF0000"/>
              </a:solidFill>
              <a:latin typeface="Arial" pitchFamily="34" charset="0"/>
              <a:ea typeface="ＭＳ Ｐゴシック" pitchFamily="34" charset="-128"/>
              <a:cs typeface="Arial" panose="020B0604020202020204" pitchFamily="34" charset="0"/>
            </a:endParaRPr>
          </a:p>
        </p:txBody>
      </p:sp>
      <p:sp>
        <p:nvSpPr>
          <p:cNvPr id="11" name="Rectangle 10"/>
          <p:cNvSpPr/>
          <p:nvPr/>
        </p:nvSpPr>
        <p:spPr>
          <a:xfrm>
            <a:off x="660609" y="1432521"/>
            <a:ext cx="3634733" cy="307777"/>
          </a:xfrm>
          <a:prstGeom prst="rect">
            <a:avLst/>
          </a:prstGeom>
        </p:spPr>
        <p:txBody>
          <a:bodyPr wrap="square">
            <a:spAutoFit/>
          </a:bodyPr>
          <a:lstStyle/>
          <a:p>
            <a:pPr>
              <a:spcBef>
                <a:spcPct val="0"/>
              </a:spcBef>
            </a:pPr>
            <a:endParaRPr lang="cy-GB" altLang="en-US" sz="1400" dirty="0">
              <a:solidFill>
                <a:prstClr val="black"/>
              </a:solidFill>
              <a:latin typeface="Arial" pitchFamily="34" charset="0"/>
              <a:ea typeface="ＭＳ Ｐゴシック" pitchFamily="34" charset="-128"/>
              <a:cs typeface="Arial" pitchFamily="34" charset="0"/>
            </a:endParaRPr>
          </a:p>
        </p:txBody>
      </p:sp>
      <p:sp>
        <p:nvSpPr>
          <p:cNvPr id="9" name="Rectangle 8"/>
          <p:cNvSpPr/>
          <p:nvPr/>
        </p:nvSpPr>
        <p:spPr>
          <a:xfrm>
            <a:off x="1763688" y="5539869"/>
            <a:ext cx="5580112" cy="584775"/>
          </a:xfrm>
          <a:prstGeom prst="rect">
            <a:avLst/>
          </a:prstGeom>
        </p:spPr>
        <p:txBody>
          <a:bodyPr wrap="square">
            <a:spAutoFit/>
          </a:bodyPr>
          <a:lstStyle/>
          <a:p>
            <a:pPr algn="ctr"/>
            <a:r>
              <a:rPr lang="en-GB" sz="1600" dirty="0" smtClean="0">
                <a:solidFill>
                  <a:prstClr val="black"/>
                </a:solidFill>
                <a:latin typeface="Arial" pitchFamily="34" charset="0"/>
                <a:ea typeface="ＭＳ Ｐゴシック" pitchFamily="34" charset="-128"/>
                <a:cs typeface="Arial" panose="020B0604020202020204" pitchFamily="34" charset="0"/>
              </a:rPr>
              <a:t>  </a:t>
            </a:r>
            <a:r>
              <a:rPr lang="en-GB" sz="1600" dirty="0" smtClean="0">
                <a:solidFill>
                  <a:prstClr val="black"/>
                </a:solidFill>
                <a:latin typeface="Arial" pitchFamily="34" charset="0"/>
                <a:ea typeface="ＭＳ Ｐゴシック" pitchFamily="34" charset="-128"/>
                <a:cs typeface="Arial" panose="020B0604020202020204" pitchFamily="34" charset="0"/>
                <a:hlinkClick r:id="rId3"/>
              </a:rPr>
              <a:t>https</a:t>
            </a:r>
            <a:r>
              <a:rPr lang="en-GB" sz="1600" dirty="0">
                <a:solidFill>
                  <a:prstClr val="black"/>
                </a:solidFill>
                <a:latin typeface="Arial" pitchFamily="34" charset="0"/>
                <a:ea typeface="ＭＳ Ｐゴシック" pitchFamily="34" charset="-128"/>
                <a:cs typeface="Arial" panose="020B0604020202020204" pitchFamily="34" charset="0"/>
                <a:hlinkClick r:id="rId3"/>
              </a:rPr>
              <a:t>://businesswales.gov.wales/expertisewales</a:t>
            </a:r>
            <a:r>
              <a:rPr lang="en-GB" sz="1600" dirty="0" smtClean="0">
                <a:solidFill>
                  <a:prstClr val="black"/>
                </a:solidFill>
                <a:latin typeface="Arial" pitchFamily="34" charset="0"/>
                <a:ea typeface="ＭＳ Ｐゴシック" pitchFamily="34" charset="-128"/>
                <a:cs typeface="Arial" panose="020B0604020202020204" pitchFamily="34" charset="0"/>
                <a:hlinkClick r:id="rId3"/>
              </a:rPr>
              <a:t>/</a:t>
            </a:r>
            <a:endParaRPr lang="en-GB" sz="1600" dirty="0" smtClean="0">
              <a:solidFill>
                <a:prstClr val="black"/>
              </a:solidFill>
              <a:latin typeface="Arial" pitchFamily="34" charset="0"/>
              <a:ea typeface="ＭＳ Ｐゴシック" pitchFamily="34" charset="-128"/>
              <a:cs typeface="Arial" panose="020B0604020202020204" pitchFamily="34" charset="0"/>
            </a:endParaRPr>
          </a:p>
          <a:p>
            <a:pPr algn="ctr"/>
            <a:endParaRPr lang="en-GB" sz="1600" dirty="0">
              <a:solidFill>
                <a:prstClr val="black"/>
              </a:solidFill>
              <a:latin typeface="Arial" pitchFamily="34" charset="0"/>
              <a:ea typeface="ＭＳ Ｐゴシック" pitchFamily="34" charset="-128"/>
              <a:cs typeface="Arial" panose="020B0604020202020204" pitchFamily="34" charset="0"/>
            </a:endParaRPr>
          </a:p>
        </p:txBody>
      </p:sp>
      <p:sp>
        <p:nvSpPr>
          <p:cNvPr id="13" name="Rectangle 12"/>
          <p:cNvSpPr/>
          <p:nvPr/>
        </p:nvSpPr>
        <p:spPr>
          <a:xfrm>
            <a:off x="1872935" y="4982917"/>
            <a:ext cx="5604448" cy="830997"/>
          </a:xfrm>
          <a:prstGeom prst="rect">
            <a:avLst/>
          </a:prstGeom>
        </p:spPr>
        <p:txBody>
          <a:bodyPr wrap="square">
            <a:spAutoFit/>
          </a:bodyPr>
          <a:lstStyle/>
          <a:p>
            <a:pPr algn="ctr"/>
            <a:r>
              <a:rPr lang="en-GB" sz="1600" dirty="0" smtClean="0">
                <a:solidFill>
                  <a:prstClr val="black"/>
                </a:solidFill>
                <a:latin typeface="Arial" pitchFamily="34" charset="0"/>
                <a:ea typeface="ＭＳ Ｐゴシック" pitchFamily="34" charset="-128"/>
                <a:cs typeface="Arial" panose="020B0604020202020204" pitchFamily="34" charset="0"/>
              </a:rPr>
              <a:t>                </a:t>
            </a:r>
            <a:r>
              <a:rPr lang="en-GB" sz="1600" dirty="0" smtClean="0">
                <a:solidFill>
                  <a:prstClr val="black"/>
                </a:solidFill>
                <a:latin typeface="Arial" pitchFamily="34" charset="0"/>
                <a:ea typeface="ＭＳ Ｐゴシック" pitchFamily="34" charset="-128"/>
                <a:cs typeface="Arial" panose="020B0604020202020204" pitchFamily="34" charset="0"/>
                <a:hlinkClick r:id="rId4"/>
              </a:rPr>
              <a:t>https</a:t>
            </a:r>
            <a:r>
              <a:rPr lang="en-GB" sz="1600" dirty="0">
                <a:solidFill>
                  <a:prstClr val="black"/>
                </a:solidFill>
                <a:latin typeface="Arial" pitchFamily="34" charset="0"/>
                <a:ea typeface="ＭＳ Ｐゴシック" pitchFamily="34" charset="-128"/>
                <a:cs typeface="Arial" panose="020B0604020202020204" pitchFamily="34" charset="0"/>
                <a:hlinkClick r:id="rId4"/>
              </a:rPr>
              <a:t>://</a:t>
            </a:r>
            <a:r>
              <a:rPr lang="en-GB" sz="1600" dirty="0" smtClean="0">
                <a:solidFill>
                  <a:prstClr val="black"/>
                </a:solidFill>
                <a:latin typeface="Arial" pitchFamily="34" charset="0"/>
                <a:ea typeface="ＭＳ Ｐゴシック" pitchFamily="34" charset="-128"/>
                <a:cs typeface="Arial" panose="020B0604020202020204" pitchFamily="34" charset="0"/>
                <a:hlinkClick r:id="rId4"/>
              </a:rPr>
              <a:t>businesswales.gov.wales/expertisewales/cy</a:t>
            </a:r>
            <a:endParaRPr lang="en-GB" sz="1600" dirty="0" smtClean="0">
              <a:solidFill>
                <a:prstClr val="black"/>
              </a:solidFill>
              <a:latin typeface="Arial" pitchFamily="34" charset="0"/>
              <a:ea typeface="ＭＳ Ｐゴシック" pitchFamily="34" charset="-128"/>
              <a:cs typeface="Arial" panose="020B0604020202020204" pitchFamily="34" charset="0"/>
            </a:endParaRPr>
          </a:p>
          <a:p>
            <a:pPr algn="ctr"/>
            <a:endParaRPr lang="en-GB" sz="1600" dirty="0">
              <a:solidFill>
                <a:prstClr val="black"/>
              </a:solidFill>
              <a:latin typeface="Arial" pitchFamily="34" charset="0"/>
              <a:ea typeface="ＭＳ Ｐゴシック" pitchFamily="34" charset="-128"/>
              <a:cs typeface="Arial" panose="020B0604020202020204" pitchFamily="34" charset="0"/>
            </a:endParaRPr>
          </a:p>
        </p:txBody>
      </p:sp>
      <p:pic>
        <p:nvPicPr>
          <p:cNvPr id="10" name="Picture 9"/>
          <p:cNvPicPr/>
          <p:nvPr/>
        </p:nvPicPr>
        <p:blipFill>
          <a:blip r:embed="rId5"/>
          <a:stretch>
            <a:fillRect/>
          </a:stretch>
        </p:blipFill>
        <p:spPr>
          <a:xfrm>
            <a:off x="2082688" y="1013490"/>
            <a:ext cx="4942111" cy="4004487"/>
          </a:xfrm>
          <a:prstGeom prst="rect">
            <a:avLst/>
          </a:prstGeom>
        </p:spPr>
      </p:pic>
    </p:spTree>
    <p:extLst>
      <p:ext uri="{BB962C8B-B14F-4D97-AF65-F5344CB8AC3E}">
        <p14:creationId xmlns:p14="http://schemas.microsoft.com/office/powerpoint/2010/main" val="39528929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p:cNvSpPr txBox="1">
            <a:spLocks/>
          </p:cNvSpPr>
          <p:nvPr/>
        </p:nvSpPr>
        <p:spPr>
          <a:xfrm>
            <a:off x="436563" y="83640"/>
            <a:ext cx="8558212" cy="494428"/>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52"/>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52"/>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52"/>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52"/>
                <a:ea typeface="ＭＳ Ｐゴシック" charset="-128"/>
                <a:cs typeface="ＭＳ Ｐゴシック" charset="-128"/>
              </a:defRPr>
            </a:lvl5pPr>
            <a:lvl6pPr marL="457200" algn="ctr" rtl="0" fontAlgn="base">
              <a:spcBef>
                <a:spcPct val="0"/>
              </a:spcBef>
              <a:spcAft>
                <a:spcPct val="0"/>
              </a:spcAft>
              <a:defRPr sz="4400">
                <a:solidFill>
                  <a:schemeClr val="tx2"/>
                </a:solidFill>
                <a:latin typeface="Arial" charset="-52"/>
                <a:ea typeface="ＭＳ Ｐゴシック" charset="-128"/>
                <a:cs typeface="ＭＳ Ｐゴシック" charset="-128"/>
              </a:defRPr>
            </a:lvl6pPr>
            <a:lvl7pPr marL="914400" algn="ctr" rtl="0" fontAlgn="base">
              <a:spcBef>
                <a:spcPct val="0"/>
              </a:spcBef>
              <a:spcAft>
                <a:spcPct val="0"/>
              </a:spcAft>
              <a:defRPr sz="4400">
                <a:solidFill>
                  <a:schemeClr val="tx2"/>
                </a:solidFill>
                <a:latin typeface="Arial" charset="-52"/>
                <a:ea typeface="ＭＳ Ｐゴシック" charset="-128"/>
                <a:cs typeface="ＭＳ Ｐゴシック" charset="-128"/>
              </a:defRPr>
            </a:lvl7pPr>
            <a:lvl8pPr marL="1371600" algn="ctr" rtl="0" fontAlgn="base">
              <a:spcBef>
                <a:spcPct val="0"/>
              </a:spcBef>
              <a:spcAft>
                <a:spcPct val="0"/>
              </a:spcAft>
              <a:defRPr sz="4400">
                <a:solidFill>
                  <a:schemeClr val="tx2"/>
                </a:solidFill>
                <a:latin typeface="Arial" charset="-52"/>
                <a:ea typeface="ＭＳ Ｐゴシック" charset="-128"/>
                <a:cs typeface="ＭＳ Ｐゴシック" charset="-128"/>
              </a:defRPr>
            </a:lvl8pPr>
            <a:lvl9pPr marL="1828800" algn="ctr" rtl="0" fontAlgn="base">
              <a:spcBef>
                <a:spcPct val="0"/>
              </a:spcBef>
              <a:spcAft>
                <a:spcPct val="0"/>
              </a:spcAft>
              <a:defRPr sz="4400">
                <a:solidFill>
                  <a:schemeClr val="tx2"/>
                </a:solidFill>
                <a:latin typeface="Arial" charset="-52"/>
                <a:ea typeface="ＭＳ Ｐゴシック" charset="-128"/>
                <a:cs typeface="ＭＳ Ｐゴシック" charset="-128"/>
              </a:defRPr>
            </a:lvl9pPr>
          </a:lstStyle>
          <a:p>
            <a:r>
              <a:rPr lang="en-GB" altLang="en-US" sz="1800" kern="0" dirty="0" smtClean="0">
                <a:solidFill>
                  <a:srgbClr val="0070C0"/>
                </a:solidFill>
              </a:rPr>
              <a:t>Open Innovation Challenges &amp;Collaborative Opportunities on Expertise Wales </a:t>
            </a:r>
          </a:p>
        </p:txBody>
      </p:sp>
      <p:pic>
        <p:nvPicPr>
          <p:cNvPr id="4"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8668" t="11305" r="40887" b="12613"/>
          <a:stretch/>
        </p:blipFill>
        <p:spPr>
          <a:xfrm>
            <a:off x="346867" y="651641"/>
            <a:ext cx="4288195" cy="5633545"/>
          </a:xfrm>
          <a:prstGeom prst="rect">
            <a:avLst/>
          </a:prstGeom>
          <a:noFill/>
        </p:spPr>
      </p:pic>
      <p:pic>
        <p:nvPicPr>
          <p:cNvPr id="13" name="Picture 15" descr="U:\DefaultHome\Objects\Logo - General Dynamic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75520" y="1155145"/>
            <a:ext cx="2544762"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9" descr="U:\DefaultHome\Objects\Logo - Airbus D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04075" y="1862074"/>
            <a:ext cx="1790700"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0" descr="U:\DefaultHome\Objects\Logo - GE.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89217" y="1032114"/>
            <a:ext cx="800100"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1" descr="U:\DefaultHome\Objects\Logo - Pure Wafer.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89301" y="2132551"/>
            <a:ext cx="165735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2" descr="U:\DefaultHome\Objects\Logo - Tata_Blue_RGB.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66375" y="1044020"/>
            <a:ext cx="808038" cy="77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71639" y="1481375"/>
            <a:ext cx="1617662" cy="6778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18" descr="U:\DefaultHome\Objects\Logo - IQE.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347901" y="2033223"/>
            <a:ext cx="1041400" cy="73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6" descr="H:\norgine%20logo%20cmyk(1).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674413" y="1032114"/>
            <a:ext cx="1562100" cy="82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H:\logo_qioptiq_rdax_188x165.jp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788010" y="4307202"/>
            <a:ext cx="1441450" cy="151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H:\dawnus.jp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097338" y="4137368"/>
            <a:ext cx="1236662" cy="58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http://www.actualidadempleo.es/wp-content/uploads/2014/10/Celsa-Group.jpg"/>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6229460" y="4137368"/>
            <a:ext cx="1355725" cy="67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7" descr="H:\PCI.jpg"/>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459276" y="5435943"/>
            <a:ext cx="1174750" cy="60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18" descr="H:\rbs.jp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7737092" y="4225473"/>
            <a:ext cx="1236662" cy="80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17" descr="H:\CGI-Group.jpg"/>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4146331" y="5604218"/>
            <a:ext cx="1276350" cy="67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8" descr="H:\Dwr-Cymru-Welsh-Water.jpg"/>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585185" y="5723116"/>
            <a:ext cx="1263650" cy="963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23278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1" descr="PowerPoint_Strip.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AutoShape 7"/>
          <p:cNvSpPr>
            <a:spLocks noChangeAspect="1" noChangeArrowheads="1"/>
          </p:cNvSpPr>
          <p:nvPr/>
        </p:nvSpPr>
        <p:spPr bwMode="auto">
          <a:xfrm>
            <a:off x="3175" y="3175"/>
            <a:ext cx="3175" cy="1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endParaRPr lang="en-GB" altLang="en-US"/>
          </a:p>
        </p:txBody>
      </p:sp>
      <p:sp>
        <p:nvSpPr>
          <p:cNvPr id="8197" name="Rectangle 10"/>
          <p:cNvSpPr>
            <a:spLocks noChangeArrowheads="1"/>
          </p:cNvSpPr>
          <p:nvPr/>
        </p:nvSpPr>
        <p:spPr bwMode="auto">
          <a:xfrm>
            <a:off x="623888" y="0"/>
            <a:ext cx="82438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ctr"/>
            <a:r>
              <a:rPr lang="en-GB" altLang="en-US" b="1" dirty="0" err="1"/>
              <a:t>SMARTInnovation</a:t>
            </a:r>
            <a:r>
              <a:rPr lang="en-GB" altLang="en-US" b="1" dirty="0"/>
              <a:t> - Expertise Wales </a:t>
            </a:r>
            <a:r>
              <a:rPr lang="en-GB" altLang="en-US" b="1" dirty="0" smtClean="0"/>
              <a:t>Challenges  </a:t>
            </a:r>
            <a:endParaRPr lang="en-GB" altLang="en-US" sz="2000" b="1" dirty="0"/>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707" y="461963"/>
            <a:ext cx="7872248" cy="6297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5243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1" descr="PowerPoint_Strip.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AutoShape 7"/>
          <p:cNvSpPr>
            <a:spLocks noChangeAspect="1" noChangeArrowheads="1"/>
          </p:cNvSpPr>
          <p:nvPr/>
        </p:nvSpPr>
        <p:spPr bwMode="auto">
          <a:xfrm>
            <a:off x="3175" y="3175"/>
            <a:ext cx="3175" cy="1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0" fontAlgn="base" hangingPunct="0">
              <a:spcBef>
                <a:spcPct val="0"/>
              </a:spcBef>
              <a:spcAft>
                <a:spcPct val="0"/>
              </a:spcAft>
            </a:pPr>
            <a:endParaRPr lang="en-GB" altLang="en-US">
              <a:solidFill>
                <a:srgbClr val="000000"/>
              </a:solidFill>
            </a:endParaRPr>
          </a:p>
        </p:txBody>
      </p:sp>
      <p:sp>
        <p:nvSpPr>
          <p:cNvPr id="4" name="Text Box 3"/>
          <p:cNvSpPr txBox="1">
            <a:spLocks noChangeArrowheads="1"/>
          </p:cNvSpPr>
          <p:nvPr/>
        </p:nvSpPr>
        <p:spPr bwMode="auto">
          <a:xfrm>
            <a:off x="622300" y="2794812"/>
            <a:ext cx="8216900" cy="874713"/>
          </a:xfrm>
          <a:prstGeom prst="rect">
            <a:avLst/>
          </a:prstGeom>
          <a:solidFill>
            <a:srgbClr val="BBE0E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GB" altLang="en-US" sz="1600" b="1" kern="0" dirty="0">
                <a:solidFill>
                  <a:srgbClr val="333399"/>
                </a:solidFill>
              </a:rPr>
              <a:t>Technical &amp; Commercial Feasibility</a:t>
            </a:r>
            <a:endParaRPr lang="en-US" altLang="en-US" sz="1600" b="1" kern="0" dirty="0">
              <a:solidFill>
                <a:srgbClr val="333399"/>
              </a:solidFill>
            </a:endParaRPr>
          </a:p>
          <a:p>
            <a:pPr>
              <a:spcBef>
                <a:spcPct val="20000"/>
              </a:spcBef>
              <a:defRPr/>
            </a:pPr>
            <a:r>
              <a:rPr lang="en-GB" altLang="en-US" sz="1600" kern="0" dirty="0">
                <a:solidFill>
                  <a:srgbClr val="000000"/>
                </a:solidFill>
              </a:rPr>
              <a:t>Investigation of the commercial and technological viability of innovative product concepts </a:t>
            </a:r>
            <a:r>
              <a:rPr lang="en-GB" altLang="en-US" sz="1600" kern="0" dirty="0">
                <a:solidFill>
                  <a:srgbClr val="0099CC"/>
                </a:solidFill>
              </a:rPr>
              <a:t>Deliverable: </a:t>
            </a:r>
            <a:r>
              <a:rPr lang="en-GB" altLang="en-US" sz="1600" kern="0" dirty="0">
                <a:solidFill>
                  <a:srgbClr val="000000"/>
                </a:solidFill>
              </a:rPr>
              <a:t>Feasibility Report</a:t>
            </a:r>
            <a:endParaRPr lang="en-US" altLang="en-US" sz="1600" kern="0" dirty="0">
              <a:solidFill>
                <a:srgbClr val="000000"/>
              </a:solidFill>
            </a:endParaRPr>
          </a:p>
        </p:txBody>
      </p:sp>
      <p:sp>
        <p:nvSpPr>
          <p:cNvPr id="5" name="Text Box 10"/>
          <p:cNvSpPr txBox="1">
            <a:spLocks noChangeArrowheads="1"/>
          </p:cNvSpPr>
          <p:nvPr/>
        </p:nvSpPr>
        <p:spPr bwMode="auto">
          <a:xfrm>
            <a:off x="622300" y="3811142"/>
            <a:ext cx="8191500" cy="830997"/>
          </a:xfrm>
          <a:prstGeom prst="rect">
            <a:avLst/>
          </a:prstGeom>
          <a:solidFill>
            <a:srgbClr val="BBE0E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GB" altLang="en-US" sz="1600" b="1" kern="0" dirty="0">
                <a:solidFill>
                  <a:srgbClr val="333399"/>
                </a:solidFill>
              </a:rPr>
              <a:t>Industrial Research</a:t>
            </a:r>
          </a:p>
          <a:p>
            <a:pPr>
              <a:defRPr/>
            </a:pPr>
            <a:r>
              <a:rPr lang="en-GB" altLang="en-US" sz="1600" kern="0" dirty="0">
                <a:solidFill>
                  <a:srgbClr val="000000"/>
                </a:solidFill>
              </a:rPr>
              <a:t>Structured research that will lead to the development of new products or processes.</a:t>
            </a:r>
          </a:p>
          <a:p>
            <a:pPr>
              <a:defRPr/>
            </a:pPr>
            <a:r>
              <a:rPr lang="en-GB" altLang="en-US" sz="1600" kern="0" dirty="0">
                <a:solidFill>
                  <a:srgbClr val="0099CC"/>
                </a:solidFill>
              </a:rPr>
              <a:t>Deliverable: </a:t>
            </a:r>
            <a:r>
              <a:rPr lang="en-GB" altLang="en-US" sz="1600" kern="0" dirty="0">
                <a:solidFill>
                  <a:srgbClr val="000000"/>
                </a:solidFill>
              </a:rPr>
              <a:t>Basic working </a:t>
            </a:r>
            <a:r>
              <a:rPr lang="en-GB" altLang="en-US" sz="1600" kern="0" dirty="0" smtClean="0">
                <a:solidFill>
                  <a:srgbClr val="000000"/>
                </a:solidFill>
              </a:rPr>
              <a:t>model</a:t>
            </a:r>
            <a:endParaRPr lang="en-GB" altLang="en-US" sz="1600" kern="0" dirty="0">
              <a:solidFill>
                <a:srgbClr val="0099CC"/>
              </a:solidFill>
            </a:endParaRPr>
          </a:p>
        </p:txBody>
      </p:sp>
      <p:sp>
        <p:nvSpPr>
          <p:cNvPr id="6" name="Text Box 11"/>
          <p:cNvSpPr txBox="1">
            <a:spLocks noChangeArrowheads="1"/>
          </p:cNvSpPr>
          <p:nvPr/>
        </p:nvSpPr>
        <p:spPr bwMode="auto">
          <a:xfrm>
            <a:off x="609600" y="4760141"/>
            <a:ext cx="8204200" cy="1077218"/>
          </a:xfrm>
          <a:prstGeom prst="rect">
            <a:avLst/>
          </a:prstGeom>
          <a:solidFill>
            <a:srgbClr val="BBE0E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GB" altLang="en-US" sz="1600" b="1" kern="0" dirty="0">
                <a:solidFill>
                  <a:srgbClr val="333399"/>
                </a:solidFill>
              </a:rPr>
              <a:t>Experimental Development</a:t>
            </a:r>
          </a:p>
          <a:p>
            <a:pPr>
              <a:defRPr/>
            </a:pPr>
            <a:r>
              <a:rPr lang="en-GB" altLang="en-US" sz="1600" kern="0" dirty="0">
                <a:solidFill>
                  <a:srgbClr val="000000"/>
                </a:solidFill>
              </a:rPr>
              <a:t>Application of research to prove new products, including conceptual formulation and designs and the creation and testing of a pre-production prototype.</a:t>
            </a:r>
          </a:p>
          <a:p>
            <a:pPr>
              <a:defRPr/>
            </a:pPr>
            <a:r>
              <a:rPr lang="en-GB" altLang="en-US" sz="1600" kern="0" dirty="0">
                <a:solidFill>
                  <a:srgbClr val="0099CC"/>
                </a:solidFill>
              </a:rPr>
              <a:t>Deliverable: </a:t>
            </a:r>
            <a:r>
              <a:rPr lang="en-GB" altLang="en-US" sz="1600" kern="0" dirty="0">
                <a:solidFill>
                  <a:srgbClr val="000000"/>
                </a:solidFill>
              </a:rPr>
              <a:t>Pre-production </a:t>
            </a:r>
            <a:r>
              <a:rPr lang="en-GB" altLang="en-US" sz="1600" kern="0" dirty="0" smtClean="0">
                <a:solidFill>
                  <a:srgbClr val="000000"/>
                </a:solidFill>
              </a:rPr>
              <a:t>prototype</a:t>
            </a:r>
            <a:endParaRPr lang="en-GB" altLang="en-US" sz="1600" kern="0" dirty="0">
              <a:solidFill>
                <a:srgbClr val="000000"/>
              </a:solidFill>
            </a:endParaRPr>
          </a:p>
        </p:txBody>
      </p:sp>
      <p:sp>
        <p:nvSpPr>
          <p:cNvPr id="7" name="Text Box 12"/>
          <p:cNvSpPr txBox="1">
            <a:spLocks noChangeArrowheads="1"/>
          </p:cNvSpPr>
          <p:nvPr/>
        </p:nvSpPr>
        <p:spPr bwMode="auto">
          <a:xfrm>
            <a:off x="571500" y="5943705"/>
            <a:ext cx="8229600" cy="830997"/>
          </a:xfrm>
          <a:prstGeom prst="rect">
            <a:avLst/>
          </a:prstGeom>
          <a:solidFill>
            <a:srgbClr val="BBE0E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GB" altLang="en-US" sz="1600" b="1" kern="0" dirty="0">
                <a:solidFill>
                  <a:srgbClr val="333399"/>
                </a:solidFill>
              </a:rPr>
              <a:t>Exploitation – accessed following previous </a:t>
            </a:r>
            <a:r>
              <a:rPr lang="en-GB" altLang="en-US" sz="1600" b="1" kern="0" dirty="0" err="1">
                <a:solidFill>
                  <a:srgbClr val="333399"/>
                </a:solidFill>
              </a:rPr>
              <a:t>SMARTCymru</a:t>
            </a:r>
            <a:r>
              <a:rPr lang="en-GB" altLang="en-US" sz="1600" b="1" kern="0" dirty="0">
                <a:solidFill>
                  <a:srgbClr val="333399"/>
                </a:solidFill>
              </a:rPr>
              <a:t> support above</a:t>
            </a:r>
          </a:p>
          <a:p>
            <a:pPr>
              <a:defRPr/>
            </a:pPr>
            <a:r>
              <a:rPr lang="en-GB" altLang="en-US" sz="1600" kern="0" dirty="0">
                <a:solidFill>
                  <a:srgbClr val="000000"/>
                </a:solidFill>
              </a:rPr>
              <a:t>Funding to assist with the exploitation of the products previously assisted with </a:t>
            </a:r>
            <a:r>
              <a:rPr lang="en-GB" altLang="en-US" sz="1600" kern="0" dirty="0" err="1">
                <a:solidFill>
                  <a:srgbClr val="000000"/>
                </a:solidFill>
              </a:rPr>
              <a:t>SMARTCymru</a:t>
            </a:r>
            <a:r>
              <a:rPr lang="en-GB" altLang="en-US" sz="1600" kern="0" dirty="0">
                <a:solidFill>
                  <a:srgbClr val="000000"/>
                </a:solidFill>
              </a:rPr>
              <a:t> funding. e.g. Marketing, Publicity, Testing for Product Certification Etc</a:t>
            </a:r>
            <a:r>
              <a:rPr lang="en-GB" altLang="en-US" sz="1600" kern="0" dirty="0" smtClean="0">
                <a:solidFill>
                  <a:srgbClr val="000000"/>
                </a:solidFill>
              </a:rPr>
              <a:t>.</a:t>
            </a:r>
            <a:endParaRPr lang="en-GB" altLang="en-US" sz="1600" kern="0" dirty="0">
              <a:solidFill>
                <a:srgbClr val="000000"/>
              </a:solidFill>
            </a:endParaRPr>
          </a:p>
        </p:txBody>
      </p:sp>
      <p:sp>
        <p:nvSpPr>
          <p:cNvPr id="10" name="Text Box 3"/>
          <p:cNvSpPr txBox="1">
            <a:spLocks noChangeArrowheads="1"/>
          </p:cNvSpPr>
          <p:nvPr/>
        </p:nvSpPr>
        <p:spPr bwMode="auto">
          <a:xfrm>
            <a:off x="609600" y="1727165"/>
            <a:ext cx="8216900" cy="929485"/>
          </a:xfrm>
          <a:prstGeom prst="rect">
            <a:avLst/>
          </a:prstGeom>
          <a:solidFill>
            <a:srgbClr val="BBE0E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GB" altLang="en-US" sz="1600" b="1" kern="0" dirty="0" smtClean="0">
                <a:solidFill>
                  <a:srgbClr val="333399"/>
                </a:solidFill>
              </a:rPr>
              <a:t>Innovation Vouchers</a:t>
            </a:r>
            <a:endParaRPr lang="en-US" altLang="en-US" sz="1600" b="1" kern="0" dirty="0">
              <a:solidFill>
                <a:srgbClr val="333399"/>
              </a:solidFill>
            </a:endParaRPr>
          </a:p>
          <a:p>
            <a:pPr>
              <a:spcBef>
                <a:spcPct val="20000"/>
              </a:spcBef>
              <a:defRPr/>
            </a:pPr>
            <a:r>
              <a:rPr lang="en-GB" altLang="en-US" sz="1600" kern="0" dirty="0" smtClean="0">
                <a:solidFill>
                  <a:srgbClr val="000000"/>
                </a:solidFill>
              </a:rPr>
              <a:t>Procurement of external specialist support or specialist capital equipment.</a:t>
            </a:r>
          </a:p>
          <a:p>
            <a:pPr>
              <a:spcBef>
                <a:spcPct val="20000"/>
              </a:spcBef>
              <a:defRPr/>
            </a:pPr>
            <a:r>
              <a:rPr lang="en-GB" altLang="en-US" sz="1600" kern="0" dirty="0" smtClean="0">
                <a:solidFill>
                  <a:srgbClr val="0099CC"/>
                </a:solidFill>
              </a:rPr>
              <a:t>Deliverable</a:t>
            </a:r>
            <a:r>
              <a:rPr lang="en-GB" altLang="en-US" sz="1600" kern="0" dirty="0">
                <a:solidFill>
                  <a:srgbClr val="0099CC"/>
                </a:solidFill>
              </a:rPr>
              <a:t>: </a:t>
            </a:r>
            <a:r>
              <a:rPr lang="en-GB" altLang="en-US" sz="1600" kern="0" dirty="0" smtClean="0">
                <a:solidFill>
                  <a:srgbClr val="000000"/>
                </a:solidFill>
              </a:rPr>
              <a:t>Introduction of  a new product or process</a:t>
            </a:r>
            <a:endParaRPr lang="en-US" altLang="en-US" sz="1600" kern="0" dirty="0">
              <a:solidFill>
                <a:srgbClr val="000000"/>
              </a:solidFill>
            </a:endParaRPr>
          </a:p>
        </p:txBody>
      </p:sp>
      <p:sp>
        <p:nvSpPr>
          <p:cNvPr id="6153" name="TextBox 1"/>
          <p:cNvSpPr txBox="1">
            <a:spLocks noChangeArrowheads="1"/>
          </p:cNvSpPr>
          <p:nvPr/>
        </p:nvSpPr>
        <p:spPr bwMode="auto">
          <a:xfrm>
            <a:off x="3257550" y="31750"/>
            <a:ext cx="21637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0" fontAlgn="base" hangingPunct="0">
              <a:spcBef>
                <a:spcPct val="0"/>
              </a:spcBef>
              <a:spcAft>
                <a:spcPct val="0"/>
              </a:spcAft>
            </a:pPr>
            <a:r>
              <a:rPr lang="en-GB" altLang="en-US">
                <a:solidFill>
                  <a:srgbClr val="000000"/>
                </a:solidFill>
              </a:rPr>
              <a:t>SMARTCymru</a:t>
            </a:r>
          </a:p>
        </p:txBody>
      </p:sp>
      <p:sp>
        <p:nvSpPr>
          <p:cNvPr id="11" name="Text Box 3"/>
          <p:cNvSpPr txBox="1">
            <a:spLocks noChangeArrowheads="1"/>
          </p:cNvSpPr>
          <p:nvPr/>
        </p:nvSpPr>
        <p:spPr bwMode="auto">
          <a:xfrm>
            <a:off x="625370" y="439695"/>
            <a:ext cx="8216900" cy="1175706"/>
          </a:xfrm>
          <a:prstGeom prst="rect">
            <a:avLst/>
          </a:prstGeom>
          <a:solidFill>
            <a:srgbClr val="BBE0E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GB" altLang="en-US" sz="1600" b="1" kern="0" dirty="0" smtClean="0">
                <a:solidFill>
                  <a:srgbClr val="333399"/>
                </a:solidFill>
              </a:rPr>
              <a:t>Open Innovation Feasibility</a:t>
            </a:r>
            <a:endParaRPr lang="en-US" altLang="en-US" sz="1600" b="1" kern="0" dirty="0">
              <a:solidFill>
                <a:srgbClr val="333399"/>
              </a:solidFill>
            </a:endParaRPr>
          </a:p>
          <a:p>
            <a:pPr>
              <a:spcBef>
                <a:spcPct val="20000"/>
              </a:spcBef>
              <a:defRPr/>
            </a:pPr>
            <a:r>
              <a:rPr lang="en-GB" altLang="en-US" sz="1600" kern="0" dirty="0" smtClean="0">
                <a:solidFill>
                  <a:srgbClr val="000000"/>
                </a:solidFill>
              </a:rPr>
              <a:t>Investigation into the benefits and viability of the implementation of an Open Innovation culture into the business</a:t>
            </a:r>
          </a:p>
          <a:p>
            <a:pPr>
              <a:spcBef>
                <a:spcPct val="20000"/>
              </a:spcBef>
              <a:defRPr/>
            </a:pPr>
            <a:r>
              <a:rPr lang="en-GB" altLang="en-US" sz="1600" kern="0" dirty="0" smtClean="0">
                <a:solidFill>
                  <a:srgbClr val="0099CC"/>
                </a:solidFill>
              </a:rPr>
              <a:t>Deliverable</a:t>
            </a:r>
            <a:r>
              <a:rPr lang="en-GB" altLang="en-US" sz="1600" kern="0" dirty="0">
                <a:solidFill>
                  <a:srgbClr val="0099CC"/>
                </a:solidFill>
              </a:rPr>
              <a:t>: </a:t>
            </a:r>
            <a:r>
              <a:rPr lang="en-GB" altLang="en-US" sz="1600" kern="0" dirty="0">
                <a:solidFill>
                  <a:srgbClr val="000000"/>
                </a:solidFill>
              </a:rPr>
              <a:t>Feasibility Report</a:t>
            </a:r>
            <a:endParaRPr lang="en-US" altLang="en-US" sz="1600" kern="0" dirty="0">
              <a:solidFill>
                <a:srgbClr val="000000"/>
              </a:solidFill>
            </a:endParaRPr>
          </a:p>
        </p:txBody>
      </p:sp>
    </p:spTree>
    <p:extLst>
      <p:ext uri="{BB962C8B-B14F-4D97-AF65-F5344CB8AC3E}">
        <p14:creationId xmlns:p14="http://schemas.microsoft.com/office/powerpoint/2010/main" val="31154267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1042988" y="908050"/>
            <a:ext cx="6673850" cy="180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spcAft>
                <a:spcPct val="50000"/>
              </a:spcAft>
            </a:pPr>
            <a:r>
              <a:rPr lang="en-GB" altLang="en-US" sz="1600" dirty="0" smtClean="0">
                <a:ea typeface="ＭＳ Ｐゴシック" pitchFamily="34" charset="-128"/>
              </a:rPr>
              <a:t>Help </a:t>
            </a:r>
            <a:r>
              <a:rPr lang="en-GB" altLang="en-US" sz="1600" dirty="0">
                <a:ea typeface="ＭＳ Ｐゴシック" pitchFamily="34" charset="-128"/>
              </a:rPr>
              <a:t>to procure external experts from the private sector or Universities and Colleges.</a:t>
            </a:r>
          </a:p>
          <a:p>
            <a:pPr>
              <a:spcAft>
                <a:spcPct val="50000"/>
              </a:spcAft>
            </a:pPr>
            <a:r>
              <a:rPr lang="en-GB" altLang="en-US" sz="1600" dirty="0" smtClean="0">
                <a:ea typeface="ＭＳ Ｐゴシック" pitchFamily="34" charset="-128"/>
              </a:rPr>
              <a:t>Part-fund </a:t>
            </a:r>
            <a:r>
              <a:rPr lang="en-GB" altLang="en-US" sz="1600" dirty="0">
                <a:ea typeface="ＭＳ Ｐゴシック" pitchFamily="34" charset="-128"/>
              </a:rPr>
              <a:t>the cost of the work through Innovation Vouchers worth up to £25,000 in a 12 month period.</a:t>
            </a:r>
          </a:p>
          <a:p>
            <a:pPr>
              <a:spcAft>
                <a:spcPct val="50000"/>
              </a:spcAft>
            </a:pPr>
            <a:r>
              <a:rPr lang="en-GB" altLang="en-US" sz="1600" dirty="0">
                <a:ea typeface="ＭＳ Ｐゴシック" pitchFamily="34" charset="-128"/>
              </a:rPr>
              <a:t>Funding is also available for research and development into new products, processes and technologies.</a:t>
            </a:r>
            <a:r>
              <a:rPr lang="en-US" altLang="en-US" sz="1600" dirty="0">
                <a:ea typeface="ＭＳ Ｐゴシック" pitchFamily="34" charset="-128"/>
              </a:rPr>
              <a:t> </a:t>
            </a:r>
            <a:endParaRPr lang="en-GB" altLang="en-US" sz="1600" dirty="0">
              <a:ea typeface="ＭＳ Ｐゴシック" pitchFamily="34" charset="-128"/>
            </a:endParaRPr>
          </a:p>
        </p:txBody>
      </p:sp>
      <p:sp>
        <p:nvSpPr>
          <p:cNvPr id="10243" name="Rectangle 7"/>
          <p:cNvSpPr>
            <a:spLocks noChangeArrowheads="1"/>
          </p:cNvSpPr>
          <p:nvPr/>
        </p:nvSpPr>
        <p:spPr bwMode="auto">
          <a:xfrm>
            <a:off x="971550" y="2924175"/>
            <a:ext cx="6769100" cy="351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80975" indent="-180975"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1600" b="1" dirty="0"/>
              <a:t>Innovation voucher funding can help businesses to:</a:t>
            </a:r>
          </a:p>
          <a:p>
            <a:pPr eaLnBrk="1" hangingPunct="1"/>
            <a:endParaRPr lang="en-GB" altLang="en-US" sz="1600" b="1" dirty="0"/>
          </a:p>
          <a:p>
            <a:pPr eaLnBrk="1" hangingPunct="1">
              <a:spcAft>
                <a:spcPct val="50000"/>
              </a:spcAft>
            </a:pPr>
            <a:r>
              <a:rPr lang="en-GB" altLang="en-US" sz="1600" dirty="0"/>
              <a:t>• 	Procure technical consultancy expertise from the private sector</a:t>
            </a:r>
          </a:p>
          <a:p>
            <a:pPr eaLnBrk="1" hangingPunct="1">
              <a:spcAft>
                <a:spcPct val="50000"/>
              </a:spcAft>
            </a:pPr>
            <a:r>
              <a:rPr lang="en-GB" altLang="en-US" sz="1600" dirty="0"/>
              <a:t>• 	Implement the findings of our review process with your business, in areas of new product development, manufacturing and design</a:t>
            </a:r>
          </a:p>
          <a:p>
            <a:pPr eaLnBrk="1" hangingPunct="1">
              <a:spcAft>
                <a:spcPct val="50000"/>
              </a:spcAft>
            </a:pPr>
            <a:r>
              <a:rPr lang="en-GB" altLang="en-US" sz="1600" dirty="0"/>
              <a:t>• 	Collaborate with Universities and Colleges and source facilities, equipment and expertise to help solve your technical problems and allow you to innovate</a:t>
            </a:r>
          </a:p>
          <a:p>
            <a:pPr eaLnBrk="1" hangingPunct="1">
              <a:spcAft>
                <a:spcPct val="50000"/>
              </a:spcAft>
            </a:pPr>
            <a:r>
              <a:rPr lang="en-GB" altLang="en-US" sz="1600" dirty="0"/>
              <a:t>• 	Procure expert services for Intellectual Property registration, including patents, designs and trademarks</a:t>
            </a:r>
          </a:p>
          <a:p>
            <a:pPr eaLnBrk="1" hangingPunct="1">
              <a:spcAft>
                <a:spcPct val="50000"/>
              </a:spcAft>
            </a:pPr>
            <a:r>
              <a:rPr lang="en-GB" altLang="en-US" sz="1600" dirty="0"/>
              <a:t>• 	Procure capital equipment that supports a technology ‘step-change’ for the business.</a:t>
            </a:r>
          </a:p>
        </p:txBody>
      </p:sp>
      <p:pic>
        <p:nvPicPr>
          <p:cNvPr id="10244"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Rectangle 9"/>
          <p:cNvSpPr>
            <a:spLocks noChangeArrowheads="1"/>
          </p:cNvSpPr>
          <p:nvPr/>
        </p:nvSpPr>
        <p:spPr bwMode="auto">
          <a:xfrm>
            <a:off x="1115616" y="234950"/>
            <a:ext cx="626469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dirty="0"/>
              <a:t>Innovation Voucher </a:t>
            </a:r>
            <a:r>
              <a:rPr lang="en-US" altLang="en-US" sz="2000" b="1" dirty="0" smtClean="0"/>
              <a:t>Support For Business To:</a:t>
            </a:r>
            <a:endParaRPr lang="en-GB" altLang="en-US" sz="2000" b="1" dirty="0"/>
          </a:p>
        </p:txBody>
      </p:sp>
    </p:spTree>
    <p:extLst>
      <p:ext uri="{BB962C8B-B14F-4D97-AF65-F5344CB8AC3E}">
        <p14:creationId xmlns:p14="http://schemas.microsoft.com/office/powerpoint/2010/main" val="14614518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1" descr="PowerPoint_Strip.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AutoShape 7"/>
          <p:cNvSpPr>
            <a:spLocks noChangeAspect="1" noChangeArrowheads="1"/>
          </p:cNvSpPr>
          <p:nvPr/>
        </p:nvSpPr>
        <p:spPr bwMode="auto">
          <a:xfrm>
            <a:off x="3175" y="3175"/>
            <a:ext cx="3175" cy="1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endParaRPr lang="en-GB" altLang="en-US"/>
          </a:p>
        </p:txBody>
      </p:sp>
      <p:graphicFrame>
        <p:nvGraphicFramePr>
          <p:cNvPr id="4" name="Group 84"/>
          <p:cNvGraphicFramePr>
            <a:graphicFrameLocks noGrp="1"/>
          </p:cNvGraphicFramePr>
          <p:nvPr>
            <p:extLst>
              <p:ext uri="{D42A27DB-BD31-4B8C-83A1-F6EECF244321}">
                <p14:modId xmlns:p14="http://schemas.microsoft.com/office/powerpoint/2010/main" val="2065639343"/>
              </p:ext>
            </p:extLst>
          </p:nvPr>
        </p:nvGraphicFramePr>
        <p:xfrm>
          <a:off x="1481905" y="493713"/>
          <a:ext cx="6204334" cy="1965978"/>
        </p:xfrm>
        <a:graphic>
          <a:graphicData uri="http://schemas.openxmlformats.org/drawingml/2006/table">
            <a:tbl>
              <a:tblPr/>
              <a:tblGrid>
                <a:gridCol w="1313840"/>
                <a:gridCol w="1178256"/>
                <a:gridCol w="1192593"/>
                <a:gridCol w="1194055"/>
                <a:gridCol w="1325590"/>
              </a:tblGrid>
              <a:tr h="316468">
                <a:tc gridSpan="5">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smtClean="0">
                          <a:ln>
                            <a:noFill/>
                          </a:ln>
                          <a:solidFill>
                            <a:srgbClr val="000000"/>
                          </a:solidFill>
                          <a:effectLst/>
                          <a:latin typeface="Arial" pitchFamily="34" charset="0"/>
                          <a:ea typeface="ＭＳ Ｐゴシック" pitchFamily="34" charset="-128"/>
                          <a:cs typeface="Arial" pitchFamily="34" charset="0"/>
                        </a:rPr>
                        <a:t>R&amp;D support for Small Enterprises (10 – 49 employees)</a:t>
                      </a:r>
                      <a:endParaRPr kumimoji="0" lang="en-US" altLang="en-US" sz="1500" b="0" i="0" u="none" strike="noStrike" cap="none" normalizeH="0" baseline="0" dirty="0" smtClean="0">
                        <a:ln>
                          <a:noFill/>
                        </a:ln>
                        <a:solidFill>
                          <a:srgbClr val="FF0000"/>
                        </a:solidFill>
                        <a:effectLst/>
                        <a:latin typeface="Arial" pitchFamily="34" charset="0"/>
                        <a:ea typeface="ＭＳ Ｐゴシック" pitchFamily="34" charset="-128"/>
                        <a:cs typeface="Times New Roman" pitchFamily="18" charset="0"/>
                      </a:endParaRPr>
                    </a:p>
                  </a:txBody>
                  <a:tcPr marL="91443" marR="91443" marT="45723" marB="45723" horzOverflow="overflow">
                    <a:lnL cap="flat">
                      <a:noFill/>
                    </a:lnL>
                    <a:lnR>
                      <a:noFill/>
                    </a:lnR>
                    <a:lnT cap="flat">
                      <a:noFill/>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solidFill>
                          <a:srgbClr val="FF0000"/>
                        </a:solidFill>
                        <a:effectLst/>
                        <a:latin typeface="Arial" pitchFamily="34" charset="0"/>
                        <a:ea typeface="ＭＳ Ｐゴシック" pitchFamily="34" charset="-128"/>
                        <a:cs typeface="Times New Roman" pitchFamily="18" charset="0"/>
                      </a:endParaRPr>
                    </a:p>
                  </a:txBody>
                  <a:tcPr anchor="b" horzOverflow="overflow">
                    <a:lnL>
                      <a:noFill/>
                    </a:lnL>
                    <a:lnR>
                      <a:noFill/>
                    </a:lnR>
                    <a:lnT cap="fla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dirty="0" smtClean="0">
                        <a:ln>
                          <a:noFill/>
                        </a:ln>
                        <a:solidFill>
                          <a:schemeClr val="tx1"/>
                        </a:solidFill>
                        <a:effectLst/>
                        <a:latin typeface="Arial" pitchFamily="34" charset="0"/>
                        <a:ea typeface="ＭＳ Ｐゴシック" pitchFamily="34" charset="-128"/>
                      </a:endParaRPr>
                    </a:p>
                  </a:txBody>
                  <a:tcPr horzOverflow="overflow">
                    <a:lnL>
                      <a:noFill/>
                    </a:lnL>
                    <a:lnR cap="flat">
                      <a:noFill/>
                    </a:lnR>
                    <a:lnT cap="flat">
                      <a:noFill/>
                    </a:lnT>
                    <a:lnB w="9525" cap="flat" cmpd="sng" algn="ctr">
                      <a:solidFill>
                        <a:srgbClr val="000000"/>
                      </a:solidFill>
                      <a:prstDash val="solid"/>
                      <a:round/>
                      <a:headEnd type="none" w="med" len="med"/>
                      <a:tailEnd type="none" w="med" len="med"/>
                    </a:lnB>
                    <a:lnTlToBr>
                      <a:noFill/>
                    </a:lnTlToBr>
                    <a:lnBlToTr>
                      <a:noFill/>
                    </a:lnBlToTr>
                    <a:noFill/>
                  </a:tcPr>
                </a:tc>
              </a:tr>
              <a:tr h="632930">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Description</a:t>
                      </a:r>
                      <a:endParaRPr kumimoji="0" lang="en-US" altLang="en-US" sz="1200" b="1"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Technical &amp; Commercial Feasibility</a:t>
                      </a:r>
                      <a:endPar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Industrial Research</a:t>
                      </a:r>
                      <a:endPar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Experimental Development</a:t>
                      </a:r>
                      <a:endPar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Exploitation</a:t>
                      </a:r>
                      <a:endPar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361671">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Max. % age</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Max funding</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70%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£15,000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70%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£100,000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45%</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£200,000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50%</a:t>
                      </a:r>
                      <a:endParaRPr kumimoji="0" lang="en-GB" altLang="en-US" sz="1200" b="0"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rPr>
                        <a:t>£25,000</a:t>
                      </a:r>
                      <a:endParaRPr kumimoji="0" lang="en-GB" altLang="en-US" sz="1200" b="0"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361671">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Collaboration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accent2"/>
                          </a:solidFill>
                          <a:effectLst/>
                          <a:latin typeface="Arial" charset="0"/>
                        </a:rPr>
                        <a:t>Max. % age</a:t>
                      </a:r>
                      <a:endParaRPr kumimoji="0" lang="en-GB" altLang="en-US" sz="1200" b="0" i="0" u="none" strike="noStrike" cap="none" normalizeH="0" baseline="0" dirty="0" smtClean="0">
                        <a:ln>
                          <a:noFill/>
                        </a:ln>
                        <a:solidFill>
                          <a:schemeClr val="accent2"/>
                        </a:solidFill>
                        <a:effectLst/>
                        <a:latin typeface="Times New Roman" pitchFamily="18"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70%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80%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60%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50%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271259">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Phase duration</a:t>
                      </a:r>
                      <a:endParaRPr kumimoji="0" lang="en-US" altLang="en-US" sz="1200" b="1"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 to 6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3 to 12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6 to 24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Up to 6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bl>
          </a:graphicData>
        </a:graphic>
      </p:graphicFrame>
      <p:graphicFrame>
        <p:nvGraphicFramePr>
          <p:cNvPr id="6" name="Group 84"/>
          <p:cNvGraphicFramePr>
            <a:graphicFrameLocks noGrp="1"/>
          </p:cNvGraphicFramePr>
          <p:nvPr>
            <p:extLst>
              <p:ext uri="{D42A27DB-BD31-4B8C-83A1-F6EECF244321}">
                <p14:modId xmlns:p14="http://schemas.microsoft.com/office/powerpoint/2010/main" val="1765461987"/>
              </p:ext>
            </p:extLst>
          </p:nvPr>
        </p:nvGraphicFramePr>
        <p:xfrm>
          <a:off x="1476539" y="2633008"/>
          <a:ext cx="6204334" cy="1965978"/>
        </p:xfrm>
        <a:graphic>
          <a:graphicData uri="http://schemas.openxmlformats.org/drawingml/2006/table">
            <a:tbl>
              <a:tblPr/>
              <a:tblGrid>
                <a:gridCol w="1313840"/>
                <a:gridCol w="1178256"/>
                <a:gridCol w="1192593"/>
                <a:gridCol w="1194055"/>
                <a:gridCol w="1325590"/>
              </a:tblGrid>
              <a:tr h="316468">
                <a:tc gridSpan="5">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smtClean="0">
                          <a:ln>
                            <a:noFill/>
                          </a:ln>
                          <a:solidFill>
                            <a:srgbClr val="000000"/>
                          </a:solidFill>
                          <a:effectLst/>
                          <a:latin typeface="Arial" pitchFamily="34" charset="0"/>
                          <a:ea typeface="ＭＳ Ｐゴシック" pitchFamily="34" charset="-128"/>
                          <a:cs typeface="Arial" pitchFamily="34" charset="0"/>
                        </a:rPr>
                        <a:t>R&amp;D support for Medium Enterprises (50 – 249 employees)</a:t>
                      </a:r>
                      <a:endParaRPr kumimoji="0" lang="en-US" altLang="en-US" sz="1500" b="0" i="0" u="none" strike="noStrike" cap="none" normalizeH="0" baseline="0" dirty="0" smtClean="0">
                        <a:ln>
                          <a:noFill/>
                        </a:ln>
                        <a:solidFill>
                          <a:srgbClr val="FF0000"/>
                        </a:solidFill>
                        <a:effectLst/>
                        <a:latin typeface="Arial" pitchFamily="34" charset="0"/>
                        <a:ea typeface="ＭＳ Ｐゴシック" pitchFamily="34" charset="-128"/>
                        <a:cs typeface="Times New Roman" pitchFamily="18" charset="0"/>
                      </a:endParaRPr>
                    </a:p>
                  </a:txBody>
                  <a:tcPr marL="91443" marR="91443" marT="45723" marB="45723" horzOverflow="overflow">
                    <a:lnL cap="flat">
                      <a:noFill/>
                    </a:lnL>
                    <a:lnR>
                      <a:noFill/>
                    </a:lnR>
                    <a:lnT cap="flat">
                      <a:noFill/>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solidFill>
                          <a:srgbClr val="FF0000"/>
                        </a:solidFill>
                        <a:effectLst/>
                        <a:latin typeface="Arial" pitchFamily="34" charset="0"/>
                        <a:ea typeface="ＭＳ Ｐゴシック" pitchFamily="34" charset="-128"/>
                        <a:cs typeface="Times New Roman" pitchFamily="18" charset="0"/>
                      </a:endParaRPr>
                    </a:p>
                  </a:txBody>
                  <a:tcPr anchor="b" horzOverflow="overflow">
                    <a:lnL>
                      <a:noFill/>
                    </a:lnL>
                    <a:lnR>
                      <a:noFill/>
                    </a:lnR>
                    <a:lnT cap="fla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dirty="0" smtClean="0">
                        <a:ln>
                          <a:noFill/>
                        </a:ln>
                        <a:solidFill>
                          <a:schemeClr val="tx1"/>
                        </a:solidFill>
                        <a:effectLst/>
                        <a:latin typeface="Arial" pitchFamily="34" charset="0"/>
                        <a:ea typeface="ＭＳ Ｐゴシック" pitchFamily="34" charset="-128"/>
                      </a:endParaRPr>
                    </a:p>
                  </a:txBody>
                  <a:tcPr horzOverflow="overflow">
                    <a:lnL>
                      <a:noFill/>
                    </a:lnL>
                    <a:lnR cap="flat">
                      <a:noFill/>
                    </a:lnR>
                    <a:lnT cap="flat">
                      <a:noFill/>
                    </a:lnT>
                    <a:lnB w="9525" cap="flat" cmpd="sng" algn="ctr">
                      <a:solidFill>
                        <a:srgbClr val="000000"/>
                      </a:solidFill>
                      <a:prstDash val="solid"/>
                      <a:round/>
                      <a:headEnd type="none" w="med" len="med"/>
                      <a:tailEnd type="none" w="med" len="med"/>
                    </a:lnB>
                    <a:lnTlToBr>
                      <a:noFill/>
                    </a:lnTlToBr>
                    <a:lnBlToTr>
                      <a:noFill/>
                    </a:lnBlToTr>
                    <a:noFill/>
                  </a:tcPr>
                </a:tc>
              </a:tr>
              <a:tr h="632930">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Description</a:t>
                      </a:r>
                      <a:endParaRPr kumimoji="0" lang="en-US" altLang="en-US" sz="1200" b="1"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Technical &amp; Commercial Feasibility</a:t>
                      </a:r>
                      <a:endPar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Industrial Research</a:t>
                      </a:r>
                      <a:endPar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Experimental Development</a:t>
                      </a:r>
                      <a:endParaRPr kumimoji="0" lang="en-US" altLang="en-US" sz="1200" b="1" i="0" u="none" strike="noStrike" cap="none" normalizeH="0" baseline="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Exploitation</a:t>
                      </a:r>
                      <a:endPar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361671">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Max. % age</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Max funding</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60%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£15,000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60%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£100,000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35%</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£200,000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50%</a:t>
                      </a:r>
                      <a:endParaRPr kumimoji="0" lang="en-GB" altLang="en-US" sz="1200" b="0"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rPr>
                        <a:t>£25,000</a:t>
                      </a:r>
                      <a:endParaRPr kumimoji="0" lang="en-GB" altLang="en-US" sz="1200" b="0"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361671">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Collaboration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accent2"/>
                          </a:solidFill>
                          <a:effectLst/>
                          <a:latin typeface="Arial" charset="0"/>
                        </a:rPr>
                        <a:t>Max. % age</a:t>
                      </a:r>
                      <a:endParaRPr kumimoji="0" lang="en-GB" altLang="en-US" sz="1200" b="0" i="0" u="none" strike="noStrike" cap="none" normalizeH="0" baseline="0" dirty="0" smtClean="0">
                        <a:ln>
                          <a:noFill/>
                        </a:ln>
                        <a:solidFill>
                          <a:schemeClr val="accent2"/>
                        </a:solidFill>
                        <a:effectLst/>
                        <a:latin typeface="Times New Roman" pitchFamily="18"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60%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75%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50%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50%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271259">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Phase duration</a:t>
                      </a:r>
                      <a:endParaRPr kumimoji="0" lang="en-US" altLang="en-US" sz="1200" b="1"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 to 6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3 to 12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6 to 24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Up to 6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bl>
          </a:graphicData>
        </a:graphic>
      </p:graphicFrame>
      <p:graphicFrame>
        <p:nvGraphicFramePr>
          <p:cNvPr id="7" name="Group 84"/>
          <p:cNvGraphicFramePr>
            <a:graphicFrameLocks noGrp="1"/>
          </p:cNvGraphicFramePr>
          <p:nvPr>
            <p:extLst>
              <p:ext uri="{D42A27DB-BD31-4B8C-83A1-F6EECF244321}">
                <p14:modId xmlns:p14="http://schemas.microsoft.com/office/powerpoint/2010/main" val="1457121040"/>
              </p:ext>
            </p:extLst>
          </p:nvPr>
        </p:nvGraphicFramePr>
        <p:xfrm>
          <a:off x="1465425" y="4709136"/>
          <a:ext cx="6204336" cy="1965978"/>
        </p:xfrm>
        <a:graphic>
          <a:graphicData uri="http://schemas.openxmlformats.org/drawingml/2006/table">
            <a:tbl>
              <a:tblPr/>
              <a:tblGrid>
                <a:gridCol w="1313841"/>
                <a:gridCol w="1178257"/>
                <a:gridCol w="1192593"/>
                <a:gridCol w="1194055"/>
                <a:gridCol w="1325590"/>
              </a:tblGrid>
              <a:tr h="316468">
                <a:tc gridSpan="5">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smtClean="0">
                          <a:ln>
                            <a:noFill/>
                          </a:ln>
                          <a:solidFill>
                            <a:srgbClr val="000000"/>
                          </a:solidFill>
                          <a:effectLst/>
                          <a:latin typeface="Arial" pitchFamily="34" charset="0"/>
                          <a:ea typeface="ＭＳ Ｐゴシック" pitchFamily="34" charset="-128"/>
                          <a:cs typeface="Arial" pitchFamily="34" charset="0"/>
                        </a:rPr>
                        <a:t>R&amp;D support for Large Enterprises (250+ employees)</a:t>
                      </a:r>
                      <a:endParaRPr kumimoji="0" lang="en-US" altLang="en-US" sz="1500" b="0" i="0" u="none" strike="noStrike" cap="none" normalizeH="0" baseline="0" dirty="0" smtClean="0">
                        <a:ln>
                          <a:noFill/>
                        </a:ln>
                        <a:solidFill>
                          <a:srgbClr val="FF0000"/>
                        </a:solidFill>
                        <a:effectLst/>
                        <a:latin typeface="Arial" pitchFamily="34" charset="0"/>
                        <a:ea typeface="ＭＳ Ｐゴシック" pitchFamily="34" charset="-128"/>
                        <a:cs typeface="Times New Roman" pitchFamily="18" charset="0"/>
                      </a:endParaRPr>
                    </a:p>
                  </a:txBody>
                  <a:tcPr marL="91443" marR="91443" marT="45723" marB="45723" horzOverflow="overflow">
                    <a:lnL cap="flat">
                      <a:noFill/>
                    </a:lnL>
                    <a:lnR>
                      <a:noFill/>
                    </a:lnR>
                    <a:lnT cap="flat">
                      <a:noFill/>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smtClean="0">
                        <a:ln>
                          <a:noFill/>
                        </a:ln>
                        <a:solidFill>
                          <a:srgbClr val="FF0000"/>
                        </a:solidFill>
                        <a:effectLst/>
                        <a:latin typeface="Arial" pitchFamily="34" charset="0"/>
                        <a:ea typeface="ＭＳ Ｐゴシック" pitchFamily="34" charset="-128"/>
                        <a:cs typeface="Times New Roman" pitchFamily="18" charset="0"/>
                      </a:endParaRPr>
                    </a:p>
                  </a:txBody>
                  <a:tcPr anchor="b" horzOverflow="overflow">
                    <a:lnL>
                      <a:noFill/>
                    </a:lnL>
                    <a:lnR>
                      <a:noFill/>
                    </a:lnR>
                    <a:lnT cap="fla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dirty="0" smtClean="0">
                        <a:ln>
                          <a:noFill/>
                        </a:ln>
                        <a:solidFill>
                          <a:schemeClr val="tx1"/>
                        </a:solidFill>
                        <a:effectLst/>
                        <a:latin typeface="Arial" pitchFamily="34" charset="0"/>
                        <a:ea typeface="ＭＳ Ｐゴシック" pitchFamily="34" charset="-128"/>
                      </a:endParaRPr>
                    </a:p>
                  </a:txBody>
                  <a:tcPr horzOverflow="overflow">
                    <a:lnL>
                      <a:noFill/>
                    </a:lnL>
                    <a:lnR cap="flat">
                      <a:noFill/>
                    </a:lnR>
                    <a:lnT cap="flat">
                      <a:noFill/>
                    </a:lnT>
                    <a:lnB w="9525" cap="flat" cmpd="sng" algn="ctr">
                      <a:solidFill>
                        <a:srgbClr val="000000"/>
                      </a:solidFill>
                      <a:prstDash val="solid"/>
                      <a:round/>
                      <a:headEnd type="none" w="med" len="med"/>
                      <a:tailEnd type="none" w="med" len="med"/>
                    </a:lnB>
                    <a:lnTlToBr>
                      <a:noFill/>
                    </a:lnTlToBr>
                    <a:lnBlToTr>
                      <a:noFill/>
                    </a:lnBlToTr>
                    <a:noFill/>
                  </a:tcPr>
                </a:tc>
              </a:tr>
              <a:tr h="632930">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Description</a:t>
                      </a:r>
                      <a:endParaRPr kumimoji="0" lang="en-US" altLang="en-US" sz="1200" b="1"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Technical &amp; Commercial Feasibility</a:t>
                      </a:r>
                      <a:endPar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Industrial Research</a:t>
                      </a:r>
                      <a:endPar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smtClean="0">
                          <a:ln>
                            <a:noFill/>
                          </a:ln>
                          <a:solidFill>
                            <a:schemeClr val="tx1"/>
                          </a:solidFill>
                          <a:effectLst/>
                          <a:latin typeface="Arial" pitchFamily="34" charset="0"/>
                          <a:ea typeface="ＭＳ Ｐゴシック" pitchFamily="34" charset="-128"/>
                          <a:cs typeface="Arial" pitchFamily="34" charset="0"/>
                        </a:rPr>
                        <a:t>Experimental Development</a:t>
                      </a:r>
                      <a:endParaRPr kumimoji="0" lang="en-US" altLang="en-US" sz="1200" b="1" i="0" u="none" strike="noStrike" cap="none" normalizeH="0" baseline="0" smtClean="0">
                        <a:ln>
                          <a:noFill/>
                        </a:ln>
                        <a:solidFill>
                          <a:schemeClr val="tx1"/>
                        </a:solidFill>
                        <a:effectLst/>
                        <a:latin typeface="Arial" pitchFamily="34"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Exploitation</a:t>
                      </a:r>
                      <a:endPar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361671">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Max. % age</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Max funding</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N/A</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50%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£100,000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25%</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£200,000</a:t>
                      </a:r>
                      <a:endParaRPr kumimoji="0" lang="en-GB" altLang="en-US" sz="1200" b="0" i="0" u="none" strike="noStrike" cap="none" normalizeH="0" baseline="0" dirty="0" smtClean="0">
                        <a:ln>
                          <a:noFill/>
                        </a:ln>
                        <a:solidFill>
                          <a:schemeClr val="tx1"/>
                        </a:solidFill>
                        <a:effectLst/>
                        <a:latin typeface="Times New Roman" pitchFamily="18" charset="0"/>
                        <a:ea typeface="Times New Roman" pitchFamily="18" charset="0"/>
                        <a:cs typeface="Arial" pitchFamily="34"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N/A</a:t>
                      </a:r>
                      <a:endParaRPr kumimoji="0" lang="en-GB" altLang="en-US" sz="1200" b="0"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361671">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Collaboration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accent2"/>
                          </a:solidFill>
                          <a:effectLst/>
                          <a:latin typeface="Arial" charset="0"/>
                        </a:rPr>
                        <a:t>Max. % age</a:t>
                      </a:r>
                      <a:endParaRPr kumimoji="0" lang="en-GB" altLang="en-US" sz="1200" b="0" i="0" u="none" strike="noStrike" cap="none" normalizeH="0" baseline="0" dirty="0" smtClean="0">
                        <a:ln>
                          <a:noFill/>
                        </a:ln>
                        <a:solidFill>
                          <a:schemeClr val="accent2"/>
                        </a:solidFill>
                        <a:effectLst/>
                        <a:latin typeface="Times New Roman" pitchFamily="18"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N/A</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65%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40%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chemeClr val="accent2"/>
                          </a:solidFill>
                          <a:effectLst/>
                          <a:latin typeface="Arial" charset="0"/>
                        </a:rPr>
                        <a:t>N/A</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r h="271259">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smtClean="0">
                          <a:ln>
                            <a:noFill/>
                          </a:ln>
                          <a:solidFill>
                            <a:schemeClr val="tx1"/>
                          </a:solidFill>
                          <a:effectLst/>
                          <a:latin typeface="Arial" pitchFamily="34" charset="0"/>
                          <a:ea typeface="ＭＳ Ｐゴシック" pitchFamily="34" charset="-128"/>
                          <a:cs typeface="Arial" pitchFamily="34" charset="0"/>
                        </a:rPr>
                        <a:t>Phase duration</a:t>
                      </a:r>
                      <a:endParaRPr kumimoji="0" lang="en-US" altLang="en-US" sz="1200" b="1" i="0" u="none" strike="noStrike" cap="none" normalizeH="0" baseline="0" dirty="0" smtClean="0">
                        <a:ln>
                          <a:noFill/>
                        </a:ln>
                        <a:solidFill>
                          <a:schemeClr val="tx1"/>
                        </a:solidFill>
                        <a:effectLst/>
                        <a:latin typeface="Times New Roman" pitchFamily="18" charset="0"/>
                        <a:ea typeface="ＭＳ Ｐゴシック" pitchFamily="34" charset="-128"/>
                        <a:cs typeface="Times New Roman" pitchFamily="18" charset="0"/>
                      </a:endParaRPr>
                    </a:p>
                  </a:txBody>
                  <a:tcPr marL="91443" marR="91443"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N/A</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7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3 to 12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BF6D1"/>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6 to 24 months</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7FFF7"/>
                    </a:solidFill>
                  </a:tcPr>
                </a:tc>
                <a:tc>
                  <a:txBody>
                    <a:bodyPr/>
                    <a:lstStyle>
                      <a:lvl1pPr>
                        <a:spcBef>
                          <a:spcPct val="20000"/>
                        </a:spcBef>
                        <a:defRPr sz="2800">
                          <a:solidFill>
                            <a:schemeClr val="tx1"/>
                          </a:solidFill>
                          <a:latin typeface="Arial" pitchFamily="34" charset="0"/>
                          <a:ea typeface="ＭＳ Ｐゴシック" pitchFamily="34" charset="-128"/>
                        </a:defRPr>
                      </a:lvl1pPr>
                      <a:lvl2pPr>
                        <a:spcBef>
                          <a:spcPct val="20000"/>
                        </a:spcBef>
                        <a:defRPr sz="2400">
                          <a:solidFill>
                            <a:schemeClr val="tx1"/>
                          </a:solidFill>
                          <a:latin typeface="Arial" pitchFamily="34" charset="0"/>
                          <a:ea typeface="ＭＳ Ｐゴシック" pitchFamily="34" charset="-128"/>
                        </a:defRPr>
                      </a:lvl2pPr>
                      <a:lvl3pPr>
                        <a:spcBef>
                          <a:spcPct val="20000"/>
                        </a:spcBef>
                        <a:defRPr sz="2000">
                          <a:solidFill>
                            <a:schemeClr val="tx1"/>
                          </a:solidFill>
                          <a:latin typeface="Arial" pitchFamily="34" charset="0"/>
                          <a:ea typeface="ＭＳ Ｐゴシック" pitchFamily="34" charset="-128"/>
                        </a:defRPr>
                      </a:lvl3pPr>
                      <a:lvl4pPr>
                        <a:spcBef>
                          <a:spcPct val="20000"/>
                        </a:spcBef>
                        <a:defRPr>
                          <a:solidFill>
                            <a:schemeClr val="tx1"/>
                          </a:solidFill>
                          <a:latin typeface="Arial" pitchFamily="34" charset="0"/>
                          <a:ea typeface="ＭＳ Ｐゴシック" pitchFamily="34" charset="-128"/>
                        </a:defRPr>
                      </a:lvl4pPr>
                      <a:lvl5pPr>
                        <a:spcBef>
                          <a:spcPct val="20000"/>
                        </a:spcBef>
                        <a:defRPr>
                          <a:solidFill>
                            <a:schemeClr val="tx1"/>
                          </a:solidFill>
                          <a:latin typeface="Arial" pitchFamily="34" charset="0"/>
                          <a:ea typeface="ＭＳ Ｐゴシック" pitchFamily="34" charset="-128"/>
                        </a:defRPr>
                      </a:lvl5pPr>
                      <a:lvl6pPr fontAlgn="base">
                        <a:spcBef>
                          <a:spcPct val="20000"/>
                        </a:spcBef>
                        <a:spcAft>
                          <a:spcPct val="0"/>
                        </a:spcAft>
                        <a:defRPr>
                          <a:solidFill>
                            <a:schemeClr val="tx1"/>
                          </a:solidFill>
                          <a:latin typeface="Arial" pitchFamily="34" charset="0"/>
                          <a:ea typeface="ＭＳ Ｐゴシック" pitchFamily="34" charset="-128"/>
                        </a:defRPr>
                      </a:lvl6pPr>
                      <a:lvl7pPr fontAlgn="base">
                        <a:spcBef>
                          <a:spcPct val="20000"/>
                        </a:spcBef>
                        <a:spcAft>
                          <a:spcPct val="0"/>
                        </a:spcAft>
                        <a:defRPr>
                          <a:solidFill>
                            <a:schemeClr val="tx1"/>
                          </a:solidFill>
                          <a:latin typeface="Arial" pitchFamily="34" charset="0"/>
                          <a:ea typeface="ＭＳ Ｐゴシック" pitchFamily="34" charset="-128"/>
                        </a:defRPr>
                      </a:lvl7pPr>
                      <a:lvl8pPr fontAlgn="base">
                        <a:spcBef>
                          <a:spcPct val="20000"/>
                        </a:spcBef>
                        <a:spcAft>
                          <a:spcPct val="0"/>
                        </a:spcAft>
                        <a:defRPr>
                          <a:solidFill>
                            <a:schemeClr val="tx1"/>
                          </a:solidFill>
                          <a:latin typeface="Arial" pitchFamily="34" charset="0"/>
                          <a:ea typeface="ＭＳ Ｐゴシック" pitchFamily="34" charset="-128"/>
                        </a:defRPr>
                      </a:lvl8pPr>
                      <a:lvl9pPr fontAlgn="base">
                        <a:spcBef>
                          <a:spcPct val="20000"/>
                        </a:spcBef>
                        <a:spcAft>
                          <a:spcPct val="0"/>
                        </a:spcAft>
                        <a:defRPr>
                          <a:solidFill>
                            <a:schemeClr val="tx1"/>
                          </a:solidFill>
                          <a:latin typeface="Arial" pitchFamily="34" charset="0"/>
                          <a:ea typeface="ＭＳ Ｐゴシック"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N/A</a:t>
                      </a:r>
                    </a:p>
                  </a:txBody>
                  <a:tcPr marL="91443" marR="91443" marT="45723" marB="4572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AC9A6"/>
                    </a:solidFill>
                  </a:tcPr>
                </a:tc>
              </a:tr>
            </a:tbl>
          </a:graphicData>
        </a:graphic>
      </p:graphicFrame>
      <p:sp>
        <p:nvSpPr>
          <p:cNvPr id="12391" name="TextBox 7"/>
          <p:cNvSpPr txBox="1">
            <a:spLocks noChangeArrowheads="1"/>
          </p:cNvSpPr>
          <p:nvPr/>
        </p:nvSpPr>
        <p:spPr bwMode="auto">
          <a:xfrm>
            <a:off x="3257550" y="31750"/>
            <a:ext cx="21637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r>
              <a:rPr lang="en-GB" altLang="en-US"/>
              <a:t>SMARTCymru</a:t>
            </a:r>
          </a:p>
        </p:txBody>
      </p:sp>
    </p:spTree>
    <p:extLst>
      <p:ext uri="{BB962C8B-B14F-4D97-AF65-F5344CB8AC3E}">
        <p14:creationId xmlns:p14="http://schemas.microsoft.com/office/powerpoint/2010/main" val="7613106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4941734" y="1490952"/>
            <a:ext cx="4032448" cy="369332"/>
          </a:xfrm>
          <a:prstGeom prst="rect">
            <a:avLst/>
          </a:prstGeom>
        </p:spPr>
        <p:txBody>
          <a:bodyPr wrap="square">
            <a:spAutoFit/>
          </a:bodyPr>
          <a:lstStyle/>
          <a:p>
            <a:pPr>
              <a:spcBef>
                <a:spcPct val="0"/>
              </a:spcBef>
            </a:pPr>
            <a:endParaRPr lang="en-GB" dirty="0"/>
          </a:p>
        </p:txBody>
      </p:sp>
      <p:sp>
        <p:nvSpPr>
          <p:cNvPr id="8" name="TextBox 7"/>
          <p:cNvSpPr txBox="1"/>
          <p:nvPr/>
        </p:nvSpPr>
        <p:spPr>
          <a:xfrm>
            <a:off x="2771800" y="447821"/>
            <a:ext cx="4104456" cy="461665"/>
          </a:xfrm>
          <a:prstGeom prst="rect">
            <a:avLst/>
          </a:prstGeom>
          <a:noFill/>
        </p:spPr>
        <p:txBody>
          <a:bodyPr wrap="square" rtlCol="0">
            <a:spAutoFit/>
          </a:bodyPr>
          <a:lstStyle/>
          <a:p>
            <a:pPr>
              <a:defRPr/>
            </a:pPr>
            <a:r>
              <a:rPr lang="en-GB" sz="2400" dirty="0" smtClean="0">
                <a:latin typeface="Arial" panose="020B0604020202020204" pitchFamily="34" charset="0"/>
                <a:cs typeface="Arial" panose="020B0604020202020204" pitchFamily="34" charset="0"/>
              </a:rPr>
              <a:t>SMART Partnerships</a:t>
            </a:r>
            <a:endParaRPr lang="en-GB" sz="2400" dirty="0">
              <a:latin typeface="Arial" panose="020B0604020202020204" pitchFamily="34" charset="0"/>
              <a:cs typeface="Arial" panose="020B0604020202020204" pitchFamily="34" charset="0"/>
            </a:endParaRPr>
          </a:p>
        </p:txBody>
      </p:sp>
      <p:sp>
        <p:nvSpPr>
          <p:cNvPr id="11" name="Rectangle 10"/>
          <p:cNvSpPr/>
          <p:nvPr/>
        </p:nvSpPr>
        <p:spPr>
          <a:xfrm>
            <a:off x="1115616" y="980728"/>
            <a:ext cx="7151751" cy="2154436"/>
          </a:xfrm>
          <a:prstGeom prst="rect">
            <a:avLst/>
          </a:prstGeom>
        </p:spPr>
        <p:txBody>
          <a:bodyPr wrap="square">
            <a:spAutoFit/>
          </a:bodyPr>
          <a:lstStyle/>
          <a:p>
            <a:endParaRPr lang="en-GB" sz="1400" dirty="0"/>
          </a:p>
          <a:p>
            <a:r>
              <a:rPr lang="en-GB" sz="1400" dirty="0"/>
              <a:t> </a:t>
            </a:r>
            <a:r>
              <a:rPr lang="en-GB" sz="2000" dirty="0">
                <a:latin typeface="Arial" panose="020B0604020202020204" pitchFamily="34" charset="0"/>
                <a:cs typeface="Arial" panose="020B0604020202020204" pitchFamily="34" charset="0"/>
              </a:rPr>
              <a:t>The aim </a:t>
            </a:r>
            <a:r>
              <a:rPr lang="en-GB" sz="2000" dirty="0" smtClean="0">
                <a:latin typeface="Arial" panose="020B0604020202020204" pitchFamily="34" charset="0"/>
                <a:cs typeface="Arial" panose="020B0604020202020204" pitchFamily="34" charset="0"/>
              </a:rPr>
              <a:t>is </a:t>
            </a:r>
            <a:r>
              <a:rPr lang="en-GB" sz="2000" dirty="0">
                <a:latin typeface="Arial" panose="020B0604020202020204" pitchFamily="34" charset="0"/>
                <a:cs typeface="Arial" panose="020B0604020202020204" pitchFamily="34" charset="0"/>
              </a:rPr>
              <a:t>to support collaborative projects, with a clear focus to increase the capacity and capabilities of Welsh businesses to develop R&amp;D activities by linking them with Research Organisations and an associate, to work on a specific project to develop new products, processes and services in key areas of Smart Specialisation. </a:t>
            </a:r>
            <a:endParaRPr lang="cy-GB" altLang="en-US" sz="2000" dirty="0">
              <a:latin typeface="Arial" pitchFamily="34" charset="0"/>
              <a:ea typeface="ＭＳ Ｐゴシック" pitchFamily="34" charset="-128"/>
              <a:cs typeface="Arial" pitchFamily="34" charset="0"/>
            </a:endParaRPr>
          </a:p>
        </p:txBody>
      </p:sp>
      <p:sp>
        <p:nvSpPr>
          <p:cNvPr id="6" name="Rectangle 5"/>
          <p:cNvSpPr/>
          <p:nvPr/>
        </p:nvSpPr>
        <p:spPr>
          <a:xfrm>
            <a:off x="1150811" y="3586957"/>
            <a:ext cx="5963111" cy="2800767"/>
          </a:xfrm>
          <a:prstGeom prst="rect">
            <a:avLst/>
          </a:prstGeom>
        </p:spPr>
        <p:txBody>
          <a:bodyPr wrap="square">
            <a:spAutoFit/>
          </a:bodyPr>
          <a:lstStyle/>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One Welsh SME</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One Research Institute</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Business Driven &amp; strategically relevant</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Stimulating &amp; Challenging for academic team</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Intellectually </a:t>
            </a:r>
            <a:r>
              <a:rPr lang="en-GB" sz="2000" dirty="0">
                <a:latin typeface="Arial" panose="020B0604020202020204" pitchFamily="34" charset="0"/>
                <a:cs typeface="Arial" panose="020B0604020202020204" pitchFamily="34" charset="0"/>
              </a:rPr>
              <a:t>challenging for the associate. </a:t>
            </a:r>
            <a:endParaRPr lang="en-GB" sz="20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50% funding</a:t>
            </a:r>
          </a:p>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6-12 months</a:t>
            </a:r>
          </a:p>
          <a:p>
            <a:endParaRPr lang="en-GB" dirty="0" smtClean="0"/>
          </a:p>
          <a:p>
            <a:r>
              <a:rPr lang="en-GB" dirty="0" smtClean="0"/>
              <a:t>Initial Pilot being evaluated</a:t>
            </a:r>
            <a:endParaRPr lang="en-GB" dirty="0"/>
          </a:p>
        </p:txBody>
      </p:sp>
    </p:spTree>
    <p:extLst>
      <p:ext uri="{BB962C8B-B14F-4D97-AF65-F5344CB8AC3E}">
        <p14:creationId xmlns:p14="http://schemas.microsoft.com/office/powerpoint/2010/main" val="13963710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5"/>
          <p:cNvSpPr txBox="1">
            <a:spLocks noChangeArrowheads="1"/>
          </p:cNvSpPr>
          <p:nvPr/>
        </p:nvSpPr>
        <p:spPr bwMode="auto">
          <a:xfrm>
            <a:off x="3117850" y="116632"/>
            <a:ext cx="30146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0" fontAlgn="base" hangingPunct="0">
              <a:spcBef>
                <a:spcPct val="0"/>
              </a:spcBef>
              <a:spcAft>
                <a:spcPct val="0"/>
              </a:spcAft>
            </a:pPr>
            <a:r>
              <a:rPr lang="en-US" altLang="en-US" sz="2800" dirty="0" err="1">
                <a:solidFill>
                  <a:srgbClr val="000000"/>
                </a:solidFill>
              </a:rPr>
              <a:t>SMARTExpertise</a:t>
            </a:r>
            <a:endParaRPr lang="en-GB" altLang="en-US" sz="2800" dirty="0">
              <a:solidFill>
                <a:srgbClr val="000000"/>
              </a:solidFill>
              <a:latin typeface="Times" charset="0"/>
            </a:endParaRPr>
          </a:p>
        </p:txBody>
      </p:sp>
      <p:sp>
        <p:nvSpPr>
          <p:cNvPr id="4" name="Rectangle 3"/>
          <p:cNvSpPr/>
          <p:nvPr/>
        </p:nvSpPr>
        <p:spPr>
          <a:xfrm>
            <a:off x="414041" y="2224077"/>
            <a:ext cx="8575675" cy="4770537"/>
          </a:xfrm>
          <a:prstGeom prst="rect">
            <a:avLst/>
          </a:prstGeom>
        </p:spPr>
        <p:txBody>
          <a:bodyPr>
            <a:spAutoFit/>
          </a:bodyPr>
          <a:lstStyle/>
          <a:p>
            <a:pPr eaLnBrk="0" fontAlgn="base" hangingPunct="0">
              <a:spcBef>
                <a:spcPct val="0"/>
              </a:spcBef>
              <a:spcAft>
                <a:spcPct val="0"/>
              </a:spcAft>
              <a:defRPr/>
            </a:pPr>
            <a:r>
              <a:rPr lang="en-GB" sz="1600" b="1" dirty="0">
                <a:solidFill>
                  <a:srgbClr val="000000"/>
                </a:solidFill>
              </a:rPr>
              <a:t>KEY FACTS</a:t>
            </a:r>
          </a:p>
          <a:p>
            <a:pPr eaLnBrk="0" fontAlgn="base" hangingPunct="0">
              <a:spcBef>
                <a:spcPct val="0"/>
              </a:spcBef>
              <a:spcAft>
                <a:spcPct val="0"/>
              </a:spcAft>
              <a:defRPr/>
            </a:pPr>
            <a:endParaRPr lang="en-GB" sz="1600" dirty="0">
              <a:solidFill>
                <a:srgbClr val="000000"/>
              </a:solidFill>
            </a:endParaRPr>
          </a:p>
          <a:p>
            <a:pPr marL="285750" indent="-285750" eaLnBrk="0" fontAlgn="base" hangingPunct="0">
              <a:spcBef>
                <a:spcPct val="0"/>
              </a:spcBef>
              <a:spcAft>
                <a:spcPct val="0"/>
              </a:spcAft>
              <a:buFont typeface="Arial" panose="020B0604020202020204" pitchFamily="34" charset="0"/>
              <a:buChar char="•"/>
              <a:defRPr/>
            </a:pPr>
            <a:r>
              <a:rPr lang="en-GB" sz="1600" dirty="0">
                <a:solidFill>
                  <a:srgbClr val="000000"/>
                </a:solidFill>
              </a:rPr>
              <a:t>A </a:t>
            </a:r>
            <a:r>
              <a:rPr lang="en-GB" sz="1600" dirty="0" err="1">
                <a:solidFill>
                  <a:srgbClr val="000000"/>
                </a:solidFill>
              </a:rPr>
              <a:t>SMARTExpertise</a:t>
            </a:r>
            <a:r>
              <a:rPr lang="en-GB" sz="1600" dirty="0">
                <a:solidFill>
                  <a:srgbClr val="000000"/>
                </a:solidFill>
              </a:rPr>
              <a:t> collaborative R&amp;D project involves one (or more) Welsh research organisation, and more than one industrial partner. A collaborative partnership can also include an NHS Board or trust and research organisations outside of Wales; Non Welsh SMES; Large scale organisations; International companies and not for profit organisations.</a:t>
            </a:r>
          </a:p>
          <a:p>
            <a:pPr eaLnBrk="0" fontAlgn="base" hangingPunct="0">
              <a:spcBef>
                <a:spcPct val="0"/>
              </a:spcBef>
              <a:spcAft>
                <a:spcPct val="0"/>
              </a:spcAft>
              <a:defRPr/>
            </a:pPr>
            <a:endParaRPr lang="en-GB" sz="1600" dirty="0">
              <a:solidFill>
                <a:srgbClr val="000000"/>
              </a:solidFill>
            </a:endParaRPr>
          </a:p>
          <a:p>
            <a:pPr marL="285750" indent="-285750" eaLnBrk="0" fontAlgn="base" hangingPunct="0">
              <a:spcBef>
                <a:spcPct val="0"/>
              </a:spcBef>
              <a:spcAft>
                <a:spcPct val="0"/>
              </a:spcAft>
              <a:buFont typeface="Arial" panose="020B0604020202020204" pitchFamily="34" charset="0"/>
              <a:buChar char="•"/>
              <a:defRPr/>
            </a:pPr>
            <a:r>
              <a:rPr lang="en-GB" sz="1600" dirty="0">
                <a:solidFill>
                  <a:srgbClr val="000000"/>
                </a:solidFill>
              </a:rPr>
              <a:t>Financial support in the form of </a:t>
            </a:r>
            <a:r>
              <a:rPr lang="en-GB" sz="1600" dirty="0" err="1">
                <a:solidFill>
                  <a:srgbClr val="000000"/>
                </a:solidFill>
              </a:rPr>
              <a:t>SMARTExpertise</a:t>
            </a:r>
            <a:r>
              <a:rPr lang="en-GB" sz="1600" dirty="0">
                <a:solidFill>
                  <a:srgbClr val="000000"/>
                </a:solidFill>
              </a:rPr>
              <a:t> grants will be offered to research organisations that wish to work on </a:t>
            </a:r>
            <a:r>
              <a:rPr lang="en-GB" sz="1600" dirty="0" smtClean="0">
                <a:solidFill>
                  <a:srgbClr val="000000"/>
                </a:solidFill>
              </a:rPr>
              <a:t>collaborative </a:t>
            </a:r>
            <a:r>
              <a:rPr lang="en-GB" sz="1600" dirty="0">
                <a:solidFill>
                  <a:srgbClr val="000000"/>
                </a:solidFill>
              </a:rPr>
              <a:t>projects with industry and can prove that these projects are derived from an industrial need; solving industry based issues while raising the level of excellence in RD&amp;I in Wales. </a:t>
            </a:r>
            <a:r>
              <a:rPr lang="en-GB" sz="1600" dirty="0" smtClean="0">
                <a:solidFill>
                  <a:srgbClr val="000000"/>
                </a:solidFill>
              </a:rPr>
              <a:t>Projects must </a:t>
            </a:r>
            <a:r>
              <a:rPr lang="en-GB" altLang="en-US" sz="1600" dirty="0" smtClean="0">
                <a:solidFill>
                  <a:srgbClr val="000000"/>
                </a:solidFill>
                <a:ea typeface="Calibri" pitchFamily="34" charset="0"/>
                <a:cs typeface="Times New Roman" pitchFamily="18" charset="0"/>
              </a:rPr>
              <a:t>demonstrate </a:t>
            </a:r>
            <a:r>
              <a:rPr lang="en-GB" sz="1600" dirty="0">
                <a:solidFill>
                  <a:srgbClr val="000000"/>
                </a:solidFill>
              </a:rPr>
              <a:t>Effective </a:t>
            </a:r>
            <a:r>
              <a:rPr lang="en-GB" sz="1600" dirty="0" smtClean="0">
                <a:solidFill>
                  <a:srgbClr val="000000"/>
                </a:solidFill>
              </a:rPr>
              <a:t>Collaboration and</a:t>
            </a:r>
            <a:r>
              <a:rPr lang="en-GB" sz="1600" dirty="0" smtClean="0">
                <a:solidFill>
                  <a:srgbClr val="000000"/>
                </a:solidFill>
              </a:rPr>
              <a:t> </a:t>
            </a:r>
            <a:r>
              <a:rPr lang="en-GB" sz="1600" dirty="0">
                <a:solidFill>
                  <a:srgbClr val="000000"/>
                </a:solidFill>
              </a:rPr>
              <a:t>will operate on a shared risk, shared benefit approach</a:t>
            </a:r>
            <a:r>
              <a:rPr lang="en-GB" sz="1600" dirty="0" smtClean="0">
                <a:solidFill>
                  <a:srgbClr val="000000"/>
                </a:solidFill>
              </a:rPr>
              <a:t>.  More detail will be provided later in the presentation.</a:t>
            </a:r>
            <a:endParaRPr lang="en-GB" sz="1600" dirty="0">
              <a:solidFill>
                <a:srgbClr val="000000"/>
              </a:solidFill>
            </a:endParaRPr>
          </a:p>
          <a:p>
            <a:pPr marL="285750" indent="-285750" eaLnBrk="0" fontAlgn="base" hangingPunct="0">
              <a:spcBef>
                <a:spcPct val="0"/>
              </a:spcBef>
              <a:spcAft>
                <a:spcPct val="0"/>
              </a:spcAft>
              <a:buFont typeface="Arial" panose="020B0604020202020204" pitchFamily="34" charset="0"/>
              <a:buChar char="•"/>
              <a:defRPr/>
            </a:pPr>
            <a:endParaRPr lang="en-GB" sz="1600" dirty="0">
              <a:solidFill>
                <a:srgbClr val="000000"/>
              </a:solidFill>
            </a:endParaRPr>
          </a:p>
          <a:p>
            <a:pPr marL="285750" indent="-285750" eaLnBrk="0" fontAlgn="base" hangingPunct="0">
              <a:spcBef>
                <a:spcPct val="0"/>
              </a:spcBef>
              <a:spcAft>
                <a:spcPct val="0"/>
              </a:spcAft>
              <a:buFont typeface="Arial" panose="020B0604020202020204" pitchFamily="34" charset="0"/>
              <a:buChar char="•"/>
              <a:defRPr/>
            </a:pPr>
            <a:r>
              <a:rPr lang="en-GB" sz="1600" dirty="0">
                <a:solidFill>
                  <a:srgbClr val="000000"/>
                </a:solidFill>
              </a:rPr>
              <a:t>Projects will be supported up to 50% of the total costs from </a:t>
            </a:r>
            <a:r>
              <a:rPr lang="en-GB" sz="1600" dirty="0" err="1">
                <a:solidFill>
                  <a:srgbClr val="000000"/>
                </a:solidFill>
              </a:rPr>
              <a:t>SMARTExpertise</a:t>
            </a:r>
            <a:r>
              <a:rPr lang="en-GB" sz="1600" dirty="0">
                <a:solidFill>
                  <a:srgbClr val="000000"/>
                </a:solidFill>
              </a:rPr>
              <a:t>. It is expected that private sector ‘in-kind’ investment will form part or all of the remaining 50% of the total costs of the project. </a:t>
            </a:r>
            <a:endParaRPr lang="en-GB" sz="1600" dirty="0" smtClean="0">
              <a:solidFill>
                <a:srgbClr val="000000"/>
              </a:solidFill>
            </a:endParaRPr>
          </a:p>
          <a:p>
            <a:pPr marL="285750" indent="-285750" eaLnBrk="0" fontAlgn="base" hangingPunct="0">
              <a:spcBef>
                <a:spcPct val="0"/>
              </a:spcBef>
              <a:spcAft>
                <a:spcPct val="0"/>
              </a:spcAft>
              <a:buFont typeface="Arial" panose="020B0604020202020204" pitchFamily="34" charset="0"/>
              <a:buChar char="•"/>
              <a:defRPr/>
            </a:pPr>
            <a:endParaRPr lang="en-GB" sz="1600" dirty="0">
              <a:solidFill>
                <a:srgbClr val="000000"/>
              </a:solidFill>
            </a:endParaRPr>
          </a:p>
        </p:txBody>
      </p:sp>
      <p:sp>
        <p:nvSpPr>
          <p:cNvPr id="9220" name="Rectangle 8"/>
          <p:cNvSpPr>
            <a:spLocks noChangeArrowheads="1"/>
          </p:cNvSpPr>
          <p:nvPr/>
        </p:nvSpPr>
        <p:spPr bwMode="auto">
          <a:xfrm>
            <a:off x="500063" y="640507"/>
            <a:ext cx="825023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lvl="0" eaLnBrk="0" fontAlgn="base" hangingPunct="0">
              <a:spcBef>
                <a:spcPct val="0"/>
              </a:spcBef>
              <a:spcAft>
                <a:spcPct val="0"/>
              </a:spcAft>
              <a:defRPr/>
            </a:pPr>
            <a:r>
              <a:rPr lang="en-GB" altLang="en-US" sz="1600" dirty="0" err="1" smtClean="0">
                <a:solidFill>
                  <a:srgbClr val="000000"/>
                </a:solidFill>
                <a:ea typeface="Calibri" pitchFamily="34" charset="0"/>
                <a:cs typeface="Times New Roman" pitchFamily="18" charset="0"/>
              </a:rPr>
              <a:t>SMARTExpertise</a:t>
            </a:r>
            <a:r>
              <a:rPr lang="en-GB" altLang="en-US" sz="1600" dirty="0" smtClean="0">
                <a:solidFill>
                  <a:srgbClr val="000000"/>
                </a:solidFill>
                <a:ea typeface="Calibri" pitchFamily="34" charset="0"/>
                <a:cs typeface="Times New Roman" pitchFamily="18" charset="0"/>
              </a:rPr>
              <a:t> </a:t>
            </a:r>
            <a:r>
              <a:rPr lang="en-GB" altLang="en-US" sz="1600" dirty="0">
                <a:solidFill>
                  <a:srgbClr val="000000"/>
                </a:solidFill>
                <a:ea typeface="Calibri" pitchFamily="34" charset="0"/>
                <a:cs typeface="Times New Roman" pitchFamily="18" charset="0"/>
              </a:rPr>
              <a:t>aims </a:t>
            </a:r>
            <a:r>
              <a:rPr lang="en-GB" altLang="en-US" sz="1600" dirty="0" smtClean="0">
                <a:solidFill>
                  <a:srgbClr val="000000"/>
                </a:solidFill>
                <a:ea typeface="Calibri" pitchFamily="34" charset="0"/>
                <a:cs typeface="Times New Roman" pitchFamily="18" charset="0"/>
              </a:rPr>
              <a:t>to </a:t>
            </a:r>
            <a:r>
              <a:rPr lang="en-GB" altLang="en-US" sz="1600" dirty="0" smtClean="0">
                <a:solidFill>
                  <a:srgbClr val="000000"/>
                </a:solidFill>
                <a:ea typeface="Calibri" pitchFamily="34" charset="0"/>
                <a:cs typeface="Times New Roman" pitchFamily="18" charset="0"/>
              </a:rPr>
              <a:t>grow a </a:t>
            </a:r>
            <a:r>
              <a:rPr lang="en-GB" altLang="en-US" sz="1600" dirty="0">
                <a:solidFill>
                  <a:srgbClr val="000000"/>
                </a:solidFill>
                <a:ea typeface="Calibri" pitchFamily="34" charset="0"/>
                <a:cs typeface="Times New Roman" pitchFamily="18" charset="0"/>
              </a:rPr>
              <a:t>demand led Research, Development and </a:t>
            </a:r>
            <a:r>
              <a:rPr lang="en-GB" altLang="en-US" sz="1600" dirty="0" smtClean="0">
                <a:solidFill>
                  <a:srgbClr val="000000"/>
                </a:solidFill>
                <a:ea typeface="Calibri" pitchFamily="34" charset="0"/>
                <a:cs typeface="Times New Roman" pitchFamily="18" charset="0"/>
              </a:rPr>
              <a:t>Innovation (RD&amp;I) environment.  </a:t>
            </a:r>
          </a:p>
          <a:p>
            <a:pPr lvl="0" eaLnBrk="0" fontAlgn="base" hangingPunct="0">
              <a:spcBef>
                <a:spcPct val="0"/>
              </a:spcBef>
              <a:spcAft>
                <a:spcPct val="0"/>
              </a:spcAft>
              <a:defRPr/>
            </a:pPr>
            <a:endParaRPr lang="en-GB" altLang="en-US" sz="1600" dirty="0" smtClean="0">
              <a:solidFill>
                <a:srgbClr val="000000"/>
              </a:solidFill>
              <a:ea typeface="Calibri" pitchFamily="34" charset="0"/>
              <a:cs typeface="Times New Roman" pitchFamily="18" charset="0"/>
            </a:endParaRPr>
          </a:p>
          <a:p>
            <a:pPr lvl="0" eaLnBrk="0" fontAlgn="base" hangingPunct="0">
              <a:spcBef>
                <a:spcPct val="0"/>
              </a:spcBef>
              <a:spcAft>
                <a:spcPct val="0"/>
              </a:spcAft>
              <a:defRPr/>
            </a:pPr>
            <a:r>
              <a:rPr lang="en-GB" altLang="en-US" sz="1600" dirty="0" smtClean="0">
                <a:solidFill>
                  <a:srgbClr val="000000"/>
                </a:solidFill>
                <a:ea typeface="Calibri" pitchFamily="34" charset="0"/>
                <a:cs typeface="Times New Roman" pitchFamily="18" charset="0"/>
              </a:rPr>
              <a:t>This will be achieved by </a:t>
            </a:r>
            <a:r>
              <a:rPr lang="en-GB" altLang="en-US" sz="1600" dirty="0" smtClean="0">
                <a:solidFill>
                  <a:srgbClr val="000000"/>
                </a:solidFill>
                <a:ea typeface="Calibri" pitchFamily="34" charset="0"/>
                <a:cs typeface="Times New Roman" pitchFamily="18" charset="0"/>
              </a:rPr>
              <a:t>providing </a:t>
            </a:r>
            <a:r>
              <a:rPr lang="en-GB" altLang="en-US" sz="1600" dirty="0">
                <a:solidFill>
                  <a:srgbClr val="000000"/>
                </a:solidFill>
                <a:ea typeface="Calibri" pitchFamily="34" charset="0"/>
                <a:cs typeface="Times New Roman" pitchFamily="18" charset="0"/>
              </a:rPr>
              <a:t>funding for Welsh research organisations to engage with Industry on </a:t>
            </a:r>
            <a:r>
              <a:rPr lang="en-GB" altLang="en-US" sz="1600" dirty="0" smtClean="0">
                <a:solidFill>
                  <a:srgbClr val="000000"/>
                </a:solidFill>
                <a:ea typeface="Calibri" pitchFamily="34" charset="0"/>
                <a:cs typeface="Times New Roman" pitchFamily="18" charset="0"/>
              </a:rPr>
              <a:t>demand led </a:t>
            </a:r>
            <a:r>
              <a:rPr lang="en-GB" altLang="en-US" sz="1600" dirty="0">
                <a:solidFill>
                  <a:srgbClr val="000000"/>
                </a:solidFill>
                <a:ea typeface="Calibri" pitchFamily="34" charset="0"/>
                <a:cs typeface="Times New Roman" pitchFamily="18" charset="0"/>
              </a:rPr>
              <a:t>collaborative R&amp;D </a:t>
            </a:r>
            <a:r>
              <a:rPr lang="en-GB" altLang="en-US" sz="1600" dirty="0" smtClean="0">
                <a:solidFill>
                  <a:srgbClr val="000000"/>
                </a:solidFill>
                <a:ea typeface="Calibri" pitchFamily="34" charset="0"/>
                <a:cs typeface="Times New Roman" pitchFamily="18" charset="0"/>
              </a:rPr>
              <a:t>projects to deliver new or </a:t>
            </a:r>
            <a:r>
              <a:rPr lang="en-GB" altLang="en-US" sz="1600" dirty="0" err="1" smtClean="0">
                <a:solidFill>
                  <a:srgbClr val="000000"/>
                </a:solidFill>
                <a:ea typeface="Calibri" pitchFamily="34" charset="0"/>
                <a:cs typeface="Times New Roman" pitchFamily="18" charset="0"/>
              </a:rPr>
              <a:t>signifcantly</a:t>
            </a:r>
            <a:r>
              <a:rPr lang="en-GB" altLang="en-US" sz="1600" dirty="0" smtClean="0">
                <a:solidFill>
                  <a:srgbClr val="000000"/>
                </a:solidFill>
                <a:ea typeface="Calibri" pitchFamily="34" charset="0"/>
                <a:cs typeface="Times New Roman" pitchFamily="18" charset="0"/>
              </a:rPr>
              <a:t> improved products, processes or services through the translation of research. </a:t>
            </a:r>
            <a:endParaRPr lang="en-GB" sz="1600" dirty="0">
              <a:solidFill>
                <a:srgbClr val="000000"/>
              </a:solidFill>
              <a:latin typeface="Arial"/>
              <a:ea typeface="ＭＳ Ｐゴシック"/>
            </a:endParaRPr>
          </a:p>
        </p:txBody>
      </p:sp>
      <p:pic>
        <p:nvPicPr>
          <p:cNvPr id="9221" name="Picture 1" descr="PowerPoint_Strip.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21569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option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3789040"/>
            <a:ext cx="4814514" cy="2943225"/>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p:cNvSpPr txBox="1"/>
          <p:nvPr/>
        </p:nvSpPr>
        <p:spPr>
          <a:xfrm>
            <a:off x="2051720" y="481243"/>
            <a:ext cx="5040560" cy="3108543"/>
          </a:xfrm>
          <a:prstGeom prst="rect">
            <a:avLst/>
          </a:prstGeom>
          <a:noFill/>
        </p:spPr>
        <p:txBody>
          <a:bodyPr wrap="square" rtlCol="0">
            <a:spAutoFit/>
          </a:bodyPr>
          <a:lstStyle/>
          <a:p>
            <a:pPr algn="ctr"/>
            <a:r>
              <a:rPr lang="en-GB" sz="2800" b="1" dirty="0">
                <a:solidFill>
                  <a:prstClr val="black"/>
                </a:solidFill>
                <a:cs typeface="Arial" panose="020B0604020202020204" pitchFamily="34" charset="0"/>
              </a:rPr>
              <a:t>Applying the SMART </a:t>
            </a:r>
            <a:r>
              <a:rPr lang="en-GB" sz="2800" b="1" dirty="0" smtClean="0">
                <a:solidFill>
                  <a:prstClr val="black"/>
                </a:solidFill>
                <a:cs typeface="Arial" panose="020B0604020202020204" pitchFamily="34" charset="0"/>
              </a:rPr>
              <a:t>Suite</a:t>
            </a:r>
          </a:p>
          <a:p>
            <a:pPr algn="ctr"/>
            <a:endParaRPr lang="en-GB" sz="2800" b="1" dirty="0">
              <a:solidFill>
                <a:prstClr val="black"/>
              </a:solidFill>
              <a:cs typeface="Arial" panose="020B0604020202020204" pitchFamily="34" charset="0"/>
            </a:endParaRPr>
          </a:p>
          <a:p>
            <a:pPr algn="ctr"/>
            <a:r>
              <a:rPr lang="en-GB" sz="2800" b="1" dirty="0" smtClean="0">
                <a:solidFill>
                  <a:prstClr val="black"/>
                </a:solidFill>
              </a:rPr>
              <a:t>to</a:t>
            </a:r>
          </a:p>
          <a:p>
            <a:pPr algn="ctr"/>
            <a:endParaRPr lang="en-GB" sz="2800" dirty="0">
              <a:solidFill>
                <a:prstClr val="black"/>
              </a:solidFill>
            </a:endParaRPr>
          </a:p>
          <a:p>
            <a:pPr algn="ctr"/>
            <a:r>
              <a:rPr lang="en-GB" sz="2800" b="1" dirty="0" smtClean="0">
                <a:solidFill>
                  <a:prstClr val="black"/>
                </a:solidFill>
                <a:cs typeface="Arial" panose="020B0604020202020204" pitchFamily="34" charset="0"/>
              </a:rPr>
              <a:t>Funding Options </a:t>
            </a:r>
          </a:p>
          <a:p>
            <a:pPr algn="ctr"/>
            <a:endParaRPr lang="en-GB" sz="2800" b="1" dirty="0">
              <a:solidFill>
                <a:prstClr val="black"/>
              </a:solidFill>
              <a:cs typeface="Arial" panose="020B0604020202020204" pitchFamily="34" charset="0"/>
            </a:endParaRPr>
          </a:p>
          <a:p>
            <a:pPr algn="ctr"/>
            <a:r>
              <a:rPr lang="en-GB" sz="2800" b="1" dirty="0" smtClean="0">
                <a:solidFill>
                  <a:prstClr val="black"/>
                </a:solidFill>
                <a:cs typeface="Arial" panose="020B0604020202020204" pitchFamily="34" charset="0"/>
              </a:rPr>
              <a:t>Interactive Discussion</a:t>
            </a:r>
            <a:endParaRPr lang="en-GB" sz="2800" b="1" dirty="0" smtClean="0">
              <a:solidFill>
                <a:prstClr val="black"/>
              </a:solidFill>
              <a:cs typeface="Arial" panose="020B0604020202020204" pitchFamily="34" charset="0"/>
            </a:endParaRPr>
          </a:p>
        </p:txBody>
      </p:sp>
      <p:pic>
        <p:nvPicPr>
          <p:cNvPr id="5" name="Picture 7"/>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58759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1043608" y="404664"/>
            <a:ext cx="6840760" cy="1077218"/>
          </a:xfrm>
          <a:prstGeom prst="rect">
            <a:avLst/>
          </a:prstGeom>
          <a:noFill/>
        </p:spPr>
        <p:txBody>
          <a:bodyPr wrap="square" rtlCol="0">
            <a:spAutoFit/>
          </a:bodyPr>
          <a:lstStyle/>
          <a:p>
            <a:pPr algn="ctr"/>
            <a:r>
              <a:rPr lang="en-GB" sz="3200" b="1" dirty="0" smtClean="0">
                <a:solidFill>
                  <a:prstClr val="black"/>
                </a:solidFill>
                <a:cs typeface="Arial" panose="020B0604020202020204" pitchFamily="34" charset="0"/>
              </a:rPr>
              <a:t>What is the most appropriate Funding Option?</a:t>
            </a:r>
            <a:endParaRPr lang="en-GB" sz="3200" dirty="0">
              <a:solidFill>
                <a:prstClr val="black"/>
              </a:solidFill>
            </a:endParaRPr>
          </a:p>
        </p:txBody>
      </p:sp>
      <p:sp>
        <p:nvSpPr>
          <p:cNvPr id="4" name="Rectangle 3"/>
          <p:cNvSpPr/>
          <p:nvPr/>
        </p:nvSpPr>
        <p:spPr>
          <a:xfrm>
            <a:off x="1043608" y="1500638"/>
            <a:ext cx="7272808" cy="2308324"/>
          </a:xfrm>
          <a:prstGeom prst="rect">
            <a:avLst/>
          </a:prstGeom>
        </p:spPr>
        <p:txBody>
          <a:bodyPr wrap="square">
            <a:spAutoFit/>
          </a:bodyPr>
          <a:lstStyle/>
          <a:p>
            <a:r>
              <a:rPr lang="en-GB" sz="2400" b="1" dirty="0" smtClean="0">
                <a:solidFill>
                  <a:prstClr val="black"/>
                </a:solidFill>
              </a:rPr>
              <a:t>Which SMART Funding and What Measure?</a:t>
            </a:r>
          </a:p>
          <a:p>
            <a:endParaRPr lang="en-GB" sz="2400" b="1" dirty="0" smtClean="0">
              <a:solidFill>
                <a:prstClr val="black"/>
              </a:solidFill>
            </a:endParaRPr>
          </a:p>
          <a:p>
            <a:r>
              <a:rPr lang="en-GB" sz="2400" b="1" dirty="0" smtClean="0">
                <a:solidFill>
                  <a:prstClr val="black"/>
                </a:solidFill>
              </a:rPr>
              <a:t>Consultancy?</a:t>
            </a:r>
          </a:p>
          <a:p>
            <a:r>
              <a:rPr lang="en-GB" sz="2400" b="1" i="1" dirty="0" smtClean="0">
                <a:solidFill>
                  <a:prstClr val="black"/>
                </a:solidFill>
              </a:rPr>
              <a:t>Contract Research?</a:t>
            </a:r>
          </a:p>
          <a:p>
            <a:r>
              <a:rPr lang="en-GB" sz="2400" b="1" i="1" dirty="0" smtClean="0">
                <a:solidFill>
                  <a:prstClr val="black"/>
                </a:solidFill>
              </a:rPr>
              <a:t>1RO:1 Company Effective Collaboration?</a:t>
            </a:r>
          </a:p>
          <a:p>
            <a:r>
              <a:rPr lang="en-GB" sz="2400" b="1" i="1" dirty="0" smtClean="0">
                <a:solidFill>
                  <a:prstClr val="black"/>
                </a:solidFill>
              </a:rPr>
              <a:t>1RO:2Company Effective Collaboration?</a:t>
            </a:r>
            <a:endParaRPr lang="en-GB" sz="2400" b="1" i="1" dirty="0">
              <a:solidFill>
                <a:prstClr val="black"/>
              </a:solidFill>
            </a:endParaRPr>
          </a:p>
        </p:txBody>
      </p:sp>
      <p:pic>
        <p:nvPicPr>
          <p:cNvPr id="7170" name="Picture 2" descr="Image result for thinkin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9593" y="3884325"/>
            <a:ext cx="3168352" cy="280236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7"/>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9746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1" descr="PowerPoint_Strip.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AutoShape 7"/>
          <p:cNvSpPr>
            <a:spLocks noChangeAspect="1" noChangeArrowheads="1"/>
          </p:cNvSpPr>
          <p:nvPr/>
        </p:nvSpPr>
        <p:spPr bwMode="auto">
          <a:xfrm>
            <a:off x="3175" y="3175"/>
            <a:ext cx="3175" cy="1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endParaRPr lang="en-GB" altLang="en-US"/>
          </a:p>
        </p:txBody>
      </p:sp>
      <p:sp>
        <p:nvSpPr>
          <p:cNvPr id="16389" name="Text Box 5"/>
          <p:cNvSpPr txBox="1">
            <a:spLocks noChangeArrowheads="1"/>
          </p:cNvSpPr>
          <p:nvPr/>
        </p:nvSpPr>
        <p:spPr bwMode="auto">
          <a:xfrm>
            <a:off x="3117850" y="246063"/>
            <a:ext cx="30146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r>
              <a:rPr lang="en-US" altLang="en-US" sz="2800"/>
              <a:t>SMARTExpertise</a:t>
            </a:r>
            <a:endParaRPr lang="en-GB" altLang="en-US" sz="2800">
              <a:latin typeface="Times" charset="0"/>
            </a:endParaRPr>
          </a:p>
        </p:txBody>
      </p:sp>
      <p:sp>
        <p:nvSpPr>
          <p:cNvPr id="2" name="TextBox 1"/>
          <p:cNvSpPr txBox="1"/>
          <p:nvPr/>
        </p:nvSpPr>
        <p:spPr>
          <a:xfrm>
            <a:off x="451946" y="769938"/>
            <a:ext cx="8316609" cy="1200329"/>
          </a:xfrm>
          <a:prstGeom prst="rect">
            <a:avLst/>
          </a:prstGeom>
          <a:noFill/>
        </p:spPr>
        <p:txBody>
          <a:bodyPr wrap="square" rtlCol="0">
            <a:spAutoFit/>
          </a:bodyPr>
          <a:lstStyle/>
          <a:p>
            <a:pPr>
              <a:spcAft>
                <a:spcPts val="0"/>
              </a:spcAft>
            </a:pPr>
            <a:r>
              <a:rPr lang="en-GB" sz="1800" b="1" dirty="0" smtClean="0">
                <a:latin typeface="Arial"/>
                <a:ea typeface="Times New Roman"/>
              </a:rPr>
              <a:t>Appraisal Process</a:t>
            </a:r>
          </a:p>
          <a:p>
            <a:pPr>
              <a:spcAft>
                <a:spcPts val="0"/>
              </a:spcAft>
            </a:pPr>
            <a:endParaRPr lang="en-GB" sz="1800" b="1" dirty="0">
              <a:latin typeface="Arial"/>
              <a:ea typeface="Times New Roman"/>
            </a:endParaRPr>
          </a:p>
          <a:p>
            <a:pPr>
              <a:spcAft>
                <a:spcPts val="0"/>
              </a:spcAft>
            </a:pPr>
            <a:endParaRPr lang="en-GB" sz="1800" dirty="0">
              <a:latin typeface="Times New Roman"/>
              <a:ea typeface="Times New Roman"/>
            </a:endParaRPr>
          </a:p>
          <a:p>
            <a:endParaRPr lang="en-GB" sz="1800" dirty="0"/>
          </a:p>
        </p:txBody>
      </p:sp>
      <p:graphicFrame>
        <p:nvGraphicFramePr>
          <p:cNvPr id="3" name="Diagram 2"/>
          <p:cNvGraphicFramePr/>
          <p:nvPr>
            <p:extLst>
              <p:ext uri="{D42A27DB-BD31-4B8C-83A1-F6EECF244321}">
                <p14:modId xmlns:p14="http://schemas.microsoft.com/office/powerpoint/2010/main" val="72279719"/>
              </p:ext>
            </p:extLst>
          </p:nvPr>
        </p:nvGraphicFramePr>
        <p:xfrm>
          <a:off x="557047" y="1397000"/>
          <a:ext cx="8135007"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0532000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5"/>
          <p:cNvSpPr txBox="1">
            <a:spLocks noChangeArrowheads="1"/>
          </p:cNvSpPr>
          <p:nvPr/>
        </p:nvSpPr>
        <p:spPr bwMode="auto">
          <a:xfrm>
            <a:off x="3117850" y="246063"/>
            <a:ext cx="30146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r>
              <a:rPr lang="en-US" altLang="en-US" sz="2800" dirty="0" err="1"/>
              <a:t>SMARTExpertise</a:t>
            </a:r>
            <a:endParaRPr lang="en-GB" altLang="en-US" sz="2800" dirty="0">
              <a:latin typeface="Times" charset="0"/>
            </a:endParaRPr>
          </a:p>
        </p:txBody>
      </p:sp>
      <p:pic>
        <p:nvPicPr>
          <p:cNvPr id="17413" name="Picture 1" descr="PowerPoint_Strip.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22263" y="1424151"/>
            <a:ext cx="3808303" cy="3785652"/>
          </a:xfrm>
          <a:prstGeom prst="rect">
            <a:avLst/>
          </a:prstGeom>
          <a:noFill/>
        </p:spPr>
        <p:txBody>
          <a:bodyPr wrap="square" rtlCol="0">
            <a:spAutoFit/>
          </a:bodyPr>
          <a:lstStyle/>
          <a:p>
            <a:r>
              <a:rPr lang="en-GB" sz="2000" b="1" dirty="0" smtClean="0"/>
              <a:t>Stage 1 - Eligibility/suitability</a:t>
            </a:r>
          </a:p>
          <a:p>
            <a:endParaRPr lang="en-GB" sz="2000" b="1" dirty="0" smtClean="0"/>
          </a:p>
          <a:p>
            <a:pPr marL="457200" indent="-457200">
              <a:buAutoNum type="arabicPeriod"/>
            </a:pPr>
            <a:r>
              <a:rPr lang="en-GB" sz="2000" dirty="0" smtClean="0"/>
              <a:t>Alignment </a:t>
            </a:r>
            <a:r>
              <a:rPr lang="en-GB" sz="2000" dirty="0"/>
              <a:t>with SO </a:t>
            </a:r>
            <a:r>
              <a:rPr lang="en-GB" sz="2000" dirty="0" smtClean="0"/>
              <a:t>1.2</a:t>
            </a:r>
          </a:p>
          <a:p>
            <a:pPr marL="457200" indent="-457200">
              <a:buAutoNum type="arabicPeriod"/>
            </a:pPr>
            <a:r>
              <a:rPr lang="en-GB" sz="2000" dirty="0" smtClean="0"/>
              <a:t>Governance Structure</a:t>
            </a:r>
          </a:p>
          <a:p>
            <a:pPr marL="457200" indent="-457200">
              <a:buAutoNum type="arabicPeriod"/>
            </a:pPr>
            <a:r>
              <a:rPr lang="en-GB" sz="2000" dirty="0" smtClean="0"/>
              <a:t>Financial Competence</a:t>
            </a:r>
          </a:p>
          <a:p>
            <a:pPr marL="457200" indent="-457200">
              <a:buAutoNum type="arabicPeriod"/>
            </a:pPr>
            <a:r>
              <a:rPr lang="en-GB" sz="2000" dirty="0" smtClean="0"/>
              <a:t>Administrative Competence</a:t>
            </a:r>
          </a:p>
          <a:p>
            <a:pPr marL="457200" indent="-457200">
              <a:buAutoNum type="arabicPeriod"/>
            </a:pPr>
            <a:r>
              <a:rPr lang="en-GB" sz="2000" dirty="0" smtClean="0"/>
              <a:t>Credit Rating</a:t>
            </a:r>
          </a:p>
          <a:p>
            <a:pPr marL="457200" indent="-457200">
              <a:buAutoNum type="arabicPeriod"/>
            </a:pPr>
            <a:r>
              <a:rPr lang="en-GB" sz="2000" dirty="0" smtClean="0"/>
              <a:t>Project Financing</a:t>
            </a:r>
          </a:p>
          <a:p>
            <a:pPr marL="457200" indent="-457200">
              <a:buAutoNum type="arabicPeriod"/>
            </a:pPr>
            <a:r>
              <a:rPr lang="en-GB" sz="2000" dirty="0" smtClean="0"/>
              <a:t>Evaluation </a:t>
            </a:r>
            <a:r>
              <a:rPr lang="en-GB" sz="2000" dirty="0"/>
              <a:t>for </a:t>
            </a:r>
            <a:r>
              <a:rPr lang="en-GB" sz="2000" dirty="0" err="1" smtClean="0"/>
              <a:t>Additionality</a:t>
            </a:r>
            <a:endParaRPr lang="en-GB" sz="2000" dirty="0" smtClean="0"/>
          </a:p>
          <a:p>
            <a:pPr marL="457200" indent="-457200">
              <a:buAutoNum type="arabicPeriod"/>
            </a:pPr>
            <a:r>
              <a:rPr lang="en-GB" sz="2000" dirty="0" smtClean="0"/>
              <a:t>Effective Collaboration</a:t>
            </a:r>
          </a:p>
          <a:p>
            <a:pPr marL="457200" indent="-457200">
              <a:buAutoNum type="arabicPeriod"/>
            </a:pPr>
            <a:r>
              <a:rPr lang="en-GB" sz="2000" dirty="0" smtClean="0"/>
              <a:t>Project Activity</a:t>
            </a:r>
          </a:p>
          <a:p>
            <a:pPr marL="457200" indent="-457200">
              <a:buAutoNum type="arabicPeriod"/>
            </a:pPr>
            <a:r>
              <a:rPr lang="en-GB" sz="2000" dirty="0" smtClean="0"/>
              <a:t>Project </a:t>
            </a:r>
            <a:r>
              <a:rPr lang="en-GB" sz="2000" dirty="0"/>
              <a:t>Endorsement</a:t>
            </a:r>
          </a:p>
        </p:txBody>
      </p:sp>
      <p:sp>
        <p:nvSpPr>
          <p:cNvPr id="8" name="TextBox 7"/>
          <p:cNvSpPr txBox="1"/>
          <p:nvPr/>
        </p:nvSpPr>
        <p:spPr>
          <a:xfrm>
            <a:off x="4191881" y="1418895"/>
            <a:ext cx="4847016" cy="4401205"/>
          </a:xfrm>
          <a:prstGeom prst="rect">
            <a:avLst/>
          </a:prstGeom>
          <a:noFill/>
        </p:spPr>
        <p:txBody>
          <a:bodyPr wrap="square" rtlCol="0">
            <a:spAutoFit/>
          </a:bodyPr>
          <a:lstStyle/>
          <a:p>
            <a:r>
              <a:rPr lang="en-GB" sz="2000" b="1" dirty="0" smtClean="0"/>
              <a:t>Stage 2 - Full appraisal</a:t>
            </a:r>
          </a:p>
          <a:p>
            <a:endParaRPr lang="en-GB" sz="2000" b="1" dirty="0" smtClean="0"/>
          </a:p>
          <a:p>
            <a:r>
              <a:rPr lang="en-GB" sz="2000" b="1" dirty="0" smtClean="0"/>
              <a:t>Strategic </a:t>
            </a:r>
            <a:r>
              <a:rPr lang="en-GB" sz="2000" b="1" dirty="0"/>
              <a:t>Alignment</a:t>
            </a:r>
          </a:p>
          <a:p>
            <a:r>
              <a:rPr lang="en-GB" sz="2000" dirty="0" smtClean="0"/>
              <a:t>Alignment </a:t>
            </a:r>
            <a:r>
              <a:rPr lang="en-GB" sz="2000" dirty="0"/>
              <a:t>of partner’s interests</a:t>
            </a:r>
          </a:p>
          <a:p>
            <a:endParaRPr lang="en-GB" sz="2000" b="1" dirty="0" smtClean="0"/>
          </a:p>
          <a:p>
            <a:r>
              <a:rPr lang="en-GB" sz="2000" b="1" dirty="0" smtClean="0"/>
              <a:t>Suitability </a:t>
            </a:r>
            <a:r>
              <a:rPr lang="en-GB" sz="2000" b="1" dirty="0"/>
              <a:t>of Investment</a:t>
            </a:r>
          </a:p>
          <a:p>
            <a:r>
              <a:rPr lang="en-GB" sz="2000" dirty="0" smtClean="0"/>
              <a:t>Collaborators </a:t>
            </a:r>
            <a:r>
              <a:rPr lang="en-GB" sz="2000" dirty="0"/>
              <a:t>are motivated to deliver </a:t>
            </a:r>
          </a:p>
          <a:p>
            <a:endParaRPr lang="en-GB" sz="2000" b="1" dirty="0" smtClean="0"/>
          </a:p>
          <a:p>
            <a:r>
              <a:rPr lang="en-GB" sz="2000" b="1" dirty="0" smtClean="0"/>
              <a:t>Project </a:t>
            </a:r>
            <a:r>
              <a:rPr lang="en-GB" sz="2000" b="1" dirty="0"/>
              <a:t>Viability</a:t>
            </a:r>
          </a:p>
          <a:p>
            <a:r>
              <a:rPr lang="en-GB" sz="2000" dirty="0" smtClean="0"/>
              <a:t>Collaborators </a:t>
            </a:r>
            <a:r>
              <a:rPr lang="en-GB" sz="2000" dirty="0"/>
              <a:t>are committed to deliver</a:t>
            </a:r>
          </a:p>
          <a:p>
            <a:endParaRPr lang="en-GB" sz="2000" b="1" dirty="0" smtClean="0"/>
          </a:p>
          <a:p>
            <a:r>
              <a:rPr lang="en-GB" sz="2000" b="1" dirty="0" smtClean="0"/>
              <a:t>Value </a:t>
            </a:r>
            <a:r>
              <a:rPr lang="en-GB" sz="2000" b="1" dirty="0"/>
              <a:t>for Money</a:t>
            </a:r>
          </a:p>
          <a:p>
            <a:r>
              <a:rPr lang="en-GB" sz="2000" dirty="0" smtClean="0"/>
              <a:t>Value </a:t>
            </a:r>
            <a:r>
              <a:rPr lang="en-GB" sz="2000" dirty="0"/>
              <a:t>for money for our investment</a:t>
            </a:r>
          </a:p>
          <a:p>
            <a:endParaRPr lang="en-GB" sz="2000" dirty="0" smtClean="0"/>
          </a:p>
        </p:txBody>
      </p:sp>
      <p:sp>
        <p:nvSpPr>
          <p:cNvPr id="3" name="Rectangle 2"/>
          <p:cNvSpPr/>
          <p:nvPr/>
        </p:nvSpPr>
        <p:spPr>
          <a:xfrm>
            <a:off x="3117850" y="823621"/>
            <a:ext cx="2871299" cy="461665"/>
          </a:xfrm>
          <a:prstGeom prst="rect">
            <a:avLst/>
          </a:prstGeom>
        </p:spPr>
        <p:txBody>
          <a:bodyPr wrap="none">
            <a:spAutoFit/>
          </a:bodyPr>
          <a:lstStyle/>
          <a:p>
            <a:r>
              <a:rPr lang="en-GB" b="1" dirty="0"/>
              <a:t>Appraisal Process</a:t>
            </a:r>
            <a:endParaRPr lang="en-GB" dirty="0"/>
          </a:p>
        </p:txBody>
      </p:sp>
    </p:spTree>
    <p:extLst>
      <p:ext uri="{BB962C8B-B14F-4D97-AF65-F5344CB8AC3E}">
        <p14:creationId xmlns:p14="http://schemas.microsoft.com/office/powerpoint/2010/main" val="4213432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5"/>
          <p:cNvSpPr txBox="1">
            <a:spLocks noChangeArrowheads="1"/>
          </p:cNvSpPr>
          <p:nvPr/>
        </p:nvSpPr>
        <p:spPr bwMode="auto">
          <a:xfrm>
            <a:off x="3117850" y="246063"/>
            <a:ext cx="30146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r>
              <a:rPr lang="en-US" altLang="en-US" sz="2800" dirty="0" err="1"/>
              <a:t>SMARTExpertise</a:t>
            </a:r>
            <a:endParaRPr lang="en-GB" altLang="en-US" sz="2800" dirty="0">
              <a:latin typeface="Times" charset="0"/>
            </a:endParaRPr>
          </a:p>
        </p:txBody>
      </p:sp>
      <p:pic>
        <p:nvPicPr>
          <p:cNvPr id="17413" name="Picture 1" descr="PowerPoint_Strip.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22263" y="1211716"/>
            <a:ext cx="8558978" cy="5632311"/>
          </a:xfrm>
          <a:prstGeom prst="rect">
            <a:avLst/>
          </a:prstGeom>
          <a:noFill/>
        </p:spPr>
        <p:txBody>
          <a:bodyPr wrap="square" rtlCol="0">
            <a:spAutoFit/>
          </a:bodyPr>
          <a:lstStyle/>
          <a:p>
            <a:r>
              <a:rPr lang="en-GB" sz="1800" b="1" dirty="0" smtClean="0"/>
              <a:t>Attendees</a:t>
            </a:r>
          </a:p>
          <a:p>
            <a:r>
              <a:rPr lang="en-GB" sz="1800" dirty="0" smtClean="0"/>
              <a:t>Head of Knowledge Transfer &amp; Commercialisation</a:t>
            </a:r>
          </a:p>
          <a:p>
            <a:r>
              <a:rPr lang="en-GB" sz="1800" dirty="0" smtClean="0"/>
              <a:t>Innovation Senior Managers</a:t>
            </a:r>
          </a:p>
          <a:p>
            <a:r>
              <a:rPr lang="en-GB" sz="1800" dirty="0" smtClean="0"/>
              <a:t>Science Senior Manager</a:t>
            </a:r>
          </a:p>
          <a:p>
            <a:r>
              <a:rPr lang="en-GB" sz="1800" dirty="0" smtClean="0"/>
              <a:t>HEFCW</a:t>
            </a:r>
          </a:p>
          <a:p>
            <a:r>
              <a:rPr lang="en-GB" sz="1800" dirty="0" err="1" smtClean="0"/>
              <a:t>SMARTExpertise</a:t>
            </a:r>
            <a:r>
              <a:rPr lang="en-GB" sz="1800" dirty="0" smtClean="0"/>
              <a:t> Operation Executive</a:t>
            </a:r>
          </a:p>
          <a:p>
            <a:r>
              <a:rPr lang="en-GB" sz="1800" dirty="0" smtClean="0"/>
              <a:t>(Observers only) Research Development Managers &amp; WEFO representative</a:t>
            </a:r>
          </a:p>
          <a:p>
            <a:endParaRPr lang="en-GB" sz="1800" b="1" dirty="0" smtClean="0"/>
          </a:p>
          <a:p>
            <a:r>
              <a:rPr lang="en-GB" sz="1800" b="1" dirty="0" smtClean="0"/>
              <a:t>The </a:t>
            </a:r>
            <a:r>
              <a:rPr lang="en-GB" sz="1800" b="1" dirty="0"/>
              <a:t>panel </a:t>
            </a:r>
            <a:r>
              <a:rPr lang="en-GB" sz="1800" b="1" dirty="0" smtClean="0"/>
              <a:t>consider</a:t>
            </a:r>
            <a:r>
              <a:rPr lang="en-GB" sz="1800" b="1" dirty="0"/>
              <a:t>:</a:t>
            </a:r>
            <a:endParaRPr lang="en-GB" sz="1800" dirty="0"/>
          </a:p>
          <a:p>
            <a:r>
              <a:rPr lang="en-GB" sz="1800" b="1" dirty="0"/>
              <a:t> </a:t>
            </a:r>
            <a:r>
              <a:rPr lang="en-GB" sz="1800" dirty="0" smtClean="0"/>
              <a:t>Fit </a:t>
            </a:r>
            <a:r>
              <a:rPr lang="en-GB" sz="1800" dirty="0"/>
              <a:t>with the Taking Wales Forward and Well-being of Future Generations Act, Grand Challenge Areas, SMART Specialisation and priority sectors.</a:t>
            </a:r>
          </a:p>
          <a:p>
            <a:pPr marL="285750" lvl="0" indent="-285750">
              <a:buFont typeface="Arial" panose="020B0604020202020204" pitchFamily="34" charset="0"/>
              <a:buChar char="•"/>
            </a:pPr>
            <a:r>
              <a:rPr lang="en-GB" sz="1800" dirty="0"/>
              <a:t>The benefits to the associated companies.</a:t>
            </a:r>
          </a:p>
          <a:p>
            <a:pPr marL="285750" lvl="0" indent="-285750">
              <a:buFont typeface="Arial" panose="020B0604020202020204" pitchFamily="34" charset="0"/>
              <a:buChar char="•"/>
            </a:pPr>
            <a:r>
              <a:rPr lang="en-GB" sz="1800" dirty="0"/>
              <a:t>The benefits to the associated research group(s).</a:t>
            </a:r>
          </a:p>
          <a:p>
            <a:pPr marL="285750" lvl="0" indent="-285750">
              <a:buFont typeface="Arial" panose="020B0604020202020204" pitchFamily="34" charset="0"/>
              <a:buChar char="•"/>
            </a:pPr>
            <a:r>
              <a:rPr lang="en-GB" sz="1800" dirty="0"/>
              <a:t>The exploitation of the developed technologies.</a:t>
            </a:r>
          </a:p>
          <a:p>
            <a:pPr marL="285750" lvl="0" indent="-285750">
              <a:buFont typeface="Arial" panose="020B0604020202020204" pitchFamily="34" charset="0"/>
              <a:buChar char="•"/>
            </a:pPr>
            <a:r>
              <a:rPr lang="en-GB" sz="1800" dirty="0"/>
              <a:t>The economic benefits for Wales.</a:t>
            </a:r>
          </a:p>
          <a:p>
            <a:pPr marL="285750" lvl="0" indent="-285750">
              <a:buFont typeface="Arial" panose="020B0604020202020204" pitchFamily="34" charset="0"/>
              <a:buChar char="•"/>
            </a:pPr>
            <a:r>
              <a:rPr lang="en-GB" sz="1800" dirty="0"/>
              <a:t>Potential to link with other complimentary funding opportunities.</a:t>
            </a:r>
          </a:p>
          <a:p>
            <a:pPr marL="285750" lvl="0" indent="-285750">
              <a:buFont typeface="Arial" panose="020B0604020202020204" pitchFamily="34" charset="0"/>
              <a:buChar char="•"/>
            </a:pPr>
            <a:r>
              <a:rPr lang="en-GB" sz="1800" dirty="0"/>
              <a:t>The cost of the project against the </a:t>
            </a:r>
            <a:r>
              <a:rPr lang="en-GB" sz="1800" dirty="0" err="1"/>
              <a:t>SMARTExpertise</a:t>
            </a:r>
            <a:r>
              <a:rPr lang="en-GB" sz="1800" dirty="0"/>
              <a:t> budget profile and the outputs in relation to the cost of the project.</a:t>
            </a:r>
          </a:p>
          <a:p>
            <a:pPr marL="285750" lvl="0" indent="-285750">
              <a:buFont typeface="Arial" panose="020B0604020202020204" pitchFamily="34" charset="0"/>
              <a:buChar char="•"/>
            </a:pPr>
            <a:r>
              <a:rPr lang="en-GB" sz="1800" dirty="0"/>
              <a:t>The fit with the portfolio of </a:t>
            </a:r>
            <a:r>
              <a:rPr lang="en-GB" sz="1800" dirty="0" err="1"/>
              <a:t>SMARTExpertise</a:t>
            </a:r>
            <a:r>
              <a:rPr lang="en-GB" sz="1800" dirty="0"/>
              <a:t> projects presented at the panel and those already supported</a:t>
            </a:r>
            <a:r>
              <a:rPr lang="en-GB" sz="1800" dirty="0" smtClean="0"/>
              <a:t>.</a:t>
            </a:r>
          </a:p>
        </p:txBody>
      </p:sp>
      <p:sp>
        <p:nvSpPr>
          <p:cNvPr id="3" name="Rectangle 2"/>
          <p:cNvSpPr/>
          <p:nvPr/>
        </p:nvSpPr>
        <p:spPr>
          <a:xfrm>
            <a:off x="3359868" y="760561"/>
            <a:ext cx="2252540" cy="461665"/>
          </a:xfrm>
          <a:prstGeom prst="rect">
            <a:avLst/>
          </a:prstGeom>
        </p:spPr>
        <p:txBody>
          <a:bodyPr wrap="none">
            <a:spAutoFit/>
          </a:bodyPr>
          <a:lstStyle/>
          <a:p>
            <a:r>
              <a:rPr lang="en-GB" b="1" dirty="0" smtClean="0"/>
              <a:t>Panel Meeting</a:t>
            </a:r>
            <a:endParaRPr lang="en-GB" dirty="0"/>
          </a:p>
        </p:txBody>
      </p:sp>
    </p:spTree>
    <p:extLst>
      <p:ext uri="{BB962C8B-B14F-4D97-AF65-F5344CB8AC3E}">
        <p14:creationId xmlns:p14="http://schemas.microsoft.com/office/powerpoint/2010/main" val="6377886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4941734" y="1490952"/>
            <a:ext cx="4032448" cy="369332"/>
          </a:xfrm>
          <a:prstGeom prst="rect">
            <a:avLst/>
          </a:prstGeom>
        </p:spPr>
        <p:txBody>
          <a:bodyPr wrap="square">
            <a:spAutoFit/>
          </a:bodyPr>
          <a:lstStyle/>
          <a:p>
            <a:pPr>
              <a:spcBef>
                <a:spcPct val="0"/>
              </a:spcBef>
            </a:pPr>
            <a:endParaRPr lang="en-GB" dirty="0"/>
          </a:p>
        </p:txBody>
      </p:sp>
      <p:sp>
        <p:nvSpPr>
          <p:cNvPr id="4"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Forms and Panel Dates:</a:t>
            </a:r>
            <a:endParaRPr lang="en-GB" dirty="0"/>
          </a:p>
        </p:txBody>
      </p:sp>
      <p:sp>
        <p:nvSpPr>
          <p:cNvPr id="5" name="Content Placeholder 2"/>
          <p:cNvSpPr txBox="1">
            <a:spLocks/>
          </p:cNvSpPr>
          <p:nvPr/>
        </p:nvSpPr>
        <p:spPr>
          <a:xfrm>
            <a:off x="457200" y="1435781"/>
            <a:ext cx="8229600" cy="4525963"/>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0" indent="0" eaLnBrk="0" fontAlgn="base" hangingPunct="0">
              <a:spcBef>
                <a:spcPct val="0"/>
              </a:spcBef>
              <a:spcAft>
                <a:spcPct val="0"/>
              </a:spcAft>
              <a:buNone/>
            </a:pPr>
            <a:r>
              <a:rPr lang="en-GB" sz="1600" dirty="0">
                <a:solidFill>
                  <a:srgbClr val="000000"/>
                </a:solidFill>
                <a:latin typeface="Arial"/>
                <a:ea typeface="ＭＳ Ｐゴシック"/>
              </a:rPr>
              <a:t>The next panel is 16th January 2018 and to have best chance of getting to Panel </a:t>
            </a:r>
            <a:r>
              <a:rPr lang="en-GB" sz="1600" dirty="0" smtClean="0">
                <a:solidFill>
                  <a:srgbClr val="000000"/>
                </a:solidFill>
                <a:latin typeface="Arial"/>
                <a:ea typeface="ＭＳ Ｐゴシック"/>
              </a:rPr>
              <a:t>applications need </a:t>
            </a:r>
            <a:r>
              <a:rPr lang="en-GB" sz="1600" dirty="0">
                <a:solidFill>
                  <a:srgbClr val="000000"/>
                </a:solidFill>
                <a:latin typeface="Arial"/>
                <a:ea typeface="ＭＳ Ｐゴシック"/>
              </a:rPr>
              <a:t>to be submitted for appraisal by 6</a:t>
            </a:r>
            <a:r>
              <a:rPr lang="en-GB" sz="1600" baseline="30000" dirty="0">
                <a:solidFill>
                  <a:srgbClr val="000000"/>
                </a:solidFill>
                <a:latin typeface="Arial"/>
                <a:ea typeface="ＭＳ Ｐゴシック"/>
              </a:rPr>
              <a:t>th</a:t>
            </a:r>
            <a:r>
              <a:rPr lang="en-GB" sz="1600" dirty="0">
                <a:solidFill>
                  <a:srgbClr val="000000"/>
                </a:solidFill>
                <a:latin typeface="Arial"/>
                <a:ea typeface="ＭＳ Ｐゴシック"/>
              </a:rPr>
              <a:t> October 2017</a:t>
            </a:r>
          </a:p>
          <a:p>
            <a:pPr marL="0" lvl="0" indent="0" eaLnBrk="0" fontAlgn="base" hangingPunct="0">
              <a:spcBef>
                <a:spcPct val="0"/>
              </a:spcBef>
              <a:spcAft>
                <a:spcPct val="0"/>
              </a:spcAft>
              <a:buNone/>
            </a:pPr>
            <a:endParaRPr lang="en-GB" sz="1600" dirty="0">
              <a:solidFill>
                <a:srgbClr val="000000"/>
              </a:solidFill>
              <a:latin typeface="Arial"/>
              <a:ea typeface="ＭＳ Ｐゴシック"/>
            </a:endParaRPr>
          </a:p>
          <a:p>
            <a:pPr marL="0" lvl="0" indent="0" eaLnBrk="0" fontAlgn="base" hangingPunct="0">
              <a:spcBef>
                <a:spcPct val="0"/>
              </a:spcBef>
              <a:spcAft>
                <a:spcPct val="0"/>
              </a:spcAft>
              <a:buNone/>
            </a:pPr>
            <a:r>
              <a:rPr lang="en-GB" sz="1600" dirty="0">
                <a:solidFill>
                  <a:srgbClr val="000000"/>
                </a:solidFill>
                <a:latin typeface="Arial"/>
                <a:ea typeface="ＭＳ Ｐゴシック"/>
              </a:rPr>
              <a:t>Link: </a:t>
            </a:r>
            <a:r>
              <a:rPr lang="en-GB" sz="1600" dirty="0">
                <a:solidFill>
                  <a:srgbClr val="000000"/>
                </a:solidFill>
                <a:latin typeface="Arial"/>
                <a:ea typeface="ＭＳ Ｐゴシック"/>
                <a:hlinkClick r:id="rId3"/>
              </a:rPr>
              <a:t>https://businesswales.gov.wales/expertisewales/smartexpertise</a:t>
            </a:r>
            <a:endParaRPr lang="en-GB" sz="1600" dirty="0">
              <a:solidFill>
                <a:srgbClr val="000000"/>
              </a:solidFill>
              <a:latin typeface="Arial"/>
              <a:ea typeface="ＭＳ Ｐゴシック"/>
            </a:endParaRPr>
          </a:p>
          <a:p>
            <a:pPr lvl="0">
              <a:spcBef>
                <a:spcPts val="0"/>
              </a:spcBef>
              <a:buFont typeface="Symbol"/>
              <a:buChar char=""/>
            </a:pPr>
            <a:endParaRPr lang="en-GB" sz="1800" dirty="0" smtClean="0">
              <a:solidFill>
                <a:prstClr val="black"/>
              </a:solidFill>
              <a:latin typeface="Arial"/>
              <a:ea typeface="Times New Roman"/>
            </a:endParaRPr>
          </a:p>
          <a:p>
            <a:pPr lvl="0">
              <a:spcBef>
                <a:spcPts val="0"/>
              </a:spcBef>
              <a:buFont typeface="Symbol"/>
              <a:buChar char=""/>
            </a:pPr>
            <a:r>
              <a:rPr lang="en-GB" sz="1800" dirty="0" smtClean="0">
                <a:solidFill>
                  <a:prstClr val="black"/>
                </a:solidFill>
                <a:latin typeface="Arial"/>
                <a:ea typeface="Times New Roman"/>
              </a:rPr>
              <a:t>The </a:t>
            </a:r>
            <a:r>
              <a:rPr lang="en-GB" sz="1800" dirty="0">
                <a:solidFill>
                  <a:prstClr val="black"/>
                </a:solidFill>
                <a:latin typeface="Arial"/>
                <a:ea typeface="Times New Roman"/>
              </a:rPr>
              <a:t>terms and conditions of a collaboration project, including costs, sharing of risks and results, dissemination of results, access to and rules for allocation of Intellectual Property must be concluded prior to the start of the project. </a:t>
            </a:r>
            <a:endParaRPr lang="en-GB" sz="1800" dirty="0">
              <a:solidFill>
                <a:prstClr val="black"/>
              </a:solidFill>
              <a:latin typeface="Times New Roman"/>
              <a:ea typeface="Times New Roman"/>
            </a:endParaRPr>
          </a:p>
          <a:p>
            <a:endParaRPr lang="en-GB" dirty="0"/>
          </a:p>
        </p:txBody>
      </p:sp>
    </p:spTree>
    <p:extLst>
      <p:ext uri="{BB962C8B-B14F-4D97-AF65-F5344CB8AC3E}">
        <p14:creationId xmlns:p14="http://schemas.microsoft.com/office/powerpoint/2010/main" val="13485119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780800" y="874132"/>
            <a:ext cx="3686337" cy="954107"/>
          </a:xfrm>
          <a:prstGeom prst="rect">
            <a:avLst/>
          </a:prstGeom>
          <a:noFill/>
        </p:spPr>
        <p:txBody>
          <a:bodyPr wrap="square" rtlCol="0">
            <a:spAutoFit/>
          </a:bodyPr>
          <a:lstStyle/>
          <a:p>
            <a:pPr algn="ctr"/>
            <a:r>
              <a:rPr lang="en-GB" sz="2800" b="1" dirty="0" smtClean="0">
                <a:solidFill>
                  <a:prstClr val="black"/>
                </a:solidFill>
              </a:rPr>
              <a:t>Effective Collaboration - Why </a:t>
            </a:r>
            <a:r>
              <a:rPr lang="en-GB" sz="2800" b="1" dirty="0">
                <a:solidFill>
                  <a:prstClr val="black"/>
                </a:solidFill>
              </a:rPr>
              <a:t>Collaborate?</a:t>
            </a:r>
          </a:p>
        </p:txBody>
      </p:sp>
      <p:sp>
        <p:nvSpPr>
          <p:cNvPr id="7" name="TextBox 6"/>
          <p:cNvSpPr txBox="1"/>
          <p:nvPr/>
        </p:nvSpPr>
        <p:spPr>
          <a:xfrm>
            <a:off x="526303" y="3103750"/>
            <a:ext cx="8150153" cy="3139321"/>
          </a:xfrm>
          <a:prstGeom prst="rect">
            <a:avLst/>
          </a:prstGeom>
          <a:noFill/>
        </p:spPr>
        <p:txBody>
          <a:bodyPr wrap="square" rtlCol="0">
            <a:spAutoFit/>
          </a:bodyPr>
          <a:lstStyle/>
          <a:p>
            <a:r>
              <a:rPr lang="en-GB" dirty="0">
                <a:solidFill>
                  <a:prstClr val="black"/>
                </a:solidFill>
                <a:cs typeface="Arial" panose="020B0604020202020204" pitchFamily="34" charset="0"/>
              </a:rPr>
              <a:t>Collaboration is generally considered appropriate where: </a:t>
            </a:r>
          </a:p>
          <a:p>
            <a:endParaRPr lang="en-GB" dirty="0">
              <a:solidFill>
                <a:prstClr val="black"/>
              </a:solidFill>
              <a:cs typeface="Arial" panose="020B0604020202020204" pitchFamily="34" charset="0"/>
            </a:endParaRPr>
          </a:p>
          <a:p>
            <a:pPr marL="742950" lvl="1" indent="-285750">
              <a:buFont typeface="Arial" panose="020B0604020202020204" pitchFamily="34" charset="0"/>
              <a:buChar char="•"/>
            </a:pPr>
            <a:r>
              <a:rPr lang="en-GB" dirty="0">
                <a:solidFill>
                  <a:prstClr val="black"/>
                </a:solidFill>
                <a:cs typeface="Arial" panose="020B0604020202020204" pitchFamily="34" charset="0"/>
              </a:rPr>
              <a:t>There is a clear and well defined important joint purpose or challenge </a:t>
            </a:r>
          </a:p>
          <a:p>
            <a:pPr marL="742950" lvl="1" indent="-285750">
              <a:buFont typeface="Arial" panose="020B0604020202020204" pitchFamily="34" charset="0"/>
              <a:buChar char="•"/>
            </a:pPr>
            <a:r>
              <a:rPr lang="en-GB" dirty="0">
                <a:solidFill>
                  <a:prstClr val="black"/>
                </a:solidFill>
                <a:cs typeface="Arial" panose="020B0604020202020204" pitchFamily="34" charset="0"/>
              </a:rPr>
              <a:t>There is a desire to work sharing resources, knowledge and expertise. (Enhanced results and impacts)</a:t>
            </a:r>
          </a:p>
          <a:p>
            <a:pPr marL="742950" lvl="1" indent="-285750">
              <a:buFont typeface="Arial" panose="020B0604020202020204" pitchFamily="34" charset="0"/>
              <a:buChar char="•"/>
            </a:pPr>
            <a:r>
              <a:rPr lang="en-GB" dirty="0">
                <a:solidFill>
                  <a:prstClr val="black"/>
                </a:solidFill>
                <a:cs typeface="Arial" panose="020B0604020202020204" pitchFamily="34" charset="0"/>
              </a:rPr>
              <a:t>The motivations between partners for taking part are aligned and support the delivery of the shared goal/s</a:t>
            </a:r>
          </a:p>
          <a:p>
            <a:pPr marL="742950" lvl="1" indent="-285750">
              <a:buFont typeface="Arial" panose="020B0604020202020204" pitchFamily="34" charset="0"/>
              <a:buChar char="•"/>
            </a:pPr>
            <a:r>
              <a:rPr lang="en-GB" dirty="0">
                <a:solidFill>
                  <a:prstClr val="black"/>
                </a:solidFill>
                <a:cs typeface="Arial" panose="020B0604020202020204" pitchFamily="34" charset="0"/>
              </a:rPr>
              <a:t>The anticipated short term operational results and longer term potential benefits are considered to be worth the extra effort</a:t>
            </a:r>
          </a:p>
          <a:p>
            <a:pPr marL="742950" lvl="1" indent="-285750">
              <a:buFont typeface="Arial" panose="020B0604020202020204" pitchFamily="34" charset="0"/>
              <a:buChar char="•"/>
            </a:pPr>
            <a:r>
              <a:rPr lang="en-GB" dirty="0">
                <a:solidFill>
                  <a:prstClr val="black"/>
                </a:solidFill>
                <a:cs typeface="Arial" panose="020B0604020202020204" pitchFamily="34" charset="0"/>
              </a:rPr>
              <a:t>There is a commitment between the partners</a:t>
            </a:r>
            <a:endParaRPr lang="en-GB" dirty="0">
              <a:solidFill>
                <a:prstClr val="black"/>
              </a:solidFill>
            </a:endParaRPr>
          </a:p>
          <a:p>
            <a:endParaRPr lang="en-GB" dirty="0">
              <a:solidFill>
                <a:prstClr val="black"/>
              </a:solidFill>
            </a:endParaRPr>
          </a:p>
        </p:txBody>
      </p:sp>
      <p:sp>
        <p:nvSpPr>
          <p:cNvPr id="5" name="TextBox 4"/>
          <p:cNvSpPr txBox="1"/>
          <p:nvPr/>
        </p:nvSpPr>
        <p:spPr>
          <a:xfrm>
            <a:off x="320080" y="2207641"/>
            <a:ext cx="8784976" cy="646331"/>
          </a:xfrm>
          <a:prstGeom prst="rect">
            <a:avLst/>
          </a:prstGeom>
          <a:noFill/>
        </p:spPr>
        <p:txBody>
          <a:bodyPr wrap="square" rtlCol="0">
            <a:spAutoFit/>
          </a:bodyPr>
          <a:lstStyle/>
          <a:p>
            <a:pPr algn="ctr"/>
            <a:r>
              <a:rPr lang="en-GB" dirty="0">
                <a:solidFill>
                  <a:prstClr val="black"/>
                </a:solidFill>
                <a:cs typeface="Arial" panose="020B0604020202020204" pitchFamily="34" charset="0"/>
              </a:rPr>
              <a:t>Collaboration can deliver </a:t>
            </a:r>
            <a:r>
              <a:rPr lang="en-GB" b="1" dirty="0">
                <a:solidFill>
                  <a:prstClr val="black"/>
                </a:solidFill>
                <a:cs typeface="Arial" panose="020B0604020202020204" pitchFamily="34" charset="0"/>
              </a:rPr>
              <a:t>outstanding innovation </a:t>
            </a:r>
            <a:r>
              <a:rPr lang="en-GB" dirty="0">
                <a:solidFill>
                  <a:prstClr val="black"/>
                </a:solidFill>
                <a:cs typeface="Arial" panose="020B0604020202020204" pitchFamily="34" charset="0"/>
              </a:rPr>
              <a:t>and associated knowledge transfer that </a:t>
            </a:r>
            <a:r>
              <a:rPr lang="en-GB" b="1" dirty="0">
                <a:solidFill>
                  <a:prstClr val="black"/>
                </a:solidFill>
                <a:cs typeface="Arial" panose="020B0604020202020204" pitchFamily="34" charset="0"/>
              </a:rPr>
              <a:t>benefits</a:t>
            </a:r>
            <a:r>
              <a:rPr lang="en-GB" dirty="0">
                <a:solidFill>
                  <a:prstClr val="black"/>
                </a:solidFill>
                <a:cs typeface="Arial" panose="020B0604020202020204" pitchFamily="34" charset="0"/>
              </a:rPr>
              <a:t> </a:t>
            </a:r>
            <a:r>
              <a:rPr lang="en-GB" dirty="0" smtClean="0">
                <a:solidFill>
                  <a:prstClr val="black"/>
                </a:solidFill>
                <a:cs typeface="Arial" panose="020B0604020202020204" pitchFamily="34" charset="0"/>
              </a:rPr>
              <a:t>the </a:t>
            </a:r>
            <a:r>
              <a:rPr lang="en-GB" b="1" dirty="0">
                <a:solidFill>
                  <a:prstClr val="black"/>
                </a:solidFill>
                <a:cs typeface="Arial" panose="020B0604020202020204" pitchFamily="34" charset="0"/>
              </a:rPr>
              <a:t>community</a:t>
            </a:r>
            <a:r>
              <a:rPr lang="en-GB" dirty="0">
                <a:solidFill>
                  <a:prstClr val="black"/>
                </a:solidFill>
                <a:cs typeface="Arial" panose="020B0604020202020204" pitchFamily="34" charset="0"/>
              </a:rPr>
              <a:t>, </a:t>
            </a:r>
            <a:r>
              <a:rPr lang="en-GB" b="1" dirty="0">
                <a:solidFill>
                  <a:prstClr val="black"/>
                </a:solidFill>
                <a:cs typeface="Arial" panose="020B0604020202020204" pitchFamily="34" charset="0"/>
              </a:rPr>
              <a:t>partners</a:t>
            </a:r>
            <a:r>
              <a:rPr lang="en-GB" dirty="0">
                <a:solidFill>
                  <a:prstClr val="black"/>
                </a:solidFill>
                <a:cs typeface="Arial" panose="020B0604020202020204" pitchFamily="34" charset="0"/>
              </a:rPr>
              <a:t> and </a:t>
            </a:r>
            <a:r>
              <a:rPr lang="en-GB" b="1" dirty="0">
                <a:solidFill>
                  <a:prstClr val="black"/>
                </a:solidFill>
                <a:cs typeface="Arial" panose="020B0604020202020204" pitchFamily="34" charset="0"/>
              </a:rPr>
              <a:t>stakeholders.</a:t>
            </a:r>
            <a:endParaRPr lang="en-GB" b="1" dirty="0">
              <a:solidFill>
                <a:prstClr val="black"/>
              </a:solidFill>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42536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96655" y="476672"/>
            <a:ext cx="4658312" cy="1384995"/>
          </a:xfrm>
          <a:prstGeom prst="rect">
            <a:avLst/>
          </a:prstGeom>
          <a:noFill/>
        </p:spPr>
        <p:txBody>
          <a:bodyPr wrap="square" rtlCol="0">
            <a:spAutoFit/>
          </a:bodyPr>
          <a:lstStyle/>
          <a:p>
            <a:pPr algn="ctr"/>
            <a:r>
              <a:rPr lang="en-GB" sz="2800" b="1" dirty="0">
                <a:solidFill>
                  <a:prstClr val="black"/>
                </a:solidFill>
              </a:rPr>
              <a:t>Effective Collaboration - </a:t>
            </a:r>
            <a:r>
              <a:rPr lang="en-GB" sz="2800" b="1" dirty="0" smtClean="0">
                <a:solidFill>
                  <a:prstClr val="black"/>
                </a:solidFill>
                <a:cs typeface="Arial" panose="020B0604020202020204" pitchFamily="34" charset="0"/>
              </a:rPr>
              <a:t>Is </a:t>
            </a:r>
            <a:r>
              <a:rPr lang="en-GB" sz="2800" b="1" dirty="0">
                <a:solidFill>
                  <a:prstClr val="black"/>
                </a:solidFill>
                <a:cs typeface="Arial" panose="020B0604020202020204" pitchFamily="34" charset="0"/>
              </a:rPr>
              <a:t>collaboration </a:t>
            </a:r>
            <a:r>
              <a:rPr lang="en-GB" sz="2800" b="1" i="1" dirty="0">
                <a:solidFill>
                  <a:prstClr val="black"/>
                </a:solidFill>
                <a:cs typeface="Arial" panose="020B0604020202020204" pitchFamily="34" charset="0"/>
              </a:rPr>
              <a:t>always</a:t>
            </a:r>
            <a:r>
              <a:rPr lang="en-GB" sz="2800" b="1" dirty="0">
                <a:solidFill>
                  <a:prstClr val="black"/>
                </a:solidFill>
                <a:cs typeface="Arial" panose="020B0604020202020204" pitchFamily="34" charset="0"/>
              </a:rPr>
              <a:t> the right route?</a:t>
            </a:r>
            <a:endParaRPr lang="en-GB" sz="2800" dirty="0">
              <a:solidFill>
                <a:prstClr val="black"/>
              </a:solidFill>
            </a:endParaRPr>
          </a:p>
        </p:txBody>
      </p:sp>
      <p:sp>
        <p:nvSpPr>
          <p:cNvPr id="6" name="Rectangle 5"/>
          <p:cNvSpPr/>
          <p:nvPr/>
        </p:nvSpPr>
        <p:spPr>
          <a:xfrm>
            <a:off x="346457" y="2274838"/>
            <a:ext cx="8041967" cy="1477328"/>
          </a:xfrm>
          <a:prstGeom prst="rect">
            <a:avLst/>
          </a:prstGeom>
        </p:spPr>
        <p:txBody>
          <a:bodyPr wrap="square">
            <a:spAutoFit/>
          </a:bodyPr>
          <a:lstStyle/>
          <a:p>
            <a:pPr marL="285750" indent="-285750">
              <a:buFont typeface="Arial" panose="020B0604020202020204" pitchFamily="34" charset="0"/>
              <a:buChar char="•"/>
            </a:pPr>
            <a:r>
              <a:rPr lang="en-GB" dirty="0">
                <a:solidFill>
                  <a:prstClr val="black"/>
                </a:solidFill>
              </a:rPr>
              <a:t>Collaboration is</a:t>
            </a:r>
            <a:r>
              <a:rPr lang="en-GB" b="1" u="sng" dirty="0">
                <a:solidFill>
                  <a:prstClr val="black"/>
                </a:solidFill>
              </a:rPr>
              <a:t> not </a:t>
            </a:r>
            <a:r>
              <a:rPr lang="en-GB" dirty="0">
                <a:solidFill>
                  <a:prstClr val="black"/>
                </a:solidFill>
              </a:rPr>
              <a:t>an easy option. FACT.</a:t>
            </a:r>
          </a:p>
          <a:p>
            <a:pPr marL="285750" indent="-285750">
              <a:buFont typeface="Arial" panose="020B0604020202020204" pitchFamily="34" charset="0"/>
              <a:buChar char="•"/>
            </a:pPr>
            <a:r>
              <a:rPr lang="en-GB" dirty="0">
                <a:solidFill>
                  <a:prstClr val="black"/>
                </a:solidFill>
              </a:rPr>
              <a:t>Leadership and patience is needed</a:t>
            </a:r>
          </a:p>
          <a:p>
            <a:pPr marL="285750" indent="-285750">
              <a:buFont typeface="Arial" panose="020B0604020202020204" pitchFamily="34" charset="0"/>
              <a:buChar char="•"/>
            </a:pPr>
            <a:r>
              <a:rPr lang="en-GB" dirty="0">
                <a:solidFill>
                  <a:prstClr val="black"/>
                </a:solidFill>
              </a:rPr>
              <a:t>A shared mind-set and trust between partners</a:t>
            </a:r>
          </a:p>
          <a:p>
            <a:pPr marL="285750" indent="-285750">
              <a:buFont typeface="Arial" panose="020B0604020202020204" pitchFamily="34" charset="0"/>
              <a:buChar char="•"/>
            </a:pPr>
            <a:r>
              <a:rPr lang="en-GB" dirty="0">
                <a:solidFill>
                  <a:prstClr val="black"/>
                </a:solidFill>
              </a:rPr>
              <a:t>Different take on traditional management skills and systems</a:t>
            </a:r>
          </a:p>
          <a:p>
            <a:pPr marL="285750" indent="-285750">
              <a:buFont typeface="Arial" panose="020B0604020202020204" pitchFamily="34" charset="0"/>
              <a:buChar char="•"/>
            </a:pPr>
            <a:r>
              <a:rPr lang="en-GB" dirty="0">
                <a:solidFill>
                  <a:prstClr val="black"/>
                </a:solidFill>
              </a:rPr>
              <a:t>Can be difficult to implement – therefore not without risk</a:t>
            </a:r>
          </a:p>
        </p:txBody>
      </p:sp>
      <p:sp>
        <p:nvSpPr>
          <p:cNvPr id="8" name="Rectangle 7"/>
          <p:cNvSpPr/>
          <p:nvPr/>
        </p:nvSpPr>
        <p:spPr>
          <a:xfrm>
            <a:off x="2292846" y="4005064"/>
            <a:ext cx="6527626" cy="1754326"/>
          </a:xfrm>
          <a:prstGeom prst="rect">
            <a:avLst/>
          </a:prstGeom>
        </p:spPr>
        <p:txBody>
          <a:bodyPr wrap="square">
            <a:spAutoFit/>
          </a:bodyPr>
          <a:lstStyle/>
          <a:p>
            <a:endParaRPr lang="en-GB" dirty="0">
              <a:solidFill>
                <a:prstClr val="black"/>
              </a:solidFill>
            </a:endParaRPr>
          </a:p>
          <a:p>
            <a:pPr marL="285750" indent="-285750">
              <a:buFont typeface="Wingdings" panose="05000000000000000000" pitchFamily="2" charset="2"/>
              <a:buChar char="ü"/>
            </a:pPr>
            <a:r>
              <a:rPr lang="en-GB" dirty="0">
                <a:solidFill>
                  <a:prstClr val="black"/>
                </a:solidFill>
              </a:rPr>
              <a:t>Under the right conditions it can be very rewarding for all partners.</a:t>
            </a:r>
          </a:p>
          <a:p>
            <a:pPr marL="285750" indent="-285750">
              <a:buFont typeface="Wingdings" panose="05000000000000000000" pitchFamily="2" charset="2"/>
              <a:buChar char="ü"/>
            </a:pPr>
            <a:endParaRPr lang="en-GB" dirty="0">
              <a:solidFill>
                <a:prstClr val="black"/>
              </a:solidFill>
            </a:endParaRPr>
          </a:p>
          <a:p>
            <a:pPr marL="285750" indent="-285750">
              <a:buFont typeface="Wingdings" panose="05000000000000000000" pitchFamily="2" charset="2"/>
              <a:buChar char="ü"/>
            </a:pPr>
            <a:r>
              <a:rPr lang="en-GB" dirty="0">
                <a:solidFill>
                  <a:prstClr val="black"/>
                </a:solidFill>
              </a:rPr>
              <a:t>Rewards need to be greater working together than working alone.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1405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96655" y="476672"/>
            <a:ext cx="4658312" cy="954107"/>
          </a:xfrm>
          <a:prstGeom prst="rect">
            <a:avLst/>
          </a:prstGeom>
          <a:noFill/>
        </p:spPr>
        <p:txBody>
          <a:bodyPr wrap="square" rtlCol="0">
            <a:spAutoFit/>
          </a:bodyPr>
          <a:lstStyle/>
          <a:p>
            <a:pPr algn="ctr"/>
            <a:r>
              <a:rPr lang="en-GB" sz="2800" b="1" dirty="0">
                <a:solidFill>
                  <a:prstClr val="black"/>
                </a:solidFill>
                <a:cs typeface="Arial" panose="020B0604020202020204" pitchFamily="34" charset="0"/>
              </a:rPr>
              <a:t>How can you demonstrate Effective Collaboration?</a:t>
            </a:r>
            <a:endParaRPr lang="en-GB" sz="2800" dirty="0">
              <a:solidFill>
                <a:prstClr val="black"/>
              </a:solidFill>
            </a:endParaRPr>
          </a:p>
        </p:txBody>
      </p:sp>
      <p:pic>
        <p:nvPicPr>
          <p:cNvPr id="7"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79291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1" descr="PowerPoint_Strip.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AutoShape 7"/>
          <p:cNvSpPr>
            <a:spLocks noChangeAspect="1" noChangeArrowheads="1"/>
          </p:cNvSpPr>
          <p:nvPr/>
        </p:nvSpPr>
        <p:spPr bwMode="auto">
          <a:xfrm>
            <a:off x="3175" y="3175"/>
            <a:ext cx="3175" cy="1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endParaRPr lang="en-GB" altLang="en-US"/>
          </a:p>
        </p:txBody>
      </p:sp>
      <p:sp>
        <p:nvSpPr>
          <p:cNvPr id="16389" name="Text Box 5"/>
          <p:cNvSpPr txBox="1">
            <a:spLocks noChangeArrowheads="1"/>
          </p:cNvSpPr>
          <p:nvPr/>
        </p:nvSpPr>
        <p:spPr bwMode="auto">
          <a:xfrm>
            <a:off x="3117850" y="246063"/>
            <a:ext cx="30146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itchFamily="34" charset="0"/>
                <a:ea typeface="ＭＳ Ｐゴシック" pitchFamily="34" charset="-128"/>
              </a:defRPr>
            </a:lvl1pPr>
            <a:lvl2pPr marL="742950" indent="-285750">
              <a:defRPr sz="2400">
                <a:solidFill>
                  <a:schemeClr val="tx1"/>
                </a:solidFill>
                <a:latin typeface="Arial" pitchFamily="34" charset="0"/>
                <a:ea typeface="ＭＳ Ｐゴシック" pitchFamily="34" charset="-128"/>
              </a:defRPr>
            </a:lvl2pPr>
            <a:lvl3pPr marL="1143000" indent="-228600">
              <a:defRPr sz="2400">
                <a:solidFill>
                  <a:schemeClr val="tx1"/>
                </a:solidFill>
                <a:latin typeface="Arial" pitchFamily="34" charset="0"/>
                <a:ea typeface="ＭＳ Ｐゴシック" pitchFamily="34" charset="-128"/>
              </a:defRPr>
            </a:lvl3pPr>
            <a:lvl4pPr marL="1600200" indent="-228600">
              <a:defRPr sz="2400">
                <a:solidFill>
                  <a:schemeClr val="tx1"/>
                </a:solidFill>
                <a:latin typeface="Arial" pitchFamily="34" charset="0"/>
                <a:ea typeface="ＭＳ Ｐゴシック" pitchFamily="34" charset="-128"/>
              </a:defRPr>
            </a:lvl4pPr>
            <a:lvl5pPr marL="2057400" indent="-22860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r>
              <a:rPr lang="en-US" altLang="en-US" sz="2800"/>
              <a:t>SMARTExpertise</a:t>
            </a:r>
            <a:endParaRPr lang="en-GB" altLang="en-US" sz="2800">
              <a:latin typeface="Times" charset="0"/>
            </a:endParaRPr>
          </a:p>
        </p:txBody>
      </p:sp>
      <p:sp>
        <p:nvSpPr>
          <p:cNvPr id="2" name="TextBox 1"/>
          <p:cNvSpPr txBox="1"/>
          <p:nvPr/>
        </p:nvSpPr>
        <p:spPr>
          <a:xfrm>
            <a:off x="466876" y="1484784"/>
            <a:ext cx="8316609" cy="3139321"/>
          </a:xfrm>
          <a:prstGeom prst="rect">
            <a:avLst/>
          </a:prstGeom>
          <a:noFill/>
        </p:spPr>
        <p:txBody>
          <a:bodyPr wrap="square" rtlCol="0">
            <a:spAutoFit/>
          </a:bodyPr>
          <a:lstStyle/>
          <a:p>
            <a:pPr>
              <a:spcAft>
                <a:spcPts val="0"/>
              </a:spcAft>
            </a:pPr>
            <a:r>
              <a:rPr lang="en-GB" sz="1800" b="1" dirty="0" smtClean="0">
                <a:latin typeface="Arial"/>
                <a:ea typeface="Times New Roman"/>
              </a:rPr>
              <a:t>What is an Effective </a:t>
            </a:r>
            <a:r>
              <a:rPr lang="en-GB" sz="1800" b="1" dirty="0" smtClean="0">
                <a:latin typeface="Arial"/>
                <a:ea typeface="Times New Roman"/>
              </a:rPr>
              <a:t>Collaboration</a:t>
            </a:r>
          </a:p>
          <a:p>
            <a:pPr>
              <a:spcAft>
                <a:spcPts val="0"/>
              </a:spcAft>
            </a:pPr>
            <a:endParaRPr lang="en-GB" sz="1800" dirty="0">
              <a:latin typeface="Times New Roman"/>
              <a:ea typeface="Times New Roman"/>
            </a:endParaRPr>
          </a:p>
          <a:p>
            <a:pPr marL="342900" lvl="0" indent="-342900">
              <a:spcAft>
                <a:spcPts val="0"/>
              </a:spcAft>
              <a:buFont typeface="Symbol"/>
              <a:buChar char=""/>
            </a:pPr>
            <a:r>
              <a:rPr lang="en-GB" sz="1800" dirty="0">
                <a:latin typeface="Arial"/>
                <a:ea typeface="Times New Roman"/>
              </a:rPr>
              <a:t>A Collaborative project is considered to be an ‘</a:t>
            </a:r>
            <a:r>
              <a:rPr lang="en-GB" sz="1800" b="1" dirty="0">
                <a:latin typeface="Arial"/>
                <a:ea typeface="Times New Roman"/>
              </a:rPr>
              <a:t>effective collaboration</a:t>
            </a:r>
            <a:r>
              <a:rPr lang="en-GB" sz="1800" dirty="0">
                <a:latin typeface="Arial"/>
                <a:ea typeface="Times New Roman"/>
              </a:rPr>
              <a:t>’ where independent parties pursue a </a:t>
            </a:r>
            <a:r>
              <a:rPr lang="en-GB" sz="1800" b="1" dirty="0">
                <a:latin typeface="Arial"/>
                <a:ea typeface="Times New Roman"/>
              </a:rPr>
              <a:t>common objective</a:t>
            </a:r>
            <a:r>
              <a:rPr lang="en-GB" sz="1800" dirty="0">
                <a:latin typeface="Arial"/>
                <a:ea typeface="Times New Roman"/>
              </a:rPr>
              <a:t> based on the </a:t>
            </a:r>
            <a:r>
              <a:rPr lang="en-GB" sz="1800" b="1" dirty="0">
                <a:latin typeface="Arial"/>
                <a:ea typeface="Times New Roman"/>
              </a:rPr>
              <a:t>division of labour</a:t>
            </a:r>
            <a:r>
              <a:rPr lang="en-GB" sz="1800" dirty="0">
                <a:latin typeface="Arial"/>
                <a:ea typeface="Times New Roman"/>
              </a:rPr>
              <a:t>.  The partners will </a:t>
            </a:r>
            <a:endParaRPr lang="en-GB" sz="1800" dirty="0">
              <a:latin typeface="Times New Roman"/>
              <a:ea typeface="Times New Roman"/>
            </a:endParaRPr>
          </a:p>
          <a:p>
            <a:pPr marL="742950" lvl="1" indent="-285750">
              <a:spcAft>
                <a:spcPts val="0"/>
              </a:spcAft>
              <a:buFont typeface="Courier New"/>
              <a:buChar char="o"/>
            </a:pPr>
            <a:r>
              <a:rPr lang="en-GB" sz="1800" dirty="0">
                <a:latin typeface="Arial"/>
                <a:ea typeface="Times New Roman"/>
              </a:rPr>
              <a:t>jointly define its scope, </a:t>
            </a:r>
            <a:endParaRPr lang="en-GB" sz="1800" dirty="0">
              <a:latin typeface="Times New Roman"/>
              <a:ea typeface="Times New Roman"/>
            </a:endParaRPr>
          </a:p>
          <a:p>
            <a:pPr marL="742950" lvl="1" indent="-285750">
              <a:spcAft>
                <a:spcPts val="0"/>
              </a:spcAft>
              <a:buFont typeface="Courier New"/>
              <a:buChar char="o"/>
            </a:pPr>
            <a:r>
              <a:rPr lang="en-GB" sz="1800" dirty="0">
                <a:latin typeface="Arial"/>
                <a:ea typeface="Times New Roman"/>
              </a:rPr>
              <a:t>participate in its design, </a:t>
            </a:r>
            <a:endParaRPr lang="en-GB" sz="1800" dirty="0">
              <a:latin typeface="Times New Roman"/>
              <a:ea typeface="Times New Roman"/>
            </a:endParaRPr>
          </a:p>
          <a:p>
            <a:pPr marL="742950" lvl="1" indent="-285750">
              <a:spcAft>
                <a:spcPts val="0"/>
              </a:spcAft>
              <a:buFont typeface="Courier New"/>
              <a:buChar char="o"/>
            </a:pPr>
            <a:r>
              <a:rPr lang="en-GB" sz="1800" dirty="0">
                <a:latin typeface="Arial"/>
                <a:ea typeface="Times New Roman"/>
              </a:rPr>
              <a:t>contribute to its implementation and </a:t>
            </a:r>
            <a:endParaRPr lang="en-GB" sz="1800" dirty="0">
              <a:latin typeface="Times New Roman"/>
              <a:ea typeface="Times New Roman"/>
            </a:endParaRPr>
          </a:p>
          <a:p>
            <a:pPr marL="742950" lvl="1" indent="-285750">
              <a:spcAft>
                <a:spcPts val="0"/>
              </a:spcAft>
              <a:buFont typeface="Courier New"/>
              <a:buChar char="o"/>
            </a:pPr>
            <a:r>
              <a:rPr lang="en-GB" sz="1800" dirty="0">
                <a:latin typeface="Arial"/>
                <a:ea typeface="Times New Roman"/>
              </a:rPr>
              <a:t>share financial, technological, scientific and other:</a:t>
            </a:r>
            <a:endParaRPr lang="en-GB" sz="1800" dirty="0">
              <a:latin typeface="Times New Roman"/>
              <a:ea typeface="Times New Roman"/>
            </a:endParaRPr>
          </a:p>
          <a:p>
            <a:pPr marL="1143000" lvl="2" indent="-228600">
              <a:spcAft>
                <a:spcPts val="0"/>
              </a:spcAft>
              <a:buFont typeface="Wingdings"/>
              <a:buChar char=""/>
            </a:pPr>
            <a:r>
              <a:rPr lang="en-GB" sz="1800" dirty="0">
                <a:latin typeface="Arial"/>
                <a:ea typeface="Times New Roman"/>
              </a:rPr>
              <a:t>risks, and</a:t>
            </a:r>
            <a:endParaRPr lang="en-GB" sz="1800" dirty="0">
              <a:latin typeface="Times New Roman"/>
              <a:ea typeface="Times New Roman"/>
            </a:endParaRPr>
          </a:p>
          <a:p>
            <a:pPr marL="1143000" lvl="2" indent="-228600">
              <a:spcAft>
                <a:spcPts val="0"/>
              </a:spcAft>
              <a:buFont typeface="Wingdings"/>
              <a:buChar char=""/>
            </a:pPr>
            <a:r>
              <a:rPr lang="en-GB" sz="1800" dirty="0">
                <a:latin typeface="Arial"/>
                <a:ea typeface="Times New Roman"/>
              </a:rPr>
              <a:t>results.  </a:t>
            </a:r>
          </a:p>
        </p:txBody>
      </p:sp>
    </p:spTree>
    <p:extLst>
      <p:ext uri="{BB962C8B-B14F-4D97-AF65-F5344CB8AC3E}">
        <p14:creationId xmlns:p14="http://schemas.microsoft.com/office/powerpoint/2010/main" val="33455392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96655" y="476672"/>
            <a:ext cx="4658312" cy="954107"/>
          </a:xfrm>
          <a:prstGeom prst="rect">
            <a:avLst/>
          </a:prstGeom>
          <a:noFill/>
        </p:spPr>
        <p:txBody>
          <a:bodyPr wrap="square" rtlCol="0">
            <a:spAutoFit/>
          </a:bodyPr>
          <a:lstStyle/>
          <a:p>
            <a:pPr algn="ctr"/>
            <a:r>
              <a:rPr lang="en-GB" sz="2800" b="1" dirty="0">
                <a:solidFill>
                  <a:prstClr val="black"/>
                </a:solidFill>
                <a:cs typeface="Arial" panose="020B0604020202020204" pitchFamily="34" charset="0"/>
              </a:rPr>
              <a:t>What does and Effective Collaboration look like?</a:t>
            </a:r>
            <a:endParaRPr lang="en-GB" sz="2800" dirty="0">
              <a:solidFill>
                <a:prstClr val="black"/>
              </a:solidFill>
            </a:endParaRPr>
          </a:p>
        </p:txBody>
      </p:sp>
      <p:grpSp>
        <p:nvGrpSpPr>
          <p:cNvPr id="6" name="Canvas 201"/>
          <p:cNvGrpSpPr/>
          <p:nvPr/>
        </p:nvGrpSpPr>
        <p:grpSpPr>
          <a:xfrm>
            <a:off x="1649437" y="1999244"/>
            <a:ext cx="5674117" cy="2461587"/>
            <a:chOff x="0" y="-585151"/>
            <a:chExt cx="5486400" cy="3423601"/>
          </a:xfrm>
        </p:grpSpPr>
        <p:sp>
          <p:nvSpPr>
            <p:cNvPr id="7" name="Rectangle 6"/>
            <p:cNvSpPr/>
            <p:nvPr/>
          </p:nvSpPr>
          <p:spPr>
            <a:xfrm>
              <a:off x="0" y="-585151"/>
              <a:ext cx="5486400" cy="3200400"/>
            </a:xfrm>
            <a:prstGeom prst="rect">
              <a:avLst/>
            </a:prstGeom>
          </p:spPr>
        </p:sp>
        <p:sp>
          <p:nvSpPr>
            <p:cNvPr id="8" name="Rectangle 7"/>
            <p:cNvSpPr/>
            <p:nvPr/>
          </p:nvSpPr>
          <p:spPr>
            <a:xfrm>
              <a:off x="200025" y="514350"/>
              <a:ext cx="895350" cy="2324100"/>
            </a:xfrm>
            <a:prstGeom prst="rect">
              <a:avLst/>
            </a:prstGeom>
            <a:solidFill>
              <a:sysClr val="window" lastClr="FFFFFF"/>
            </a:solidFill>
            <a:ln w="25400" cap="flat" cmpd="sng" algn="ctr">
              <a:solidFill>
                <a:srgbClr val="F79646"/>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900" dirty="0">
                  <a:solidFill>
                    <a:prstClr val="black"/>
                  </a:solidFill>
                  <a:latin typeface="Arial"/>
                  <a:ea typeface="Times New Roman"/>
                </a:rPr>
                <a:t>Partners agree common objective then jointly design and scope project</a:t>
              </a:r>
              <a:endParaRPr lang="en-GB" sz="1200" dirty="0">
                <a:solidFill>
                  <a:prstClr val="black"/>
                </a:solidFill>
                <a:latin typeface="Times New Roman"/>
                <a:ea typeface="Times New Roman"/>
              </a:endParaRPr>
            </a:p>
          </p:txBody>
        </p:sp>
        <p:sp>
          <p:nvSpPr>
            <p:cNvPr id="9" name="Rectangle 8"/>
            <p:cNvSpPr/>
            <p:nvPr/>
          </p:nvSpPr>
          <p:spPr>
            <a:xfrm>
              <a:off x="4162425" y="942975"/>
              <a:ext cx="1114425" cy="419100"/>
            </a:xfrm>
            <a:prstGeom prst="rect">
              <a:avLst/>
            </a:prstGeom>
            <a:gradFill rotWithShape="1">
              <a:gsLst>
                <a:gs pos="0">
                  <a:srgbClr val="9BBB59">
                    <a:tint val="50000"/>
                    <a:satMod val="300000"/>
                  </a:srgbClr>
                </a:gs>
                <a:gs pos="35000">
                  <a:srgbClr val="9BBB59">
                    <a:tint val="37000"/>
                    <a:satMod val="300000"/>
                  </a:srgbClr>
                </a:gs>
                <a:gs pos="100000">
                  <a:srgbClr val="9BBB59">
                    <a:tint val="15000"/>
                    <a:satMod val="350000"/>
                  </a:srgbClr>
                </a:gs>
              </a:gsLst>
              <a:lin ang="16200000" scaled="1"/>
            </a:gradFill>
            <a:ln w="9525" cap="flat" cmpd="sng" algn="ctr">
              <a:solidFill>
                <a:srgbClr val="9BBB59">
                  <a:shade val="95000"/>
                  <a:satMod val="105000"/>
                </a:srgbClr>
              </a:solidFill>
              <a:prstDash val="solid"/>
            </a:ln>
            <a:effectLst>
              <a:outerShdw blurRad="40000" dist="20000" dir="5400000" rotWithShape="0">
                <a:srgbClr val="000000">
                  <a:alpha val="38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900">
                  <a:solidFill>
                    <a:srgbClr val="000000"/>
                  </a:solidFill>
                  <a:latin typeface="Arial"/>
                  <a:ea typeface="Times New Roman"/>
                </a:rPr>
                <a:t>Shared Deliverables</a:t>
              </a:r>
              <a:endParaRPr lang="en-GB" sz="1200">
                <a:solidFill>
                  <a:prstClr val="black"/>
                </a:solidFill>
                <a:latin typeface="Times New Roman"/>
                <a:ea typeface="Times New Roman"/>
              </a:endParaRPr>
            </a:p>
          </p:txBody>
        </p:sp>
        <p:sp>
          <p:nvSpPr>
            <p:cNvPr id="10" name="Rectangle 9"/>
            <p:cNvSpPr/>
            <p:nvPr/>
          </p:nvSpPr>
          <p:spPr>
            <a:xfrm>
              <a:off x="4162425" y="1827825"/>
              <a:ext cx="1114425" cy="419100"/>
            </a:xfrm>
            <a:prstGeom prst="rect">
              <a:avLst/>
            </a:prstGeom>
            <a:gradFill rotWithShape="1">
              <a:gsLst>
                <a:gs pos="0">
                  <a:srgbClr val="4F81BD">
                    <a:tint val="50000"/>
                    <a:satMod val="300000"/>
                  </a:srgbClr>
                </a:gs>
                <a:gs pos="35000">
                  <a:srgbClr val="4F81BD">
                    <a:tint val="37000"/>
                    <a:satMod val="300000"/>
                  </a:srgbClr>
                </a:gs>
                <a:gs pos="100000">
                  <a:srgbClr val="4F81BD">
                    <a:tint val="15000"/>
                    <a:satMod val="350000"/>
                  </a:srgbClr>
                </a:gs>
              </a:gsLst>
              <a:lin ang="16200000" scaled="1"/>
            </a:gradFill>
            <a:ln w="9525" cap="flat" cmpd="sng" algn="ctr">
              <a:solidFill>
                <a:srgbClr val="4F81BD">
                  <a:shade val="95000"/>
                  <a:satMod val="105000"/>
                </a:srgbClr>
              </a:solidFill>
              <a:prstDash val="solid"/>
            </a:ln>
            <a:effectLst>
              <a:outerShdw blurRad="40000" dist="20000" dir="5400000" rotWithShape="0">
                <a:srgbClr val="000000">
                  <a:alpha val="38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900">
                  <a:solidFill>
                    <a:srgbClr val="000000"/>
                  </a:solidFill>
                  <a:latin typeface="Arial"/>
                  <a:ea typeface="Times New Roman"/>
                </a:rPr>
                <a:t>Shared Benefits</a:t>
              </a:r>
              <a:endParaRPr lang="en-GB" sz="1200">
                <a:solidFill>
                  <a:prstClr val="black"/>
                </a:solidFill>
                <a:latin typeface="Times New Roman"/>
                <a:ea typeface="Times New Roman"/>
              </a:endParaRPr>
            </a:p>
          </p:txBody>
        </p:sp>
        <p:grpSp>
          <p:nvGrpSpPr>
            <p:cNvPr id="11" name="Group 10"/>
            <p:cNvGrpSpPr/>
            <p:nvPr/>
          </p:nvGrpSpPr>
          <p:grpSpPr>
            <a:xfrm>
              <a:off x="647699" y="514350"/>
              <a:ext cx="4071939" cy="1655400"/>
              <a:chOff x="647699" y="514350"/>
              <a:chExt cx="4071939" cy="1655400"/>
            </a:xfrm>
          </p:grpSpPr>
          <p:sp>
            <p:nvSpPr>
              <p:cNvPr id="12" name="Oval 11"/>
              <p:cNvSpPr/>
              <p:nvPr/>
            </p:nvSpPr>
            <p:spPr>
              <a:xfrm>
                <a:off x="1428750" y="1255350"/>
                <a:ext cx="990600" cy="847725"/>
              </a:xfrm>
              <a:prstGeom prst="ellipse">
                <a:avLst/>
              </a:prstGeom>
              <a:gradFill rotWithShape="1">
                <a:gsLst>
                  <a:gs pos="0">
                    <a:srgbClr val="8064A2">
                      <a:tint val="50000"/>
                      <a:satMod val="300000"/>
                    </a:srgbClr>
                  </a:gs>
                  <a:gs pos="35000">
                    <a:srgbClr val="8064A2">
                      <a:tint val="37000"/>
                      <a:satMod val="300000"/>
                    </a:srgbClr>
                  </a:gs>
                  <a:gs pos="100000">
                    <a:srgbClr val="8064A2">
                      <a:tint val="15000"/>
                      <a:satMod val="350000"/>
                    </a:srgbClr>
                  </a:gs>
                </a:gsLst>
                <a:lin ang="16200000" scaled="1"/>
              </a:gradFill>
              <a:ln w="9525" cap="flat" cmpd="sng" algn="ctr">
                <a:solidFill>
                  <a:srgbClr val="8064A2">
                    <a:shade val="95000"/>
                    <a:satMod val="105000"/>
                  </a:srgbClr>
                </a:solidFill>
                <a:prstDash val="solid"/>
              </a:ln>
              <a:effectLst>
                <a:outerShdw blurRad="40000" dist="20000" dir="5400000" rotWithShape="0">
                  <a:srgbClr val="000000">
                    <a:alpha val="38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900">
                    <a:solidFill>
                      <a:prstClr val="black"/>
                    </a:solidFill>
                    <a:latin typeface="Arial"/>
                    <a:ea typeface="Times New Roman"/>
                  </a:rPr>
                  <a:t>Common Objective</a:t>
                </a:r>
                <a:endParaRPr lang="en-GB" sz="1200">
                  <a:solidFill>
                    <a:prstClr val="black"/>
                  </a:solidFill>
                  <a:latin typeface="Times New Roman"/>
                  <a:ea typeface="Times New Roman"/>
                </a:endParaRPr>
              </a:p>
            </p:txBody>
          </p:sp>
          <p:sp>
            <p:nvSpPr>
              <p:cNvPr id="13" name="Rounded Rectangle 12"/>
              <p:cNvSpPr/>
              <p:nvPr/>
            </p:nvSpPr>
            <p:spPr>
              <a:xfrm>
                <a:off x="2752725" y="1160100"/>
                <a:ext cx="1133475" cy="1009650"/>
              </a:xfrm>
              <a:prstGeom prst="roundRect">
                <a:avLst/>
              </a:prstGeom>
              <a:gradFill rotWithShape="1">
                <a:gsLst>
                  <a:gs pos="0">
                    <a:srgbClr val="4BACC6">
                      <a:tint val="50000"/>
                      <a:satMod val="300000"/>
                    </a:srgbClr>
                  </a:gs>
                  <a:gs pos="35000">
                    <a:srgbClr val="4BACC6">
                      <a:tint val="37000"/>
                      <a:satMod val="300000"/>
                    </a:srgbClr>
                  </a:gs>
                  <a:gs pos="100000">
                    <a:srgbClr val="4BACC6">
                      <a:tint val="15000"/>
                      <a:satMod val="350000"/>
                    </a:srgbClr>
                  </a:gs>
                </a:gsLst>
                <a:lin ang="16200000" scaled="1"/>
              </a:gradFill>
              <a:ln w="9525" cap="flat" cmpd="sng" algn="ctr">
                <a:solidFill>
                  <a:srgbClr val="4BACC6">
                    <a:shade val="95000"/>
                    <a:satMod val="105000"/>
                  </a:srgbClr>
                </a:solidFill>
                <a:prstDash val="solid"/>
              </a:ln>
              <a:effectLst>
                <a:outerShdw blurRad="40000" dist="20000" dir="5400000" rotWithShape="0">
                  <a:srgbClr val="000000">
                    <a:alpha val="38000"/>
                  </a:srgb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900" dirty="0">
                    <a:solidFill>
                      <a:prstClr val="black"/>
                    </a:solidFill>
                    <a:latin typeface="Arial"/>
                    <a:ea typeface="Times New Roman"/>
                  </a:rPr>
                  <a:t>Joint Project </a:t>
                </a:r>
                <a:endParaRPr lang="en-GB" sz="1200" dirty="0">
                  <a:solidFill>
                    <a:prstClr val="black"/>
                  </a:solidFill>
                  <a:latin typeface="Times New Roman"/>
                  <a:ea typeface="Times New Roman"/>
                </a:endParaRPr>
              </a:p>
              <a:p>
                <a:pPr algn="ctr"/>
                <a:r>
                  <a:rPr lang="en-GB" sz="900" dirty="0">
                    <a:solidFill>
                      <a:prstClr val="black"/>
                    </a:solidFill>
                    <a:latin typeface="Arial"/>
                    <a:ea typeface="Times New Roman"/>
                  </a:rPr>
                  <a:t>Shared effort and risks to achieve Common Objective</a:t>
                </a:r>
                <a:endParaRPr lang="en-GB" sz="1200" dirty="0">
                  <a:solidFill>
                    <a:prstClr val="black"/>
                  </a:solidFill>
                  <a:latin typeface="Times New Roman"/>
                  <a:ea typeface="Times New Roman"/>
                </a:endParaRPr>
              </a:p>
            </p:txBody>
          </p:sp>
          <p:cxnSp>
            <p:nvCxnSpPr>
              <p:cNvPr id="14" name="Straight Arrow Connector 13"/>
              <p:cNvCxnSpPr>
                <a:stCxn id="8" idx="3"/>
                <a:endCxn id="12" idx="2"/>
              </p:cNvCxnSpPr>
              <p:nvPr/>
            </p:nvCxnSpPr>
            <p:spPr>
              <a:xfrm>
                <a:off x="1095375" y="1676400"/>
                <a:ext cx="333375" cy="2813"/>
              </a:xfrm>
              <a:prstGeom prst="straightConnector1">
                <a:avLst/>
              </a:prstGeom>
              <a:noFill/>
              <a:ln w="9525" cap="flat" cmpd="sng" algn="ctr">
                <a:solidFill>
                  <a:srgbClr val="4F81BD">
                    <a:shade val="95000"/>
                    <a:satMod val="105000"/>
                  </a:srgbClr>
                </a:solidFill>
                <a:prstDash val="solid"/>
                <a:tailEnd type="arrow"/>
              </a:ln>
              <a:effectLst/>
            </p:spPr>
          </p:cxnSp>
          <p:cxnSp>
            <p:nvCxnSpPr>
              <p:cNvPr id="15" name="Straight Arrow Connector 14"/>
              <p:cNvCxnSpPr>
                <a:stCxn id="12" idx="6"/>
                <a:endCxn id="13" idx="1"/>
              </p:cNvCxnSpPr>
              <p:nvPr/>
            </p:nvCxnSpPr>
            <p:spPr>
              <a:xfrm flipV="1">
                <a:off x="2419350" y="1664925"/>
                <a:ext cx="333375" cy="14288"/>
              </a:xfrm>
              <a:prstGeom prst="straightConnector1">
                <a:avLst/>
              </a:prstGeom>
              <a:noFill/>
              <a:ln w="9525" cap="flat" cmpd="sng" algn="ctr">
                <a:solidFill>
                  <a:srgbClr val="4F81BD">
                    <a:shade val="95000"/>
                    <a:satMod val="105000"/>
                  </a:srgbClr>
                </a:solidFill>
                <a:prstDash val="solid"/>
                <a:tailEnd type="arrow"/>
              </a:ln>
              <a:effectLst/>
            </p:spPr>
          </p:cxnSp>
          <p:cxnSp>
            <p:nvCxnSpPr>
              <p:cNvPr id="16" name="Straight Arrow Connector 15"/>
              <p:cNvCxnSpPr>
                <a:stCxn id="8" idx="0"/>
                <a:endCxn id="8" idx="0"/>
              </p:cNvCxnSpPr>
              <p:nvPr/>
            </p:nvCxnSpPr>
            <p:spPr>
              <a:xfrm>
                <a:off x="647700" y="514350"/>
                <a:ext cx="0" cy="0"/>
              </a:xfrm>
              <a:prstGeom prst="straightConnector1">
                <a:avLst/>
              </a:prstGeom>
              <a:noFill/>
              <a:ln w="9525" cap="flat" cmpd="sng" algn="ctr">
                <a:solidFill>
                  <a:srgbClr val="4F81BD">
                    <a:shade val="95000"/>
                    <a:satMod val="105000"/>
                  </a:srgbClr>
                </a:solidFill>
                <a:prstDash val="solid"/>
                <a:tailEnd type="arrow"/>
              </a:ln>
              <a:effectLst/>
            </p:spPr>
          </p:cxnSp>
          <p:cxnSp>
            <p:nvCxnSpPr>
              <p:cNvPr id="17" name="Elbow Connector 16"/>
              <p:cNvCxnSpPr>
                <a:stCxn id="8" idx="0"/>
                <a:endCxn id="13" idx="0"/>
              </p:cNvCxnSpPr>
              <p:nvPr/>
            </p:nvCxnSpPr>
            <p:spPr>
              <a:xfrm rot="16200000" flipH="1">
                <a:off x="1660706" y="-498656"/>
                <a:ext cx="645750" cy="2671763"/>
              </a:xfrm>
              <a:prstGeom prst="bentConnector3">
                <a:avLst>
                  <a:gd name="adj1" fmla="val -35401"/>
                </a:avLst>
              </a:prstGeom>
              <a:noFill/>
              <a:ln w="9525" cap="flat" cmpd="sng" algn="ctr">
                <a:solidFill>
                  <a:srgbClr val="4F81BD">
                    <a:shade val="95000"/>
                    <a:satMod val="105000"/>
                  </a:srgbClr>
                </a:solidFill>
                <a:prstDash val="solid"/>
                <a:headEnd type="arrow"/>
                <a:tailEnd type="arrow"/>
              </a:ln>
              <a:effectLst/>
            </p:spPr>
          </p:cxnSp>
          <p:cxnSp>
            <p:nvCxnSpPr>
              <p:cNvPr id="18" name="Elbow Connector 17"/>
              <p:cNvCxnSpPr>
                <a:stCxn id="13" idx="3"/>
                <a:endCxn id="9" idx="1"/>
              </p:cNvCxnSpPr>
              <p:nvPr/>
            </p:nvCxnSpPr>
            <p:spPr>
              <a:xfrm flipV="1">
                <a:off x="3886200" y="1152525"/>
                <a:ext cx="276225" cy="512400"/>
              </a:xfrm>
              <a:prstGeom prst="bentConnector3">
                <a:avLst/>
              </a:prstGeom>
              <a:noFill/>
              <a:ln w="9525" cap="flat" cmpd="sng" algn="ctr">
                <a:solidFill>
                  <a:srgbClr val="4F81BD">
                    <a:shade val="95000"/>
                    <a:satMod val="105000"/>
                  </a:srgbClr>
                </a:solidFill>
                <a:prstDash val="solid"/>
                <a:tailEnd type="arrow"/>
              </a:ln>
              <a:effectLst/>
            </p:spPr>
          </p:cxnSp>
          <p:cxnSp>
            <p:nvCxnSpPr>
              <p:cNvPr id="19" name="Straight Arrow Connector 18"/>
              <p:cNvCxnSpPr>
                <a:stCxn id="9" idx="2"/>
                <a:endCxn id="10" idx="0"/>
              </p:cNvCxnSpPr>
              <p:nvPr/>
            </p:nvCxnSpPr>
            <p:spPr>
              <a:xfrm>
                <a:off x="4719638" y="1362075"/>
                <a:ext cx="0" cy="465750"/>
              </a:xfrm>
              <a:prstGeom prst="straightConnector1">
                <a:avLst/>
              </a:prstGeom>
              <a:noFill/>
              <a:ln w="9525" cap="flat" cmpd="sng" algn="ctr">
                <a:solidFill>
                  <a:srgbClr val="4F81BD">
                    <a:shade val="95000"/>
                    <a:satMod val="105000"/>
                  </a:srgbClr>
                </a:solidFill>
                <a:prstDash val="solid"/>
                <a:tailEnd type="arrow"/>
              </a:ln>
              <a:effectLst/>
            </p:spPr>
          </p:cxnSp>
        </p:grpSp>
      </p:grpSp>
      <p:sp>
        <p:nvSpPr>
          <p:cNvPr id="20" name="Rectangle 19"/>
          <p:cNvSpPr/>
          <p:nvPr/>
        </p:nvSpPr>
        <p:spPr>
          <a:xfrm>
            <a:off x="323528" y="4852205"/>
            <a:ext cx="8614751" cy="1815882"/>
          </a:xfrm>
          <a:prstGeom prst="rect">
            <a:avLst/>
          </a:prstGeom>
        </p:spPr>
        <p:txBody>
          <a:bodyPr wrap="square">
            <a:spAutoFit/>
          </a:bodyPr>
          <a:lstStyle/>
          <a:p>
            <a:pPr marL="285750" indent="-285750">
              <a:buFont typeface="Arial" panose="020B0604020202020204" pitchFamily="34" charset="0"/>
              <a:buChar char="•"/>
            </a:pPr>
            <a:r>
              <a:rPr lang="en-GB" sz="1400" dirty="0">
                <a:solidFill>
                  <a:prstClr val="black"/>
                </a:solidFill>
                <a:latin typeface="Arial" panose="020B0604020202020204" pitchFamily="34" charset="0"/>
                <a:cs typeface="Arial" panose="020B0604020202020204" pitchFamily="34" charset="0"/>
              </a:rPr>
              <a:t>Joint working drives the whole process.  </a:t>
            </a:r>
          </a:p>
          <a:p>
            <a:pPr marL="285750" indent="-285750">
              <a:buFont typeface="Arial" panose="020B0604020202020204" pitchFamily="34" charset="0"/>
              <a:buChar char="•"/>
            </a:pPr>
            <a:r>
              <a:rPr lang="en-GB" sz="1400" dirty="0">
                <a:solidFill>
                  <a:prstClr val="black"/>
                </a:solidFill>
                <a:latin typeface="Arial" panose="020B0604020202020204" pitchFamily="34" charset="0"/>
                <a:cs typeface="Arial" panose="020B0604020202020204" pitchFamily="34" charset="0"/>
              </a:rPr>
              <a:t>The project plan delivers the common objective</a:t>
            </a:r>
          </a:p>
          <a:p>
            <a:pPr marL="285750" indent="-285750">
              <a:buFont typeface="Arial" panose="020B0604020202020204" pitchFamily="34" charset="0"/>
              <a:buChar char="•"/>
            </a:pPr>
            <a:r>
              <a:rPr lang="en-GB" sz="1400" dirty="0">
                <a:solidFill>
                  <a:prstClr val="black"/>
                </a:solidFill>
                <a:latin typeface="Arial" panose="020B0604020202020204" pitchFamily="34" charset="0"/>
                <a:cs typeface="Arial" panose="020B0604020202020204" pitchFamily="34" charset="0"/>
              </a:rPr>
              <a:t>Effort and risk is shared</a:t>
            </a:r>
          </a:p>
          <a:p>
            <a:pPr marL="285750" indent="-285750">
              <a:buFont typeface="Arial" panose="020B0604020202020204" pitchFamily="34" charset="0"/>
              <a:buChar char="•"/>
            </a:pPr>
            <a:r>
              <a:rPr lang="en-GB" sz="1400" dirty="0">
                <a:solidFill>
                  <a:prstClr val="black"/>
                </a:solidFill>
                <a:latin typeface="Arial" panose="020B0604020202020204" pitchFamily="34" charset="0"/>
                <a:cs typeface="Arial" panose="020B0604020202020204" pitchFamily="34" charset="0"/>
              </a:rPr>
              <a:t>Outputs are shared leading to individual shared benefit. </a:t>
            </a:r>
          </a:p>
          <a:p>
            <a:pPr marL="285750" indent="-285750">
              <a:buFont typeface="Arial" panose="020B0604020202020204" pitchFamily="34" charset="0"/>
              <a:buChar char="•"/>
            </a:pPr>
            <a:r>
              <a:rPr lang="en-GB" sz="1400" dirty="0">
                <a:solidFill>
                  <a:prstClr val="black"/>
                </a:solidFill>
                <a:latin typeface="Arial" panose="020B0604020202020204" pitchFamily="34" charset="0"/>
                <a:cs typeface="Arial" panose="020B0604020202020204" pitchFamily="34" charset="0"/>
              </a:rPr>
              <a:t>Information flows between project and partners and key stakeholders. (Blue lines are movement of information, data and deliverables.)</a:t>
            </a:r>
          </a:p>
          <a:p>
            <a:pPr marL="285750" indent="-285750">
              <a:buFont typeface="Arial" panose="020B0604020202020204" pitchFamily="34" charset="0"/>
              <a:buChar char="•"/>
            </a:pPr>
            <a:r>
              <a:rPr lang="en-GB" sz="1400" dirty="0">
                <a:solidFill>
                  <a:prstClr val="black"/>
                </a:solidFill>
                <a:latin typeface="Arial" panose="020B0604020202020204" pitchFamily="34" charset="0"/>
                <a:cs typeface="Arial" panose="020B0604020202020204" pitchFamily="34" charset="0"/>
              </a:rPr>
              <a:t>How will you document/evidence this process?</a:t>
            </a:r>
          </a:p>
          <a:p>
            <a:pPr marL="285750" indent="-285750">
              <a:buFont typeface="Arial" panose="020B0604020202020204" pitchFamily="34" charset="0"/>
              <a:buChar char="•"/>
            </a:pPr>
            <a:endParaRPr lang="en-GB" sz="1400" dirty="0">
              <a:solidFill>
                <a:prstClr val="black"/>
              </a:solidFill>
              <a:latin typeface="Arial" panose="020B0604020202020204" pitchFamily="34" charset="0"/>
              <a:cs typeface="Arial" panose="020B0604020202020204" pitchFamily="34" charset="0"/>
            </a:endParaRPr>
          </a:p>
        </p:txBody>
      </p:sp>
      <p:sp>
        <p:nvSpPr>
          <p:cNvPr id="21" name="TextBox 20"/>
          <p:cNvSpPr txBox="1"/>
          <p:nvPr/>
        </p:nvSpPr>
        <p:spPr>
          <a:xfrm>
            <a:off x="2667731" y="2433800"/>
            <a:ext cx="1943174" cy="230832"/>
          </a:xfrm>
          <a:prstGeom prst="rect">
            <a:avLst/>
          </a:prstGeom>
          <a:noFill/>
        </p:spPr>
        <p:txBody>
          <a:bodyPr wrap="square" rtlCol="0">
            <a:spAutoFit/>
          </a:bodyPr>
          <a:lstStyle/>
          <a:p>
            <a:r>
              <a:rPr lang="en-GB" sz="900" dirty="0">
                <a:solidFill>
                  <a:prstClr val="black"/>
                </a:solidFill>
                <a:latin typeface="Arial" panose="020B0604020202020204" pitchFamily="34" charset="0"/>
                <a:cs typeface="Arial" panose="020B0604020202020204" pitchFamily="34" charset="0"/>
              </a:rPr>
              <a:t>Communication Plan</a:t>
            </a:r>
          </a:p>
        </p:txBody>
      </p:sp>
      <p:pic>
        <p:nvPicPr>
          <p:cNvPr id="22"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6819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96655" y="476672"/>
            <a:ext cx="4658312" cy="954107"/>
          </a:xfrm>
          <a:prstGeom prst="rect">
            <a:avLst/>
          </a:prstGeom>
          <a:noFill/>
        </p:spPr>
        <p:txBody>
          <a:bodyPr wrap="square" rtlCol="0">
            <a:spAutoFit/>
          </a:bodyPr>
          <a:lstStyle/>
          <a:p>
            <a:pPr algn="ctr"/>
            <a:r>
              <a:rPr lang="en-GB" sz="2800" b="1" dirty="0">
                <a:solidFill>
                  <a:prstClr val="black"/>
                </a:solidFill>
                <a:cs typeface="Arial" panose="020B0604020202020204" pitchFamily="34" charset="0"/>
              </a:rPr>
              <a:t>How can you demonstrate Effective Collaboration?</a:t>
            </a:r>
            <a:endParaRPr lang="en-GB" sz="2800" dirty="0">
              <a:solidFill>
                <a:prstClr val="black"/>
              </a:solidFill>
            </a:endParaRPr>
          </a:p>
        </p:txBody>
      </p:sp>
      <p:sp>
        <p:nvSpPr>
          <p:cNvPr id="4" name="Rectangle 3"/>
          <p:cNvSpPr/>
          <p:nvPr/>
        </p:nvSpPr>
        <p:spPr>
          <a:xfrm>
            <a:off x="723855" y="3068960"/>
            <a:ext cx="7920880" cy="2308324"/>
          </a:xfrm>
          <a:prstGeom prst="rect">
            <a:avLst/>
          </a:prstGeom>
        </p:spPr>
        <p:txBody>
          <a:bodyPr wrap="square">
            <a:spAutoFit/>
          </a:bodyPr>
          <a:lstStyle/>
          <a:p>
            <a:r>
              <a:rPr lang="en-GB" b="1" dirty="0">
                <a:solidFill>
                  <a:prstClr val="black"/>
                </a:solidFill>
              </a:rPr>
              <a:t>Partners jointly develop the project brief</a:t>
            </a:r>
          </a:p>
          <a:p>
            <a:endParaRPr lang="en-GB" dirty="0">
              <a:solidFill>
                <a:prstClr val="black"/>
              </a:solidFill>
            </a:endParaRPr>
          </a:p>
          <a:p>
            <a:pPr marL="742950" lvl="1" indent="-285750">
              <a:lnSpc>
                <a:spcPct val="150000"/>
              </a:lnSpc>
              <a:buFont typeface="Wingdings" panose="05000000000000000000" pitchFamily="2" charset="2"/>
              <a:buChar char="ü"/>
            </a:pPr>
            <a:r>
              <a:rPr lang="en-GB" dirty="0">
                <a:solidFill>
                  <a:prstClr val="black"/>
                </a:solidFill>
              </a:rPr>
              <a:t>agree purpose of joint project – shared project objectives agreed</a:t>
            </a:r>
          </a:p>
          <a:p>
            <a:pPr marL="742950" lvl="1" indent="-285750">
              <a:lnSpc>
                <a:spcPct val="150000"/>
              </a:lnSpc>
              <a:buFont typeface="Wingdings" panose="05000000000000000000" pitchFamily="2" charset="2"/>
              <a:buChar char="ü"/>
            </a:pPr>
            <a:r>
              <a:rPr lang="en-GB" dirty="0">
                <a:solidFill>
                  <a:prstClr val="black"/>
                </a:solidFill>
              </a:rPr>
              <a:t>agree the overall scope of the project</a:t>
            </a:r>
          </a:p>
          <a:p>
            <a:pPr marL="742950" lvl="1" indent="-285750">
              <a:lnSpc>
                <a:spcPct val="150000"/>
              </a:lnSpc>
              <a:buFont typeface="Wingdings" panose="05000000000000000000" pitchFamily="2" charset="2"/>
              <a:buChar char="ü"/>
            </a:pPr>
            <a:r>
              <a:rPr lang="en-GB" dirty="0">
                <a:solidFill>
                  <a:prstClr val="black"/>
                </a:solidFill>
              </a:rPr>
              <a:t>define what success looks like for the project – desired results and impacts</a:t>
            </a:r>
          </a:p>
          <a:p>
            <a:pPr marL="742950" lvl="1" indent="-285750">
              <a:lnSpc>
                <a:spcPct val="150000"/>
              </a:lnSpc>
              <a:buFont typeface="Wingdings" panose="05000000000000000000" pitchFamily="2" charset="2"/>
              <a:buChar char="ü"/>
            </a:pPr>
            <a:r>
              <a:rPr lang="en-GB" dirty="0">
                <a:solidFill>
                  <a:prstClr val="black"/>
                </a:solidFill>
              </a:rPr>
              <a:t>Deliverable – an agreed project brief signed off by all partners</a:t>
            </a:r>
          </a:p>
        </p:txBody>
      </p:sp>
      <p:sp>
        <p:nvSpPr>
          <p:cNvPr id="6" name="Rectangle 5"/>
          <p:cNvSpPr/>
          <p:nvPr/>
        </p:nvSpPr>
        <p:spPr>
          <a:xfrm>
            <a:off x="1835696" y="2420888"/>
            <a:ext cx="6588224" cy="369332"/>
          </a:xfrm>
          <a:prstGeom prst="rect">
            <a:avLst/>
          </a:prstGeom>
        </p:spPr>
        <p:txBody>
          <a:bodyPr wrap="square">
            <a:spAutoFit/>
          </a:bodyPr>
          <a:lstStyle/>
          <a:p>
            <a:r>
              <a:rPr lang="en-GB" dirty="0">
                <a:solidFill>
                  <a:prstClr val="black"/>
                </a:solidFill>
              </a:rPr>
              <a:t>COLLABORATION BEGINS </a:t>
            </a:r>
            <a:r>
              <a:rPr lang="en-GB" b="1" dirty="0">
                <a:solidFill>
                  <a:prstClr val="black"/>
                </a:solidFill>
              </a:rPr>
              <a:t>BEFORE</a:t>
            </a:r>
            <a:r>
              <a:rPr lang="en-GB" dirty="0">
                <a:solidFill>
                  <a:prstClr val="black"/>
                </a:solidFill>
              </a:rPr>
              <a:t> THE APPLICATION</a:t>
            </a:r>
          </a:p>
        </p:txBody>
      </p:sp>
      <p:pic>
        <p:nvPicPr>
          <p:cNvPr id="7"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953725"/>
            <a:ext cx="1768475" cy="182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19550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96655" y="476672"/>
            <a:ext cx="4658312" cy="523220"/>
          </a:xfrm>
          <a:prstGeom prst="rect">
            <a:avLst/>
          </a:prstGeom>
          <a:noFill/>
        </p:spPr>
        <p:txBody>
          <a:bodyPr wrap="square" rtlCol="0">
            <a:spAutoFit/>
          </a:bodyPr>
          <a:lstStyle/>
          <a:p>
            <a:pPr algn="ctr"/>
            <a:r>
              <a:rPr lang="en-GB" sz="2800" b="1" dirty="0">
                <a:solidFill>
                  <a:prstClr val="black"/>
                </a:solidFill>
                <a:cs typeface="Arial" panose="020B0604020202020204" pitchFamily="34" charset="0"/>
              </a:rPr>
              <a:t>Joint Working Essentials </a:t>
            </a:r>
            <a:endParaRPr lang="en-GB" sz="2800" dirty="0">
              <a:solidFill>
                <a:prstClr val="black"/>
              </a:solidFill>
            </a:endParaRPr>
          </a:p>
        </p:txBody>
      </p:sp>
      <p:sp>
        <p:nvSpPr>
          <p:cNvPr id="4" name="Rectangle 3"/>
          <p:cNvSpPr/>
          <p:nvPr/>
        </p:nvSpPr>
        <p:spPr>
          <a:xfrm>
            <a:off x="395536" y="2204864"/>
            <a:ext cx="7920880" cy="3693319"/>
          </a:xfrm>
          <a:prstGeom prst="rect">
            <a:avLst/>
          </a:prstGeom>
        </p:spPr>
        <p:txBody>
          <a:bodyPr wrap="square">
            <a:spAutoFit/>
          </a:bodyPr>
          <a:lstStyle/>
          <a:p>
            <a:pPr marL="285750" indent="-285750">
              <a:buFont typeface="Wingdings" panose="05000000000000000000" pitchFamily="2" charset="2"/>
              <a:buChar char="q"/>
            </a:pPr>
            <a:r>
              <a:rPr lang="en-GB" b="1" dirty="0">
                <a:solidFill>
                  <a:prstClr val="black"/>
                </a:solidFill>
              </a:rPr>
              <a:t>Design </a:t>
            </a:r>
            <a:r>
              <a:rPr lang="en-GB" dirty="0">
                <a:solidFill>
                  <a:prstClr val="black"/>
                </a:solidFill>
              </a:rPr>
              <a:t>and </a:t>
            </a:r>
            <a:r>
              <a:rPr lang="en-GB" b="1" dirty="0">
                <a:solidFill>
                  <a:prstClr val="black"/>
                </a:solidFill>
              </a:rPr>
              <a:t>plan</a:t>
            </a:r>
            <a:r>
              <a:rPr lang="en-GB" dirty="0">
                <a:solidFill>
                  <a:prstClr val="black"/>
                </a:solidFill>
              </a:rPr>
              <a:t> the project in detail (include your Hub representatives):</a:t>
            </a:r>
          </a:p>
          <a:p>
            <a:pPr marL="742950" lvl="1" indent="-285750">
              <a:buFont typeface="Wingdings" panose="05000000000000000000" pitchFamily="2" charset="2"/>
              <a:buChar char="§"/>
            </a:pPr>
            <a:r>
              <a:rPr lang="en-GB" dirty="0">
                <a:solidFill>
                  <a:prstClr val="black"/>
                </a:solidFill>
              </a:rPr>
              <a:t>Decide best option to achieve overall objective</a:t>
            </a:r>
          </a:p>
          <a:p>
            <a:pPr marL="742950" lvl="1" indent="-285750">
              <a:buFont typeface="Wingdings" panose="05000000000000000000" pitchFamily="2" charset="2"/>
              <a:buChar char="§"/>
            </a:pPr>
            <a:r>
              <a:rPr lang="en-GB" dirty="0">
                <a:solidFill>
                  <a:prstClr val="black"/>
                </a:solidFill>
              </a:rPr>
              <a:t>Work package development – Shared Effort</a:t>
            </a:r>
          </a:p>
          <a:p>
            <a:pPr marL="742950" lvl="1" indent="-285750">
              <a:buFont typeface="Wingdings" panose="05000000000000000000" pitchFamily="2" charset="2"/>
              <a:buChar char="§"/>
            </a:pPr>
            <a:r>
              <a:rPr lang="en-GB" dirty="0">
                <a:solidFill>
                  <a:prstClr val="black"/>
                </a:solidFill>
              </a:rPr>
              <a:t>Evaluate shared risks – Joint risk register with mitigation built into project plan</a:t>
            </a:r>
          </a:p>
          <a:p>
            <a:pPr marL="742950" lvl="1" indent="-285750">
              <a:buFont typeface="Wingdings" panose="05000000000000000000" pitchFamily="2" charset="2"/>
              <a:buChar char="§"/>
            </a:pPr>
            <a:r>
              <a:rPr lang="en-GB" dirty="0">
                <a:solidFill>
                  <a:prstClr val="black"/>
                </a:solidFill>
              </a:rPr>
              <a:t>Agree Management, Control and Governance structures and processors agreed</a:t>
            </a:r>
          </a:p>
          <a:p>
            <a:pPr marL="742950" lvl="1" indent="-285750">
              <a:buFont typeface="Wingdings" panose="05000000000000000000" pitchFamily="2" charset="2"/>
              <a:buChar char="§"/>
            </a:pPr>
            <a:r>
              <a:rPr lang="en-GB" dirty="0">
                <a:solidFill>
                  <a:prstClr val="black"/>
                </a:solidFill>
              </a:rPr>
              <a:t>Monitoring and evaluation used to share learning, improvements and benefit realisation agreed</a:t>
            </a:r>
          </a:p>
          <a:p>
            <a:pPr marL="742950" lvl="1" indent="-285750">
              <a:buFont typeface="Wingdings" panose="05000000000000000000" pitchFamily="2" charset="2"/>
              <a:buChar char="§"/>
            </a:pPr>
            <a:r>
              <a:rPr lang="en-GB" dirty="0">
                <a:solidFill>
                  <a:prstClr val="black"/>
                </a:solidFill>
              </a:rPr>
              <a:t>Promoting learning  and communication between partners and stakeholders agreed – Deliverable Communication plan</a:t>
            </a:r>
          </a:p>
          <a:p>
            <a:pPr marL="285750" indent="-285750">
              <a:buFont typeface="Wingdings" panose="05000000000000000000" pitchFamily="2" charset="2"/>
              <a:buChar char="q"/>
            </a:pPr>
            <a:r>
              <a:rPr lang="en-GB" b="1" dirty="0">
                <a:solidFill>
                  <a:prstClr val="black"/>
                </a:solidFill>
              </a:rPr>
              <a:t>Deliverable</a:t>
            </a:r>
            <a:r>
              <a:rPr lang="en-GB" dirty="0">
                <a:solidFill>
                  <a:prstClr val="black"/>
                </a:solidFill>
              </a:rPr>
              <a:t> – Detailed Project Plan signed off by </a:t>
            </a:r>
            <a:r>
              <a:rPr lang="en-GB" b="1" dirty="0">
                <a:solidFill>
                  <a:prstClr val="black"/>
                </a:solidFill>
              </a:rPr>
              <a:t>all</a:t>
            </a:r>
            <a:r>
              <a:rPr lang="en-GB" dirty="0">
                <a:solidFill>
                  <a:prstClr val="black"/>
                </a:solidFill>
              </a:rPr>
              <a:t> partners</a:t>
            </a:r>
          </a:p>
          <a:p>
            <a:endParaRPr lang="en-GB" dirty="0">
              <a:solidFill>
                <a:prstClr val="black"/>
              </a:solidFill>
            </a:endParaRPr>
          </a:p>
        </p:txBody>
      </p:sp>
      <p:pic>
        <p:nvPicPr>
          <p:cNvPr id="6"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2648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96655" y="476672"/>
            <a:ext cx="4658312" cy="954107"/>
          </a:xfrm>
          <a:prstGeom prst="rect">
            <a:avLst/>
          </a:prstGeom>
          <a:noFill/>
        </p:spPr>
        <p:txBody>
          <a:bodyPr wrap="square" rtlCol="0">
            <a:spAutoFit/>
          </a:bodyPr>
          <a:lstStyle/>
          <a:p>
            <a:pPr algn="ctr"/>
            <a:r>
              <a:rPr lang="en-GB" sz="2800" b="1" dirty="0">
                <a:solidFill>
                  <a:prstClr val="black"/>
                </a:solidFill>
                <a:cs typeface="Arial" panose="020B0604020202020204" pitchFamily="34" charset="0"/>
              </a:rPr>
              <a:t>Joint Working Essentials…</a:t>
            </a:r>
          </a:p>
          <a:p>
            <a:pPr algn="ctr"/>
            <a:r>
              <a:rPr lang="en-GB" sz="2800" b="1" dirty="0">
                <a:solidFill>
                  <a:prstClr val="black"/>
                </a:solidFill>
                <a:cs typeface="Arial" panose="020B0604020202020204" pitchFamily="34" charset="0"/>
              </a:rPr>
              <a:t>The Application Form </a:t>
            </a:r>
            <a:endParaRPr lang="en-GB" sz="2800" dirty="0">
              <a:solidFill>
                <a:prstClr val="black"/>
              </a:solidFill>
            </a:endParaRPr>
          </a:p>
        </p:txBody>
      </p:sp>
      <p:sp>
        <p:nvSpPr>
          <p:cNvPr id="4" name="Rectangle 3"/>
          <p:cNvSpPr/>
          <p:nvPr/>
        </p:nvSpPr>
        <p:spPr>
          <a:xfrm>
            <a:off x="467544" y="2204864"/>
            <a:ext cx="7920880" cy="4108817"/>
          </a:xfrm>
          <a:prstGeom prst="rect">
            <a:avLst/>
          </a:prstGeom>
        </p:spPr>
        <p:txBody>
          <a:bodyPr wrap="square">
            <a:spAutoFit/>
          </a:bodyPr>
          <a:lstStyle/>
          <a:p>
            <a:pPr marL="285750" indent="-285750">
              <a:lnSpc>
                <a:spcPct val="150000"/>
              </a:lnSpc>
              <a:buFont typeface="Arial" panose="020B0604020202020204" pitchFamily="34" charset="0"/>
              <a:buChar char="•"/>
            </a:pPr>
            <a:r>
              <a:rPr lang="en-GB" dirty="0">
                <a:solidFill>
                  <a:prstClr val="black"/>
                </a:solidFill>
              </a:rPr>
              <a:t>Academic lead takes responsibility for coordinating partners support and submitting completed application form.  </a:t>
            </a:r>
          </a:p>
          <a:p>
            <a:pPr marL="285750" indent="-285750">
              <a:lnSpc>
                <a:spcPct val="150000"/>
              </a:lnSpc>
              <a:buFont typeface="Arial" panose="020B0604020202020204" pitchFamily="34" charset="0"/>
              <a:buChar char="•"/>
            </a:pPr>
            <a:r>
              <a:rPr lang="en-GB" dirty="0">
                <a:solidFill>
                  <a:prstClr val="black"/>
                </a:solidFill>
              </a:rPr>
              <a:t>Involve your </a:t>
            </a:r>
            <a:r>
              <a:rPr lang="en-GB" dirty="0" smtClean="0">
                <a:solidFill>
                  <a:prstClr val="black"/>
                </a:solidFill>
              </a:rPr>
              <a:t>Research Office for </a:t>
            </a:r>
            <a:r>
              <a:rPr lang="en-GB" dirty="0">
                <a:solidFill>
                  <a:prstClr val="black"/>
                </a:solidFill>
              </a:rPr>
              <a:t>support and guidance (remember your application has to go on </a:t>
            </a:r>
            <a:r>
              <a:rPr lang="en-GB" dirty="0" smtClean="0">
                <a:solidFill>
                  <a:prstClr val="black"/>
                </a:solidFill>
              </a:rPr>
              <a:t>Your Universities system). </a:t>
            </a:r>
            <a:endParaRPr lang="en-GB" dirty="0">
              <a:solidFill>
                <a:prstClr val="black"/>
              </a:solidFill>
            </a:endParaRPr>
          </a:p>
          <a:p>
            <a:pPr marL="285750" indent="-285750">
              <a:lnSpc>
                <a:spcPct val="150000"/>
              </a:lnSpc>
              <a:buFont typeface="Arial" panose="020B0604020202020204" pitchFamily="34" charset="0"/>
              <a:buChar char="•"/>
            </a:pPr>
            <a:r>
              <a:rPr lang="en-GB" dirty="0">
                <a:solidFill>
                  <a:prstClr val="black"/>
                </a:solidFill>
              </a:rPr>
              <a:t>Completion of application form supported by </a:t>
            </a:r>
            <a:r>
              <a:rPr lang="en-GB" b="1" dirty="0">
                <a:solidFill>
                  <a:prstClr val="black"/>
                </a:solidFill>
              </a:rPr>
              <a:t>all </a:t>
            </a:r>
            <a:r>
              <a:rPr lang="en-GB" dirty="0">
                <a:solidFill>
                  <a:prstClr val="black"/>
                </a:solidFill>
              </a:rPr>
              <a:t>partners who contribute to the elements of the application form most applicable to their expertise.  E.g. Companies contribute to technical challenges and commercial exploitation relevant to their company’s involvement and expertise.</a:t>
            </a:r>
          </a:p>
          <a:p>
            <a:pPr marL="285750" indent="-285750">
              <a:lnSpc>
                <a:spcPct val="150000"/>
              </a:lnSpc>
              <a:buFont typeface="Arial" panose="020B0604020202020204" pitchFamily="34" charset="0"/>
              <a:buChar char="•"/>
            </a:pPr>
            <a:r>
              <a:rPr lang="en-GB" dirty="0">
                <a:solidFill>
                  <a:prstClr val="black"/>
                </a:solidFill>
              </a:rPr>
              <a:t>Deliverable – Completed application form. </a:t>
            </a:r>
          </a:p>
          <a:p>
            <a:endParaRPr lang="en-GB" dirty="0">
              <a:solidFill>
                <a:prstClr val="black"/>
              </a:solidFill>
            </a:endParaRPr>
          </a:p>
        </p:txBody>
      </p:sp>
      <p:pic>
        <p:nvPicPr>
          <p:cNvPr id="6"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95834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descr="PowerPoint_Bilingual.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283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475656" y="2832100"/>
            <a:ext cx="6480720" cy="1470025"/>
          </a:xfrm>
        </p:spPr>
        <p:txBody>
          <a:bodyPr/>
          <a:lstStyle/>
          <a:p>
            <a:r>
              <a:rPr lang="en-GB" dirty="0" smtClean="0"/>
              <a:t>Thank you any questions?</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15608" y="4509120"/>
            <a:ext cx="3528392" cy="2143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311036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52"/>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52"/>
            <a:ea typeface="ＭＳ Ｐゴシック" charset="-128"/>
            <a:cs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1249</TotalTime>
  <Words>2331</Words>
  <Application>Microsoft Office PowerPoint</Application>
  <PresentationFormat>On-screen Show (4:3)</PresentationFormat>
  <Paragraphs>411</Paragraphs>
  <Slides>30</Slides>
  <Notes>16</Notes>
  <HiddenSlides>0</HiddenSlides>
  <MMClips>0</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Office Theme</vt:lpstr>
      <vt:lpstr>Blank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any questions?</vt:lpstr>
    </vt:vector>
  </TitlesOfParts>
  <Company>Welsh Government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collaboration always the best route? Firstly, need to define collaboration. Secondly; You need to consider your options   Aim of this section Explain Effective Collaboration Definition in words and pictures Workshop to work through some options Look at the key events needed to develop an effective collaborative project Q&amp;A</dc:title>
  <dc:creator>Williams, Samantha C. (EST - Innovation)</dc:creator>
  <cp:lastModifiedBy>Stubbs, Terry (ESNR-Sectors &amp; Business-Innovation)</cp:lastModifiedBy>
  <cp:revision>59</cp:revision>
  <dcterms:created xsi:type="dcterms:W3CDTF">2017-06-21T10:49:51Z</dcterms:created>
  <dcterms:modified xsi:type="dcterms:W3CDTF">2017-09-20T11:24:28Z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A19303479</vt:lpwstr>
  </property>
  <property fmtid="{D5CDD505-2E9C-101B-9397-08002B2CF9AE}" pid="4" name="Objective-Title">
    <vt:lpwstr>SMART suite 2017 TS TSDSwansea Campus 18-10-2017</vt:lpwstr>
  </property>
  <property fmtid="{D5CDD505-2E9C-101B-9397-08002B2CF9AE}" pid="5" name="Objective-Comment">
    <vt:lpwstr/>
  </property>
  <property fmtid="{D5CDD505-2E9C-101B-9397-08002B2CF9AE}" pid="6" name="Objective-CreationStamp">
    <vt:filetime>2017-09-19T09:56:21Z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2017-09-19T15:44:09Z</vt:filetime>
  </property>
  <property fmtid="{D5CDD505-2E9C-101B-9397-08002B2CF9AE}" pid="10" name="Objective-ModificationStamp">
    <vt:filetime>2017-09-19T15:44:09Z</vt:filetime>
  </property>
  <property fmtid="{D5CDD505-2E9C-101B-9397-08002B2CF9AE}" pid="11" name="Objective-Owner">
    <vt:lpwstr>Stubbs, Terry (ESNR-Sectors &amp; Business-Innovation)</vt:lpwstr>
  </property>
  <property fmtid="{D5CDD505-2E9C-101B-9397-08002B2CF9AE}" pid="12" name="Objective-Path">
    <vt:lpwstr>Stubbs, Terry (ESNR-Sectors &amp; Business-Innovation):# Development:</vt:lpwstr>
  </property>
  <property fmtid="{D5CDD505-2E9C-101B-9397-08002B2CF9AE}" pid="13" name="Objective-Parent">
    <vt:lpwstr># Development</vt:lpwstr>
  </property>
  <property fmtid="{D5CDD505-2E9C-101B-9397-08002B2CF9AE}" pid="14" name="Objective-State">
    <vt:lpwstr>Published</vt:lpwstr>
  </property>
  <property fmtid="{D5CDD505-2E9C-101B-9397-08002B2CF9AE}" pid="15" name="Objective-Version">
    <vt:lpwstr>2.0</vt:lpwstr>
  </property>
  <property fmtid="{D5CDD505-2E9C-101B-9397-08002B2CF9AE}" pid="16" name="Objective-VersionNumber">
    <vt:r8>3</vt:r8>
  </property>
  <property fmtid="{D5CDD505-2E9C-101B-9397-08002B2CF9AE}" pid="17" name="Objective-VersionComment">
    <vt:lpwstr/>
  </property>
  <property fmtid="{D5CDD505-2E9C-101B-9397-08002B2CF9AE}" pid="18" name="Objective-FileNumber">
    <vt:lpwstr/>
  </property>
  <property fmtid="{D5CDD505-2E9C-101B-9397-08002B2CF9AE}" pid="19" name="Objective-Classification">
    <vt:lpwstr>[Inherited - none]</vt:lpwstr>
  </property>
  <property fmtid="{D5CDD505-2E9C-101B-9397-08002B2CF9AE}" pid="20" name="Objective-Caveats">
    <vt:lpwstr/>
  </property>
  <property fmtid="{D5CDD505-2E9C-101B-9397-08002B2CF9AE}" pid="21" name="Objective-Language [system]">
    <vt:lpwstr>English (eng)</vt:lpwstr>
  </property>
  <property fmtid="{D5CDD505-2E9C-101B-9397-08002B2CF9AE}" pid="22" name="Objective-Date Acquired [system]">
    <vt:filetime>2017-09-18T23:00:00Z</vt:filetime>
  </property>
  <property fmtid="{D5CDD505-2E9C-101B-9397-08002B2CF9AE}" pid="23" name="Objective-What to Keep [system]">
    <vt:lpwstr>No</vt:lpwstr>
  </property>
  <property fmtid="{D5CDD505-2E9C-101B-9397-08002B2CF9AE}" pid="24" name="Objective-Official Translation [system]">
    <vt:lpwstr/>
  </property>
  <property fmtid="{D5CDD505-2E9C-101B-9397-08002B2CF9AE}" pid="25" name="Objective-Connect Creator [system]">
    <vt:lpwstr/>
  </property>
</Properties>
</file>