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12"/>
  </p:notesMasterIdLst>
  <p:sldIdLst>
    <p:sldId id="258" r:id="rId2"/>
    <p:sldId id="257" r:id="rId3"/>
    <p:sldId id="265" r:id="rId4"/>
    <p:sldId id="264" r:id="rId5"/>
    <p:sldId id="263" r:id="rId6"/>
    <p:sldId id="262" r:id="rId7"/>
    <p:sldId id="260" r:id="rId8"/>
    <p:sldId id="261" r:id="rId9"/>
    <p:sldId id="259"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A8928F7-0EB0-471C-87AB-04168C7E3D74}" v="17" dt="2026-05-01T10:12:18.87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995" autoAdjust="0"/>
    <p:restoredTop sz="95033" autoAdjust="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17"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7A28C1BD-F392-4259-A9DC-902664171F7D}" type="datetimeFigureOut">
              <a:rPr lang="en-GB" smtClean="0"/>
              <a:t>01/05/2026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433B920-DD52-49A9-8841-A3E8E8F1CD8D}" type="slidenum">
              <a:rPr lang="en-GB" smtClean="0"/>
              <a:t>‹#›</a:t>
            </a:fld>
            <a:endParaRPr lang="en-GB"/>
          </a:p>
        </p:txBody>
      </p:sp>
    </p:spTree>
    <p:extLst>
      <p:ext uri="{BB962C8B-B14F-4D97-AF65-F5344CB8AC3E}">
        <p14:creationId xmlns:p14="http://schemas.microsoft.com/office/powerpoint/2010/main" val="191402438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Introduction to Hilton Hotels &amp; Resorts</a:t>
            </a:r>
          </a:p>
          <a:p>
            <a:r>
              <a:rPr lang="en-US" dirty="0"/>
              <a:t>Hilton Hotels and Resorts is one of the world's leading hotel industry and it was established in 1919 by Conrad Hilton. The company is based in over 100 countries with a diverse luxury and mid-scale property portfolio. Hilton is known worldwide for the highest quality of customer service, the great reputation of the brand, and the unified adherence to the standards of hospitality excellence (Costa et al., 2021).</a:t>
            </a:r>
            <a:endParaRPr lang="en-US" dirty="0">
              <a:ea typeface="Calibri" panose="020F0502020204030204"/>
              <a:cs typeface="Calibri" panose="020F0502020204030204"/>
            </a:endParaRPr>
          </a:p>
          <a:p>
            <a:r>
              <a:rPr lang="en-US" dirty="0"/>
              <a:t>Hilton fosters a good and diverse work environment in which employees feel respected and valued. The firm promotes collaboration, creativity and career development. Hilton is dedicated to sustainability, diversity and community impact through its Travel with Purpose </a:t>
            </a:r>
            <a:r>
              <a:rPr lang="en-US" dirty="0" err="1"/>
              <a:t>programme</a:t>
            </a:r>
            <a:r>
              <a:rPr lang="en-US" dirty="0"/>
              <a:t> that guarantees responsible businesses with an emphasis on employee wellbeing and career development opportunities throughout its global workforce (Fronda et al., 2021).</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4EBE94-D692-4821-9496-AB39681A40FB}"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Attraction</a:t>
            </a:r>
          </a:p>
          <a:p>
            <a:r>
              <a:rPr lang="en-US" dirty="0"/>
              <a:t>The employer brand of Hilton demonstrates that the company has a good reputation concerning the high-quality hospitality and its investment in the development of employees. The company encourages a positive working environment that embraces teamwork, diversity and individual development (</a:t>
            </a:r>
            <a:r>
              <a:rPr lang="en-US" dirty="0" err="1"/>
              <a:t>Greasidou</a:t>
            </a:r>
            <a:r>
              <a:rPr lang="en-US" dirty="0"/>
              <a:t> &amp; </a:t>
            </a:r>
            <a:r>
              <a:rPr lang="en-US" dirty="0" err="1"/>
              <a:t>Valachis</a:t>
            </a:r>
            <a:r>
              <a:rPr lang="en-US" dirty="0"/>
              <a:t>, 2022). Gathering the results of such efforts as the </a:t>
            </a:r>
            <a:r>
              <a:rPr lang="en-US" dirty="0" err="1"/>
              <a:t>programme</a:t>
            </a:r>
            <a:r>
              <a:rPr lang="en-US" dirty="0"/>
              <a:t> of employee satisfaction as the Great Place to Work, Hilton proves its commitment to its employees and their long-term career success.</a:t>
            </a:r>
          </a:p>
          <a:p>
            <a:r>
              <a:rPr lang="en-US" dirty="0"/>
              <a:t>On social media, job portals, career fairs, and employee referrals are some of the tools that Hilton uses to attract talent. The firm partners with institutions of higher learning to provide internships and graduate </a:t>
            </a:r>
            <a:r>
              <a:rPr lang="en-US" dirty="0" err="1"/>
              <a:t>programmes</a:t>
            </a:r>
            <a:r>
              <a:rPr lang="en-US" dirty="0"/>
              <a:t>. The reason is that by publishing employee success stories and reminding them about the career opportunities, Hilton reinforces its employer brand and attracts those who are interested in the development of their career in the hotel industry (Blayney et al., 2019).</a:t>
            </a: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4EBE94-D692-4821-9496-AB39681A40FB}"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Recruitment</a:t>
            </a:r>
          </a:p>
          <a:p>
            <a:r>
              <a:rPr lang="en-US" dirty="0"/>
              <a:t>Hilton has abandoned the old school of finding employees through newspapers and word-of-mouth recruitment for the new digital recruitment sites. Recruitment management systems, artificial intelligence and data analytics have now been used by the company to screen candidates with efficiency (Costa et al., 2021). The technologies are used to find qualified applicants and make the whole hiring process more efficient at Hilton.</a:t>
            </a:r>
            <a:endParaRPr lang="en-US" dirty="0">
              <a:ea typeface="Calibri" panose="020F0502020204030204"/>
              <a:cs typeface="Calibri" panose="020F0502020204030204"/>
            </a:endParaRPr>
          </a:p>
          <a:p>
            <a:r>
              <a:rPr lang="en-US" dirty="0"/>
              <a:t>Applications are done online via the Hilton career portal, where they are also reviewed by hiring departments. Applicants who have been shortlisted are subjected to internet-based tests, as well as </a:t>
            </a:r>
            <a:r>
              <a:rPr lang="en-US" dirty="0" err="1"/>
              <a:t>behavioural</a:t>
            </a:r>
            <a:r>
              <a:rPr lang="en-US" dirty="0"/>
              <a:t> interviews. There are jobs that are supplemented by skill tests. Hilton is also fair and diverse in its hiring as it advances equal opportunities and inclusive hiring procedures (Ansari et al., 2023).</a:t>
            </a: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4EBE94-D692-4821-9496-AB39681A40FB}"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Onboarding</a:t>
            </a:r>
          </a:p>
          <a:p>
            <a:r>
              <a:rPr lang="en-US" dirty="0"/>
              <a:t>A good onboarding </a:t>
            </a:r>
            <a:r>
              <a:rPr lang="en-US" dirty="0" err="1"/>
              <a:t>programme</a:t>
            </a:r>
            <a:r>
              <a:rPr lang="en-US" dirty="0"/>
              <a:t> will make new employees feel comfortable and ready to work. The onboarding </a:t>
            </a:r>
            <a:r>
              <a:rPr lang="en-US" dirty="0" err="1"/>
              <a:t>programmes</a:t>
            </a:r>
            <a:r>
              <a:rPr lang="en-US" dirty="0"/>
              <a:t> of Hilton also expose the employees to the culture, expectations, and standards of working at the company. This systematic process makes the workers adjust to their workplace within a short time, know their duties and acquire the self-confidence to provide high-quality hospitality services (</a:t>
            </a:r>
            <a:r>
              <a:rPr lang="en-US" dirty="0" err="1"/>
              <a:t>Greasidou</a:t>
            </a:r>
            <a:r>
              <a:rPr lang="en-US" dirty="0"/>
              <a:t> &amp; </a:t>
            </a:r>
            <a:r>
              <a:rPr lang="en-US" dirty="0" err="1"/>
              <a:t>Valachis</a:t>
            </a:r>
            <a:r>
              <a:rPr lang="en-US" dirty="0"/>
              <a:t>, 2022).</a:t>
            </a:r>
          </a:p>
          <a:p>
            <a:r>
              <a:rPr lang="en-US" dirty="0"/>
              <a:t>Employees will be presented with welcome meetings, a meeting with members of their team, and acquaintance with values and history of Hilton on the first day. The training </a:t>
            </a:r>
            <a:r>
              <a:rPr lang="en-US" dirty="0" err="1"/>
              <a:t>programmes</a:t>
            </a:r>
            <a:r>
              <a:rPr lang="en-US" dirty="0"/>
              <a:t> encompass hospitality standards, health and safety, and the company policies. Another option offered by Hilton is the employee portals that allow employees to find their schedules, resources, and valuable company information (Information Resources Management Association, 2019).</a:t>
            </a: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4EBE94-D692-4821-9496-AB39681A40FB}"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Development</a:t>
            </a:r>
          </a:p>
          <a:p>
            <a:r>
              <a:rPr lang="en-US" dirty="0"/>
              <a:t>Hilton is a firm believer in professional development and dedicates itself to achieving it by conducting continuous training and development. Workshops, cross-department training and career coaching are also offered to employees to improve their leadership and operational skills (Úbeda-García et al., 2017). These </a:t>
            </a:r>
            <a:r>
              <a:rPr lang="en-US" dirty="0" err="1"/>
              <a:t>programmes</a:t>
            </a:r>
            <a:r>
              <a:rPr lang="en-US" dirty="0"/>
              <a:t> assist the staff to work better as they are also ready to undertake new roles in the hospitality sector.</a:t>
            </a:r>
          </a:p>
          <a:p>
            <a:r>
              <a:rPr lang="en-US" dirty="0"/>
              <a:t>Hilton has leadership </a:t>
            </a:r>
            <a:r>
              <a:rPr lang="en-US" dirty="0" err="1"/>
              <a:t>programmes</a:t>
            </a:r>
            <a:r>
              <a:rPr lang="en-US" dirty="0"/>
              <a:t> that are used to cultivate future managers and leaders. The mentorship </a:t>
            </a:r>
            <a:r>
              <a:rPr lang="en-US" dirty="0" err="1"/>
              <a:t>programme</a:t>
            </a:r>
            <a:r>
              <a:rPr lang="en-US" dirty="0"/>
              <a:t> involves matching senior leaders with junior employees to develop their careers. The employees also feel motivated to attain professional qualifications and other training opportunities, and this enables them to reinforce their professional knowledge and attain long-term career aspirations in the </a:t>
            </a:r>
            <a:r>
              <a:rPr lang="en-US" dirty="0" err="1"/>
              <a:t>organisation</a:t>
            </a:r>
            <a:r>
              <a:rPr lang="en-US" dirty="0"/>
              <a:t> (Ansari et al., 2023).</a:t>
            </a: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4EBE94-D692-4821-9496-AB39681A40FB}"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6</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Retention</a:t>
            </a:r>
          </a:p>
          <a:p>
            <a:r>
              <a:rPr lang="en-US" dirty="0"/>
              <a:t>Hilton is concerned with employee engagement with the aim of enhancing job satisfaction and retention. The company uses surveys of the employees, promotes open communication and conducts team building activities (Greasidou &amp; Valachis, 2022). Hilton equally contributes to the work-life balance by offering flexible working hours and wellness programmes, which make staff members feel appreciated, motivated, and dedicated to their work in the company.</a:t>
            </a:r>
          </a:p>
          <a:p>
            <a:r>
              <a:rPr lang="en-US" dirty="0"/>
              <a:t>Hilton appreciates the efforts of employees using reward programmes, bonuses, and recognition programmes. The employees who perform well can get promotions and opportunities to advance their careers. The company is also known to celebrate employee milestones like work anniversaries and employee achievements, which makes the environment conducive and the employees feel valued and motivated to stay with the company (Khan et al., 2021).</a:t>
            </a: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4EBE94-D692-4821-9496-AB39681A40FB}"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7</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Separation</a:t>
            </a:r>
          </a:p>
          <a:p>
            <a:r>
              <a:rPr lang="en-US" dirty="0"/>
              <a:t>When employees move out of Hilton, the </a:t>
            </a:r>
            <a:r>
              <a:rPr lang="en-US" dirty="0" err="1"/>
              <a:t>organisation</a:t>
            </a:r>
            <a:r>
              <a:rPr lang="en-US" dirty="0"/>
              <a:t> is careful to make their separation process professional and respectful. Employees dispose of firm property, finish up files and balance work accounts. Hilton handles departures very well to ensure that good relationships are maintained and the employees are exposed to a professional and respectful time in the </a:t>
            </a:r>
            <a:r>
              <a:rPr lang="en-US" dirty="0" err="1"/>
              <a:t>organisation</a:t>
            </a:r>
            <a:r>
              <a:rPr lang="en-US" dirty="0"/>
              <a:t> (Blayney et al., 2019).</a:t>
            </a:r>
            <a:endParaRPr lang="en-US" dirty="0">
              <a:ea typeface="Calibri" panose="020F0502020204030204"/>
              <a:cs typeface="Calibri" panose="020F0502020204030204"/>
            </a:endParaRPr>
          </a:p>
          <a:p>
            <a:r>
              <a:rPr lang="en-US" dirty="0"/>
              <a:t>Exit interviews give employees the chance to leave employees to provide feedback concerning their experiences. Hilton </a:t>
            </a:r>
            <a:r>
              <a:rPr lang="en-US" dirty="0" err="1"/>
              <a:t>utilises</a:t>
            </a:r>
            <a:r>
              <a:rPr lang="en-US" dirty="0"/>
              <a:t> such information to find the areas in which the workplace culture and management </a:t>
            </a:r>
            <a:r>
              <a:rPr lang="en-US" dirty="0" err="1"/>
              <a:t>practises</a:t>
            </a:r>
            <a:r>
              <a:rPr lang="en-US" dirty="0"/>
              <a:t> could have been improved (Information Resources Management Association, 2019). The company also sustains professional relationships with the former employees, and this can provide them with future working or employment opportunities.</a:t>
            </a:r>
            <a:endParaRPr lang="en-US" dirty="0">
              <a:ea typeface="Calibri" panose="020F0502020204030204"/>
              <a:cs typeface="Calibri" panose="020F0502020204030204"/>
            </a:endParaRP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4EBE94-D692-4821-9496-AB39681A40FB}"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8</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Conclusion</a:t>
            </a:r>
          </a:p>
          <a:p>
            <a:r>
              <a:rPr lang="en-US" dirty="0"/>
              <a:t>The employee lifecycle strategy employed by Hilton is oriented on the recruitment and retention of skilled personnel, the </a:t>
            </a:r>
            <a:r>
              <a:rPr lang="en-US" dirty="0" err="1"/>
              <a:t>organisation</a:t>
            </a:r>
            <a:r>
              <a:rPr lang="en-US" dirty="0"/>
              <a:t> of the recruitment and onboarding process, the professional growth of the employee, and the retention of the talented employee (Costa et al., 2021). The individual stages make employees feel appreciated and assist them in developing effective careers as they contribute to the goal of Hilton in providing exceptional hospitality services.</a:t>
            </a:r>
          </a:p>
          <a:p>
            <a:r>
              <a:rPr lang="en-US" dirty="0"/>
              <a:t>The good employee lifecycle enhances employee satisfaction levels, performance and loyalty. The development, engagement, and respectful separation that Hilton pays attention to contribute to a motivated workforce. This strategy reinforces the quality of services and promotes the international reputation of Hilton as one of the strongest hospitality brands and employers of choice.</a:t>
            </a: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4EBE94-D692-4821-9496-AB39681A40FB}"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References</a:t>
            </a:r>
          </a:p>
          <a:p>
            <a:r>
              <a:rPr lang="en-US"/>
              <a:t>Ansari, A., Mahmood, S., Khan, K.I. and Asghar, F., 2023. Fostering green creativity through environmental values: The role of intrinsic motivation, environmental identity and green HR practices. </a:t>
            </a:r>
            <a:r>
              <a:rPr lang="en-US" i="1"/>
              <a:t>Pakistan Journal of Commerce and Social Sciences</a:t>
            </a:r>
            <a:r>
              <a:rPr lang="en-US"/>
              <a:t>, 17(2), pp.370–393.</a:t>
            </a:r>
          </a:p>
          <a:p>
            <a:r>
              <a:rPr lang="en-US" dirty="0"/>
              <a:t>Blayney, C., Cormier-MacBurnie, P. and Young, J.D., 2019. Facilitators and barriers to devolution of human resource management in Canadian hotels. In: </a:t>
            </a:r>
            <a:r>
              <a:rPr lang="en-US" i="1" dirty="0"/>
              <a:t>International Conference on Tourism Research</a:t>
            </a:r>
            <a:r>
              <a:rPr lang="en-US" dirty="0"/>
              <a:t>. Reading: Academic Conferences International Limited, pp.1–VII.</a:t>
            </a:r>
            <a:endParaRPr lang="en-US" dirty="0">
              <a:ea typeface="Calibri" panose="020F0502020204030204"/>
              <a:cs typeface="Calibri" panose="020F0502020204030204"/>
            </a:endParaRPr>
          </a:p>
          <a:p>
            <a:r>
              <a:rPr lang="en-US" dirty="0"/>
              <a:t>Calisto, M.L., 2015. How some HR management practices may hinder innovation: The case of the hotel industry. In: </a:t>
            </a:r>
            <a:r>
              <a:rPr lang="en-US" i="1" dirty="0"/>
              <a:t>European Conference on Innovation and Entrepreneurship</a:t>
            </a:r>
            <a:r>
              <a:rPr lang="en-US" dirty="0"/>
              <a:t>. Reading: Academic Conferences International Limited, p.113.</a:t>
            </a:r>
            <a:endParaRPr lang="en-US" dirty="0">
              <a:ea typeface="Calibri" panose="020F0502020204030204"/>
              <a:cs typeface="Calibri" panose="020F0502020204030204"/>
            </a:endParaRPr>
          </a:p>
          <a:p>
            <a:r>
              <a:rPr lang="en-US" dirty="0"/>
              <a:t>Costa, C., Natália, O. and Oliveira, I., 2021. The role and relevance of human resource management and its practices in the Portuguese hotel industry. </a:t>
            </a:r>
            <a:r>
              <a:rPr lang="en-US" i="1" dirty="0"/>
              <a:t>Tourism and Hospitality Management</a:t>
            </a:r>
            <a:r>
              <a:rPr lang="en-US" dirty="0"/>
              <a:t>, 27(2), pp.407–427.</a:t>
            </a:r>
            <a:endParaRPr lang="en-US" dirty="0">
              <a:ea typeface="Calibri" panose="020F0502020204030204"/>
              <a:cs typeface="Calibri" panose="020F0502020204030204"/>
            </a:endParaRPr>
          </a:p>
          <a:p>
            <a:r>
              <a:rPr lang="en-US" dirty="0"/>
              <a:t>Fronda, G., </a:t>
            </a:r>
            <a:r>
              <a:rPr lang="en-US" dirty="0" err="1"/>
              <a:t>Cassioli</a:t>
            </a:r>
            <a:r>
              <a:rPr lang="en-US" dirty="0"/>
              <a:t>, F., Sebastiani, R., Galeone, A.B. and Balconi, M., 2021. Paint it green: A neuroscientific approach to hotel sustainability and ecological tourism. </a:t>
            </a:r>
            <a:r>
              <a:rPr lang="en-US" i="1" dirty="0"/>
              <a:t>Environment, Development and Sustainability</a:t>
            </a:r>
            <a:r>
              <a:rPr lang="en-US" dirty="0"/>
              <a:t>, 23(10), pp.15513–15528.</a:t>
            </a:r>
            <a:endParaRPr lang="en-US" dirty="0">
              <a:ea typeface="Calibri" panose="020F0502020204030204"/>
              <a:cs typeface="Calibri" panose="020F0502020204030204"/>
            </a:endParaRPr>
          </a:p>
          <a:p>
            <a:r>
              <a:rPr lang="en-US" dirty="0" err="1"/>
              <a:t>Greasidou</a:t>
            </a:r>
            <a:r>
              <a:rPr lang="en-US" dirty="0"/>
              <a:t>, M. and </a:t>
            </a:r>
            <a:r>
              <a:rPr lang="en-US" dirty="0" err="1"/>
              <a:t>Valachis</a:t>
            </a:r>
            <a:r>
              <a:rPr lang="en-US" dirty="0"/>
              <a:t>, I., 2022. The role of human resource management in service quality improvement of hotel businesses. </a:t>
            </a:r>
            <a:r>
              <a:rPr lang="en-US" i="1" dirty="0"/>
              <a:t>Enlightening Tourism</a:t>
            </a:r>
            <a:r>
              <a:rPr lang="en-US" dirty="0"/>
              <a:t>, 12(3), pp.105–135.</a:t>
            </a:r>
            <a:endParaRPr lang="en-US" dirty="0">
              <a:ea typeface="Calibri" panose="020F0502020204030204"/>
              <a:cs typeface="Calibri" panose="020F0502020204030204"/>
            </a:endParaRPr>
          </a:p>
          <a:p>
            <a:r>
              <a:rPr lang="en-US" dirty="0"/>
              <a:t>Information Resources Management Association (ed.), 2019. </a:t>
            </a:r>
            <a:r>
              <a:rPr lang="en-US" i="1" dirty="0"/>
              <a:t>Corporate social responsibility: Concepts, methodologies, tools, and applications.</a:t>
            </a:r>
            <a:r>
              <a:rPr lang="en-US" dirty="0"/>
              <a:t> Hershey, PA: Business Science Reference (IGI Global).</a:t>
            </a:r>
            <a:endParaRPr lang="en-US" dirty="0">
              <a:ea typeface="Calibri" panose="020F0502020204030204"/>
              <a:cs typeface="Calibri" panose="020F0502020204030204"/>
            </a:endParaRPr>
          </a:p>
          <a:p>
            <a:r>
              <a:rPr lang="en-US" dirty="0"/>
              <a:t>Khan, A.N., Khan, N.A. and </a:t>
            </a:r>
            <a:r>
              <a:rPr lang="en-US" dirty="0" err="1"/>
              <a:t>Bodla</a:t>
            </a:r>
            <a:r>
              <a:rPr lang="en-US" dirty="0"/>
              <a:t>, A.A., 2021. The after-shock effects of high-performers turnover in hotel industry: A multi-level study. </a:t>
            </a:r>
            <a:r>
              <a:rPr lang="en-US" i="1" dirty="0"/>
              <a:t>International Journal of Contemporary Hospitality Management</a:t>
            </a:r>
            <a:r>
              <a:rPr lang="en-US" dirty="0"/>
              <a:t>, 33(10), pp.3277–3295.</a:t>
            </a:r>
          </a:p>
          <a:p>
            <a:r>
              <a:rPr lang="en-US" dirty="0"/>
              <a:t>Úbeda-García, M., </a:t>
            </a:r>
            <a:r>
              <a:rPr lang="en-US" dirty="0" err="1"/>
              <a:t>Claver</a:t>
            </a:r>
            <a:r>
              <a:rPr lang="en-US" dirty="0"/>
              <a:t>-Cortés, E., Marco-Lajara, B. and Zaragoza-Sáez, P., 2017. Human resource flexibility and performance in the hotel industry: The role of organizational ambidexterity. </a:t>
            </a:r>
            <a:r>
              <a:rPr lang="en-US" i="1" dirty="0"/>
              <a:t>Personnel Review</a:t>
            </a:r>
            <a:r>
              <a:rPr lang="en-US" dirty="0"/>
              <a:t>, 46(4), pp.824–846.</a:t>
            </a:r>
          </a:p>
          <a:p>
            <a:endParaRPr lang="en-US" dirty="0">
              <a:ea typeface="Calibri" panose="020F0502020204030204"/>
              <a:cs typeface="Calibri" panose="020F0502020204030204"/>
            </a:endParaRP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C44EBE94-D692-4821-9496-AB39681A40FB}" type="slidenum">
              <a:rPr kumimoji="0" sz="1200" b="0" i="0" u="none" strike="noStrike" kern="1200" cap="none" spc="0" normalizeH="0" baseline="0" noProof="0">
                <a:ln>
                  <a:noFill/>
                </a:ln>
                <a:solidFill>
                  <a:prstClr val="black"/>
                </a:solidFill>
                <a:effectLst/>
                <a:uLnTx/>
                <a:uFillTx/>
                <a:latin typeface="Calibri"/>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a:ln>
                <a:noFill/>
              </a:ln>
              <a:solidFill>
                <a:prstClr val="black"/>
              </a:solidFill>
              <a:effectLst/>
              <a:uLnTx/>
              <a:uFillTx/>
              <a:latin typeface="Calibri"/>
              <a:ea typeface="+mn-ea"/>
              <a:cs typeface="+mn-cs"/>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94303099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79444535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3406935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01876871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07471358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495902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8337641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0209705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62893005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8504582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2275100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5/1/2026</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530401151"/>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pic>
        <p:nvPicPr>
          <p:cNvPr id="5" name="Picture 4" descr="Hilton Hotels and Resorts - Iconic Stays In The World's Top Destinations"/>
          <p:cNvPicPr>
            <a:picLocks noChangeAspect="1"/>
          </p:cNvPicPr>
          <p:nvPr/>
        </p:nvPicPr>
        <p:blipFill>
          <a:blip r:embed="rId2"/>
          <a:srcRect l="11364" t="9091" r="23999"/>
          <a:stretch>
            <a:fillRect/>
          </a:stretch>
        </p:blipFill>
        <p:spPr>
          <a:xfrm>
            <a:off x="3523488" y="10"/>
            <a:ext cx="8668512" cy="6857990"/>
          </a:xfrm>
          <a:prstGeom prst="rect">
            <a:avLst/>
          </a:prstGeom>
        </p:spPr>
      </p:pic>
      <p:sp>
        <p:nvSpPr>
          <p:cNvPr id="18" name="Rectangle 17"/>
          <p:cNvSpPr>
            <a:spLocks noGrp="1" noRot="1" noChangeAspect="1" noMove="1" noResize="1" noEditPoints="1" noAdjustHandles="1" noChangeArrowheads="1" noChangeShapeType="1" noTextEdit="1"/>
          </p:cNvSpPr>
          <p:nvPr/>
        </p:nvSpPr>
        <p:spPr>
          <a:xfrm>
            <a:off x="3" y="0"/>
            <a:ext cx="9339206" cy="6858000"/>
          </a:xfrm>
          <a:prstGeom prst="rect">
            <a:avLst/>
          </a:prstGeom>
          <a:gradFill>
            <a:gsLst>
              <a:gs pos="58000">
                <a:schemeClr val="tx1"/>
              </a:gs>
              <a:gs pos="33000">
                <a:schemeClr val="tx1">
                  <a:alpha val="64000"/>
                </a:schemeClr>
              </a:gs>
              <a:gs pos="0">
                <a:schemeClr val="tx1">
                  <a:alpha val="0"/>
                </a:schemeClr>
              </a:gs>
              <a:gs pos="100000">
                <a:schemeClr val="tx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Aptos"/>
              <a:ea typeface="+mn-ea"/>
              <a:cs typeface="+mn-cs"/>
            </a:endParaRPr>
          </a:p>
        </p:txBody>
      </p:sp>
      <p:sp>
        <p:nvSpPr>
          <p:cNvPr id="2" name="Title 1"/>
          <p:cNvSpPr>
            <a:spLocks noGrp="1"/>
          </p:cNvSpPr>
          <p:nvPr>
            <p:ph type="ctrTitle"/>
          </p:nvPr>
        </p:nvSpPr>
        <p:spPr>
          <a:xfrm>
            <a:off x="477981" y="1122363"/>
            <a:ext cx="4023360" cy="3204134"/>
          </a:xfrm>
        </p:spPr>
        <p:txBody>
          <a:bodyPr anchor="b">
            <a:normAutofit/>
          </a:bodyPr>
          <a:lstStyle/>
          <a:p>
            <a:pPr algn="l"/>
            <a:r>
              <a:rPr lang="en-US" sz="4800">
                <a:solidFill>
                  <a:schemeClr val="bg1"/>
                </a:solidFill>
                <a:ea typeface="+mj-lt"/>
                <a:cs typeface="+mj-lt"/>
              </a:rPr>
              <a:t>Personnel Resourcing and Development</a:t>
            </a:r>
            <a:endParaRPr lang="en-US" sz="4800">
              <a:solidFill>
                <a:schemeClr val="bg1"/>
              </a:solidFill>
            </a:endParaRPr>
          </a:p>
        </p:txBody>
      </p:sp>
      <p:sp>
        <p:nvSpPr>
          <p:cNvPr id="3" name="Subtitle 2"/>
          <p:cNvSpPr>
            <a:spLocks noGrp="1"/>
          </p:cNvSpPr>
          <p:nvPr>
            <p:ph type="subTitle" idx="1"/>
          </p:nvPr>
        </p:nvSpPr>
        <p:spPr>
          <a:xfrm>
            <a:off x="477980" y="4872922"/>
            <a:ext cx="4023359" cy="1208141"/>
          </a:xfrm>
        </p:spPr>
        <p:txBody>
          <a:bodyPr vert="horz" lIns="91440" tIns="45720" rIns="91440" bIns="45720" rtlCol="0">
            <a:normAutofit/>
          </a:bodyPr>
          <a:lstStyle/>
          <a:p>
            <a:pPr algn="l"/>
            <a:r>
              <a:rPr lang="en-US" sz="2000">
                <a:solidFill>
                  <a:schemeClr val="bg1"/>
                </a:solidFill>
                <a:ea typeface="+mn-lt"/>
                <a:cs typeface="+mn-lt"/>
              </a:rPr>
              <a:t>Presentation</a:t>
            </a:r>
            <a:endParaRPr lang="en-US" sz="2000">
              <a:solidFill>
                <a:schemeClr val="bg1"/>
              </a:solidFill>
            </a:endParaRPr>
          </a:p>
        </p:txBody>
      </p:sp>
      <p:sp>
        <p:nvSpPr>
          <p:cNvPr id="16" name="Rectangle 15"/>
          <p:cNvSpPr>
            <a:spLocks noGrp="1" noRot="1" noChangeAspect="1" noMove="1" noResize="1" noEditPoints="1" noAdjustHandles="1" noChangeArrowheads="1" noChangeShapeType="1" noTextEdit="1"/>
          </p:cNvSpPr>
          <p:nvPr/>
        </p:nvSpPr>
        <p:spPr>
          <a:xfrm>
            <a:off x="481029" y="4546920"/>
            <a:ext cx="3977640" cy="18288"/>
          </a:xfrm>
          <a:prstGeom prst="rect">
            <a:avLst/>
          </a:prstGeom>
          <a:solidFill>
            <a:schemeClr val="tx1"/>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p:cNvSpPr>
            <a:spLocks noGrp="1" noRot="1" noChangeAspect="1" noMove="1" noResize="1" noEditPoints="1" noAdjustHandles="1" noChangeArrowheads="1" noChangeShapeType="1" noTextEdit="1"/>
          </p:cNvSpPr>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8" name="Arc 17"/>
          <p:cNvSpPr>
            <a:spLocks noGrp="1" noRot="1" noChangeAspect="1" noMove="1" noResize="1" noEditPoints="1" noAdjustHandles="1" noChangeArrowheads="1" noChangeShapeType="1" noTextEdit="1"/>
          </p:cNvSpPr>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94962" y="479493"/>
            <a:ext cx="5458838" cy="1325563"/>
          </a:xfrm>
        </p:spPr>
        <p:txBody>
          <a:bodyPr>
            <a:normAutofit/>
          </a:bodyPr>
          <a:lstStyle/>
          <a:p>
            <a:r>
              <a:rPr lang="en-US">
                <a:ea typeface="+mj-lt"/>
                <a:cs typeface="+mj-lt"/>
              </a:rPr>
              <a:t>Introduction to Hilton Hotels &amp; Resorts</a:t>
            </a:r>
            <a:endParaRPr lang="en-US"/>
          </a:p>
        </p:txBody>
      </p:sp>
      <p:sp>
        <p:nvSpPr>
          <p:cNvPr id="20" name="Freeform: Shape 19"/>
          <p:cNvSpPr>
            <a:spLocks noGrp="1" noRot="1" noChangeAspect="1" noMove="1" noResize="1" noEditPoints="1" noAdjustHandles="1" noChangeArrowheads="1" noChangeShapeType="1" noTextEdit="1"/>
          </p:cNvSpPr>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pic>
        <p:nvPicPr>
          <p:cNvPr id="4" name="Picture 3" descr="Hilton Hotels in United Kingdom - Find Hotels - Hilton"/>
          <p:cNvPicPr>
            <a:picLocks noChangeAspect="1"/>
          </p:cNvPicPr>
          <p:nvPr/>
        </p:nvPicPr>
        <p:blipFill>
          <a:blip r:embed="rId3"/>
          <a:stretch>
            <a:fillRect/>
          </a:stretch>
        </p:blipFill>
        <p:spPr>
          <a:xfrm>
            <a:off x="703182" y="1749677"/>
            <a:ext cx="4777381" cy="318890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5894962" y="1984443"/>
            <a:ext cx="5458838" cy="4192520"/>
          </a:xfrm>
        </p:spPr>
        <p:txBody>
          <a:bodyPr vert="horz" lIns="91440" tIns="45720" rIns="91440" bIns="45720" rtlCol="0">
            <a:normAutofit/>
          </a:bodyPr>
          <a:lstStyle/>
          <a:p>
            <a:r>
              <a:rPr lang="en-US" sz="1500">
                <a:ea typeface="+mn-lt"/>
                <a:cs typeface="+mn-lt"/>
              </a:rPr>
              <a:t>Hilton Hotels &amp; Resorts is a leading global hospitality company founded in 1919 by Conrad Hilton.</a:t>
            </a:r>
            <a:endParaRPr lang="en-US" sz="1500"/>
          </a:p>
          <a:p>
            <a:r>
              <a:rPr lang="en-US" sz="1500">
                <a:ea typeface="+mn-lt"/>
                <a:cs typeface="+mn-lt"/>
              </a:rPr>
              <a:t>The company operates in more than 100 countries with a diverse portfolio of luxury and mid-scale hotels.</a:t>
            </a:r>
            <a:endParaRPr lang="en-US" sz="1500"/>
          </a:p>
          <a:p>
            <a:r>
              <a:rPr lang="en-US" sz="1500">
                <a:ea typeface="+mn-lt"/>
                <a:cs typeface="+mn-lt"/>
              </a:rPr>
              <a:t>Hilton is globally </a:t>
            </a:r>
            <a:r>
              <a:rPr lang="en-US" sz="1500" err="1">
                <a:ea typeface="+mn-lt"/>
                <a:cs typeface="+mn-lt"/>
              </a:rPr>
              <a:t>recognised</a:t>
            </a:r>
            <a:r>
              <a:rPr lang="en-US" sz="1500">
                <a:ea typeface="+mn-lt"/>
                <a:cs typeface="+mn-lt"/>
              </a:rPr>
              <a:t> for high-quality customer service and strong hospitality standards </a:t>
            </a:r>
            <a:r>
              <a:rPr lang="en-US" sz="1500" b="1">
                <a:ea typeface="+mn-lt"/>
                <a:cs typeface="+mn-lt"/>
              </a:rPr>
              <a:t>(Costa et al., 2021)</a:t>
            </a:r>
            <a:r>
              <a:rPr lang="en-US" sz="1500">
                <a:ea typeface="+mn-lt"/>
                <a:cs typeface="+mn-lt"/>
              </a:rPr>
              <a:t>.</a:t>
            </a:r>
            <a:endParaRPr lang="en-US" sz="1500"/>
          </a:p>
          <a:p>
            <a:r>
              <a:rPr lang="en-US" sz="1500">
                <a:ea typeface="+mn-lt"/>
                <a:cs typeface="+mn-lt"/>
              </a:rPr>
              <a:t>The </a:t>
            </a:r>
            <a:r>
              <a:rPr lang="en-US" sz="1500" err="1">
                <a:ea typeface="+mn-lt"/>
                <a:cs typeface="+mn-lt"/>
              </a:rPr>
              <a:t>organisation</a:t>
            </a:r>
            <a:r>
              <a:rPr lang="en-US" sz="1500">
                <a:ea typeface="+mn-lt"/>
                <a:cs typeface="+mn-lt"/>
              </a:rPr>
              <a:t> promotes a positive and inclusive workplace where employees feel respected and valued.</a:t>
            </a:r>
            <a:endParaRPr lang="en-US" sz="1500"/>
          </a:p>
          <a:p>
            <a:r>
              <a:rPr lang="en-US" sz="1500">
                <a:ea typeface="+mn-lt"/>
                <a:cs typeface="+mn-lt"/>
              </a:rPr>
              <a:t>Hilton also focuses on sustainability and social responsibility through its “Travel with Purpose” initiative </a:t>
            </a:r>
            <a:r>
              <a:rPr lang="en-US" sz="1500" b="1">
                <a:ea typeface="+mn-lt"/>
                <a:cs typeface="+mn-lt"/>
              </a:rPr>
              <a:t>(Fronda et al., 2021)</a:t>
            </a:r>
            <a:r>
              <a:rPr lang="en-US" sz="1500">
                <a:ea typeface="+mn-lt"/>
                <a:cs typeface="+mn-lt"/>
              </a:rPr>
              <a:t>.</a:t>
            </a:r>
            <a:endParaRPr lang="en-US" sz="1500"/>
          </a:p>
          <a:p>
            <a:endParaRPr lang="en-US" sz="1500"/>
          </a:p>
        </p:txBody>
      </p:sp>
      <p:sp>
        <p:nvSpPr>
          <p:cNvPr id="5" name="TextBox 4"/>
          <p:cNvSpPr txBox="1"/>
          <p:nvPr/>
        </p:nvSpPr>
        <p:spPr>
          <a:xfrm>
            <a:off x="704127" y="5030165"/>
            <a:ext cx="60960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800" b="0" i="0" u="none" strike="noStrike" kern="1200" cap="none" spc="0" normalizeH="0" baseline="0" noProof="0" dirty="0">
                <a:ln>
                  <a:noFill/>
                </a:ln>
                <a:solidFill>
                  <a:prstClr val="black"/>
                </a:solidFill>
                <a:effectLst/>
                <a:uLnTx/>
                <a:uFillTx/>
                <a:latin typeface="Aptos"/>
                <a:ea typeface="+mn-ea"/>
                <a:cs typeface="+mn-cs"/>
              </a:rPr>
              <a:t>https://www.hilton.com/im/en/WATHNHN/17752764/wathn-exterior-night.jpg?impolicy=crop&amp;cw=4779&amp;ch=3186&amp;gravity=NorthWest&amp;xposition=110&amp;yposition=0&amp;rw=640&amp;rh=427</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800" b="0" i="0" u="none" strike="noStrike" kern="1200" cap="none" spc="0" normalizeH="0" baseline="0" noProof="0" dirty="0">
              <a:ln>
                <a:noFill/>
              </a:ln>
              <a:solidFill>
                <a:prstClr val="black"/>
              </a:solidFill>
              <a:effectLst/>
              <a:uLnTx/>
              <a:uFillTx/>
              <a:latin typeface="Aptos"/>
              <a:ea typeface="+mn-ea"/>
              <a:cs typeface="+mn-cs"/>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 name="Title 1"/>
          <p:cNvSpPr>
            <a:spLocks noGrp="1"/>
          </p:cNvSpPr>
          <p:nvPr>
            <p:ph type="title"/>
          </p:nvPr>
        </p:nvSpPr>
        <p:spPr>
          <a:xfrm>
            <a:off x="793662" y="386930"/>
            <a:ext cx="10066122" cy="1298448"/>
          </a:xfrm>
        </p:spPr>
        <p:txBody>
          <a:bodyPr anchor="b">
            <a:normAutofit/>
          </a:bodyPr>
          <a:lstStyle/>
          <a:p>
            <a:r>
              <a:rPr lang="en-US" sz="4800">
                <a:ea typeface="+mj-lt"/>
                <a:cs typeface="+mj-lt"/>
              </a:rPr>
              <a:t>Attraction</a:t>
            </a:r>
            <a:endParaRPr lang="en-US" sz="4800"/>
          </a:p>
        </p:txBody>
      </p:sp>
      <p:sp>
        <p:nvSpPr>
          <p:cNvPr id="16" name="Rectangle 15"/>
          <p:cNvSpPr>
            <a:spLocks noGrp="1" noRot="1" noChangeAspect="1" noMove="1" noResize="1" noEditPoints="1" noAdjustHandles="1" noChangeArrowheads="1" noChangeShapeType="1" noTextEdit="1"/>
          </p:cNvSpPr>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18" name="Rectangle 17"/>
          <p:cNvSpPr>
            <a:spLocks noGrp="1" noRot="1" noChangeAspect="1" noMove="1" noResize="1" noEditPoints="1" noAdjustHandles="1" noChangeArrowheads="1" noChangeShapeType="1" noTextEdit="1"/>
          </p:cNvSpPr>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3" name="Content Placeholder 2"/>
          <p:cNvSpPr>
            <a:spLocks noGrp="1"/>
          </p:cNvSpPr>
          <p:nvPr>
            <p:ph idx="1"/>
          </p:nvPr>
        </p:nvSpPr>
        <p:spPr>
          <a:xfrm>
            <a:off x="793661" y="2599509"/>
            <a:ext cx="4530898" cy="3639450"/>
          </a:xfrm>
        </p:spPr>
        <p:txBody>
          <a:bodyPr vert="horz" lIns="91440" tIns="45720" rIns="91440" bIns="45720" rtlCol="0" anchor="ctr">
            <a:normAutofit/>
          </a:bodyPr>
          <a:lstStyle/>
          <a:p>
            <a:r>
              <a:rPr lang="en-US" sz="1400" dirty="0">
                <a:ea typeface="+mn-lt"/>
                <a:cs typeface="+mn-lt"/>
              </a:rPr>
              <a:t>Hilton’s employer brand reflects its strong reputation in hospitality and employee development.</a:t>
            </a:r>
            <a:endParaRPr lang="en-US" sz="1400" dirty="0"/>
          </a:p>
          <a:p>
            <a:r>
              <a:rPr lang="en-US" sz="1400" dirty="0">
                <a:ea typeface="+mn-lt"/>
                <a:cs typeface="+mn-lt"/>
              </a:rPr>
              <a:t>The company promotes a workplace culture based on teamwork, diversity, and personal growth (</a:t>
            </a:r>
            <a:r>
              <a:rPr lang="en-US" sz="1400" dirty="0" err="1">
                <a:ea typeface="+mn-lt"/>
                <a:cs typeface="+mn-lt"/>
              </a:rPr>
              <a:t>Greasidou</a:t>
            </a:r>
            <a:r>
              <a:rPr lang="en-US" sz="1400" dirty="0">
                <a:ea typeface="+mn-lt"/>
                <a:cs typeface="+mn-lt"/>
              </a:rPr>
              <a:t> &amp; </a:t>
            </a:r>
            <a:r>
              <a:rPr lang="en-US" sz="1400" dirty="0" err="1">
                <a:ea typeface="+mn-lt"/>
                <a:cs typeface="+mn-lt"/>
              </a:rPr>
              <a:t>Valachis</a:t>
            </a:r>
            <a:r>
              <a:rPr lang="en-US" sz="1400" dirty="0">
                <a:ea typeface="+mn-lt"/>
                <a:cs typeface="+mn-lt"/>
              </a:rPr>
              <a:t>, 2022).</a:t>
            </a:r>
            <a:endParaRPr lang="en-US" sz="1400" dirty="0"/>
          </a:p>
          <a:p>
            <a:r>
              <a:rPr lang="en-US" sz="1400" dirty="0">
                <a:ea typeface="+mn-lt"/>
                <a:cs typeface="+mn-lt"/>
              </a:rPr>
              <a:t>Initiatives such as the “Great Place to Work” </a:t>
            </a:r>
            <a:r>
              <a:rPr lang="en-US" sz="1400" dirty="0" err="1">
                <a:ea typeface="+mn-lt"/>
                <a:cs typeface="+mn-lt"/>
              </a:rPr>
              <a:t>programme</a:t>
            </a:r>
            <a:r>
              <a:rPr lang="en-US" sz="1400" dirty="0">
                <a:ea typeface="+mn-lt"/>
                <a:cs typeface="+mn-lt"/>
              </a:rPr>
              <a:t> demonstrate Hilton’s commitment to employee satisfaction.</a:t>
            </a:r>
            <a:endParaRPr lang="en-US" sz="1400" dirty="0"/>
          </a:p>
          <a:p>
            <a:r>
              <a:rPr lang="en-US" sz="1400">
                <a:ea typeface="+mn-lt"/>
                <a:cs typeface="+mn-lt"/>
              </a:rPr>
              <a:t>Hilton attracts talent through social media, career portals, job fairs, and employee referrals.</a:t>
            </a:r>
            <a:endParaRPr lang="en-US" sz="1400" dirty="0"/>
          </a:p>
          <a:p>
            <a:r>
              <a:rPr lang="en-US" sz="1400">
                <a:ea typeface="+mn-lt"/>
                <a:cs typeface="+mn-lt"/>
              </a:rPr>
              <a:t>Partnerships with universities help Hilton recruit interns and graduates interested in hospitality careers (Blayney et al., 2019).</a:t>
            </a:r>
            <a:endParaRPr lang="en-US" sz="1400" dirty="0"/>
          </a:p>
          <a:p>
            <a:endParaRPr lang="en-US" sz="1400" dirty="0"/>
          </a:p>
        </p:txBody>
      </p:sp>
      <p:pic>
        <p:nvPicPr>
          <p:cNvPr id="4" name="Picture 3" descr="Hilton Gatwick - Update Group"/>
          <p:cNvPicPr>
            <a:picLocks noChangeAspect="1"/>
          </p:cNvPicPr>
          <p:nvPr/>
        </p:nvPicPr>
        <p:blipFill>
          <a:blip r:embed="rId3"/>
          <a:stretch>
            <a:fillRect/>
          </a:stretch>
        </p:blipFill>
        <p:spPr>
          <a:xfrm>
            <a:off x="5911532" y="2622472"/>
            <a:ext cx="5150277" cy="3437809"/>
          </a:xfrm>
          <a:prstGeom prst="rect">
            <a:avLst/>
          </a:prstGeom>
        </p:spPr>
      </p:pic>
      <p:sp>
        <p:nvSpPr>
          <p:cNvPr id="20" name="Rectangle 19"/>
          <p:cNvSpPr>
            <a:spLocks noGrp="1" noRot="1" noChangeAspect="1" noMove="1" noResize="1" noEditPoints="1" noAdjustHandles="1" noChangeArrowheads="1" noChangeShapeType="1" noTextEdit="1"/>
          </p:cNvSpPr>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5" name="TextBox 4"/>
          <p:cNvSpPr txBox="1"/>
          <p:nvPr/>
        </p:nvSpPr>
        <p:spPr>
          <a:xfrm>
            <a:off x="6022932" y="6069904"/>
            <a:ext cx="609600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ptos"/>
                <a:ea typeface="+mn-ea"/>
                <a:cs typeface="+mn-cs"/>
              </a:rPr>
              <a:t>https://updategroup.com/wp-content/uploads/2024/02/2-Hilton-Gatwick.jpg</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black"/>
              </a:solidFill>
              <a:effectLst/>
              <a:uLnTx/>
              <a:uFillTx/>
              <a:latin typeface="Aptos"/>
              <a:ea typeface="+mn-ea"/>
              <a:cs typeface="+mn-cs"/>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 name="Title 1"/>
          <p:cNvSpPr>
            <a:spLocks noGrp="1"/>
          </p:cNvSpPr>
          <p:nvPr>
            <p:ph type="title"/>
          </p:nvPr>
        </p:nvSpPr>
        <p:spPr>
          <a:xfrm>
            <a:off x="6739128" y="638089"/>
            <a:ext cx="4818888" cy="1476801"/>
          </a:xfrm>
        </p:spPr>
        <p:txBody>
          <a:bodyPr anchor="b">
            <a:normAutofit/>
          </a:bodyPr>
          <a:lstStyle/>
          <a:p>
            <a:r>
              <a:rPr lang="en-US" sz="5400">
                <a:ea typeface="+mj-lt"/>
                <a:cs typeface="+mj-lt"/>
              </a:rPr>
              <a:t>Recruitment</a:t>
            </a:r>
            <a:endParaRPr lang="en-US" sz="5400"/>
          </a:p>
        </p:txBody>
      </p:sp>
      <p:pic>
        <p:nvPicPr>
          <p:cNvPr id="4" name="Picture 3" descr="A proper recruitment process helps hire the right sort of candidates."/>
          <p:cNvPicPr>
            <a:picLocks noChangeAspect="1"/>
          </p:cNvPicPr>
          <p:nvPr/>
        </p:nvPicPr>
        <p:blipFill>
          <a:blip r:embed="rId3"/>
          <a:stretch>
            <a:fillRect/>
          </a:stretch>
        </p:blipFill>
        <p:spPr>
          <a:xfrm>
            <a:off x="630936" y="699516"/>
            <a:ext cx="5458968" cy="5458968"/>
          </a:xfrm>
          <a:prstGeom prst="rect">
            <a:avLst/>
          </a:prstGeom>
        </p:spPr>
      </p:pic>
      <p:sp>
        <p:nvSpPr>
          <p:cNvPr id="18" name="sketch line"/>
          <p:cNvSpPr>
            <a:spLocks noGrp="1" noRot="1" noChangeAspect="1" noMove="1" noResize="1" noEditPoints="1" noAdjustHandles="1" noChangeArrowheads="1" noChangeShapeType="1" noTextEdit="1"/>
          </p:cNvSpPr>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3" name="Content Placeholder 2"/>
          <p:cNvSpPr>
            <a:spLocks noGrp="1"/>
          </p:cNvSpPr>
          <p:nvPr>
            <p:ph idx="1"/>
          </p:nvPr>
        </p:nvSpPr>
        <p:spPr>
          <a:xfrm>
            <a:off x="6739128" y="2664886"/>
            <a:ext cx="4818888" cy="3550789"/>
          </a:xfrm>
        </p:spPr>
        <p:txBody>
          <a:bodyPr vert="horz" lIns="91440" tIns="45720" rIns="91440" bIns="45720" rtlCol="0" anchor="t">
            <a:normAutofit/>
          </a:bodyPr>
          <a:lstStyle/>
          <a:p>
            <a:r>
              <a:rPr lang="en-US" sz="1500">
                <a:ea typeface="+mn-lt"/>
                <a:cs typeface="+mn-lt"/>
              </a:rPr>
              <a:t>Hilton has shifted from traditional recruitment methods to modern digital recruitment platforms.</a:t>
            </a:r>
            <a:endParaRPr lang="en-US" sz="1500" dirty="0"/>
          </a:p>
          <a:p>
            <a:r>
              <a:rPr lang="en-US" sz="1500">
                <a:ea typeface="+mn-lt"/>
                <a:cs typeface="+mn-lt"/>
              </a:rPr>
              <a:t>The company uses recruitment systems, artificial intelligence, and data analytics to screen candidates (Costa et al., 2021).</a:t>
            </a:r>
            <a:endParaRPr lang="en-US" sz="1500" dirty="0"/>
          </a:p>
          <a:p>
            <a:r>
              <a:rPr lang="en-US" sz="1500">
                <a:ea typeface="+mn-lt"/>
                <a:cs typeface="+mn-lt"/>
              </a:rPr>
              <a:t>Applicants typically apply through Hilton’s online career portal.</a:t>
            </a:r>
            <a:endParaRPr lang="en-US" sz="1500" dirty="0"/>
          </a:p>
          <a:p>
            <a:r>
              <a:rPr lang="en-US" sz="1500" dirty="0">
                <a:ea typeface="+mn-lt"/>
                <a:cs typeface="+mn-lt"/>
              </a:rPr>
              <a:t>Shortlisted candidates may complete online assessments and </a:t>
            </a:r>
            <a:r>
              <a:rPr lang="en-US" sz="1500" dirty="0" err="1">
                <a:ea typeface="+mn-lt"/>
                <a:cs typeface="+mn-lt"/>
              </a:rPr>
              <a:t>behavioural</a:t>
            </a:r>
            <a:r>
              <a:rPr lang="en-US" sz="1500" dirty="0">
                <a:ea typeface="+mn-lt"/>
                <a:cs typeface="+mn-lt"/>
              </a:rPr>
              <a:t> interviews.</a:t>
            </a:r>
            <a:endParaRPr lang="en-US" sz="1500" dirty="0"/>
          </a:p>
          <a:p>
            <a:r>
              <a:rPr lang="en-US" sz="1500" dirty="0">
                <a:ea typeface="+mn-lt"/>
                <a:cs typeface="+mn-lt"/>
              </a:rPr>
              <a:t>Hilton </a:t>
            </a:r>
            <a:r>
              <a:rPr lang="en-US" sz="1500" dirty="0" err="1">
                <a:ea typeface="+mn-lt"/>
                <a:cs typeface="+mn-lt"/>
              </a:rPr>
              <a:t>emphasises</a:t>
            </a:r>
            <a:r>
              <a:rPr lang="en-US" sz="1500" dirty="0">
                <a:ea typeface="+mn-lt"/>
                <a:cs typeface="+mn-lt"/>
              </a:rPr>
              <a:t> diversity, equity, and inclusion to ensure fair hiring practices (Ansari et al., 2023).</a:t>
            </a:r>
            <a:endParaRPr lang="en-US" sz="1500" dirty="0"/>
          </a:p>
          <a:p>
            <a:endParaRPr lang="en-US" sz="1500" dirty="0"/>
          </a:p>
        </p:txBody>
      </p:sp>
      <p:sp>
        <p:nvSpPr>
          <p:cNvPr id="5" name="TextBox 4"/>
          <p:cNvSpPr txBox="1"/>
          <p:nvPr/>
        </p:nvSpPr>
        <p:spPr>
          <a:xfrm>
            <a:off x="803753" y="6216041"/>
            <a:ext cx="609600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100" b="0" i="0" u="none" strike="noStrike" kern="1200" cap="none" spc="0" normalizeH="0" baseline="0" noProof="0" dirty="0">
                <a:ln>
                  <a:noFill/>
                </a:ln>
                <a:solidFill>
                  <a:prstClr val="black"/>
                </a:solidFill>
                <a:effectLst/>
                <a:uLnTx/>
                <a:uFillTx/>
                <a:latin typeface="Aptos"/>
                <a:ea typeface="+mn-ea"/>
                <a:cs typeface="+mn-cs"/>
              </a:rPr>
              <a:t>https://www.shrofile.com/blog/wp-content/uploads/2022/05/Recruitment-process.jpg</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100" b="0" i="0" u="none" strike="noStrike" kern="1200" cap="none" spc="0" normalizeH="0" baseline="0" noProof="0" dirty="0">
              <a:ln>
                <a:noFill/>
              </a:ln>
              <a:solidFill>
                <a:prstClr val="black"/>
              </a:solidFill>
              <a:effectLst/>
              <a:uLnTx/>
              <a:uFillTx/>
              <a:latin typeface="Aptos"/>
              <a:ea typeface="+mn-ea"/>
              <a:cs typeface="+mn-cs"/>
            </a:endParaRPr>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 name="Title 1"/>
          <p:cNvSpPr>
            <a:spLocks noGrp="1"/>
          </p:cNvSpPr>
          <p:nvPr>
            <p:ph type="title"/>
          </p:nvPr>
        </p:nvSpPr>
        <p:spPr>
          <a:xfrm>
            <a:off x="6739128" y="638089"/>
            <a:ext cx="4818888" cy="1476801"/>
          </a:xfrm>
        </p:spPr>
        <p:txBody>
          <a:bodyPr anchor="b">
            <a:normAutofit/>
          </a:bodyPr>
          <a:lstStyle/>
          <a:p>
            <a:r>
              <a:rPr lang="en-US" sz="5400">
                <a:ea typeface="+mj-lt"/>
                <a:cs typeface="+mj-lt"/>
              </a:rPr>
              <a:t>Onboarding</a:t>
            </a:r>
            <a:endParaRPr lang="en-US" sz="5400"/>
          </a:p>
        </p:txBody>
      </p:sp>
      <p:pic>
        <p:nvPicPr>
          <p:cNvPr id="4" name="Picture 3" descr="Onboarding Meaning, Process &amp; Definition | HROne"/>
          <p:cNvPicPr>
            <a:picLocks noChangeAspect="1"/>
          </p:cNvPicPr>
          <p:nvPr/>
        </p:nvPicPr>
        <p:blipFill>
          <a:blip r:embed="rId3"/>
          <a:stretch>
            <a:fillRect/>
          </a:stretch>
        </p:blipFill>
        <p:spPr>
          <a:xfrm>
            <a:off x="630936" y="2084729"/>
            <a:ext cx="5458968" cy="2688541"/>
          </a:xfrm>
          <a:prstGeom prst="rect">
            <a:avLst/>
          </a:prstGeom>
        </p:spPr>
      </p:pic>
      <p:sp>
        <p:nvSpPr>
          <p:cNvPr id="17" name="sketch line"/>
          <p:cNvSpPr>
            <a:spLocks noGrp="1" noRot="1" noChangeAspect="1" noMove="1" noResize="1" noEditPoints="1" noAdjustHandles="1" noChangeArrowheads="1" noChangeShapeType="1" noTextEdit="1"/>
          </p:cNvSpPr>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3" name="Content Placeholder 2"/>
          <p:cNvSpPr>
            <a:spLocks noGrp="1"/>
          </p:cNvSpPr>
          <p:nvPr>
            <p:ph idx="1"/>
          </p:nvPr>
        </p:nvSpPr>
        <p:spPr>
          <a:xfrm>
            <a:off x="6739128" y="2664886"/>
            <a:ext cx="4818888" cy="3550789"/>
          </a:xfrm>
        </p:spPr>
        <p:txBody>
          <a:bodyPr vert="horz" lIns="91440" tIns="45720" rIns="91440" bIns="45720" rtlCol="0" anchor="t">
            <a:normAutofit/>
          </a:bodyPr>
          <a:lstStyle/>
          <a:p>
            <a:r>
              <a:rPr lang="en-US" sz="1500" dirty="0">
                <a:ea typeface="+mn-lt"/>
                <a:cs typeface="+mn-lt"/>
              </a:rPr>
              <a:t>Hilton uses structured onboarding </a:t>
            </a:r>
            <a:r>
              <a:rPr lang="en-US" sz="1500" dirty="0" err="1">
                <a:ea typeface="+mn-lt"/>
                <a:cs typeface="+mn-lt"/>
              </a:rPr>
              <a:t>programmes</a:t>
            </a:r>
            <a:r>
              <a:rPr lang="en-US" sz="1500" dirty="0">
                <a:ea typeface="+mn-lt"/>
                <a:cs typeface="+mn-lt"/>
              </a:rPr>
              <a:t> to help employees adjust to their roles.</a:t>
            </a:r>
            <a:endParaRPr lang="en-US" sz="1500" dirty="0"/>
          </a:p>
          <a:p>
            <a:r>
              <a:rPr lang="en-US" sz="1500" dirty="0">
                <a:ea typeface="+mn-lt"/>
                <a:cs typeface="+mn-lt"/>
              </a:rPr>
              <a:t>New hires are introduced to company culture, responsibilities, and hospitality standards (</a:t>
            </a:r>
            <a:r>
              <a:rPr lang="en-US" sz="1500" dirty="0" err="1">
                <a:ea typeface="+mn-lt"/>
                <a:cs typeface="+mn-lt"/>
              </a:rPr>
              <a:t>Greasidou</a:t>
            </a:r>
            <a:r>
              <a:rPr lang="en-US" sz="1500" dirty="0">
                <a:ea typeface="+mn-lt"/>
                <a:cs typeface="+mn-lt"/>
              </a:rPr>
              <a:t> &amp; </a:t>
            </a:r>
            <a:r>
              <a:rPr lang="en-US" sz="1500" dirty="0" err="1">
                <a:ea typeface="+mn-lt"/>
                <a:cs typeface="+mn-lt"/>
              </a:rPr>
              <a:t>Valachis</a:t>
            </a:r>
            <a:r>
              <a:rPr lang="en-US" sz="1500" dirty="0">
                <a:ea typeface="+mn-lt"/>
                <a:cs typeface="+mn-lt"/>
              </a:rPr>
              <a:t>, 2022).</a:t>
            </a:r>
          </a:p>
          <a:p>
            <a:r>
              <a:rPr lang="en-US" sz="1500">
                <a:ea typeface="+mn-lt"/>
                <a:cs typeface="+mn-lt"/>
              </a:rPr>
              <a:t>First-day activities include welcome meetings and introductions to team members.</a:t>
            </a:r>
            <a:endParaRPr lang="en-US" sz="1500" dirty="0"/>
          </a:p>
          <a:p>
            <a:r>
              <a:rPr lang="en-US" sz="1500">
                <a:ea typeface="+mn-lt"/>
                <a:cs typeface="+mn-lt"/>
              </a:rPr>
              <a:t>Training sessions cover health and safety procedures, hospitality standards, and company policies.</a:t>
            </a:r>
            <a:endParaRPr lang="en-US" sz="1500" dirty="0"/>
          </a:p>
          <a:p>
            <a:r>
              <a:rPr lang="en-US" sz="1500">
                <a:ea typeface="+mn-lt"/>
                <a:cs typeface="+mn-lt"/>
              </a:rPr>
              <a:t>Employees can access schedules and resources through Hilton’s employee portals (Information Resources Management Association, 2019).</a:t>
            </a:r>
            <a:endParaRPr lang="en-US" sz="1500" dirty="0"/>
          </a:p>
          <a:p>
            <a:endParaRPr lang="en-US" sz="1500" dirty="0"/>
          </a:p>
        </p:txBody>
      </p:sp>
      <p:sp>
        <p:nvSpPr>
          <p:cNvPr id="5" name="TextBox 4"/>
          <p:cNvSpPr txBox="1"/>
          <p:nvPr/>
        </p:nvSpPr>
        <p:spPr>
          <a:xfrm>
            <a:off x="521918" y="5015630"/>
            <a:ext cx="6096000" cy="415498"/>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ptos"/>
                <a:ea typeface="+mn-ea"/>
                <a:cs typeface="+mn-cs"/>
              </a:rPr>
              <a:t>https://hrone.cloud/wp-content/uploads/2021/06/Onboarding-Glossary-blog-post-_-2-1024x504.jpg</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Aptos"/>
              <a:ea typeface="+mn-ea"/>
              <a:cs typeface="+mn-cs"/>
            </a:endParaRP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 name="Title 1"/>
          <p:cNvSpPr>
            <a:spLocks noGrp="1"/>
          </p:cNvSpPr>
          <p:nvPr>
            <p:ph type="title"/>
          </p:nvPr>
        </p:nvSpPr>
        <p:spPr>
          <a:xfrm>
            <a:off x="6739128" y="638089"/>
            <a:ext cx="4818888" cy="1476801"/>
          </a:xfrm>
        </p:spPr>
        <p:txBody>
          <a:bodyPr anchor="b">
            <a:normAutofit/>
          </a:bodyPr>
          <a:lstStyle/>
          <a:p>
            <a:r>
              <a:rPr lang="en-US" sz="5400">
                <a:ea typeface="+mj-lt"/>
                <a:cs typeface="+mj-lt"/>
              </a:rPr>
              <a:t>Development</a:t>
            </a:r>
            <a:endParaRPr lang="en-US" sz="5400"/>
          </a:p>
        </p:txBody>
      </p:sp>
      <p:pic>
        <p:nvPicPr>
          <p:cNvPr id="4" name="Picture 3" descr="Hilton Hotels in Reading, United Kingdom - Find Hotels - Hilton"/>
          <p:cNvPicPr>
            <a:picLocks noChangeAspect="1"/>
          </p:cNvPicPr>
          <p:nvPr/>
        </p:nvPicPr>
        <p:blipFill>
          <a:blip r:embed="rId3"/>
          <a:stretch>
            <a:fillRect/>
          </a:stretch>
        </p:blipFill>
        <p:spPr>
          <a:xfrm>
            <a:off x="630936" y="1607069"/>
            <a:ext cx="5458968" cy="3643861"/>
          </a:xfrm>
          <a:prstGeom prst="rect">
            <a:avLst/>
          </a:prstGeom>
        </p:spPr>
      </p:pic>
      <p:sp>
        <p:nvSpPr>
          <p:cNvPr id="25" name="sketch line"/>
          <p:cNvSpPr>
            <a:spLocks noGrp="1" noRot="1" noChangeAspect="1" noMove="1" noResize="1" noEditPoints="1" noAdjustHandles="1" noChangeArrowheads="1" noChangeShapeType="1" noTextEdit="1"/>
          </p:cNvSpPr>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3" name="Content Placeholder 2"/>
          <p:cNvSpPr>
            <a:spLocks noGrp="1"/>
          </p:cNvSpPr>
          <p:nvPr>
            <p:ph idx="1"/>
          </p:nvPr>
        </p:nvSpPr>
        <p:spPr>
          <a:xfrm>
            <a:off x="6739128" y="2664886"/>
            <a:ext cx="4818888" cy="3550789"/>
          </a:xfrm>
        </p:spPr>
        <p:txBody>
          <a:bodyPr vert="horz" lIns="91440" tIns="45720" rIns="91440" bIns="45720" rtlCol="0" anchor="t">
            <a:normAutofit/>
          </a:bodyPr>
          <a:lstStyle/>
          <a:p>
            <a:r>
              <a:rPr lang="en-US" sz="1500" dirty="0">
                <a:ea typeface="+mn-lt"/>
                <a:cs typeface="+mn-lt"/>
              </a:rPr>
              <a:t>Hilton supports continuous professional development through training and development </a:t>
            </a:r>
            <a:r>
              <a:rPr lang="en-US" sz="1500" dirty="0" err="1">
                <a:ea typeface="+mn-lt"/>
                <a:cs typeface="+mn-lt"/>
              </a:rPr>
              <a:t>programmes</a:t>
            </a:r>
            <a:r>
              <a:rPr lang="en-US" sz="1500" dirty="0">
                <a:ea typeface="+mn-lt"/>
                <a:cs typeface="+mn-lt"/>
              </a:rPr>
              <a:t>.</a:t>
            </a:r>
            <a:endParaRPr lang="en-US" sz="1500" dirty="0"/>
          </a:p>
          <a:p>
            <a:r>
              <a:rPr lang="en-US" sz="1500">
                <a:ea typeface="+mn-lt"/>
                <a:cs typeface="+mn-lt"/>
              </a:rPr>
              <a:t>Employees improve leadership and operational skills through workshops and cross-departmental training (Úbeda-García et al., 2017).</a:t>
            </a:r>
            <a:endParaRPr lang="en-US" sz="1500" dirty="0"/>
          </a:p>
          <a:p>
            <a:r>
              <a:rPr lang="en-US" sz="1500" dirty="0">
                <a:ea typeface="+mn-lt"/>
                <a:cs typeface="+mn-lt"/>
              </a:rPr>
              <a:t>Leadership development </a:t>
            </a:r>
            <a:r>
              <a:rPr lang="en-US" sz="1500" dirty="0" err="1">
                <a:ea typeface="+mn-lt"/>
                <a:cs typeface="+mn-lt"/>
              </a:rPr>
              <a:t>programmes</a:t>
            </a:r>
            <a:r>
              <a:rPr lang="en-US" sz="1500" dirty="0">
                <a:ea typeface="+mn-lt"/>
                <a:cs typeface="+mn-lt"/>
              </a:rPr>
              <a:t> help prepare future managers within the </a:t>
            </a:r>
            <a:r>
              <a:rPr lang="en-US" sz="1500" dirty="0" err="1">
                <a:ea typeface="+mn-lt"/>
                <a:cs typeface="+mn-lt"/>
              </a:rPr>
              <a:t>organisation</a:t>
            </a:r>
            <a:r>
              <a:rPr lang="en-US" sz="1500" dirty="0">
                <a:ea typeface="+mn-lt"/>
                <a:cs typeface="+mn-lt"/>
              </a:rPr>
              <a:t>.</a:t>
            </a:r>
            <a:endParaRPr lang="en-US" sz="1500" dirty="0"/>
          </a:p>
          <a:p>
            <a:r>
              <a:rPr lang="en-US" sz="1500">
                <a:ea typeface="+mn-lt"/>
                <a:cs typeface="+mn-lt"/>
              </a:rPr>
              <a:t>Mentorship initiatives connect senior leaders with junior employees to support career growth.</a:t>
            </a:r>
            <a:endParaRPr lang="en-US" sz="1500" dirty="0"/>
          </a:p>
          <a:p>
            <a:r>
              <a:rPr lang="en-US" sz="1500" dirty="0">
                <a:ea typeface="+mn-lt"/>
                <a:cs typeface="+mn-lt"/>
              </a:rPr>
              <a:t>Employees are encouraged to pursue professional certifications and additional training opportunities (Ansari et al., 2023).</a:t>
            </a:r>
            <a:endParaRPr lang="en-US" sz="1500" dirty="0"/>
          </a:p>
          <a:p>
            <a:endParaRPr lang="en-US" sz="1500" dirty="0"/>
          </a:p>
        </p:txBody>
      </p:sp>
      <p:sp>
        <p:nvSpPr>
          <p:cNvPr id="5" name="TextBox 4"/>
          <p:cNvSpPr txBox="1"/>
          <p:nvPr/>
        </p:nvSpPr>
        <p:spPr>
          <a:xfrm>
            <a:off x="542795" y="5349658"/>
            <a:ext cx="6096000" cy="507831"/>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900" b="0" i="0" u="none" strike="noStrike" kern="1200" cap="none" spc="0" normalizeH="0" baseline="0" noProof="0" dirty="0">
                <a:ln>
                  <a:noFill/>
                </a:ln>
                <a:solidFill>
                  <a:prstClr val="black"/>
                </a:solidFill>
                <a:effectLst/>
                <a:uLnTx/>
                <a:uFillTx/>
                <a:latin typeface="Aptos"/>
                <a:ea typeface="+mn-ea"/>
                <a:cs typeface="+mn-cs"/>
              </a:rPr>
              <a:t>https://www.hilton.com/im/en/LHRHRHI/17042790/hilton-reading-presentation-hero-image.jpg?impolicy=crop&amp;cw=4952&amp;ch=3301&amp;gravity=NorthWest&amp;xposition=0&amp;yposition=0&amp;rw=640&amp;rh=427</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900" b="0" i="0" u="none" strike="noStrike" kern="1200" cap="none" spc="0" normalizeH="0" baseline="0" noProof="0" dirty="0">
              <a:ln>
                <a:noFill/>
              </a:ln>
              <a:solidFill>
                <a:prstClr val="black"/>
              </a:solidFill>
              <a:effectLst/>
              <a:uLnTx/>
              <a:uFillTx/>
              <a:latin typeface="Aptos"/>
              <a:ea typeface="+mn-ea"/>
              <a:cs typeface="+mn-cs"/>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p:cNvSpPr>
            <a:spLocks noGrp="1" noRot="1" noChangeAspect="1" noMove="1" noResize="1" noEditPoints="1" noAdjustHandles="1" noChangeArrowheads="1" noChangeShapeType="1" noTextEdit="1"/>
          </p:cNvSpPr>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 name="Title 1"/>
          <p:cNvSpPr>
            <a:spLocks noGrp="1"/>
          </p:cNvSpPr>
          <p:nvPr>
            <p:ph type="title"/>
          </p:nvPr>
        </p:nvSpPr>
        <p:spPr>
          <a:xfrm>
            <a:off x="7239014" y="525982"/>
            <a:ext cx="4282983" cy="1200361"/>
          </a:xfrm>
        </p:spPr>
        <p:txBody>
          <a:bodyPr anchor="b">
            <a:normAutofit/>
          </a:bodyPr>
          <a:lstStyle/>
          <a:p>
            <a:r>
              <a:rPr lang="en-US" sz="3600">
                <a:ea typeface="+mj-lt"/>
                <a:cs typeface="+mj-lt"/>
              </a:rPr>
              <a:t>Retention</a:t>
            </a:r>
            <a:endParaRPr lang="en-US" sz="3600"/>
          </a:p>
        </p:txBody>
      </p:sp>
      <p:sp>
        <p:nvSpPr>
          <p:cNvPr id="18" name="Rectangle 17"/>
          <p:cNvSpPr>
            <a:spLocks noGrp="1" noRot="1" noChangeAspect="1" noMove="1" noResize="1" noEditPoints="1" noAdjustHandles="1" noChangeArrowheads="1" noChangeShapeType="1" noTextEdit="1"/>
          </p:cNvSpPr>
          <p:nvPr/>
        </p:nvSpPr>
        <p:spPr>
          <a:xfrm rot="5400000">
            <a:off x="5546413" y="215201"/>
            <a:ext cx="740664" cy="11833491"/>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0" name="Rectangle 19"/>
          <p:cNvSpPr>
            <a:spLocks noGrp="1" noRot="1" noChangeAspect="1" noMove="1" noResize="1" noEditPoints="1" noAdjustHandles="1" noChangeArrowheads="1" noChangeShapeType="1" noTextEdit="1"/>
          </p:cNvSpPr>
          <p:nvPr/>
        </p:nvSpPr>
        <p:spPr>
          <a:xfrm>
            <a:off x="310234" y="354959"/>
            <a:ext cx="6184973" cy="5915212"/>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pic>
        <p:nvPicPr>
          <p:cNvPr id="4" name="Picture 3" descr="Careers at Hilton | Hilton job opportunities"/>
          <p:cNvPicPr>
            <a:picLocks noChangeAspect="1"/>
          </p:cNvPicPr>
          <p:nvPr/>
        </p:nvPicPr>
        <p:blipFill>
          <a:blip r:embed="rId3"/>
          <a:stretch>
            <a:fillRect/>
          </a:stretch>
        </p:blipFill>
        <p:spPr>
          <a:xfrm>
            <a:off x="576244" y="1997016"/>
            <a:ext cx="5628018" cy="2631098"/>
          </a:xfrm>
          <a:prstGeom prst="rect">
            <a:avLst/>
          </a:prstGeom>
        </p:spPr>
      </p:pic>
      <p:sp>
        <p:nvSpPr>
          <p:cNvPr id="22" name="Rectangle 21"/>
          <p:cNvSpPr>
            <a:spLocks noGrp="1" noRot="1" noChangeAspect="1" noMove="1" noResize="1" noEditPoints="1" noAdjustHandles="1" noChangeArrowheads="1" noChangeShapeType="1" noTextEdit="1"/>
          </p:cNvSpPr>
          <p:nvPr/>
        </p:nvSpPr>
        <p:spPr>
          <a:xfrm flipH="1">
            <a:off x="7277786" y="1944913"/>
            <a:ext cx="4023360" cy="2743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3" name="Content Placeholder 2"/>
          <p:cNvSpPr>
            <a:spLocks noGrp="1"/>
          </p:cNvSpPr>
          <p:nvPr>
            <p:ph idx="1"/>
          </p:nvPr>
        </p:nvSpPr>
        <p:spPr>
          <a:xfrm>
            <a:off x="7239012" y="2031101"/>
            <a:ext cx="4282984" cy="3511943"/>
          </a:xfrm>
        </p:spPr>
        <p:txBody>
          <a:bodyPr vert="horz" lIns="91440" tIns="45720" rIns="91440" bIns="45720" rtlCol="0" anchor="ctr">
            <a:normAutofit/>
          </a:bodyPr>
          <a:lstStyle/>
          <a:p>
            <a:r>
              <a:rPr lang="en-US" sz="1500">
                <a:ea typeface="+mn-lt"/>
                <a:cs typeface="+mn-lt"/>
              </a:rPr>
              <a:t>Hilton focuses on employee engagement to improve job satisfaction and retention.</a:t>
            </a:r>
            <a:endParaRPr lang="en-US" sz="1500" dirty="0">
              <a:ea typeface="+mn-lt"/>
              <a:cs typeface="+mn-lt"/>
            </a:endParaRPr>
          </a:p>
          <a:p>
            <a:r>
              <a:rPr lang="en-US" sz="1500" dirty="0">
                <a:ea typeface="+mn-lt"/>
                <a:cs typeface="+mn-lt"/>
              </a:rPr>
              <a:t>The company conducts employee surveys and encourages open communication with management (</a:t>
            </a:r>
            <a:r>
              <a:rPr lang="en-US" sz="1500" dirty="0" err="1">
                <a:ea typeface="+mn-lt"/>
                <a:cs typeface="+mn-lt"/>
              </a:rPr>
              <a:t>Greasidou</a:t>
            </a:r>
            <a:r>
              <a:rPr lang="en-US" sz="1500" dirty="0">
                <a:ea typeface="+mn-lt"/>
                <a:cs typeface="+mn-lt"/>
              </a:rPr>
              <a:t> &amp; </a:t>
            </a:r>
            <a:r>
              <a:rPr lang="en-US" sz="1500" dirty="0" err="1">
                <a:ea typeface="+mn-lt"/>
                <a:cs typeface="+mn-lt"/>
              </a:rPr>
              <a:t>Valachis</a:t>
            </a:r>
            <a:r>
              <a:rPr lang="en-US" sz="1500" dirty="0">
                <a:ea typeface="+mn-lt"/>
                <a:cs typeface="+mn-lt"/>
              </a:rPr>
              <a:t>, 2022).</a:t>
            </a:r>
          </a:p>
          <a:p>
            <a:r>
              <a:rPr lang="en-US" sz="1500" dirty="0">
                <a:ea typeface="+mn-lt"/>
                <a:cs typeface="+mn-lt"/>
              </a:rPr>
              <a:t>Flexible working schedules and wellness </a:t>
            </a:r>
            <a:r>
              <a:rPr lang="en-US" sz="1500" dirty="0" err="1">
                <a:ea typeface="+mn-lt"/>
                <a:cs typeface="+mn-lt"/>
              </a:rPr>
              <a:t>programmes</a:t>
            </a:r>
            <a:r>
              <a:rPr lang="en-US" sz="1500" dirty="0">
                <a:ea typeface="+mn-lt"/>
                <a:cs typeface="+mn-lt"/>
              </a:rPr>
              <a:t> support work-life balance.</a:t>
            </a:r>
          </a:p>
          <a:p>
            <a:r>
              <a:rPr lang="en-US" sz="1500" dirty="0">
                <a:ea typeface="+mn-lt"/>
                <a:cs typeface="+mn-lt"/>
              </a:rPr>
              <a:t>Recognition </a:t>
            </a:r>
            <a:r>
              <a:rPr lang="en-US" sz="1500" dirty="0" err="1">
                <a:ea typeface="+mn-lt"/>
                <a:cs typeface="+mn-lt"/>
              </a:rPr>
              <a:t>programmes</a:t>
            </a:r>
            <a:r>
              <a:rPr lang="en-US" sz="1500" dirty="0">
                <a:ea typeface="+mn-lt"/>
                <a:cs typeface="+mn-lt"/>
              </a:rPr>
              <a:t> reward high-performing employees with bonuses and career opportunities.</a:t>
            </a:r>
          </a:p>
          <a:p>
            <a:r>
              <a:rPr lang="en-US" sz="1500">
                <a:ea typeface="+mn-lt"/>
                <a:cs typeface="+mn-lt"/>
              </a:rPr>
              <a:t>Celebrating employee achievements and milestones helps strengthen employee loyalty (Khan et al., 2021).</a:t>
            </a:r>
            <a:endParaRPr lang="en-US" sz="1500" dirty="0">
              <a:ea typeface="+mn-lt"/>
              <a:cs typeface="+mn-lt"/>
            </a:endParaRPr>
          </a:p>
          <a:p>
            <a:endParaRPr lang="en-US" sz="1500" dirty="0"/>
          </a:p>
        </p:txBody>
      </p:sp>
      <p:sp>
        <p:nvSpPr>
          <p:cNvPr id="24" name="Rectangle 23"/>
          <p:cNvSpPr>
            <a:spLocks noGrp="1" noRot="1" noChangeAspect="1" noMove="1" noResize="1" noEditPoints="1" noAdjustHandles="1" noChangeArrowheads="1" noChangeShapeType="1" noTextEdit="1"/>
          </p:cNvSpPr>
          <p:nvPr/>
        </p:nvSpPr>
        <p:spPr>
          <a:xfrm rot="5400000">
            <a:off x="11677179" y="6053360"/>
            <a:ext cx="740664" cy="154124"/>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5" name="TextBox 4"/>
          <p:cNvSpPr txBox="1"/>
          <p:nvPr/>
        </p:nvSpPr>
        <p:spPr>
          <a:xfrm>
            <a:off x="396658" y="4932123"/>
            <a:ext cx="6096000" cy="577081"/>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ptos"/>
                <a:ea typeface="+mn-ea"/>
                <a:cs typeface="+mn-cs"/>
              </a:rPr>
              <a:t>https://cdn.phenompeople.com/CareerConnectResources/HILTGLOBAL/images/CareersCWSTiles2.2-1683545093445.png</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ptos"/>
              <a:ea typeface="+mn-ea"/>
              <a:cs typeface="+mn-cs"/>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p:cNvSpPr>
            <a:spLocks noGrp="1" noRot="1" noChangeAspect="1" noMove="1" noResize="1" noEditPoints="1" noAdjustHandles="1" noChangeArrowheads="1" noChangeShapeType="1" noTextEdit="1"/>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 name="Title 1"/>
          <p:cNvSpPr>
            <a:spLocks noGrp="1"/>
          </p:cNvSpPr>
          <p:nvPr>
            <p:ph type="title"/>
          </p:nvPr>
        </p:nvSpPr>
        <p:spPr>
          <a:xfrm>
            <a:off x="6739128" y="638089"/>
            <a:ext cx="4818888" cy="1476801"/>
          </a:xfrm>
        </p:spPr>
        <p:txBody>
          <a:bodyPr anchor="b">
            <a:normAutofit/>
          </a:bodyPr>
          <a:lstStyle/>
          <a:p>
            <a:r>
              <a:rPr lang="en-US" sz="5400">
                <a:ea typeface="+mj-lt"/>
                <a:cs typeface="+mj-lt"/>
              </a:rPr>
              <a:t>Separation</a:t>
            </a:r>
            <a:endParaRPr lang="en-US" sz="5400"/>
          </a:p>
        </p:txBody>
      </p:sp>
      <p:pic>
        <p:nvPicPr>
          <p:cNvPr id="4" name="Picture 3" descr="New Charity Partnership for Friends of PICU and The Hilton Southampton -  Utilita Bowl - Friends of Paediatric Intensive Care Unit"/>
          <p:cNvPicPr>
            <a:picLocks noChangeAspect="1"/>
          </p:cNvPicPr>
          <p:nvPr/>
        </p:nvPicPr>
        <p:blipFill>
          <a:blip r:embed="rId3"/>
          <a:stretch>
            <a:fillRect/>
          </a:stretch>
        </p:blipFill>
        <p:spPr>
          <a:xfrm>
            <a:off x="690029" y="640080"/>
            <a:ext cx="5340781" cy="5577840"/>
          </a:xfrm>
          <a:prstGeom prst="rect">
            <a:avLst/>
          </a:prstGeom>
        </p:spPr>
      </p:pic>
      <p:sp>
        <p:nvSpPr>
          <p:cNvPr id="27" name="sketch line"/>
          <p:cNvSpPr>
            <a:spLocks noGrp="1" noRot="1" noChangeAspect="1" noMove="1" noResize="1" noEditPoints="1" noAdjustHandles="1" noChangeArrowheads="1" noChangeShapeType="1" noTextEdit="1"/>
          </p:cNvSpPr>
          <p:nvPr/>
        </p:nvSpPr>
        <p:spPr>
          <a:xfrm>
            <a:off x="6739128" y="2372868"/>
            <a:ext cx="3255095" cy="18288"/>
          </a:xfrm>
          <a:custGeom>
            <a:avLst/>
            <a:gdLst>
              <a:gd name="csX0" fmla="*/ 0 w 3255095"/>
              <a:gd name="csY0" fmla="*/ 0 h 18288"/>
              <a:gd name="csX1" fmla="*/ 618468 w 3255095"/>
              <a:gd name="csY1" fmla="*/ 0 h 18288"/>
              <a:gd name="csX2" fmla="*/ 1269487 w 3255095"/>
              <a:gd name="csY2" fmla="*/ 0 h 18288"/>
              <a:gd name="csX3" fmla="*/ 1953057 w 3255095"/>
              <a:gd name="csY3" fmla="*/ 0 h 18288"/>
              <a:gd name="csX4" fmla="*/ 2636627 w 3255095"/>
              <a:gd name="csY4" fmla="*/ 0 h 18288"/>
              <a:gd name="csX5" fmla="*/ 3255095 w 3255095"/>
              <a:gd name="csY5" fmla="*/ 0 h 18288"/>
              <a:gd name="csX6" fmla="*/ 3255095 w 3255095"/>
              <a:gd name="csY6" fmla="*/ 18288 h 18288"/>
              <a:gd name="csX7" fmla="*/ 2538974 w 3255095"/>
              <a:gd name="csY7" fmla="*/ 18288 h 18288"/>
              <a:gd name="csX8" fmla="*/ 1822853 w 3255095"/>
              <a:gd name="csY8" fmla="*/ 18288 h 18288"/>
              <a:gd name="csX9" fmla="*/ 1171834 w 3255095"/>
              <a:gd name="csY9" fmla="*/ 18288 h 18288"/>
              <a:gd name="csX10" fmla="*/ 0 w 3255095"/>
              <a:gd name="csY10" fmla="*/ 18288 h 18288"/>
              <a:gd name="csX11" fmla="*/ 0 w 3255095"/>
              <a:gd name="csY11" fmla="*/ 0 h 18288"/>
            </a:gdLst>
            <a:ahLst/>
            <a:cxnLst>
              <a:cxn ang="0">
                <a:pos x="csX0" y="csY0"/>
              </a:cxn>
              <a:cxn ang="0">
                <a:pos x="csX1" y="csY1"/>
              </a:cxn>
              <a:cxn ang="0">
                <a:pos x="csX2" y="csY2"/>
              </a:cxn>
              <a:cxn ang="0">
                <a:pos x="csX3" y="csY3"/>
              </a:cxn>
              <a:cxn ang="0">
                <a:pos x="csX4" y="csY4"/>
              </a:cxn>
              <a:cxn ang="0">
                <a:pos x="csX5" y="csY5"/>
              </a:cxn>
              <a:cxn ang="0">
                <a:pos x="csX6" y="csY6"/>
              </a:cxn>
              <a:cxn ang="0">
                <a:pos x="csX7" y="csY7"/>
              </a:cxn>
              <a:cxn ang="0">
                <a:pos x="csX8" y="csY8"/>
              </a:cxn>
              <a:cxn ang="0">
                <a:pos x="csX9" y="csY9"/>
              </a:cxn>
              <a:cxn ang="0">
                <a:pos x="csX10" y="csY10"/>
              </a:cxn>
              <a:cxn ang="0">
                <a:pos x="csX11" y="cs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3" name="Content Placeholder 2"/>
          <p:cNvSpPr>
            <a:spLocks noGrp="1"/>
          </p:cNvSpPr>
          <p:nvPr>
            <p:ph idx="1"/>
          </p:nvPr>
        </p:nvSpPr>
        <p:spPr>
          <a:xfrm>
            <a:off x="6739128" y="2664886"/>
            <a:ext cx="4818888" cy="3550789"/>
          </a:xfrm>
        </p:spPr>
        <p:txBody>
          <a:bodyPr vert="horz" lIns="91440" tIns="45720" rIns="91440" bIns="45720" rtlCol="0" anchor="t">
            <a:normAutofit/>
          </a:bodyPr>
          <a:lstStyle/>
          <a:p>
            <a:r>
              <a:rPr lang="en-US" sz="1500">
                <a:ea typeface="+mn-lt"/>
                <a:cs typeface="+mn-lt"/>
              </a:rPr>
              <a:t>Hilton ensures that employee departures are handled professionally and respectfully.</a:t>
            </a:r>
            <a:endParaRPr lang="en-US" sz="1500" dirty="0"/>
          </a:p>
          <a:p>
            <a:r>
              <a:rPr lang="en-US" sz="1500" dirty="0">
                <a:ea typeface="+mn-lt"/>
                <a:cs typeface="+mn-lt"/>
              </a:rPr>
              <a:t>Employees complete administrative procedures and return company property when leaving the </a:t>
            </a:r>
            <a:r>
              <a:rPr lang="en-US" sz="1500" dirty="0" err="1">
                <a:ea typeface="+mn-lt"/>
                <a:cs typeface="+mn-lt"/>
              </a:rPr>
              <a:t>organisation</a:t>
            </a:r>
            <a:r>
              <a:rPr lang="en-US" sz="1500" dirty="0">
                <a:ea typeface="+mn-lt"/>
                <a:cs typeface="+mn-lt"/>
              </a:rPr>
              <a:t>.</a:t>
            </a:r>
          </a:p>
          <a:p>
            <a:r>
              <a:rPr lang="en-US" sz="1500" dirty="0">
                <a:ea typeface="+mn-lt"/>
                <a:cs typeface="+mn-lt"/>
              </a:rPr>
              <a:t>The company aims to maintain positive relationships with departing employees (Blayney et al., 2019).</a:t>
            </a:r>
          </a:p>
          <a:p>
            <a:r>
              <a:rPr lang="en-US" sz="1500">
                <a:ea typeface="+mn-lt"/>
                <a:cs typeface="+mn-lt"/>
              </a:rPr>
              <a:t>Exit interviews allow employees to provide feedback about their work experience.</a:t>
            </a:r>
            <a:endParaRPr lang="en-US" sz="1500" dirty="0"/>
          </a:p>
          <a:p>
            <a:r>
              <a:rPr lang="en-US" sz="1500">
                <a:ea typeface="+mn-lt"/>
                <a:cs typeface="+mn-lt"/>
              </a:rPr>
              <a:t>Hilton uses this feedback to improve workplace culture and HR practices (Information Resources Management Association, 2019).</a:t>
            </a:r>
            <a:endParaRPr lang="en-US" sz="1500" dirty="0"/>
          </a:p>
          <a:p>
            <a:endParaRPr lang="en-US" sz="1500" dirty="0"/>
          </a:p>
        </p:txBody>
      </p:sp>
      <p:sp>
        <p:nvSpPr>
          <p:cNvPr id="5" name="TextBox 4"/>
          <p:cNvSpPr txBox="1"/>
          <p:nvPr/>
        </p:nvSpPr>
        <p:spPr>
          <a:xfrm>
            <a:off x="688932" y="6226479"/>
            <a:ext cx="6096000"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00" b="0" i="0" u="none" strike="noStrike" kern="1200" cap="none" spc="0" normalizeH="0" baseline="0" noProof="0" dirty="0">
                <a:ln>
                  <a:noFill/>
                </a:ln>
                <a:solidFill>
                  <a:prstClr val="black"/>
                </a:solidFill>
                <a:effectLst/>
                <a:uLnTx/>
                <a:uFillTx/>
                <a:latin typeface="Aptos"/>
                <a:ea typeface="+mn-ea"/>
                <a:cs typeface="+mn-cs"/>
              </a:rPr>
              <a:t>https://www.friendsofpicu.org.uk/wp-content/uploads/2024/04/Hilton-Hotel-scaled.jpg</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00" b="0" i="0" u="none" strike="noStrike" kern="1200" cap="none" spc="0" normalizeH="0" baseline="0" noProof="0" dirty="0">
              <a:ln>
                <a:noFill/>
              </a:ln>
              <a:solidFill>
                <a:prstClr val="black"/>
              </a:solidFill>
              <a:effectLst/>
              <a:uLnTx/>
              <a:uFillTx/>
              <a:latin typeface="Aptos"/>
              <a:ea typeface="+mn-ea"/>
              <a:cs typeface="+mn-cs"/>
            </a:endParaRPr>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22"/>
          <p:cNvSpPr>
            <a:spLocks noGrp="1" noRot="1" noChangeAspect="1" noMove="1" noResize="1" noEditPoints="1" noAdjustHandles="1" noChangeArrowheads="1" noChangeShapeType="1" noTextEdit="1"/>
          </p:cNvSpPr>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5" name="Arc 24"/>
          <p:cNvSpPr>
            <a:spLocks noGrp="1" noRot="1" noChangeAspect="1" noMove="1" noResize="1" noEditPoints="1" noAdjustHandles="1" noChangeArrowheads="1" noChangeShapeType="1" noTextEdit="1"/>
          </p:cNvSpPr>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p:cNvSpPr>
            <a:spLocks noGrp="1"/>
          </p:cNvSpPr>
          <p:nvPr>
            <p:ph type="title"/>
          </p:nvPr>
        </p:nvSpPr>
        <p:spPr>
          <a:xfrm>
            <a:off x="5894962" y="479493"/>
            <a:ext cx="5458838" cy="1325563"/>
          </a:xfrm>
        </p:spPr>
        <p:txBody>
          <a:bodyPr>
            <a:normAutofit/>
          </a:bodyPr>
          <a:lstStyle/>
          <a:p>
            <a:r>
              <a:rPr lang="en-US">
                <a:ea typeface="+mj-lt"/>
                <a:cs typeface="+mj-lt"/>
              </a:rPr>
              <a:t>Conclusion</a:t>
            </a:r>
            <a:endParaRPr lang="en-US"/>
          </a:p>
        </p:txBody>
      </p:sp>
      <p:sp>
        <p:nvSpPr>
          <p:cNvPr id="27" name="Freeform: Shape 26"/>
          <p:cNvSpPr>
            <a:spLocks noGrp="1" noRot="1" noChangeAspect="1" noMove="1" noResize="1" noEditPoints="1" noAdjustHandles="1" noChangeArrowheads="1" noChangeShapeType="1" noTextEdit="1"/>
          </p:cNvSpPr>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pic>
        <p:nvPicPr>
          <p:cNvPr id="4" name="Picture 3" descr="Hilton's UK kitchens first to embark on bold new menu pledge"/>
          <p:cNvPicPr>
            <a:picLocks noChangeAspect="1"/>
          </p:cNvPicPr>
          <p:nvPr/>
        </p:nvPicPr>
        <p:blipFill>
          <a:blip r:embed="rId3"/>
          <a:stretch>
            <a:fillRect/>
          </a:stretch>
        </p:blipFill>
        <p:spPr>
          <a:xfrm>
            <a:off x="703182" y="1779536"/>
            <a:ext cx="4777381" cy="312918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p:cNvSpPr>
            <a:spLocks noGrp="1"/>
          </p:cNvSpPr>
          <p:nvPr>
            <p:ph idx="1"/>
          </p:nvPr>
        </p:nvSpPr>
        <p:spPr>
          <a:xfrm>
            <a:off x="5894962" y="1984443"/>
            <a:ext cx="5458838" cy="4192520"/>
          </a:xfrm>
        </p:spPr>
        <p:txBody>
          <a:bodyPr vert="horz" lIns="91440" tIns="45720" rIns="91440" bIns="45720" rtlCol="0" anchor="t">
            <a:normAutofit/>
          </a:bodyPr>
          <a:lstStyle/>
          <a:p>
            <a:r>
              <a:rPr lang="en-US" sz="2000">
                <a:ea typeface="+mn-lt"/>
                <a:cs typeface="+mn-lt"/>
              </a:rPr>
              <a:t>Hilton’s employee lifecycle strategy focuses on recruitment, onboarding, development, retention, and separation.</a:t>
            </a:r>
            <a:endParaRPr lang="en-US" sz="2000" dirty="0"/>
          </a:p>
          <a:p>
            <a:r>
              <a:rPr lang="en-US" sz="2000">
                <a:ea typeface="+mn-lt"/>
                <a:cs typeface="+mn-lt"/>
              </a:rPr>
              <a:t>Each stage supports employee growth and contributes to effective career development.</a:t>
            </a:r>
            <a:endParaRPr lang="en-US" sz="2000" dirty="0">
              <a:ea typeface="+mn-lt"/>
              <a:cs typeface="+mn-lt"/>
            </a:endParaRPr>
          </a:p>
          <a:p>
            <a:r>
              <a:rPr lang="en-US" sz="2000" dirty="0">
                <a:ea typeface="+mn-lt"/>
                <a:cs typeface="+mn-lt"/>
              </a:rPr>
              <a:t>Structured HR practices help employees feel valued and motivated within the </a:t>
            </a:r>
            <a:r>
              <a:rPr lang="en-US" sz="2000" dirty="0" err="1">
                <a:ea typeface="+mn-lt"/>
                <a:cs typeface="+mn-lt"/>
              </a:rPr>
              <a:t>organisation</a:t>
            </a:r>
            <a:r>
              <a:rPr lang="en-US" sz="2000" dirty="0">
                <a:ea typeface="+mn-lt"/>
                <a:cs typeface="+mn-lt"/>
              </a:rPr>
              <a:t> (Costa et al., 2021).</a:t>
            </a:r>
            <a:endParaRPr lang="en-US" sz="2000" dirty="0"/>
          </a:p>
          <a:p>
            <a:r>
              <a:rPr lang="en-US" sz="2000">
                <a:ea typeface="+mn-lt"/>
                <a:cs typeface="+mn-lt"/>
              </a:rPr>
              <a:t>Strong employee engagement improves performance and service quality.</a:t>
            </a:r>
            <a:endParaRPr lang="en-US" sz="2000" dirty="0"/>
          </a:p>
          <a:p>
            <a:r>
              <a:rPr lang="en-US" sz="2000" dirty="0">
                <a:ea typeface="+mn-lt"/>
                <a:cs typeface="+mn-lt"/>
              </a:rPr>
              <a:t>This strategy helps Hilton maintain its global reputation as a leading hospitality employer.</a:t>
            </a:r>
            <a:endParaRPr lang="en-US" sz="2000" dirty="0"/>
          </a:p>
          <a:p>
            <a:endParaRPr lang="en-US" sz="2000" dirty="0"/>
          </a:p>
        </p:txBody>
      </p:sp>
      <p:sp>
        <p:nvSpPr>
          <p:cNvPr id="5" name="TextBox 4"/>
          <p:cNvSpPr txBox="1"/>
          <p:nvPr/>
        </p:nvSpPr>
        <p:spPr>
          <a:xfrm>
            <a:off x="704127" y="5059101"/>
            <a:ext cx="6096000" cy="430887"/>
          </a:xfrm>
          <a:prstGeom prst="rect">
            <a:avLst/>
          </a:prstGeom>
          <a:noFill/>
        </p:spPr>
        <p:txBody>
          <a:bodyPr rot="0" spcFirstLastPara="0" vertOverflow="overflow" horzOverflow="overflow" vert="horz" wrap="square" lIns="91440" tIns="45720" rIns="91440" bIns="45720" numCol="1" spcCol="0" rtlCol="0" fromWordArt="0" anchor="t" anchorCtr="0" forceAA="0" compatLnSpc="1">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050" b="0" i="0" u="none" strike="noStrike" kern="1200" cap="none" spc="0" normalizeH="0" baseline="0" noProof="0" dirty="0">
                <a:ln>
                  <a:noFill/>
                </a:ln>
                <a:solidFill>
                  <a:prstClr val="black"/>
                </a:solidFill>
                <a:effectLst/>
                <a:uLnTx/>
                <a:uFillTx/>
                <a:latin typeface="Aptos"/>
                <a:ea typeface="+mn-ea"/>
                <a:cs typeface="+mn-cs"/>
              </a:rPr>
              <a:t>https://www.foodserviceequipmentjournal.com/2015/03/Hilton-New-Jersey.jpg</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050" b="0" i="0" u="none" strike="noStrike" kern="1200" cap="none" spc="0" normalizeH="0" baseline="0" noProof="0" dirty="0">
              <a:ln>
                <a:noFill/>
              </a:ln>
              <a:solidFill>
                <a:prstClr val="black"/>
              </a:solidFill>
              <a:effectLst/>
              <a:uLnTx/>
              <a:uFillTx/>
              <a:latin typeface="Aptos"/>
              <a:ea typeface="+mn-ea"/>
              <a:cs typeface="+mn-cs"/>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p:cNvSpPr>
            <a:spLocks noGrp="1" noRot="1" noChangeAspect="1" noMove="1" noResize="1" noEditPoints="1" noAdjustHandles="1" noChangeArrowheads="1" noChangeShapeType="1" noTextEdit="1"/>
          </p:cNvSpPr>
          <p:nvPr/>
        </p:nvSpPr>
        <p:spPr>
          <a:xfrm>
            <a:off x="10" y="-5705"/>
            <a:ext cx="12191990" cy="1694346"/>
          </a:xfrm>
          <a:prstGeom prst="rect">
            <a:avLst/>
          </a:prstGeom>
          <a:solidFill>
            <a:schemeClr val="tx1">
              <a:lumMod val="85000"/>
              <a:lumOff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2" name="Title 1"/>
          <p:cNvSpPr>
            <a:spLocks noGrp="1"/>
          </p:cNvSpPr>
          <p:nvPr>
            <p:ph type="title"/>
          </p:nvPr>
        </p:nvSpPr>
        <p:spPr>
          <a:xfrm>
            <a:off x="1156851" y="637762"/>
            <a:ext cx="9888496" cy="900131"/>
          </a:xfrm>
        </p:spPr>
        <p:txBody>
          <a:bodyPr anchor="t">
            <a:normAutofit/>
          </a:bodyPr>
          <a:lstStyle/>
          <a:p>
            <a:r>
              <a:rPr lang="en-US" sz="4000">
                <a:solidFill>
                  <a:schemeClr val="bg1"/>
                </a:solidFill>
              </a:rPr>
              <a:t>References</a:t>
            </a:r>
          </a:p>
        </p:txBody>
      </p:sp>
      <p:sp>
        <p:nvSpPr>
          <p:cNvPr id="10" name="Rectangle 9"/>
          <p:cNvSpPr>
            <a:spLocks noGrp="1" noRot="1" noChangeAspect="1" noMove="1" noResize="1" noEditPoints="1" noAdjustHandles="1" noChangeArrowheads="1" noChangeShapeType="1" noTextEdit="1"/>
          </p:cNvSpPr>
          <p:nvPr/>
        </p:nvSpPr>
        <p:spPr>
          <a:xfrm>
            <a:off x="0" y="1688641"/>
            <a:ext cx="12191990" cy="5169359"/>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Aptos"/>
              <a:ea typeface="+mn-ea"/>
              <a:cs typeface="+mn-cs"/>
            </a:endParaRPr>
          </a:p>
        </p:txBody>
      </p:sp>
      <p:sp>
        <p:nvSpPr>
          <p:cNvPr id="3" name="Content Placeholder 2"/>
          <p:cNvSpPr>
            <a:spLocks noGrp="1"/>
          </p:cNvSpPr>
          <p:nvPr>
            <p:ph idx="1"/>
          </p:nvPr>
        </p:nvSpPr>
        <p:spPr>
          <a:xfrm>
            <a:off x="1155548" y="1925069"/>
            <a:ext cx="9880893" cy="3959619"/>
          </a:xfrm>
        </p:spPr>
        <p:txBody>
          <a:bodyPr vert="horz" lIns="91440" tIns="45720" rIns="91440" bIns="45720" rtlCol="0" anchor="t">
            <a:noAutofit/>
          </a:bodyPr>
          <a:lstStyle/>
          <a:p>
            <a:r>
              <a:rPr lang="en-US" sz="1200">
                <a:latin typeface="Aptos"/>
                <a:ea typeface="+mn-lt"/>
                <a:cs typeface="+mn-lt"/>
              </a:rPr>
              <a:t>Ansari, A., Mahmood, S., Khan, K.I. and Asghar, F., 2023. Fostering green creativity through environmental values: The role of intrinsic motivation, environmental identity and green HR practices. Pakistan Journal of Commerce and Social Sciences, 17(2), pp.370–393.</a:t>
            </a:r>
            <a:endParaRPr lang="en-US" sz="1200">
              <a:latin typeface="Aptos"/>
            </a:endParaRPr>
          </a:p>
          <a:p>
            <a:r>
              <a:rPr lang="en-US" sz="1200">
                <a:latin typeface="Aptos"/>
                <a:ea typeface="+mn-lt"/>
                <a:cs typeface="+mn-lt"/>
              </a:rPr>
              <a:t>Blayney, C., Cormier-MacBurnie, P. and Young, J.D., 2019. Facilitators and barriers to devolution of human resource management in Canadian hotels. In: International Conference on Tourism Research. Reading: Academic Conferences International Limited, pp.1–VII.</a:t>
            </a:r>
            <a:endParaRPr lang="en-US"/>
          </a:p>
          <a:p>
            <a:r>
              <a:rPr lang="en-US" sz="1200">
                <a:latin typeface="Aptos"/>
                <a:ea typeface="+mn-lt"/>
                <a:cs typeface="+mn-lt"/>
              </a:rPr>
              <a:t>Calisto, M.L., 2015. How some HR management practices may hinder innovation: The case of the hotel industry. In: European Conference on Innovation and Entrepreneurship. Reading: Academic Conferences International Limited, p.113.</a:t>
            </a:r>
            <a:endParaRPr lang="en-US"/>
          </a:p>
          <a:p>
            <a:r>
              <a:rPr lang="en-US" sz="1200">
                <a:latin typeface="Aptos"/>
                <a:ea typeface="+mn-lt"/>
                <a:cs typeface="+mn-lt"/>
              </a:rPr>
              <a:t>Costa, C., Natália, O. and Oliveira, I., 2021. The role and relevance of human resource management and its practices in the Portuguese hotel industry. Tourism and Hospitality Management, 27(2), pp.407–427.</a:t>
            </a:r>
            <a:endParaRPr lang="en-US"/>
          </a:p>
          <a:p>
            <a:r>
              <a:rPr lang="en-US" sz="1200">
                <a:latin typeface="Aptos"/>
                <a:ea typeface="+mn-lt"/>
                <a:cs typeface="+mn-lt"/>
              </a:rPr>
              <a:t>Fronda, G., Cassioli, F., Sebastiani, R., Galeone, A.B. and Balconi, M., 2021. Paint it green: A neuroscientific approach to hotel sustainability and ecological tourism. Environment, Development and Sustainability, 23(10), pp.15513–15528.</a:t>
            </a:r>
            <a:endParaRPr lang="en-US"/>
          </a:p>
          <a:p>
            <a:r>
              <a:rPr lang="en-US" sz="1200">
                <a:latin typeface="Aptos"/>
                <a:ea typeface="+mn-lt"/>
                <a:cs typeface="+mn-lt"/>
              </a:rPr>
              <a:t>Greasidou, M. and Valachis, I., 2022. The role of human resource management in service quality improvement of hotel businesses. Enlightening Tourism, 12(3), pp.105–135.</a:t>
            </a:r>
            <a:endParaRPr lang="en-US"/>
          </a:p>
          <a:p>
            <a:r>
              <a:rPr lang="en-US" sz="1200">
                <a:latin typeface="Aptos"/>
                <a:ea typeface="+mn-lt"/>
                <a:cs typeface="+mn-lt"/>
              </a:rPr>
              <a:t>Information Resources Management Association (ed.), 2019. Corporate social responsibility: Concepts, methodologies, tools, and applications. Hershey, PA: Business Science Reference (IGI Global).</a:t>
            </a:r>
            <a:endParaRPr lang="en-US"/>
          </a:p>
          <a:p>
            <a:r>
              <a:rPr lang="en-US" sz="1200">
                <a:ea typeface="+mn-lt"/>
                <a:cs typeface="+mn-lt"/>
              </a:rPr>
              <a:t>Khan, A.N., Khan, N.A. and Bodla, A.A., 2021. The after-shock effects of high-performers turnover in hotel industry: A multi-level study. International Journal of Contemporary Hospitality Management, 33(10), pp.3277–3295.</a:t>
            </a:r>
            <a:endParaRPr lang="en-US"/>
          </a:p>
          <a:p>
            <a:r>
              <a:rPr lang="en-US" sz="1200">
                <a:latin typeface="Aptos"/>
                <a:ea typeface="+mn-lt"/>
                <a:cs typeface="+mn-lt"/>
              </a:rPr>
              <a:t>Michael, N. and Fotiadis, A., 2022. Employee turnover: The hotel industry perspective. Journal of Tourism, Heritage &amp; Services Marketing, 8(1), pp.38-47.</a:t>
            </a:r>
            <a:endParaRPr lang="en-US"/>
          </a:p>
          <a:p>
            <a:r>
              <a:rPr lang="en-US" sz="1200" dirty="0">
                <a:latin typeface="Aptos"/>
                <a:ea typeface="+mn-lt"/>
                <a:cs typeface="+mn-lt"/>
              </a:rPr>
              <a:t>Úbeda-García, M., </a:t>
            </a:r>
            <a:r>
              <a:rPr lang="en-US" sz="1200" dirty="0" err="1">
                <a:latin typeface="Aptos"/>
                <a:ea typeface="+mn-lt"/>
                <a:cs typeface="+mn-lt"/>
              </a:rPr>
              <a:t>Claver</a:t>
            </a:r>
            <a:r>
              <a:rPr lang="en-US" sz="1200" dirty="0">
                <a:latin typeface="Aptos"/>
                <a:ea typeface="+mn-lt"/>
                <a:cs typeface="+mn-lt"/>
              </a:rPr>
              <a:t>-Cortés, E., Marco-Lajara, B. and Zaragoza-Sáez, P., 2017. Human resource flexibility and performance in the hotel industry: The role of organizational ambidexterity. Personnel Review, 46(4), pp.824–846.</a:t>
            </a:r>
            <a:endParaRPr lang="en-US" dirty="0"/>
          </a:p>
        </p:txBody>
      </p:sp>
    </p:spTree>
  </p:cSld>
  <p:clrMapOvr>
    <a:masterClrMapping/>
  </p:clrMapOvr>
</p:sld>
</file>

<file path=ppt/theme/theme1.xml><?xml version="1.0" encoding="utf-8"?>
<a:theme xmlns:a="http://schemas.openxmlformats.org/drawingml/2006/main" name="1_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13</TotalTime>
  <Words>2838</Words>
  <Application>Microsoft Office PowerPoint</Application>
  <PresentationFormat>Widescreen</PresentationFormat>
  <Paragraphs>112</Paragraphs>
  <Slides>10</Slides>
  <Notes>9</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Aptos</vt:lpstr>
      <vt:lpstr>Aptos Display</vt:lpstr>
      <vt:lpstr>Arial</vt:lpstr>
      <vt:lpstr>Calibri</vt:lpstr>
      <vt:lpstr>1_office theme</vt:lpstr>
      <vt:lpstr>Personnel Resourcing and Development</vt:lpstr>
      <vt:lpstr>Introduction to Hilton Hotels &amp; Resorts</vt:lpstr>
      <vt:lpstr>Attraction</vt:lpstr>
      <vt:lpstr>Recruitment</vt:lpstr>
      <vt:lpstr>Onboarding</vt:lpstr>
      <vt:lpstr>Development</vt:lpstr>
      <vt:lpstr>Retention</vt:lpstr>
      <vt:lpstr>Separation</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Peter Pompa</dc:creator>
  <cp:lastModifiedBy>Peter Pompa</cp:lastModifiedBy>
  <cp:revision>2</cp:revision>
  <dcterms:created xsi:type="dcterms:W3CDTF">2026-05-01T10:02:45Z</dcterms:created>
  <dcterms:modified xsi:type="dcterms:W3CDTF">2026-05-01T10:16:08Z</dcterms:modified>
</cp:coreProperties>
</file>