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6" r:id="rId1"/>
  </p:sldMasterIdLst>
  <p:notesMasterIdLst>
    <p:notesMasterId r:id="rId12"/>
  </p:notesMasterIdLst>
  <p:sldIdLst>
    <p:sldId id="265" r:id="rId2"/>
    <p:sldId id="256" r:id="rId3"/>
    <p:sldId id="257" r:id="rId4"/>
    <p:sldId id="258" r:id="rId5"/>
    <p:sldId id="259" r:id="rId6"/>
    <p:sldId id="260" r:id="rId7"/>
    <p:sldId id="261" r:id="rId8"/>
    <p:sldId id="262" r:id="rId9"/>
    <p:sldId id="264"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FF99CC"/>
    <a:srgbClr val="FC7C1C"/>
    <a:srgbClr val="CB4D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82621" autoAdjust="0"/>
  </p:normalViewPr>
  <p:slideViewPr>
    <p:cSldViewPr snapToGrid="0">
      <p:cViewPr varScale="1">
        <p:scale>
          <a:sx n="52" d="100"/>
          <a:sy n="52" d="100"/>
        </p:scale>
        <p:origin x="1228"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5B1642-4595-4E2E-B9AF-1CB4FDF6F234}" type="datetimeFigureOut">
              <a:rPr lang="en-GB" smtClean="0"/>
              <a:t>05/01/2025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3A5507-629A-44C6-88D4-2749DA7E67B3}" type="slidenum">
              <a:rPr lang="en-GB" smtClean="0"/>
              <a:t>‹#›</a:t>
            </a:fld>
            <a:endParaRPr lang="en-GB"/>
          </a:p>
        </p:txBody>
      </p:sp>
    </p:spTree>
    <p:extLst>
      <p:ext uri="{BB962C8B-B14F-4D97-AF65-F5344CB8AC3E}">
        <p14:creationId xmlns:p14="http://schemas.microsoft.com/office/powerpoint/2010/main" val="223818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5"/>
          </p:nvPr>
        </p:nvSpPr>
        <p:spPr/>
        <p:txBody>
          <a:bodyPr/>
          <a:lstStyle/>
          <a:p>
            <a:fld id="{903A5507-629A-44C6-88D4-2749DA7E67B3}" type="slidenum">
              <a:rPr lang="en-GB" smtClean="0"/>
              <a:t>4</a:t>
            </a:fld>
            <a:endParaRPr lang="en-GB"/>
          </a:p>
        </p:txBody>
      </p:sp>
    </p:spTree>
    <p:extLst>
      <p:ext uri="{BB962C8B-B14F-4D97-AF65-F5344CB8AC3E}">
        <p14:creationId xmlns:p14="http://schemas.microsoft.com/office/powerpoint/2010/main" val="2469840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3A5507-629A-44C6-88D4-2749DA7E67B3}" type="slidenum">
              <a:rPr lang="en-GB" smtClean="0"/>
              <a:t>8</a:t>
            </a:fld>
            <a:endParaRPr lang="en-GB"/>
          </a:p>
        </p:txBody>
      </p:sp>
    </p:spTree>
    <p:extLst>
      <p:ext uri="{BB962C8B-B14F-4D97-AF65-F5344CB8AC3E}">
        <p14:creationId xmlns:p14="http://schemas.microsoft.com/office/powerpoint/2010/main" val="2669198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3A5507-629A-44C6-88D4-2749DA7E67B3}" type="slidenum">
              <a:rPr lang="en-GB" smtClean="0"/>
              <a:t>9</a:t>
            </a:fld>
            <a:endParaRPr lang="en-GB"/>
          </a:p>
        </p:txBody>
      </p:sp>
    </p:spTree>
    <p:extLst>
      <p:ext uri="{BB962C8B-B14F-4D97-AF65-F5344CB8AC3E}">
        <p14:creationId xmlns:p14="http://schemas.microsoft.com/office/powerpoint/2010/main" val="626466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D16E9D16-69DC-4F17-850D-0CFC0ABC5FA8}" type="datetimeFigureOut">
              <a:rPr lang="en-GB" smtClean="0"/>
              <a:t>05/01/2025</a:t>
            </a:fld>
            <a:endParaRPr lang="en-GB"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5889C0C5-1DFA-4929-B495-F35C23314045}" type="slidenum">
              <a:rPr lang="en-GB" smtClean="0"/>
              <a:t>‹#›</a:t>
            </a:fld>
            <a:endParaRPr lang="en-GB" dirty="0"/>
          </a:p>
        </p:txBody>
      </p:sp>
    </p:spTree>
    <p:extLst>
      <p:ext uri="{BB962C8B-B14F-4D97-AF65-F5344CB8AC3E}">
        <p14:creationId xmlns:p14="http://schemas.microsoft.com/office/powerpoint/2010/main" val="1223471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6E9D16-69DC-4F17-850D-0CFC0ABC5FA8}" type="datetimeFigureOut">
              <a:rPr lang="en-GB" smtClean="0"/>
              <a:t>05/01/2025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89C0C5-1DFA-4929-B495-F35C23314045}" type="slidenum">
              <a:rPr lang="en-GB" smtClean="0"/>
              <a:t>‹#›</a:t>
            </a:fld>
            <a:endParaRPr lang="en-GB" dirty="0"/>
          </a:p>
        </p:txBody>
      </p:sp>
    </p:spTree>
    <p:extLst>
      <p:ext uri="{BB962C8B-B14F-4D97-AF65-F5344CB8AC3E}">
        <p14:creationId xmlns:p14="http://schemas.microsoft.com/office/powerpoint/2010/main" val="3839646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6E9D16-69DC-4F17-850D-0CFC0ABC5FA8}" type="datetimeFigureOut">
              <a:rPr lang="en-GB" smtClean="0"/>
              <a:t>05/01/2025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89C0C5-1DFA-4929-B495-F35C23314045}" type="slidenum">
              <a:rPr lang="en-GB" smtClean="0"/>
              <a:t>‹#›</a:t>
            </a:fld>
            <a:endParaRPr lang="en-GB" dirty="0"/>
          </a:p>
        </p:txBody>
      </p:sp>
    </p:spTree>
    <p:extLst>
      <p:ext uri="{BB962C8B-B14F-4D97-AF65-F5344CB8AC3E}">
        <p14:creationId xmlns:p14="http://schemas.microsoft.com/office/powerpoint/2010/main" val="4176235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6E9D16-69DC-4F17-850D-0CFC0ABC5FA8}" type="datetimeFigureOut">
              <a:rPr lang="en-GB" smtClean="0"/>
              <a:t>05/01/2025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889C0C5-1DFA-4929-B495-F35C23314045}" type="slidenum">
              <a:rPr lang="en-GB" smtClean="0"/>
              <a:t>‹#›</a:t>
            </a:fld>
            <a:endParaRPr lang="en-GB" dirty="0"/>
          </a:p>
        </p:txBody>
      </p:sp>
    </p:spTree>
    <p:extLst>
      <p:ext uri="{BB962C8B-B14F-4D97-AF65-F5344CB8AC3E}">
        <p14:creationId xmlns:p14="http://schemas.microsoft.com/office/powerpoint/2010/main" val="1876642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6E9D16-69DC-4F17-850D-0CFC0ABC5FA8}" type="datetimeFigureOut">
              <a:rPr lang="en-GB" smtClean="0"/>
              <a:t>05/01/2025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889C0C5-1DFA-4929-B495-F35C23314045}" type="slidenum">
              <a:rPr lang="en-GB" smtClean="0"/>
              <a:t>‹#›</a:t>
            </a:fld>
            <a:endParaRPr lang="en-GB" dirty="0"/>
          </a:p>
        </p:txBody>
      </p:sp>
    </p:spTree>
    <p:extLst>
      <p:ext uri="{BB962C8B-B14F-4D97-AF65-F5344CB8AC3E}">
        <p14:creationId xmlns:p14="http://schemas.microsoft.com/office/powerpoint/2010/main" val="3158053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6E9D16-69DC-4F17-850D-0CFC0ABC5FA8}" type="datetimeFigureOut">
              <a:rPr lang="en-GB" smtClean="0"/>
              <a:t>05/01/2025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889C0C5-1DFA-4929-B495-F35C23314045}" type="slidenum">
              <a:rPr lang="en-GB" smtClean="0"/>
              <a:t>‹#›</a:t>
            </a:fld>
            <a:endParaRPr lang="en-GB" dirty="0"/>
          </a:p>
        </p:txBody>
      </p:sp>
    </p:spTree>
    <p:extLst>
      <p:ext uri="{BB962C8B-B14F-4D97-AF65-F5344CB8AC3E}">
        <p14:creationId xmlns:p14="http://schemas.microsoft.com/office/powerpoint/2010/main" val="3190787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6E9D16-69DC-4F17-850D-0CFC0ABC5FA8}" type="datetimeFigureOut">
              <a:rPr lang="en-GB" smtClean="0"/>
              <a:t>05/01/2025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889C0C5-1DFA-4929-B495-F35C23314045}" type="slidenum">
              <a:rPr lang="en-GB" smtClean="0"/>
              <a:t>‹#›</a:t>
            </a:fld>
            <a:endParaRPr lang="en-GB" dirty="0"/>
          </a:p>
        </p:txBody>
      </p:sp>
    </p:spTree>
    <p:extLst>
      <p:ext uri="{BB962C8B-B14F-4D97-AF65-F5344CB8AC3E}">
        <p14:creationId xmlns:p14="http://schemas.microsoft.com/office/powerpoint/2010/main" val="1580397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D16E9D16-69DC-4F17-850D-0CFC0ABC5FA8}" type="datetimeFigureOut">
              <a:rPr lang="en-GB" smtClean="0"/>
              <a:t>05/01/2025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5889C0C5-1DFA-4929-B495-F35C23314045}" type="slidenum">
              <a:rPr lang="en-GB" smtClean="0"/>
              <a:t>‹#›</a:t>
            </a:fld>
            <a:endParaRPr lang="en-GB" dirty="0"/>
          </a:p>
        </p:txBody>
      </p:sp>
    </p:spTree>
    <p:extLst>
      <p:ext uri="{BB962C8B-B14F-4D97-AF65-F5344CB8AC3E}">
        <p14:creationId xmlns:p14="http://schemas.microsoft.com/office/powerpoint/2010/main" val="541422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D16E9D16-69DC-4F17-850D-0CFC0ABC5FA8}" type="datetimeFigureOut">
              <a:rPr lang="en-GB" smtClean="0"/>
              <a:t>05/01/2025</a:t>
            </a:fld>
            <a:endParaRPr lang="en-GB"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5889C0C5-1DFA-4929-B495-F35C23314045}" type="slidenum">
              <a:rPr lang="en-GB" smtClean="0"/>
              <a:t>‹#›</a:t>
            </a:fld>
            <a:endParaRPr lang="en-GB" dirty="0"/>
          </a:p>
        </p:txBody>
      </p:sp>
    </p:spTree>
    <p:extLst>
      <p:ext uri="{BB962C8B-B14F-4D97-AF65-F5344CB8AC3E}">
        <p14:creationId xmlns:p14="http://schemas.microsoft.com/office/powerpoint/2010/main" val="62096210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6E9D16-69DC-4F17-850D-0CFC0ABC5FA8}" type="datetimeFigureOut">
              <a:rPr lang="en-GB" smtClean="0"/>
              <a:t>05/01/2025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89C0C5-1DFA-4929-B495-F35C23314045}" type="slidenum">
              <a:rPr lang="en-GB" smtClean="0"/>
              <a:t>‹#›</a:t>
            </a:fld>
            <a:endParaRPr lang="en-GB" dirty="0"/>
          </a:p>
        </p:txBody>
      </p:sp>
    </p:spTree>
    <p:extLst>
      <p:ext uri="{BB962C8B-B14F-4D97-AF65-F5344CB8AC3E}">
        <p14:creationId xmlns:p14="http://schemas.microsoft.com/office/powerpoint/2010/main" val="562268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6E9D16-69DC-4F17-850D-0CFC0ABC5FA8}" type="datetimeFigureOut">
              <a:rPr lang="en-GB" smtClean="0"/>
              <a:t>05/01/2025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89C0C5-1DFA-4929-B495-F35C23314045}" type="slidenum">
              <a:rPr lang="en-GB" smtClean="0"/>
              <a:t>‹#›</a:t>
            </a:fld>
            <a:endParaRPr lang="en-GB" dirty="0"/>
          </a:p>
        </p:txBody>
      </p:sp>
    </p:spTree>
    <p:extLst>
      <p:ext uri="{BB962C8B-B14F-4D97-AF65-F5344CB8AC3E}">
        <p14:creationId xmlns:p14="http://schemas.microsoft.com/office/powerpoint/2010/main" val="1289581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D16E9D16-69DC-4F17-850D-0CFC0ABC5FA8}" type="datetimeFigureOut">
              <a:rPr lang="en-GB" smtClean="0"/>
              <a:t>05/01/2025</a:t>
            </a:fld>
            <a:endParaRPr lang="en-GB"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5889C0C5-1DFA-4929-B495-F35C23314045}" type="slidenum">
              <a:rPr lang="en-GB" smtClean="0"/>
              <a:t>‹#›</a:t>
            </a:fld>
            <a:endParaRPr lang="en-GB" dirty="0"/>
          </a:p>
        </p:txBody>
      </p:sp>
    </p:spTree>
    <p:extLst>
      <p:ext uri="{BB962C8B-B14F-4D97-AF65-F5344CB8AC3E}">
        <p14:creationId xmlns:p14="http://schemas.microsoft.com/office/powerpoint/2010/main" val="4289506987"/>
      </p:ext>
    </p:extLst>
  </p:cSld>
  <p:clrMap bg1="lt1" tx1="dk1" bg2="lt2" tx2="dk2" accent1="accent1" accent2="accent2" accent3="accent3" accent4="accent4" accent5="accent5" accent6="accent6" hlink="hlink" folHlink="folHlink"/>
  <p:sldLayoutIdLst>
    <p:sldLayoutId id="2147484057" r:id="rId1"/>
    <p:sldLayoutId id="2147484058" r:id="rId2"/>
    <p:sldLayoutId id="2147484059" r:id="rId3"/>
    <p:sldLayoutId id="2147484060" r:id="rId4"/>
    <p:sldLayoutId id="2147484061" r:id="rId5"/>
    <p:sldLayoutId id="2147484062" r:id="rId6"/>
    <p:sldLayoutId id="2147484063" r:id="rId7"/>
    <p:sldLayoutId id="2147484064" r:id="rId8"/>
    <p:sldLayoutId id="2147484065" r:id="rId9"/>
    <p:sldLayoutId id="2147484066" r:id="rId10"/>
    <p:sldLayoutId id="2147484067"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hyperlink" Target="https://www.tes.com/teaching-resource/piaget-schema-theory-lesson-cpld-l3-unit-1-12557455"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simplypsychology.org/piaget.html#Weaknesses-of-Piagets-theory-include" TargetMode="External"/><Relationship Id="rId2" Type="http://schemas.openxmlformats.org/officeDocument/2006/relationships/hyperlink" Target="https://www.verywellmind.com/piagets-stages-of-cognitive-development-2795457" TargetMode="External"/><Relationship Id="rId1" Type="http://schemas.openxmlformats.org/officeDocument/2006/relationships/slideLayout" Target="../slideLayouts/slideLayout7.xml"/><Relationship Id="rId6" Type="http://schemas.openxmlformats.org/officeDocument/2006/relationships/hyperlink" Target="https://www.firstdiscoverers.co.uk/child-development-theories-jean-piaget/" TargetMode="External"/><Relationship Id="rId5" Type="http://schemas.openxmlformats.org/officeDocument/2006/relationships/hyperlink" Target="https://www.gov.wales/sites/default/files/publications/2018-02/foundation-phase-framework-revised-2015.pdf" TargetMode="External"/><Relationship Id="rId4" Type="http://schemas.openxmlformats.org/officeDocument/2006/relationships/hyperlink" Target="https://www.tes.com/teaching-resource/piaget-schema-theory-lesson-cpld-l3-unit-1-12557455"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hyperlink" Target="https://helpfulprofessor.com/zone-of-proximal-development-examples/" TargetMode="External"/><Relationship Id="rId2" Type="http://schemas.openxmlformats.org/officeDocument/2006/relationships/hyperlink" Target="https://www.verywellmind.com/lev-vygotsky-biography-2795533" TargetMode="External"/><Relationship Id="rId1" Type="http://schemas.openxmlformats.org/officeDocument/2006/relationships/slideLayout" Target="../slideLayouts/slideLayout7.xml"/><Relationship Id="rId6" Type="http://schemas.openxmlformats.org/officeDocument/2006/relationships/hyperlink" Target="https://practicalpie.com/lev-vygotsky/" TargetMode="External"/><Relationship Id="rId5" Type="http://schemas.openxmlformats.org/officeDocument/2006/relationships/hyperlink" Target="https://socialistworker.co.uk/reviews-and-culture/vygotsky-education-revolution/" TargetMode="External"/><Relationship Id="rId4" Type="http://schemas.openxmlformats.org/officeDocument/2006/relationships/hyperlink" Target="https://www.pedagogy4change.org/lev-vygotsky/"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theeducationhub.org.nz/piagets-theory-of-education/" TargetMode="External"/><Relationship Id="rId2" Type="http://schemas.openxmlformats.org/officeDocument/2006/relationships/hyperlink" Target="https://www.verywellmind.com/what-is-the-zone-of-proximal-development-2796034" TargetMode="External"/><Relationship Id="rId1" Type="http://schemas.openxmlformats.org/officeDocument/2006/relationships/slideLayout" Target="../slideLayouts/slideLayout7.xml"/><Relationship Id="rId5" Type="http://schemas.openxmlformats.org/officeDocument/2006/relationships/hyperlink" Target="https://www.simplypsychology.org/piaget-vs-vygotsky.html" TargetMode="External"/><Relationship Id="rId4" Type="http://schemas.openxmlformats.org/officeDocument/2006/relationships/hyperlink" Target="https://www.structural-learning.com/post/vygotskys-theory"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7"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jpg"/></Relationships>
</file>

<file path=ppt/slides/_rels/slide10.xml.rels><?xml version="1.0" encoding="UTF-8" standalone="yes"?>
<Relationships xmlns="http://schemas.openxmlformats.org/package/2006/relationships"><Relationship Id="rId8" Type="http://schemas.openxmlformats.org/officeDocument/2006/relationships/hyperlink" Target="https://iamkitcamp.com/inspiring-loose-parts-play/" TargetMode="External"/><Relationship Id="rId3" Type="http://schemas.openxmlformats.org/officeDocument/2006/relationships/hyperlink" Target="https://www.classdojo.com/en-gb/resources/?redirect=true" TargetMode="External"/><Relationship Id="rId7" Type="http://schemas.openxmlformats.org/officeDocument/2006/relationships/hyperlink" Target="https://mindstretchers.academy/blog/child-led-planning-starting-out-with-the-floorbook-approach" TargetMode="External"/><Relationship Id="rId12" Type="http://schemas.openxmlformats.org/officeDocument/2006/relationships/hyperlink" Target="https://thespoke.earlychildhoodaustralia.org.au/effectively-reflect-record-engage-children/" TargetMode="External"/><Relationship Id="rId2" Type="http://schemas.openxmlformats.org/officeDocument/2006/relationships/hyperlink" Target="https://www.pentagonplay.co.uk/news-and-info/loose-parts-play-pentagon" TargetMode="External"/><Relationship Id="rId1" Type="http://schemas.openxmlformats.org/officeDocument/2006/relationships/slideLayout" Target="../slideLayouts/slideLayout7.xml"/><Relationship Id="rId6" Type="http://schemas.openxmlformats.org/officeDocument/2006/relationships/hyperlink" Target="https://educationlibrary.org/vygotskys-theories-and-how-to-incorporate-vygotskys-theories-in-the-classroom" TargetMode="External"/><Relationship Id="rId11" Type="http://schemas.openxmlformats.org/officeDocument/2006/relationships/hyperlink" Target="https://thewideschool.com/the-theory-of-loose-parts/" TargetMode="External"/><Relationship Id="rId5" Type="http://schemas.openxmlformats.org/officeDocument/2006/relationships/hyperlink" Target="https://www.howwemontessori.com/how-we-montessori/2019/07/trying-out-the-floorbook-approach-with-a-toddler.html" TargetMode="External"/><Relationship Id="rId10" Type="http://schemas.openxmlformats.org/officeDocument/2006/relationships/hyperlink" Target="https://www.structural-learning.com/post/floor-books" TargetMode="External"/><Relationship Id="rId4" Type="http://schemas.openxmlformats.org/officeDocument/2006/relationships/hyperlink" Target="https://www.classdojo.com/en-gb/?redirect=true" TargetMode="External"/><Relationship Id="rId9" Type="http://schemas.openxmlformats.org/officeDocument/2006/relationships/hyperlink" Target="https://www.st-blaise.oxon.sch.uk/outdoor-explorers-building-brid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99CC"/>
        </a:soli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01D90F1-DD6E-455D-8ADC-06E126507783}"/>
              </a:ext>
            </a:extLst>
          </p:cNvPr>
          <p:cNvSpPr/>
          <p:nvPr/>
        </p:nvSpPr>
        <p:spPr>
          <a:xfrm>
            <a:off x="714631" y="296562"/>
            <a:ext cx="10999574" cy="6289589"/>
          </a:xfrm>
          <a:prstGeom prst="roundRect">
            <a:avLst/>
          </a:prstGeom>
          <a:solidFill>
            <a:schemeClr val="bg1"/>
          </a:solid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ysClr val="windowText" lastClr="000000"/>
                </a:solidFill>
              </a:rPr>
              <a:t>Julie James</a:t>
            </a:r>
          </a:p>
          <a:p>
            <a:pPr algn="ctr"/>
            <a:r>
              <a:rPr lang="en-GB" sz="3200" dirty="0">
                <a:solidFill>
                  <a:sysClr val="windowText" lastClr="000000"/>
                </a:solidFill>
              </a:rPr>
              <a:t>Student reference number – 2316334</a:t>
            </a:r>
          </a:p>
          <a:p>
            <a:pPr algn="ctr"/>
            <a:r>
              <a:rPr lang="en-GB" sz="3200" dirty="0">
                <a:solidFill>
                  <a:sysClr val="windowText" lastClr="000000"/>
                </a:solidFill>
              </a:rPr>
              <a:t>ECIE4012 – Principles of Learning and Teaching.</a:t>
            </a:r>
          </a:p>
          <a:p>
            <a:pPr algn="ctr"/>
            <a:endParaRPr lang="en-GB" sz="3200" dirty="0">
              <a:solidFill>
                <a:sysClr val="windowText" lastClr="000000"/>
              </a:solidFill>
            </a:endParaRPr>
          </a:p>
          <a:p>
            <a:pPr algn="ctr"/>
            <a:r>
              <a:rPr lang="en-GB" sz="3200" u="sng" dirty="0">
                <a:solidFill>
                  <a:sysClr val="windowText" lastClr="000000"/>
                </a:solidFill>
              </a:rPr>
              <a:t>Contents page</a:t>
            </a:r>
          </a:p>
          <a:p>
            <a:pPr algn="ctr"/>
            <a:r>
              <a:rPr lang="en-GB" sz="3200">
                <a:solidFill>
                  <a:sysClr val="windowText" lastClr="000000"/>
                </a:solidFill>
              </a:rPr>
              <a:t>Blog </a:t>
            </a:r>
            <a:r>
              <a:rPr lang="en-GB" sz="3200" dirty="0">
                <a:solidFill>
                  <a:sysClr val="windowText" lastClr="000000"/>
                </a:solidFill>
              </a:rPr>
              <a:t>1 and reference page  – slide 2 and 3</a:t>
            </a:r>
          </a:p>
          <a:p>
            <a:pPr algn="ctr"/>
            <a:r>
              <a:rPr lang="en-GB" sz="3200" dirty="0">
                <a:solidFill>
                  <a:sysClr val="windowText" lastClr="000000"/>
                </a:solidFill>
              </a:rPr>
              <a:t>Blog 2 and reference page – slide 4 and 5</a:t>
            </a:r>
          </a:p>
          <a:p>
            <a:pPr algn="ctr"/>
            <a:r>
              <a:rPr lang="en-GB" sz="3200" dirty="0">
                <a:solidFill>
                  <a:sysClr val="windowText" lastClr="000000"/>
                </a:solidFill>
              </a:rPr>
              <a:t>Blog 3 and reference page – slide 6 and 7</a:t>
            </a:r>
          </a:p>
          <a:p>
            <a:pPr algn="ctr"/>
            <a:r>
              <a:rPr lang="en-GB" sz="3200" dirty="0">
                <a:solidFill>
                  <a:sysClr val="windowText" lastClr="000000"/>
                </a:solidFill>
              </a:rPr>
              <a:t>Blog 4 and reference page – slide 8, 9, and 10</a:t>
            </a:r>
          </a:p>
        </p:txBody>
      </p:sp>
    </p:spTree>
    <p:extLst>
      <p:ext uri="{BB962C8B-B14F-4D97-AF65-F5344CB8AC3E}">
        <p14:creationId xmlns:p14="http://schemas.microsoft.com/office/powerpoint/2010/main" val="1101643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A116A80-AD1B-26D9-BDFD-5F0512D65FDF}"/>
              </a:ext>
            </a:extLst>
          </p:cNvPr>
          <p:cNvSpPr/>
          <p:nvPr/>
        </p:nvSpPr>
        <p:spPr>
          <a:xfrm>
            <a:off x="3405124" y="155485"/>
            <a:ext cx="4480916" cy="595948"/>
          </a:xfrm>
          <a:prstGeom prst="rect">
            <a:avLst/>
          </a:prstGeom>
          <a:solidFill>
            <a:schemeClr val="accent1">
              <a:lumMod val="20000"/>
              <a:lumOff val="80000"/>
            </a:schemeClr>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The Curious Case Of Jean Piaget</a:t>
            </a:r>
          </a:p>
        </p:txBody>
      </p:sp>
      <p:sp>
        <p:nvSpPr>
          <p:cNvPr id="20" name="Rectangle: Rounded Corners 19">
            <a:extLst>
              <a:ext uri="{FF2B5EF4-FFF2-40B4-BE49-F238E27FC236}">
                <a16:creationId xmlns:a16="http://schemas.microsoft.com/office/drawing/2014/main" id="{56A35D58-874A-0841-3DC4-BF41A8523D3B}"/>
              </a:ext>
            </a:extLst>
          </p:cNvPr>
          <p:cNvSpPr/>
          <p:nvPr/>
        </p:nvSpPr>
        <p:spPr>
          <a:xfrm>
            <a:off x="176469" y="102328"/>
            <a:ext cx="3078362" cy="1552301"/>
          </a:xfrm>
          <a:prstGeom prst="roundRect">
            <a:avLst/>
          </a:prstGeom>
          <a:solidFill>
            <a:schemeClr val="accent1">
              <a:lumMod val="20000"/>
              <a:lumOff val="80000"/>
            </a:scheme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tx1"/>
              </a:solidFill>
              <a:cs typeface="Times New Roman" panose="02020603050405020304" pitchFamily="18" charset="0"/>
            </a:endParaRPr>
          </a:p>
          <a:p>
            <a:pPr algn="ctr"/>
            <a:endParaRPr lang="en-GB" sz="1200" dirty="0">
              <a:solidFill>
                <a:schemeClr val="tx1"/>
              </a:solidFill>
              <a:cs typeface="Times New Roman" panose="02020603050405020304" pitchFamily="18" charset="0"/>
            </a:endParaRPr>
          </a:p>
          <a:p>
            <a:pPr algn="ctr"/>
            <a:r>
              <a:rPr lang="en-GB" sz="1200" dirty="0">
                <a:solidFill>
                  <a:schemeClr val="tx1"/>
                </a:solidFill>
                <a:cs typeface="Times New Roman" panose="02020603050405020304" pitchFamily="18" charset="0"/>
              </a:rPr>
              <a:t>Welcome to Theoretically Speaking, the thinking man or woman’s great debate !</a:t>
            </a:r>
          </a:p>
          <a:p>
            <a:pPr algn="ctr"/>
            <a:r>
              <a:rPr lang="en-GB" sz="1200" dirty="0">
                <a:solidFill>
                  <a:schemeClr val="tx1"/>
                </a:solidFill>
                <a:cs typeface="Times New Roman" panose="02020603050405020304" pitchFamily="18" charset="0"/>
              </a:rPr>
              <a:t>For your pleasure we have two theoretical giants battling it out !</a:t>
            </a:r>
          </a:p>
          <a:p>
            <a:pPr algn="ctr"/>
            <a:r>
              <a:rPr lang="en-GB" sz="1200" dirty="0">
                <a:solidFill>
                  <a:schemeClr val="tx1"/>
                </a:solidFill>
                <a:cs typeface="Times New Roman" panose="02020603050405020304" pitchFamily="18" charset="0"/>
              </a:rPr>
              <a:t>All the way from Switzerland, representing constructivism………</a:t>
            </a:r>
          </a:p>
          <a:p>
            <a:pPr algn="ctr"/>
            <a:endParaRPr lang="en-GB" sz="1200" dirty="0">
              <a:solidFill>
                <a:schemeClr val="tx1"/>
              </a:solidFill>
              <a:latin typeface="Times New Roman" panose="02020603050405020304" pitchFamily="18" charset="0"/>
              <a:cs typeface="Times New Roman" panose="02020603050405020304" pitchFamily="18" charset="0"/>
            </a:endParaRPr>
          </a:p>
          <a:p>
            <a:pPr algn="ctr"/>
            <a:endParaRPr lang="en-GB" sz="1200" dirty="0">
              <a:solidFill>
                <a:schemeClr val="tx1"/>
              </a:solidFill>
              <a:latin typeface="Times New Roman" panose="02020603050405020304" pitchFamily="18" charset="0"/>
              <a:cs typeface="Times New Roman" panose="02020603050405020304" pitchFamily="18" charset="0"/>
            </a:endParaRPr>
          </a:p>
          <a:p>
            <a:pPr algn="ctr"/>
            <a:endParaRPr lang="en-GB" sz="1400" dirty="0">
              <a:solidFill>
                <a:schemeClr val="tx1"/>
              </a:solidFill>
            </a:endParaRPr>
          </a:p>
        </p:txBody>
      </p:sp>
      <p:sp>
        <p:nvSpPr>
          <p:cNvPr id="15" name="Rectangle: Rounded Corners 14">
            <a:extLst>
              <a:ext uri="{FF2B5EF4-FFF2-40B4-BE49-F238E27FC236}">
                <a16:creationId xmlns:a16="http://schemas.microsoft.com/office/drawing/2014/main" id="{1215F64F-277F-D7DD-5E43-923DA678EEDB}"/>
              </a:ext>
            </a:extLst>
          </p:cNvPr>
          <p:cNvSpPr/>
          <p:nvPr/>
        </p:nvSpPr>
        <p:spPr>
          <a:xfrm>
            <a:off x="8320299" y="3148013"/>
            <a:ext cx="3595918" cy="3524675"/>
          </a:xfrm>
          <a:prstGeom prst="roundRect">
            <a:avLst/>
          </a:prstGeom>
          <a:solidFill>
            <a:schemeClr val="accent1">
              <a:lumMod val="20000"/>
              <a:lumOff val="80000"/>
            </a:scheme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b="1" dirty="0">
              <a:solidFill>
                <a:schemeClr val="tx1"/>
              </a:solidFill>
              <a:cs typeface="Times New Roman" panose="02020603050405020304" pitchFamily="18" charset="0"/>
            </a:endParaRPr>
          </a:p>
          <a:p>
            <a:pPr algn="ctr"/>
            <a:endParaRPr lang="en-GB" sz="1200" b="1" dirty="0">
              <a:solidFill>
                <a:schemeClr val="tx1"/>
              </a:solidFill>
              <a:cs typeface="Times New Roman" panose="02020603050405020304" pitchFamily="18" charset="0"/>
            </a:endParaRPr>
          </a:p>
          <a:p>
            <a:pPr algn="ctr"/>
            <a:endParaRPr lang="en-GB" sz="1200" b="1" dirty="0">
              <a:solidFill>
                <a:schemeClr val="tx1"/>
              </a:solidFill>
              <a:cs typeface="Times New Roman" panose="02020603050405020304" pitchFamily="18" charset="0"/>
            </a:endParaRPr>
          </a:p>
          <a:p>
            <a:pPr algn="ctr"/>
            <a:endParaRPr lang="en-GB" sz="1200" b="1" dirty="0">
              <a:solidFill>
                <a:schemeClr val="tx1"/>
              </a:solidFill>
              <a:cs typeface="Times New Roman" panose="02020603050405020304" pitchFamily="18" charset="0"/>
            </a:endParaRPr>
          </a:p>
          <a:p>
            <a:pPr algn="ctr"/>
            <a:endParaRPr lang="en-GB" sz="1200" b="1" dirty="0">
              <a:solidFill>
                <a:schemeClr val="tx1"/>
              </a:solidFill>
              <a:cs typeface="Times New Roman" panose="02020603050405020304" pitchFamily="18" charset="0"/>
            </a:endParaRPr>
          </a:p>
          <a:p>
            <a:pPr algn="ctr"/>
            <a:endParaRPr lang="en-GB" sz="1200" b="1" dirty="0">
              <a:solidFill>
                <a:schemeClr val="tx1"/>
              </a:solidFill>
              <a:cs typeface="Times New Roman" panose="02020603050405020304" pitchFamily="18" charset="0"/>
            </a:endParaRPr>
          </a:p>
          <a:p>
            <a:pPr algn="ctr"/>
            <a:endParaRPr lang="en-GB" sz="1200" b="1" dirty="0">
              <a:solidFill>
                <a:schemeClr val="tx1"/>
              </a:solidFill>
              <a:cs typeface="Times New Roman" panose="02020603050405020304" pitchFamily="18" charset="0"/>
            </a:endParaRPr>
          </a:p>
          <a:p>
            <a:pPr algn="ctr"/>
            <a:endParaRPr lang="en-GB" sz="1200" b="1" dirty="0">
              <a:solidFill>
                <a:schemeClr val="tx1"/>
              </a:solidFill>
              <a:cs typeface="Times New Roman" panose="02020603050405020304" pitchFamily="18" charset="0"/>
            </a:endParaRPr>
          </a:p>
          <a:p>
            <a:pPr algn="ctr"/>
            <a:r>
              <a:rPr lang="en-GB" sz="1400" b="1" dirty="0">
                <a:solidFill>
                  <a:schemeClr val="tx1"/>
                </a:solidFill>
                <a:cs typeface="Times New Roman" panose="02020603050405020304" pitchFamily="18" charset="0"/>
              </a:rPr>
              <a:t>Critique</a:t>
            </a:r>
          </a:p>
          <a:p>
            <a:pPr algn="ctr"/>
            <a:endParaRPr lang="en-GB" sz="1200" dirty="0">
              <a:solidFill>
                <a:schemeClr val="tx1"/>
              </a:solidFill>
              <a:latin typeface="Times New Roman" panose="02020603050405020304" pitchFamily="18" charset="0"/>
              <a:cs typeface="Times New Roman" panose="02020603050405020304" pitchFamily="18" charset="0"/>
            </a:endParaRPr>
          </a:p>
          <a:p>
            <a:pPr algn="ctr"/>
            <a:r>
              <a:rPr lang="en-GB" sz="1200" dirty="0">
                <a:solidFill>
                  <a:schemeClr val="tx1"/>
                </a:solidFill>
                <a:cs typeface="Times New Roman" panose="02020603050405020304" pitchFamily="18" charset="0"/>
              </a:rPr>
              <a:t>Piaget argued that children learn differently, by their stage of development, not their age (Bates, 2019, p. 51). Quite unique at that time, don’t you think?</a:t>
            </a:r>
          </a:p>
          <a:p>
            <a:pPr algn="ctr"/>
            <a:r>
              <a:rPr lang="en-GB" sz="1200" dirty="0">
                <a:solidFill>
                  <a:schemeClr val="tx1"/>
                </a:solidFill>
                <a:cs typeface="Times New Roman" panose="02020603050405020304" pitchFamily="18" charset="0"/>
              </a:rPr>
              <a:t>However, his research methods have more holes than Swiss cheese !</a:t>
            </a:r>
          </a:p>
          <a:p>
            <a:pPr marL="171450" indent="-171450" algn="ctr">
              <a:buFont typeface="Arial" panose="020B0604020202020204" pitchFamily="34" charset="0"/>
              <a:buChar char="•"/>
            </a:pPr>
            <a:r>
              <a:rPr lang="en-GB" sz="1200" dirty="0">
                <a:solidFill>
                  <a:schemeClr val="tx1"/>
                </a:solidFill>
                <a:cs typeface="Times New Roman" panose="02020603050405020304" pitchFamily="18" charset="0"/>
              </a:rPr>
              <a:t>Using his own children or children from privileged backgrounds (McLeod, 2024).</a:t>
            </a:r>
          </a:p>
          <a:p>
            <a:pPr marL="171450" indent="-171450" algn="ctr">
              <a:buFont typeface="Arial" panose="020B0604020202020204" pitchFamily="34" charset="0"/>
              <a:buChar char="•"/>
            </a:pPr>
            <a:r>
              <a:rPr lang="en-GB" sz="1200" dirty="0">
                <a:solidFill>
                  <a:schemeClr val="tx1"/>
                </a:solidFill>
                <a:cs typeface="Times New Roman" panose="02020603050405020304" pitchFamily="18" charset="0"/>
              </a:rPr>
              <a:t>Not recognising how culture and social setting influence previous and future experiences (Main, 2021).</a:t>
            </a:r>
          </a:p>
          <a:p>
            <a:pPr marL="171450" indent="-171450" algn="ctr">
              <a:buFont typeface="Arial" panose="020B0604020202020204" pitchFamily="34" charset="0"/>
              <a:buChar char="•"/>
            </a:pPr>
            <a:r>
              <a:rPr lang="en-GB" sz="1200" dirty="0">
                <a:solidFill>
                  <a:schemeClr val="tx1"/>
                </a:solidFill>
                <a:cs typeface="Times New Roman" panose="02020603050405020304" pitchFamily="18" charset="0"/>
              </a:rPr>
              <a:t>A child works best alone, possibly his greatest flaw  (Aubrey and Riley, 2019, p. 47).</a:t>
            </a:r>
          </a:p>
          <a:p>
            <a:pPr marL="171450" indent="-171450" algn="ctr">
              <a:buFont typeface="Arial" panose="020B0604020202020204" pitchFamily="34" charset="0"/>
              <a:buChar char="•"/>
            </a:pPr>
            <a:endParaRPr lang="en-GB" sz="1200" dirty="0">
              <a:solidFill>
                <a:schemeClr val="tx1"/>
              </a:solidFill>
              <a:cs typeface="Times New Roman" panose="02020603050405020304" pitchFamily="18" charset="0"/>
            </a:endParaRPr>
          </a:p>
          <a:p>
            <a:pPr marL="171450" indent="-171450" algn="ctr">
              <a:buFont typeface="Arial" panose="020B0604020202020204" pitchFamily="34" charset="0"/>
              <a:buChar char="•"/>
            </a:pPr>
            <a:endParaRPr lang="en-GB" sz="1200" dirty="0">
              <a:solidFill>
                <a:schemeClr val="tx1"/>
              </a:solidFill>
              <a:cs typeface="Times New Roman" panose="02020603050405020304" pitchFamily="18" charset="0"/>
            </a:endParaRPr>
          </a:p>
          <a:p>
            <a:pPr marL="171450" indent="-171450" algn="ctr">
              <a:buFont typeface="Arial" panose="020B0604020202020204" pitchFamily="34" charset="0"/>
              <a:buChar char="•"/>
            </a:pPr>
            <a:endParaRPr lang="en-GB" sz="1200" dirty="0">
              <a:solidFill>
                <a:schemeClr val="tx1"/>
              </a:solidFill>
              <a:cs typeface="Times New Roman" panose="02020603050405020304" pitchFamily="18" charset="0"/>
            </a:endParaRPr>
          </a:p>
          <a:p>
            <a:pPr algn="ctr"/>
            <a:endParaRPr lang="en-GB" sz="1200" dirty="0">
              <a:solidFill>
                <a:schemeClr val="tx1"/>
              </a:solidFill>
              <a:latin typeface="Times New Roman" panose="02020603050405020304" pitchFamily="18" charset="0"/>
              <a:cs typeface="Times New Roman" panose="02020603050405020304" pitchFamily="18" charset="0"/>
            </a:endParaRPr>
          </a:p>
          <a:p>
            <a:pPr marL="171450" indent="-171450" algn="ctr">
              <a:buFont typeface="Arial" panose="020B0604020202020204" pitchFamily="34" charset="0"/>
              <a:buChar char="•"/>
            </a:pPr>
            <a:endParaRPr lang="en-GB" sz="1200" dirty="0">
              <a:solidFill>
                <a:schemeClr val="tx1"/>
              </a:solidFill>
              <a:latin typeface="Times New Roman" panose="02020603050405020304" pitchFamily="18" charset="0"/>
              <a:cs typeface="Times New Roman" panose="02020603050405020304" pitchFamily="18" charset="0"/>
            </a:endParaRPr>
          </a:p>
          <a:p>
            <a:pPr marL="171450" indent="-171450" algn="ctr">
              <a:buFont typeface="Arial" panose="020B0604020202020204" pitchFamily="34" charset="0"/>
              <a:buChar char="•"/>
            </a:pPr>
            <a:endParaRPr lang="en-GB" sz="1200" dirty="0">
              <a:solidFill>
                <a:schemeClr val="tx1"/>
              </a:solidFill>
              <a:latin typeface="Times New Roman" panose="02020603050405020304" pitchFamily="18" charset="0"/>
              <a:cs typeface="Times New Roman" panose="02020603050405020304" pitchFamily="18" charset="0"/>
            </a:endParaRPr>
          </a:p>
          <a:p>
            <a:pPr marL="171450" indent="-171450" algn="ctr">
              <a:buFont typeface="Arial" panose="020B0604020202020204" pitchFamily="34" charset="0"/>
              <a:buChar char="•"/>
            </a:pPr>
            <a:endParaRPr lang="en-GB" sz="1200" dirty="0">
              <a:solidFill>
                <a:schemeClr val="tx1"/>
              </a:solidFill>
              <a:latin typeface="Times New Roman" panose="02020603050405020304" pitchFamily="18" charset="0"/>
              <a:cs typeface="Times New Roman" panose="02020603050405020304" pitchFamily="18" charset="0"/>
            </a:endParaRPr>
          </a:p>
          <a:p>
            <a:pPr algn="ctr"/>
            <a:endParaRPr lang="en-GB" sz="1200" dirty="0">
              <a:solidFill>
                <a:schemeClr val="tx1"/>
              </a:solidFill>
              <a:latin typeface="Times New Roman" panose="02020603050405020304" pitchFamily="18" charset="0"/>
              <a:cs typeface="Times New Roman" panose="02020603050405020304" pitchFamily="18" charset="0"/>
            </a:endParaRPr>
          </a:p>
        </p:txBody>
      </p:sp>
      <p:sp>
        <p:nvSpPr>
          <p:cNvPr id="3" name="Rectangle: Rounded Corners 2">
            <a:extLst>
              <a:ext uri="{FF2B5EF4-FFF2-40B4-BE49-F238E27FC236}">
                <a16:creationId xmlns:a16="http://schemas.microsoft.com/office/drawing/2014/main" id="{0A71B67E-90AD-AB07-15A7-0BAC33428674}"/>
              </a:ext>
            </a:extLst>
          </p:cNvPr>
          <p:cNvSpPr/>
          <p:nvPr/>
        </p:nvSpPr>
        <p:spPr>
          <a:xfrm>
            <a:off x="213563" y="4272393"/>
            <a:ext cx="2873830" cy="2416631"/>
          </a:xfrm>
          <a:prstGeom prst="roundRect">
            <a:avLst/>
          </a:prstGeom>
          <a:solidFill>
            <a:schemeClr val="accent1">
              <a:lumMod val="20000"/>
              <a:lumOff val="80000"/>
            </a:scheme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Jean Piaget</a:t>
            </a:r>
            <a:r>
              <a:rPr lang="en-GB" sz="1200" b="1" dirty="0">
                <a:solidFill>
                  <a:schemeClr val="tx1"/>
                </a:solidFill>
              </a:rPr>
              <a:t> </a:t>
            </a:r>
            <a:r>
              <a:rPr lang="en-GB" sz="1200" dirty="0">
                <a:solidFill>
                  <a:schemeClr val="tx1"/>
                </a:solidFill>
              </a:rPr>
              <a:t>born in 1896 to an atheist father and a  devout catholic mother, I would imagine,  this alone causing a debate of their own ! </a:t>
            </a:r>
          </a:p>
          <a:p>
            <a:pPr algn="ctr"/>
            <a:r>
              <a:rPr lang="en-GB" sz="1200" dirty="0">
                <a:solidFill>
                  <a:schemeClr val="tx1"/>
                </a:solidFill>
              </a:rPr>
              <a:t>Piaget produced his first scientific published paper at the tender age of 10 about an albino sparrow (Aubrey and Riley, 2019, p. 41). </a:t>
            </a:r>
          </a:p>
          <a:p>
            <a:pPr algn="ctr"/>
            <a:r>
              <a:rPr lang="en-GB" sz="1200" dirty="0">
                <a:solidFill>
                  <a:schemeClr val="tx1"/>
                </a:solidFill>
              </a:rPr>
              <a:t>I hope you’ve been paying attention ? No conferring and on to the theory</a:t>
            </a:r>
          </a:p>
          <a:p>
            <a:pPr algn="ctr"/>
            <a:endParaRPr lang="en-GB" sz="1200" dirty="0">
              <a:solidFill>
                <a:schemeClr val="tx1"/>
              </a:solidFill>
            </a:endParaRPr>
          </a:p>
        </p:txBody>
      </p:sp>
      <p:sp>
        <p:nvSpPr>
          <p:cNvPr id="5" name="Rectangle: Rounded Corners 4">
            <a:extLst>
              <a:ext uri="{FF2B5EF4-FFF2-40B4-BE49-F238E27FC236}">
                <a16:creationId xmlns:a16="http://schemas.microsoft.com/office/drawing/2014/main" id="{37B84418-97C4-3EBF-D0EB-05F459A6AB7A}"/>
              </a:ext>
            </a:extLst>
          </p:cNvPr>
          <p:cNvSpPr/>
          <p:nvPr/>
        </p:nvSpPr>
        <p:spPr>
          <a:xfrm>
            <a:off x="3805873" y="878478"/>
            <a:ext cx="3646716" cy="3178629"/>
          </a:xfrm>
          <a:prstGeom prst="roundRect">
            <a:avLst/>
          </a:prstGeom>
          <a:solidFill>
            <a:schemeClr val="accent1">
              <a:lumMod val="20000"/>
              <a:lumOff val="80000"/>
            </a:scheme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b="1" dirty="0">
              <a:solidFill>
                <a:schemeClr val="tx1"/>
              </a:solidFill>
            </a:endParaRPr>
          </a:p>
          <a:p>
            <a:pPr algn="ctr"/>
            <a:r>
              <a:rPr lang="en-GB" sz="1400" b="1" dirty="0">
                <a:solidFill>
                  <a:schemeClr val="tx1"/>
                </a:solidFill>
              </a:rPr>
              <a:t>The Theory Of Cognitive Development</a:t>
            </a:r>
          </a:p>
          <a:p>
            <a:pPr algn="ctr"/>
            <a:r>
              <a:rPr lang="en-GB" sz="1200" dirty="0">
                <a:solidFill>
                  <a:schemeClr val="tx1"/>
                </a:solidFill>
              </a:rPr>
              <a:t>Piaget believed children were excited scientists exploring and  experimenting as they examined their world !</a:t>
            </a:r>
          </a:p>
          <a:p>
            <a:pPr algn="ctr"/>
            <a:r>
              <a:rPr lang="en-GB" sz="1200" dirty="0">
                <a:solidFill>
                  <a:schemeClr val="tx1"/>
                </a:solidFill>
              </a:rPr>
              <a:t>Adding, building, adapting and accommodating their knowledge known as schemas (Cherry, 2024).He felt children  experienced equilibrium or balance as they discovered and disequilibrium as they questioned and re-thought ! (Pound, 2005, p. 37). </a:t>
            </a:r>
          </a:p>
          <a:p>
            <a:pPr algn="ctr"/>
            <a:r>
              <a:rPr lang="en-GB" sz="1200" dirty="0">
                <a:solidFill>
                  <a:schemeClr val="tx1"/>
                </a:solidFill>
              </a:rPr>
              <a:t> So the next time  you see your excited scientist transporting sand and water to the </a:t>
            </a:r>
            <a:r>
              <a:rPr lang="en-GB" sz="1200" dirty="0" err="1">
                <a:solidFill>
                  <a:schemeClr val="tx1"/>
                </a:solidFill>
              </a:rPr>
              <a:t>mallable</a:t>
            </a:r>
            <a:r>
              <a:rPr lang="en-GB" sz="1200" dirty="0">
                <a:solidFill>
                  <a:schemeClr val="tx1"/>
                </a:solidFill>
              </a:rPr>
              <a:t> area, don’t be alarmed they are involved in the serious business of play !  Learning actively,  through hands on experience (Foundation Phase Framework, 2015) ……true Piaget style !</a:t>
            </a:r>
          </a:p>
          <a:p>
            <a:pPr algn="ctr"/>
            <a:endParaRPr lang="en-GB" sz="1200" dirty="0">
              <a:solidFill>
                <a:schemeClr val="tx1"/>
              </a:solidFill>
            </a:endParaRPr>
          </a:p>
        </p:txBody>
      </p:sp>
      <p:pic>
        <p:nvPicPr>
          <p:cNvPr id="8" name="Picture 7">
            <a:extLst>
              <a:ext uri="{FF2B5EF4-FFF2-40B4-BE49-F238E27FC236}">
                <a16:creationId xmlns:a16="http://schemas.microsoft.com/office/drawing/2014/main" id="{4B103167-3B71-3B97-1DEA-9C07D192A8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1" y="1941311"/>
            <a:ext cx="2538955" cy="2115796"/>
          </a:xfrm>
          <a:prstGeom prst="rect">
            <a:avLst/>
          </a:prstGeom>
          <a:ln w="76200">
            <a:solidFill>
              <a:srgbClr val="FF0000"/>
            </a:solidFill>
          </a:ln>
        </p:spPr>
      </p:pic>
      <p:sp>
        <p:nvSpPr>
          <p:cNvPr id="6" name="TextBox 5">
            <a:extLst>
              <a:ext uri="{FF2B5EF4-FFF2-40B4-BE49-F238E27FC236}">
                <a16:creationId xmlns:a16="http://schemas.microsoft.com/office/drawing/2014/main" id="{F50BE83A-6EF3-87A3-DC3A-FFB7A2BC0431}"/>
              </a:ext>
            </a:extLst>
          </p:cNvPr>
          <p:cNvSpPr txBox="1"/>
          <p:nvPr/>
        </p:nvSpPr>
        <p:spPr>
          <a:xfrm>
            <a:off x="659878" y="3520386"/>
            <a:ext cx="1604351" cy="369332"/>
          </a:xfrm>
          <a:prstGeom prst="rect">
            <a:avLst/>
          </a:prstGeom>
          <a:noFill/>
        </p:spPr>
        <p:txBody>
          <a:bodyPr wrap="square">
            <a:spAutoFit/>
          </a:bodyPr>
          <a:lstStyle/>
          <a:p>
            <a:r>
              <a:rPr lang="en-GB" b="0" i="0" dirty="0">
                <a:solidFill>
                  <a:schemeClr val="bg1"/>
                </a:solidFill>
                <a:effectLst/>
                <a:latin typeface="Roboto" panose="02000000000000000000" pitchFamily="2" charset="0"/>
              </a:rPr>
              <a:t>(</a:t>
            </a:r>
            <a:r>
              <a:rPr lang="en-GB" sz="1100" b="0" i="0" dirty="0">
                <a:solidFill>
                  <a:schemeClr val="bg1"/>
                </a:solidFill>
                <a:effectLst/>
                <a:latin typeface="Roboto" panose="02000000000000000000" pitchFamily="2" charset="0"/>
              </a:rPr>
              <a:t>Williams, 2018</a:t>
            </a:r>
            <a:r>
              <a:rPr lang="en-GB" sz="1100" dirty="0">
                <a:solidFill>
                  <a:schemeClr val="bg1"/>
                </a:solidFill>
                <a:latin typeface="Roboto" panose="02000000000000000000" pitchFamily="2" charset="0"/>
              </a:rPr>
              <a:t>)</a:t>
            </a:r>
            <a:endParaRPr lang="en-GB" dirty="0">
              <a:solidFill>
                <a:schemeClr val="bg1"/>
              </a:solidFill>
            </a:endParaRPr>
          </a:p>
        </p:txBody>
      </p:sp>
      <p:pic>
        <p:nvPicPr>
          <p:cNvPr id="7" name="Picture 6">
            <a:extLst>
              <a:ext uri="{FF2B5EF4-FFF2-40B4-BE49-F238E27FC236}">
                <a16:creationId xmlns:a16="http://schemas.microsoft.com/office/drawing/2014/main" id="{6021AF2C-4812-AA76-4961-83440C800C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7806" y="4237309"/>
            <a:ext cx="3207289" cy="2406896"/>
          </a:xfrm>
          <a:prstGeom prst="rect">
            <a:avLst/>
          </a:prstGeom>
          <a:ln w="57150">
            <a:solidFill>
              <a:srgbClr val="FFFF00"/>
            </a:solidFill>
          </a:ln>
        </p:spPr>
      </p:pic>
      <p:sp>
        <p:nvSpPr>
          <p:cNvPr id="10" name="TextBox 9">
            <a:extLst>
              <a:ext uri="{FF2B5EF4-FFF2-40B4-BE49-F238E27FC236}">
                <a16:creationId xmlns:a16="http://schemas.microsoft.com/office/drawing/2014/main" id="{ED17AEBA-E918-7FE4-111B-62A2FD41121E}"/>
              </a:ext>
            </a:extLst>
          </p:cNvPr>
          <p:cNvSpPr txBox="1"/>
          <p:nvPr/>
        </p:nvSpPr>
        <p:spPr>
          <a:xfrm rot="10800000" flipV="1">
            <a:off x="4493466" y="6252519"/>
            <a:ext cx="3207288" cy="428434"/>
          </a:xfrm>
          <a:prstGeom prst="rect">
            <a:avLst/>
          </a:prstGeom>
          <a:noFill/>
        </p:spPr>
        <p:txBody>
          <a:bodyPr wrap="square">
            <a:spAutoFit/>
          </a:bodyPr>
          <a:lstStyle/>
          <a:p>
            <a:r>
              <a:rPr lang="en-GB" sz="1100" dirty="0">
                <a:hlinkClick r:id="rId4"/>
              </a:rPr>
              <a:t>Piaget Schema Theory lesson (CPLD L3 Unit 1) | Teaching Resources</a:t>
            </a:r>
            <a:endParaRPr lang="en-GB" sz="1100" dirty="0"/>
          </a:p>
        </p:txBody>
      </p:sp>
      <p:pic>
        <p:nvPicPr>
          <p:cNvPr id="12" name="Picture 11">
            <a:extLst>
              <a:ext uri="{FF2B5EF4-FFF2-40B4-BE49-F238E27FC236}">
                <a16:creationId xmlns:a16="http://schemas.microsoft.com/office/drawing/2014/main" id="{DCFB8856-AA68-7833-54D2-05CB01EFF9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34715" y="262262"/>
            <a:ext cx="3781502" cy="2516418"/>
          </a:xfrm>
          <a:prstGeom prst="rect">
            <a:avLst/>
          </a:prstGeom>
          <a:ln w="57150">
            <a:solidFill>
              <a:schemeClr val="bg1"/>
            </a:solidFill>
          </a:ln>
        </p:spPr>
      </p:pic>
      <p:sp>
        <p:nvSpPr>
          <p:cNvPr id="14" name="TextBox 13">
            <a:extLst>
              <a:ext uri="{FF2B5EF4-FFF2-40B4-BE49-F238E27FC236}">
                <a16:creationId xmlns:a16="http://schemas.microsoft.com/office/drawing/2014/main" id="{CBD409B3-11AF-E7FA-348C-0DBB418CA97F}"/>
              </a:ext>
            </a:extLst>
          </p:cNvPr>
          <p:cNvSpPr txBox="1"/>
          <p:nvPr/>
        </p:nvSpPr>
        <p:spPr>
          <a:xfrm>
            <a:off x="8227507" y="2800433"/>
            <a:ext cx="3781502" cy="369332"/>
          </a:xfrm>
          <a:prstGeom prst="rect">
            <a:avLst/>
          </a:prstGeom>
          <a:noFill/>
        </p:spPr>
        <p:txBody>
          <a:bodyPr wrap="square">
            <a:spAutoFit/>
          </a:bodyPr>
          <a:lstStyle/>
          <a:p>
            <a:pPr algn="l"/>
            <a:r>
              <a:rPr lang="en-GB" sz="600" b="0" i="0" dirty="0">
                <a:solidFill>
                  <a:srgbClr val="000000"/>
                </a:solidFill>
                <a:effectLst/>
                <a:latin typeface="Calibri" panose="020F0502020204030204" pitchFamily="34" charset="0"/>
              </a:rPr>
              <a:t>Cherry, K. (2024) </a:t>
            </a:r>
            <a:r>
              <a:rPr lang="en-GB" sz="600" b="0" i="1" dirty="0">
                <a:solidFill>
                  <a:srgbClr val="000000"/>
                </a:solidFill>
                <a:effectLst/>
                <a:latin typeface="Calibri" panose="020F0502020204030204" pitchFamily="34" charset="0"/>
              </a:rPr>
              <a:t>Piaget’s 4 Stages of Cognitive Development Explained</a:t>
            </a:r>
            <a:r>
              <a:rPr lang="en-GB" sz="600" b="0" i="0" dirty="0">
                <a:solidFill>
                  <a:srgbClr val="000000"/>
                </a:solidFill>
                <a:effectLst/>
                <a:latin typeface="Calibri" panose="020F0502020204030204" pitchFamily="34" charset="0"/>
              </a:rPr>
              <a:t>, </a:t>
            </a:r>
            <a:r>
              <a:rPr lang="en-GB" sz="600" b="0" i="1" dirty="0" err="1">
                <a:solidFill>
                  <a:srgbClr val="000000"/>
                </a:solidFill>
                <a:effectLst/>
                <a:latin typeface="Calibri" panose="020F0502020204030204" pitchFamily="34" charset="0"/>
              </a:rPr>
              <a:t>Verywell</a:t>
            </a:r>
            <a:r>
              <a:rPr lang="en-GB" sz="600" b="0" i="1" dirty="0">
                <a:solidFill>
                  <a:srgbClr val="000000"/>
                </a:solidFill>
                <a:effectLst/>
                <a:latin typeface="Calibri" panose="020F0502020204030204" pitchFamily="34" charset="0"/>
              </a:rPr>
              <a:t> Mind</a:t>
            </a:r>
            <a:r>
              <a:rPr lang="en-GB" sz="600" b="0" i="0" dirty="0">
                <a:solidFill>
                  <a:srgbClr val="000000"/>
                </a:solidFill>
                <a:effectLst/>
                <a:latin typeface="Calibri" panose="020F0502020204030204" pitchFamily="34" charset="0"/>
              </a:rPr>
              <a:t>. </a:t>
            </a:r>
            <a:r>
              <a:rPr lang="en-GB" sz="600" b="0" i="0" dirty="0" err="1">
                <a:solidFill>
                  <a:srgbClr val="000000"/>
                </a:solidFill>
                <a:effectLst/>
                <a:latin typeface="Calibri" panose="020F0502020204030204" pitchFamily="34" charset="0"/>
              </a:rPr>
              <a:t>Verywell</a:t>
            </a:r>
            <a:r>
              <a:rPr lang="en-GB" sz="600" b="0" i="0" dirty="0">
                <a:solidFill>
                  <a:srgbClr val="000000"/>
                </a:solidFill>
                <a:effectLst/>
                <a:latin typeface="Calibri" panose="020F0502020204030204" pitchFamily="34" charset="0"/>
              </a:rPr>
              <a:t> Mind. Available at: https://www.verywellmind.com/piagets-stages-of-cognitive-development-2795457.</a:t>
            </a:r>
          </a:p>
          <a:p>
            <a:pPr algn="l"/>
            <a:r>
              <a:rPr lang="en-GB" sz="600" b="0" i="0" dirty="0">
                <a:solidFill>
                  <a:srgbClr val="000000"/>
                </a:solidFill>
                <a:effectLst/>
                <a:latin typeface="Calibri" panose="020F0502020204030204" pitchFamily="34" charset="0"/>
              </a:rPr>
              <a:t>‌</a:t>
            </a:r>
          </a:p>
        </p:txBody>
      </p:sp>
    </p:spTree>
    <p:extLst>
      <p:ext uri="{BB962C8B-B14F-4D97-AF65-F5344CB8AC3E}">
        <p14:creationId xmlns:p14="http://schemas.microsoft.com/office/powerpoint/2010/main" val="433965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78E5764-13DB-E7B6-A551-934AF1C7D5BA}"/>
              </a:ext>
            </a:extLst>
          </p:cNvPr>
          <p:cNvSpPr/>
          <p:nvPr/>
        </p:nvSpPr>
        <p:spPr>
          <a:xfrm>
            <a:off x="160639" y="395416"/>
            <a:ext cx="11701847" cy="616602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Reference List</a:t>
            </a:r>
          </a:p>
          <a:p>
            <a:pPr algn="ctr"/>
            <a:endParaRPr lang="en-GB" dirty="0">
              <a:solidFill>
                <a:schemeClr val="tx1"/>
              </a:solidFill>
            </a:endParaRPr>
          </a:p>
          <a:p>
            <a:endParaRPr lang="en-GB" sz="1200" dirty="0">
              <a:solidFill>
                <a:schemeClr val="tx1"/>
              </a:solidFill>
            </a:endParaRPr>
          </a:p>
          <a:p>
            <a:endParaRPr lang="en-GB" sz="2000" u="sng" dirty="0">
              <a:solidFill>
                <a:schemeClr val="tx1"/>
              </a:solidFill>
            </a:endParaRPr>
          </a:p>
          <a:p>
            <a:pPr algn="ctr"/>
            <a:r>
              <a:rPr lang="en-GB" sz="2000" u="sng" dirty="0">
                <a:solidFill>
                  <a:schemeClr val="tx1"/>
                </a:solidFill>
              </a:rPr>
              <a:t>Reference list</a:t>
            </a:r>
          </a:p>
          <a:p>
            <a:endParaRPr lang="en-GB" sz="1200" dirty="0">
              <a:solidFill>
                <a:schemeClr val="tx1"/>
              </a:solidFill>
            </a:endParaRPr>
          </a:p>
          <a:p>
            <a:r>
              <a:rPr lang="en-GB" sz="1200" dirty="0">
                <a:solidFill>
                  <a:schemeClr val="tx1"/>
                </a:solidFill>
              </a:rPr>
              <a:t>Aubrey, K. and Riley, A. (2019) </a:t>
            </a:r>
            <a:r>
              <a:rPr lang="en-GB" sz="1200" i="1" dirty="0">
                <a:solidFill>
                  <a:schemeClr val="tx1"/>
                </a:solidFill>
              </a:rPr>
              <a:t>Understanding and Using Educational Theories.</a:t>
            </a:r>
            <a:r>
              <a:rPr lang="en-GB" sz="1200" dirty="0">
                <a:solidFill>
                  <a:schemeClr val="tx1"/>
                </a:solidFill>
              </a:rPr>
              <a:t>2</a:t>
            </a:r>
            <a:r>
              <a:rPr lang="en-GB" sz="1200" baseline="30000" dirty="0">
                <a:solidFill>
                  <a:schemeClr val="tx1"/>
                </a:solidFill>
              </a:rPr>
              <a:t>nd</a:t>
            </a:r>
            <a:r>
              <a:rPr lang="en-GB" sz="1200" dirty="0">
                <a:solidFill>
                  <a:schemeClr val="tx1"/>
                </a:solidFill>
              </a:rPr>
              <a:t> </a:t>
            </a:r>
            <a:r>
              <a:rPr lang="en-GB" sz="1200" dirty="0" err="1">
                <a:solidFill>
                  <a:schemeClr val="tx1"/>
                </a:solidFill>
              </a:rPr>
              <a:t>edn</a:t>
            </a:r>
            <a:r>
              <a:rPr lang="en-GB" sz="1200" dirty="0">
                <a:solidFill>
                  <a:schemeClr val="tx1"/>
                </a:solidFill>
              </a:rPr>
              <a:t>. London: SAGE Publications Ltd.</a:t>
            </a:r>
          </a:p>
          <a:p>
            <a:endParaRPr lang="en-GB" sz="1200" dirty="0">
              <a:solidFill>
                <a:schemeClr val="tx1"/>
              </a:solidFill>
            </a:endParaRPr>
          </a:p>
          <a:p>
            <a:r>
              <a:rPr lang="en-GB" sz="1200" dirty="0">
                <a:solidFill>
                  <a:schemeClr val="tx1"/>
                </a:solidFill>
              </a:rPr>
              <a:t>Bates, B. (2019) </a:t>
            </a:r>
            <a:r>
              <a:rPr lang="en-GB" sz="1200" i="1" dirty="0">
                <a:solidFill>
                  <a:schemeClr val="tx1"/>
                </a:solidFill>
              </a:rPr>
              <a:t>Learning Theories Simplified. </a:t>
            </a:r>
            <a:r>
              <a:rPr lang="en-GB" sz="1200" dirty="0">
                <a:solidFill>
                  <a:schemeClr val="tx1"/>
                </a:solidFill>
              </a:rPr>
              <a:t>2</a:t>
            </a:r>
            <a:r>
              <a:rPr lang="en-GB" sz="1200" baseline="30000" dirty="0">
                <a:solidFill>
                  <a:schemeClr val="tx1"/>
                </a:solidFill>
              </a:rPr>
              <a:t>nd</a:t>
            </a:r>
            <a:r>
              <a:rPr lang="en-GB" sz="1200" dirty="0">
                <a:solidFill>
                  <a:schemeClr val="tx1"/>
                </a:solidFill>
              </a:rPr>
              <a:t> </a:t>
            </a:r>
            <a:r>
              <a:rPr lang="en-GB" sz="1200" dirty="0" err="1">
                <a:solidFill>
                  <a:schemeClr val="tx1"/>
                </a:solidFill>
              </a:rPr>
              <a:t>edn</a:t>
            </a:r>
            <a:r>
              <a:rPr lang="en-GB" sz="1200" dirty="0">
                <a:solidFill>
                  <a:schemeClr val="tx1"/>
                </a:solidFill>
              </a:rPr>
              <a:t>. London: SAGE publications Ltd.</a:t>
            </a:r>
          </a:p>
          <a:p>
            <a:endParaRPr lang="en-GB" sz="1200" dirty="0">
              <a:solidFill>
                <a:schemeClr val="tx1"/>
              </a:solidFill>
            </a:endParaRPr>
          </a:p>
          <a:p>
            <a:pPr algn="l"/>
            <a:r>
              <a:rPr lang="en-GB" sz="1200" b="0" i="0" dirty="0">
                <a:solidFill>
                  <a:srgbClr val="000000"/>
                </a:solidFill>
                <a:effectLst/>
                <a:latin typeface="Calibri" panose="020F0502020204030204" pitchFamily="34" charset="0"/>
              </a:rPr>
              <a:t>Cherry, K. (2024). </a:t>
            </a:r>
            <a:r>
              <a:rPr lang="en-GB" sz="1200" b="0" i="1" dirty="0">
                <a:solidFill>
                  <a:srgbClr val="000000"/>
                </a:solidFill>
                <a:effectLst/>
                <a:latin typeface="Calibri" panose="020F0502020204030204" pitchFamily="34" charset="0"/>
              </a:rPr>
              <a:t>Piaget’s 4 Stages of Cognitive Development Explained</a:t>
            </a:r>
            <a:r>
              <a:rPr lang="en-GB" sz="1200" b="0" i="0" dirty="0">
                <a:solidFill>
                  <a:srgbClr val="000000"/>
                </a:solidFill>
                <a:effectLst/>
                <a:latin typeface="Calibri" panose="020F0502020204030204" pitchFamily="34" charset="0"/>
              </a:rPr>
              <a:t>. [online] </a:t>
            </a:r>
            <a:r>
              <a:rPr lang="en-GB" sz="1200" b="0" i="0" dirty="0" err="1">
                <a:solidFill>
                  <a:srgbClr val="000000"/>
                </a:solidFill>
                <a:effectLst/>
                <a:latin typeface="Calibri" panose="020F0502020204030204" pitchFamily="34" charset="0"/>
              </a:rPr>
              <a:t>Verywell</a:t>
            </a:r>
            <a:r>
              <a:rPr lang="en-GB" sz="1200" b="0" i="0" dirty="0">
                <a:solidFill>
                  <a:srgbClr val="000000"/>
                </a:solidFill>
                <a:effectLst/>
                <a:latin typeface="Calibri" panose="020F0502020204030204" pitchFamily="34" charset="0"/>
              </a:rPr>
              <a:t> Mind. Available at: </a:t>
            </a:r>
            <a:r>
              <a:rPr lang="en-GB" sz="1200" b="0" i="0" dirty="0">
                <a:solidFill>
                  <a:srgbClr val="000000"/>
                </a:solidFill>
                <a:effectLst/>
                <a:latin typeface="Calibri" panose="020F0502020204030204" pitchFamily="34" charset="0"/>
                <a:hlinkClick r:id="rId2"/>
              </a:rPr>
              <a:t>https://www.verywellmind.com/piagets-stages-of-cognitive-development-2795457</a:t>
            </a:r>
            <a:r>
              <a:rPr lang="en-GB" sz="1200" b="0" i="0" dirty="0">
                <a:solidFill>
                  <a:srgbClr val="000000"/>
                </a:solidFill>
                <a:effectLst/>
                <a:latin typeface="Calibri" panose="020F0502020204030204" pitchFamily="34" charset="0"/>
              </a:rPr>
              <a:t> (Accessed: </a:t>
            </a:r>
            <a:r>
              <a:rPr lang="en-GB" sz="1200" dirty="0">
                <a:solidFill>
                  <a:srgbClr val="000000"/>
                </a:solidFill>
                <a:latin typeface="Calibri" panose="020F0502020204030204" pitchFamily="34" charset="0"/>
              </a:rPr>
              <a:t>1 December 2024).</a:t>
            </a:r>
          </a:p>
          <a:p>
            <a:pPr algn="l"/>
            <a:endParaRPr lang="en-GB" sz="1200" dirty="0">
              <a:solidFill>
                <a:srgbClr val="000000"/>
              </a:solidFill>
              <a:latin typeface="Calibri" panose="020F0502020204030204" pitchFamily="34" charset="0"/>
            </a:endParaRPr>
          </a:p>
          <a:p>
            <a:pPr algn="l"/>
            <a:r>
              <a:rPr lang="en-GB" sz="1200" b="0" i="0" dirty="0">
                <a:solidFill>
                  <a:srgbClr val="000000"/>
                </a:solidFill>
                <a:effectLst/>
                <a:latin typeface="Calibri" panose="020F0502020204030204" pitchFamily="34" charset="0"/>
              </a:rPr>
              <a:t>McLeod, S. (2024). </a:t>
            </a:r>
            <a:r>
              <a:rPr lang="en-GB" sz="1200" b="0" i="1" dirty="0">
                <a:solidFill>
                  <a:srgbClr val="000000"/>
                </a:solidFill>
                <a:effectLst/>
                <a:latin typeface="Calibri" panose="020F0502020204030204" pitchFamily="34" charset="0"/>
              </a:rPr>
              <a:t>Piaget’s Stages: 4 Stages of Cognitive Development &amp; Theory</a:t>
            </a:r>
            <a:r>
              <a:rPr lang="en-GB" sz="1200" b="0" i="0" dirty="0">
                <a:solidFill>
                  <a:srgbClr val="000000"/>
                </a:solidFill>
                <a:effectLst/>
                <a:latin typeface="Calibri" panose="020F0502020204030204" pitchFamily="34" charset="0"/>
              </a:rPr>
              <a:t>. [online] Simply Psychology. Available at: </a:t>
            </a:r>
            <a:r>
              <a:rPr lang="en-GB" sz="1200" b="0" i="0" dirty="0">
                <a:solidFill>
                  <a:srgbClr val="000000"/>
                </a:solidFill>
                <a:effectLst/>
                <a:latin typeface="Calibri" panose="020F0502020204030204" pitchFamily="34" charset="0"/>
                <a:hlinkClick r:id="rId3"/>
              </a:rPr>
              <a:t>https://www.simplypsychology.org/piaget.html#Weaknesses-of-Piagets-theory-include</a:t>
            </a:r>
            <a:r>
              <a:rPr lang="en-GB" sz="1200" b="0" i="0" dirty="0">
                <a:solidFill>
                  <a:srgbClr val="000000"/>
                </a:solidFill>
                <a:effectLst/>
                <a:latin typeface="Calibri" panose="020F0502020204030204" pitchFamily="34" charset="0"/>
              </a:rPr>
              <a:t> (Accessed: 1 December 2024).</a:t>
            </a:r>
          </a:p>
          <a:p>
            <a:pPr algn="l"/>
            <a:endParaRPr lang="en-GB" sz="1200" dirty="0">
              <a:solidFill>
                <a:srgbClr val="000000"/>
              </a:solidFill>
              <a:latin typeface="Calibri" panose="020F0502020204030204" pitchFamily="34" charset="0"/>
            </a:endParaRPr>
          </a:p>
          <a:p>
            <a:pPr algn="l"/>
            <a:r>
              <a:rPr lang="en-GB" sz="1200" b="0" i="0" dirty="0">
                <a:solidFill>
                  <a:srgbClr val="000000"/>
                </a:solidFill>
                <a:effectLst/>
                <a:latin typeface="Calibri" panose="020F0502020204030204" pitchFamily="34" charset="0"/>
              </a:rPr>
              <a:t>Pound, L. (2005) </a:t>
            </a:r>
            <a:r>
              <a:rPr lang="en-GB" sz="1200" b="0" i="1" dirty="0">
                <a:solidFill>
                  <a:srgbClr val="000000"/>
                </a:solidFill>
                <a:effectLst/>
                <a:latin typeface="Calibri" panose="020F0502020204030204" pitchFamily="34" charset="0"/>
              </a:rPr>
              <a:t>How Children Learn.</a:t>
            </a:r>
            <a:r>
              <a:rPr lang="en-GB" sz="1200" b="0" dirty="0">
                <a:solidFill>
                  <a:srgbClr val="000000"/>
                </a:solidFill>
                <a:effectLst/>
                <a:latin typeface="Calibri" panose="020F0502020204030204" pitchFamily="34" charset="0"/>
              </a:rPr>
              <a:t> London: Step Forward Publishing Limited.</a:t>
            </a:r>
            <a:endParaRPr lang="en-GB" sz="1200" b="0" i="0" dirty="0">
              <a:solidFill>
                <a:srgbClr val="000000"/>
              </a:solidFill>
              <a:effectLst/>
              <a:latin typeface="Calibri" panose="020F0502020204030204" pitchFamily="34" charset="0"/>
            </a:endParaRPr>
          </a:p>
          <a:p>
            <a:pPr algn="l"/>
            <a:endParaRPr lang="en-GB" sz="1200" dirty="0">
              <a:solidFill>
                <a:srgbClr val="000000"/>
              </a:solidFill>
              <a:latin typeface="Calibri" panose="020F0502020204030204" pitchFamily="34" charset="0"/>
            </a:endParaRPr>
          </a:p>
          <a:p>
            <a:pPr algn="l"/>
            <a:r>
              <a:rPr lang="en-GB" sz="1200" dirty="0">
                <a:solidFill>
                  <a:srgbClr val="000000"/>
                </a:solidFill>
                <a:latin typeface="Calibri" panose="020F0502020204030204" pitchFamily="34" charset="0"/>
              </a:rPr>
              <a:t>Times Educational Supplement</a:t>
            </a:r>
            <a:r>
              <a:rPr lang="en-GB" sz="1200" b="0" i="0" dirty="0">
                <a:solidFill>
                  <a:srgbClr val="000000"/>
                </a:solidFill>
                <a:effectLst/>
                <a:latin typeface="Calibri" panose="020F0502020204030204" pitchFamily="34" charset="0"/>
              </a:rPr>
              <a:t> (n.d.). </a:t>
            </a:r>
            <a:r>
              <a:rPr lang="en-GB" sz="1200" b="0" i="1" dirty="0">
                <a:solidFill>
                  <a:srgbClr val="000000"/>
                </a:solidFill>
                <a:effectLst/>
                <a:latin typeface="Calibri" panose="020F0502020204030204" pitchFamily="34" charset="0"/>
              </a:rPr>
              <a:t>Piaget Schema Theory lesson (CPLD L3 Unit 1) | Teaching Resources</a:t>
            </a:r>
            <a:r>
              <a:rPr lang="en-GB" sz="1200" b="0" i="0" dirty="0">
                <a:solidFill>
                  <a:srgbClr val="000000"/>
                </a:solidFill>
                <a:effectLst/>
                <a:latin typeface="Calibri" panose="020F0502020204030204" pitchFamily="34" charset="0"/>
              </a:rPr>
              <a:t>. [online] Available at: </a:t>
            </a:r>
            <a:r>
              <a:rPr lang="en-GB" sz="1200" b="0" i="0" dirty="0">
                <a:solidFill>
                  <a:srgbClr val="000000"/>
                </a:solidFill>
                <a:effectLst/>
                <a:latin typeface="Calibri" panose="020F0502020204030204" pitchFamily="34" charset="0"/>
                <a:hlinkClick r:id="rId4"/>
              </a:rPr>
              <a:t>https://www.tes.com/teaching-resource/piaget-schema-theory-lesson-cpld-l3-unit-1-12557455</a:t>
            </a:r>
            <a:r>
              <a:rPr lang="en-GB" sz="1200" b="0" i="0" dirty="0">
                <a:solidFill>
                  <a:srgbClr val="000000"/>
                </a:solidFill>
                <a:effectLst/>
                <a:latin typeface="Calibri" panose="020F0502020204030204" pitchFamily="34" charset="0"/>
              </a:rPr>
              <a:t> (Accessed: 2 December 2024).</a:t>
            </a:r>
          </a:p>
          <a:p>
            <a:pPr algn="l"/>
            <a:r>
              <a:rPr lang="en-GB" sz="1200" b="0" i="0" dirty="0">
                <a:solidFill>
                  <a:srgbClr val="000000"/>
                </a:solidFill>
                <a:effectLst/>
                <a:latin typeface="Calibri" panose="020F0502020204030204" pitchFamily="34" charset="0"/>
              </a:rPr>
              <a:t>‌</a:t>
            </a:r>
          </a:p>
          <a:p>
            <a:pPr algn="l"/>
            <a:r>
              <a:rPr lang="en-GB" sz="1200" b="0" i="0" dirty="0">
                <a:solidFill>
                  <a:srgbClr val="000000"/>
                </a:solidFill>
                <a:effectLst/>
                <a:latin typeface="Calibri" panose="020F0502020204030204" pitchFamily="34" charset="0"/>
              </a:rPr>
              <a:t>‌</a:t>
            </a:r>
          </a:p>
          <a:p>
            <a:pPr algn="l"/>
            <a:r>
              <a:rPr lang="en-GB" sz="1200" b="0" i="0" dirty="0">
                <a:solidFill>
                  <a:srgbClr val="000000"/>
                </a:solidFill>
                <a:effectLst/>
                <a:latin typeface="Calibri" panose="020F0502020204030204" pitchFamily="34" charset="0"/>
              </a:rPr>
              <a:t>Welsh Government (2015). </a:t>
            </a:r>
            <a:r>
              <a:rPr lang="en-GB" sz="1200" b="0" i="1" dirty="0">
                <a:solidFill>
                  <a:srgbClr val="000000"/>
                </a:solidFill>
                <a:effectLst/>
                <a:latin typeface="Calibri" panose="020F0502020204030204" pitchFamily="34" charset="0"/>
              </a:rPr>
              <a:t>Foundation Phase Framework Curriculum for Wales</a:t>
            </a:r>
            <a:r>
              <a:rPr lang="en-GB" sz="1200" b="0" i="0" dirty="0">
                <a:solidFill>
                  <a:srgbClr val="000000"/>
                </a:solidFill>
                <a:effectLst/>
                <a:latin typeface="Calibri" panose="020F0502020204030204" pitchFamily="34" charset="0"/>
              </a:rPr>
              <a:t>. [online] Available at: </a:t>
            </a:r>
            <a:r>
              <a:rPr lang="en-GB" sz="1200" b="0" i="0" dirty="0">
                <a:solidFill>
                  <a:srgbClr val="000000"/>
                </a:solidFill>
                <a:effectLst/>
                <a:latin typeface="Calibri" panose="020F0502020204030204" pitchFamily="34" charset="0"/>
                <a:hlinkClick r:id="rId5"/>
              </a:rPr>
              <a:t>https://www.gov.wales/sites/default/files/publications/2018-02/foundation-phase-framework-revised-2015.pdf</a:t>
            </a:r>
            <a:r>
              <a:rPr lang="en-GB" sz="1200" b="0" i="0" dirty="0">
                <a:solidFill>
                  <a:srgbClr val="000000"/>
                </a:solidFill>
                <a:effectLst/>
                <a:latin typeface="Calibri" panose="020F0502020204030204" pitchFamily="34" charset="0"/>
              </a:rPr>
              <a:t> (Accessed: 1 December 2024).</a:t>
            </a:r>
          </a:p>
          <a:p>
            <a:pPr algn="l"/>
            <a:endParaRPr lang="en-GB" sz="1200" dirty="0">
              <a:solidFill>
                <a:srgbClr val="000000"/>
              </a:solidFill>
              <a:latin typeface="Calibri" panose="020F0502020204030204" pitchFamily="34" charset="0"/>
            </a:endParaRPr>
          </a:p>
          <a:p>
            <a:pPr algn="l"/>
            <a:r>
              <a:rPr lang="en-GB" sz="1200" b="0" i="0" dirty="0">
                <a:solidFill>
                  <a:srgbClr val="000000"/>
                </a:solidFill>
                <a:effectLst/>
                <a:latin typeface="Calibri" panose="020F0502020204030204" pitchFamily="34" charset="0"/>
              </a:rPr>
              <a:t>Williams, D. (2018). </a:t>
            </a:r>
            <a:r>
              <a:rPr lang="en-GB" sz="1200" b="0" i="1" dirty="0">
                <a:solidFill>
                  <a:srgbClr val="000000"/>
                </a:solidFill>
                <a:effectLst/>
                <a:latin typeface="Calibri" panose="020F0502020204030204" pitchFamily="34" charset="0"/>
              </a:rPr>
              <a:t>Child Development Theories: Jean Piaget</a:t>
            </a:r>
            <a:r>
              <a:rPr lang="en-GB" sz="1200" b="0" i="0" dirty="0">
                <a:solidFill>
                  <a:srgbClr val="000000"/>
                </a:solidFill>
                <a:effectLst/>
                <a:latin typeface="Calibri" panose="020F0502020204030204" pitchFamily="34" charset="0"/>
              </a:rPr>
              <a:t>. [online] First Discoverers. Available at: </a:t>
            </a:r>
            <a:r>
              <a:rPr lang="en-GB" sz="1200" b="0" i="0" dirty="0">
                <a:solidFill>
                  <a:srgbClr val="000000"/>
                </a:solidFill>
                <a:effectLst/>
                <a:latin typeface="Calibri" panose="020F0502020204030204" pitchFamily="34" charset="0"/>
                <a:hlinkClick r:id="rId6"/>
              </a:rPr>
              <a:t>https://www.firstdiscoverers.co.uk/child-development-theories-jean-piaget/</a:t>
            </a:r>
            <a:r>
              <a:rPr lang="en-GB" sz="1200" b="0" i="0" dirty="0">
                <a:solidFill>
                  <a:srgbClr val="000000"/>
                </a:solidFill>
                <a:effectLst/>
                <a:latin typeface="Calibri" panose="020F0502020204030204" pitchFamily="34" charset="0"/>
              </a:rPr>
              <a:t> (Accessed: 2 December 2024).</a:t>
            </a:r>
          </a:p>
          <a:p>
            <a:pPr algn="l"/>
            <a:r>
              <a:rPr lang="en-GB" sz="1200" b="0" i="0" dirty="0">
                <a:solidFill>
                  <a:srgbClr val="000000"/>
                </a:solidFill>
                <a:effectLst/>
                <a:latin typeface="Calibri" panose="020F0502020204030204" pitchFamily="34" charset="0"/>
              </a:rPr>
              <a:t>‌</a:t>
            </a:r>
          </a:p>
          <a:p>
            <a:pPr algn="l"/>
            <a:endParaRPr lang="en-GB" sz="1200" b="0" i="0" dirty="0">
              <a:solidFill>
                <a:srgbClr val="000000"/>
              </a:solidFill>
              <a:effectLst/>
              <a:latin typeface="Calibri" panose="020F0502020204030204" pitchFamily="34" charset="0"/>
            </a:endParaRPr>
          </a:p>
          <a:p>
            <a:pPr algn="l"/>
            <a:endParaRPr lang="en-GB" sz="1200" dirty="0">
              <a:solidFill>
                <a:srgbClr val="000000"/>
              </a:solidFill>
              <a:latin typeface="Calibri" panose="020F0502020204030204" pitchFamily="34" charset="0"/>
            </a:endParaRPr>
          </a:p>
          <a:p>
            <a:pPr algn="l"/>
            <a:endParaRPr lang="en-GB" sz="1200" dirty="0">
              <a:solidFill>
                <a:srgbClr val="000000"/>
              </a:solidFill>
              <a:latin typeface="Calibri" panose="020F0502020204030204" pitchFamily="34" charset="0"/>
            </a:endParaRPr>
          </a:p>
          <a:p>
            <a:pPr algn="l"/>
            <a:endParaRPr lang="en-GB" sz="1200" b="0" i="0" dirty="0">
              <a:solidFill>
                <a:srgbClr val="000000"/>
              </a:solidFill>
              <a:effectLst/>
              <a:latin typeface="Calibri" panose="020F0502020204030204" pitchFamily="34" charset="0"/>
            </a:endParaRPr>
          </a:p>
          <a:p>
            <a:pPr algn="ctr"/>
            <a:endParaRPr lang="en-GB" sz="1400" dirty="0">
              <a:solidFill>
                <a:srgbClr val="000000"/>
              </a:solidFill>
            </a:endParaRPr>
          </a:p>
          <a:p>
            <a:endParaRPr lang="en-GB" sz="1200" b="0" i="0" dirty="0">
              <a:solidFill>
                <a:srgbClr val="000000"/>
              </a:solidFill>
              <a:effectLst/>
              <a:latin typeface="Calibri" panose="020F0502020204030204" pitchFamily="34" charset="0"/>
            </a:endParaRPr>
          </a:p>
          <a:p>
            <a:pPr algn="l"/>
            <a:endParaRPr lang="en-GB" sz="1200" dirty="0">
              <a:solidFill>
                <a:srgbClr val="000000"/>
              </a:solidFill>
              <a:latin typeface="Calibri" panose="020F0502020204030204" pitchFamily="34" charset="0"/>
            </a:endParaRPr>
          </a:p>
          <a:p>
            <a:pPr algn="l"/>
            <a:endParaRPr lang="en-GB" sz="1200" dirty="0">
              <a:solidFill>
                <a:srgbClr val="000000"/>
              </a:solidFill>
              <a:latin typeface="Calibri" panose="020F0502020204030204" pitchFamily="34" charset="0"/>
            </a:endParaRPr>
          </a:p>
          <a:p>
            <a:pPr algn="l"/>
            <a:endParaRPr lang="en-GB" sz="1200" dirty="0">
              <a:solidFill>
                <a:srgbClr val="000000"/>
              </a:solidFill>
              <a:latin typeface="Calibri" panose="020F0502020204030204" pitchFamily="34" charset="0"/>
            </a:endParaRPr>
          </a:p>
          <a:p>
            <a:pPr algn="l"/>
            <a:endParaRPr lang="en-GB" sz="1200" b="0" i="0" dirty="0">
              <a:solidFill>
                <a:srgbClr val="000000"/>
              </a:solidFill>
              <a:effectLst/>
              <a:latin typeface="Calibri" panose="020F0502020204030204" pitchFamily="34" charset="0"/>
            </a:endParaRPr>
          </a:p>
          <a:p>
            <a:pPr algn="l"/>
            <a:endParaRPr lang="en-GB" sz="1200" b="0" i="0" dirty="0">
              <a:solidFill>
                <a:srgbClr val="000000"/>
              </a:solidFill>
              <a:effectLst/>
              <a:latin typeface="Calibri" panose="020F0502020204030204" pitchFamily="34" charset="0"/>
            </a:endParaRPr>
          </a:p>
          <a:p>
            <a:pPr algn="l"/>
            <a:r>
              <a:rPr lang="en-GB" sz="1200" b="0" i="0" dirty="0">
                <a:solidFill>
                  <a:srgbClr val="000000"/>
                </a:solidFill>
                <a:effectLst/>
                <a:latin typeface="Calibri" panose="020F0502020204030204" pitchFamily="34" charset="0"/>
              </a:rPr>
              <a:t>‌</a:t>
            </a:r>
          </a:p>
          <a:p>
            <a:endParaRPr lang="en-GB" sz="1200" dirty="0">
              <a:solidFill>
                <a:schemeClr val="tx1"/>
              </a:solidFill>
            </a:endParaRPr>
          </a:p>
        </p:txBody>
      </p:sp>
    </p:spTree>
    <p:extLst>
      <p:ext uri="{BB962C8B-B14F-4D97-AF65-F5344CB8AC3E}">
        <p14:creationId xmlns:p14="http://schemas.microsoft.com/office/powerpoint/2010/main" val="2521366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D0D3C4-4B7A-83B5-06BB-C98DBF475EDB}"/>
              </a:ext>
            </a:extLst>
          </p:cNvPr>
          <p:cNvSpPr/>
          <p:nvPr/>
        </p:nvSpPr>
        <p:spPr>
          <a:xfrm>
            <a:off x="1" y="0"/>
            <a:ext cx="12191999" cy="7042372"/>
          </a:xfrm>
          <a:prstGeom prst="rect">
            <a:avLst/>
          </a:prstGeom>
          <a:solidFill>
            <a:srgbClr val="00206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 name="Rectangle: Rounded Corners 4">
            <a:extLst>
              <a:ext uri="{FF2B5EF4-FFF2-40B4-BE49-F238E27FC236}">
                <a16:creationId xmlns:a16="http://schemas.microsoft.com/office/drawing/2014/main" id="{4396FB1C-1D4C-1EE7-DB9F-3A67654F33FC}"/>
              </a:ext>
            </a:extLst>
          </p:cNvPr>
          <p:cNvSpPr/>
          <p:nvPr/>
        </p:nvSpPr>
        <p:spPr>
          <a:xfrm>
            <a:off x="636938" y="276862"/>
            <a:ext cx="2273515" cy="1576652"/>
          </a:xfrm>
          <a:prstGeom prst="roundRect">
            <a:avLst/>
          </a:prstGeom>
          <a:solidFill>
            <a:srgbClr val="FFFFCC"/>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Now we move onto our challenger…….a young man with radical thinking ideas , coming in from the cold…… representing Social Constructivism…….</a:t>
            </a:r>
          </a:p>
        </p:txBody>
      </p:sp>
      <p:sp>
        <p:nvSpPr>
          <p:cNvPr id="2" name="Rectangle 1">
            <a:extLst>
              <a:ext uri="{FF2B5EF4-FFF2-40B4-BE49-F238E27FC236}">
                <a16:creationId xmlns:a16="http://schemas.microsoft.com/office/drawing/2014/main" id="{1E8BDEB4-13E8-32B9-E8B1-B7EB5B35AEEB}"/>
              </a:ext>
            </a:extLst>
          </p:cNvPr>
          <p:cNvSpPr/>
          <p:nvPr/>
        </p:nvSpPr>
        <p:spPr>
          <a:xfrm>
            <a:off x="3311611" y="169635"/>
            <a:ext cx="4629215" cy="507668"/>
          </a:xfrm>
          <a:prstGeom prst="rect">
            <a:avLst/>
          </a:prstGeom>
          <a:solidFill>
            <a:srgbClr val="FFFFCC"/>
          </a:solid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From Russia With Scaffolding</a:t>
            </a:r>
          </a:p>
        </p:txBody>
      </p:sp>
      <p:sp>
        <p:nvSpPr>
          <p:cNvPr id="6" name="Rectangle: Rounded Corners 5">
            <a:extLst>
              <a:ext uri="{FF2B5EF4-FFF2-40B4-BE49-F238E27FC236}">
                <a16:creationId xmlns:a16="http://schemas.microsoft.com/office/drawing/2014/main" id="{355C588F-FCF2-6447-96E1-5ACDF2C7279E}"/>
              </a:ext>
            </a:extLst>
          </p:cNvPr>
          <p:cNvSpPr/>
          <p:nvPr/>
        </p:nvSpPr>
        <p:spPr>
          <a:xfrm>
            <a:off x="531650" y="4459713"/>
            <a:ext cx="2526958" cy="2162433"/>
          </a:xfrm>
          <a:prstGeom prst="roundRect">
            <a:avLst/>
          </a:prstGeom>
          <a:solidFill>
            <a:srgbClr val="FFFFCC"/>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Lev Vygotsky </a:t>
            </a:r>
            <a:r>
              <a:rPr lang="en-GB" sz="1200" dirty="0">
                <a:solidFill>
                  <a:schemeClr val="tx1"/>
                </a:solidFill>
              </a:rPr>
              <a:t>born in Russia in 1896 to middle class Jewish parents . These were difficult times before the revolution, but against all odds, Vygotsky was amongst the 3 % of jews allowed to study at Moscow University Medical School (Practical Psychology, 2023). Keep conferring, this round is all about chatting !</a:t>
            </a:r>
            <a:endParaRPr lang="en-GB" sz="1400" b="1" dirty="0">
              <a:solidFill>
                <a:schemeClr val="tx1"/>
              </a:solidFill>
            </a:endParaRPr>
          </a:p>
        </p:txBody>
      </p:sp>
      <p:sp>
        <p:nvSpPr>
          <p:cNvPr id="4" name="Rectangle: Rounded Corners 3">
            <a:extLst>
              <a:ext uri="{FF2B5EF4-FFF2-40B4-BE49-F238E27FC236}">
                <a16:creationId xmlns:a16="http://schemas.microsoft.com/office/drawing/2014/main" id="{3ACA308E-CF25-8E5D-8470-A10A4FD26544}"/>
              </a:ext>
            </a:extLst>
          </p:cNvPr>
          <p:cNvSpPr/>
          <p:nvPr/>
        </p:nvSpPr>
        <p:spPr>
          <a:xfrm>
            <a:off x="3764692" y="846938"/>
            <a:ext cx="3999473" cy="3311612"/>
          </a:xfrm>
          <a:prstGeom prst="roundRect">
            <a:avLst/>
          </a:prstGeom>
          <a:solidFill>
            <a:srgbClr val="FFFFCC"/>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Sociocultural Theory</a:t>
            </a:r>
          </a:p>
          <a:p>
            <a:pPr algn="ctr"/>
            <a:r>
              <a:rPr lang="en-GB" sz="1200" dirty="0">
                <a:solidFill>
                  <a:schemeClr val="tx1"/>
                </a:solidFill>
              </a:rPr>
              <a:t>Vygotsky believed that children were social butterflies, interacting with their peers, the adults around them and their environment (Great Pedagogical Thinkers, 2022). Flitting and fluttering with friends as they gather information from a more knowledgeable other (MKO), collaboratively extending their knowledge! Reaching this dizzy height is called the zone of proximal development (ZPD)  (Goddard and Walton, 2012, p. 137). During this time the teacher can scaffold their learning, encouraging them out of their comfort zone to achieve more together, than they could alone, without a spoonful of sugar! (Bates,2019, p. 49).</a:t>
            </a:r>
          </a:p>
          <a:p>
            <a:pPr algn="ctr"/>
            <a:r>
              <a:rPr lang="en-GB" sz="1200" dirty="0">
                <a:solidFill>
                  <a:schemeClr val="tx1"/>
                </a:solidFill>
              </a:rPr>
              <a:t> Please do not confuse these abbreviations with other well- known abbreviations from this country or we could be in trouble !</a:t>
            </a:r>
          </a:p>
        </p:txBody>
      </p:sp>
      <p:sp>
        <p:nvSpPr>
          <p:cNvPr id="7" name="Rectangle: Rounded Corners 6">
            <a:extLst>
              <a:ext uri="{FF2B5EF4-FFF2-40B4-BE49-F238E27FC236}">
                <a16:creationId xmlns:a16="http://schemas.microsoft.com/office/drawing/2014/main" id="{0361D4DB-2C6D-11E6-03B5-98B825981343}"/>
              </a:ext>
            </a:extLst>
          </p:cNvPr>
          <p:cNvSpPr/>
          <p:nvPr/>
        </p:nvSpPr>
        <p:spPr>
          <a:xfrm>
            <a:off x="8427309" y="2996515"/>
            <a:ext cx="3521675" cy="3496962"/>
          </a:xfrm>
          <a:prstGeom prst="roundRect">
            <a:avLst/>
          </a:prstGeom>
          <a:solidFill>
            <a:srgbClr val="FFFFCC"/>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b="1" dirty="0">
              <a:solidFill>
                <a:schemeClr val="tx2"/>
              </a:solidFill>
            </a:endParaRPr>
          </a:p>
          <a:p>
            <a:pPr algn="ctr"/>
            <a:r>
              <a:rPr lang="en-GB" sz="1400" b="1" dirty="0">
                <a:solidFill>
                  <a:schemeClr val="tx2"/>
                </a:solidFill>
              </a:rPr>
              <a:t>Critique</a:t>
            </a:r>
          </a:p>
          <a:p>
            <a:pPr algn="ctr"/>
            <a:r>
              <a:rPr lang="en-GB" sz="1200" dirty="0">
                <a:solidFill>
                  <a:schemeClr val="tx2"/>
                </a:solidFill>
              </a:rPr>
              <a:t>Vygotsky’ theory is all about  talking together and learning together! Talking to ourselves and talking aloud as we make sense  of our world (Lewis, 2021).</a:t>
            </a:r>
          </a:p>
          <a:p>
            <a:pPr algn="ctr"/>
            <a:r>
              <a:rPr lang="en-GB" sz="1200" dirty="0">
                <a:solidFill>
                  <a:schemeClr val="tx2"/>
                </a:solidFill>
              </a:rPr>
              <a:t>Something I still do !</a:t>
            </a:r>
          </a:p>
          <a:p>
            <a:pPr marL="171450" indent="-171450" algn="ctr">
              <a:buFont typeface="Arial" panose="020B0604020202020204" pitchFamily="34" charset="0"/>
              <a:buChar char="•"/>
            </a:pPr>
            <a:r>
              <a:rPr lang="en-GB" sz="1200" dirty="0">
                <a:solidFill>
                  <a:schemeClr val="tx2"/>
                </a:solidFill>
              </a:rPr>
              <a:t>Vygotsky theory did not recognise learning independently.</a:t>
            </a:r>
          </a:p>
          <a:p>
            <a:pPr marL="171450" indent="-171450" algn="ctr">
              <a:buFont typeface="Arial" panose="020B0604020202020204" pitchFamily="34" charset="0"/>
              <a:buChar char="•"/>
            </a:pPr>
            <a:r>
              <a:rPr lang="en-GB" sz="1200" dirty="0">
                <a:solidFill>
                  <a:schemeClr val="tx2"/>
                </a:solidFill>
              </a:rPr>
              <a:t>The adult may over compensate .</a:t>
            </a:r>
          </a:p>
          <a:p>
            <a:pPr marL="171450" indent="-171450" algn="ctr">
              <a:buFont typeface="Arial" panose="020B0604020202020204" pitchFamily="34" charset="0"/>
              <a:buChar char="•"/>
            </a:pPr>
            <a:r>
              <a:rPr lang="en-GB" sz="1200" dirty="0">
                <a:solidFill>
                  <a:schemeClr val="tx2"/>
                </a:solidFill>
              </a:rPr>
              <a:t>The child may become too reliant on the MKO (Aubrey and Riley, 2019, pp.62-63).</a:t>
            </a:r>
          </a:p>
          <a:p>
            <a:pPr marL="171450" indent="-171450" algn="ctr">
              <a:buFont typeface="Arial" panose="020B0604020202020204" pitchFamily="34" charset="0"/>
              <a:buChar char="•"/>
            </a:pPr>
            <a:r>
              <a:rPr lang="en-GB" sz="1200" dirty="0">
                <a:solidFill>
                  <a:schemeClr val="tx2"/>
                </a:solidFill>
              </a:rPr>
              <a:t>Vygotsky work is based on ideas and yet to be fully analysed (Pound, 2005, p. 41).</a:t>
            </a:r>
          </a:p>
          <a:p>
            <a:pPr marL="171450" indent="-171450" algn="ctr">
              <a:buFont typeface="Arial" panose="020B0604020202020204" pitchFamily="34" charset="0"/>
              <a:buChar char="•"/>
            </a:pPr>
            <a:endParaRPr lang="en-GB" sz="1200" dirty="0">
              <a:solidFill>
                <a:schemeClr val="tx2"/>
              </a:solidFill>
            </a:endParaRPr>
          </a:p>
          <a:p>
            <a:pPr algn="ctr"/>
            <a:r>
              <a:rPr lang="en-GB" sz="1200" dirty="0">
                <a:solidFill>
                  <a:schemeClr val="tx2"/>
                </a:solidFill>
              </a:rPr>
              <a:t>And so we must say </a:t>
            </a:r>
            <a:r>
              <a:rPr lang="en-GB" sz="1200" dirty="0" err="1">
                <a:solidFill>
                  <a:schemeClr val="tx2"/>
                </a:solidFill>
              </a:rPr>
              <a:t>paka</a:t>
            </a:r>
            <a:r>
              <a:rPr lang="en-GB" sz="1200" dirty="0">
                <a:solidFill>
                  <a:schemeClr val="tx2"/>
                </a:solidFill>
              </a:rPr>
              <a:t> </a:t>
            </a:r>
            <a:r>
              <a:rPr lang="en-GB" sz="1200" dirty="0" err="1">
                <a:solidFill>
                  <a:schemeClr val="tx2"/>
                </a:solidFill>
              </a:rPr>
              <a:t>paka</a:t>
            </a:r>
            <a:r>
              <a:rPr lang="en-GB" sz="1200" dirty="0">
                <a:solidFill>
                  <a:schemeClr val="tx2"/>
                </a:solidFill>
              </a:rPr>
              <a:t> to this revolutionary man, who died so young……</a:t>
            </a:r>
          </a:p>
          <a:p>
            <a:pPr algn="ctr"/>
            <a:r>
              <a:rPr lang="en-GB" sz="1200" dirty="0">
                <a:solidFill>
                  <a:schemeClr val="tx2"/>
                </a:solidFill>
              </a:rPr>
              <a:t>We will never know how far he could have gone!</a:t>
            </a:r>
          </a:p>
          <a:p>
            <a:pPr marL="171450" indent="-171450" algn="ctr">
              <a:buFont typeface="Arial" panose="020B0604020202020204" pitchFamily="34" charset="0"/>
              <a:buChar char="•"/>
            </a:pPr>
            <a:endParaRPr lang="en-GB" sz="1200" dirty="0">
              <a:solidFill>
                <a:schemeClr val="tx2"/>
              </a:solidFill>
            </a:endParaRPr>
          </a:p>
          <a:p>
            <a:pPr marL="171450" indent="-171450" algn="ctr">
              <a:buFont typeface="Arial" panose="020B0604020202020204" pitchFamily="34" charset="0"/>
              <a:buChar char="•"/>
            </a:pPr>
            <a:endParaRPr lang="en-GB" sz="1200" dirty="0">
              <a:solidFill>
                <a:schemeClr val="tx2"/>
              </a:solidFill>
            </a:endParaRPr>
          </a:p>
          <a:p>
            <a:pPr marL="171450" indent="-171450" algn="ctr">
              <a:buFont typeface="Arial" panose="020B0604020202020204" pitchFamily="34" charset="0"/>
              <a:buChar char="•"/>
            </a:pPr>
            <a:endParaRPr lang="en-GB" sz="1200" dirty="0">
              <a:solidFill>
                <a:schemeClr val="tx2"/>
              </a:solidFill>
            </a:endParaRPr>
          </a:p>
        </p:txBody>
      </p:sp>
      <p:pic>
        <p:nvPicPr>
          <p:cNvPr id="13" name="Picture 12">
            <a:extLst>
              <a:ext uri="{FF2B5EF4-FFF2-40B4-BE49-F238E27FC236}">
                <a16:creationId xmlns:a16="http://schemas.microsoft.com/office/drawing/2014/main" id="{A6DA00C9-5195-D0A7-0C13-E44D7C81E1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5591" y="4392268"/>
            <a:ext cx="3297673" cy="2287060"/>
          </a:xfrm>
          <a:prstGeom prst="rect">
            <a:avLst/>
          </a:prstGeom>
          <a:ln w="57150">
            <a:solidFill>
              <a:schemeClr val="bg1"/>
            </a:solidFill>
          </a:ln>
        </p:spPr>
      </p:pic>
      <p:sp>
        <p:nvSpPr>
          <p:cNvPr id="9" name="TextBox 8">
            <a:extLst>
              <a:ext uri="{FF2B5EF4-FFF2-40B4-BE49-F238E27FC236}">
                <a16:creationId xmlns:a16="http://schemas.microsoft.com/office/drawing/2014/main" id="{A7C21645-3B12-B640-1752-C458CBC7CC42}"/>
              </a:ext>
            </a:extLst>
          </p:cNvPr>
          <p:cNvSpPr txBox="1"/>
          <p:nvPr/>
        </p:nvSpPr>
        <p:spPr>
          <a:xfrm rot="10800000" flipV="1">
            <a:off x="4366876" y="6160481"/>
            <a:ext cx="1938167" cy="461665"/>
          </a:xfrm>
          <a:prstGeom prst="rect">
            <a:avLst/>
          </a:prstGeom>
          <a:noFill/>
          <a:ln>
            <a:solidFill>
              <a:srgbClr val="00B050"/>
            </a:solidFill>
          </a:ln>
        </p:spPr>
        <p:txBody>
          <a:bodyPr wrap="square">
            <a:spAutoFit/>
          </a:bodyPr>
          <a:lstStyle/>
          <a:p>
            <a:r>
              <a:rPr lang="en-GB" sz="1200" b="0" i="0" dirty="0">
                <a:solidFill>
                  <a:schemeClr val="bg1"/>
                </a:solidFill>
                <a:effectLst/>
                <a:latin typeface="Roboto" panose="02000000000000000000" pitchFamily="2" charset="0"/>
              </a:rPr>
              <a:t>In</a:t>
            </a:r>
            <a:r>
              <a:rPr lang="en-GB" sz="900" b="0" i="0" dirty="0">
                <a:solidFill>
                  <a:schemeClr val="bg1"/>
                </a:solidFill>
                <a:effectLst/>
                <a:latin typeface="Roboto" panose="02000000000000000000" pitchFamily="2" charset="0"/>
              </a:rPr>
              <a:t>-</a:t>
            </a:r>
            <a:r>
              <a:rPr lang="en-GB" sz="1200" b="0" i="0" dirty="0">
                <a:solidFill>
                  <a:schemeClr val="bg1"/>
                </a:solidFill>
                <a:effectLst/>
                <a:latin typeface="Roboto" panose="02000000000000000000" pitchFamily="2" charset="0"/>
              </a:rPr>
              <a:t>text citation: (Drew, 2022</a:t>
            </a:r>
            <a:r>
              <a:rPr lang="en-GB" sz="1200" b="0" i="0" dirty="0">
                <a:solidFill>
                  <a:srgbClr val="2C3E50"/>
                </a:solidFill>
                <a:effectLst/>
                <a:latin typeface="Roboto" panose="02000000000000000000" pitchFamily="2" charset="0"/>
              </a:rPr>
              <a:t>)</a:t>
            </a:r>
            <a:endParaRPr lang="en-GB" sz="1200" dirty="0"/>
          </a:p>
        </p:txBody>
      </p:sp>
      <p:pic>
        <p:nvPicPr>
          <p:cNvPr id="12" name="Picture 11">
            <a:extLst>
              <a:ext uri="{FF2B5EF4-FFF2-40B4-BE49-F238E27FC236}">
                <a16:creationId xmlns:a16="http://schemas.microsoft.com/office/drawing/2014/main" id="{781EAB25-139B-1CF9-5C18-B09514302B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3700" y="2130376"/>
            <a:ext cx="2546044" cy="2038864"/>
          </a:xfrm>
          <a:prstGeom prst="rect">
            <a:avLst/>
          </a:prstGeom>
          <a:ln w="38100">
            <a:solidFill>
              <a:schemeClr val="bg1"/>
            </a:solidFill>
          </a:ln>
        </p:spPr>
      </p:pic>
      <p:sp>
        <p:nvSpPr>
          <p:cNvPr id="15" name="TextBox 14">
            <a:extLst>
              <a:ext uri="{FF2B5EF4-FFF2-40B4-BE49-F238E27FC236}">
                <a16:creationId xmlns:a16="http://schemas.microsoft.com/office/drawing/2014/main" id="{0748DCD7-034B-5453-CCBB-B1F1EFF2AF55}"/>
              </a:ext>
            </a:extLst>
          </p:cNvPr>
          <p:cNvSpPr txBox="1"/>
          <p:nvPr/>
        </p:nvSpPr>
        <p:spPr>
          <a:xfrm rot="10800000" flipV="1">
            <a:off x="636938" y="3907629"/>
            <a:ext cx="2489319" cy="261610"/>
          </a:xfrm>
          <a:prstGeom prst="rect">
            <a:avLst/>
          </a:prstGeom>
          <a:noFill/>
        </p:spPr>
        <p:txBody>
          <a:bodyPr wrap="square">
            <a:spAutoFit/>
          </a:bodyPr>
          <a:lstStyle/>
          <a:p>
            <a:r>
              <a:rPr lang="en-GB" sz="1100" b="0" i="0" dirty="0">
                <a:solidFill>
                  <a:schemeClr val="bg1"/>
                </a:solidFill>
                <a:effectLst/>
                <a:latin typeface="Roboto" panose="02000000000000000000" pitchFamily="2" charset="0"/>
              </a:rPr>
              <a:t>In-text citation: (Cherry, 2023)</a:t>
            </a:r>
            <a:endParaRPr lang="en-GB" sz="1100" dirty="0">
              <a:solidFill>
                <a:schemeClr val="bg1"/>
              </a:solidFill>
            </a:endParaRPr>
          </a:p>
        </p:txBody>
      </p:sp>
      <p:pic>
        <p:nvPicPr>
          <p:cNvPr id="17" name="Picture 16">
            <a:extLst>
              <a:ext uri="{FF2B5EF4-FFF2-40B4-BE49-F238E27FC236}">
                <a16:creationId xmlns:a16="http://schemas.microsoft.com/office/drawing/2014/main" id="{2460C5E4-F9B6-CC2A-D2DB-1536298024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72874" y="276862"/>
            <a:ext cx="3521675" cy="2347783"/>
          </a:xfrm>
          <a:prstGeom prst="rect">
            <a:avLst/>
          </a:prstGeom>
          <a:ln w="57150">
            <a:solidFill>
              <a:schemeClr val="bg1"/>
            </a:solidFill>
          </a:ln>
        </p:spPr>
      </p:pic>
      <p:sp>
        <p:nvSpPr>
          <p:cNvPr id="19" name="TextBox 18">
            <a:extLst>
              <a:ext uri="{FF2B5EF4-FFF2-40B4-BE49-F238E27FC236}">
                <a16:creationId xmlns:a16="http://schemas.microsoft.com/office/drawing/2014/main" id="{6EF7D17F-CED4-5AC0-B4EC-A3307576347F}"/>
              </a:ext>
            </a:extLst>
          </p:cNvPr>
          <p:cNvSpPr txBox="1"/>
          <p:nvPr/>
        </p:nvSpPr>
        <p:spPr>
          <a:xfrm>
            <a:off x="8621184" y="2217148"/>
            <a:ext cx="2450470" cy="276999"/>
          </a:xfrm>
          <a:prstGeom prst="rect">
            <a:avLst/>
          </a:prstGeom>
          <a:noFill/>
        </p:spPr>
        <p:txBody>
          <a:bodyPr wrap="square">
            <a:spAutoFit/>
          </a:bodyPr>
          <a:lstStyle/>
          <a:p>
            <a:r>
              <a:rPr lang="en-GB" sz="1200" b="0" i="0" dirty="0">
                <a:solidFill>
                  <a:schemeClr val="bg1"/>
                </a:solidFill>
                <a:effectLst/>
                <a:latin typeface="Roboto" panose="02000000000000000000" pitchFamily="2" charset="0"/>
              </a:rPr>
              <a:t>In-text citation: (Cherry, 2024</a:t>
            </a:r>
            <a:r>
              <a:rPr lang="en-GB" sz="1200" b="0" i="0" dirty="0">
                <a:solidFill>
                  <a:srgbClr val="2C3E50"/>
                </a:solidFill>
                <a:effectLst/>
                <a:latin typeface="Roboto" panose="02000000000000000000" pitchFamily="2" charset="0"/>
              </a:rPr>
              <a:t>)</a:t>
            </a:r>
            <a:endParaRPr lang="en-GB" sz="1200" dirty="0"/>
          </a:p>
        </p:txBody>
      </p:sp>
    </p:spTree>
    <p:extLst>
      <p:ext uri="{BB962C8B-B14F-4D97-AF65-F5344CB8AC3E}">
        <p14:creationId xmlns:p14="http://schemas.microsoft.com/office/powerpoint/2010/main" val="1850147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E0D21AB-92AC-0C19-264E-4935DA7556C5}"/>
              </a:ext>
            </a:extLst>
          </p:cNvPr>
          <p:cNvSpPr/>
          <p:nvPr/>
        </p:nvSpPr>
        <p:spPr>
          <a:xfrm>
            <a:off x="686829" y="210065"/>
            <a:ext cx="10818341" cy="625252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u="sng" dirty="0">
                <a:solidFill>
                  <a:schemeClr val="tx1"/>
                </a:solidFill>
              </a:rPr>
              <a:t>Reference list</a:t>
            </a:r>
          </a:p>
          <a:p>
            <a:endParaRPr lang="en-GB" sz="1200" dirty="0">
              <a:solidFill>
                <a:schemeClr val="tx1"/>
              </a:solidFill>
            </a:endParaRPr>
          </a:p>
          <a:p>
            <a:endParaRPr lang="en-GB" sz="1200" dirty="0">
              <a:solidFill>
                <a:schemeClr val="tx1"/>
              </a:solidFill>
            </a:endParaRPr>
          </a:p>
          <a:p>
            <a:r>
              <a:rPr lang="en-GB" sz="1200" dirty="0">
                <a:solidFill>
                  <a:schemeClr val="tx1"/>
                </a:solidFill>
              </a:rPr>
              <a:t>Aubrey, A. and Riley, A.(2019) </a:t>
            </a:r>
            <a:r>
              <a:rPr lang="en-GB" sz="1200" i="1" dirty="0">
                <a:solidFill>
                  <a:schemeClr val="tx1"/>
                </a:solidFill>
              </a:rPr>
              <a:t>Understanding &amp; Using Educational Theories. </a:t>
            </a:r>
            <a:r>
              <a:rPr lang="en-GB" sz="1200" dirty="0">
                <a:solidFill>
                  <a:schemeClr val="tx1"/>
                </a:solidFill>
              </a:rPr>
              <a:t>2</a:t>
            </a:r>
            <a:r>
              <a:rPr lang="en-GB" sz="1200" baseline="30000" dirty="0">
                <a:solidFill>
                  <a:schemeClr val="tx1"/>
                </a:solidFill>
              </a:rPr>
              <a:t>nd</a:t>
            </a:r>
            <a:r>
              <a:rPr lang="en-GB" sz="1200" dirty="0">
                <a:solidFill>
                  <a:schemeClr val="tx1"/>
                </a:solidFill>
              </a:rPr>
              <a:t> </a:t>
            </a:r>
            <a:r>
              <a:rPr lang="en-GB" sz="1200" dirty="0" err="1">
                <a:solidFill>
                  <a:schemeClr val="tx1"/>
                </a:solidFill>
              </a:rPr>
              <a:t>edn</a:t>
            </a:r>
            <a:r>
              <a:rPr lang="en-GB" sz="1200" dirty="0">
                <a:solidFill>
                  <a:schemeClr val="tx1"/>
                </a:solidFill>
              </a:rPr>
              <a:t>. London: SAGE Publications Ltd.</a:t>
            </a:r>
          </a:p>
          <a:p>
            <a:endParaRPr lang="en-GB" sz="1200" dirty="0">
              <a:solidFill>
                <a:schemeClr val="tx1"/>
              </a:solidFill>
            </a:endParaRPr>
          </a:p>
          <a:p>
            <a:r>
              <a:rPr lang="en-GB" sz="1200" dirty="0">
                <a:solidFill>
                  <a:schemeClr val="tx1"/>
                </a:solidFill>
              </a:rPr>
              <a:t>Bates, B. (2019) </a:t>
            </a:r>
            <a:r>
              <a:rPr lang="en-GB" sz="1200" i="1" dirty="0">
                <a:solidFill>
                  <a:schemeClr val="tx1"/>
                </a:solidFill>
              </a:rPr>
              <a:t>Learning Theories Simplified.</a:t>
            </a:r>
            <a:r>
              <a:rPr lang="en-GB" sz="1200" dirty="0">
                <a:solidFill>
                  <a:schemeClr val="tx1"/>
                </a:solidFill>
              </a:rPr>
              <a:t>2 </a:t>
            </a:r>
            <a:r>
              <a:rPr lang="en-GB" sz="1200" dirty="0" err="1">
                <a:solidFill>
                  <a:schemeClr val="tx1"/>
                </a:solidFill>
              </a:rPr>
              <a:t>edn</a:t>
            </a:r>
            <a:r>
              <a:rPr lang="en-GB" sz="1200" dirty="0">
                <a:solidFill>
                  <a:schemeClr val="tx1"/>
                </a:solidFill>
              </a:rPr>
              <a:t>. London: SAGE Publications Ltd.</a:t>
            </a:r>
          </a:p>
          <a:p>
            <a:endParaRPr lang="en-GB" sz="1200" dirty="0">
              <a:solidFill>
                <a:schemeClr val="tx1"/>
              </a:solidFill>
            </a:endParaRPr>
          </a:p>
          <a:p>
            <a:r>
              <a:rPr lang="en-GB" sz="1200" b="0" i="0" dirty="0">
                <a:solidFill>
                  <a:srgbClr val="000000"/>
                </a:solidFill>
                <a:effectLst/>
              </a:rPr>
              <a:t>Cherry, K. (2023). </a:t>
            </a:r>
            <a:r>
              <a:rPr lang="en-GB" sz="1200" b="0" i="1" dirty="0">
                <a:solidFill>
                  <a:srgbClr val="000000"/>
                </a:solidFill>
                <a:effectLst/>
              </a:rPr>
              <a:t>Lev Vygotsky’s Life and Theories</a:t>
            </a:r>
            <a:r>
              <a:rPr lang="en-GB" sz="1200" b="0" i="0" dirty="0">
                <a:solidFill>
                  <a:srgbClr val="000000"/>
                </a:solidFill>
                <a:effectLst/>
              </a:rPr>
              <a:t>. [online] </a:t>
            </a:r>
            <a:r>
              <a:rPr lang="en-GB" sz="1200" b="0" i="0" dirty="0" err="1">
                <a:solidFill>
                  <a:srgbClr val="000000"/>
                </a:solidFill>
                <a:effectLst/>
              </a:rPr>
              <a:t>Verywell</a:t>
            </a:r>
            <a:r>
              <a:rPr lang="en-GB" sz="1200" b="0" i="0" dirty="0">
                <a:solidFill>
                  <a:srgbClr val="000000"/>
                </a:solidFill>
                <a:effectLst/>
              </a:rPr>
              <a:t> Mind. Available at: </a:t>
            </a:r>
            <a:r>
              <a:rPr lang="en-GB" sz="1200" b="0" i="0" dirty="0">
                <a:solidFill>
                  <a:srgbClr val="000000"/>
                </a:solidFill>
                <a:effectLst/>
                <a:hlinkClick r:id="rId2"/>
              </a:rPr>
              <a:t>https://www.verywellmind.com/lev-vygotsky-biography-2795533</a:t>
            </a:r>
            <a:r>
              <a:rPr lang="en-GB" sz="1200" b="0" i="0" dirty="0">
                <a:solidFill>
                  <a:srgbClr val="000000"/>
                </a:solidFill>
                <a:effectLst/>
              </a:rPr>
              <a:t> (Accessed: 15 December 2024).</a:t>
            </a:r>
          </a:p>
          <a:p>
            <a:endParaRPr lang="en-GB" sz="1200" dirty="0">
              <a:solidFill>
                <a:schemeClr val="tx1"/>
              </a:solidFill>
            </a:endParaRPr>
          </a:p>
          <a:p>
            <a:r>
              <a:rPr lang="en-GB" sz="1200" b="0" i="0" dirty="0">
                <a:solidFill>
                  <a:srgbClr val="000000"/>
                </a:solidFill>
                <a:effectLst/>
              </a:rPr>
              <a:t>Drew, C. (2022). </a:t>
            </a:r>
            <a:r>
              <a:rPr lang="en-GB" sz="1200" b="0" i="1" dirty="0">
                <a:solidFill>
                  <a:srgbClr val="000000"/>
                </a:solidFill>
                <a:effectLst/>
              </a:rPr>
              <a:t>15 Zone of Proximal Development Examples (2022)</a:t>
            </a:r>
            <a:r>
              <a:rPr lang="en-GB" sz="1200" b="0" i="0" dirty="0">
                <a:solidFill>
                  <a:srgbClr val="000000"/>
                </a:solidFill>
                <a:effectLst/>
              </a:rPr>
              <a:t>. [online] helpfulprofessor.com. Available at: </a:t>
            </a:r>
            <a:r>
              <a:rPr lang="en-GB" sz="1200" b="0" i="0" dirty="0">
                <a:solidFill>
                  <a:srgbClr val="000000"/>
                </a:solidFill>
                <a:effectLst/>
                <a:hlinkClick r:id="rId3"/>
              </a:rPr>
              <a:t>https://helpfulprofessor.com/zone-of-proximal-development-examples/</a:t>
            </a:r>
            <a:r>
              <a:rPr lang="en-GB" sz="1200" b="0" i="0" dirty="0">
                <a:solidFill>
                  <a:srgbClr val="000000"/>
                </a:solidFill>
                <a:effectLst/>
              </a:rPr>
              <a:t> (Accessed: 12 December 2024).</a:t>
            </a:r>
          </a:p>
          <a:p>
            <a:endParaRPr lang="en-GB" sz="1200" dirty="0">
              <a:solidFill>
                <a:schemeClr val="tx1"/>
              </a:solidFill>
            </a:endParaRPr>
          </a:p>
          <a:p>
            <a:r>
              <a:rPr lang="en-GB" sz="1200" dirty="0">
                <a:solidFill>
                  <a:schemeClr val="tx1"/>
                </a:solidFill>
              </a:rPr>
              <a:t>Goddard, G. and Walton, A. (2012) </a:t>
            </a:r>
            <a:r>
              <a:rPr lang="en-GB" sz="1200" i="1" dirty="0">
                <a:solidFill>
                  <a:schemeClr val="tx1"/>
                </a:solidFill>
              </a:rPr>
              <a:t>Supporting Every Child. </a:t>
            </a:r>
            <a:r>
              <a:rPr lang="en-GB" sz="1200" dirty="0">
                <a:solidFill>
                  <a:schemeClr val="tx1"/>
                </a:solidFill>
              </a:rPr>
              <a:t>2</a:t>
            </a:r>
            <a:r>
              <a:rPr lang="en-GB" sz="1200" baseline="30000" dirty="0">
                <a:solidFill>
                  <a:schemeClr val="tx1"/>
                </a:solidFill>
              </a:rPr>
              <a:t>nd</a:t>
            </a:r>
            <a:r>
              <a:rPr lang="en-GB" sz="1200" dirty="0">
                <a:solidFill>
                  <a:schemeClr val="tx1"/>
                </a:solidFill>
              </a:rPr>
              <a:t> </a:t>
            </a:r>
            <a:r>
              <a:rPr lang="en-GB" sz="1200" dirty="0" err="1">
                <a:solidFill>
                  <a:schemeClr val="tx1"/>
                </a:solidFill>
              </a:rPr>
              <a:t>edn</a:t>
            </a:r>
            <a:r>
              <a:rPr lang="en-GB" sz="1200" dirty="0">
                <a:solidFill>
                  <a:schemeClr val="tx1"/>
                </a:solidFill>
              </a:rPr>
              <a:t>. London: SAGE Publications Ltd.</a:t>
            </a:r>
          </a:p>
          <a:p>
            <a:endParaRPr lang="en-GB" sz="1200" dirty="0">
              <a:solidFill>
                <a:schemeClr val="tx1"/>
              </a:solidFill>
            </a:endParaRPr>
          </a:p>
          <a:p>
            <a:r>
              <a:rPr lang="en-GB" sz="1200" b="0" i="0" dirty="0">
                <a:solidFill>
                  <a:srgbClr val="000000"/>
                </a:solidFill>
                <a:effectLst/>
              </a:rPr>
              <a:t>GREAT PEDAGOGICAL THINKERS (2022) </a:t>
            </a:r>
            <a:r>
              <a:rPr lang="en-GB" sz="1200" b="0" i="1" dirty="0">
                <a:solidFill>
                  <a:srgbClr val="000000"/>
                </a:solidFill>
                <a:effectLst/>
              </a:rPr>
              <a:t>Culture influences human development</a:t>
            </a:r>
            <a:r>
              <a:rPr lang="en-GB" sz="1200" b="0" i="0" dirty="0">
                <a:solidFill>
                  <a:srgbClr val="000000"/>
                </a:solidFill>
                <a:effectLst/>
              </a:rPr>
              <a:t>, </a:t>
            </a:r>
            <a:r>
              <a:rPr lang="en-GB" sz="1200" b="0" i="1" dirty="0">
                <a:solidFill>
                  <a:srgbClr val="000000"/>
                </a:solidFill>
                <a:effectLst/>
              </a:rPr>
              <a:t>Pedagogy4Change</a:t>
            </a:r>
            <a:r>
              <a:rPr lang="en-GB" sz="1200" b="0" i="0" dirty="0">
                <a:solidFill>
                  <a:srgbClr val="000000"/>
                </a:solidFill>
                <a:effectLst/>
              </a:rPr>
              <a:t>. Available at: </a:t>
            </a:r>
            <a:r>
              <a:rPr lang="en-GB" sz="1200" b="0" i="0" dirty="0">
                <a:solidFill>
                  <a:srgbClr val="000000"/>
                </a:solidFill>
                <a:effectLst/>
                <a:hlinkClick r:id="rId4"/>
              </a:rPr>
              <a:t>https://www.pedagogy4change.org/lev-vygotsky/</a:t>
            </a:r>
            <a:r>
              <a:rPr lang="en-GB" sz="1200" dirty="0">
                <a:solidFill>
                  <a:srgbClr val="000000"/>
                </a:solidFill>
              </a:rPr>
              <a:t> (Accessed: 8 December 2024).</a:t>
            </a:r>
          </a:p>
          <a:p>
            <a:r>
              <a:rPr lang="en-GB" sz="1200" dirty="0">
                <a:hlinkClick r:id="rId3"/>
              </a:rPr>
              <a:t>15 Zone of Proximal Development Examples (2024)</a:t>
            </a:r>
            <a:r>
              <a:rPr lang="en-GB" sz="1200" dirty="0">
                <a:solidFill>
                  <a:srgbClr val="000000"/>
                </a:solidFill>
              </a:rPr>
              <a:t> (Accessed: 15 December).</a:t>
            </a:r>
          </a:p>
          <a:p>
            <a:endParaRPr lang="en-GB" sz="1200" dirty="0">
              <a:solidFill>
                <a:srgbClr val="000000"/>
              </a:solidFill>
            </a:endParaRPr>
          </a:p>
          <a:p>
            <a:r>
              <a:rPr lang="en-GB" sz="1200" b="0" i="0" dirty="0">
                <a:solidFill>
                  <a:srgbClr val="000000"/>
                </a:solidFill>
                <a:effectLst/>
              </a:rPr>
              <a:t>Lewis (2021). </a:t>
            </a:r>
            <a:r>
              <a:rPr lang="en-GB" sz="1200" b="0" i="1" dirty="0">
                <a:solidFill>
                  <a:srgbClr val="000000"/>
                </a:solidFill>
                <a:effectLst/>
              </a:rPr>
              <a:t>Vygotsky, education &amp; revolution</a:t>
            </a:r>
            <a:r>
              <a:rPr lang="en-GB" sz="1200" b="0" i="0" dirty="0">
                <a:solidFill>
                  <a:srgbClr val="000000"/>
                </a:solidFill>
                <a:effectLst/>
              </a:rPr>
              <a:t>. [online] Socialist Worker. Available at: </a:t>
            </a:r>
            <a:r>
              <a:rPr lang="en-GB" sz="1200" b="0" i="0" dirty="0">
                <a:solidFill>
                  <a:srgbClr val="000000"/>
                </a:solidFill>
                <a:effectLst/>
                <a:hlinkClick r:id="rId5"/>
              </a:rPr>
              <a:t>https://socialistworker.co.uk/reviews-and-culture/vygotsky-education-revolution/</a:t>
            </a:r>
            <a:r>
              <a:rPr lang="en-GB" sz="1200" b="0" i="0" dirty="0">
                <a:solidFill>
                  <a:srgbClr val="000000"/>
                </a:solidFill>
                <a:effectLst/>
              </a:rPr>
              <a:t> (Accessed: 11 December 2024).</a:t>
            </a:r>
            <a:endParaRPr lang="en-GB" sz="1200" dirty="0">
              <a:solidFill>
                <a:srgbClr val="000000"/>
              </a:solidFill>
            </a:endParaRPr>
          </a:p>
          <a:p>
            <a:endParaRPr lang="en-GB" sz="1200" b="0" i="0" dirty="0">
              <a:solidFill>
                <a:srgbClr val="000000"/>
              </a:solidFill>
              <a:effectLst/>
            </a:endParaRPr>
          </a:p>
          <a:p>
            <a:r>
              <a:rPr lang="en-GB" sz="1200" dirty="0">
                <a:solidFill>
                  <a:srgbClr val="000000"/>
                </a:solidFill>
              </a:rPr>
              <a:t>Pound, L. (2005) </a:t>
            </a:r>
            <a:r>
              <a:rPr lang="en-GB" sz="1200" i="1" dirty="0">
                <a:solidFill>
                  <a:srgbClr val="000000"/>
                </a:solidFill>
              </a:rPr>
              <a:t>How Children Learn. </a:t>
            </a:r>
            <a:r>
              <a:rPr lang="en-GB" sz="1200" dirty="0">
                <a:solidFill>
                  <a:srgbClr val="000000"/>
                </a:solidFill>
              </a:rPr>
              <a:t>London: Step Forward Publishing Limited.</a:t>
            </a:r>
            <a:endParaRPr lang="en-GB" sz="1200" b="0" i="0" dirty="0">
              <a:solidFill>
                <a:srgbClr val="000000"/>
              </a:solidFill>
              <a:effectLst/>
            </a:endParaRPr>
          </a:p>
          <a:p>
            <a:endParaRPr lang="en-GB" sz="1200" dirty="0">
              <a:solidFill>
                <a:schemeClr val="tx1"/>
              </a:solidFill>
            </a:endParaRPr>
          </a:p>
          <a:p>
            <a:r>
              <a:rPr lang="en-GB" sz="1200" b="0" i="0" dirty="0">
                <a:solidFill>
                  <a:srgbClr val="000000"/>
                </a:solidFill>
                <a:effectLst/>
              </a:rPr>
              <a:t>Practical Psychology (2020). </a:t>
            </a:r>
            <a:r>
              <a:rPr lang="en-GB" sz="1200" b="0" i="1" dirty="0">
                <a:solidFill>
                  <a:srgbClr val="000000"/>
                </a:solidFill>
                <a:effectLst/>
              </a:rPr>
              <a:t>Lev Vygotsky (Psychologist Biography)</a:t>
            </a:r>
            <a:r>
              <a:rPr lang="en-GB" sz="1200" b="0" i="0" dirty="0">
                <a:solidFill>
                  <a:srgbClr val="000000"/>
                </a:solidFill>
                <a:effectLst/>
              </a:rPr>
              <a:t>. [online] Practical Psychology. Available at: </a:t>
            </a:r>
            <a:r>
              <a:rPr lang="en-GB" sz="1200" b="0" i="0" dirty="0">
                <a:solidFill>
                  <a:srgbClr val="000000"/>
                </a:solidFill>
                <a:effectLst/>
                <a:hlinkClick r:id="rId6"/>
              </a:rPr>
              <a:t>https://practicalpie.com/lev-vygotsky/</a:t>
            </a:r>
            <a:r>
              <a:rPr lang="en-GB" sz="1200" b="0" i="0" dirty="0">
                <a:solidFill>
                  <a:srgbClr val="000000"/>
                </a:solidFill>
                <a:effectLst/>
              </a:rPr>
              <a:t> (Accessed: 8 December 2024).</a:t>
            </a:r>
          </a:p>
          <a:p>
            <a:endParaRPr lang="en-GB" sz="1200" dirty="0">
              <a:solidFill>
                <a:srgbClr val="000000"/>
              </a:solidFill>
            </a:endParaRPr>
          </a:p>
          <a:p>
            <a:r>
              <a:rPr lang="en-GB" sz="1200" dirty="0"/>
              <a:t>R</a:t>
            </a:r>
            <a:endParaRPr lang="en-GB" sz="1200" dirty="0">
              <a:solidFill>
                <a:schemeClr val="tx1"/>
              </a:solidFill>
            </a:endParaRPr>
          </a:p>
          <a:p>
            <a:endParaRPr lang="en-GB" sz="1200" b="0" i="0" dirty="0">
              <a:solidFill>
                <a:schemeClr val="tx1"/>
              </a:solidFill>
              <a:effectLst/>
            </a:endParaRPr>
          </a:p>
        </p:txBody>
      </p:sp>
    </p:spTree>
    <p:extLst>
      <p:ext uri="{BB962C8B-B14F-4D97-AF65-F5344CB8AC3E}">
        <p14:creationId xmlns:p14="http://schemas.microsoft.com/office/powerpoint/2010/main" val="980565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A76A0-A4AE-3E68-FCDC-A93E863B2661}"/>
              </a:ext>
            </a:extLst>
          </p:cNvPr>
          <p:cNvSpPr>
            <a:spLocks noGrp="1"/>
          </p:cNvSpPr>
          <p:nvPr>
            <p:ph type="title"/>
          </p:nvPr>
        </p:nvSpPr>
        <p:spPr>
          <a:xfrm>
            <a:off x="676657" y="370703"/>
            <a:ext cx="9994391" cy="1120759"/>
          </a:xfrm>
          <a:solidFill>
            <a:srgbClr val="7030A0"/>
          </a:solidFill>
          <a:ln w="57150">
            <a:solidFill>
              <a:schemeClr val="tx1"/>
            </a:solidFill>
          </a:ln>
        </p:spPr>
        <p:txBody>
          <a:bodyPr>
            <a:normAutofit/>
          </a:bodyPr>
          <a:lstStyle/>
          <a:p>
            <a:pPr algn="ctr"/>
            <a:r>
              <a:rPr lang="en-GB" dirty="0">
                <a:solidFill>
                  <a:schemeClr val="bg1"/>
                </a:solidFill>
                <a:latin typeface="Lucida Calligraphy" panose="03010101010101010101" pitchFamily="66" charset="0"/>
              </a:rPr>
              <a:t>Piaget v Vygotsky</a:t>
            </a:r>
          </a:p>
        </p:txBody>
      </p:sp>
      <p:sp>
        <p:nvSpPr>
          <p:cNvPr id="7" name="Text Placeholder 6">
            <a:extLst>
              <a:ext uri="{FF2B5EF4-FFF2-40B4-BE49-F238E27FC236}">
                <a16:creationId xmlns:a16="http://schemas.microsoft.com/office/drawing/2014/main" id="{FFEDF494-E97A-77F2-1579-9E488CBB0DD6}"/>
              </a:ext>
            </a:extLst>
          </p:cNvPr>
          <p:cNvSpPr>
            <a:spLocks noGrp="1"/>
          </p:cNvSpPr>
          <p:nvPr>
            <p:ph type="body" idx="1"/>
          </p:nvPr>
        </p:nvSpPr>
        <p:spPr>
          <a:xfrm>
            <a:off x="676656" y="2038435"/>
            <a:ext cx="4663440" cy="723400"/>
          </a:xfrm>
          <a:solidFill>
            <a:srgbClr val="FC7C1C"/>
          </a:solidFill>
          <a:ln w="76200">
            <a:solidFill>
              <a:schemeClr val="tx1"/>
            </a:solidFill>
          </a:ln>
        </p:spPr>
        <p:txBody>
          <a:bodyPr>
            <a:normAutofit/>
          </a:bodyPr>
          <a:lstStyle/>
          <a:p>
            <a:pPr algn="ctr"/>
            <a:r>
              <a:rPr lang="en-GB" sz="1400" b="1" dirty="0">
                <a:latin typeface="Lucida Calligraphy" panose="03010101010101010101" pitchFamily="66" charset="0"/>
              </a:rPr>
              <a:t>Cognitive constructivist</a:t>
            </a:r>
          </a:p>
        </p:txBody>
      </p:sp>
      <p:sp>
        <p:nvSpPr>
          <p:cNvPr id="8" name="Content Placeholder 7">
            <a:extLst>
              <a:ext uri="{FF2B5EF4-FFF2-40B4-BE49-F238E27FC236}">
                <a16:creationId xmlns:a16="http://schemas.microsoft.com/office/drawing/2014/main" id="{F644C536-E9AD-12A5-08DC-36E40CA88C5B}"/>
              </a:ext>
            </a:extLst>
          </p:cNvPr>
          <p:cNvSpPr>
            <a:spLocks noGrp="1"/>
          </p:cNvSpPr>
          <p:nvPr>
            <p:ph sz="half" idx="2"/>
          </p:nvPr>
        </p:nvSpPr>
        <p:spPr>
          <a:solidFill>
            <a:srgbClr val="FC7C1C"/>
          </a:solidFill>
          <a:ln w="76200">
            <a:solidFill>
              <a:schemeClr val="tx1"/>
            </a:solidFill>
          </a:ln>
        </p:spPr>
        <p:txBody>
          <a:bodyPr>
            <a:normAutofit lnSpcReduction="10000"/>
          </a:bodyPr>
          <a:lstStyle/>
          <a:p>
            <a:pPr marL="0" indent="0">
              <a:buNone/>
            </a:pPr>
            <a:endParaRPr lang="en-GB" sz="1400" b="1" dirty="0">
              <a:latin typeface="Lucida Calligraphy" panose="03010101010101010101" pitchFamily="66" charset="0"/>
            </a:endParaRPr>
          </a:p>
          <a:p>
            <a:pPr>
              <a:buFont typeface="Wingdings" panose="05000000000000000000" pitchFamily="2" charset="2"/>
              <a:buChar char="q"/>
            </a:pPr>
            <a:r>
              <a:rPr lang="en-GB" sz="1400" b="1" dirty="0">
                <a:latin typeface="Lucida Calligraphy" panose="03010101010101010101" pitchFamily="66" charset="0"/>
              </a:rPr>
              <a:t> </a:t>
            </a:r>
            <a:r>
              <a:rPr lang="en-GB" sz="1400" b="1" dirty="0"/>
              <a:t>Children constructing their own knowledge through interaction with their environment (</a:t>
            </a:r>
            <a:r>
              <a:rPr lang="en-GB" sz="1400" b="1" dirty="0" err="1"/>
              <a:t>Mcleod</a:t>
            </a:r>
            <a:r>
              <a:rPr lang="en-GB" sz="1400" b="1" dirty="0"/>
              <a:t>, 2024).</a:t>
            </a:r>
            <a:endParaRPr lang="en-GB" sz="1400" b="1" dirty="0">
              <a:latin typeface="Lucida Calligraphy" panose="03010101010101010101" pitchFamily="66" charset="0"/>
            </a:endParaRPr>
          </a:p>
          <a:p>
            <a:pPr>
              <a:buFont typeface="Wingdings" panose="05000000000000000000" pitchFamily="2" charset="2"/>
              <a:buChar char="q"/>
            </a:pPr>
            <a:r>
              <a:rPr lang="en-GB" sz="1400" b="1" dirty="0"/>
              <a:t> Completion of each four-stage development must occur (Aubrey and Riley, 2019, p. 44).</a:t>
            </a:r>
          </a:p>
          <a:p>
            <a:pPr>
              <a:buFont typeface="Wingdings" panose="05000000000000000000" pitchFamily="2" charset="2"/>
              <a:buChar char="q"/>
            </a:pPr>
            <a:r>
              <a:rPr lang="en-GB" sz="1400" b="1" dirty="0"/>
              <a:t> Processes of learning development, equilibrium, accommodation</a:t>
            </a:r>
            <a:r>
              <a:rPr lang="en-GB" sz="1400" b="1" dirty="0">
                <a:latin typeface="Lucida Calligraphy" panose="03010101010101010101" pitchFamily="66" charset="0"/>
              </a:rPr>
              <a:t>, </a:t>
            </a:r>
            <a:r>
              <a:rPr lang="en-GB" sz="1400" b="1" dirty="0"/>
              <a:t>assimilation and schema (Pound, 2005, p. 37).</a:t>
            </a:r>
          </a:p>
          <a:p>
            <a:pPr>
              <a:buFont typeface="Wingdings" panose="05000000000000000000" pitchFamily="2" charset="2"/>
              <a:buChar char="q"/>
            </a:pPr>
            <a:r>
              <a:rPr lang="en-GB" sz="1400" b="1" dirty="0">
                <a:latin typeface="Lucida Calligraphy" panose="03010101010101010101" pitchFamily="66" charset="0"/>
              </a:rPr>
              <a:t> </a:t>
            </a:r>
            <a:r>
              <a:rPr lang="en-GB" sz="1400" b="1" dirty="0"/>
              <a:t>Role of language, is minimal as child interacts alone with their world (Bosanquet, Radford and Webster, 2016, p. 25).</a:t>
            </a:r>
          </a:p>
          <a:p>
            <a:pPr>
              <a:buFont typeface="Wingdings" panose="05000000000000000000" pitchFamily="2" charset="2"/>
              <a:buChar char="q"/>
            </a:pPr>
            <a:r>
              <a:rPr lang="en-GB" sz="1400" b="1" dirty="0"/>
              <a:t> Teaching implications, provide opportunities to actively explore and discover independently (Hargreaves, 2021).</a:t>
            </a:r>
          </a:p>
          <a:p>
            <a:pPr marL="0" indent="0">
              <a:buNone/>
            </a:pPr>
            <a:endParaRPr lang="en-GB" sz="1400" b="1" dirty="0"/>
          </a:p>
          <a:p>
            <a:pPr marL="0" indent="0">
              <a:buNone/>
            </a:pPr>
            <a:endParaRPr lang="en-GB" sz="1400" b="1" dirty="0">
              <a:latin typeface="Lucida Calligraphy" panose="03010101010101010101" pitchFamily="66" charset="0"/>
            </a:endParaRPr>
          </a:p>
          <a:p>
            <a:pPr marL="0" indent="0">
              <a:buNone/>
            </a:pPr>
            <a:endParaRPr lang="en-GB" sz="1400" b="1" dirty="0">
              <a:latin typeface="Lucida Calligraphy" panose="03010101010101010101" pitchFamily="66" charset="0"/>
            </a:endParaRPr>
          </a:p>
          <a:p>
            <a:pPr>
              <a:buFont typeface="Wingdings" panose="05000000000000000000" pitchFamily="2" charset="2"/>
              <a:buChar char="q"/>
            </a:pPr>
            <a:endParaRPr lang="en-GB" sz="1400" b="1" dirty="0">
              <a:latin typeface="Lucida Calligraphy" panose="03010101010101010101" pitchFamily="66" charset="0"/>
            </a:endParaRPr>
          </a:p>
          <a:p>
            <a:pPr marL="0" indent="0">
              <a:buNone/>
            </a:pPr>
            <a:endParaRPr lang="en-GB" sz="1400" b="1" dirty="0">
              <a:latin typeface="Lucida Calligraphy" panose="03010101010101010101" pitchFamily="66" charset="0"/>
            </a:endParaRPr>
          </a:p>
        </p:txBody>
      </p:sp>
      <p:sp>
        <p:nvSpPr>
          <p:cNvPr id="9" name="Text Placeholder 8">
            <a:extLst>
              <a:ext uri="{FF2B5EF4-FFF2-40B4-BE49-F238E27FC236}">
                <a16:creationId xmlns:a16="http://schemas.microsoft.com/office/drawing/2014/main" id="{46DD9130-4E0A-812C-B8A1-C4CFDEE02F11}"/>
              </a:ext>
            </a:extLst>
          </p:cNvPr>
          <p:cNvSpPr>
            <a:spLocks noGrp="1"/>
          </p:cNvSpPr>
          <p:nvPr>
            <p:ph type="body" sz="quarter" idx="3"/>
          </p:nvPr>
        </p:nvSpPr>
        <p:spPr>
          <a:solidFill>
            <a:srgbClr val="92D050"/>
          </a:solidFill>
          <a:ln w="76200">
            <a:solidFill>
              <a:schemeClr val="tx1"/>
            </a:solidFill>
          </a:ln>
        </p:spPr>
        <p:txBody>
          <a:bodyPr>
            <a:normAutofit/>
          </a:bodyPr>
          <a:lstStyle/>
          <a:p>
            <a:pPr algn="ctr"/>
            <a:r>
              <a:rPr lang="en-GB" sz="1400" b="1" dirty="0">
                <a:latin typeface="Lucida Calligraphy" panose="03010101010101010101" pitchFamily="66" charset="0"/>
              </a:rPr>
              <a:t>Social constructivist</a:t>
            </a:r>
          </a:p>
        </p:txBody>
      </p:sp>
      <p:sp>
        <p:nvSpPr>
          <p:cNvPr id="10" name="Content Placeholder 9">
            <a:extLst>
              <a:ext uri="{FF2B5EF4-FFF2-40B4-BE49-F238E27FC236}">
                <a16:creationId xmlns:a16="http://schemas.microsoft.com/office/drawing/2014/main" id="{299B641C-F421-2655-B208-C1710F953652}"/>
              </a:ext>
            </a:extLst>
          </p:cNvPr>
          <p:cNvSpPr>
            <a:spLocks noGrp="1"/>
          </p:cNvSpPr>
          <p:nvPr>
            <p:ph sz="quarter" idx="4"/>
          </p:nvPr>
        </p:nvSpPr>
        <p:spPr>
          <a:solidFill>
            <a:srgbClr val="92D050"/>
          </a:solidFill>
          <a:ln w="76200">
            <a:solidFill>
              <a:schemeClr val="tx1"/>
            </a:solidFill>
          </a:ln>
        </p:spPr>
        <p:txBody>
          <a:bodyPr>
            <a:normAutofit lnSpcReduction="10000"/>
          </a:bodyPr>
          <a:lstStyle/>
          <a:p>
            <a:pPr>
              <a:buFont typeface="Wingdings" panose="05000000000000000000" pitchFamily="2" charset="2"/>
              <a:buChar char="q"/>
            </a:pPr>
            <a:endParaRPr lang="en-GB" sz="1400" b="1" dirty="0"/>
          </a:p>
          <a:p>
            <a:pPr>
              <a:buFont typeface="Wingdings" panose="05000000000000000000" pitchFamily="2" charset="2"/>
              <a:buChar char="q"/>
            </a:pPr>
            <a:r>
              <a:rPr lang="en-GB" sz="1400" b="1" dirty="0"/>
              <a:t>Children heavily influenced by social interaction and cultural environment (</a:t>
            </a:r>
            <a:r>
              <a:rPr lang="en-GB" sz="1400" b="1" dirty="0" err="1"/>
              <a:t>Mcleod</a:t>
            </a:r>
            <a:r>
              <a:rPr lang="en-GB" sz="1400" b="1" dirty="0"/>
              <a:t>, 2024).</a:t>
            </a:r>
          </a:p>
          <a:p>
            <a:pPr>
              <a:buFont typeface="Wingdings" panose="05000000000000000000" pitchFamily="2" charset="2"/>
              <a:buChar char="q"/>
            </a:pPr>
            <a:r>
              <a:rPr lang="en-GB" sz="1400" dirty="0"/>
              <a:t> </a:t>
            </a:r>
            <a:r>
              <a:rPr lang="en-GB" sz="1400" b="1" dirty="0"/>
              <a:t>No fixed stages, believing children experience different strategies and practices as they develop their knowledge (Aubrey and Riley, 2019, p. 67).</a:t>
            </a:r>
          </a:p>
          <a:p>
            <a:pPr marL="0" indent="0">
              <a:buNone/>
            </a:pPr>
            <a:endParaRPr lang="en-GB" sz="1400" dirty="0">
              <a:latin typeface="Lucida Calligraphy" panose="03010101010101010101" pitchFamily="66" charset="0"/>
            </a:endParaRPr>
          </a:p>
          <a:p>
            <a:pPr>
              <a:buFont typeface="Wingdings" panose="05000000000000000000" pitchFamily="2" charset="2"/>
              <a:buChar char="q"/>
            </a:pPr>
            <a:r>
              <a:rPr lang="en-GB" sz="1400" b="1" dirty="0"/>
              <a:t> ZPD, MKO, Scaffolding (Pound, 2005, p. 40).</a:t>
            </a:r>
          </a:p>
          <a:p>
            <a:pPr>
              <a:buFont typeface="Wingdings" panose="05000000000000000000" pitchFamily="2" charset="2"/>
              <a:buChar char="q"/>
            </a:pPr>
            <a:endParaRPr lang="en-GB" sz="1400" dirty="0">
              <a:latin typeface="Lucida Calligraphy" panose="03010101010101010101" pitchFamily="66" charset="0"/>
            </a:endParaRPr>
          </a:p>
          <a:p>
            <a:pPr>
              <a:buFont typeface="Wingdings" panose="05000000000000000000" pitchFamily="2" charset="2"/>
              <a:buChar char="q"/>
            </a:pPr>
            <a:r>
              <a:rPr lang="en-GB" sz="1400" dirty="0">
                <a:latin typeface="Lucida Calligraphy" panose="03010101010101010101" pitchFamily="66" charset="0"/>
              </a:rPr>
              <a:t> </a:t>
            </a:r>
            <a:r>
              <a:rPr lang="en-GB" sz="1400" b="1" dirty="0"/>
              <a:t>Language plays a vital role (Main, 2022).</a:t>
            </a:r>
          </a:p>
          <a:p>
            <a:pPr>
              <a:buFont typeface="Wingdings" panose="05000000000000000000" pitchFamily="2" charset="2"/>
              <a:buChar char="q"/>
            </a:pPr>
            <a:r>
              <a:rPr lang="en-GB" sz="1400" dirty="0"/>
              <a:t> </a:t>
            </a:r>
            <a:r>
              <a:rPr lang="en-GB" sz="1400" b="1" dirty="0"/>
              <a:t>To provide opportunities for children to learn socially, with an MKO and supportive scaffolding (Cherry, 2024).</a:t>
            </a:r>
          </a:p>
          <a:p>
            <a:pPr marL="0" indent="0">
              <a:buNone/>
            </a:pPr>
            <a:endParaRPr lang="en-GB" sz="1400" dirty="0">
              <a:latin typeface="Lucida Calligraphy" panose="03010101010101010101" pitchFamily="66" charset="0"/>
            </a:endParaRPr>
          </a:p>
          <a:p>
            <a:pPr>
              <a:buFont typeface="Wingdings" panose="05000000000000000000" pitchFamily="2" charset="2"/>
              <a:buChar char="q"/>
            </a:pPr>
            <a:endParaRPr lang="en-GB" sz="1400" dirty="0"/>
          </a:p>
        </p:txBody>
      </p:sp>
    </p:spTree>
    <p:extLst>
      <p:ext uri="{BB962C8B-B14F-4D97-AF65-F5344CB8AC3E}">
        <p14:creationId xmlns:p14="http://schemas.microsoft.com/office/powerpoint/2010/main" val="825897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387320-0677-C508-2161-C132B2A29AB5}"/>
              </a:ext>
            </a:extLst>
          </p:cNvPr>
          <p:cNvSpPr/>
          <p:nvPr/>
        </p:nvSpPr>
        <p:spPr>
          <a:xfrm>
            <a:off x="803189" y="148281"/>
            <a:ext cx="10585622" cy="6351373"/>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0" i="0" u="sng" dirty="0">
                <a:solidFill>
                  <a:srgbClr val="000000"/>
                </a:solidFill>
                <a:effectLst/>
                <a:latin typeface="Calibri" panose="020F0502020204030204" pitchFamily="34" charset="0"/>
              </a:rPr>
              <a:t>Reference list</a:t>
            </a:r>
          </a:p>
          <a:p>
            <a:pPr algn="l"/>
            <a:endParaRPr lang="en-GB" sz="1600" b="0" i="0" dirty="0">
              <a:solidFill>
                <a:srgbClr val="000000"/>
              </a:solidFill>
              <a:effectLst/>
              <a:latin typeface="Calibri" panose="020F0502020204030204" pitchFamily="34" charset="0"/>
            </a:endParaRPr>
          </a:p>
          <a:p>
            <a:pPr algn="l"/>
            <a:endParaRPr lang="en-GB" sz="1600" dirty="0">
              <a:solidFill>
                <a:srgbClr val="000000"/>
              </a:solidFill>
              <a:latin typeface="Calibri" panose="020F0502020204030204" pitchFamily="34" charset="0"/>
            </a:endParaRPr>
          </a:p>
          <a:p>
            <a:pPr algn="l"/>
            <a:r>
              <a:rPr lang="en-GB" sz="1600" b="0" i="0" dirty="0">
                <a:solidFill>
                  <a:srgbClr val="000000"/>
                </a:solidFill>
                <a:effectLst/>
                <a:latin typeface="Calibri" panose="020F0502020204030204" pitchFamily="34" charset="0"/>
              </a:rPr>
              <a:t>‌Aubrey, K. and Riley, A. (2019) </a:t>
            </a:r>
            <a:r>
              <a:rPr lang="en-GB" sz="1600" b="0" i="1" dirty="0">
                <a:solidFill>
                  <a:srgbClr val="000000"/>
                </a:solidFill>
                <a:effectLst/>
                <a:latin typeface="Calibri" panose="020F0502020204030204" pitchFamily="34" charset="0"/>
              </a:rPr>
              <a:t>Understanding &amp; Using Educational Theories. </a:t>
            </a:r>
            <a:r>
              <a:rPr lang="en-GB" sz="1600" b="0" dirty="0">
                <a:solidFill>
                  <a:srgbClr val="000000"/>
                </a:solidFill>
                <a:effectLst/>
                <a:latin typeface="Calibri" panose="020F0502020204030204" pitchFamily="34" charset="0"/>
              </a:rPr>
              <a:t>2</a:t>
            </a:r>
            <a:r>
              <a:rPr lang="en-GB" sz="1600" b="0" baseline="30000" dirty="0">
                <a:solidFill>
                  <a:srgbClr val="000000"/>
                </a:solidFill>
                <a:effectLst/>
                <a:latin typeface="Calibri" panose="020F0502020204030204" pitchFamily="34" charset="0"/>
              </a:rPr>
              <a:t>nd</a:t>
            </a:r>
            <a:r>
              <a:rPr lang="en-GB" sz="1600" b="0" dirty="0">
                <a:solidFill>
                  <a:srgbClr val="000000"/>
                </a:solidFill>
                <a:effectLst/>
                <a:latin typeface="Calibri" panose="020F0502020204030204" pitchFamily="34" charset="0"/>
              </a:rPr>
              <a:t> </a:t>
            </a:r>
            <a:r>
              <a:rPr lang="en-GB" sz="1600" b="0" dirty="0" err="1">
                <a:solidFill>
                  <a:srgbClr val="000000"/>
                </a:solidFill>
                <a:effectLst/>
                <a:latin typeface="Calibri" panose="020F0502020204030204" pitchFamily="34" charset="0"/>
              </a:rPr>
              <a:t>edn</a:t>
            </a:r>
            <a:r>
              <a:rPr lang="en-GB" sz="1600" b="0" dirty="0">
                <a:solidFill>
                  <a:srgbClr val="000000"/>
                </a:solidFill>
                <a:effectLst/>
                <a:latin typeface="Calibri" panose="020F0502020204030204" pitchFamily="34" charset="0"/>
              </a:rPr>
              <a:t>. London: SAGE Publications Ltd.</a:t>
            </a:r>
          </a:p>
          <a:p>
            <a:pPr algn="l"/>
            <a:endParaRPr lang="en-GB" sz="1600" b="0" dirty="0">
              <a:solidFill>
                <a:srgbClr val="000000"/>
              </a:solidFill>
              <a:effectLst/>
              <a:latin typeface="Calibri" panose="020F0502020204030204" pitchFamily="34" charset="0"/>
            </a:endParaRPr>
          </a:p>
          <a:p>
            <a:pPr algn="l"/>
            <a:r>
              <a:rPr lang="en-GB" sz="1600" dirty="0">
                <a:solidFill>
                  <a:srgbClr val="000000"/>
                </a:solidFill>
                <a:latin typeface="Calibri" panose="020F0502020204030204" pitchFamily="34" charset="0"/>
              </a:rPr>
              <a:t>Bosanquet, P. Radford, J. and Webster, R. (2016)</a:t>
            </a:r>
            <a:r>
              <a:rPr lang="en-GB" sz="1600" i="1" dirty="0">
                <a:solidFill>
                  <a:srgbClr val="000000"/>
                </a:solidFill>
                <a:latin typeface="Calibri" panose="020F0502020204030204" pitchFamily="34" charset="0"/>
              </a:rPr>
              <a:t> The Teaching Assistant’s Guide To Effective Interaction</a:t>
            </a:r>
            <a:r>
              <a:rPr lang="en-GB" sz="1600" dirty="0">
                <a:solidFill>
                  <a:srgbClr val="000000"/>
                </a:solidFill>
                <a:latin typeface="Calibri" panose="020F0502020204030204" pitchFamily="34" charset="0"/>
              </a:rPr>
              <a:t>. Oxon: Routledge.</a:t>
            </a:r>
            <a:endParaRPr lang="en-GB" sz="1600" b="0" dirty="0">
              <a:solidFill>
                <a:srgbClr val="000000"/>
              </a:solidFill>
              <a:effectLst/>
              <a:latin typeface="Calibri" panose="020F0502020204030204" pitchFamily="34" charset="0"/>
            </a:endParaRPr>
          </a:p>
          <a:p>
            <a:pPr algn="l"/>
            <a:endParaRPr lang="en-GB" sz="1600" dirty="0">
              <a:solidFill>
                <a:srgbClr val="000000"/>
              </a:solidFill>
              <a:latin typeface="Calibri" panose="020F0502020204030204" pitchFamily="34" charset="0"/>
            </a:endParaRPr>
          </a:p>
          <a:p>
            <a:pPr algn="l"/>
            <a:r>
              <a:rPr lang="en-GB" sz="1600" b="0" i="0" dirty="0">
                <a:solidFill>
                  <a:srgbClr val="000000"/>
                </a:solidFill>
                <a:effectLst/>
                <a:latin typeface="Calibri" panose="020F0502020204030204" pitchFamily="34" charset="0"/>
              </a:rPr>
              <a:t>Cherry, K. (2023) </a:t>
            </a:r>
            <a:r>
              <a:rPr lang="en-GB" sz="1600" b="0" i="1" dirty="0">
                <a:solidFill>
                  <a:srgbClr val="000000"/>
                </a:solidFill>
                <a:effectLst/>
                <a:latin typeface="Calibri" panose="020F0502020204030204" pitchFamily="34" charset="0"/>
              </a:rPr>
              <a:t>What Is the Zone of Proximal Development?</a:t>
            </a:r>
            <a:r>
              <a:rPr lang="en-GB" sz="1600" b="0" i="0" dirty="0">
                <a:solidFill>
                  <a:srgbClr val="000000"/>
                </a:solidFill>
                <a:effectLst/>
                <a:latin typeface="Calibri" panose="020F0502020204030204" pitchFamily="34" charset="0"/>
              </a:rPr>
              <a:t>, </a:t>
            </a:r>
            <a:r>
              <a:rPr lang="en-GB" sz="1600" b="0" i="1" dirty="0" err="1">
                <a:solidFill>
                  <a:srgbClr val="000000"/>
                </a:solidFill>
                <a:effectLst/>
                <a:latin typeface="Calibri" panose="020F0502020204030204" pitchFamily="34" charset="0"/>
              </a:rPr>
              <a:t>Verywell</a:t>
            </a:r>
            <a:r>
              <a:rPr lang="en-GB" sz="1600" b="0" i="1" dirty="0">
                <a:solidFill>
                  <a:srgbClr val="000000"/>
                </a:solidFill>
                <a:effectLst/>
                <a:latin typeface="Calibri" panose="020F0502020204030204" pitchFamily="34" charset="0"/>
              </a:rPr>
              <a:t> Mind</a:t>
            </a:r>
            <a:r>
              <a:rPr lang="en-GB" sz="1600" b="0" i="0" dirty="0">
                <a:solidFill>
                  <a:srgbClr val="000000"/>
                </a:solidFill>
                <a:effectLst/>
                <a:latin typeface="Calibri" panose="020F0502020204030204" pitchFamily="34" charset="0"/>
              </a:rPr>
              <a:t>. Available at: </a:t>
            </a:r>
            <a:r>
              <a:rPr lang="en-GB" sz="1600" b="0" i="0" dirty="0">
                <a:solidFill>
                  <a:srgbClr val="000000"/>
                </a:solidFill>
                <a:effectLst/>
                <a:latin typeface="Calibri" panose="020F0502020204030204" pitchFamily="34" charset="0"/>
                <a:hlinkClick r:id="rId2"/>
              </a:rPr>
              <a:t>https://www.verywellmind.com/what-is-the-zone-of-proximal-development-2796034</a:t>
            </a:r>
            <a:r>
              <a:rPr lang="en-GB" sz="1600" b="0" i="0" dirty="0">
                <a:solidFill>
                  <a:srgbClr val="000000"/>
                </a:solidFill>
                <a:effectLst/>
                <a:latin typeface="Calibri" panose="020F0502020204030204" pitchFamily="34" charset="0"/>
              </a:rPr>
              <a:t> (Accessed: 19 December 2024.</a:t>
            </a:r>
          </a:p>
          <a:p>
            <a:pPr algn="l"/>
            <a:endParaRPr lang="en-GB" sz="1600" b="0" i="0" dirty="0">
              <a:solidFill>
                <a:srgbClr val="000000"/>
              </a:solidFill>
              <a:effectLst/>
              <a:latin typeface="Calibri" panose="020F0502020204030204" pitchFamily="34" charset="0"/>
            </a:endParaRPr>
          </a:p>
          <a:p>
            <a:r>
              <a:rPr lang="en-GB" sz="1600" b="0" i="0" dirty="0">
                <a:solidFill>
                  <a:srgbClr val="000000"/>
                </a:solidFill>
                <a:effectLst/>
                <a:latin typeface="Calibri" panose="020F0502020204030204" pitchFamily="34" charset="0"/>
              </a:rPr>
              <a:t>Hargraves, V. (2021) </a:t>
            </a:r>
            <a:r>
              <a:rPr lang="en-GB" sz="1600" b="0" i="1" dirty="0">
                <a:solidFill>
                  <a:srgbClr val="000000"/>
                </a:solidFill>
                <a:effectLst/>
                <a:latin typeface="Calibri" panose="020F0502020204030204" pitchFamily="34" charset="0"/>
              </a:rPr>
              <a:t>Piaget’s Theory of Education</a:t>
            </a:r>
            <a:r>
              <a:rPr lang="en-GB" sz="1600" b="0" i="0" dirty="0">
                <a:solidFill>
                  <a:srgbClr val="000000"/>
                </a:solidFill>
                <a:effectLst/>
                <a:latin typeface="Calibri" panose="020F0502020204030204" pitchFamily="34" charset="0"/>
              </a:rPr>
              <a:t>, </a:t>
            </a:r>
            <a:r>
              <a:rPr lang="en-GB" sz="1600" b="0" i="1" dirty="0">
                <a:solidFill>
                  <a:srgbClr val="000000"/>
                </a:solidFill>
                <a:effectLst/>
                <a:latin typeface="Calibri" panose="020F0502020204030204" pitchFamily="34" charset="0"/>
              </a:rPr>
              <a:t>The Education Hub</a:t>
            </a:r>
            <a:r>
              <a:rPr lang="en-GB" sz="1600" b="0" i="0" dirty="0">
                <a:solidFill>
                  <a:srgbClr val="000000"/>
                </a:solidFill>
                <a:effectLst/>
                <a:latin typeface="Calibri" panose="020F0502020204030204" pitchFamily="34" charset="0"/>
              </a:rPr>
              <a:t>. Available at: </a:t>
            </a:r>
            <a:r>
              <a:rPr lang="en-GB" sz="1600" b="0" i="0" dirty="0">
                <a:solidFill>
                  <a:srgbClr val="000000"/>
                </a:solidFill>
                <a:effectLst/>
                <a:latin typeface="Calibri" panose="020F0502020204030204" pitchFamily="34" charset="0"/>
                <a:hlinkClick r:id="rId3"/>
              </a:rPr>
              <a:t>https://theeducationhub.org.nz/piagets-theory-of-education/</a:t>
            </a:r>
            <a:r>
              <a:rPr lang="en-GB" sz="1600" b="0" i="0" dirty="0">
                <a:solidFill>
                  <a:srgbClr val="000000"/>
                </a:solidFill>
                <a:effectLst/>
                <a:latin typeface="Calibri" panose="020F0502020204030204" pitchFamily="34" charset="0"/>
              </a:rPr>
              <a:t> (Accessed: 19 December 2024).</a:t>
            </a:r>
          </a:p>
          <a:p>
            <a:pPr algn="l"/>
            <a:endParaRPr lang="en-GB" sz="1600" dirty="0">
              <a:solidFill>
                <a:srgbClr val="000000"/>
              </a:solidFill>
              <a:latin typeface="Calibri" panose="020F0502020204030204" pitchFamily="34" charset="0"/>
            </a:endParaRPr>
          </a:p>
          <a:p>
            <a:r>
              <a:rPr lang="en-GB" sz="1600" b="0" i="0" dirty="0">
                <a:solidFill>
                  <a:srgbClr val="000000"/>
                </a:solidFill>
                <a:effectLst/>
                <a:latin typeface="Calibri" panose="020F0502020204030204" pitchFamily="34" charset="0"/>
              </a:rPr>
              <a:t>Main, P. (2022) </a:t>
            </a:r>
            <a:r>
              <a:rPr lang="en-GB" sz="1600" b="0" i="1" dirty="0">
                <a:solidFill>
                  <a:srgbClr val="000000"/>
                </a:solidFill>
                <a:effectLst/>
                <a:latin typeface="Calibri" panose="020F0502020204030204" pitchFamily="34" charset="0"/>
              </a:rPr>
              <a:t>Vygotsky’s Theory</a:t>
            </a:r>
            <a:r>
              <a:rPr lang="en-GB" sz="1600" b="0" i="0" dirty="0">
                <a:solidFill>
                  <a:srgbClr val="000000"/>
                </a:solidFill>
                <a:effectLst/>
                <a:latin typeface="Calibri" panose="020F0502020204030204" pitchFamily="34" charset="0"/>
              </a:rPr>
              <a:t>, </a:t>
            </a:r>
            <a:r>
              <a:rPr lang="en-GB" sz="1600" b="0" i="1" dirty="0">
                <a:solidFill>
                  <a:srgbClr val="000000"/>
                </a:solidFill>
                <a:effectLst/>
                <a:latin typeface="Calibri" panose="020F0502020204030204" pitchFamily="34" charset="0"/>
              </a:rPr>
              <a:t>www.structural-learning.com</a:t>
            </a:r>
            <a:r>
              <a:rPr lang="en-GB" sz="1600" b="0" i="0" dirty="0">
                <a:solidFill>
                  <a:srgbClr val="000000"/>
                </a:solidFill>
                <a:effectLst/>
                <a:latin typeface="Calibri" panose="020F0502020204030204" pitchFamily="34" charset="0"/>
              </a:rPr>
              <a:t>. Structural Learning . Available at: </a:t>
            </a:r>
            <a:r>
              <a:rPr lang="en-GB" sz="1600" b="0" i="0" dirty="0">
                <a:solidFill>
                  <a:srgbClr val="000000"/>
                </a:solidFill>
                <a:effectLst/>
                <a:latin typeface="Calibri" panose="020F0502020204030204" pitchFamily="34" charset="0"/>
                <a:hlinkClick r:id="rId4"/>
              </a:rPr>
              <a:t>https://www.structural-learning.com/post/vygotskys-theory</a:t>
            </a:r>
            <a:r>
              <a:rPr lang="en-GB" sz="1600" b="0" i="0" dirty="0">
                <a:solidFill>
                  <a:srgbClr val="000000"/>
                </a:solidFill>
                <a:effectLst/>
                <a:latin typeface="Calibri" panose="020F0502020204030204" pitchFamily="34" charset="0"/>
              </a:rPr>
              <a:t> (Accessed: 18 December2024).</a:t>
            </a:r>
          </a:p>
          <a:p>
            <a:pPr algn="l"/>
            <a:r>
              <a:rPr lang="en-GB" sz="1600" b="0" i="0" dirty="0">
                <a:solidFill>
                  <a:srgbClr val="000000"/>
                </a:solidFill>
                <a:effectLst/>
                <a:latin typeface="Calibri" panose="020F0502020204030204" pitchFamily="34" charset="0"/>
              </a:rPr>
              <a:t>‌</a:t>
            </a:r>
          </a:p>
          <a:p>
            <a:r>
              <a:rPr lang="en-GB" sz="1600" b="0" i="0" dirty="0" err="1">
                <a:solidFill>
                  <a:srgbClr val="000000"/>
                </a:solidFill>
                <a:effectLst/>
                <a:latin typeface="Calibri" panose="020F0502020204030204" pitchFamily="34" charset="0"/>
              </a:rPr>
              <a:t>Mcleod</a:t>
            </a:r>
            <a:r>
              <a:rPr lang="en-GB" sz="1600" b="0" i="0" dirty="0">
                <a:solidFill>
                  <a:srgbClr val="000000"/>
                </a:solidFill>
                <a:effectLst/>
                <a:latin typeface="Calibri" panose="020F0502020204030204" pitchFamily="34" charset="0"/>
              </a:rPr>
              <a:t>, S. (2024). </a:t>
            </a:r>
            <a:r>
              <a:rPr lang="en-GB" sz="1600" b="0" i="1" dirty="0">
                <a:solidFill>
                  <a:srgbClr val="000000"/>
                </a:solidFill>
                <a:effectLst/>
                <a:latin typeface="Calibri" panose="020F0502020204030204" pitchFamily="34" charset="0"/>
              </a:rPr>
              <a:t>Vygotsky vs. Piaget: A Paradigm Shift</a:t>
            </a:r>
            <a:r>
              <a:rPr lang="en-GB" sz="1600" b="0" i="0" dirty="0">
                <a:solidFill>
                  <a:srgbClr val="000000"/>
                </a:solidFill>
                <a:effectLst/>
                <a:latin typeface="Calibri" panose="020F0502020204030204" pitchFamily="34" charset="0"/>
              </a:rPr>
              <a:t>. [online] Simply Psychology. Available at: </a:t>
            </a:r>
            <a:r>
              <a:rPr lang="en-GB" sz="1600" b="0" i="0" dirty="0">
                <a:solidFill>
                  <a:srgbClr val="000000"/>
                </a:solidFill>
                <a:effectLst/>
                <a:latin typeface="Calibri" panose="020F0502020204030204" pitchFamily="34" charset="0"/>
                <a:hlinkClick r:id="rId5"/>
              </a:rPr>
              <a:t>https://www.simplypsychology.org/piaget-vs-vygotsky.html</a:t>
            </a:r>
            <a:r>
              <a:rPr lang="en-GB" sz="1600" b="0" i="0" dirty="0">
                <a:solidFill>
                  <a:srgbClr val="000000"/>
                </a:solidFill>
                <a:effectLst/>
                <a:latin typeface="Calibri" panose="020F0502020204030204" pitchFamily="34" charset="0"/>
              </a:rPr>
              <a:t> (Accessed: 17 December).</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pPr algn="l"/>
            <a:endParaRPr lang="en-GB" b="0" i="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4141692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E13DF3C-0AE6-830A-5557-86FFA6D0B675}"/>
              </a:ext>
            </a:extLst>
          </p:cNvPr>
          <p:cNvSpPr/>
          <p:nvPr/>
        </p:nvSpPr>
        <p:spPr>
          <a:xfrm flipH="1" flipV="1">
            <a:off x="-37070" y="0"/>
            <a:ext cx="12289823" cy="6858000"/>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4EA9582E-09CD-B615-4907-773EE0C42CF3}"/>
              </a:ext>
            </a:extLst>
          </p:cNvPr>
          <p:cNvSpPr/>
          <p:nvPr/>
        </p:nvSpPr>
        <p:spPr>
          <a:xfrm>
            <a:off x="85810" y="242674"/>
            <a:ext cx="4091408" cy="2080396"/>
          </a:xfrm>
          <a:prstGeom prst="roundRect">
            <a:avLst/>
          </a:prstGeom>
          <a:solidFill>
            <a:schemeClr val="bg1"/>
          </a:solidFill>
          <a:ln w="76200">
            <a:solidFill>
              <a:srgbClr val="FC7C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err="1"/>
              <a:t>I</a:t>
            </a:r>
            <a:r>
              <a:rPr lang="en-GB" sz="1200" dirty="0" err="1">
                <a:solidFill>
                  <a:schemeClr val="tx1"/>
                </a:solidFill>
              </a:rPr>
              <a:t>In</a:t>
            </a:r>
            <a:r>
              <a:rPr lang="en-GB" sz="1200" dirty="0">
                <a:solidFill>
                  <a:schemeClr val="tx1"/>
                </a:solidFill>
              </a:rPr>
              <a:t> my setting the children use a floor book to capture their individual thoughts and voices. A child- led approach created by </a:t>
            </a:r>
            <a:r>
              <a:rPr lang="en-GB" sz="1200" dirty="0" err="1">
                <a:solidFill>
                  <a:schemeClr val="tx1"/>
                </a:solidFill>
              </a:rPr>
              <a:t>Dr.</a:t>
            </a:r>
            <a:r>
              <a:rPr lang="en-GB" sz="1200" dirty="0">
                <a:solidFill>
                  <a:schemeClr val="tx1"/>
                </a:solidFill>
              </a:rPr>
              <a:t> Claire Warden. They may dictate, draw or write their ideas and opinions depending on their stage not age of development (Bates, 2019, p.51). The children voted for a welly walk in our local woods. Their joy engaging with their environment and having hands on experience with nature truly supports Piaget’s theory of discovery learning and making sense of their world through play (Aubrey and Riley, 2019, p. 48).</a:t>
            </a:r>
          </a:p>
          <a:p>
            <a:pPr algn="ctr"/>
            <a:endParaRPr lang="en-GB" sz="1200" dirty="0"/>
          </a:p>
        </p:txBody>
      </p:sp>
      <p:pic>
        <p:nvPicPr>
          <p:cNvPr id="10" name="Picture 9">
            <a:extLst>
              <a:ext uri="{FF2B5EF4-FFF2-40B4-BE49-F238E27FC236}">
                <a16:creationId xmlns:a16="http://schemas.microsoft.com/office/drawing/2014/main" id="{DF62260E-7614-0862-C897-9F35A4BC62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526" y="2614003"/>
            <a:ext cx="3871162" cy="2241931"/>
          </a:xfrm>
          <a:prstGeom prst="rect">
            <a:avLst/>
          </a:prstGeom>
          <a:ln w="76200">
            <a:solidFill>
              <a:srgbClr val="FC7C1C"/>
            </a:solidFill>
          </a:ln>
        </p:spPr>
      </p:pic>
      <p:sp>
        <p:nvSpPr>
          <p:cNvPr id="12" name="TextBox 11">
            <a:extLst>
              <a:ext uri="{FF2B5EF4-FFF2-40B4-BE49-F238E27FC236}">
                <a16:creationId xmlns:a16="http://schemas.microsoft.com/office/drawing/2014/main" id="{756EE09B-42AB-517D-624D-BEBB965429E1}"/>
              </a:ext>
            </a:extLst>
          </p:cNvPr>
          <p:cNvSpPr txBox="1"/>
          <p:nvPr/>
        </p:nvSpPr>
        <p:spPr>
          <a:xfrm rot="10800000" flipV="1">
            <a:off x="577679" y="4660195"/>
            <a:ext cx="2771002" cy="307777"/>
          </a:xfrm>
          <a:prstGeom prst="rect">
            <a:avLst/>
          </a:prstGeom>
          <a:noFill/>
        </p:spPr>
        <p:txBody>
          <a:bodyPr wrap="square">
            <a:spAutoFit/>
          </a:bodyPr>
          <a:lstStyle/>
          <a:p>
            <a:r>
              <a:rPr lang="en-GB" sz="1400" b="0" i="0" dirty="0">
                <a:solidFill>
                  <a:schemeClr val="bg1"/>
                </a:solidFill>
                <a:effectLst/>
                <a:latin typeface="Roboto" panose="02000000000000000000" pitchFamily="2" charset="0"/>
              </a:rPr>
              <a:t>In-text citation: (Warden, 2019)</a:t>
            </a:r>
            <a:endParaRPr lang="en-GB" sz="1400" dirty="0">
              <a:solidFill>
                <a:schemeClr val="bg1"/>
              </a:solidFill>
            </a:endParaRPr>
          </a:p>
        </p:txBody>
      </p:sp>
      <p:sp>
        <p:nvSpPr>
          <p:cNvPr id="5" name="Rectangle: Rounded Corners 4">
            <a:extLst>
              <a:ext uri="{FF2B5EF4-FFF2-40B4-BE49-F238E27FC236}">
                <a16:creationId xmlns:a16="http://schemas.microsoft.com/office/drawing/2014/main" id="{4D2BDBD8-08B4-E9CD-7150-9B8DE4360061}"/>
              </a:ext>
            </a:extLst>
          </p:cNvPr>
          <p:cNvSpPr/>
          <p:nvPr/>
        </p:nvSpPr>
        <p:spPr>
          <a:xfrm>
            <a:off x="120018" y="5146867"/>
            <a:ext cx="4091408" cy="1532238"/>
          </a:xfrm>
          <a:prstGeom prst="roundRect">
            <a:avLst/>
          </a:prstGeom>
          <a:solidFill>
            <a:schemeClr val="bg1"/>
          </a:solidFill>
          <a:ln w="76200">
            <a:solidFill>
              <a:srgbClr val="FC7C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On return the children were able to reflect upon their experience. My role as facilitator is to encourage their thought process by asking how?  What? Where? Why? Building on what they already know and where they would like to take it next (Structural Learning, 2022). Making dens, soup and a revisit a popular choice !</a:t>
            </a:r>
          </a:p>
        </p:txBody>
      </p:sp>
      <p:sp>
        <p:nvSpPr>
          <p:cNvPr id="9" name="Scroll: Horizontal 8">
            <a:extLst>
              <a:ext uri="{FF2B5EF4-FFF2-40B4-BE49-F238E27FC236}">
                <a16:creationId xmlns:a16="http://schemas.microsoft.com/office/drawing/2014/main" id="{3B97518D-1A45-5C7D-70EE-1A1D84BF539F}"/>
              </a:ext>
            </a:extLst>
          </p:cNvPr>
          <p:cNvSpPr/>
          <p:nvPr/>
        </p:nvSpPr>
        <p:spPr>
          <a:xfrm>
            <a:off x="4361935" y="1"/>
            <a:ext cx="3851191" cy="1532238"/>
          </a:xfrm>
          <a:prstGeom prst="horizontalScroll">
            <a:avLst/>
          </a:prstGeom>
          <a:solidFill>
            <a:srgbClr val="FFFF00"/>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Let The Games Begin !</a:t>
            </a:r>
          </a:p>
        </p:txBody>
      </p:sp>
      <p:pic>
        <p:nvPicPr>
          <p:cNvPr id="13" name="Picture 12">
            <a:extLst>
              <a:ext uri="{FF2B5EF4-FFF2-40B4-BE49-F238E27FC236}">
                <a16:creationId xmlns:a16="http://schemas.microsoft.com/office/drawing/2014/main" id="{60C5806E-8190-724F-D5E2-AAA89859C0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07937" y="1784547"/>
            <a:ext cx="3479994" cy="2322227"/>
          </a:xfrm>
          <a:prstGeom prst="rect">
            <a:avLst/>
          </a:prstGeom>
          <a:ln w="76200">
            <a:solidFill>
              <a:srgbClr val="FC7C1C"/>
            </a:solidFill>
          </a:ln>
        </p:spPr>
      </p:pic>
      <p:sp>
        <p:nvSpPr>
          <p:cNvPr id="15" name="TextBox 14">
            <a:extLst>
              <a:ext uri="{FF2B5EF4-FFF2-40B4-BE49-F238E27FC236}">
                <a16:creationId xmlns:a16="http://schemas.microsoft.com/office/drawing/2014/main" id="{FA44E945-EFF3-9B62-EE6B-AB08A3454AA5}"/>
              </a:ext>
            </a:extLst>
          </p:cNvPr>
          <p:cNvSpPr txBox="1"/>
          <p:nvPr/>
        </p:nvSpPr>
        <p:spPr>
          <a:xfrm rot="10800000" flipV="1">
            <a:off x="4519482" y="3846352"/>
            <a:ext cx="3693643" cy="276999"/>
          </a:xfrm>
          <a:prstGeom prst="rect">
            <a:avLst/>
          </a:prstGeom>
          <a:noFill/>
        </p:spPr>
        <p:txBody>
          <a:bodyPr wrap="square">
            <a:spAutoFit/>
          </a:bodyPr>
          <a:lstStyle/>
          <a:p>
            <a:r>
              <a:rPr lang="en-GB" sz="1200" b="0" i="0" dirty="0">
                <a:solidFill>
                  <a:schemeClr val="bg1"/>
                </a:solidFill>
                <a:effectLst/>
                <a:latin typeface="Roboto" panose="02000000000000000000" pitchFamily="2" charset="0"/>
              </a:rPr>
              <a:t>In-text citation: (</a:t>
            </a:r>
            <a:r>
              <a:rPr lang="en-GB" sz="1200" b="0" i="0" dirty="0" err="1">
                <a:solidFill>
                  <a:schemeClr val="bg1"/>
                </a:solidFill>
                <a:effectLst/>
                <a:latin typeface="Roboto" panose="02000000000000000000" pitchFamily="2" charset="0"/>
              </a:rPr>
              <a:t>Mindstretchers</a:t>
            </a:r>
            <a:r>
              <a:rPr lang="en-GB" sz="1200" b="0" i="0" dirty="0">
                <a:solidFill>
                  <a:schemeClr val="bg1"/>
                </a:solidFill>
                <a:effectLst/>
                <a:latin typeface="Roboto" panose="02000000000000000000" pitchFamily="2" charset="0"/>
              </a:rPr>
              <a:t> Academy, n.d.)</a:t>
            </a:r>
            <a:endParaRPr lang="en-GB" sz="1200" dirty="0">
              <a:solidFill>
                <a:schemeClr val="bg1"/>
              </a:solidFill>
            </a:endParaRPr>
          </a:p>
        </p:txBody>
      </p:sp>
      <p:sp>
        <p:nvSpPr>
          <p:cNvPr id="16" name="Rectangle: Rounded Corners 15">
            <a:extLst>
              <a:ext uri="{FF2B5EF4-FFF2-40B4-BE49-F238E27FC236}">
                <a16:creationId xmlns:a16="http://schemas.microsoft.com/office/drawing/2014/main" id="{A11C7F8B-C01D-3771-36AB-A90E7EB619B8}"/>
              </a:ext>
            </a:extLst>
          </p:cNvPr>
          <p:cNvSpPr/>
          <p:nvPr/>
        </p:nvSpPr>
        <p:spPr>
          <a:xfrm>
            <a:off x="8537296" y="686043"/>
            <a:ext cx="3410636" cy="2348189"/>
          </a:xfrm>
          <a:prstGeom prst="roundRect">
            <a:avLst/>
          </a:prstGeom>
          <a:solidFill>
            <a:schemeClr val="bg1"/>
          </a:solidFill>
          <a:ln w="76200">
            <a:solidFill>
              <a:srgbClr val="FC7C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Links  With  Other Theorists</a:t>
            </a:r>
          </a:p>
          <a:p>
            <a:pPr algn="ctr"/>
            <a:endParaRPr lang="en-GB" sz="1200" b="1" dirty="0">
              <a:solidFill>
                <a:schemeClr val="tx1"/>
              </a:solidFill>
            </a:endParaRPr>
          </a:p>
          <a:p>
            <a:pPr algn="ctr"/>
            <a:r>
              <a:rPr lang="en-GB" sz="1200" dirty="0">
                <a:solidFill>
                  <a:schemeClr val="tx1"/>
                </a:solidFill>
              </a:rPr>
              <a:t>Skinner was a behaviourist who believed in rewarding good behaviour (Goddard and Walton, 2012, p. 80). ClassDojo (Class Dojo, </a:t>
            </a:r>
            <a:r>
              <a:rPr lang="en-GB" sz="1200" dirty="0" err="1">
                <a:solidFill>
                  <a:schemeClr val="tx1"/>
                </a:solidFill>
              </a:rPr>
              <a:t>nd</a:t>
            </a:r>
            <a:r>
              <a:rPr lang="en-GB" sz="1200" dirty="0">
                <a:solidFill>
                  <a:schemeClr val="tx1"/>
                </a:solidFill>
              </a:rPr>
              <a:t>) is a virtual, safe connection between home and school. Children have their own portfolios and are rewarded with points. Its also an opportunity to share photos  and celebrate achievements ! Reinforcing positivity!</a:t>
            </a:r>
          </a:p>
          <a:p>
            <a:pPr algn="ctr"/>
            <a:r>
              <a:rPr lang="en-GB" sz="1200" dirty="0">
                <a:solidFill>
                  <a:schemeClr val="tx1"/>
                </a:solidFill>
              </a:rPr>
              <a:t>I rewarded the children with hot chocolate from our welly walk ! Always a winner !!</a:t>
            </a:r>
          </a:p>
        </p:txBody>
      </p:sp>
      <p:pic>
        <p:nvPicPr>
          <p:cNvPr id="18" name="Graphic 17">
            <a:extLst>
              <a:ext uri="{FF2B5EF4-FFF2-40B4-BE49-F238E27FC236}">
                <a16:creationId xmlns:a16="http://schemas.microsoft.com/office/drawing/2014/main" id="{B3AC433B-FA43-0B32-E4C7-18098B549B1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479744" y="3512515"/>
            <a:ext cx="3608288" cy="2673571"/>
          </a:xfrm>
          <a:prstGeom prst="rect">
            <a:avLst/>
          </a:prstGeom>
        </p:spPr>
      </p:pic>
      <p:sp>
        <p:nvSpPr>
          <p:cNvPr id="4" name="TextBox 3">
            <a:extLst>
              <a:ext uri="{FF2B5EF4-FFF2-40B4-BE49-F238E27FC236}">
                <a16:creationId xmlns:a16="http://schemas.microsoft.com/office/drawing/2014/main" id="{2BED4F4F-DD3B-D379-DD41-EC04EC76D78C}"/>
              </a:ext>
            </a:extLst>
          </p:cNvPr>
          <p:cNvSpPr txBox="1"/>
          <p:nvPr/>
        </p:nvSpPr>
        <p:spPr>
          <a:xfrm>
            <a:off x="9135820" y="6106544"/>
            <a:ext cx="2952212" cy="276999"/>
          </a:xfrm>
          <a:prstGeom prst="rect">
            <a:avLst/>
          </a:prstGeom>
          <a:noFill/>
        </p:spPr>
        <p:txBody>
          <a:bodyPr wrap="square">
            <a:spAutoFit/>
          </a:bodyPr>
          <a:lstStyle/>
          <a:p>
            <a:r>
              <a:rPr lang="en-GB" sz="1200" b="0" i="0" dirty="0">
                <a:effectLst/>
                <a:latin typeface="Roboto" panose="02000000000000000000" pitchFamily="2" charset="0"/>
              </a:rPr>
              <a:t>In-text citation: (ClassDojo, n.d.)</a:t>
            </a:r>
            <a:endParaRPr lang="en-GB" sz="1200" dirty="0"/>
          </a:p>
        </p:txBody>
      </p:sp>
      <p:pic>
        <p:nvPicPr>
          <p:cNvPr id="7" name="Picture 6">
            <a:extLst>
              <a:ext uri="{FF2B5EF4-FFF2-40B4-BE49-F238E27FC236}">
                <a16:creationId xmlns:a16="http://schemas.microsoft.com/office/drawing/2014/main" id="{C3EC3A43-7BA3-6E65-0345-DF6C6D5283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90591" y="4444234"/>
            <a:ext cx="3197573" cy="2133238"/>
          </a:xfrm>
          <a:prstGeom prst="rect">
            <a:avLst/>
          </a:prstGeom>
          <a:ln w="57150">
            <a:solidFill>
              <a:srgbClr val="FC7C1C"/>
            </a:solidFill>
          </a:ln>
        </p:spPr>
      </p:pic>
      <p:sp>
        <p:nvSpPr>
          <p:cNvPr id="14" name="TextBox 13">
            <a:extLst>
              <a:ext uri="{FF2B5EF4-FFF2-40B4-BE49-F238E27FC236}">
                <a16:creationId xmlns:a16="http://schemas.microsoft.com/office/drawing/2014/main" id="{5534C51A-539B-7359-AB49-E95A97E266DF}"/>
              </a:ext>
            </a:extLst>
          </p:cNvPr>
          <p:cNvSpPr txBox="1"/>
          <p:nvPr/>
        </p:nvSpPr>
        <p:spPr>
          <a:xfrm>
            <a:off x="4942702" y="6281858"/>
            <a:ext cx="3270423" cy="276999"/>
          </a:xfrm>
          <a:prstGeom prst="rect">
            <a:avLst/>
          </a:prstGeom>
          <a:noFill/>
        </p:spPr>
        <p:txBody>
          <a:bodyPr wrap="square">
            <a:spAutoFit/>
          </a:bodyPr>
          <a:lstStyle/>
          <a:p>
            <a:r>
              <a:rPr lang="en-GB" sz="1200" b="0" i="0" dirty="0">
                <a:solidFill>
                  <a:schemeClr val="bg1"/>
                </a:solidFill>
                <a:effectLst/>
                <a:latin typeface="Roboto" panose="02000000000000000000" pitchFamily="2" charset="0"/>
              </a:rPr>
              <a:t>In-text citation: (how we </a:t>
            </a:r>
            <a:r>
              <a:rPr lang="en-GB" sz="1200" b="0" i="0" dirty="0" err="1">
                <a:solidFill>
                  <a:schemeClr val="bg1"/>
                </a:solidFill>
                <a:effectLst/>
                <a:latin typeface="Roboto" panose="02000000000000000000" pitchFamily="2" charset="0"/>
              </a:rPr>
              <a:t>montessori</a:t>
            </a:r>
            <a:r>
              <a:rPr lang="en-GB" sz="1200" b="0" i="0" dirty="0">
                <a:solidFill>
                  <a:schemeClr val="bg1"/>
                </a:solidFill>
                <a:effectLst/>
                <a:latin typeface="Roboto" panose="02000000000000000000" pitchFamily="2" charset="0"/>
              </a:rPr>
              <a:t>, n.d.</a:t>
            </a:r>
            <a:endParaRPr lang="en-GB" sz="1200" dirty="0">
              <a:solidFill>
                <a:schemeClr val="bg1"/>
              </a:solidFill>
            </a:endParaRPr>
          </a:p>
        </p:txBody>
      </p:sp>
    </p:spTree>
    <p:extLst>
      <p:ext uri="{BB962C8B-B14F-4D97-AF65-F5344CB8AC3E}">
        <p14:creationId xmlns:p14="http://schemas.microsoft.com/office/powerpoint/2010/main" val="4000614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AC325C-D0C7-92F3-411B-CB3E9E47256C}"/>
              </a:ext>
            </a:extLst>
          </p:cNvPr>
          <p:cNvSpPr/>
          <p:nvPr/>
        </p:nvSpPr>
        <p:spPr>
          <a:xfrm>
            <a:off x="0" y="0"/>
            <a:ext cx="12192000" cy="6858000"/>
          </a:xfrm>
          <a:prstGeom prst="rect">
            <a:avLst/>
          </a:prstGeom>
          <a:solidFill>
            <a:srgbClr val="00B050"/>
          </a:solidFill>
          <a:ln>
            <a:solidFill>
              <a:srgbClr val="FC7C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err="1"/>
              <a:t>lityy</a:t>
            </a:r>
            <a:endParaRPr lang="en-GB" sz="1200" dirty="0"/>
          </a:p>
        </p:txBody>
      </p:sp>
      <p:sp>
        <p:nvSpPr>
          <p:cNvPr id="4" name="Scroll: Horizontal 3">
            <a:extLst>
              <a:ext uri="{FF2B5EF4-FFF2-40B4-BE49-F238E27FC236}">
                <a16:creationId xmlns:a16="http://schemas.microsoft.com/office/drawing/2014/main" id="{F7BDDCA3-517B-633F-1CEA-4423B5DC0A21}"/>
              </a:ext>
            </a:extLst>
          </p:cNvPr>
          <p:cNvSpPr/>
          <p:nvPr/>
        </p:nvSpPr>
        <p:spPr>
          <a:xfrm>
            <a:off x="4213654" y="1"/>
            <a:ext cx="3867665" cy="1433383"/>
          </a:xfrm>
          <a:prstGeom prst="horizontalScroll">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May The Games Continue !</a:t>
            </a:r>
          </a:p>
        </p:txBody>
      </p:sp>
      <p:sp>
        <p:nvSpPr>
          <p:cNvPr id="5" name="Rectangle: Rounded Corners 4">
            <a:extLst>
              <a:ext uri="{FF2B5EF4-FFF2-40B4-BE49-F238E27FC236}">
                <a16:creationId xmlns:a16="http://schemas.microsoft.com/office/drawing/2014/main" id="{8B0898EC-5458-A2C0-2024-BD17A9A491FA}"/>
              </a:ext>
            </a:extLst>
          </p:cNvPr>
          <p:cNvSpPr/>
          <p:nvPr/>
        </p:nvSpPr>
        <p:spPr>
          <a:xfrm>
            <a:off x="446727" y="296560"/>
            <a:ext cx="3171914" cy="2001796"/>
          </a:xfrm>
          <a:prstGeom prst="roundRect">
            <a:avLst/>
          </a:prstGeom>
          <a:solidFill>
            <a:schemeClr val="bg1"/>
          </a:solidFill>
          <a:ln w="76200">
            <a:solidFill>
              <a:srgbClr val="FC7C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Another popular choice with children in my setting is Loose Parts developed by Simon Nicholson in 1971. They are variable materials that can be moved around to combine and create where ever the children’s imagination takes them (The WIDE school, n.d.). Vygotsky believed imaginary play and language are vital to  development (Kurt,2022). Loose parts provide endless opportunities of fun and chatter !</a:t>
            </a:r>
          </a:p>
        </p:txBody>
      </p:sp>
      <p:pic>
        <p:nvPicPr>
          <p:cNvPr id="6" name="Picture 5">
            <a:extLst>
              <a:ext uri="{FF2B5EF4-FFF2-40B4-BE49-F238E27FC236}">
                <a16:creationId xmlns:a16="http://schemas.microsoft.com/office/drawing/2014/main" id="{75136455-B8D7-D6AF-A3C4-6F7A98C90A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1548" y="2559964"/>
            <a:ext cx="3341135" cy="2496063"/>
          </a:xfrm>
          <a:prstGeom prst="rect">
            <a:avLst/>
          </a:prstGeom>
          <a:ln w="76200">
            <a:solidFill>
              <a:srgbClr val="FC7C1C"/>
            </a:solidFill>
          </a:ln>
        </p:spPr>
      </p:pic>
      <p:sp>
        <p:nvSpPr>
          <p:cNvPr id="8" name="TextBox 7">
            <a:extLst>
              <a:ext uri="{FF2B5EF4-FFF2-40B4-BE49-F238E27FC236}">
                <a16:creationId xmlns:a16="http://schemas.microsoft.com/office/drawing/2014/main" id="{FEFCCAC0-53F1-3820-AD36-7A61FE30CA26}"/>
              </a:ext>
            </a:extLst>
          </p:cNvPr>
          <p:cNvSpPr txBox="1"/>
          <p:nvPr/>
        </p:nvSpPr>
        <p:spPr>
          <a:xfrm>
            <a:off x="531340" y="4695568"/>
            <a:ext cx="2286001" cy="276999"/>
          </a:xfrm>
          <a:prstGeom prst="rect">
            <a:avLst/>
          </a:prstGeom>
          <a:noFill/>
        </p:spPr>
        <p:txBody>
          <a:bodyPr wrap="square">
            <a:spAutoFit/>
          </a:bodyPr>
          <a:lstStyle/>
          <a:p>
            <a:r>
              <a:rPr lang="en-GB" sz="1200" b="0" i="0" dirty="0">
                <a:solidFill>
                  <a:schemeClr val="bg1"/>
                </a:solidFill>
                <a:effectLst/>
                <a:latin typeface="Roboto" panose="02000000000000000000" pitchFamily="2" charset="0"/>
              </a:rPr>
              <a:t>In-text citation: (Staff, 2022)</a:t>
            </a:r>
            <a:endParaRPr lang="en-GB" sz="1200" dirty="0">
              <a:solidFill>
                <a:schemeClr val="bg1"/>
              </a:solidFill>
            </a:endParaRPr>
          </a:p>
        </p:txBody>
      </p:sp>
      <p:sp>
        <p:nvSpPr>
          <p:cNvPr id="10" name="Rectangle: Rounded Corners 9">
            <a:extLst>
              <a:ext uri="{FF2B5EF4-FFF2-40B4-BE49-F238E27FC236}">
                <a16:creationId xmlns:a16="http://schemas.microsoft.com/office/drawing/2014/main" id="{F2FCE77A-7DD9-C2AA-FF77-639273BB567A}"/>
              </a:ext>
            </a:extLst>
          </p:cNvPr>
          <p:cNvSpPr/>
          <p:nvPr/>
        </p:nvSpPr>
        <p:spPr>
          <a:xfrm>
            <a:off x="362118" y="5325761"/>
            <a:ext cx="3485644" cy="1359244"/>
          </a:xfrm>
          <a:prstGeom prst="roundRect">
            <a:avLst/>
          </a:prstGeom>
          <a:solidFill>
            <a:schemeClr val="bg1"/>
          </a:solidFill>
          <a:ln w="76200">
            <a:solidFill>
              <a:srgbClr val="FC7C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a:t>
            </a:r>
            <a:r>
              <a:rPr lang="en-GB" sz="1200" dirty="0">
                <a:solidFill>
                  <a:schemeClr val="tx1"/>
                </a:solidFill>
              </a:rPr>
              <a:t> The children are always delighted to use Loose Parts, often choosing hard hats and tools to extend their imagination! The children are in mixed ability groups all eager to make a contribution about what they already know….with the MKO soon emerging and leading the way (Bates, 2019, p.49).</a:t>
            </a:r>
            <a:endParaRPr lang="en-GB" dirty="0"/>
          </a:p>
        </p:txBody>
      </p:sp>
      <p:sp>
        <p:nvSpPr>
          <p:cNvPr id="9" name="Rectangle: Rounded Corners 8">
            <a:extLst>
              <a:ext uri="{FF2B5EF4-FFF2-40B4-BE49-F238E27FC236}">
                <a16:creationId xmlns:a16="http://schemas.microsoft.com/office/drawing/2014/main" id="{A95FCE30-94E6-5448-781C-336672D45E34}"/>
              </a:ext>
            </a:extLst>
          </p:cNvPr>
          <p:cNvSpPr/>
          <p:nvPr/>
        </p:nvSpPr>
        <p:spPr>
          <a:xfrm>
            <a:off x="4569683" y="4479323"/>
            <a:ext cx="3496962" cy="1692876"/>
          </a:xfrm>
          <a:prstGeom prst="roundRect">
            <a:avLst/>
          </a:prstGeom>
          <a:solidFill>
            <a:schemeClr val="bg1"/>
          </a:solidFill>
          <a:ln w="76200">
            <a:solidFill>
              <a:srgbClr val="FC7C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 encourage all the children to share their ideas  and try them out in the ZPD. Praising effort, watching confidence grow and talking through things they find tricky. Scaffolding their journey and challenging them out of their comfort zone to greater achievements (Bates, 2019, p.49). Sharing the enjoyment of successful bridge building and great team work!</a:t>
            </a:r>
          </a:p>
        </p:txBody>
      </p:sp>
      <p:pic>
        <p:nvPicPr>
          <p:cNvPr id="12" name="Picture 11">
            <a:extLst>
              <a:ext uri="{FF2B5EF4-FFF2-40B4-BE49-F238E27FC236}">
                <a16:creationId xmlns:a16="http://schemas.microsoft.com/office/drawing/2014/main" id="{B2BD80B1-7B9A-7985-D54B-70BECFA85FD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80439" y="1637787"/>
            <a:ext cx="2900830" cy="2496063"/>
          </a:xfrm>
          <a:prstGeom prst="rect">
            <a:avLst/>
          </a:prstGeom>
          <a:ln w="76200">
            <a:solidFill>
              <a:srgbClr val="FC7C1C"/>
            </a:solidFill>
          </a:ln>
        </p:spPr>
      </p:pic>
      <p:sp>
        <p:nvSpPr>
          <p:cNvPr id="14" name="TextBox 13">
            <a:extLst>
              <a:ext uri="{FF2B5EF4-FFF2-40B4-BE49-F238E27FC236}">
                <a16:creationId xmlns:a16="http://schemas.microsoft.com/office/drawing/2014/main" id="{B10E4B2D-8668-8176-9657-8A1BFB5FBCB6}"/>
              </a:ext>
            </a:extLst>
          </p:cNvPr>
          <p:cNvSpPr txBox="1"/>
          <p:nvPr/>
        </p:nvSpPr>
        <p:spPr>
          <a:xfrm>
            <a:off x="4955059" y="3842948"/>
            <a:ext cx="2726210" cy="276999"/>
          </a:xfrm>
          <a:prstGeom prst="rect">
            <a:avLst/>
          </a:prstGeom>
          <a:noFill/>
        </p:spPr>
        <p:txBody>
          <a:bodyPr wrap="square">
            <a:spAutoFit/>
          </a:bodyPr>
          <a:lstStyle/>
          <a:p>
            <a:r>
              <a:rPr lang="en-GB" sz="1200" b="0" i="0" dirty="0">
                <a:solidFill>
                  <a:schemeClr val="bg1"/>
                </a:solidFill>
                <a:effectLst/>
                <a:latin typeface="Roboto" panose="02000000000000000000" pitchFamily="2" charset="0"/>
              </a:rPr>
              <a:t>In-text citation: (Simmons, 2018)</a:t>
            </a:r>
            <a:endParaRPr lang="en-GB" sz="1200" dirty="0">
              <a:solidFill>
                <a:schemeClr val="bg1"/>
              </a:solidFill>
            </a:endParaRPr>
          </a:p>
        </p:txBody>
      </p:sp>
      <p:pic>
        <p:nvPicPr>
          <p:cNvPr id="16" name="Picture 15">
            <a:extLst>
              <a:ext uri="{FF2B5EF4-FFF2-40B4-BE49-F238E27FC236}">
                <a16:creationId xmlns:a16="http://schemas.microsoft.com/office/drawing/2014/main" id="{4DADBF13-0822-C7DA-EB13-AA1AF53A61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73361" y="278411"/>
            <a:ext cx="3079926" cy="2309945"/>
          </a:xfrm>
          <a:prstGeom prst="rect">
            <a:avLst/>
          </a:prstGeom>
          <a:ln w="76200">
            <a:solidFill>
              <a:srgbClr val="FC7C1C"/>
            </a:solidFill>
          </a:ln>
        </p:spPr>
      </p:pic>
      <p:sp>
        <p:nvSpPr>
          <p:cNvPr id="18" name="TextBox 17">
            <a:extLst>
              <a:ext uri="{FF2B5EF4-FFF2-40B4-BE49-F238E27FC236}">
                <a16:creationId xmlns:a16="http://schemas.microsoft.com/office/drawing/2014/main" id="{612AC533-5A38-0D2D-CC4B-4D61992312C6}"/>
              </a:ext>
            </a:extLst>
          </p:cNvPr>
          <p:cNvSpPr txBox="1"/>
          <p:nvPr/>
        </p:nvSpPr>
        <p:spPr>
          <a:xfrm>
            <a:off x="8843067" y="2298356"/>
            <a:ext cx="2315084" cy="261608"/>
          </a:xfrm>
          <a:prstGeom prst="rect">
            <a:avLst/>
          </a:prstGeom>
          <a:noFill/>
        </p:spPr>
        <p:txBody>
          <a:bodyPr wrap="square">
            <a:spAutoFit/>
          </a:bodyPr>
          <a:lstStyle/>
          <a:p>
            <a:r>
              <a:rPr lang="en-GB" sz="1100" b="0" i="0" dirty="0">
                <a:solidFill>
                  <a:schemeClr val="bg1"/>
                </a:solidFill>
                <a:effectLst/>
                <a:latin typeface="Roboto" panose="02000000000000000000" pitchFamily="2" charset="0"/>
              </a:rPr>
              <a:t>In-text citation: (Amin, 2022)</a:t>
            </a:r>
            <a:endParaRPr lang="en-GB" sz="1100" dirty="0">
              <a:solidFill>
                <a:schemeClr val="bg1"/>
              </a:solidFill>
            </a:endParaRPr>
          </a:p>
        </p:txBody>
      </p:sp>
      <p:sp>
        <p:nvSpPr>
          <p:cNvPr id="3" name="Rectangle: Rounded Corners 2">
            <a:extLst>
              <a:ext uri="{FF2B5EF4-FFF2-40B4-BE49-F238E27FC236}">
                <a16:creationId xmlns:a16="http://schemas.microsoft.com/office/drawing/2014/main" id="{7D67CA9F-8F84-2347-EFDA-203A9A799A2A}"/>
              </a:ext>
            </a:extLst>
          </p:cNvPr>
          <p:cNvSpPr/>
          <p:nvPr/>
        </p:nvSpPr>
        <p:spPr>
          <a:xfrm>
            <a:off x="8272935" y="2780270"/>
            <a:ext cx="3687075" cy="1915298"/>
          </a:xfrm>
          <a:prstGeom prst="roundRect">
            <a:avLst/>
          </a:prstGeom>
          <a:solidFill>
            <a:schemeClr val="bg1"/>
          </a:solidFill>
          <a:ln w="76200">
            <a:solidFill>
              <a:srgbClr val="FC7C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err="1"/>
              <a:t>L</a:t>
            </a:r>
            <a:r>
              <a:rPr lang="en-GB" sz="1200" b="1" dirty="0" err="1">
                <a:solidFill>
                  <a:schemeClr val="tx1"/>
                </a:solidFill>
              </a:rPr>
              <a:t>Links</a:t>
            </a:r>
            <a:r>
              <a:rPr lang="en-GB" sz="1200" b="1" dirty="0">
                <a:solidFill>
                  <a:schemeClr val="tx1"/>
                </a:solidFill>
              </a:rPr>
              <a:t> With Other Theorists</a:t>
            </a:r>
          </a:p>
          <a:p>
            <a:pPr algn="ctr"/>
            <a:r>
              <a:rPr lang="en-GB" sz="1200" dirty="0">
                <a:solidFill>
                  <a:schemeClr val="tx1"/>
                </a:solidFill>
              </a:rPr>
              <a:t>Carol Dweck, a Professor of Psychology argues that children with a fixed  mind set believe they cannot improve. Whilst others with a growth mind set believe they can (Bates, 2019, p.145). Following Dweck’s concept I would be encouraging the children’s persistence, celebrating their hard work, suggesting  different strategies to overcome obstacles and keep them motivated (Aubrey and Riley, 2019, p . 266).</a:t>
            </a:r>
          </a:p>
        </p:txBody>
      </p:sp>
      <p:sp>
        <p:nvSpPr>
          <p:cNvPr id="11" name="Oval 10">
            <a:extLst>
              <a:ext uri="{FF2B5EF4-FFF2-40B4-BE49-F238E27FC236}">
                <a16:creationId xmlns:a16="http://schemas.microsoft.com/office/drawing/2014/main" id="{466FFEF7-6157-95EE-E060-9F15F31F6A2F}"/>
              </a:ext>
            </a:extLst>
          </p:cNvPr>
          <p:cNvSpPr/>
          <p:nvPr/>
        </p:nvSpPr>
        <p:spPr>
          <a:xfrm>
            <a:off x="8933076" y="4868562"/>
            <a:ext cx="2421924" cy="1673956"/>
          </a:xfrm>
          <a:prstGeom prst="ellipse">
            <a:avLst/>
          </a:prstGeom>
          <a:solidFill>
            <a:schemeClr val="bg1"/>
          </a:solidFill>
          <a:ln w="76200">
            <a:solidFill>
              <a:srgbClr val="FC7C1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The big question for me is…..</a:t>
            </a:r>
          </a:p>
          <a:p>
            <a:pPr algn="ctr"/>
            <a:r>
              <a:rPr lang="en-GB" sz="1200" b="1" dirty="0">
                <a:solidFill>
                  <a:schemeClr val="tx1"/>
                </a:solidFill>
              </a:rPr>
              <a:t>Who would Bamber </a:t>
            </a:r>
            <a:r>
              <a:rPr lang="en-GB" sz="1200" b="1" dirty="0" err="1">
                <a:solidFill>
                  <a:schemeClr val="tx1"/>
                </a:solidFill>
              </a:rPr>
              <a:t>Gasgoine</a:t>
            </a:r>
            <a:r>
              <a:rPr lang="en-GB" sz="1200" b="1" dirty="0">
                <a:solidFill>
                  <a:schemeClr val="tx1"/>
                </a:solidFill>
              </a:rPr>
              <a:t> choose ?</a:t>
            </a:r>
          </a:p>
        </p:txBody>
      </p:sp>
    </p:spTree>
    <p:extLst>
      <p:ext uri="{BB962C8B-B14F-4D97-AF65-F5344CB8AC3E}">
        <p14:creationId xmlns:p14="http://schemas.microsoft.com/office/powerpoint/2010/main" val="3574190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6FB047D-CB96-C726-A5B7-1B211EBFA9E9}"/>
              </a:ext>
            </a:extLst>
          </p:cNvPr>
          <p:cNvSpPr/>
          <p:nvPr/>
        </p:nvSpPr>
        <p:spPr>
          <a:xfrm>
            <a:off x="341872" y="271848"/>
            <a:ext cx="11166390" cy="603009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200" dirty="0">
              <a:solidFill>
                <a:schemeClr val="tx1"/>
              </a:solidFill>
            </a:endParaRPr>
          </a:p>
          <a:p>
            <a:pPr algn="l"/>
            <a:endParaRPr lang="en-GB" sz="1200" b="0" i="0" dirty="0">
              <a:solidFill>
                <a:srgbClr val="000000"/>
              </a:solidFill>
              <a:effectLst/>
              <a:latin typeface="Calibri" panose="020F0502020204030204" pitchFamily="34" charset="0"/>
            </a:endParaRPr>
          </a:p>
          <a:p>
            <a:pPr algn="l"/>
            <a:endParaRPr lang="en-GB" sz="1200" dirty="0">
              <a:solidFill>
                <a:srgbClr val="000000"/>
              </a:solidFill>
              <a:latin typeface="Calibri" panose="020F0502020204030204" pitchFamily="34" charset="0"/>
            </a:endParaRPr>
          </a:p>
          <a:p>
            <a:pPr algn="ctr"/>
            <a:r>
              <a:rPr lang="en-GB" sz="2000" b="0" i="0" u="sng" dirty="0">
                <a:solidFill>
                  <a:srgbClr val="000000"/>
                </a:solidFill>
                <a:effectLst/>
                <a:latin typeface="Calibri" panose="020F0502020204030204" pitchFamily="34" charset="0"/>
              </a:rPr>
              <a:t>Reference list</a:t>
            </a:r>
          </a:p>
          <a:p>
            <a:pPr algn="l"/>
            <a:endParaRPr lang="en-GB" sz="1200" dirty="0">
              <a:solidFill>
                <a:srgbClr val="000000"/>
              </a:solidFill>
              <a:latin typeface="Calibri" panose="020F0502020204030204" pitchFamily="34" charset="0"/>
            </a:endParaRPr>
          </a:p>
          <a:p>
            <a:pPr algn="l"/>
            <a:r>
              <a:rPr lang="en-GB" sz="1200" b="0" i="0" dirty="0">
                <a:solidFill>
                  <a:srgbClr val="000000"/>
                </a:solidFill>
                <a:effectLst/>
                <a:latin typeface="Calibri" panose="020F0502020204030204" pitchFamily="34" charset="0"/>
              </a:rPr>
              <a:t>Amin, R. (2022). </a:t>
            </a:r>
            <a:r>
              <a:rPr lang="en-GB" sz="1200" b="0" i="1" dirty="0">
                <a:solidFill>
                  <a:srgbClr val="000000"/>
                </a:solidFill>
                <a:effectLst/>
                <a:latin typeface="Calibri" panose="020F0502020204030204" pitchFamily="34" charset="0"/>
              </a:rPr>
              <a:t>Loose Parts Play!</a:t>
            </a:r>
            <a:r>
              <a:rPr lang="en-GB" sz="1200" b="0" i="0" dirty="0">
                <a:solidFill>
                  <a:srgbClr val="000000"/>
                </a:solidFill>
                <a:effectLst/>
                <a:latin typeface="Calibri" panose="020F0502020204030204" pitchFamily="34" charset="0"/>
              </a:rPr>
              <a:t> [online] Pentagon Play. Available at: </a:t>
            </a:r>
            <a:r>
              <a:rPr lang="en-GB" sz="1200" b="0" i="0" dirty="0">
                <a:solidFill>
                  <a:srgbClr val="000000"/>
                </a:solidFill>
                <a:effectLst/>
                <a:latin typeface="Calibri" panose="020F0502020204030204" pitchFamily="34" charset="0"/>
                <a:hlinkClick r:id="rId2"/>
              </a:rPr>
              <a:t>https://www.pentagonplay.co.uk/news-and-info/loose-parts-play-pentagon</a:t>
            </a:r>
            <a:r>
              <a:rPr lang="en-GB" sz="1200" b="0" i="0" dirty="0">
                <a:solidFill>
                  <a:srgbClr val="000000"/>
                </a:solidFill>
                <a:effectLst/>
                <a:latin typeface="Calibri" panose="020F0502020204030204" pitchFamily="34" charset="0"/>
              </a:rPr>
              <a:t> (Accessed: 3 January 2025).</a:t>
            </a:r>
          </a:p>
          <a:p>
            <a:pPr algn="l"/>
            <a:endParaRPr lang="en-GB" sz="1200" dirty="0">
              <a:solidFill>
                <a:schemeClr val="tx1"/>
              </a:solidFill>
            </a:endParaRPr>
          </a:p>
          <a:p>
            <a:r>
              <a:rPr lang="en-GB" sz="1200" dirty="0">
                <a:solidFill>
                  <a:schemeClr val="tx1"/>
                </a:solidFill>
              </a:rPr>
              <a:t>Aubrey, K. and Riley, A. (2019) </a:t>
            </a:r>
            <a:r>
              <a:rPr lang="en-GB" sz="1200" i="1" dirty="0">
                <a:solidFill>
                  <a:schemeClr val="tx1"/>
                </a:solidFill>
              </a:rPr>
              <a:t>Understanding &amp; Using Educational Theories. </a:t>
            </a:r>
            <a:r>
              <a:rPr lang="en-GB" sz="1200" dirty="0">
                <a:solidFill>
                  <a:schemeClr val="tx1"/>
                </a:solidFill>
              </a:rPr>
              <a:t>2</a:t>
            </a:r>
            <a:r>
              <a:rPr lang="en-GB" sz="1200" baseline="30000" dirty="0">
                <a:solidFill>
                  <a:schemeClr val="tx1"/>
                </a:solidFill>
              </a:rPr>
              <a:t>nd</a:t>
            </a:r>
            <a:r>
              <a:rPr lang="en-GB" sz="1200" dirty="0">
                <a:solidFill>
                  <a:schemeClr val="tx1"/>
                </a:solidFill>
              </a:rPr>
              <a:t> </a:t>
            </a:r>
            <a:r>
              <a:rPr lang="en-GB" sz="1200" dirty="0" err="1">
                <a:solidFill>
                  <a:schemeClr val="tx1"/>
                </a:solidFill>
              </a:rPr>
              <a:t>edn</a:t>
            </a:r>
            <a:r>
              <a:rPr lang="en-GB" sz="1200" dirty="0">
                <a:solidFill>
                  <a:schemeClr val="tx1"/>
                </a:solidFill>
              </a:rPr>
              <a:t>. London: SAGE Publications Ltd.</a:t>
            </a:r>
          </a:p>
          <a:p>
            <a:r>
              <a:rPr lang="en-GB" sz="1200" dirty="0">
                <a:solidFill>
                  <a:schemeClr val="tx1"/>
                </a:solidFill>
              </a:rPr>
              <a:t>Bates, B. (2019) </a:t>
            </a:r>
            <a:r>
              <a:rPr lang="en-GB" sz="1200" i="1" dirty="0">
                <a:solidFill>
                  <a:schemeClr val="tx1"/>
                </a:solidFill>
              </a:rPr>
              <a:t>Learning Theories Simplified. </a:t>
            </a:r>
            <a:r>
              <a:rPr lang="en-GB" sz="1200" dirty="0">
                <a:solidFill>
                  <a:schemeClr val="tx1"/>
                </a:solidFill>
              </a:rPr>
              <a:t>2</a:t>
            </a:r>
            <a:r>
              <a:rPr lang="en-GB" sz="1200" baseline="30000" dirty="0">
                <a:solidFill>
                  <a:schemeClr val="tx1"/>
                </a:solidFill>
              </a:rPr>
              <a:t>nd</a:t>
            </a:r>
            <a:r>
              <a:rPr lang="en-GB" sz="1200" dirty="0">
                <a:solidFill>
                  <a:schemeClr val="tx1"/>
                </a:solidFill>
              </a:rPr>
              <a:t> </a:t>
            </a:r>
            <a:r>
              <a:rPr lang="en-GB" sz="1200" dirty="0" err="1">
                <a:solidFill>
                  <a:schemeClr val="tx1"/>
                </a:solidFill>
              </a:rPr>
              <a:t>edn</a:t>
            </a:r>
            <a:r>
              <a:rPr lang="en-GB" sz="1200" dirty="0">
                <a:solidFill>
                  <a:schemeClr val="tx1"/>
                </a:solidFill>
              </a:rPr>
              <a:t>. London: SAGE Publications Ltd.</a:t>
            </a:r>
          </a:p>
          <a:p>
            <a:r>
              <a:rPr lang="en-GB" dirty="0">
                <a:solidFill>
                  <a:schemeClr val="tx1"/>
                </a:solidFill>
              </a:rPr>
              <a:t> </a:t>
            </a:r>
            <a:r>
              <a:rPr lang="en-GB" sz="1200" b="0" i="0" dirty="0">
                <a:solidFill>
                  <a:srgbClr val="000000"/>
                </a:solidFill>
                <a:effectLst/>
                <a:latin typeface="Calibri" panose="020F0502020204030204" pitchFamily="34" charset="0"/>
              </a:rPr>
              <a:t>ClassDojo (n.d.). </a:t>
            </a:r>
            <a:r>
              <a:rPr lang="en-GB" sz="1200" b="0" i="1" dirty="0">
                <a:solidFill>
                  <a:srgbClr val="000000"/>
                </a:solidFill>
                <a:effectLst/>
                <a:latin typeface="Calibri" panose="020F0502020204030204" pitchFamily="34" charset="0"/>
              </a:rPr>
              <a:t>Teacher resources</a:t>
            </a:r>
            <a:r>
              <a:rPr lang="en-GB" sz="1200" b="0" i="0" dirty="0">
                <a:solidFill>
                  <a:srgbClr val="000000"/>
                </a:solidFill>
                <a:effectLst/>
                <a:latin typeface="Calibri" panose="020F0502020204030204" pitchFamily="34" charset="0"/>
              </a:rPr>
              <a:t>. [online] ClassDojo. Available at: </a:t>
            </a:r>
            <a:r>
              <a:rPr lang="en-GB" sz="1200" b="0" i="0" dirty="0">
                <a:solidFill>
                  <a:srgbClr val="000000"/>
                </a:solidFill>
                <a:effectLst/>
                <a:latin typeface="Calibri" panose="020F0502020204030204" pitchFamily="34" charset="0"/>
                <a:hlinkClick r:id="rId3"/>
              </a:rPr>
              <a:t>https://www.classdojo.com/en-gb/resources/?redirect=true</a:t>
            </a:r>
            <a:r>
              <a:rPr lang="en-GB" sz="1200" b="0" i="0" dirty="0">
                <a:solidFill>
                  <a:srgbClr val="000000"/>
                </a:solidFill>
                <a:effectLst/>
                <a:latin typeface="Calibri" panose="020F0502020204030204" pitchFamily="34" charset="0"/>
              </a:rPr>
              <a:t> (Accessed: 2 January 2025).</a:t>
            </a:r>
          </a:p>
          <a:p>
            <a:pPr algn="l"/>
            <a:r>
              <a:rPr lang="en-GB" sz="1200" b="0" i="0" dirty="0">
                <a:solidFill>
                  <a:srgbClr val="000000"/>
                </a:solidFill>
                <a:effectLst/>
                <a:latin typeface="Calibri" panose="020F0502020204030204" pitchFamily="34" charset="0"/>
              </a:rPr>
              <a:t>ClassDojo (2019). </a:t>
            </a:r>
            <a:r>
              <a:rPr lang="en-GB" sz="1200" b="0" i="1" dirty="0">
                <a:solidFill>
                  <a:srgbClr val="000000"/>
                </a:solidFill>
                <a:effectLst/>
                <a:latin typeface="Calibri" panose="020F0502020204030204" pitchFamily="34" charset="0"/>
              </a:rPr>
              <a:t>Learn all about ClassDojo</a:t>
            </a:r>
            <a:r>
              <a:rPr lang="en-GB" sz="1200" b="0" i="0" dirty="0">
                <a:solidFill>
                  <a:srgbClr val="000000"/>
                </a:solidFill>
                <a:effectLst/>
                <a:latin typeface="Calibri" panose="020F0502020204030204" pitchFamily="34" charset="0"/>
              </a:rPr>
              <a:t>. [online] ClassDojo. Available at: </a:t>
            </a:r>
            <a:r>
              <a:rPr lang="en-GB" sz="1200" b="0" i="0" dirty="0">
                <a:solidFill>
                  <a:srgbClr val="000000"/>
                </a:solidFill>
                <a:effectLst/>
                <a:latin typeface="Calibri" panose="020F0502020204030204" pitchFamily="34" charset="0"/>
                <a:hlinkClick r:id="rId4"/>
              </a:rPr>
              <a:t>https://www.classdojo.com/en-gb/?redirect=true</a:t>
            </a:r>
            <a:r>
              <a:rPr lang="en-GB" sz="1200" b="0" i="0" dirty="0">
                <a:solidFill>
                  <a:srgbClr val="000000"/>
                </a:solidFill>
                <a:effectLst/>
                <a:latin typeface="Calibri" panose="020F0502020204030204" pitchFamily="34" charset="0"/>
              </a:rPr>
              <a:t> (Accessed: 2 January 2025).</a:t>
            </a:r>
          </a:p>
          <a:p>
            <a:pPr algn="l"/>
            <a:endParaRPr lang="en-GB" sz="1200" dirty="0">
              <a:solidFill>
                <a:schemeClr val="tx1"/>
              </a:solidFill>
            </a:endParaRPr>
          </a:p>
          <a:p>
            <a:r>
              <a:rPr lang="en-GB" sz="1200" dirty="0">
                <a:solidFill>
                  <a:schemeClr val="tx1"/>
                </a:solidFill>
              </a:rPr>
              <a:t>Goddard, G. and Walton, A. (2012) </a:t>
            </a:r>
            <a:r>
              <a:rPr lang="en-GB" sz="1200" i="1" dirty="0">
                <a:solidFill>
                  <a:schemeClr val="tx1"/>
                </a:solidFill>
              </a:rPr>
              <a:t>Supporting Every Child. </a:t>
            </a:r>
            <a:r>
              <a:rPr lang="en-GB" sz="1200" dirty="0">
                <a:solidFill>
                  <a:schemeClr val="tx1"/>
                </a:solidFill>
              </a:rPr>
              <a:t>2</a:t>
            </a:r>
            <a:r>
              <a:rPr lang="en-GB" sz="1200" baseline="30000" dirty="0">
                <a:solidFill>
                  <a:schemeClr val="tx1"/>
                </a:solidFill>
              </a:rPr>
              <a:t>nd</a:t>
            </a:r>
            <a:r>
              <a:rPr lang="en-GB" sz="1200" dirty="0">
                <a:solidFill>
                  <a:schemeClr val="tx1"/>
                </a:solidFill>
              </a:rPr>
              <a:t> </a:t>
            </a:r>
            <a:r>
              <a:rPr lang="en-GB" sz="1200" dirty="0" err="1">
                <a:solidFill>
                  <a:schemeClr val="tx1"/>
                </a:solidFill>
              </a:rPr>
              <a:t>edn</a:t>
            </a:r>
            <a:r>
              <a:rPr lang="en-GB" sz="1200" dirty="0">
                <a:solidFill>
                  <a:schemeClr val="tx1"/>
                </a:solidFill>
              </a:rPr>
              <a:t>. London: SAGE Publications Ltd.</a:t>
            </a:r>
          </a:p>
          <a:p>
            <a:endParaRPr lang="en-GB" dirty="0">
              <a:solidFill>
                <a:schemeClr val="tx1"/>
              </a:solidFill>
            </a:endParaRPr>
          </a:p>
          <a:p>
            <a:pPr algn="l"/>
            <a:r>
              <a:rPr lang="en-GB" sz="1200" b="0" i="0" dirty="0">
                <a:solidFill>
                  <a:srgbClr val="000000"/>
                </a:solidFill>
                <a:effectLst/>
                <a:latin typeface="Calibri" panose="020F0502020204030204" pitchFamily="34" charset="0"/>
              </a:rPr>
              <a:t>how we </a:t>
            </a:r>
            <a:r>
              <a:rPr lang="en-GB" sz="1200" b="0" i="0" dirty="0" err="1">
                <a:solidFill>
                  <a:srgbClr val="000000"/>
                </a:solidFill>
                <a:effectLst/>
                <a:latin typeface="Calibri" panose="020F0502020204030204" pitchFamily="34" charset="0"/>
              </a:rPr>
              <a:t>montessori</a:t>
            </a:r>
            <a:r>
              <a:rPr lang="en-GB" sz="1200" b="0" i="0" dirty="0">
                <a:solidFill>
                  <a:srgbClr val="000000"/>
                </a:solidFill>
                <a:effectLst/>
                <a:latin typeface="Calibri" panose="020F0502020204030204" pitchFamily="34" charset="0"/>
              </a:rPr>
              <a:t>. (n.d.). </a:t>
            </a:r>
            <a:r>
              <a:rPr lang="en-GB" sz="1200" b="0" i="1" dirty="0">
                <a:solidFill>
                  <a:srgbClr val="000000"/>
                </a:solidFill>
                <a:effectLst/>
                <a:latin typeface="Calibri" panose="020F0502020204030204" pitchFamily="34" charset="0"/>
              </a:rPr>
              <a:t>Trying Out The </a:t>
            </a:r>
            <a:r>
              <a:rPr lang="en-GB" sz="1200" b="0" i="1" dirty="0" err="1">
                <a:solidFill>
                  <a:srgbClr val="000000"/>
                </a:solidFill>
                <a:effectLst/>
                <a:latin typeface="Calibri" panose="020F0502020204030204" pitchFamily="34" charset="0"/>
              </a:rPr>
              <a:t>Floorbook</a:t>
            </a:r>
            <a:r>
              <a:rPr lang="en-GB" sz="1200" b="0" i="1" dirty="0">
                <a:solidFill>
                  <a:srgbClr val="000000"/>
                </a:solidFill>
                <a:effectLst/>
                <a:latin typeface="Calibri" panose="020F0502020204030204" pitchFamily="34" charset="0"/>
              </a:rPr>
              <a:t> Approach with a Toddler</a:t>
            </a:r>
            <a:r>
              <a:rPr lang="en-GB" sz="1200" b="0" i="0" dirty="0">
                <a:solidFill>
                  <a:srgbClr val="000000"/>
                </a:solidFill>
                <a:effectLst/>
                <a:latin typeface="Calibri" panose="020F0502020204030204" pitchFamily="34" charset="0"/>
              </a:rPr>
              <a:t>. [online] Available at: </a:t>
            </a:r>
            <a:r>
              <a:rPr lang="en-GB" sz="1200" b="0" i="0" dirty="0">
                <a:solidFill>
                  <a:srgbClr val="000000"/>
                </a:solidFill>
                <a:effectLst/>
                <a:latin typeface="Calibri" panose="020F0502020204030204" pitchFamily="34" charset="0"/>
                <a:hlinkClick r:id="rId5"/>
              </a:rPr>
              <a:t>https://www.howwemontessori.com/how-we-montessori/2019/07/trying-out-the-floorbook-approach-with-a-toddler.html</a:t>
            </a:r>
            <a:r>
              <a:rPr lang="en-GB" sz="1200" b="0" i="0" dirty="0">
                <a:solidFill>
                  <a:srgbClr val="000000"/>
                </a:solidFill>
                <a:effectLst/>
                <a:latin typeface="Calibri" panose="020F0502020204030204" pitchFamily="34" charset="0"/>
              </a:rPr>
              <a:t> (Accessed: 2 January 2025).</a:t>
            </a:r>
          </a:p>
          <a:p>
            <a:pPr algn="l"/>
            <a:r>
              <a:rPr lang="en-GB" sz="1200" b="0" i="0" dirty="0">
                <a:solidFill>
                  <a:srgbClr val="000000"/>
                </a:solidFill>
                <a:effectLst/>
                <a:latin typeface="Calibri" panose="020F0502020204030204" pitchFamily="34" charset="0"/>
              </a:rPr>
              <a:t>Kurt, S. (2022) </a:t>
            </a:r>
            <a:r>
              <a:rPr lang="en-GB" sz="1200" b="0" i="1" dirty="0">
                <a:solidFill>
                  <a:srgbClr val="000000"/>
                </a:solidFill>
                <a:effectLst/>
                <a:latin typeface="Calibri" panose="020F0502020204030204" pitchFamily="34" charset="0"/>
              </a:rPr>
              <a:t>Vygotsky’s Theories and How to Incorporate Vygotsky’s Theories in The Classroom</a:t>
            </a:r>
            <a:r>
              <a:rPr lang="en-GB" sz="1200" b="0" i="0" dirty="0">
                <a:solidFill>
                  <a:srgbClr val="000000"/>
                </a:solidFill>
                <a:effectLst/>
                <a:latin typeface="Calibri" panose="020F0502020204030204" pitchFamily="34" charset="0"/>
              </a:rPr>
              <a:t>, </a:t>
            </a:r>
            <a:r>
              <a:rPr lang="en-GB" sz="1200" b="0" i="1" dirty="0">
                <a:solidFill>
                  <a:srgbClr val="000000"/>
                </a:solidFill>
                <a:effectLst/>
                <a:latin typeface="Calibri" panose="020F0502020204030204" pitchFamily="34" charset="0"/>
              </a:rPr>
              <a:t>Education Library</a:t>
            </a:r>
            <a:r>
              <a:rPr lang="en-GB" sz="1200" b="0" i="0" dirty="0">
                <a:solidFill>
                  <a:srgbClr val="000000"/>
                </a:solidFill>
                <a:effectLst/>
                <a:latin typeface="Calibri" panose="020F0502020204030204" pitchFamily="34" charset="0"/>
              </a:rPr>
              <a:t>. Available at: </a:t>
            </a:r>
            <a:r>
              <a:rPr lang="en-GB" sz="1200" b="0" i="0" dirty="0">
                <a:solidFill>
                  <a:srgbClr val="000000"/>
                </a:solidFill>
                <a:effectLst/>
                <a:latin typeface="Calibri" panose="020F0502020204030204" pitchFamily="34" charset="0"/>
                <a:hlinkClick r:id="rId6"/>
              </a:rPr>
              <a:t>https://educationlibrary.org/vygotskys-theories-and-how-to-incorporate-vygotskys-theories-in-the-classroom</a:t>
            </a:r>
            <a:r>
              <a:rPr lang="en-GB" sz="1200" b="0" i="0" dirty="0">
                <a:solidFill>
                  <a:srgbClr val="000000"/>
                </a:solidFill>
                <a:effectLst/>
                <a:latin typeface="Calibri" panose="020F0502020204030204" pitchFamily="34" charset="0"/>
              </a:rPr>
              <a:t> (Accessed: 3 January 2025).</a:t>
            </a:r>
          </a:p>
          <a:p>
            <a:pPr algn="l"/>
            <a:r>
              <a:rPr lang="en-GB" sz="1200" b="0" i="0" dirty="0">
                <a:solidFill>
                  <a:srgbClr val="000000"/>
                </a:solidFill>
                <a:effectLst/>
                <a:latin typeface="Calibri" panose="020F0502020204030204" pitchFamily="34" charset="0"/>
              </a:rPr>
              <a:t>‌</a:t>
            </a:r>
            <a:endParaRPr lang="en-GB" dirty="0">
              <a:solidFill>
                <a:schemeClr val="tx1"/>
              </a:solidFill>
            </a:endParaRPr>
          </a:p>
          <a:p>
            <a:pPr algn="l"/>
            <a:r>
              <a:rPr lang="en-GB" sz="1200" b="0" i="0" dirty="0" err="1">
                <a:solidFill>
                  <a:srgbClr val="000000"/>
                </a:solidFill>
                <a:effectLst/>
                <a:latin typeface="Calibri" panose="020F0502020204030204" pitchFamily="34" charset="0"/>
              </a:rPr>
              <a:t>Mindstretchers</a:t>
            </a:r>
            <a:r>
              <a:rPr lang="en-GB" sz="1200" b="0" i="0" dirty="0">
                <a:solidFill>
                  <a:srgbClr val="000000"/>
                </a:solidFill>
                <a:effectLst/>
                <a:latin typeface="Calibri" panose="020F0502020204030204" pitchFamily="34" charset="0"/>
              </a:rPr>
              <a:t> Academy. (n.d.). </a:t>
            </a:r>
            <a:r>
              <a:rPr lang="en-GB" sz="1200" b="0" i="1" dirty="0">
                <a:solidFill>
                  <a:srgbClr val="000000"/>
                </a:solidFill>
                <a:effectLst/>
                <a:latin typeface="Calibri" panose="020F0502020204030204" pitchFamily="34" charset="0"/>
              </a:rPr>
              <a:t>CHILD-LED PLANNING - STARTING OUT WITH THE FLOORBOOK APPROACH</a:t>
            </a:r>
            <a:r>
              <a:rPr lang="en-GB" sz="1200" b="0" i="0" dirty="0">
                <a:solidFill>
                  <a:srgbClr val="000000"/>
                </a:solidFill>
                <a:effectLst/>
                <a:latin typeface="Calibri" panose="020F0502020204030204" pitchFamily="34" charset="0"/>
              </a:rPr>
              <a:t>. [online] Available at: </a:t>
            </a:r>
            <a:r>
              <a:rPr lang="en-GB" sz="1200" b="0" i="0" dirty="0">
                <a:solidFill>
                  <a:srgbClr val="000000"/>
                </a:solidFill>
                <a:effectLst/>
                <a:latin typeface="Calibri" panose="020F0502020204030204" pitchFamily="34" charset="0"/>
                <a:hlinkClick r:id="rId7"/>
              </a:rPr>
              <a:t>https://mindstretchers.academy/blog/child-led-planning-starting-out-with-the-floorbook-approach</a:t>
            </a:r>
            <a:r>
              <a:rPr lang="en-GB" sz="1200" b="0" i="0" dirty="0">
                <a:solidFill>
                  <a:srgbClr val="000000"/>
                </a:solidFill>
                <a:effectLst/>
                <a:latin typeface="Calibri" panose="020F0502020204030204" pitchFamily="34" charset="0"/>
              </a:rPr>
              <a:t> ( Accessed: 2 January 2025).</a:t>
            </a:r>
          </a:p>
          <a:p>
            <a:pPr algn="l"/>
            <a:r>
              <a:rPr lang="en-GB" sz="1200" b="0" i="0" dirty="0">
                <a:solidFill>
                  <a:srgbClr val="000000"/>
                </a:solidFill>
                <a:effectLst/>
                <a:latin typeface="Calibri" panose="020F0502020204030204" pitchFamily="34" charset="0"/>
              </a:rPr>
              <a:t>Simmons, R. (2018). </a:t>
            </a:r>
            <a:r>
              <a:rPr lang="en-GB" sz="1200" b="0" i="1" dirty="0">
                <a:solidFill>
                  <a:srgbClr val="000000"/>
                </a:solidFill>
                <a:effectLst/>
                <a:latin typeface="Calibri" panose="020F0502020204030204" pitchFamily="34" charset="0"/>
              </a:rPr>
              <a:t>Inspiring loose parts play - </a:t>
            </a:r>
            <a:r>
              <a:rPr lang="en-GB" sz="1200" b="0" i="1" dirty="0" err="1">
                <a:solidFill>
                  <a:srgbClr val="000000"/>
                </a:solidFill>
                <a:effectLst/>
                <a:latin typeface="Calibri" panose="020F0502020204030204" pitchFamily="34" charset="0"/>
              </a:rPr>
              <a:t>Kitcamp</a:t>
            </a:r>
            <a:r>
              <a:rPr lang="en-GB" sz="1200" b="0" i="0" dirty="0">
                <a:solidFill>
                  <a:srgbClr val="000000"/>
                </a:solidFill>
                <a:effectLst/>
                <a:latin typeface="Calibri" panose="020F0502020204030204" pitchFamily="34" charset="0"/>
              </a:rPr>
              <a:t>. [online] </a:t>
            </a:r>
            <a:r>
              <a:rPr lang="en-GB" sz="1200" b="0" i="0" dirty="0" err="1">
                <a:solidFill>
                  <a:srgbClr val="000000"/>
                </a:solidFill>
                <a:effectLst/>
                <a:latin typeface="Calibri" panose="020F0502020204030204" pitchFamily="34" charset="0"/>
              </a:rPr>
              <a:t>Kitcamp</a:t>
            </a:r>
            <a:r>
              <a:rPr lang="en-GB" sz="1200" b="0" i="0" dirty="0">
                <a:solidFill>
                  <a:srgbClr val="000000"/>
                </a:solidFill>
                <a:effectLst/>
                <a:latin typeface="Calibri" panose="020F0502020204030204" pitchFamily="34" charset="0"/>
              </a:rPr>
              <a:t>. Available at: </a:t>
            </a:r>
            <a:r>
              <a:rPr lang="en-GB" sz="1200" b="0" i="0" dirty="0">
                <a:solidFill>
                  <a:srgbClr val="000000"/>
                </a:solidFill>
                <a:effectLst/>
                <a:latin typeface="Calibri" panose="020F0502020204030204" pitchFamily="34" charset="0"/>
                <a:hlinkClick r:id="rId8"/>
              </a:rPr>
              <a:t>https://iamkitcamp.com/inspiring-loose-parts-play/</a:t>
            </a:r>
            <a:r>
              <a:rPr lang="en-GB" sz="1200" b="0" i="0" dirty="0">
                <a:solidFill>
                  <a:srgbClr val="000000"/>
                </a:solidFill>
                <a:effectLst/>
                <a:latin typeface="Calibri" panose="020F0502020204030204" pitchFamily="34" charset="0"/>
              </a:rPr>
              <a:t> (Accessed: 3 January 2025.</a:t>
            </a:r>
          </a:p>
          <a:p>
            <a:pPr algn="l"/>
            <a:endParaRPr lang="en-GB" sz="1200" dirty="0">
              <a:solidFill>
                <a:srgbClr val="000000"/>
              </a:solidFill>
              <a:latin typeface="Calibri" panose="020F0502020204030204" pitchFamily="34" charset="0"/>
            </a:endParaRPr>
          </a:p>
          <a:p>
            <a:pPr algn="l"/>
            <a:r>
              <a:rPr lang="en-GB" sz="1200" b="0" i="0" dirty="0">
                <a:solidFill>
                  <a:srgbClr val="000000"/>
                </a:solidFill>
                <a:effectLst/>
                <a:latin typeface="Calibri" panose="020F0502020204030204" pitchFamily="34" charset="0"/>
              </a:rPr>
              <a:t>Staff, S. (2022). </a:t>
            </a:r>
            <a:r>
              <a:rPr lang="en-GB" sz="1200" b="0" i="1" dirty="0">
                <a:solidFill>
                  <a:srgbClr val="000000"/>
                </a:solidFill>
                <a:effectLst/>
                <a:latin typeface="Calibri" panose="020F0502020204030204" pitchFamily="34" charset="0"/>
              </a:rPr>
              <a:t>Outdoor Explorers – Building bridges – St Blaise Primary School</a:t>
            </a:r>
            <a:r>
              <a:rPr lang="en-GB" sz="1200" b="0" i="0" dirty="0">
                <a:solidFill>
                  <a:srgbClr val="000000"/>
                </a:solidFill>
                <a:effectLst/>
                <a:latin typeface="Calibri" panose="020F0502020204030204" pitchFamily="34" charset="0"/>
              </a:rPr>
              <a:t>. [online] Oxon.sch.uk. Available at: </a:t>
            </a:r>
            <a:r>
              <a:rPr lang="en-GB" sz="1200" b="0" i="0" dirty="0">
                <a:solidFill>
                  <a:srgbClr val="000000"/>
                </a:solidFill>
                <a:effectLst/>
                <a:latin typeface="Calibri" panose="020F0502020204030204" pitchFamily="34" charset="0"/>
                <a:hlinkClick r:id="rId9"/>
              </a:rPr>
              <a:t>https://www.st-blaise.oxon.sch.uk/outdoor-explorers-building-bridges/</a:t>
            </a:r>
            <a:r>
              <a:rPr lang="en-GB" sz="1200" b="0" i="0" dirty="0">
                <a:solidFill>
                  <a:srgbClr val="000000"/>
                </a:solidFill>
                <a:effectLst/>
                <a:latin typeface="Calibri" panose="020F0502020204030204" pitchFamily="34" charset="0"/>
              </a:rPr>
              <a:t> (Accessed: 3 January 2025).</a:t>
            </a:r>
          </a:p>
          <a:p>
            <a:pPr algn="l"/>
            <a:r>
              <a:rPr lang="en-GB" sz="1200" b="0" i="0" dirty="0">
                <a:solidFill>
                  <a:srgbClr val="000000"/>
                </a:solidFill>
                <a:effectLst/>
                <a:latin typeface="Calibri" panose="020F0502020204030204" pitchFamily="34" charset="0"/>
              </a:rPr>
              <a:t>‌</a:t>
            </a:r>
            <a:endParaRPr lang="en-GB" dirty="0">
              <a:solidFill>
                <a:schemeClr val="tx1"/>
              </a:solidFill>
            </a:endParaRPr>
          </a:p>
          <a:p>
            <a:pPr algn="l"/>
            <a:r>
              <a:rPr lang="en-GB" sz="1200" b="0" i="0" dirty="0">
                <a:solidFill>
                  <a:srgbClr val="000000"/>
                </a:solidFill>
                <a:effectLst/>
                <a:latin typeface="Calibri" panose="020F0502020204030204" pitchFamily="34" charset="0"/>
              </a:rPr>
              <a:t>www.structural-learning.com. (n.d.). </a:t>
            </a:r>
            <a:r>
              <a:rPr lang="en-GB" sz="1200" b="0" i="1" dirty="0">
                <a:solidFill>
                  <a:srgbClr val="000000"/>
                </a:solidFill>
                <a:effectLst/>
                <a:latin typeface="Calibri" panose="020F0502020204030204" pitchFamily="34" charset="0"/>
              </a:rPr>
              <a:t>Floor Books: A teacher’s guide</a:t>
            </a:r>
            <a:r>
              <a:rPr lang="en-GB" sz="1200" b="0" i="0" dirty="0">
                <a:solidFill>
                  <a:srgbClr val="000000"/>
                </a:solidFill>
                <a:effectLst/>
                <a:latin typeface="Calibri" panose="020F0502020204030204" pitchFamily="34" charset="0"/>
              </a:rPr>
              <a:t>. [online] Available at: </a:t>
            </a:r>
            <a:r>
              <a:rPr lang="en-GB" sz="1200" b="0" i="0" dirty="0">
                <a:solidFill>
                  <a:srgbClr val="000000"/>
                </a:solidFill>
                <a:effectLst/>
                <a:latin typeface="Calibri" panose="020F0502020204030204" pitchFamily="34" charset="0"/>
                <a:hlinkClick r:id="rId10"/>
              </a:rPr>
              <a:t>https://www.structural-learning.com/post/floor-books</a:t>
            </a:r>
            <a:r>
              <a:rPr lang="en-GB" sz="1200" b="0" i="0" dirty="0">
                <a:solidFill>
                  <a:srgbClr val="000000"/>
                </a:solidFill>
                <a:effectLst/>
                <a:latin typeface="Calibri" panose="020F0502020204030204" pitchFamily="34" charset="0"/>
              </a:rPr>
              <a:t> ( Accessed: 2 January 2025).</a:t>
            </a:r>
          </a:p>
          <a:p>
            <a:pPr algn="l"/>
            <a:r>
              <a:rPr lang="en-GB" sz="1200" b="0" i="0" dirty="0">
                <a:solidFill>
                  <a:srgbClr val="000000"/>
                </a:solidFill>
                <a:effectLst/>
                <a:latin typeface="Calibri" panose="020F0502020204030204" pitchFamily="34" charset="0"/>
              </a:rPr>
              <a:t>‌The WIDE School. (n.d.). </a:t>
            </a:r>
            <a:r>
              <a:rPr lang="en-GB" sz="1200" b="0" i="1" dirty="0">
                <a:solidFill>
                  <a:srgbClr val="000000"/>
                </a:solidFill>
                <a:effectLst/>
                <a:latin typeface="Calibri" panose="020F0502020204030204" pitchFamily="34" charset="0"/>
              </a:rPr>
              <a:t>The Theory Of Loose Parts was developed by Simon Nicholson</a:t>
            </a:r>
            <a:r>
              <a:rPr lang="en-GB" sz="1200" b="0" i="0" dirty="0">
                <a:solidFill>
                  <a:srgbClr val="000000"/>
                </a:solidFill>
                <a:effectLst/>
                <a:latin typeface="Calibri" panose="020F0502020204030204" pitchFamily="34" charset="0"/>
              </a:rPr>
              <a:t>. [online] Available at: </a:t>
            </a:r>
            <a:r>
              <a:rPr lang="en-GB" sz="1200" b="0" i="0" dirty="0">
                <a:solidFill>
                  <a:srgbClr val="000000"/>
                </a:solidFill>
                <a:effectLst/>
                <a:latin typeface="Calibri" panose="020F0502020204030204" pitchFamily="34" charset="0"/>
                <a:hlinkClick r:id="rId11"/>
              </a:rPr>
              <a:t>https://thewideschool.com/the-theory-of-loose-parts/</a:t>
            </a:r>
            <a:r>
              <a:rPr lang="en-GB" sz="1200" b="0" i="0" dirty="0">
                <a:solidFill>
                  <a:srgbClr val="000000"/>
                </a:solidFill>
                <a:effectLst/>
                <a:latin typeface="Calibri" panose="020F0502020204030204" pitchFamily="34" charset="0"/>
              </a:rPr>
              <a:t> (Accessed: 2 January 2025).</a:t>
            </a:r>
          </a:p>
          <a:p>
            <a:pPr algn="l"/>
            <a:endParaRPr lang="en-GB" dirty="0">
              <a:solidFill>
                <a:schemeClr val="tx1"/>
              </a:solidFill>
            </a:endParaRPr>
          </a:p>
          <a:p>
            <a:pPr algn="l"/>
            <a:r>
              <a:rPr lang="en-GB" sz="1200" b="0" i="0" dirty="0">
                <a:solidFill>
                  <a:srgbClr val="000000"/>
                </a:solidFill>
                <a:effectLst/>
                <a:latin typeface="Calibri" panose="020F0502020204030204" pitchFamily="34" charset="0"/>
              </a:rPr>
              <a:t>Warden, C. (2019). </a:t>
            </a:r>
            <a:r>
              <a:rPr lang="en-GB" sz="1200" b="0" i="1" dirty="0">
                <a:solidFill>
                  <a:srgbClr val="000000"/>
                </a:solidFill>
                <a:effectLst/>
                <a:latin typeface="Calibri" panose="020F0502020204030204" pitchFamily="34" charset="0"/>
              </a:rPr>
              <a:t>How to effectively reflect, record and engage children</a:t>
            </a:r>
            <a:r>
              <a:rPr lang="en-GB" sz="1200" b="0" i="0" dirty="0">
                <a:solidFill>
                  <a:srgbClr val="000000"/>
                </a:solidFill>
                <a:effectLst/>
                <a:latin typeface="Calibri" panose="020F0502020204030204" pitchFamily="34" charset="0"/>
              </a:rPr>
              <a:t>. [online] The Spoke – Early Childhood Australia’s Blog. Available at: </a:t>
            </a:r>
            <a:r>
              <a:rPr lang="en-GB" sz="1200" b="0" i="0" dirty="0">
                <a:solidFill>
                  <a:srgbClr val="000000"/>
                </a:solidFill>
                <a:effectLst/>
                <a:latin typeface="Calibri" panose="020F0502020204030204" pitchFamily="34" charset="0"/>
                <a:hlinkClick r:id="rId12"/>
              </a:rPr>
              <a:t>https://thespoke.earlychildhoodaustralia.org.au/effectively-reflect-record-engage-children/</a:t>
            </a:r>
            <a:r>
              <a:rPr lang="en-GB" sz="1200" b="0" i="0" dirty="0">
                <a:solidFill>
                  <a:srgbClr val="000000"/>
                </a:solidFill>
                <a:effectLst/>
                <a:latin typeface="Calibri" panose="020F0502020204030204" pitchFamily="34" charset="0"/>
              </a:rPr>
              <a:t> (Accessed: 1 January 2025).</a:t>
            </a:r>
          </a:p>
          <a:p>
            <a:pPr algn="l"/>
            <a:r>
              <a:rPr lang="en-GB" b="0" i="0" dirty="0">
                <a:solidFill>
                  <a:srgbClr val="000000"/>
                </a:solidFill>
                <a:effectLst/>
                <a:latin typeface="Calibri" panose="020F0502020204030204" pitchFamily="34" charset="0"/>
              </a:rPr>
              <a:t>‌</a:t>
            </a:r>
          </a:p>
          <a:p>
            <a:endParaRPr lang="en-GB" dirty="0">
              <a:solidFill>
                <a:schemeClr val="tx1"/>
              </a:solidFill>
            </a:endParaRPr>
          </a:p>
        </p:txBody>
      </p:sp>
    </p:spTree>
    <p:extLst>
      <p:ext uri="{BB962C8B-B14F-4D97-AF65-F5344CB8AC3E}">
        <p14:creationId xmlns:p14="http://schemas.microsoft.com/office/powerpoint/2010/main" val="125957701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27434</TotalTime>
  <Words>2969</Words>
  <Application>Microsoft Office PowerPoint</Application>
  <PresentationFormat>Widescreen</PresentationFormat>
  <Paragraphs>219</Paragraphs>
  <Slides>10</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Calibri Light</vt:lpstr>
      <vt:lpstr>Lucida Calligraphy</vt:lpstr>
      <vt:lpstr>Roboto</vt:lpstr>
      <vt:lpstr>Times New Roman</vt:lpstr>
      <vt:lpstr>Wingdings</vt:lpstr>
      <vt:lpstr>Metropolitan</vt:lpstr>
      <vt:lpstr>PowerPoint Presentation</vt:lpstr>
      <vt:lpstr>PowerPoint Presentation</vt:lpstr>
      <vt:lpstr>PowerPoint Presentation</vt:lpstr>
      <vt:lpstr>PowerPoint Presentation</vt:lpstr>
      <vt:lpstr>PowerPoint Presentation</vt:lpstr>
      <vt:lpstr>Piaget v Vygotsky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new</dc:creator>
  <cp:lastModifiedBy>Julie James (2316334)</cp:lastModifiedBy>
  <cp:revision>52</cp:revision>
  <dcterms:created xsi:type="dcterms:W3CDTF">2024-11-15T15:48:27Z</dcterms:created>
  <dcterms:modified xsi:type="dcterms:W3CDTF">2025-01-05T14:18:39Z</dcterms:modified>
</cp:coreProperties>
</file>