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8" r:id="rId4"/>
    <p:sldId id="259" r:id="rId5"/>
    <p:sldId id="260" r:id="rId6"/>
    <p:sldId id="261" r:id="rId7"/>
    <p:sldId id="264" r:id="rId8"/>
    <p:sldId id="265" r:id="rId9"/>
    <p:sldId id="266" r:id="rId10"/>
    <p:sldId id="267" r:id="rId11"/>
    <p:sldId id="273" r:id="rId12"/>
    <p:sldId id="274" r:id="rId13"/>
    <p:sldId id="275" r:id="rId14"/>
    <p:sldId id="276" r:id="rId15"/>
    <p:sldId id="277" r:id="rId16"/>
    <p:sldId id="278" r:id="rId17"/>
    <p:sldId id="262" r:id="rId18"/>
    <p:sldId id="26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4938" autoAdjust="0"/>
  </p:normalViewPr>
  <p:slideViewPr>
    <p:cSldViewPr snapToGrid="0">
      <p:cViewPr varScale="1">
        <p:scale>
          <a:sx n="58" d="100"/>
          <a:sy n="58" d="100"/>
        </p:scale>
        <p:origin x="1574"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presProps" Target="pres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notesMaster" Target="notesMasters/notesMaster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ableStyles" Target="tableStyle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heme" Target="theme/theme1.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viewProps" Target="viewProps.xml" /></Relationships>
</file>

<file path=ppt/diagrams/_rels/data6.xml.rels><?xml version="1.0" encoding="UTF-8" standalone="yes"?>
<Relationships xmlns="http://schemas.openxmlformats.org/package/2006/relationships"><Relationship Id="rId2" Type="http://schemas.openxmlformats.org/officeDocument/2006/relationships/image" Target="../media/image5.svg" /><Relationship Id="rId1" Type="http://schemas.openxmlformats.org/officeDocument/2006/relationships/image" Target="../media/image4.svg" /></Relationships>
</file>

<file path=ppt/diagrams/_rels/drawing6.xml.rels><?xml version="1.0" encoding="UTF-8" standalone="yes"?>
<Relationships xmlns="http://schemas.openxmlformats.org/package/2006/relationships"><Relationship Id="rId2" Type="http://schemas.openxmlformats.org/officeDocument/2006/relationships/image" Target="../media/image5.svg" /><Relationship Id="rId1" Type="http://schemas.openxmlformats.org/officeDocument/2006/relationships/image" Target="../media/image4.svg"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09C0B0-F886-4EBA-BF76-31C22F48BB67}"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018B06C6-7414-4496-8003-31E6A8D841B8}">
      <dgm:prSet custT="1"/>
      <dgm:spPr/>
      <dgm:t>
        <a:bodyPr/>
        <a:lstStyle/>
        <a:p>
          <a:r>
            <a:rPr lang="en-GB" sz="1400"/>
            <a:t>Slide 1: Cover Page</a:t>
          </a:r>
          <a:endParaRPr lang="en-US" sz="1400"/>
        </a:p>
      </dgm:t>
    </dgm:pt>
    <dgm:pt modelId="{950D4991-A875-456B-A8BA-B2706DADFBDC}" type="parTrans" cxnId="{03061C17-4398-4AC3-9DAA-1850D0D91BEC}">
      <dgm:prSet/>
      <dgm:spPr/>
      <dgm:t>
        <a:bodyPr/>
        <a:lstStyle/>
        <a:p>
          <a:endParaRPr lang="en-US"/>
        </a:p>
      </dgm:t>
    </dgm:pt>
    <dgm:pt modelId="{D1AAACCD-6756-4B51-B523-64AA6E1B53D2}" type="sibTrans" cxnId="{03061C17-4398-4AC3-9DAA-1850D0D91BEC}">
      <dgm:prSet/>
      <dgm:spPr/>
      <dgm:t>
        <a:bodyPr/>
        <a:lstStyle/>
        <a:p>
          <a:endParaRPr lang="en-US"/>
        </a:p>
      </dgm:t>
    </dgm:pt>
    <dgm:pt modelId="{27C02C9F-8254-41E3-A1DD-1B4CADC72FAA}">
      <dgm:prSet custT="1"/>
      <dgm:spPr/>
      <dgm:t>
        <a:bodyPr/>
        <a:lstStyle/>
        <a:p>
          <a:r>
            <a:rPr lang="en-GB" sz="1400"/>
            <a:t>Slide 2: Table of Contents</a:t>
          </a:r>
          <a:endParaRPr lang="en-US" sz="1400"/>
        </a:p>
      </dgm:t>
    </dgm:pt>
    <dgm:pt modelId="{0778D327-B5F1-4358-BD63-66567F93DF57}" type="parTrans" cxnId="{928DF758-ED22-497D-B47B-DEB6FEE3E66B}">
      <dgm:prSet/>
      <dgm:spPr/>
      <dgm:t>
        <a:bodyPr/>
        <a:lstStyle/>
        <a:p>
          <a:endParaRPr lang="en-US"/>
        </a:p>
      </dgm:t>
    </dgm:pt>
    <dgm:pt modelId="{EFB1A17B-62A5-45FE-B215-A4E19F059F18}" type="sibTrans" cxnId="{928DF758-ED22-497D-B47B-DEB6FEE3E66B}">
      <dgm:prSet/>
      <dgm:spPr/>
      <dgm:t>
        <a:bodyPr/>
        <a:lstStyle/>
        <a:p>
          <a:endParaRPr lang="en-US"/>
        </a:p>
      </dgm:t>
    </dgm:pt>
    <dgm:pt modelId="{02C5A0C0-116C-4FE8-AA6A-660A451804C9}">
      <dgm:prSet custT="1"/>
      <dgm:spPr/>
      <dgm:t>
        <a:bodyPr/>
        <a:lstStyle/>
        <a:p>
          <a:r>
            <a:rPr lang="en-GB" sz="1400"/>
            <a:t>Slide 3: Introduction to Marks &amp; Spencer (M&amp;S)</a:t>
          </a:r>
          <a:endParaRPr lang="en-US" sz="1400"/>
        </a:p>
      </dgm:t>
    </dgm:pt>
    <dgm:pt modelId="{D56E97AE-6B71-4AD4-B4FE-78800707D284}" type="parTrans" cxnId="{D2B5B8ED-5A21-412B-A9F6-4A323C7C7199}">
      <dgm:prSet/>
      <dgm:spPr/>
      <dgm:t>
        <a:bodyPr/>
        <a:lstStyle/>
        <a:p>
          <a:endParaRPr lang="en-US"/>
        </a:p>
      </dgm:t>
    </dgm:pt>
    <dgm:pt modelId="{0C0DDF1E-9273-4F65-81A9-BDA94455F53D}" type="sibTrans" cxnId="{D2B5B8ED-5A21-412B-A9F6-4A323C7C7199}">
      <dgm:prSet/>
      <dgm:spPr/>
      <dgm:t>
        <a:bodyPr/>
        <a:lstStyle/>
        <a:p>
          <a:endParaRPr lang="en-US"/>
        </a:p>
      </dgm:t>
    </dgm:pt>
    <dgm:pt modelId="{153ED717-B01E-4B22-BE91-8AF2FFDD532D}">
      <dgm:prSet custT="1"/>
      <dgm:spPr/>
      <dgm:t>
        <a:bodyPr/>
        <a:lstStyle/>
        <a:p>
          <a:r>
            <a:rPr lang="en-GB" sz="1400"/>
            <a:t>Slide 4: Business Strategy and Organisational Context</a:t>
          </a:r>
          <a:endParaRPr lang="en-US" sz="1400"/>
        </a:p>
      </dgm:t>
    </dgm:pt>
    <dgm:pt modelId="{BFFF1D9D-46DA-46B7-8195-1EF7A9A6782A}" type="parTrans" cxnId="{B23976BE-13D0-4139-A0CF-F5B80B9C614A}">
      <dgm:prSet/>
      <dgm:spPr/>
      <dgm:t>
        <a:bodyPr/>
        <a:lstStyle/>
        <a:p>
          <a:endParaRPr lang="en-US"/>
        </a:p>
      </dgm:t>
    </dgm:pt>
    <dgm:pt modelId="{3B666985-6B93-4E7D-833C-7DD43970237F}" type="sibTrans" cxnId="{B23976BE-13D0-4139-A0CF-F5B80B9C614A}">
      <dgm:prSet/>
      <dgm:spPr/>
      <dgm:t>
        <a:bodyPr/>
        <a:lstStyle/>
        <a:p>
          <a:endParaRPr lang="en-US"/>
        </a:p>
      </dgm:t>
    </dgm:pt>
    <dgm:pt modelId="{DCCED838-DCB0-42C1-9CDA-076EB70C3503}">
      <dgm:prSet custT="1"/>
      <dgm:spPr/>
      <dgm:t>
        <a:bodyPr/>
        <a:lstStyle/>
        <a:p>
          <a:r>
            <a:rPr lang="en-GB" sz="1400"/>
            <a:t>Slide 5: Importance of Effective Recruitment in Retail Organisations</a:t>
          </a:r>
          <a:endParaRPr lang="en-US" sz="1400"/>
        </a:p>
      </dgm:t>
    </dgm:pt>
    <dgm:pt modelId="{864D9DE8-4CE7-4130-98C9-03C0455ECFEA}" type="parTrans" cxnId="{1E8CAA14-94F5-4664-A87F-73D25381C6D5}">
      <dgm:prSet/>
      <dgm:spPr/>
      <dgm:t>
        <a:bodyPr/>
        <a:lstStyle/>
        <a:p>
          <a:endParaRPr lang="en-US"/>
        </a:p>
      </dgm:t>
    </dgm:pt>
    <dgm:pt modelId="{40F66AD7-DECF-4648-95D3-4B07147EDD0C}" type="sibTrans" cxnId="{1E8CAA14-94F5-4664-A87F-73D25381C6D5}">
      <dgm:prSet/>
      <dgm:spPr/>
      <dgm:t>
        <a:bodyPr/>
        <a:lstStyle/>
        <a:p>
          <a:endParaRPr lang="en-US"/>
        </a:p>
      </dgm:t>
    </dgm:pt>
    <dgm:pt modelId="{7800F66C-290E-49EC-A899-B062DCE5DF71}">
      <dgm:prSet custT="1"/>
      <dgm:spPr/>
      <dgm:t>
        <a:bodyPr/>
        <a:lstStyle/>
        <a:p>
          <a:r>
            <a:rPr lang="en-GB" sz="1400"/>
            <a:t>Slide 6: Overview of Selected Role: Department Manager</a:t>
          </a:r>
          <a:endParaRPr lang="en-US" sz="1400"/>
        </a:p>
      </dgm:t>
    </dgm:pt>
    <dgm:pt modelId="{44A336D1-A73F-454B-9B00-366976C66DFB}" type="parTrans" cxnId="{C70E8261-6B8D-48A3-BD56-AE88DA421F9F}">
      <dgm:prSet/>
      <dgm:spPr/>
      <dgm:t>
        <a:bodyPr/>
        <a:lstStyle/>
        <a:p>
          <a:endParaRPr lang="en-US"/>
        </a:p>
      </dgm:t>
    </dgm:pt>
    <dgm:pt modelId="{F3F083FD-EB66-4B56-87DD-280A60DDB008}" type="sibTrans" cxnId="{C70E8261-6B8D-48A3-BD56-AE88DA421F9F}">
      <dgm:prSet/>
      <dgm:spPr/>
      <dgm:t>
        <a:bodyPr/>
        <a:lstStyle/>
        <a:p>
          <a:endParaRPr lang="en-US"/>
        </a:p>
      </dgm:t>
    </dgm:pt>
    <dgm:pt modelId="{8A6656C2-37AC-4471-AE40-18E896FE90A8}">
      <dgm:prSet custT="1"/>
      <dgm:spPr/>
      <dgm:t>
        <a:bodyPr/>
        <a:lstStyle/>
        <a:p>
          <a:r>
            <a:rPr lang="en-GB" sz="1400"/>
            <a:t>Slide 7: Role Responsibilities and Strategic Contribution</a:t>
          </a:r>
          <a:endParaRPr lang="en-US" sz="1400"/>
        </a:p>
      </dgm:t>
    </dgm:pt>
    <dgm:pt modelId="{BFC6AE61-94FF-4F53-A5BF-1318EAEEE2A5}" type="parTrans" cxnId="{86A62844-5DAF-4FF1-9A33-33C6F4A53CAC}">
      <dgm:prSet/>
      <dgm:spPr/>
      <dgm:t>
        <a:bodyPr/>
        <a:lstStyle/>
        <a:p>
          <a:endParaRPr lang="en-US"/>
        </a:p>
      </dgm:t>
    </dgm:pt>
    <dgm:pt modelId="{519E17FE-970F-4B3A-8E6D-C45BF726330B}" type="sibTrans" cxnId="{86A62844-5DAF-4FF1-9A33-33C6F4A53CAC}">
      <dgm:prSet/>
      <dgm:spPr/>
      <dgm:t>
        <a:bodyPr/>
        <a:lstStyle/>
        <a:p>
          <a:endParaRPr lang="en-US"/>
        </a:p>
      </dgm:t>
    </dgm:pt>
    <dgm:pt modelId="{5E3463E9-9906-432A-8E5B-AC0D82BC8F5A}">
      <dgm:prSet custT="1"/>
      <dgm:spPr/>
      <dgm:t>
        <a:bodyPr/>
        <a:lstStyle/>
        <a:p>
          <a:r>
            <a:rPr lang="en-GB" sz="1400"/>
            <a:t>Slide 8: Job Analysis and Competency Requirements</a:t>
          </a:r>
          <a:endParaRPr lang="en-US" sz="1400"/>
        </a:p>
      </dgm:t>
    </dgm:pt>
    <dgm:pt modelId="{B072D968-1D6B-4939-9BEA-A5DB4079E94A}" type="parTrans" cxnId="{EA0795AD-BEE5-497B-85D7-A1EE5D8F83E5}">
      <dgm:prSet/>
      <dgm:spPr/>
      <dgm:t>
        <a:bodyPr/>
        <a:lstStyle/>
        <a:p>
          <a:endParaRPr lang="en-US"/>
        </a:p>
      </dgm:t>
    </dgm:pt>
    <dgm:pt modelId="{ECE8AD67-8BA1-4DC4-8549-D94E95E58B6B}" type="sibTrans" cxnId="{EA0795AD-BEE5-497B-85D7-A1EE5D8F83E5}">
      <dgm:prSet/>
      <dgm:spPr/>
      <dgm:t>
        <a:bodyPr/>
        <a:lstStyle/>
        <a:p>
          <a:endParaRPr lang="en-US"/>
        </a:p>
      </dgm:t>
    </dgm:pt>
    <dgm:pt modelId="{E2DDC97D-BBCE-483E-B28B-1E5A8C404132}">
      <dgm:prSet custT="1"/>
      <dgm:spPr/>
      <dgm:t>
        <a:bodyPr/>
        <a:lstStyle/>
        <a:p>
          <a:r>
            <a:rPr lang="en-GB" sz="1400"/>
            <a:t>Slide 9: Job Description Structure</a:t>
          </a:r>
          <a:endParaRPr lang="en-US" sz="1400"/>
        </a:p>
      </dgm:t>
    </dgm:pt>
    <dgm:pt modelId="{56E04B48-2071-4A99-A0E7-49BCABB5DA1F}" type="parTrans" cxnId="{A504869E-36B0-49AD-8FA6-CA057A66CFCC}">
      <dgm:prSet/>
      <dgm:spPr/>
      <dgm:t>
        <a:bodyPr/>
        <a:lstStyle/>
        <a:p>
          <a:endParaRPr lang="en-US"/>
        </a:p>
      </dgm:t>
    </dgm:pt>
    <dgm:pt modelId="{861195E7-D2E9-4B96-8F91-A500A2B44D9C}" type="sibTrans" cxnId="{A504869E-36B0-49AD-8FA6-CA057A66CFCC}">
      <dgm:prSet/>
      <dgm:spPr/>
      <dgm:t>
        <a:bodyPr/>
        <a:lstStyle/>
        <a:p>
          <a:endParaRPr lang="en-US"/>
        </a:p>
      </dgm:t>
    </dgm:pt>
    <dgm:pt modelId="{EDB030F6-7974-4785-B673-C16711F2F9C5}">
      <dgm:prSet custT="1"/>
      <dgm:spPr/>
      <dgm:t>
        <a:bodyPr/>
        <a:lstStyle/>
        <a:p>
          <a:r>
            <a:rPr lang="en-GB" sz="1400"/>
            <a:t>Slide 10: Person Specification Framework</a:t>
          </a:r>
          <a:endParaRPr lang="en-US" sz="1400"/>
        </a:p>
      </dgm:t>
    </dgm:pt>
    <dgm:pt modelId="{09358D1F-8167-408E-A4B8-02C702E02DE0}" type="parTrans" cxnId="{C39AD03C-0DF8-4E45-B49D-12B197C7BF7B}">
      <dgm:prSet/>
      <dgm:spPr/>
      <dgm:t>
        <a:bodyPr/>
        <a:lstStyle/>
        <a:p>
          <a:endParaRPr lang="en-US"/>
        </a:p>
      </dgm:t>
    </dgm:pt>
    <dgm:pt modelId="{22A3C9B3-090A-4ABA-B8DB-07E6F420792A}" type="sibTrans" cxnId="{C39AD03C-0DF8-4E45-B49D-12B197C7BF7B}">
      <dgm:prSet/>
      <dgm:spPr/>
      <dgm:t>
        <a:bodyPr/>
        <a:lstStyle/>
        <a:p>
          <a:endParaRPr lang="en-US"/>
        </a:p>
      </dgm:t>
    </dgm:pt>
    <dgm:pt modelId="{870CDF8B-984E-44CE-AB1D-B1AE6BB89136}">
      <dgm:prSet custT="1"/>
      <dgm:spPr/>
      <dgm:t>
        <a:bodyPr/>
        <a:lstStyle/>
        <a:p>
          <a:r>
            <a:rPr lang="en-GB" sz="1400"/>
            <a:t>Slide 11: Workforce Planning and Internal vs External Recruitment</a:t>
          </a:r>
          <a:endParaRPr lang="en-US" sz="1400"/>
        </a:p>
      </dgm:t>
    </dgm:pt>
    <dgm:pt modelId="{D70007F6-6AF2-4637-8CF5-865F948B02A2}" type="parTrans" cxnId="{65E713AE-C1C5-4767-8A9D-7FE793AA8977}">
      <dgm:prSet/>
      <dgm:spPr/>
      <dgm:t>
        <a:bodyPr/>
        <a:lstStyle/>
        <a:p>
          <a:endParaRPr lang="en-US"/>
        </a:p>
      </dgm:t>
    </dgm:pt>
    <dgm:pt modelId="{BE58637C-E139-4C2C-AED8-58FD20AAACC1}" type="sibTrans" cxnId="{65E713AE-C1C5-4767-8A9D-7FE793AA8977}">
      <dgm:prSet/>
      <dgm:spPr/>
      <dgm:t>
        <a:bodyPr/>
        <a:lstStyle/>
        <a:p>
          <a:endParaRPr lang="en-US"/>
        </a:p>
      </dgm:t>
    </dgm:pt>
    <dgm:pt modelId="{54AB7CA3-8289-42EA-886E-A9826A6A2B05}">
      <dgm:prSet custT="1"/>
      <dgm:spPr/>
      <dgm:t>
        <a:bodyPr/>
        <a:lstStyle/>
        <a:p>
          <a:r>
            <a:rPr lang="en-GB" sz="1400"/>
            <a:t>Slide 12: Recruitment Methods Used in M&amp;S</a:t>
          </a:r>
          <a:endParaRPr lang="en-US" sz="1400"/>
        </a:p>
      </dgm:t>
    </dgm:pt>
    <dgm:pt modelId="{1661919E-3D9B-4C5F-B641-DA42E69ABE07}" type="parTrans" cxnId="{99197851-2AC1-4FEB-8EF7-AE454A2DC4D5}">
      <dgm:prSet/>
      <dgm:spPr/>
      <dgm:t>
        <a:bodyPr/>
        <a:lstStyle/>
        <a:p>
          <a:endParaRPr lang="en-US"/>
        </a:p>
      </dgm:t>
    </dgm:pt>
    <dgm:pt modelId="{A709FCD1-6FAD-4173-8086-FB53DCDFE73A}" type="sibTrans" cxnId="{99197851-2AC1-4FEB-8EF7-AE454A2DC4D5}">
      <dgm:prSet/>
      <dgm:spPr/>
      <dgm:t>
        <a:bodyPr/>
        <a:lstStyle/>
        <a:p>
          <a:endParaRPr lang="en-US"/>
        </a:p>
      </dgm:t>
    </dgm:pt>
    <dgm:pt modelId="{ADC45E78-1A09-44F8-8AAE-D993DDA66A76}">
      <dgm:prSet custT="1"/>
      <dgm:spPr/>
      <dgm:t>
        <a:bodyPr/>
        <a:lstStyle/>
        <a:p>
          <a:r>
            <a:rPr lang="en-GB" sz="1400"/>
            <a:t>Slide 13: Selection Process and Assessment Criteria</a:t>
          </a:r>
          <a:endParaRPr lang="en-US" sz="1400"/>
        </a:p>
      </dgm:t>
    </dgm:pt>
    <dgm:pt modelId="{5EF8F1E7-6E1F-48B2-986C-4169FB7866FF}" type="parTrans" cxnId="{93E2AC5D-0860-4602-BADF-35611E0E3A08}">
      <dgm:prSet/>
      <dgm:spPr/>
      <dgm:t>
        <a:bodyPr/>
        <a:lstStyle/>
        <a:p>
          <a:endParaRPr lang="en-US"/>
        </a:p>
      </dgm:t>
    </dgm:pt>
    <dgm:pt modelId="{81E268A3-2DC5-4AF0-98A4-1CDBAC0D73D1}" type="sibTrans" cxnId="{93E2AC5D-0860-4602-BADF-35611E0E3A08}">
      <dgm:prSet/>
      <dgm:spPr/>
      <dgm:t>
        <a:bodyPr/>
        <a:lstStyle/>
        <a:p>
          <a:endParaRPr lang="en-US"/>
        </a:p>
      </dgm:t>
    </dgm:pt>
    <dgm:pt modelId="{9B0D9529-F899-4F86-9CDE-A13926180EB3}">
      <dgm:prSet custT="1"/>
      <dgm:spPr/>
      <dgm:t>
        <a:bodyPr/>
        <a:lstStyle/>
        <a:p>
          <a:r>
            <a:rPr lang="en-GB" sz="1400"/>
            <a:t>Slide 14: Equality, Diversity and Legal Considerations in Recruitment</a:t>
          </a:r>
          <a:endParaRPr lang="en-US" sz="1400"/>
        </a:p>
      </dgm:t>
    </dgm:pt>
    <dgm:pt modelId="{71B68727-8951-4273-B7DA-3CF087C9BB3D}" type="parTrans" cxnId="{10BA93A4-6EAC-4867-84CF-4DC94D9C2C93}">
      <dgm:prSet/>
      <dgm:spPr/>
      <dgm:t>
        <a:bodyPr/>
        <a:lstStyle/>
        <a:p>
          <a:endParaRPr lang="en-US"/>
        </a:p>
      </dgm:t>
    </dgm:pt>
    <dgm:pt modelId="{96184036-54BC-44D4-B3DB-85E790CC4D05}" type="sibTrans" cxnId="{10BA93A4-6EAC-4867-84CF-4DC94D9C2C93}">
      <dgm:prSet/>
      <dgm:spPr/>
      <dgm:t>
        <a:bodyPr/>
        <a:lstStyle/>
        <a:p>
          <a:endParaRPr lang="en-US"/>
        </a:p>
      </dgm:t>
    </dgm:pt>
    <dgm:pt modelId="{0A5574DC-523E-49B8-92F6-84946CB5A7D4}">
      <dgm:prSet custT="1"/>
      <dgm:spPr/>
      <dgm:t>
        <a:bodyPr/>
        <a:lstStyle/>
        <a:p>
          <a:r>
            <a:rPr lang="en-GB" sz="1400"/>
            <a:t>Slide 15: Critical Evaluation of M&amp;S Recruitment Approach</a:t>
          </a:r>
          <a:endParaRPr lang="en-US" sz="1400"/>
        </a:p>
      </dgm:t>
    </dgm:pt>
    <dgm:pt modelId="{7B8659E5-6815-4F6E-BAA3-30C1E24EF83C}" type="parTrans" cxnId="{D05AEFF9-C93C-473A-B546-47B167F17E7C}">
      <dgm:prSet/>
      <dgm:spPr/>
      <dgm:t>
        <a:bodyPr/>
        <a:lstStyle/>
        <a:p>
          <a:endParaRPr lang="en-US"/>
        </a:p>
      </dgm:t>
    </dgm:pt>
    <dgm:pt modelId="{18896018-2B65-46B3-A12A-49F1CD074566}" type="sibTrans" cxnId="{D05AEFF9-C93C-473A-B546-47B167F17E7C}">
      <dgm:prSet/>
      <dgm:spPr/>
      <dgm:t>
        <a:bodyPr/>
        <a:lstStyle/>
        <a:p>
          <a:endParaRPr lang="en-US"/>
        </a:p>
      </dgm:t>
    </dgm:pt>
    <dgm:pt modelId="{63CE4E8B-093E-4260-BCF6-AC73C7CDDF91}">
      <dgm:prSet custT="1"/>
      <dgm:spPr/>
      <dgm:t>
        <a:bodyPr/>
        <a:lstStyle/>
        <a:p>
          <a:r>
            <a:rPr lang="en-GB" sz="1400"/>
            <a:t>Slide 16: Identification of Learning and Development Needs</a:t>
          </a:r>
          <a:endParaRPr lang="en-US" sz="1400"/>
        </a:p>
      </dgm:t>
    </dgm:pt>
    <dgm:pt modelId="{772A78CF-1589-4995-9053-E23128FD2446}" type="parTrans" cxnId="{2CD4B16E-EB97-40B5-91FD-70FAB7D61D3D}">
      <dgm:prSet/>
      <dgm:spPr/>
      <dgm:t>
        <a:bodyPr/>
        <a:lstStyle/>
        <a:p>
          <a:endParaRPr lang="en-US"/>
        </a:p>
      </dgm:t>
    </dgm:pt>
    <dgm:pt modelId="{A610EFBE-D6D2-47D7-9348-0EB80178CC7A}" type="sibTrans" cxnId="{2CD4B16E-EB97-40B5-91FD-70FAB7D61D3D}">
      <dgm:prSet/>
      <dgm:spPr/>
      <dgm:t>
        <a:bodyPr/>
        <a:lstStyle/>
        <a:p>
          <a:endParaRPr lang="en-US"/>
        </a:p>
      </dgm:t>
    </dgm:pt>
    <dgm:pt modelId="{02B3FAA9-21CF-40E1-BA5F-66A8A5BD84BF}">
      <dgm:prSet custT="1"/>
      <dgm:spPr/>
      <dgm:t>
        <a:bodyPr/>
        <a:lstStyle/>
        <a:p>
          <a:r>
            <a:rPr lang="en-GB" sz="1400"/>
            <a:t>Slide 17: Behaviourist Learning Theory Application</a:t>
          </a:r>
          <a:endParaRPr lang="en-US" sz="1400"/>
        </a:p>
      </dgm:t>
    </dgm:pt>
    <dgm:pt modelId="{8E7D99C9-C2CA-4C2D-8393-EF7A0BB08C05}" type="parTrans" cxnId="{8F80CE4F-12D5-450C-B61C-F5364C18B98A}">
      <dgm:prSet/>
      <dgm:spPr/>
      <dgm:t>
        <a:bodyPr/>
        <a:lstStyle/>
        <a:p>
          <a:endParaRPr lang="en-US"/>
        </a:p>
      </dgm:t>
    </dgm:pt>
    <dgm:pt modelId="{7D27817A-4CCB-4F24-BFEB-926664FAF1AD}" type="sibTrans" cxnId="{8F80CE4F-12D5-450C-B61C-F5364C18B98A}">
      <dgm:prSet/>
      <dgm:spPr/>
      <dgm:t>
        <a:bodyPr/>
        <a:lstStyle/>
        <a:p>
          <a:endParaRPr lang="en-US"/>
        </a:p>
      </dgm:t>
    </dgm:pt>
    <dgm:pt modelId="{DE65CE46-29B4-431B-8236-4B53D2D7430F}">
      <dgm:prSet custT="1"/>
      <dgm:spPr/>
      <dgm:t>
        <a:bodyPr/>
        <a:lstStyle/>
        <a:p>
          <a:r>
            <a:rPr lang="en-GB" sz="1400"/>
            <a:t>Slide 18: Cognitivist Learning Theory Application</a:t>
          </a:r>
          <a:endParaRPr lang="en-US" sz="1400"/>
        </a:p>
      </dgm:t>
    </dgm:pt>
    <dgm:pt modelId="{E2BB05BD-BF51-4E16-943A-6AF6FCD1D171}" type="parTrans" cxnId="{121FA8DD-C8F9-4533-BB7F-D9E15888E0B5}">
      <dgm:prSet/>
      <dgm:spPr/>
      <dgm:t>
        <a:bodyPr/>
        <a:lstStyle/>
        <a:p>
          <a:endParaRPr lang="en-US"/>
        </a:p>
      </dgm:t>
    </dgm:pt>
    <dgm:pt modelId="{1A37CA70-490B-4DB7-92AC-776DD2A72A0F}" type="sibTrans" cxnId="{121FA8DD-C8F9-4533-BB7F-D9E15888E0B5}">
      <dgm:prSet/>
      <dgm:spPr/>
      <dgm:t>
        <a:bodyPr/>
        <a:lstStyle/>
        <a:p>
          <a:endParaRPr lang="en-US"/>
        </a:p>
      </dgm:t>
    </dgm:pt>
    <dgm:pt modelId="{D908368A-29DE-4BC2-B5BD-B883F5C3AC42}">
      <dgm:prSet custT="1"/>
      <dgm:spPr/>
      <dgm:t>
        <a:bodyPr/>
        <a:lstStyle/>
        <a:p>
          <a:r>
            <a:rPr lang="en-GB" sz="1400"/>
            <a:t>Slide 19: Humanist Learning Theory Application</a:t>
          </a:r>
          <a:endParaRPr lang="en-US" sz="1400"/>
        </a:p>
      </dgm:t>
    </dgm:pt>
    <dgm:pt modelId="{229746E6-77BD-44C0-9C14-1E46F13E0E75}" type="parTrans" cxnId="{1B668F86-060E-4D05-8A71-F988C1F57210}">
      <dgm:prSet/>
      <dgm:spPr/>
      <dgm:t>
        <a:bodyPr/>
        <a:lstStyle/>
        <a:p>
          <a:endParaRPr lang="en-US"/>
        </a:p>
      </dgm:t>
    </dgm:pt>
    <dgm:pt modelId="{95AE32BD-E1AE-406D-AB5D-1FCF9898E643}" type="sibTrans" cxnId="{1B668F86-060E-4D05-8A71-F988C1F57210}">
      <dgm:prSet/>
      <dgm:spPr/>
      <dgm:t>
        <a:bodyPr/>
        <a:lstStyle/>
        <a:p>
          <a:endParaRPr lang="en-US"/>
        </a:p>
      </dgm:t>
    </dgm:pt>
    <dgm:pt modelId="{4776EA0C-E380-441C-A5A4-C78D8A79788C}">
      <dgm:prSet custT="1"/>
      <dgm:spPr/>
      <dgm:t>
        <a:bodyPr/>
        <a:lstStyle/>
        <a:p>
          <a:r>
            <a:rPr lang="en-GB" sz="1400"/>
            <a:t>Slide 20: Experiential Learning (Kolb) Application</a:t>
          </a:r>
          <a:endParaRPr lang="en-US" sz="1400"/>
        </a:p>
      </dgm:t>
    </dgm:pt>
    <dgm:pt modelId="{9DB8EA13-335E-4115-9570-8702E195E0A4}" type="parTrans" cxnId="{314508B4-931B-4346-B1A3-CC307FD8786B}">
      <dgm:prSet/>
      <dgm:spPr/>
      <dgm:t>
        <a:bodyPr/>
        <a:lstStyle/>
        <a:p>
          <a:endParaRPr lang="en-US"/>
        </a:p>
      </dgm:t>
    </dgm:pt>
    <dgm:pt modelId="{78A37F58-C36F-4608-A3CE-EA89229C0B40}" type="sibTrans" cxnId="{314508B4-931B-4346-B1A3-CC307FD8786B}">
      <dgm:prSet/>
      <dgm:spPr/>
      <dgm:t>
        <a:bodyPr/>
        <a:lstStyle/>
        <a:p>
          <a:endParaRPr lang="en-US"/>
        </a:p>
      </dgm:t>
    </dgm:pt>
    <dgm:pt modelId="{262BD234-2864-4D1C-9EFF-036257CBDE1A}">
      <dgm:prSet custT="1"/>
      <dgm:spPr/>
      <dgm:t>
        <a:bodyPr/>
        <a:lstStyle/>
        <a:p>
          <a:r>
            <a:rPr lang="en-GB" sz="1400"/>
            <a:t>Slide 21: Critical Comparison of Learning Theories in Retail Context</a:t>
          </a:r>
          <a:endParaRPr lang="en-US" sz="1400"/>
        </a:p>
      </dgm:t>
    </dgm:pt>
    <dgm:pt modelId="{5680079F-4581-40F5-B991-7409A2228E56}" type="parTrans" cxnId="{1A368BA2-5A7F-4CF3-B956-30611716D60D}">
      <dgm:prSet/>
      <dgm:spPr/>
      <dgm:t>
        <a:bodyPr/>
        <a:lstStyle/>
        <a:p>
          <a:endParaRPr lang="en-US"/>
        </a:p>
      </dgm:t>
    </dgm:pt>
    <dgm:pt modelId="{B67B51CC-5429-4F31-B74E-C531195D824A}" type="sibTrans" cxnId="{1A368BA2-5A7F-4CF3-B956-30611716D60D}">
      <dgm:prSet/>
      <dgm:spPr/>
      <dgm:t>
        <a:bodyPr/>
        <a:lstStyle/>
        <a:p>
          <a:endParaRPr lang="en-US"/>
        </a:p>
      </dgm:t>
    </dgm:pt>
    <dgm:pt modelId="{0289F271-3717-4DFF-9E9F-53A9098AF5D1}">
      <dgm:prSet custT="1"/>
      <dgm:spPr/>
      <dgm:t>
        <a:bodyPr/>
        <a:lstStyle/>
        <a:p>
          <a:r>
            <a:rPr lang="en-GB" sz="1400"/>
            <a:t>Slide 22: Conclusion</a:t>
          </a:r>
          <a:endParaRPr lang="en-US" sz="1400"/>
        </a:p>
      </dgm:t>
    </dgm:pt>
    <dgm:pt modelId="{F5923565-00DA-4AAD-BDE6-FAC1890415A3}" type="parTrans" cxnId="{B4DA9635-0414-4AF6-8867-D142C946761D}">
      <dgm:prSet/>
      <dgm:spPr/>
      <dgm:t>
        <a:bodyPr/>
        <a:lstStyle/>
        <a:p>
          <a:endParaRPr lang="en-US"/>
        </a:p>
      </dgm:t>
    </dgm:pt>
    <dgm:pt modelId="{0EAEB7C6-AC9B-4AD2-8A44-EC674DDD009B}" type="sibTrans" cxnId="{B4DA9635-0414-4AF6-8867-D142C946761D}">
      <dgm:prSet/>
      <dgm:spPr/>
      <dgm:t>
        <a:bodyPr/>
        <a:lstStyle/>
        <a:p>
          <a:endParaRPr lang="en-US"/>
        </a:p>
      </dgm:t>
    </dgm:pt>
    <dgm:pt modelId="{71BB516C-1BF6-4E5A-B803-34BA2FFF85FD}">
      <dgm:prSet custT="1"/>
      <dgm:spPr/>
      <dgm:t>
        <a:bodyPr/>
        <a:lstStyle/>
        <a:p>
          <a:r>
            <a:rPr lang="en-GB" sz="1400"/>
            <a:t>Slide 23: References </a:t>
          </a:r>
          <a:endParaRPr lang="en-US" sz="1400"/>
        </a:p>
      </dgm:t>
    </dgm:pt>
    <dgm:pt modelId="{F4279BC3-3D0D-4E48-AC81-8ABFF2DEFAF7}" type="parTrans" cxnId="{C1739EF7-DDFE-47EF-B848-F23AF60C3916}">
      <dgm:prSet/>
      <dgm:spPr/>
      <dgm:t>
        <a:bodyPr/>
        <a:lstStyle/>
        <a:p>
          <a:endParaRPr lang="en-US"/>
        </a:p>
      </dgm:t>
    </dgm:pt>
    <dgm:pt modelId="{5B33A186-07E3-433E-81ED-90E33F8D2395}" type="sibTrans" cxnId="{C1739EF7-DDFE-47EF-B848-F23AF60C3916}">
      <dgm:prSet/>
      <dgm:spPr/>
      <dgm:t>
        <a:bodyPr/>
        <a:lstStyle/>
        <a:p>
          <a:endParaRPr lang="en-US"/>
        </a:p>
      </dgm:t>
    </dgm:pt>
    <dgm:pt modelId="{202B23D2-1333-40CC-82A9-B52E4D09859D}" type="pres">
      <dgm:prSet presAssocID="{D809C0B0-F886-4EBA-BF76-31C22F48BB67}" presName="diagram" presStyleCnt="0">
        <dgm:presLayoutVars>
          <dgm:dir/>
          <dgm:resizeHandles val="exact"/>
        </dgm:presLayoutVars>
      </dgm:prSet>
      <dgm:spPr/>
    </dgm:pt>
    <dgm:pt modelId="{34C1E7A2-5573-41F0-89FA-CAEE727B14B0}" type="pres">
      <dgm:prSet presAssocID="{018B06C6-7414-4496-8003-31E6A8D841B8}" presName="node" presStyleLbl="node1" presStyleIdx="0" presStyleCnt="23">
        <dgm:presLayoutVars>
          <dgm:bulletEnabled val="1"/>
        </dgm:presLayoutVars>
      </dgm:prSet>
      <dgm:spPr/>
    </dgm:pt>
    <dgm:pt modelId="{E41A4C28-C6E8-47A1-892C-ECD4D08EB59A}" type="pres">
      <dgm:prSet presAssocID="{D1AAACCD-6756-4B51-B523-64AA6E1B53D2}" presName="sibTrans" presStyleCnt="0"/>
      <dgm:spPr/>
    </dgm:pt>
    <dgm:pt modelId="{1C9C1016-2365-40C3-8804-B59885754952}" type="pres">
      <dgm:prSet presAssocID="{27C02C9F-8254-41E3-A1DD-1B4CADC72FAA}" presName="node" presStyleLbl="node1" presStyleIdx="1" presStyleCnt="23">
        <dgm:presLayoutVars>
          <dgm:bulletEnabled val="1"/>
        </dgm:presLayoutVars>
      </dgm:prSet>
      <dgm:spPr/>
    </dgm:pt>
    <dgm:pt modelId="{74A85D48-A862-47B0-A2E6-4378C4FFE325}" type="pres">
      <dgm:prSet presAssocID="{EFB1A17B-62A5-45FE-B215-A4E19F059F18}" presName="sibTrans" presStyleCnt="0"/>
      <dgm:spPr/>
    </dgm:pt>
    <dgm:pt modelId="{F4A323B6-6DF4-4298-AC4F-B7A8C9B12F5B}" type="pres">
      <dgm:prSet presAssocID="{02C5A0C0-116C-4FE8-AA6A-660A451804C9}" presName="node" presStyleLbl="node1" presStyleIdx="2" presStyleCnt="23">
        <dgm:presLayoutVars>
          <dgm:bulletEnabled val="1"/>
        </dgm:presLayoutVars>
      </dgm:prSet>
      <dgm:spPr/>
    </dgm:pt>
    <dgm:pt modelId="{EBE7A06D-7504-41C4-A55E-92F523FEE159}" type="pres">
      <dgm:prSet presAssocID="{0C0DDF1E-9273-4F65-81A9-BDA94455F53D}" presName="sibTrans" presStyleCnt="0"/>
      <dgm:spPr/>
    </dgm:pt>
    <dgm:pt modelId="{A38FA739-A8DB-45FA-9DD9-CCA6D9BDE10E}" type="pres">
      <dgm:prSet presAssocID="{153ED717-B01E-4B22-BE91-8AF2FFDD532D}" presName="node" presStyleLbl="node1" presStyleIdx="3" presStyleCnt="23">
        <dgm:presLayoutVars>
          <dgm:bulletEnabled val="1"/>
        </dgm:presLayoutVars>
      </dgm:prSet>
      <dgm:spPr/>
    </dgm:pt>
    <dgm:pt modelId="{D1206D2F-2F68-4580-95E0-6885460D9F71}" type="pres">
      <dgm:prSet presAssocID="{3B666985-6B93-4E7D-833C-7DD43970237F}" presName="sibTrans" presStyleCnt="0"/>
      <dgm:spPr/>
    </dgm:pt>
    <dgm:pt modelId="{BCF38295-2DD0-429C-9251-2DF9AD372B20}" type="pres">
      <dgm:prSet presAssocID="{DCCED838-DCB0-42C1-9CDA-076EB70C3503}" presName="node" presStyleLbl="node1" presStyleIdx="4" presStyleCnt="23">
        <dgm:presLayoutVars>
          <dgm:bulletEnabled val="1"/>
        </dgm:presLayoutVars>
      </dgm:prSet>
      <dgm:spPr/>
    </dgm:pt>
    <dgm:pt modelId="{B7B41E53-658F-45C3-917F-0DDD2B99C40D}" type="pres">
      <dgm:prSet presAssocID="{40F66AD7-DECF-4648-95D3-4B07147EDD0C}" presName="sibTrans" presStyleCnt="0"/>
      <dgm:spPr/>
    </dgm:pt>
    <dgm:pt modelId="{9E4C11CC-6FD9-4897-947E-D7D745758B78}" type="pres">
      <dgm:prSet presAssocID="{7800F66C-290E-49EC-A899-B062DCE5DF71}" presName="node" presStyleLbl="node1" presStyleIdx="5" presStyleCnt="23">
        <dgm:presLayoutVars>
          <dgm:bulletEnabled val="1"/>
        </dgm:presLayoutVars>
      </dgm:prSet>
      <dgm:spPr/>
    </dgm:pt>
    <dgm:pt modelId="{4C6254FA-47FB-4116-93FB-5E4F64C4AE07}" type="pres">
      <dgm:prSet presAssocID="{F3F083FD-EB66-4B56-87DD-280A60DDB008}" presName="sibTrans" presStyleCnt="0"/>
      <dgm:spPr/>
    </dgm:pt>
    <dgm:pt modelId="{A23FF78E-20C3-4794-9F4E-86EB26C69888}" type="pres">
      <dgm:prSet presAssocID="{8A6656C2-37AC-4471-AE40-18E896FE90A8}" presName="node" presStyleLbl="node1" presStyleIdx="6" presStyleCnt="23">
        <dgm:presLayoutVars>
          <dgm:bulletEnabled val="1"/>
        </dgm:presLayoutVars>
      </dgm:prSet>
      <dgm:spPr/>
    </dgm:pt>
    <dgm:pt modelId="{43B0294B-E960-4CA6-8360-F9AECE92F9FB}" type="pres">
      <dgm:prSet presAssocID="{519E17FE-970F-4B3A-8E6D-C45BF726330B}" presName="sibTrans" presStyleCnt="0"/>
      <dgm:spPr/>
    </dgm:pt>
    <dgm:pt modelId="{7E6BD104-485A-44BC-B3F7-91C86D48028E}" type="pres">
      <dgm:prSet presAssocID="{5E3463E9-9906-432A-8E5B-AC0D82BC8F5A}" presName="node" presStyleLbl="node1" presStyleIdx="7" presStyleCnt="23">
        <dgm:presLayoutVars>
          <dgm:bulletEnabled val="1"/>
        </dgm:presLayoutVars>
      </dgm:prSet>
      <dgm:spPr/>
    </dgm:pt>
    <dgm:pt modelId="{8BD11BD3-C795-40F2-AAF3-F733AFA1C1F3}" type="pres">
      <dgm:prSet presAssocID="{ECE8AD67-8BA1-4DC4-8549-D94E95E58B6B}" presName="sibTrans" presStyleCnt="0"/>
      <dgm:spPr/>
    </dgm:pt>
    <dgm:pt modelId="{F03C8AC7-4897-4A1E-A9B4-FD360A0EBA0B}" type="pres">
      <dgm:prSet presAssocID="{E2DDC97D-BBCE-483E-B28B-1E5A8C404132}" presName="node" presStyleLbl="node1" presStyleIdx="8" presStyleCnt="23">
        <dgm:presLayoutVars>
          <dgm:bulletEnabled val="1"/>
        </dgm:presLayoutVars>
      </dgm:prSet>
      <dgm:spPr/>
    </dgm:pt>
    <dgm:pt modelId="{443C548D-3D66-4A79-82AA-406C1F563BD1}" type="pres">
      <dgm:prSet presAssocID="{861195E7-D2E9-4B96-8F91-A500A2B44D9C}" presName="sibTrans" presStyleCnt="0"/>
      <dgm:spPr/>
    </dgm:pt>
    <dgm:pt modelId="{6CA1E001-E1B6-42C7-B60E-8A751B313D39}" type="pres">
      <dgm:prSet presAssocID="{EDB030F6-7974-4785-B673-C16711F2F9C5}" presName="node" presStyleLbl="node1" presStyleIdx="9" presStyleCnt="23">
        <dgm:presLayoutVars>
          <dgm:bulletEnabled val="1"/>
        </dgm:presLayoutVars>
      </dgm:prSet>
      <dgm:spPr/>
    </dgm:pt>
    <dgm:pt modelId="{7DDCA5B6-B04A-4E89-BA0D-E710B3094FD5}" type="pres">
      <dgm:prSet presAssocID="{22A3C9B3-090A-4ABA-B8DB-07E6F420792A}" presName="sibTrans" presStyleCnt="0"/>
      <dgm:spPr/>
    </dgm:pt>
    <dgm:pt modelId="{BC3EF031-49ED-4712-88E2-C819068411F0}" type="pres">
      <dgm:prSet presAssocID="{870CDF8B-984E-44CE-AB1D-B1AE6BB89136}" presName="node" presStyleLbl="node1" presStyleIdx="10" presStyleCnt="23">
        <dgm:presLayoutVars>
          <dgm:bulletEnabled val="1"/>
        </dgm:presLayoutVars>
      </dgm:prSet>
      <dgm:spPr/>
    </dgm:pt>
    <dgm:pt modelId="{C13B6A96-0A58-4A56-A961-9E84C0EA5F3E}" type="pres">
      <dgm:prSet presAssocID="{BE58637C-E139-4C2C-AED8-58FD20AAACC1}" presName="sibTrans" presStyleCnt="0"/>
      <dgm:spPr/>
    </dgm:pt>
    <dgm:pt modelId="{EB9726D2-71D7-47F2-8711-DA8D35FC0B84}" type="pres">
      <dgm:prSet presAssocID="{54AB7CA3-8289-42EA-886E-A9826A6A2B05}" presName="node" presStyleLbl="node1" presStyleIdx="11" presStyleCnt="23">
        <dgm:presLayoutVars>
          <dgm:bulletEnabled val="1"/>
        </dgm:presLayoutVars>
      </dgm:prSet>
      <dgm:spPr/>
    </dgm:pt>
    <dgm:pt modelId="{329A0D53-020C-4657-9D17-30888B26625D}" type="pres">
      <dgm:prSet presAssocID="{A709FCD1-6FAD-4173-8086-FB53DCDFE73A}" presName="sibTrans" presStyleCnt="0"/>
      <dgm:spPr/>
    </dgm:pt>
    <dgm:pt modelId="{2D87EA83-4735-4472-968F-40AFC4A8C377}" type="pres">
      <dgm:prSet presAssocID="{ADC45E78-1A09-44F8-8AAE-D993DDA66A76}" presName="node" presStyleLbl="node1" presStyleIdx="12" presStyleCnt="23">
        <dgm:presLayoutVars>
          <dgm:bulletEnabled val="1"/>
        </dgm:presLayoutVars>
      </dgm:prSet>
      <dgm:spPr/>
    </dgm:pt>
    <dgm:pt modelId="{FFFA7183-2991-49A0-B9AF-1F7606A88232}" type="pres">
      <dgm:prSet presAssocID="{81E268A3-2DC5-4AF0-98A4-1CDBAC0D73D1}" presName="sibTrans" presStyleCnt="0"/>
      <dgm:spPr/>
    </dgm:pt>
    <dgm:pt modelId="{3501C6EB-2EF0-4AA2-9877-652155FEA6AE}" type="pres">
      <dgm:prSet presAssocID="{9B0D9529-F899-4F86-9CDE-A13926180EB3}" presName="node" presStyleLbl="node1" presStyleIdx="13" presStyleCnt="23">
        <dgm:presLayoutVars>
          <dgm:bulletEnabled val="1"/>
        </dgm:presLayoutVars>
      </dgm:prSet>
      <dgm:spPr/>
    </dgm:pt>
    <dgm:pt modelId="{FC48CC78-0E3C-4276-9E1B-DD3AA8C0FC98}" type="pres">
      <dgm:prSet presAssocID="{96184036-54BC-44D4-B3DB-85E790CC4D05}" presName="sibTrans" presStyleCnt="0"/>
      <dgm:spPr/>
    </dgm:pt>
    <dgm:pt modelId="{A95CD9C3-0DAF-4DB6-9612-D6580579A1B8}" type="pres">
      <dgm:prSet presAssocID="{0A5574DC-523E-49B8-92F6-84946CB5A7D4}" presName="node" presStyleLbl="node1" presStyleIdx="14" presStyleCnt="23">
        <dgm:presLayoutVars>
          <dgm:bulletEnabled val="1"/>
        </dgm:presLayoutVars>
      </dgm:prSet>
      <dgm:spPr/>
    </dgm:pt>
    <dgm:pt modelId="{02EB3875-0472-4509-ACCA-3CAC83C387F7}" type="pres">
      <dgm:prSet presAssocID="{18896018-2B65-46B3-A12A-49F1CD074566}" presName="sibTrans" presStyleCnt="0"/>
      <dgm:spPr/>
    </dgm:pt>
    <dgm:pt modelId="{4A9FC662-D160-489E-9E0B-2E3047EEF884}" type="pres">
      <dgm:prSet presAssocID="{63CE4E8B-093E-4260-BCF6-AC73C7CDDF91}" presName="node" presStyleLbl="node1" presStyleIdx="15" presStyleCnt="23">
        <dgm:presLayoutVars>
          <dgm:bulletEnabled val="1"/>
        </dgm:presLayoutVars>
      </dgm:prSet>
      <dgm:spPr/>
    </dgm:pt>
    <dgm:pt modelId="{951324AC-5EEA-4E54-BBA0-A12C03B20D07}" type="pres">
      <dgm:prSet presAssocID="{A610EFBE-D6D2-47D7-9348-0EB80178CC7A}" presName="sibTrans" presStyleCnt="0"/>
      <dgm:spPr/>
    </dgm:pt>
    <dgm:pt modelId="{CC1F6CF1-F6D7-4557-A9C5-0E7261066E3E}" type="pres">
      <dgm:prSet presAssocID="{02B3FAA9-21CF-40E1-BA5F-66A8A5BD84BF}" presName="node" presStyleLbl="node1" presStyleIdx="16" presStyleCnt="23">
        <dgm:presLayoutVars>
          <dgm:bulletEnabled val="1"/>
        </dgm:presLayoutVars>
      </dgm:prSet>
      <dgm:spPr/>
    </dgm:pt>
    <dgm:pt modelId="{3FB10F07-D002-4B29-8B8C-7B8616DA3630}" type="pres">
      <dgm:prSet presAssocID="{7D27817A-4CCB-4F24-BFEB-926664FAF1AD}" presName="sibTrans" presStyleCnt="0"/>
      <dgm:spPr/>
    </dgm:pt>
    <dgm:pt modelId="{D4C543DB-2187-4F09-9294-C5C90C599F57}" type="pres">
      <dgm:prSet presAssocID="{DE65CE46-29B4-431B-8236-4B53D2D7430F}" presName="node" presStyleLbl="node1" presStyleIdx="17" presStyleCnt="23">
        <dgm:presLayoutVars>
          <dgm:bulletEnabled val="1"/>
        </dgm:presLayoutVars>
      </dgm:prSet>
      <dgm:spPr/>
    </dgm:pt>
    <dgm:pt modelId="{4C1EC792-B55E-4D16-8790-2CA106240A78}" type="pres">
      <dgm:prSet presAssocID="{1A37CA70-490B-4DB7-92AC-776DD2A72A0F}" presName="sibTrans" presStyleCnt="0"/>
      <dgm:spPr/>
    </dgm:pt>
    <dgm:pt modelId="{F23417A2-3C1C-445E-9C54-6E34986CA781}" type="pres">
      <dgm:prSet presAssocID="{D908368A-29DE-4BC2-B5BD-B883F5C3AC42}" presName="node" presStyleLbl="node1" presStyleIdx="18" presStyleCnt="23">
        <dgm:presLayoutVars>
          <dgm:bulletEnabled val="1"/>
        </dgm:presLayoutVars>
      </dgm:prSet>
      <dgm:spPr/>
    </dgm:pt>
    <dgm:pt modelId="{F11563B6-E7A7-441D-9266-ACB1BBE29A54}" type="pres">
      <dgm:prSet presAssocID="{95AE32BD-E1AE-406D-AB5D-1FCF9898E643}" presName="sibTrans" presStyleCnt="0"/>
      <dgm:spPr/>
    </dgm:pt>
    <dgm:pt modelId="{341E4F73-C367-47D6-BE51-5723BE1C163D}" type="pres">
      <dgm:prSet presAssocID="{4776EA0C-E380-441C-A5A4-C78D8A79788C}" presName="node" presStyleLbl="node1" presStyleIdx="19" presStyleCnt="23">
        <dgm:presLayoutVars>
          <dgm:bulletEnabled val="1"/>
        </dgm:presLayoutVars>
      </dgm:prSet>
      <dgm:spPr/>
    </dgm:pt>
    <dgm:pt modelId="{EB2F684B-A4D5-406B-9C80-6A915D3F14F2}" type="pres">
      <dgm:prSet presAssocID="{78A37F58-C36F-4608-A3CE-EA89229C0B40}" presName="sibTrans" presStyleCnt="0"/>
      <dgm:spPr/>
    </dgm:pt>
    <dgm:pt modelId="{110812AC-8ADB-47D8-B1B4-8FE6955F8668}" type="pres">
      <dgm:prSet presAssocID="{262BD234-2864-4D1C-9EFF-036257CBDE1A}" presName="node" presStyleLbl="node1" presStyleIdx="20" presStyleCnt="23">
        <dgm:presLayoutVars>
          <dgm:bulletEnabled val="1"/>
        </dgm:presLayoutVars>
      </dgm:prSet>
      <dgm:spPr/>
    </dgm:pt>
    <dgm:pt modelId="{122E8BB3-50F2-4DA0-A3F6-12DB75627AF7}" type="pres">
      <dgm:prSet presAssocID="{B67B51CC-5429-4F31-B74E-C531195D824A}" presName="sibTrans" presStyleCnt="0"/>
      <dgm:spPr/>
    </dgm:pt>
    <dgm:pt modelId="{6D470170-760E-45CA-BF4B-0BEAEEB2F4D0}" type="pres">
      <dgm:prSet presAssocID="{0289F271-3717-4DFF-9E9F-53A9098AF5D1}" presName="node" presStyleLbl="node1" presStyleIdx="21" presStyleCnt="23">
        <dgm:presLayoutVars>
          <dgm:bulletEnabled val="1"/>
        </dgm:presLayoutVars>
      </dgm:prSet>
      <dgm:spPr/>
    </dgm:pt>
    <dgm:pt modelId="{69C1374F-190D-4EAD-BEF0-451C9B95F77E}" type="pres">
      <dgm:prSet presAssocID="{0EAEB7C6-AC9B-4AD2-8A44-EC674DDD009B}" presName="sibTrans" presStyleCnt="0"/>
      <dgm:spPr/>
    </dgm:pt>
    <dgm:pt modelId="{81079795-1725-4484-9FA9-E16836A094F0}" type="pres">
      <dgm:prSet presAssocID="{71BB516C-1BF6-4E5A-B803-34BA2FFF85FD}" presName="node" presStyleLbl="node1" presStyleIdx="22" presStyleCnt="23">
        <dgm:presLayoutVars>
          <dgm:bulletEnabled val="1"/>
        </dgm:presLayoutVars>
      </dgm:prSet>
      <dgm:spPr/>
    </dgm:pt>
  </dgm:ptLst>
  <dgm:cxnLst>
    <dgm:cxn modelId="{2F12C407-F9C5-4245-BB7C-19FC1BFA5F35}" type="presOf" srcId="{870CDF8B-984E-44CE-AB1D-B1AE6BB89136}" destId="{BC3EF031-49ED-4712-88E2-C819068411F0}" srcOrd="0" destOrd="0" presId="urn:microsoft.com/office/officeart/2005/8/layout/default"/>
    <dgm:cxn modelId="{F5E4030F-61F7-4B16-A5BC-8DC81BCB5BE7}" type="presOf" srcId="{54AB7CA3-8289-42EA-886E-A9826A6A2B05}" destId="{EB9726D2-71D7-47F2-8711-DA8D35FC0B84}" srcOrd="0" destOrd="0" presId="urn:microsoft.com/office/officeart/2005/8/layout/default"/>
    <dgm:cxn modelId="{E78ADD13-31BB-4E4A-B519-6846B8C91073}" type="presOf" srcId="{7800F66C-290E-49EC-A899-B062DCE5DF71}" destId="{9E4C11CC-6FD9-4897-947E-D7D745758B78}" srcOrd="0" destOrd="0" presId="urn:microsoft.com/office/officeart/2005/8/layout/default"/>
    <dgm:cxn modelId="{1E8CAA14-94F5-4664-A87F-73D25381C6D5}" srcId="{D809C0B0-F886-4EBA-BF76-31C22F48BB67}" destId="{DCCED838-DCB0-42C1-9CDA-076EB70C3503}" srcOrd="4" destOrd="0" parTransId="{864D9DE8-4CE7-4130-98C9-03C0455ECFEA}" sibTransId="{40F66AD7-DECF-4648-95D3-4B07147EDD0C}"/>
    <dgm:cxn modelId="{03061C17-4398-4AC3-9DAA-1850D0D91BEC}" srcId="{D809C0B0-F886-4EBA-BF76-31C22F48BB67}" destId="{018B06C6-7414-4496-8003-31E6A8D841B8}" srcOrd="0" destOrd="0" parTransId="{950D4991-A875-456B-A8BA-B2706DADFBDC}" sibTransId="{D1AAACCD-6756-4B51-B523-64AA6E1B53D2}"/>
    <dgm:cxn modelId="{F6A49E19-99B2-4AAB-9328-AA07B2A76F89}" type="presOf" srcId="{71BB516C-1BF6-4E5A-B803-34BA2FFF85FD}" destId="{81079795-1725-4484-9FA9-E16836A094F0}" srcOrd="0" destOrd="0" presId="urn:microsoft.com/office/officeart/2005/8/layout/default"/>
    <dgm:cxn modelId="{4587E121-7DC5-4915-80D9-70559763DC1F}" type="presOf" srcId="{9B0D9529-F899-4F86-9CDE-A13926180EB3}" destId="{3501C6EB-2EF0-4AA2-9877-652155FEA6AE}" srcOrd="0" destOrd="0" presId="urn:microsoft.com/office/officeart/2005/8/layout/default"/>
    <dgm:cxn modelId="{A8D90F25-9F5D-4BCF-B332-C8233531E6A1}" type="presOf" srcId="{27C02C9F-8254-41E3-A1DD-1B4CADC72FAA}" destId="{1C9C1016-2365-40C3-8804-B59885754952}" srcOrd="0" destOrd="0" presId="urn:microsoft.com/office/officeart/2005/8/layout/default"/>
    <dgm:cxn modelId="{C4A4332B-2219-4C13-A226-1EA0736C41F9}" type="presOf" srcId="{D809C0B0-F886-4EBA-BF76-31C22F48BB67}" destId="{202B23D2-1333-40CC-82A9-B52E4D09859D}" srcOrd="0" destOrd="0" presId="urn:microsoft.com/office/officeart/2005/8/layout/default"/>
    <dgm:cxn modelId="{62187E2C-4A1B-4357-BAB1-541B2D485BF1}" type="presOf" srcId="{0A5574DC-523E-49B8-92F6-84946CB5A7D4}" destId="{A95CD9C3-0DAF-4DB6-9612-D6580579A1B8}" srcOrd="0" destOrd="0" presId="urn:microsoft.com/office/officeart/2005/8/layout/default"/>
    <dgm:cxn modelId="{42D40735-32C6-45FB-BAEA-399FFE889BC0}" type="presOf" srcId="{8A6656C2-37AC-4471-AE40-18E896FE90A8}" destId="{A23FF78E-20C3-4794-9F4E-86EB26C69888}" srcOrd="0" destOrd="0" presId="urn:microsoft.com/office/officeart/2005/8/layout/default"/>
    <dgm:cxn modelId="{B4DA9635-0414-4AF6-8867-D142C946761D}" srcId="{D809C0B0-F886-4EBA-BF76-31C22F48BB67}" destId="{0289F271-3717-4DFF-9E9F-53A9098AF5D1}" srcOrd="21" destOrd="0" parTransId="{F5923565-00DA-4AAD-BDE6-FAC1890415A3}" sibTransId="{0EAEB7C6-AC9B-4AD2-8A44-EC674DDD009B}"/>
    <dgm:cxn modelId="{C39AD03C-0DF8-4E45-B49D-12B197C7BF7B}" srcId="{D809C0B0-F886-4EBA-BF76-31C22F48BB67}" destId="{EDB030F6-7974-4785-B673-C16711F2F9C5}" srcOrd="9" destOrd="0" parTransId="{09358D1F-8167-408E-A4B8-02C702E02DE0}" sibTransId="{22A3C9B3-090A-4ABA-B8DB-07E6F420792A}"/>
    <dgm:cxn modelId="{517AC23E-9A19-4A1F-A9D1-35BB36153A8D}" type="presOf" srcId="{4776EA0C-E380-441C-A5A4-C78D8A79788C}" destId="{341E4F73-C367-47D6-BE51-5723BE1C163D}" srcOrd="0" destOrd="0" presId="urn:microsoft.com/office/officeart/2005/8/layout/default"/>
    <dgm:cxn modelId="{053E4D5B-B740-40EC-AB86-34BF92CDA293}" type="presOf" srcId="{0289F271-3717-4DFF-9E9F-53A9098AF5D1}" destId="{6D470170-760E-45CA-BF4B-0BEAEEB2F4D0}" srcOrd="0" destOrd="0" presId="urn:microsoft.com/office/officeart/2005/8/layout/default"/>
    <dgm:cxn modelId="{93E2AC5D-0860-4602-BADF-35611E0E3A08}" srcId="{D809C0B0-F886-4EBA-BF76-31C22F48BB67}" destId="{ADC45E78-1A09-44F8-8AAE-D993DDA66A76}" srcOrd="12" destOrd="0" parTransId="{5EF8F1E7-6E1F-48B2-986C-4169FB7866FF}" sibTransId="{81E268A3-2DC5-4AF0-98A4-1CDBAC0D73D1}"/>
    <dgm:cxn modelId="{C70E8261-6B8D-48A3-BD56-AE88DA421F9F}" srcId="{D809C0B0-F886-4EBA-BF76-31C22F48BB67}" destId="{7800F66C-290E-49EC-A899-B062DCE5DF71}" srcOrd="5" destOrd="0" parTransId="{44A336D1-A73F-454B-9B00-366976C66DFB}" sibTransId="{F3F083FD-EB66-4B56-87DD-280A60DDB008}"/>
    <dgm:cxn modelId="{CCB71263-76B9-4108-AC59-202FB0B92A50}" type="presOf" srcId="{E2DDC97D-BBCE-483E-B28B-1E5A8C404132}" destId="{F03C8AC7-4897-4A1E-A9B4-FD360A0EBA0B}" srcOrd="0" destOrd="0" presId="urn:microsoft.com/office/officeart/2005/8/layout/default"/>
    <dgm:cxn modelId="{86A62844-5DAF-4FF1-9A33-33C6F4A53CAC}" srcId="{D809C0B0-F886-4EBA-BF76-31C22F48BB67}" destId="{8A6656C2-37AC-4471-AE40-18E896FE90A8}" srcOrd="6" destOrd="0" parTransId="{BFC6AE61-94FF-4F53-A5BF-1318EAEEE2A5}" sibTransId="{519E17FE-970F-4B3A-8E6D-C45BF726330B}"/>
    <dgm:cxn modelId="{F7CDC566-3B78-47A5-A245-8423092C7A09}" type="presOf" srcId="{63CE4E8B-093E-4260-BCF6-AC73C7CDDF91}" destId="{4A9FC662-D160-489E-9E0B-2E3047EEF884}" srcOrd="0" destOrd="0" presId="urn:microsoft.com/office/officeart/2005/8/layout/default"/>
    <dgm:cxn modelId="{F07ED367-2D33-4894-9524-983AAE438406}" type="presOf" srcId="{DE65CE46-29B4-431B-8236-4B53D2D7430F}" destId="{D4C543DB-2187-4F09-9294-C5C90C599F57}" srcOrd="0" destOrd="0" presId="urn:microsoft.com/office/officeart/2005/8/layout/default"/>
    <dgm:cxn modelId="{9D9CAA48-1DE8-42F1-A363-F64C5CF61834}" type="presOf" srcId="{262BD234-2864-4D1C-9EFF-036257CBDE1A}" destId="{110812AC-8ADB-47D8-B1B4-8FE6955F8668}" srcOrd="0" destOrd="0" presId="urn:microsoft.com/office/officeart/2005/8/layout/default"/>
    <dgm:cxn modelId="{2CD4B16E-EB97-40B5-91FD-70FAB7D61D3D}" srcId="{D809C0B0-F886-4EBA-BF76-31C22F48BB67}" destId="{63CE4E8B-093E-4260-BCF6-AC73C7CDDF91}" srcOrd="15" destOrd="0" parTransId="{772A78CF-1589-4995-9053-E23128FD2446}" sibTransId="{A610EFBE-D6D2-47D7-9348-0EB80178CC7A}"/>
    <dgm:cxn modelId="{8F80CE4F-12D5-450C-B61C-F5364C18B98A}" srcId="{D809C0B0-F886-4EBA-BF76-31C22F48BB67}" destId="{02B3FAA9-21CF-40E1-BA5F-66A8A5BD84BF}" srcOrd="16" destOrd="0" parTransId="{8E7D99C9-C2CA-4C2D-8393-EF7A0BB08C05}" sibTransId="{7D27817A-4CCB-4F24-BFEB-926664FAF1AD}"/>
    <dgm:cxn modelId="{99197851-2AC1-4FEB-8EF7-AE454A2DC4D5}" srcId="{D809C0B0-F886-4EBA-BF76-31C22F48BB67}" destId="{54AB7CA3-8289-42EA-886E-A9826A6A2B05}" srcOrd="11" destOrd="0" parTransId="{1661919E-3D9B-4C5F-B641-DA42E69ABE07}" sibTransId="{A709FCD1-6FAD-4173-8086-FB53DCDFE73A}"/>
    <dgm:cxn modelId="{928DF758-ED22-497D-B47B-DEB6FEE3E66B}" srcId="{D809C0B0-F886-4EBA-BF76-31C22F48BB67}" destId="{27C02C9F-8254-41E3-A1DD-1B4CADC72FAA}" srcOrd="1" destOrd="0" parTransId="{0778D327-B5F1-4358-BD63-66567F93DF57}" sibTransId="{EFB1A17B-62A5-45FE-B215-A4E19F059F18}"/>
    <dgm:cxn modelId="{1BA1437A-8B23-4BF4-8705-CC10D47D583A}" type="presOf" srcId="{5E3463E9-9906-432A-8E5B-AC0D82BC8F5A}" destId="{7E6BD104-485A-44BC-B3F7-91C86D48028E}" srcOrd="0" destOrd="0" presId="urn:microsoft.com/office/officeart/2005/8/layout/default"/>
    <dgm:cxn modelId="{1AE16F7D-DFD4-4FAC-B174-CA4FD86B2339}" type="presOf" srcId="{DCCED838-DCB0-42C1-9CDA-076EB70C3503}" destId="{BCF38295-2DD0-429C-9251-2DF9AD372B20}" srcOrd="0" destOrd="0" presId="urn:microsoft.com/office/officeart/2005/8/layout/default"/>
    <dgm:cxn modelId="{1B668F86-060E-4D05-8A71-F988C1F57210}" srcId="{D809C0B0-F886-4EBA-BF76-31C22F48BB67}" destId="{D908368A-29DE-4BC2-B5BD-B883F5C3AC42}" srcOrd="18" destOrd="0" parTransId="{229746E6-77BD-44C0-9C14-1E46F13E0E75}" sibTransId="{95AE32BD-E1AE-406D-AB5D-1FCF9898E643}"/>
    <dgm:cxn modelId="{A504869E-36B0-49AD-8FA6-CA057A66CFCC}" srcId="{D809C0B0-F886-4EBA-BF76-31C22F48BB67}" destId="{E2DDC97D-BBCE-483E-B28B-1E5A8C404132}" srcOrd="8" destOrd="0" parTransId="{56E04B48-2071-4A99-A0E7-49BCABB5DA1F}" sibTransId="{861195E7-D2E9-4B96-8F91-A500A2B44D9C}"/>
    <dgm:cxn modelId="{1A368BA2-5A7F-4CF3-B956-30611716D60D}" srcId="{D809C0B0-F886-4EBA-BF76-31C22F48BB67}" destId="{262BD234-2864-4D1C-9EFF-036257CBDE1A}" srcOrd="20" destOrd="0" parTransId="{5680079F-4581-40F5-B991-7409A2228E56}" sibTransId="{B67B51CC-5429-4F31-B74E-C531195D824A}"/>
    <dgm:cxn modelId="{10BA93A4-6EAC-4867-84CF-4DC94D9C2C93}" srcId="{D809C0B0-F886-4EBA-BF76-31C22F48BB67}" destId="{9B0D9529-F899-4F86-9CDE-A13926180EB3}" srcOrd="13" destOrd="0" parTransId="{71B68727-8951-4273-B7DA-3CF087C9BB3D}" sibTransId="{96184036-54BC-44D4-B3DB-85E790CC4D05}"/>
    <dgm:cxn modelId="{C11D59A6-DB73-4F11-AC4A-DE26E19FD7D1}" type="presOf" srcId="{D908368A-29DE-4BC2-B5BD-B883F5C3AC42}" destId="{F23417A2-3C1C-445E-9C54-6E34986CA781}" srcOrd="0" destOrd="0" presId="urn:microsoft.com/office/officeart/2005/8/layout/default"/>
    <dgm:cxn modelId="{EA0795AD-BEE5-497B-85D7-A1EE5D8F83E5}" srcId="{D809C0B0-F886-4EBA-BF76-31C22F48BB67}" destId="{5E3463E9-9906-432A-8E5B-AC0D82BC8F5A}" srcOrd="7" destOrd="0" parTransId="{B072D968-1D6B-4939-9BEA-A5DB4079E94A}" sibTransId="{ECE8AD67-8BA1-4DC4-8549-D94E95E58B6B}"/>
    <dgm:cxn modelId="{65E713AE-C1C5-4767-8A9D-7FE793AA8977}" srcId="{D809C0B0-F886-4EBA-BF76-31C22F48BB67}" destId="{870CDF8B-984E-44CE-AB1D-B1AE6BB89136}" srcOrd="10" destOrd="0" parTransId="{D70007F6-6AF2-4637-8CF5-865F948B02A2}" sibTransId="{BE58637C-E139-4C2C-AED8-58FD20AAACC1}"/>
    <dgm:cxn modelId="{4BA834B0-DFD3-4709-9C0B-A884A3E53B6A}" type="presOf" srcId="{02C5A0C0-116C-4FE8-AA6A-660A451804C9}" destId="{F4A323B6-6DF4-4298-AC4F-B7A8C9B12F5B}" srcOrd="0" destOrd="0" presId="urn:microsoft.com/office/officeart/2005/8/layout/default"/>
    <dgm:cxn modelId="{314508B4-931B-4346-B1A3-CC307FD8786B}" srcId="{D809C0B0-F886-4EBA-BF76-31C22F48BB67}" destId="{4776EA0C-E380-441C-A5A4-C78D8A79788C}" srcOrd="19" destOrd="0" parTransId="{9DB8EA13-335E-4115-9570-8702E195E0A4}" sibTransId="{78A37F58-C36F-4608-A3CE-EA89229C0B40}"/>
    <dgm:cxn modelId="{B23976BE-13D0-4139-A0CF-F5B80B9C614A}" srcId="{D809C0B0-F886-4EBA-BF76-31C22F48BB67}" destId="{153ED717-B01E-4B22-BE91-8AF2FFDD532D}" srcOrd="3" destOrd="0" parTransId="{BFFF1D9D-46DA-46B7-8195-1EF7A9A6782A}" sibTransId="{3B666985-6B93-4E7D-833C-7DD43970237F}"/>
    <dgm:cxn modelId="{CC9931BF-47F3-4B7B-B631-468F8A09C4DB}" type="presOf" srcId="{02B3FAA9-21CF-40E1-BA5F-66A8A5BD84BF}" destId="{CC1F6CF1-F6D7-4557-A9C5-0E7261066E3E}" srcOrd="0" destOrd="0" presId="urn:microsoft.com/office/officeart/2005/8/layout/default"/>
    <dgm:cxn modelId="{4C1F34C6-9F6A-41A4-9FE2-FA4972AA216A}" type="presOf" srcId="{153ED717-B01E-4B22-BE91-8AF2FFDD532D}" destId="{A38FA739-A8DB-45FA-9DD9-CCA6D9BDE10E}" srcOrd="0" destOrd="0" presId="urn:microsoft.com/office/officeart/2005/8/layout/default"/>
    <dgm:cxn modelId="{778FC6D0-558B-420B-8A62-9550A123253B}" type="presOf" srcId="{018B06C6-7414-4496-8003-31E6A8D841B8}" destId="{34C1E7A2-5573-41F0-89FA-CAEE727B14B0}" srcOrd="0" destOrd="0" presId="urn:microsoft.com/office/officeart/2005/8/layout/default"/>
    <dgm:cxn modelId="{121FA8DD-C8F9-4533-BB7F-D9E15888E0B5}" srcId="{D809C0B0-F886-4EBA-BF76-31C22F48BB67}" destId="{DE65CE46-29B4-431B-8236-4B53D2D7430F}" srcOrd="17" destOrd="0" parTransId="{E2BB05BD-BF51-4E16-943A-6AF6FCD1D171}" sibTransId="{1A37CA70-490B-4DB7-92AC-776DD2A72A0F}"/>
    <dgm:cxn modelId="{D2B5B8ED-5A21-412B-A9F6-4A323C7C7199}" srcId="{D809C0B0-F886-4EBA-BF76-31C22F48BB67}" destId="{02C5A0C0-116C-4FE8-AA6A-660A451804C9}" srcOrd="2" destOrd="0" parTransId="{D56E97AE-6B71-4AD4-B4FE-78800707D284}" sibTransId="{0C0DDF1E-9273-4F65-81A9-BDA94455F53D}"/>
    <dgm:cxn modelId="{4A9B01F3-C3BD-42E1-A4F6-B1931BF613B7}" type="presOf" srcId="{EDB030F6-7974-4785-B673-C16711F2F9C5}" destId="{6CA1E001-E1B6-42C7-B60E-8A751B313D39}" srcOrd="0" destOrd="0" presId="urn:microsoft.com/office/officeart/2005/8/layout/default"/>
    <dgm:cxn modelId="{94787CF7-33FD-4844-B305-F7D19C80D486}" type="presOf" srcId="{ADC45E78-1A09-44F8-8AAE-D993DDA66A76}" destId="{2D87EA83-4735-4472-968F-40AFC4A8C377}" srcOrd="0" destOrd="0" presId="urn:microsoft.com/office/officeart/2005/8/layout/default"/>
    <dgm:cxn modelId="{C1739EF7-DDFE-47EF-B848-F23AF60C3916}" srcId="{D809C0B0-F886-4EBA-BF76-31C22F48BB67}" destId="{71BB516C-1BF6-4E5A-B803-34BA2FFF85FD}" srcOrd="22" destOrd="0" parTransId="{F4279BC3-3D0D-4E48-AC81-8ABFF2DEFAF7}" sibTransId="{5B33A186-07E3-433E-81ED-90E33F8D2395}"/>
    <dgm:cxn modelId="{D05AEFF9-C93C-473A-B546-47B167F17E7C}" srcId="{D809C0B0-F886-4EBA-BF76-31C22F48BB67}" destId="{0A5574DC-523E-49B8-92F6-84946CB5A7D4}" srcOrd="14" destOrd="0" parTransId="{7B8659E5-6815-4F6E-BAA3-30C1E24EF83C}" sibTransId="{18896018-2B65-46B3-A12A-49F1CD074566}"/>
    <dgm:cxn modelId="{89B466CB-8015-4914-8F0C-B7169034F1B8}" type="presParOf" srcId="{202B23D2-1333-40CC-82A9-B52E4D09859D}" destId="{34C1E7A2-5573-41F0-89FA-CAEE727B14B0}" srcOrd="0" destOrd="0" presId="urn:microsoft.com/office/officeart/2005/8/layout/default"/>
    <dgm:cxn modelId="{EDEDC4C8-A27C-43DD-B61C-F5A2E6A85295}" type="presParOf" srcId="{202B23D2-1333-40CC-82A9-B52E4D09859D}" destId="{E41A4C28-C6E8-47A1-892C-ECD4D08EB59A}" srcOrd="1" destOrd="0" presId="urn:microsoft.com/office/officeart/2005/8/layout/default"/>
    <dgm:cxn modelId="{CD879F55-5D0C-4216-A10C-014172E695CA}" type="presParOf" srcId="{202B23D2-1333-40CC-82A9-B52E4D09859D}" destId="{1C9C1016-2365-40C3-8804-B59885754952}" srcOrd="2" destOrd="0" presId="urn:microsoft.com/office/officeart/2005/8/layout/default"/>
    <dgm:cxn modelId="{7CF27002-0F95-483C-9629-2DF28A0BD34E}" type="presParOf" srcId="{202B23D2-1333-40CC-82A9-B52E4D09859D}" destId="{74A85D48-A862-47B0-A2E6-4378C4FFE325}" srcOrd="3" destOrd="0" presId="urn:microsoft.com/office/officeart/2005/8/layout/default"/>
    <dgm:cxn modelId="{CB0EDC4A-3FDD-4D58-9A52-B6AD720BA058}" type="presParOf" srcId="{202B23D2-1333-40CC-82A9-B52E4D09859D}" destId="{F4A323B6-6DF4-4298-AC4F-B7A8C9B12F5B}" srcOrd="4" destOrd="0" presId="urn:microsoft.com/office/officeart/2005/8/layout/default"/>
    <dgm:cxn modelId="{2EAE0AC2-47DB-4656-BD04-11E6C51AD76D}" type="presParOf" srcId="{202B23D2-1333-40CC-82A9-B52E4D09859D}" destId="{EBE7A06D-7504-41C4-A55E-92F523FEE159}" srcOrd="5" destOrd="0" presId="urn:microsoft.com/office/officeart/2005/8/layout/default"/>
    <dgm:cxn modelId="{CEFB7D92-5407-47CC-8B55-798A9231B513}" type="presParOf" srcId="{202B23D2-1333-40CC-82A9-B52E4D09859D}" destId="{A38FA739-A8DB-45FA-9DD9-CCA6D9BDE10E}" srcOrd="6" destOrd="0" presId="urn:microsoft.com/office/officeart/2005/8/layout/default"/>
    <dgm:cxn modelId="{8761B464-5BFC-4C8C-AD3F-0C26978DD585}" type="presParOf" srcId="{202B23D2-1333-40CC-82A9-B52E4D09859D}" destId="{D1206D2F-2F68-4580-95E0-6885460D9F71}" srcOrd="7" destOrd="0" presId="urn:microsoft.com/office/officeart/2005/8/layout/default"/>
    <dgm:cxn modelId="{1426EB40-9396-4C0B-A5F9-AAED573E69D1}" type="presParOf" srcId="{202B23D2-1333-40CC-82A9-B52E4D09859D}" destId="{BCF38295-2DD0-429C-9251-2DF9AD372B20}" srcOrd="8" destOrd="0" presId="urn:microsoft.com/office/officeart/2005/8/layout/default"/>
    <dgm:cxn modelId="{5242F26C-EC1B-4BDB-97B1-44031D49EA20}" type="presParOf" srcId="{202B23D2-1333-40CC-82A9-B52E4D09859D}" destId="{B7B41E53-658F-45C3-917F-0DDD2B99C40D}" srcOrd="9" destOrd="0" presId="urn:microsoft.com/office/officeart/2005/8/layout/default"/>
    <dgm:cxn modelId="{384A1C4A-391B-4A26-A31C-DA789BAB47E8}" type="presParOf" srcId="{202B23D2-1333-40CC-82A9-B52E4D09859D}" destId="{9E4C11CC-6FD9-4897-947E-D7D745758B78}" srcOrd="10" destOrd="0" presId="urn:microsoft.com/office/officeart/2005/8/layout/default"/>
    <dgm:cxn modelId="{3DB7FC31-B37A-4D13-9FAA-775DB73F7CBA}" type="presParOf" srcId="{202B23D2-1333-40CC-82A9-B52E4D09859D}" destId="{4C6254FA-47FB-4116-93FB-5E4F64C4AE07}" srcOrd="11" destOrd="0" presId="urn:microsoft.com/office/officeart/2005/8/layout/default"/>
    <dgm:cxn modelId="{7BBB7894-F8F9-4CF8-ACC1-5FA37A224CAE}" type="presParOf" srcId="{202B23D2-1333-40CC-82A9-B52E4D09859D}" destId="{A23FF78E-20C3-4794-9F4E-86EB26C69888}" srcOrd="12" destOrd="0" presId="urn:microsoft.com/office/officeart/2005/8/layout/default"/>
    <dgm:cxn modelId="{5077107E-16B8-4D4C-A633-7E1A60E24621}" type="presParOf" srcId="{202B23D2-1333-40CC-82A9-B52E4D09859D}" destId="{43B0294B-E960-4CA6-8360-F9AECE92F9FB}" srcOrd="13" destOrd="0" presId="urn:microsoft.com/office/officeart/2005/8/layout/default"/>
    <dgm:cxn modelId="{A5643B52-830A-4D13-9568-4CBEAB3F394B}" type="presParOf" srcId="{202B23D2-1333-40CC-82A9-B52E4D09859D}" destId="{7E6BD104-485A-44BC-B3F7-91C86D48028E}" srcOrd="14" destOrd="0" presId="urn:microsoft.com/office/officeart/2005/8/layout/default"/>
    <dgm:cxn modelId="{BF225D96-01F0-4F7F-A780-215D024DD0F7}" type="presParOf" srcId="{202B23D2-1333-40CC-82A9-B52E4D09859D}" destId="{8BD11BD3-C795-40F2-AAF3-F733AFA1C1F3}" srcOrd="15" destOrd="0" presId="urn:microsoft.com/office/officeart/2005/8/layout/default"/>
    <dgm:cxn modelId="{773821F6-85F3-40CF-87EA-51F9B64BCB1D}" type="presParOf" srcId="{202B23D2-1333-40CC-82A9-B52E4D09859D}" destId="{F03C8AC7-4897-4A1E-A9B4-FD360A0EBA0B}" srcOrd="16" destOrd="0" presId="urn:microsoft.com/office/officeart/2005/8/layout/default"/>
    <dgm:cxn modelId="{CCFDA28F-968E-43CD-9F70-8AB3B4DDEF4E}" type="presParOf" srcId="{202B23D2-1333-40CC-82A9-B52E4D09859D}" destId="{443C548D-3D66-4A79-82AA-406C1F563BD1}" srcOrd="17" destOrd="0" presId="urn:microsoft.com/office/officeart/2005/8/layout/default"/>
    <dgm:cxn modelId="{0C2DA4CE-FE6D-4D54-B1EA-2A019A98F4E5}" type="presParOf" srcId="{202B23D2-1333-40CC-82A9-B52E4D09859D}" destId="{6CA1E001-E1B6-42C7-B60E-8A751B313D39}" srcOrd="18" destOrd="0" presId="urn:microsoft.com/office/officeart/2005/8/layout/default"/>
    <dgm:cxn modelId="{04A1DF0C-7225-4C12-B1C8-BC12AF3D551E}" type="presParOf" srcId="{202B23D2-1333-40CC-82A9-B52E4D09859D}" destId="{7DDCA5B6-B04A-4E89-BA0D-E710B3094FD5}" srcOrd="19" destOrd="0" presId="urn:microsoft.com/office/officeart/2005/8/layout/default"/>
    <dgm:cxn modelId="{14FA9C2A-DD6A-43E4-8AB1-D96D768035AD}" type="presParOf" srcId="{202B23D2-1333-40CC-82A9-B52E4D09859D}" destId="{BC3EF031-49ED-4712-88E2-C819068411F0}" srcOrd="20" destOrd="0" presId="urn:microsoft.com/office/officeart/2005/8/layout/default"/>
    <dgm:cxn modelId="{CDD7364F-617D-49F4-B079-E6EE330EEAE7}" type="presParOf" srcId="{202B23D2-1333-40CC-82A9-B52E4D09859D}" destId="{C13B6A96-0A58-4A56-A961-9E84C0EA5F3E}" srcOrd="21" destOrd="0" presId="urn:microsoft.com/office/officeart/2005/8/layout/default"/>
    <dgm:cxn modelId="{13B6B430-E113-441B-90AF-9F5427153AD9}" type="presParOf" srcId="{202B23D2-1333-40CC-82A9-B52E4D09859D}" destId="{EB9726D2-71D7-47F2-8711-DA8D35FC0B84}" srcOrd="22" destOrd="0" presId="urn:microsoft.com/office/officeart/2005/8/layout/default"/>
    <dgm:cxn modelId="{6C47ED01-3F6D-4A71-A813-C8584F9B1ED8}" type="presParOf" srcId="{202B23D2-1333-40CC-82A9-B52E4D09859D}" destId="{329A0D53-020C-4657-9D17-30888B26625D}" srcOrd="23" destOrd="0" presId="urn:microsoft.com/office/officeart/2005/8/layout/default"/>
    <dgm:cxn modelId="{79964817-5A73-4B21-BACE-AE379E1DE2B6}" type="presParOf" srcId="{202B23D2-1333-40CC-82A9-B52E4D09859D}" destId="{2D87EA83-4735-4472-968F-40AFC4A8C377}" srcOrd="24" destOrd="0" presId="urn:microsoft.com/office/officeart/2005/8/layout/default"/>
    <dgm:cxn modelId="{9A034750-2B62-4560-A29E-D08015F52B10}" type="presParOf" srcId="{202B23D2-1333-40CC-82A9-B52E4D09859D}" destId="{FFFA7183-2991-49A0-B9AF-1F7606A88232}" srcOrd="25" destOrd="0" presId="urn:microsoft.com/office/officeart/2005/8/layout/default"/>
    <dgm:cxn modelId="{43B5CE6B-7361-40C0-A516-2CB0F215EC48}" type="presParOf" srcId="{202B23D2-1333-40CC-82A9-B52E4D09859D}" destId="{3501C6EB-2EF0-4AA2-9877-652155FEA6AE}" srcOrd="26" destOrd="0" presId="urn:microsoft.com/office/officeart/2005/8/layout/default"/>
    <dgm:cxn modelId="{D04024BD-954A-4B39-B13F-58090BA15284}" type="presParOf" srcId="{202B23D2-1333-40CC-82A9-B52E4D09859D}" destId="{FC48CC78-0E3C-4276-9E1B-DD3AA8C0FC98}" srcOrd="27" destOrd="0" presId="urn:microsoft.com/office/officeart/2005/8/layout/default"/>
    <dgm:cxn modelId="{ED4C62CA-08DE-415C-A898-D6292D671ED4}" type="presParOf" srcId="{202B23D2-1333-40CC-82A9-B52E4D09859D}" destId="{A95CD9C3-0DAF-4DB6-9612-D6580579A1B8}" srcOrd="28" destOrd="0" presId="urn:microsoft.com/office/officeart/2005/8/layout/default"/>
    <dgm:cxn modelId="{BF494BF7-7E3A-4B0A-A953-198FB4A509BC}" type="presParOf" srcId="{202B23D2-1333-40CC-82A9-B52E4D09859D}" destId="{02EB3875-0472-4509-ACCA-3CAC83C387F7}" srcOrd="29" destOrd="0" presId="urn:microsoft.com/office/officeart/2005/8/layout/default"/>
    <dgm:cxn modelId="{54D69236-6A5A-4AFC-BA9F-164226FDD24E}" type="presParOf" srcId="{202B23D2-1333-40CC-82A9-B52E4D09859D}" destId="{4A9FC662-D160-489E-9E0B-2E3047EEF884}" srcOrd="30" destOrd="0" presId="urn:microsoft.com/office/officeart/2005/8/layout/default"/>
    <dgm:cxn modelId="{BCECE9C0-499F-40E5-8E32-EB12C8C07A48}" type="presParOf" srcId="{202B23D2-1333-40CC-82A9-B52E4D09859D}" destId="{951324AC-5EEA-4E54-BBA0-A12C03B20D07}" srcOrd="31" destOrd="0" presId="urn:microsoft.com/office/officeart/2005/8/layout/default"/>
    <dgm:cxn modelId="{D99EAD0C-3044-4E25-94C4-5DB1B22E1741}" type="presParOf" srcId="{202B23D2-1333-40CC-82A9-B52E4D09859D}" destId="{CC1F6CF1-F6D7-4557-A9C5-0E7261066E3E}" srcOrd="32" destOrd="0" presId="urn:microsoft.com/office/officeart/2005/8/layout/default"/>
    <dgm:cxn modelId="{89CB4733-4CF0-4E5B-A7B7-2610F56B519B}" type="presParOf" srcId="{202B23D2-1333-40CC-82A9-B52E4D09859D}" destId="{3FB10F07-D002-4B29-8B8C-7B8616DA3630}" srcOrd="33" destOrd="0" presId="urn:microsoft.com/office/officeart/2005/8/layout/default"/>
    <dgm:cxn modelId="{8E6AFEEB-9121-4058-9BD0-E3112AE8D352}" type="presParOf" srcId="{202B23D2-1333-40CC-82A9-B52E4D09859D}" destId="{D4C543DB-2187-4F09-9294-C5C90C599F57}" srcOrd="34" destOrd="0" presId="urn:microsoft.com/office/officeart/2005/8/layout/default"/>
    <dgm:cxn modelId="{814187DD-37AF-463D-94F3-85A4FD3C1C3F}" type="presParOf" srcId="{202B23D2-1333-40CC-82A9-B52E4D09859D}" destId="{4C1EC792-B55E-4D16-8790-2CA106240A78}" srcOrd="35" destOrd="0" presId="urn:microsoft.com/office/officeart/2005/8/layout/default"/>
    <dgm:cxn modelId="{8084F38A-8E20-449D-823A-D8F579AC888B}" type="presParOf" srcId="{202B23D2-1333-40CC-82A9-B52E4D09859D}" destId="{F23417A2-3C1C-445E-9C54-6E34986CA781}" srcOrd="36" destOrd="0" presId="urn:microsoft.com/office/officeart/2005/8/layout/default"/>
    <dgm:cxn modelId="{636C7008-F6C6-4D60-B28F-F9A2D2603C5B}" type="presParOf" srcId="{202B23D2-1333-40CC-82A9-B52E4D09859D}" destId="{F11563B6-E7A7-441D-9266-ACB1BBE29A54}" srcOrd="37" destOrd="0" presId="urn:microsoft.com/office/officeart/2005/8/layout/default"/>
    <dgm:cxn modelId="{A7DC70E9-B3DC-4AD6-9CAB-2826B503BFE0}" type="presParOf" srcId="{202B23D2-1333-40CC-82A9-B52E4D09859D}" destId="{341E4F73-C367-47D6-BE51-5723BE1C163D}" srcOrd="38" destOrd="0" presId="urn:microsoft.com/office/officeart/2005/8/layout/default"/>
    <dgm:cxn modelId="{1451A7E3-49F5-46F1-B9DB-3FEB38AD1CB7}" type="presParOf" srcId="{202B23D2-1333-40CC-82A9-B52E4D09859D}" destId="{EB2F684B-A4D5-406B-9C80-6A915D3F14F2}" srcOrd="39" destOrd="0" presId="urn:microsoft.com/office/officeart/2005/8/layout/default"/>
    <dgm:cxn modelId="{B4E47B79-C687-4DC3-834A-3247012D63BF}" type="presParOf" srcId="{202B23D2-1333-40CC-82A9-B52E4D09859D}" destId="{110812AC-8ADB-47D8-B1B4-8FE6955F8668}" srcOrd="40" destOrd="0" presId="urn:microsoft.com/office/officeart/2005/8/layout/default"/>
    <dgm:cxn modelId="{52B81ED6-1C41-45A5-AFF3-A39E02A56AD9}" type="presParOf" srcId="{202B23D2-1333-40CC-82A9-B52E4D09859D}" destId="{122E8BB3-50F2-4DA0-A3F6-12DB75627AF7}" srcOrd="41" destOrd="0" presId="urn:microsoft.com/office/officeart/2005/8/layout/default"/>
    <dgm:cxn modelId="{6398B2D5-60DB-4D94-ACD1-04FF81FA17A0}" type="presParOf" srcId="{202B23D2-1333-40CC-82A9-B52E4D09859D}" destId="{6D470170-760E-45CA-BF4B-0BEAEEB2F4D0}" srcOrd="42" destOrd="0" presId="urn:microsoft.com/office/officeart/2005/8/layout/default"/>
    <dgm:cxn modelId="{9CCDE1B6-2A97-42AE-A6F9-C775EA637582}" type="presParOf" srcId="{202B23D2-1333-40CC-82A9-B52E4D09859D}" destId="{69C1374F-190D-4EAD-BEF0-451C9B95F77E}" srcOrd="43" destOrd="0" presId="urn:microsoft.com/office/officeart/2005/8/layout/default"/>
    <dgm:cxn modelId="{32B88924-0498-49A6-AFDB-24EBE9CEBEB2}" type="presParOf" srcId="{202B23D2-1333-40CC-82A9-B52E4D09859D}" destId="{81079795-1725-4484-9FA9-E16836A094F0}" srcOrd="4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AF6120-AE13-43C8-8605-7C12586C929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2B87FA2B-71BB-432A-B49F-89B7536DCF25}">
      <dgm:prSet/>
      <dgm:spPr/>
      <dgm:t>
        <a:bodyPr/>
        <a:lstStyle/>
        <a:p>
          <a:r>
            <a:rPr lang="en-GB"/>
            <a:t>Retail performance: Customer focus and leadership potential are two factors that rely heavily on the process of recruiting employees.</a:t>
          </a:r>
          <a:endParaRPr lang="en-US"/>
        </a:p>
      </dgm:t>
    </dgm:pt>
    <dgm:pt modelId="{2DE45A2E-B6FD-4775-AAEB-17168E4A3AC1}" type="parTrans" cxnId="{E2B72B70-53A3-4734-BF69-21761520FD34}">
      <dgm:prSet/>
      <dgm:spPr/>
      <dgm:t>
        <a:bodyPr/>
        <a:lstStyle/>
        <a:p>
          <a:endParaRPr lang="en-US"/>
        </a:p>
      </dgm:t>
    </dgm:pt>
    <dgm:pt modelId="{FF0C3BD3-FBB1-4D03-BEB8-A7CD2695D89E}" type="sibTrans" cxnId="{E2B72B70-53A3-4734-BF69-21761520FD34}">
      <dgm:prSet/>
      <dgm:spPr/>
      <dgm:t>
        <a:bodyPr/>
        <a:lstStyle/>
        <a:p>
          <a:endParaRPr lang="en-US"/>
        </a:p>
      </dgm:t>
    </dgm:pt>
    <dgm:pt modelId="{D655237B-8A93-4C5C-8FA9-A5E012C64876}">
      <dgm:prSet/>
      <dgm:spPr/>
      <dgm:t>
        <a:bodyPr/>
        <a:lstStyle/>
        <a:p>
          <a:r>
            <a:rPr lang="en-GB"/>
            <a:t>Formal recruiting processes minimise the turnover liability and ensure the selection of responsible individuals to be accountable towards their roles (Luther, 2023).</a:t>
          </a:r>
          <a:endParaRPr lang="en-US"/>
        </a:p>
      </dgm:t>
    </dgm:pt>
    <dgm:pt modelId="{9FC3B10E-3612-4E5F-89A4-260DEF1114E1}" type="parTrans" cxnId="{9927F64C-F05C-4F56-B13E-E46BCDEAC0AB}">
      <dgm:prSet/>
      <dgm:spPr/>
      <dgm:t>
        <a:bodyPr/>
        <a:lstStyle/>
        <a:p>
          <a:endParaRPr lang="en-US"/>
        </a:p>
      </dgm:t>
    </dgm:pt>
    <dgm:pt modelId="{22AE4998-E795-49B0-ADA6-B05197333BB0}" type="sibTrans" cxnId="{9927F64C-F05C-4F56-B13E-E46BCDEAC0AB}">
      <dgm:prSet/>
      <dgm:spPr/>
      <dgm:t>
        <a:bodyPr/>
        <a:lstStyle/>
        <a:p>
          <a:endParaRPr lang="en-US"/>
        </a:p>
      </dgm:t>
    </dgm:pt>
    <dgm:pt modelId="{6B729B30-640B-46B0-BE13-971BFB94058F}" type="pres">
      <dgm:prSet presAssocID="{F5AF6120-AE13-43C8-8605-7C12586C929B}" presName="hierChild1" presStyleCnt="0">
        <dgm:presLayoutVars>
          <dgm:chPref val="1"/>
          <dgm:dir/>
          <dgm:animOne val="branch"/>
          <dgm:animLvl val="lvl"/>
          <dgm:resizeHandles/>
        </dgm:presLayoutVars>
      </dgm:prSet>
      <dgm:spPr/>
    </dgm:pt>
    <dgm:pt modelId="{036B37AF-98DF-404E-ABD6-CD1E6C4A9923}" type="pres">
      <dgm:prSet presAssocID="{2B87FA2B-71BB-432A-B49F-89B7536DCF25}" presName="hierRoot1" presStyleCnt="0"/>
      <dgm:spPr/>
    </dgm:pt>
    <dgm:pt modelId="{DE952C52-DE94-4761-BF6F-1C8671A6729D}" type="pres">
      <dgm:prSet presAssocID="{2B87FA2B-71BB-432A-B49F-89B7536DCF25}" presName="composite" presStyleCnt="0"/>
      <dgm:spPr/>
    </dgm:pt>
    <dgm:pt modelId="{39EFA87D-C749-40D6-A90C-2DF8699E76DA}" type="pres">
      <dgm:prSet presAssocID="{2B87FA2B-71BB-432A-B49F-89B7536DCF25}" presName="background" presStyleLbl="node0" presStyleIdx="0" presStyleCnt="2"/>
      <dgm:spPr/>
    </dgm:pt>
    <dgm:pt modelId="{41AF6E7C-F031-412E-9558-AAC4EBF5A06D}" type="pres">
      <dgm:prSet presAssocID="{2B87FA2B-71BB-432A-B49F-89B7536DCF25}" presName="text" presStyleLbl="fgAcc0" presStyleIdx="0" presStyleCnt="2">
        <dgm:presLayoutVars>
          <dgm:chPref val="3"/>
        </dgm:presLayoutVars>
      </dgm:prSet>
      <dgm:spPr/>
    </dgm:pt>
    <dgm:pt modelId="{25F18BB3-481B-461D-92D4-48E27AE4669E}" type="pres">
      <dgm:prSet presAssocID="{2B87FA2B-71BB-432A-B49F-89B7536DCF25}" presName="hierChild2" presStyleCnt="0"/>
      <dgm:spPr/>
    </dgm:pt>
    <dgm:pt modelId="{0B020103-EBE4-48A4-87E5-657CC7F59326}" type="pres">
      <dgm:prSet presAssocID="{D655237B-8A93-4C5C-8FA9-A5E012C64876}" presName="hierRoot1" presStyleCnt="0"/>
      <dgm:spPr/>
    </dgm:pt>
    <dgm:pt modelId="{BCCAD088-93D2-4894-9E4D-4A6475ABAA62}" type="pres">
      <dgm:prSet presAssocID="{D655237B-8A93-4C5C-8FA9-A5E012C64876}" presName="composite" presStyleCnt="0"/>
      <dgm:spPr/>
    </dgm:pt>
    <dgm:pt modelId="{305C7438-3885-4DC0-9083-9465C4AA3586}" type="pres">
      <dgm:prSet presAssocID="{D655237B-8A93-4C5C-8FA9-A5E012C64876}" presName="background" presStyleLbl="node0" presStyleIdx="1" presStyleCnt="2"/>
      <dgm:spPr/>
    </dgm:pt>
    <dgm:pt modelId="{244D1AD4-7C61-492A-B163-C6168C22BF9F}" type="pres">
      <dgm:prSet presAssocID="{D655237B-8A93-4C5C-8FA9-A5E012C64876}" presName="text" presStyleLbl="fgAcc0" presStyleIdx="1" presStyleCnt="2">
        <dgm:presLayoutVars>
          <dgm:chPref val="3"/>
        </dgm:presLayoutVars>
      </dgm:prSet>
      <dgm:spPr/>
    </dgm:pt>
    <dgm:pt modelId="{E5868CAE-F532-4E42-895E-733674836B49}" type="pres">
      <dgm:prSet presAssocID="{D655237B-8A93-4C5C-8FA9-A5E012C64876}" presName="hierChild2" presStyleCnt="0"/>
      <dgm:spPr/>
    </dgm:pt>
  </dgm:ptLst>
  <dgm:cxnLst>
    <dgm:cxn modelId="{8F073B1A-FA1C-4494-8CE5-4A2A82D385C0}" type="presOf" srcId="{2B87FA2B-71BB-432A-B49F-89B7536DCF25}" destId="{41AF6E7C-F031-412E-9558-AAC4EBF5A06D}" srcOrd="0" destOrd="0" presId="urn:microsoft.com/office/officeart/2005/8/layout/hierarchy1"/>
    <dgm:cxn modelId="{0F841829-186E-4EDC-B83D-FF6E37638282}" type="presOf" srcId="{D655237B-8A93-4C5C-8FA9-A5E012C64876}" destId="{244D1AD4-7C61-492A-B163-C6168C22BF9F}" srcOrd="0" destOrd="0" presId="urn:microsoft.com/office/officeart/2005/8/layout/hierarchy1"/>
    <dgm:cxn modelId="{9927F64C-F05C-4F56-B13E-E46BCDEAC0AB}" srcId="{F5AF6120-AE13-43C8-8605-7C12586C929B}" destId="{D655237B-8A93-4C5C-8FA9-A5E012C64876}" srcOrd="1" destOrd="0" parTransId="{9FC3B10E-3612-4E5F-89A4-260DEF1114E1}" sibTransId="{22AE4998-E795-49B0-ADA6-B05197333BB0}"/>
    <dgm:cxn modelId="{E2B72B70-53A3-4734-BF69-21761520FD34}" srcId="{F5AF6120-AE13-43C8-8605-7C12586C929B}" destId="{2B87FA2B-71BB-432A-B49F-89B7536DCF25}" srcOrd="0" destOrd="0" parTransId="{2DE45A2E-B6FD-4775-AAEB-17168E4A3AC1}" sibTransId="{FF0C3BD3-FBB1-4D03-BEB8-A7CD2695D89E}"/>
    <dgm:cxn modelId="{48E3BCB7-9A53-4031-A83E-B5C8A289EB95}" type="presOf" srcId="{F5AF6120-AE13-43C8-8605-7C12586C929B}" destId="{6B729B30-640B-46B0-BE13-971BFB94058F}" srcOrd="0" destOrd="0" presId="urn:microsoft.com/office/officeart/2005/8/layout/hierarchy1"/>
    <dgm:cxn modelId="{E05E7A97-CB98-4121-B6CC-958C7B981709}" type="presParOf" srcId="{6B729B30-640B-46B0-BE13-971BFB94058F}" destId="{036B37AF-98DF-404E-ABD6-CD1E6C4A9923}" srcOrd="0" destOrd="0" presId="urn:microsoft.com/office/officeart/2005/8/layout/hierarchy1"/>
    <dgm:cxn modelId="{8DC2E21F-3A07-4378-8512-BEF9326EFD75}" type="presParOf" srcId="{036B37AF-98DF-404E-ABD6-CD1E6C4A9923}" destId="{DE952C52-DE94-4761-BF6F-1C8671A6729D}" srcOrd="0" destOrd="0" presId="urn:microsoft.com/office/officeart/2005/8/layout/hierarchy1"/>
    <dgm:cxn modelId="{05B1E3E8-7CB2-4C46-9385-FA28DA9C8DC1}" type="presParOf" srcId="{DE952C52-DE94-4761-BF6F-1C8671A6729D}" destId="{39EFA87D-C749-40D6-A90C-2DF8699E76DA}" srcOrd="0" destOrd="0" presId="urn:microsoft.com/office/officeart/2005/8/layout/hierarchy1"/>
    <dgm:cxn modelId="{E94AB1B5-AF27-4A36-B29E-D36C1ED2C66B}" type="presParOf" srcId="{DE952C52-DE94-4761-BF6F-1C8671A6729D}" destId="{41AF6E7C-F031-412E-9558-AAC4EBF5A06D}" srcOrd="1" destOrd="0" presId="urn:microsoft.com/office/officeart/2005/8/layout/hierarchy1"/>
    <dgm:cxn modelId="{CB69DD5E-A05D-4E5F-82CB-5F4544C18D31}" type="presParOf" srcId="{036B37AF-98DF-404E-ABD6-CD1E6C4A9923}" destId="{25F18BB3-481B-461D-92D4-48E27AE4669E}" srcOrd="1" destOrd="0" presId="urn:microsoft.com/office/officeart/2005/8/layout/hierarchy1"/>
    <dgm:cxn modelId="{28DFC0C9-9BAE-4011-A3D1-A9E763712C9F}" type="presParOf" srcId="{6B729B30-640B-46B0-BE13-971BFB94058F}" destId="{0B020103-EBE4-48A4-87E5-657CC7F59326}" srcOrd="1" destOrd="0" presId="urn:microsoft.com/office/officeart/2005/8/layout/hierarchy1"/>
    <dgm:cxn modelId="{CACC5209-D715-4E79-B05E-67DC648EA61A}" type="presParOf" srcId="{0B020103-EBE4-48A4-87E5-657CC7F59326}" destId="{BCCAD088-93D2-4894-9E4D-4A6475ABAA62}" srcOrd="0" destOrd="0" presId="urn:microsoft.com/office/officeart/2005/8/layout/hierarchy1"/>
    <dgm:cxn modelId="{7A2FF270-B546-48F2-B862-F5ECBA6604F3}" type="presParOf" srcId="{BCCAD088-93D2-4894-9E4D-4A6475ABAA62}" destId="{305C7438-3885-4DC0-9083-9465C4AA3586}" srcOrd="0" destOrd="0" presId="urn:microsoft.com/office/officeart/2005/8/layout/hierarchy1"/>
    <dgm:cxn modelId="{EBC79DE8-51DC-468F-92D8-D804EB85855F}" type="presParOf" srcId="{BCCAD088-93D2-4894-9E4D-4A6475ABAA62}" destId="{244D1AD4-7C61-492A-B163-C6168C22BF9F}" srcOrd="1" destOrd="0" presId="urn:microsoft.com/office/officeart/2005/8/layout/hierarchy1"/>
    <dgm:cxn modelId="{12F50CC2-7D0F-45F7-A0FD-A00F98C8855C}" type="presParOf" srcId="{0B020103-EBE4-48A4-87E5-657CC7F59326}" destId="{E5868CAE-F532-4E42-895E-733674836B4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2EAA600-595D-45AB-9395-E5F8CFBFD4D8}"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95B8F43C-7242-4F84-8A75-B43035DF35B6}">
      <dgm:prSet/>
      <dgm:spPr/>
      <dgm:t>
        <a:bodyPr/>
        <a:lstStyle/>
        <a:p>
          <a:r>
            <a:rPr lang="en-GB"/>
            <a:t>The Department Manager is in charge of the day-to-day running of the store, and performance against commercial targets and service quality is ensured (Friebel et al., 2022).</a:t>
          </a:r>
          <a:endParaRPr lang="en-US"/>
        </a:p>
      </dgm:t>
    </dgm:pt>
    <dgm:pt modelId="{B7E302C9-1152-4DEC-95CE-B355DA30E0D3}" type="parTrans" cxnId="{AB9806A1-26BB-495A-A429-CA22B70BED76}">
      <dgm:prSet/>
      <dgm:spPr/>
      <dgm:t>
        <a:bodyPr/>
        <a:lstStyle/>
        <a:p>
          <a:endParaRPr lang="en-US"/>
        </a:p>
      </dgm:t>
    </dgm:pt>
    <dgm:pt modelId="{E54F5F9C-8993-4DCE-BD8E-E52E5BCA2304}" type="sibTrans" cxnId="{AB9806A1-26BB-495A-A429-CA22B70BED76}">
      <dgm:prSet/>
      <dgm:spPr/>
      <dgm:t>
        <a:bodyPr/>
        <a:lstStyle/>
        <a:p>
          <a:endParaRPr lang="en-US"/>
        </a:p>
      </dgm:t>
    </dgm:pt>
    <dgm:pt modelId="{E6208869-D017-433E-98F5-D1141BF698FE}">
      <dgm:prSet/>
      <dgm:spPr/>
      <dgm:t>
        <a:bodyPr/>
        <a:lstStyle/>
        <a:p>
          <a:r>
            <a:rPr lang="en-GB" dirty="0"/>
            <a:t>Recruitment and development must align directly with Marks &amp; Spencer strategy by selecting department managers who drive digital transformation, operational efficiency, customer experience excellence, and sustainable value creation at store level.</a:t>
          </a:r>
          <a:endParaRPr lang="en-US" dirty="0"/>
        </a:p>
      </dgm:t>
    </dgm:pt>
    <dgm:pt modelId="{D24B6399-8C76-483D-A7B8-D7A2D89155DF}" type="parTrans" cxnId="{75177135-8D96-4B8A-A7CE-B40F9D3CD69A}">
      <dgm:prSet/>
      <dgm:spPr/>
      <dgm:t>
        <a:bodyPr/>
        <a:lstStyle/>
        <a:p>
          <a:endParaRPr lang="en-US"/>
        </a:p>
      </dgm:t>
    </dgm:pt>
    <dgm:pt modelId="{801BDB83-B8B2-4291-ABD6-0F93EADC2D0F}" type="sibTrans" cxnId="{75177135-8D96-4B8A-A7CE-B40F9D3CD69A}">
      <dgm:prSet/>
      <dgm:spPr/>
      <dgm:t>
        <a:bodyPr/>
        <a:lstStyle/>
        <a:p>
          <a:endParaRPr lang="en-US"/>
        </a:p>
      </dgm:t>
    </dgm:pt>
    <dgm:pt modelId="{C532F076-4234-41B5-B72C-B67BA0642BAE}" type="pres">
      <dgm:prSet presAssocID="{C2EAA600-595D-45AB-9395-E5F8CFBFD4D8}" presName="linear" presStyleCnt="0">
        <dgm:presLayoutVars>
          <dgm:animLvl val="lvl"/>
          <dgm:resizeHandles val="exact"/>
        </dgm:presLayoutVars>
      </dgm:prSet>
      <dgm:spPr/>
    </dgm:pt>
    <dgm:pt modelId="{B4EE2FBD-D035-43A0-8E28-C14745D9DC6E}" type="pres">
      <dgm:prSet presAssocID="{95B8F43C-7242-4F84-8A75-B43035DF35B6}" presName="parentText" presStyleLbl="node1" presStyleIdx="0" presStyleCnt="2">
        <dgm:presLayoutVars>
          <dgm:chMax val="0"/>
          <dgm:bulletEnabled val="1"/>
        </dgm:presLayoutVars>
      </dgm:prSet>
      <dgm:spPr/>
    </dgm:pt>
    <dgm:pt modelId="{78C869D0-9D02-40AD-BE7F-94BDEB8B5283}" type="pres">
      <dgm:prSet presAssocID="{E54F5F9C-8993-4DCE-BD8E-E52E5BCA2304}" presName="spacer" presStyleCnt="0"/>
      <dgm:spPr/>
    </dgm:pt>
    <dgm:pt modelId="{3DB2E1E9-9765-403F-971D-6282DDD98C6A}" type="pres">
      <dgm:prSet presAssocID="{E6208869-D017-433E-98F5-D1141BF698FE}" presName="parentText" presStyleLbl="node1" presStyleIdx="1" presStyleCnt="2">
        <dgm:presLayoutVars>
          <dgm:chMax val="0"/>
          <dgm:bulletEnabled val="1"/>
        </dgm:presLayoutVars>
      </dgm:prSet>
      <dgm:spPr/>
    </dgm:pt>
  </dgm:ptLst>
  <dgm:cxnLst>
    <dgm:cxn modelId="{F8C7BC21-5674-4F14-92BE-C11A2BBC520E}" type="presOf" srcId="{95B8F43C-7242-4F84-8A75-B43035DF35B6}" destId="{B4EE2FBD-D035-43A0-8E28-C14745D9DC6E}" srcOrd="0" destOrd="0" presId="urn:microsoft.com/office/officeart/2005/8/layout/vList2"/>
    <dgm:cxn modelId="{75177135-8D96-4B8A-A7CE-B40F9D3CD69A}" srcId="{C2EAA600-595D-45AB-9395-E5F8CFBFD4D8}" destId="{E6208869-D017-433E-98F5-D1141BF698FE}" srcOrd="1" destOrd="0" parTransId="{D24B6399-8C76-483D-A7B8-D7A2D89155DF}" sibTransId="{801BDB83-B8B2-4291-ABD6-0F93EADC2D0F}"/>
    <dgm:cxn modelId="{E14EC05D-9992-442E-92BB-B0F992017CFE}" type="presOf" srcId="{E6208869-D017-433E-98F5-D1141BF698FE}" destId="{3DB2E1E9-9765-403F-971D-6282DDD98C6A}" srcOrd="0" destOrd="0" presId="urn:microsoft.com/office/officeart/2005/8/layout/vList2"/>
    <dgm:cxn modelId="{AB9806A1-26BB-495A-A429-CA22B70BED76}" srcId="{C2EAA600-595D-45AB-9395-E5F8CFBFD4D8}" destId="{95B8F43C-7242-4F84-8A75-B43035DF35B6}" srcOrd="0" destOrd="0" parTransId="{B7E302C9-1152-4DEC-95CE-B355DA30E0D3}" sibTransId="{E54F5F9C-8993-4DCE-BD8E-E52E5BCA2304}"/>
    <dgm:cxn modelId="{F72486BD-9583-4904-9AE4-E377E498038F}" type="presOf" srcId="{C2EAA600-595D-45AB-9395-E5F8CFBFD4D8}" destId="{C532F076-4234-41B5-B72C-B67BA0642BAE}" srcOrd="0" destOrd="0" presId="urn:microsoft.com/office/officeart/2005/8/layout/vList2"/>
    <dgm:cxn modelId="{024E202F-53A7-46E5-B177-8486018F88AD}" type="presParOf" srcId="{C532F076-4234-41B5-B72C-B67BA0642BAE}" destId="{B4EE2FBD-D035-43A0-8E28-C14745D9DC6E}" srcOrd="0" destOrd="0" presId="urn:microsoft.com/office/officeart/2005/8/layout/vList2"/>
    <dgm:cxn modelId="{0B067ECF-61F5-458B-8257-9041EF98DBF9}" type="presParOf" srcId="{C532F076-4234-41B5-B72C-B67BA0642BAE}" destId="{78C869D0-9D02-40AD-BE7F-94BDEB8B5283}" srcOrd="1" destOrd="0" presId="urn:microsoft.com/office/officeart/2005/8/layout/vList2"/>
    <dgm:cxn modelId="{53384AF7-5E23-40ED-9E82-B3A480BF972C}" type="presParOf" srcId="{C532F076-4234-41B5-B72C-B67BA0642BAE}" destId="{3DB2E1E9-9765-403F-971D-6282DDD98C6A}"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3689D8C-53DD-4242-9548-C450364AFBB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0203813-717D-4D3C-A164-4C6D5C20104D}">
      <dgm:prSet/>
      <dgm:spPr/>
      <dgm:t>
        <a:bodyPr/>
        <a:lstStyle/>
        <a:p>
          <a:r>
            <a:rPr lang="en-GB"/>
            <a:t>Job analysis: It allows identification of the core job or activities, duties and performance criteria that a managerial position need (SHRM, n.d.).</a:t>
          </a:r>
          <a:endParaRPr lang="en-US"/>
        </a:p>
      </dgm:t>
    </dgm:pt>
    <dgm:pt modelId="{13B313C6-663A-44EA-90DC-3B402F0EB75F}" type="parTrans" cxnId="{4F896710-F877-4E61-886B-E2644D696EA1}">
      <dgm:prSet/>
      <dgm:spPr/>
      <dgm:t>
        <a:bodyPr/>
        <a:lstStyle/>
        <a:p>
          <a:endParaRPr lang="en-US"/>
        </a:p>
      </dgm:t>
    </dgm:pt>
    <dgm:pt modelId="{E227B439-C83D-4124-AFEE-29D8AD9F8FC3}" type="sibTrans" cxnId="{4F896710-F877-4E61-886B-E2644D696EA1}">
      <dgm:prSet/>
      <dgm:spPr/>
      <dgm:t>
        <a:bodyPr/>
        <a:lstStyle/>
        <a:p>
          <a:endParaRPr lang="en-US"/>
        </a:p>
      </dgm:t>
    </dgm:pt>
    <dgm:pt modelId="{2BF96EC9-AF10-4DA1-AE24-B7A609476EC9}">
      <dgm:prSet/>
      <dgm:spPr/>
      <dgm:t>
        <a:bodyPr/>
        <a:lstStyle/>
        <a:p>
          <a:r>
            <a:rPr lang="en-GB"/>
            <a:t>The competency requirements comprise leadership capability, commercial awareness and effective communication skills in a customer-focused environment.</a:t>
          </a:r>
          <a:endParaRPr lang="en-US"/>
        </a:p>
      </dgm:t>
    </dgm:pt>
    <dgm:pt modelId="{C878CF3B-6D7C-4A51-9FC2-1CFA34DAE8E2}" type="parTrans" cxnId="{CBF023FA-4FAF-4961-8C16-EA03B74B8AE5}">
      <dgm:prSet/>
      <dgm:spPr/>
      <dgm:t>
        <a:bodyPr/>
        <a:lstStyle/>
        <a:p>
          <a:endParaRPr lang="en-US"/>
        </a:p>
      </dgm:t>
    </dgm:pt>
    <dgm:pt modelId="{F11484B9-B71E-497C-9035-55FFF03066A6}" type="sibTrans" cxnId="{CBF023FA-4FAF-4961-8C16-EA03B74B8AE5}">
      <dgm:prSet/>
      <dgm:spPr/>
      <dgm:t>
        <a:bodyPr/>
        <a:lstStyle/>
        <a:p>
          <a:endParaRPr lang="en-US"/>
        </a:p>
      </dgm:t>
    </dgm:pt>
    <dgm:pt modelId="{4723B469-B94B-4213-9591-12CC2F1E8DD1}" type="pres">
      <dgm:prSet presAssocID="{73689D8C-53DD-4242-9548-C450364AFBB9}" presName="vert0" presStyleCnt="0">
        <dgm:presLayoutVars>
          <dgm:dir/>
          <dgm:animOne val="branch"/>
          <dgm:animLvl val="lvl"/>
        </dgm:presLayoutVars>
      </dgm:prSet>
      <dgm:spPr/>
    </dgm:pt>
    <dgm:pt modelId="{5940A188-B55C-4D76-97A1-4FD393E0C6D6}" type="pres">
      <dgm:prSet presAssocID="{80203813-717D-4D3C-A164-4C6D5C20104D}" presName="thickLine" presStyleLbl="alignNode1" presStyleIdx="0" presStyleCnt="2"/>
      <dgm:spPr/>
    </dgm:pt>
    <dgm:pt modelId="{6C4A84AA-2CF6-4AFD-9841-2DC8DB99AC19}" type="pres">
      <dgm:prSet presAssocID="{80203813-717D-4D3C-A164-4C6D5C20104D}" presName="horz1" presStyleCnt="0"/>
      <dgm:spPr/>
    </dgm:pt>
    <dgm:pt modelId="{B101D043-327D-4063-B01B-7CD881F060FD}" type="pres">
      <dgm:prSet presAssocID="{80203813-717D-4D3C-A164-4C6D5C20104D}" presName="tx1" presStyleLbl="revTx" presStyleIdx="0" presStyleCnt="2"/>
      <dgm:spPr/>
    </dgm:pt>
    <dgm:pt modelId="{31AD6139-29A2-402C-A976-FD43448871BC}" type="pres">
      <dgm:prSet presAssocID="{80203813-717D-4D3C-A164-4C6D5C20104D}" presName="vert1" presStyleCnt="0"/>
      <dgm:spPr/>
    </dgm:pt>
    <dgm:pt modelId="{234CBAA2-0D1A-4BDC-BFF0-B9EFE1AE25CB}" type="pres">
      <dgm:prSet presAssocID="{2BF96EC9-AF10-4DA1-AE24-B7A609476EC9}" presName="thickLine" presStyleLbl="alignNode1" presStyleIdx="1" presStyleCnt="2"/>
      <dgm:spPr/>
    </dgm:pt>
    <dgm:pt modelId="{43BC235C-408D-4BCA-9E32-D6AB1EE9CE49}" type="pres">
      <dgm:prSet presAssocID="{2BF96EC9-AF10-4DA1-AE24-B7A609476EC9}" presName="horz1" presStyleCnt="0"/>
      <dgm:spPr/>
    </dgm:pt>
    <dgm:pt modelId="{9F76B4E9-186B-4931-A4E1-5D1082FE4786}" type="pres">
      <dgm:prSet presAssocID="{2BF96EC9-AF10-4DA1-AE24-B7A609476EC9}" presName="tx1" presStyleLbl="revTx" presStyleIdx="1" presStyleCnt="2"/>
      <dgm:spPr/>
    </dgm:pt>
    <dgm:pt modelId="{FF67BB8D-EA95-4D79-9B7F-EC23340BF591}" type="pres">
      <dgm:prSet presAssocID="{2BF96EC9-AF10-4DA1-AE24-B7A609476EC9}" presName="vert1" presStyleCnt="0"/>
      <dgm:spPr/>
    </dgm:pt>
  </dgm:ptLst>
  <dgm:cxnLst>
    <dgm:cxn modelId="{20BC1009-1134-4C3C-81A2-9675205DFEE1}" type="presOf" srcId="{73689D8C-53DD-4242-9548-C450364AFBB9}" destId="{4723B469-B94B-4213-9591-12CC2F1E8DD1}" srcOrd="0" destOrd="0" presId="urn:microsoft.com/office/officeart/2008/layout/LinedList"/>
    <dgm:cxn modelId="{4F896710-F877-4E61-886B-E2644D696EA1}" srcId="{73689D8C-53DD-4242-9548-C450364AFBB9}" destId="{80203813-717D-4D3C-A164-4C6D5C20104D}" srcOrd="0" destOrd="0" parTransId="{13B313C6-663A-44EA-90DC-3B402F0EB75F}" sibTransId="{E227B439-C83D-4124-AFEE-29D8AD9F8FC3}"/>
    <dgm:cxn modelId="{A633AC3A-6DEC-4B67-8468-8B466B4EBD96}" type="presOf" srcId="{2BF96EC9-AF10-4DA1-AE24-B7A609476EC9}" destId="{9F76B4E9-186B-4931-A4E1-5D1082FE4786}" srcOrd="0" destOrd="0" presId="urn:microsoft.com/office/officeart/2008/layout/LinedList"/>
    <dgm:cxn modelId="{2C2125F5-6FEB-4402-807D-6DB5E2CCB8FB}" type="presOf" srcId="{80203813-717D-4D3C-A164-4C6D5C20104D}" destId="{B101D043-327D-4063-B01B-7CD881F060FD}" srcOrd="0" destOrd="0" presId="urn:microsoft.com/office/officeart/2008/layout/LinedList"/>
    <dgm:cxn modelId="{CBF023FA-4FAF-4961-8C16-EA03B74B8AE5}" srcId="{73689D8C-53DD-4242-9548-C450364AFBB9}" destId="{2BF96EC9-AF10-4DA1-AE24-B7A609476EC9}" srcOrd="1" destOrd="0" parTransId="{C878CF3B-6D7C-4A51-9FC2-1CFA34DAE8E2}" sibTransId="{F11484B9-B71E-497C-9035-55FFF03066A6}"/>
    <dgm:cxn modelId="{C3CE061C-71F9-4814-A3C6-49630EC77349}" type="presParOf" srcId="{4723B469-B94B-4213-9591-12CC2F1E8DD1}" destId="{5940A188-B55C-4D76-97A1-4FD393E0C6D6}" srcOrd="0" destOrd="0" presId="urn:microsoft.com/office/officeart/2008/layout/LinedList"/>
    <dgm:cxn modelId="{58010594-A864-494E-85EB-A6AF02CBFE3F}" type="presParOf" srcId="{4723B469-B94B-4213-9591-12CC2F1E8DD1}" destId="{6C4A84AA-2CF6-4AFD-9841-2DC8DB99AC19}" srcOrd="1" destOrd="0" presId="urn:microsoft.com/office/officeart/2008/layout/LinedList"/>
    <dgm:cxn modelId="{775E50B8-438B-44AA-A35A-ACFDB2C9E9CA}" type="presParOf" srcId="{6C4A84AA-2CF6-4AFD-9841-2DC8DB99AC19}" destId="{B101D043-327D-4063-B01B-7CD881F060FD}" srcOrd="0" destOrd="0" presId="urn:microsoft.com/office/officeart/2008/layout/LinedList"/>
    <dgm:cxn modelId="{E77D119A-965A-4629-A69F-01679AA1684E}" type="presParOf" srcId="{6C4A84AA-2CF6-4AFD-9841-2DC8DB99AC19}" destId="{31AD6139-29A2-402C-A976-FD43448871BC}" srcOrd="1" destOrd="0" presId="urn:microsoft.com/office/officeart/2008/layout/LinedList"/>
    <dgm:cxn modelId="{363FB2C1-0266-4DDC-8CE1-0D29C1439D6E}" type="presParOf" srcId="{4723B469-B94B-4213-9591-12CC2F1E8DD1}" destId="{234CBAA2-0D1A-4BDC-BFF0-B9EFE1AE25CB}" srcOrd="2" destOrd="0" presId="urn:microsoft.com/office/officeart/2008/layout/LinedList"/>
    <dgm:cxn modelId="{84D46854-820D-4041-999E-39007118DCC7}" type="presParOf" srcId="{4723B469-B94B-4213-9591-12CC2F1E8DD1}" destId="{43BC235C-408D-4BCA-9E32-D6AB1EE9CE49}" srcOrd="3" destOrd="0" presId="urn:microsoft.com/office/officeart/2008/layout/LinedList"/>
    <dgm:cxn modelId="{BAC388F0-1655-4253-985D-81D2E0D4AB99}" type="presParOf" srcId="{43BC235C-408D-4BCA-9E32-D6AB1EE9CE49}" destId="{9F76B4E9-186B-4931-A4E1-5D1082FE4786}" srcOrd="0" destOrd="0" presId="urn:microsoft.com/office/officeart/2008/layout/LinedList"/>
    <dgm:cxn modelId="{C4D24C6E-7898-40F7-A4B0-80486EF1A2AF}" type="presParOf" srcId="{43BC235C-408D-4BCA-9E32-D6AB1EE9CE49}" destId="{FF67BB8D-EA95-4D79-9B7F-EC23340BF59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156D2CD-D1E4-4E27-B1D0-85AC8538FFF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987281A-BCF3-4AB8-B4DA-3D07E3A88391}">
      <dgm:prSet custT="1"/>
      <dgm:spPr/>
      <dgm:t>
        <a:bodyPr/>
        <a:lstStyle/>
        <a:p>
          <a:r>
            <a:rPr lang="en-GB" sz="2400" dirty="0"/>
            <a:t>The job description outlines essentials of jobs, reporting relations and quantifiable performance standards (HR Guide, n.d.).</a:t>
          </a:r>
          <a:endParaRPr lang="en-US" sz="2400" dirty="0"/>
        </a:p>
      </dgm:t>
    </dgm:pt>
    <dgm:pt modelId="{A644B751-ABB4-4071-A0A9-ED72B46F930D}" type="parTrans" cxnId="{4430D8AB-66AB-49AA-8341-0767A2A289F6}">
      <dgm:prSet/>
      <dgm:spPr/>
      <dgm:t>
        <a:bodyPr/>
        <a:lstStyle/>
        <a:p>
          <a:endParaRPr lang="en-US" sz="1200"/>
        </a:p>
      </dgm:t>
    </dgm:pt>
    <dgm:pt modelId="{B3044A9C-CB8E-4B41-9055-B455780C8A2A}" type="sibTrans" cxnId="{4430D8AB-66AB-49AA-8341-0767A2A289F6}">
      <dgm:prSet/>
      <dgm:spPr/>
      <dgm:t>
        <a:bodyPr/>
        <a:lstStyle/>
        <a:p>
          <a:endParaRPr lang="en-US" sz="1200"/>
        </a:p>
      </dgm:t>
    </dgm:pt>
    <dgm:pt modelId="{B901AE0D-D503-45DA-8500-8C7543AAEA29}">
      <dgm:prSet custT="1"/>
      <dgm:spPr/>
      <dgm:t>
        <a:bodyPr/>
        <a:lstStyle/>
        <a:p>
          <a:r>
            <a:rPr lang="en-GB" sz="2400" dirty="0"/>
            <a:t>Responsibilities can be well documented, which enhances transparency and facilitates objective performance appraisal.</a:t>
          </a:r>
          <a:endParaRPr lang="en-US" sz="2400" dirty="0"/>
        </a:p>
      </dgm:t>
    </dgm:pt>
    <dgm:pt modelId="{8134DED4-786E-46EC-8FB2-E6408D391A98}" type="parTrans" cxnId="{E115C07E-5B52-4C5E-914D-1E6BDCC8C8EA}">
      <dgm:prSet/>
      <dgm:spPr/>
      <dgm:t>
        <a:bodyPr/>
        <a:lstStyle/>
        <a:p>
          <a:endParaRPr lang="en-US" sz="1200"/>
        </a:p>
      </dgm:t>
    </dgm:pt>
    <dgm:pt modelId="{8EE22C8C-0924-4926-BC4E-2FC23118240E}" type="sibTrans" cxnId="{E115C07E-5B52-4C5E-914D-1E6BDCC8C8EA}">
      <dgm:prSet/>
      <dgm:spPr/>
      <dgm:t>
        <a:bodyPr/>
        <a:lstStyle/>
        <a:p>
          <a:endParaRPr lang="en-US" sz="1200"/>
        </a:p>
      </dgm:t>
    </dgm:pt>
    <dgm:pt modelId="{5FC882BE-AD6D-4348-9CF4-332AA5D29C1E}" type="pres">
      <dgm:prSet presAssocID="{F156D2CD-D1E4-4E27-B1D0-85AC8538FFFC}" presName="linear" presStyleCnt="0">
        <dgm:presLayoutVars>
          <dgm:animLvl val="lvl"/>
          <dgm:resizeHandles val="exact"/>
        </dgm:presLayoutVars>
      </dgm:prSet>
      <dgm:spPr/>
    </dgm:pt>
    <dgm:pt modelId="{336BE860-A2D0-4370-848F-4C6EC347EA3F}" type="pres">
      <dgm:prSet presAssocID="{1987281A-BCF3-4AB8-B4DA-3D07E3A88391}" presName="parentText" presStyleLbl="node1" presStyleIdx="0" presStyleCnt="2">
        <dgm:presLayoutVars>
          <dgm:chMax val="0"/>
          <dgm:bulletEnabled val="1"/>
        </dgm:presLayoutVars>
      </dgm:prSet>
      <dgm:spPr/>
    </dgm:pt>
    <dgm:pt modelId="{AA0DB7A9-B70B-4054-B4A1-2438A83DFF7E}" type="pres">
      <dgm:prSet presAssocID="{B3044A9C-CB8E-4B41-9055-B455780C8A2A}" presName="spacer" presStyleCnt="0"/>
      <dgm:spPr/>
    </dgm:pt>
    <dgm:pt modelId="{67DF41ED-11DD-49F9-A481-42834258767B}" type="pres">
      <dgm:prSet presAssocID="{B901AE0D-D503-45DA-8500-8C7543AAEA29}" presName="parentText" presStyleLbl="node1" presStyleIdx="1" presStyleCnt="2">
        <dgm:presLayoutVars>
          <dgm:chMax val="0"/>
          <dgm:bulletEnabled val="1"/>
        </dgm:presLayoutVars>
      </dgm:prSet>
      <dgm:spPr/>
    </dgm:pt>
  </dgm:ptLst>
  <dgm:cxnLst>
    <dgm:cxn modelId="{717FC93F-3C20-47D5-93C7-B1FCD0B019FA}" type="presOf" srcId="{B901AE0D-D503-45DA-8500-8C7543AAEA29}" destId="{67DF41ED-11DD-49F9-A481-42834258767B}" srcOrd="0" destOrd="0" presId="urn:microsoft.com/office/officeart/2005/8/layout/vList2"/>
    <dgm:cxn modelId="{E115C07E-5B52-4C5E-914D-1E6BDCC8C8EA}" srcId="{F156D2CD-D1E4-4E27-B1D0-85AC8538FFFC}" destId="{B901AE0D-D503-45DA-8500-8C7543AAEA29}" srcOrd="1" destOrd="0" parTransId="{8134DED4-786E-46EC-8FB2-E6408D391A98}" sibTransId="{8EE22C8C-0924-4926-BC4E-2FC23118240E}"/>
    <dgm:cxn modelId="{0A48CB7E-B42C-46FB-A3D6-5A4708424A4D}" type="presOf" srcId="{1987281A-BCF3-4AB8-B4DA-3D07E3A88391}" destId="{336BE860-A2D0-4370-848F-4C6EC347EA3F}" srcOrd="0" destOrd="0" presId="urn:microsoft.com/office/officeart/2005/8/layout/vList2"/>
    <dgm:cxn modelId="{1D634D9C-B4E6-477D-B522-7F18D047F6E1}" type="presOf" srcId="{F156D2CD-D1E4-4E27-B1D0-85AC8538FFFC}" destId="{5FC882BE-AD6D-4348-9CF4-332AA5D29C1E}" srcOrd="0" destOrd="0" presId="urn:microsoft.com/office/officeart/2005/8/layout/vList2"/>
    <dgm:cxn modelId="{4430D8AB-66AB-49AA-8341-0767A2A289F6}" srcId="{F156D2CD-D1E4-4E27-B1D0-85AC8538FFFC}" destId="{1987281A-BCF3-4AB8-B4DA-3D07E3A88391}" srcOrd="0" destOrd="0" parTransId="{A644B751-ABB4-4071-A0A9-ED72B46F930D}" sibTransId="{B3044A9C-CB8E-4B41-9055-B455780C8A2A}"/>
    <dgm:cxn modelId="{DCE9DF0E-08A5-491F-B6E7-3C908327CADC}" type="presParOf" srcId="{5FC882BE-AD6D-4348-9CF4-332AA5D29C1E}" destId="{336BE860-A2D0-4370-848F-4C6EC347EA3F}" srcOrd="0" destOrd="0" presId="urn:microsoft.com/office/officeart/2005/8/layout/vList2"/>
    <dgm:cxn modelId="{CD31EF8E-FC1C-428E-AF8D-84C9B81F3B01}" type="presParOf" srcId="{5FC882BE-AD6D-4348-9CF4-332AA5D29C1E}" destId="{AA0DB7A9-B70B-4054-B4A1-2438A83DFF7E}" srcOrd="1" destOrd="0" presId="urn:microsoft.com/office/officeart/2005/8/layout/vList2"/>
    <dgm:cxn modelId="{319A566E-B323-4FA6-8BED-5EE9D762FA84}" type="presParOf" srcId="{5FC882BE-AD6D-4348-9CF4-332AA5D29C1E}" destId="{67DF41ED-11DD-49F9-A481-42834258767B}"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15BF5D8-58E0-4D04-8A1D-8710B451616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32013BF-8368-4453-B0C3-C5F10AAF89D9}">
      <dgm:prSet/>
      <dgm:spPr/>
      <dgm:t>
        <a:bodyPr/>
        <a:lstStyle/>
        <a:p>
          <a:pPr>
            <a:lnSpc>
              <a:spcPct val="100000"/>
            </a:lnSpc>
          </a:pPr>
          <a:r>
            <a:rPr lang="en-GB" dirty="0"/>
            <a:t>The person specification contains the necessary qualifications, experience, and behavioural expectations that are needed to perform (Ridgway et al., 2025).</a:t>
          </a:r>
          <a:endParaRPr lang="en-US" dirty="0"/>
        </a:p>
      </dgm:t>
    </dgm:pt>
    <dgm:pt modelId="{D5A63BA8-B6A0-43D5-BAA8-0930A468FA49}" type="parTrans" cxnId="{1F0B67D7-CDEA-451C-B6C0-3B942D1A9587}">
      <dgm:prSet/>
      <dgm:spPr/>
      <dgm:t>
        <a:bodyPr/>
        <a:lstStyle/>
        <a:p>
          <a:endParaRPr lang="en-US"/>
        </a:p>
      </dgm:t>
    </dgm:pt>
    <dgm:pt modelId="{BC2FC9CA-2638-4529-B51A-27C0CC00189D}" type="sibTrans" cxnId="{1F0B67D7-CDEA-451C-B6C0-3B942D1A9587}">
      <dgm:prSet/>
      <dgm:spPr/>
      <dgm:t>
        <a:bodyPr/>
        <a:lstStyle/>
        <a:p>
          <a:endParaRPr lang="en-US"/>
        </a:p>
      </dgm:t>
    </dgm:pt>
    <dgm:pt modelId="{3C3D243A-6BCD-4ADB-89CE-36A9C5104A24}">
      <dgm:prSet/>
      <dgm:spPr/>
      <dgm:t>
        <a:bodyPr/>
        <a:lstStyle/>
        <a:p>
          <a:pPr>
            <a:lnSpc>
              <a:spcPct val="100000"/>
            </a:lnSpc>
          </a:pPr>
          <a:r>
            <a:rPr lang="en-GB"/>
            <a:t>Focus is provided on resilience in leadership, the power of decision-making and customer orientation.</a:t>
          </a:r>
          <a:endParaRPr lang="en-US"/>
        </a:p>
      </dgm:t>
    </dgm:pt>
    <dgm:pt modelId="{E115451B-6250-4A50-A9DF-036B58E463FC}" type="parTrans" cxnId="{25751AD7-C710-4EE2-BBAF-356BEFD16FE8}">
      <dgm:prSet/>
      <dgm:spPr/>
      <dgm:t>
        <a:bodyPr/>
        <a:lstStyle/>
        <a:p>
          <a:endParaRPr lang="en-US"/>
        </a:p>
      </dgm:t>
    </dgm:pt>
    <dgm:pt modelId="{5D60D193-0957-4D0D-851E-FBC872CFBDEF}" type="sibTrans" cxnId="{25751AD7-C710-4EE2-BBAF-356BEFD16FE8}">
      <dgm:prSet/>
      <dgm:spPr/>
      <dgm:t>
        <a:bodyPr/>
        <a:lstStyle/>
        <a:p>
          <a:endParaRPr lang="en-US"/>
        </a:p>
      </dgm:t>
    </dgm:pt>
    <dgm:pt modelId="{65FAAB74-7FF7-497A-81C1-45013D70E01B}" type="pres">
      <dgm:prSet presAssocID="{215BF5D8-58E0-4D04-8A1D-8710B4516167}" presName="root" presStyleCnt="0">
        <dgm:presLayoutVars>
          <dgm:dir/>
          <dgm:resizeHandles val="exact"/>
        </dgm:presLayoutVars>
      </dgm:prSet>
      <dgm:spPr/>
    </dgm:pt>
    <dgm:pt modelId="{5B781A3A-60EA-49DF-B737-EB9270C26AE3}" type="pres">
      <dgm:prSet presAssocID="{632013BF-8368-4453-B0C3-C5F10AAF89D9}" presName="compNode" presStyleCnt="0"/>
      <dgm:spPr/>
    </dgm:pt>
    <dgm:pt modelId="{8A149BF2-5BB2-46D3-9FF5-3FD064A74CB4}" type="pres">
      <dgm:prSet presAssocID="{632013BF-8368-4453-B0C3-C5F10AAF89D9}" presName="bgRect" presStyleLbl="bgShp" presStyleIdx="0" presStyleCnt="2"/>
      <dgm:spPr/>
    </dgm:pt>
    <dgm:pt modelId="{A9AE6EA7-1604-4A51-B1B5-D851EDB61261}" type="pres">
      <dgm:prSet presAssocID="{632013BF-8368-4453-B0C3-C5F10AAF89D9}"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Presentation with Checklist"/>
        </a:ext>
      </dgm:extLst>
    </dgm:pt>
    <dgm:pt modelId="{69C209D5-ED39-4A5C-A5A7-F30C0B8ECBDB}" type="pres">
      <dgm:prSet presAssocID="{632013BF-8368-4453-B0C3-C5F10AAF89D9}" presName="spaceRect" presStyleCnt="0"/>
      <dgm:spPr/>
    </dgm:pt>
    <dgm:pt modelId="{CD3939B3-9623-49D5-90D3-1B0211E761FB}" type="pres">
      <dgm:prSet presAssocID="{632013BF-8368-4453-B0C3-C5F10AAF89D9}" presName="parTx" presStyleLbl="revTx" presStyleIdx="0" presStyleCnt="2">
        <dgm:presLayoutVars>
          <dgm:chMax val="0"/>
          <dgm:chPref val="0"/>
        </dgm:presLayoutVars>
      </dgm:prSet>
      <dgm:spPr/>
    </dgm:pt>
    <dgm:pt modelId="{4DCC76C3-9656-4A75-B1BE-980D368447DD}" type="pres">
      <dgm:prSet presAssocID="{BC2FC9CA-2638-4529-B51A-27C0CC00189D}" presName="sibTrans" presStyleCnt="0"/>
      <dgm:spPr/>
    </dgm:pt>
    <dgm:pt modelId="{459D8DFD-4CF8-4745-85C2-835E0ACB248E}" type="pres">
      <dgm:prSet presAssocID="{3C3D243A-6BCD-4ADB-89CE-36A9C5104A24}" presName="compNode" presStyleCnt="0"/>
      <dgm:spPr/>
    </dgm:pt>
    <dgm:pt modelId="{07A4C21A-010F-42E6-A4E9-AEE8937D0E04}" type="pres">
      <dgm:prSet presAssocID="{3C3D243A-6BCD-4ADB-89CE-36A9C5104A24}" presName="bgRect" presStyleLbl="bgShp" presStyleIdx="1" presStyleCnt="2"/>
      <dgm:spPr/>
    </dgm:pt>
    <dgm:pt modelId="{FC44F0CA-362F-4D23-B816-483F49DBB849}" type="pres">
      <dgm:prSet presAssocID="{3C3D243A-6BCD-4ADB-89CE-36A9C5104A24}"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ecturer"/>
        </a:ext>
      </dgm:extLst>
    </dgm:pt>
    <dgm:pt modelId="{25EAC448-D56E-4B62-9344-2F6A81D1051E}" type="pres">
      <dgm:prSet presAssocID="{3C3D243A-6BCD-4ADB-89CE-36A9C5104A24}" presName="spaceRect" presStyleCnt="0"/>
      <dgm:spPr/>
    </dgm:pt>
    <dgm:pt modelId="{CF82E6AD-0F4E-48F7-97F9-D667D0FBCD15}" type="pres">
      <dgm:prSet presAssocID="{3C3D243A-6BCD-4ADB-89CE-36A9C5104A24}" presName="parTx" presStyleLbl="revTx" presStyleIdx="1" presStyleCnt="2">
        <dgm:presLayoutVars>
          <dgm:chMax val="0"/>
          <dgm:chPref val="0"/>
        </dgm:presLayoutVars>
      </dgm:prSet>
      <dgm:spPr/>
    </dgm:pt>
  </dgm:ptLst>
  <dgm:cxnLst>
    <dgm:cxn modelId="{4205E3B9-F901-431B-B6D8-89E110C9E1BD}" type="presOf" srcId="{632013BF-8368-4453-B0C3-C5F10AAF89D9}" destId="{CD3939B3-9623-49D5-90D3-1B0211E761FB}" srcOrd="0" destOrd="0" presId="urn:microsoft.com/office/officeart/2018/2/layout/IconVerticalSolidList"/>
    <dgm:cxn modelId="{C2A85AD3-C3B5-43D9-B7E9-37F153200995}" type="presOf" srcId="{215BF5D8-58E0-4D04-8A1D-8710B4516167}" destId="{65FAAB74-7FF7-497A-81C1-45013D70E01B}" srcOrd="0" destOrd="0" presId="urn:microsoft.com/office/officeart/2018/2/layout/IconVerticalSolidList"/>
    <dgm:cxn modelId="{25751AD7-C710-4EE2-BBAF-356BEFD16FE8}" srcId="{215BF5D8-58E0-4D04-8A1D-8710B4516167}" destId="{3C3D243A-6BCD-4ADB-89CE-36A9C5104A24}" srcOrd="1" destOrd="0" parTransId="{E115451B-6250-4A50-A9DF-036B58E463FC}" sibTransId="{5D60D193-0957-4D0D-851E-FBC872CFBDEF}"/>
    <dgm:cxn modelId="{1F0B67D7-CDEA-451C-B6C0-3B942D1A9587}" srcId="{215BF5D8-58E0-4D04-8A1D-8710B4516167}" destId="{632013BF-8368-4453-B0C3-C5F10AAF89D9}" srcOrd="0" destOrd="0" parTransId="{D5A63BA8-B6A0-43D5-BAA8-0930A468FA49}" sibTransId="{BC2FC9CA-2638-4529-B51A-27C0CC00189D}"/>
    <dgm:cxn modelId="{BE2D10E4-0800-4294-AFF7-FA884E6F3F6D}" type="presOf" srcId="{3C3D243A-6BCD-4ADB-89CE-36A9C5104A24}" destId="{CF82E6AD-0F4E-48F7-97F9-D667D0FBCD15}" srcOrd="0" destOrd="0" presId="urn:microsoft.com/office/officeart/2018/2/layout/IconVerticalSolidList"/>
    <dgm:cxn modelId="{6F1176BD-0D94-4791-8A8E-6EC8D8582B9A}" type="presParOf" srcId="{65FAAB74-7FF7-497A-81C1-45013D70E01B}" destId="{5B781A3A-60EA-49DF-B737-EB9270C26AE3}" srcOrd="0" destOrd="0" presId="urn:microsoft.com/office/officeart/2018/2/layout/IconVerticalSolidList"/>
    <dgm:cxn modelId="{8579B128-CD8C-477E-8ED0-0B30DFF98520}" type="presParOf" srcId="{5B781A3A-60EA-49DF-B737-EB9270C26AE3}" destId="{8A149BF2-5BB2-46D3-9FF5-3FD064A74CB4}" srcOrd="0" destOrd="0" presId="urn:microsoft.com/office/officeart/2018/2/layout/IconVerticalSolidList"/>
    <dgm:cxn modelId="{3542FD8E-B9DC-4504-BE91-8C9DFDCEC495}" type="presParOf" srcId="{5B781A3A-60EA-49DF-B737-EB9270C26AE3}" destId="{A9AE6EA7-1604-4A51-B1B5-D851EDB61261}" srcOrd="1" destOrd="0" presId="urn:microsoft.com/office/officeart/2018/2/layout/IconVerticalSolidList"/>
    <dgm:cxn modelId="{766A9845-4517-4286-94C5-DCD3EE99896E}" type="presParOf" srcId="{5B781A3A-60EA-49DF-B737-EB9270C26AE3}" destId="{69C209D5-ED39-4A5C-A5A7-F30C0B8ECBDB}" srcOrd="2" destOrd="0" presId="urn:microsoft.com/office/officeart/2018/2/layout/IconVerticalSolidList"/>
    <dgm:cxn modelId="{A76E6F18-B620-4BAC-B961-B8FAF5497A74}" type="presParOf" srcId="{5B781A3A-60EA-49DF-B737-EB9270C26AE3}" destId="{CD3939B3-9623-49D5-90D3-1B0211E761FB}" srcOrd="3" destOrd="0" presId="urn:microsoft.com/office/officeart/2018/2/layout/IconVerticalSolidList"/>
    <dgm:cxn modelId="{69CC7425-1244-4326-B300-3C7C4A64B66D}" type="presParOf" srcId="{65FAAB74-7FF7-497A-81C1-45013D70E01B}" destId="{4DCC76C3-9656-4A75-B1BE-980D368447DD}" srcOrd="1" destOrd="0" presId="urn:microsoft.com/office/officeart/2018/2/layout/IconVerticalSolidList"/>
    <dgm:cxn modelId="{BD92184A-04F7-41F2-B24F-1D2082D68136}" type="presParOf" srcId="{65FAAB74-7FF7-497A-81C1-45013D70E01B}" destId="{459D8DFD-4CF8-4745-85C2-835E0ACB248E}" srcOrd="2" destOrd="0" presId="urn:microsoft.com/office/officeart/2018/2/layout/IconVerticalSolidList"/>
    <dgm:cxn modelId="{945AA2F6-78E2-4C95-8330-5D633FC1197B}" type="presParOf" srcId="{459D8DFD-4CF8-4745-85C2-835E0ACB248E}" destId="{07A4C21A-010F-42E6-A4E9-AEE8937D0E04}" srcOrd="0" destOrd="0" presId="urn:microsoft.com/office/officeart/2018/2/layout/IconVerticalSolidList"/>
    <dgm:cxn modelId="{0D7D0247-02D1-483E-8B42-BE297AB35983}" type="presParOf" srcId="{459D8DFD-4CF8-4745-85C2-835E0ACB248E}" destId="{FC44F0CA-362F-4D23-B816-483F49DBB849}" srcOrd="1" destOrd="0" presId="urn:microsoft.com/office/officeart/2018/2/layout/IconVerticalSolidList"/>
    <dgm:cxn modelId="{FA9668EB-8258-4259-9E5D-925ADAE03A00}" type="presParOf" srcId="{459D8DFD-4CF8-4745-85C2-835E0ACB248E}" destId="{25EAC448-D56E-4B62-9344-2F6A81D1051E}" srcOrd="2" destOrd="0" presId="urn:microsoft.com/office/officeart/2018/2/layout/IconVerticalSolidList"/>
    <dgm:cxn modelId="{0EFACA01-7813-4A5C-B6E7-FB72F8D7BD86}" type="presParOf" srcId="{459D8DFD-4CF8-4745-85C2-835E0ACB248E}" destId="{CF82E6AD-0F4E-48F7-97F9-D667D0FBCD1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9B0AD4A-360E-4C71-B688-253A9E1C2DF1}" type="doc">
      <dgm:prSet loTypeId="urn:microsoft.com/office/officeart/2005/8/layout/cycle2" loCatId="cycle" qsTypeId="urn:microsoft.com/office/officeart/2005/8/quickstyle/simple1" qsCatId="simple" csTypeId="urn:microsoft.com/office/officeart/2005/8/colors/colorful1" csCatId="colorful"/>
      <dgm:spPr/>
      <dgm:t>
        <a:bodyPr/>
        <a:lstStyle/>
        <a:p>
          <a:endParaRPr lang="en-US"/>
        </a:p>
      </dgm:t>
    </dgm:pt>
    <dgm:pt modelId="{21E0D9A8-5AC6-4879-83BE-BDD89828520A}">
      <dgm:prSet/>
      <dgm:spPr/>
      <dgm:t>
        <a:bodyPr/>
        <a:lstStyle/>
        <a:p>
          <a:r>
            <a:rPr lang="en-GB"/>
            <a:t>The ability to sustain the performance within competitive retail contexts depends on effective recruitment and organised development systems.</a:t>
          </a:r>
          <a:endParaRPr lang="en-US"/>
        </a:p>
      </dgm:t>
    </dgm:pt>
    <dgm:pt modelId="{7DF5726E-C412-41FC-96BF-A2C4B3B167D1}" type="parTrans" cxnId="{BB0118B6-434F-44F3-B1C8-379A24A5A11C}">
      <dgm:prSet/>
      <dgm:spPr/>
      <dgm:t>
        <a:bodyPr/>
        <a:lstStyle/>
        <a:p>
          <a:endParaRPr lang="en-US"/>
        </a:p>
      </dgm:t>
    </dgm:pt>
    <dgm:pt modelId="{B9324EA8-E86B-4034-BA76-7452F0FF1CCE}" type="sibTrans" cxnId="{BB0118B6-434F-44F3-B1C8-379A24A5A11C}">
      <dgm:prSet/>
      <dgm:spPr/>
      <dgm:t>
        <a:bodyPr/>
        <a:lstStyle/>
        <a:p>
          <a:endParaRPr lang="en-US"/>
        </a:p>
      </dgm:t>
    </dgm:pt>
    <dgm:pt modelId="{9B8BC80D-747F-42EE-ADA0-EC3A3C391AC8}">
      <dgm:prSet/>
      <dgm:spPr/>
      <dgm:t>
        <a:bodyPr/>
        <a:lstStyle/>
        <a:p>
          <a:r>
            <a:rPr lang="en-GB"/>
            <a:t>Selection based on competencies combined with relevant learning strategies can contribute to increasing management performance at M&amp;S.</a:t>
          </a:r>
          <a:endParaRPr lang="en-US"/>
        </a:p>
      </dgm:t>
    </dgm:pt>
    <dgm:pt modelId="{A6D30A90-3E31-4F5D-94DD-9D6EC5F1742D}" type="parTrans" cxnId="{CEDC640D-8161-4EAF-B292-3FDBA69F41E4}">
      <dgm:prSet/>
      <dgm:spPr/>
      <dgm:t>
        <a:bodyPr/>
        <a:lstStyle/>
        <a:p>
          <a:endParaRPr lang="en-US"/>
        </a:p>
      </dgm:t>
    </dgm:pt>
    <dgm:pt modelId="{24B7C5F4-2158-4422-A5EA-C38DE91D7FB8}" type="sibTrans" cxnId="{CEDC640D-8161-4EAF-B292-3FDBA69F41E4}">
      <dgm:prSet/>
      <dgm:spPr/>
      <dgm:t>
        <a:bodyPr/>
        <a:lstStyle/>
        <a:p>
          <a:endParaRPr lang="en-US"/>
        </a:p>
      </dgm:t>
    </dgm:pt>
    <dgm:pt modelId="{A796FE52-2568-4205-B6C8-D7BF34995B73}" type="pres">
      <dgm:prSet presAssocID="{59B0AD4A-360E-4C71-B688-253A9E1C2DF1}" presName="cycle" presStyleCnt="0">
        <dgm:presLayoutVars>
          <dgm:dir/>
          <dgm:resizeHandles val="exact"/>
        </dgm:presLayoutVars>
      </dgm:prSet>
      <dgm:spPr/>
    </dgm:pt>
    <dgm:pt modelId="{5A8D5E8E-035C-42FF-A8B0-49163E77536E}" type="pres">
      <dgm:prSet presAssocID="{21E0D9A8-5AC6-4879-83BE-BDD89828520A}" presName="node" presStyleLbl="node1" presStyleIdx="0" presStyleCnt="2">
        <dgm:presLayoutVars>
          <dgm:bulletEnabled val="1"/>
        </dgm:presLayoutVars>
      </dgm:prSet>
      <dgm:spPr/>
    </dgm:pt>
    <dgm:pt modelId="{52BA831E-9E47-493B-813D-3C591B1A9799}" type="pres">
      <dgm:prSet presAssocID="{B9324EA8-E86B-4034-BA76-7452F0FF1CCE}" presName="sibTrans" presStyleLbl="sibTrans2D1" presStyleIdx="0" presStyleCnt="2"/>
      <dgm:spPr/>
    </dgm:pt>
    <dgm:pt modelId="{C2FB2C6B-2BF5-4436-A4CD-9CE159ABBB53}" type="pres">
      <dgm:prSet presAssocID="{B9324EA8-E86B-4034-BA76-7452F0FF1CCE}" presName="connectorText" presStyleLbl="sibTrans2D1" presStyleIdx="0" presStyleCnt="2"/>
      <dgm:spPr/>
    </dgm:pt>
    <dgm:pt modelId="{8AD2325F-C89B-4781-8F71-E613B90586EA}" type="pres">
      <dgm:prSet presAssocID="{9B8BC80D-747F-42EE-ADA0-EC3A3C391AC8}" presName="node" presStyleLbl="node1" presStyleIdx="1" presStyleCnt="2">
        <dgm:presLayoutVars>
          <dgm:bulletEnabled val="1"/>
        </dgm:presLayoutVars>
      </dgm:prSet>
      <dgm:spPr/>
    </dgm:pt>
    <dgm:pt modelId="{697406D8-018A-4A1A-9525-3A994B2EE9D5}" type="pres">
      <dgm:prSet presAssocID="{24B7C5F4-2158-4422-A5EA-C38DE91D7FB8}" presName="sibTrans" presStyleLbl="sibTrans2D1" presStyleIdx="1" presStyleCnt="2"/>
      <dgm:spPr/>
    </dgm:pt>
    <dgm:pt modelId="{E956C8C2-B220-41AC-938C-93CD0BB1A09A}" type="pres">
      <dgm:prSet presAssocID="{24B7C5F4-2158-4422-A5EA-C38DE91D7FB8}" presName="connectorText" presStyleLbl="sibTrans2D1" presStyleIdx="1" presStyleCnt="2"/>
      <dgm:spPr/>
    </dgm:pt>
  </dgm:ptLst>
  <dgm:cxnLst>
    <dgm:cxn modelId="{CEDC640D-8161-4EAF-B292-3FDBA69F41E4}" srcId="{59B0AD4A-360E-4C71-B688-253A9E1C2DF1}" destId="{9B8BC80D-747F-42EE-ADA0-EC3A3C391AC8}" srcOrd="1" destOrd="0" parTransId="{A6D30A90-3E31-4F5D-94DD-9D6EC5F1742D}" sibTransId="{24B7C5F4-2158-4422-A5EA-C38DE91D7FB8}"/>
    <dgm:cxn modelId="{ADF8BA20-EE7A-4109-ACD4-BB962AB5DAF9}" type="presOf" srcId="{59B0AD4A-360E-4C71-B688-253A9E1C2DF1}" destId="{A796FE52-2568-4205-B6C8-D7BF34995B73}" srcOrd="0" destOrd="0" presId="urn:microsoft.com/office/officeart/2005/8/layout/cycle2"/>
    <dgm:cxn modelId="{BE27572C-4F8F-4B05-942A-0F77626C106F}" type="presOf" srcId="{24B7C5F4-2158-4422-A5EA-C38DE91D7FB8}" destId="{E956C8C2-B220-41AC-938C-93CD0BB1A09A}" srcOrd="1" destOrd="0" presId="urn:microsoft.com/office/officeart/2005/8/layout/cycle2"/>
    <dgm:cxn modelId="{7629CC53-B3E1-4974-B8D9-225142CDD096}" type="presOf" srcId="{9B8BC80D-747F-42EE-ADA0-EC3A3C391AC8}" destId="{8AD2325F-C89B-4781-8F71-E613B90586EA}" srcOrd="0" destOrd="0" presId="urn:microsoft.com/office/officeart/2005/8/layout/cycle2"/>
    <dgm:cxn modelId="{A0B26E5A-637A-4DFD-A098-1511BFA6708C}" type="presOf" srcId="{B9324EA8-E86B-4034-BA76-7452F0FF1CCE}" destId="{52BA831E-9E47-493B-813D-3C591B1A9799}" srcOrd="0" destOrd="0" presId="urn:microsoft.com/office/officeart/2005/8/layout/cycle2"/>
    <dgm:cxn modelId="{B4F38F89-A3CE-4336-AB41-DC4B06D5BCC8}" type="presOf" srcId="{B9324EA8-E86B-4034-BA76-7452F0FF1CCE}" destId="{C2FB2C6B-2BF5-4436-A4CD-9CE159ABBB53}" srcOrd="1" destOrd="0" presId="urn:microsoft.com/office/officeart/2005/8/layout/cycle2"/>
    <dgm:cxn modelId="{BB0118B6-434F-44F3-B1C8-379A24A5A11C}" srcId="{59B0AD4A-360E-4C71-B688-253A9E1C2DF1}" destId="{21E0D9A8-5AC6-4879-83BE-BDD89828520A}" srcOrd="0" destOrd="0" parTransId="{7DF5726E-C412-41FC-96BF-A2C4B3B167D1}" sibTransId="{B9324EA8-E86B-4034-BA76-7452F0FF1CCE}"/>
    <dgm:cxn modelId="{FA9CF7BE-2C82-4B29-8EDA-A75EADD615F5}" type="presOf" srcId="{21E0D9A8-5AC6-4879-83BE-BDD89828520A}" destId="{5A8D5E8E-035C-42FF-A8B0-49163E77536E}" srcOrd="0" destOrd="0" presId="urn:microsoft.com/office/officeart/2005/8/layout/cycle2"/>
    <dgm:cxn modelId="{6D3D0EE1-A2A2-427E-BFB5-AC511A5A2BDA}" type="presOf" srcId="{24B7C5F4-2158-4422-A5EA-C38DE91D7FB8}" destId="{697406D8-018A-4A1A-9525-3A994B2EE9D5}" srcOrd="0" destOrd="0" presId="urn:microsoft.com/office/officeart/2005/8/layout/cycle2"/>
    <dgm:cxn modelId="{5B2ED446-DC76-4AC0-A761-EFC81408A1CD}" type="presParOf" srcId="{A796FE52-2568-4205-B6C8-D7BF34995B73}" destId="{5A8D5E8E-035C-42FF-A8B0-49163E77536E}" srcOrd="0" destOrd="0" presId="urn:microsoft.com/office/officeart/2005/8/layout/cycle2"/>
    <dgm:cxn modelId="{D32C273E-D147-4AE2-BDBB-9EF337FDDA8E}" type="presParOf" srcId="{A796FE52-2568-4205-B6C8-D7BF34995B73}" destId="{52BA831E-9E47-493B-813D-3C591B1A9799}" srcOrd="1" destOrd="0" presId="urn:microsoft.com/office/officeart/2005/8/layout/cycle2"/>
    <dgm:cxn modelId="{D326BB00-4747-45EF-A125-C25A46FC489F}" type="presParOf" srcId="{52BA831E-9E47-493B-813D-3C591B1A9799}" destId="{C2FB2C6B-2BF5-4436-A4CD-9CE159ABBB53}" srcOrd="0" destOrd="0" presId="urn:microsoft.com/office/officeart/2005/8/layout/cycle2"/>
    <dgm:cxn modelId="{2976C69C-296C-4F92-889B-42B77DF6AC47}" type="presParOf" srcId="{A796FE52-2568-4205-B6C8-D7BF34995B73}" destId="{8AD2325F-C89B-4781-8F71-E613B90586EA}" srcOrd="2" destOrd="0" presId="urn:microsoft.com/office/officeart/2005/8/layout/cycle2"/>
    <dgm:cxn modelId="{D9381A18-61A0-4E65-A593-093F6EDAD08A}" type="presParOf" srcId="{A796FE52-2568-4205-B6C8-D7BF34995B73}" destId="{697406D8-018A-4A1A-9525-3A994B2EE9D5}" srcOrd="3" destOrd="0" presId="urn:microsoft.com/office/officeart/2005/8/layout/cycle2"/>
    <dgm:cxn modelId="{F7894CE5-6966-4795-85B9-BE51A831A129}" type="presParOf" srcId="{697406D8-018A-4A1A-9525-3A994B2EE9D5}" destId="{E956C8C2-B220-41AC-938C-93CD0BB1A09A}"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C1E7A2-5573-41F0-89FA-CAEE727B14B0}">
      <dsp:nvSpPr>
        <dsp:cNvPr id="0" name=""/>
        <dsp:cNvSpPr/>
      </dsp:nvSpPr>
      <dsp:spPr>
        <a:xfrm>
          <a:off x="1920" y="33004"/>
          <a:ext cx="1523606" cy="9141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Slide 1: Cover Page</a:t>
          </a:r>
          <a:endParaRPr lang="en-US" sz="1400" kern="1200"/>
        </a:p>
      </dsp:txBody>
      <dsp:txXfrm>
        <a:off x="1920" y="33004"/>
        <a:ext cx="1523606" cy="914163"/>
      </dsp:txXfrm>
    </dsp:sp>
    <dsp:sp modelId="{1C9C1016-2365-40C3-8804-B59885754952}">
      <dsp:nvSpPr>
        <dsp:cNvPr id="0" name=""/>
        <dsp:cNvSpPr/>
      </dsp:nvSpPr>
      <dsp:spPr>
        <a:xfrm>
          <a:off x="1677887" y="33004"/>
          <a:ext cx="1523606" cy="9141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Slide 2: Table of Contents</a:t>
          </a:r>
          <a:endParaRPr lang="en-US" sz="1400" kern="1200"/>
        </a:p>
      </dsp:txBody>
      <dsp:txXfrm>
        <a:off x="1677887" y="33004"/>
        <a:ext cx="1523606" cy="914163"/>
      </dsp:txXfrm>
    </dsp:sp>
    <dsp:sp modelId="{F4A323B6-6DF4-4298-AC4F-B7A8C9B12F5B}">
      <dsp:nvSpPr>
        <dsp:cNvPr id="0" name=""/>
        <dsp:cNvSpPr/>
      </dsp:nvSpPr>
      <dsp:spPr>
        <a:xfrm>
          <a:off x="3353853" y="33004"/>
          <a:ext cx="1523606" cy="9141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Slide 3: Introduction to Marks &amp; Spencer (M&amp;S)</a:t>
          </a:r>
          <a:endParaRPr lang="en-US" sz="1400" kern="1200"/>
        </a:p>
      </dsp:txBody>
      <dsp:txXfrm>
        <a:off x="3353853" y="33004"/>
        <a:ext cx="1523606" cy="914163"/>
      </dsp:txXfrm>
    </dsp:sp>
    <dsp:sp modelId="{A38FA739-A8DB-45FA-9DD9-CCA6D9BDE10E}">
      <dsp:nvSpPr>
        <dsp:cNvPr id="0" name=""/>
        <dsp:cNvSpPr/>
      </dsp:nvSpPr>
      <dsp:spPr>
        <a:xfrm>
          <a:off x="5029820" y="33004"/>
          <a:ext cx="1523606" cy="9141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Slide 4: Business Strategy and Organisational Context</a:t>
          </a:r>
          <a:endParaRPr lang="en-US" sz="1400" kern="1200"/>
        </a:p>
      </dsp:txBody>
      <dsp:txXfrm>
        <a:off x="5029820" y="33004"/>
        <a:ext cx="1523606" cy="914163"/>
      </dsp:txXfrm>
    </dsp:sp>
    <dsp:sp modelId="{BCF38295-2DD0-429C-9251-2DF9AD372B20}">
      <dsp:nvSpPr>
        <dsp:cNvPr id="0" name=""/>
        <dsp:cNvSpPr/>
      </dsp:nvSpPr>
      <dsp:spPr>
        <a:xfrm>
          <a:off x="1920" y="1099528"/>
          <a:ext cx="1523606" cy="9141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Slide 5: Importance of Effective Recruitment in Retail Organisations</a:t>
          </a:r>
          <a:endParaRPr lang="en-US" sz="1400" kern="1200"/>
        </a:p>
      </dsp:txBody>
      <dsp:txXfrm>
        <a:off x="1920" y="1099528"/>
        <a:ext cx="1523606" cy="914163"/>
      </dsp:txXfrm>
    </dsp:sp>
    <dsp:sp modelId="{9E4C11CC-6FD9-4897-947E-D7D745758B78}">
      <dsp:nvSpPr>
        <dsp:cNvPr id="0" name=""/>
        <dsp:cNvSpPr/>
      </dsp:nvSpPr>
      <dsp:spPr>
        <a:xfrm>
          <a:off x="1677887" y="1099528"/>
          <a:ext cx="1523606" cy="9141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Slide 6: Overview of Selected Role: Department Manager</a:t>
          </a:r>
          <a:endParaRPr lang="en-US" sz="1400" kern="1200"/>
        </a:p>
      </dsp:txBody>
      <dsp:txXfrm>
        <a:off x="1677887" y="1099528"/>
        <a:ext cx="1523606" cy="914163"/>
      </dsp:txXfrm>
    </dsp:sp>
    <dsp:sp modelId="{A23FF78E-20C3-4794-9F4E-86EB26C69888}">
      <dsp:nvSpPr>
        <dsp:cNvPr id="0" name=""/>
        <dsp:cNvSpPr/>
      </dsp:nvSpPr>
      <dsp:spPr>
        <a:xfrm>
          <a:off x="3353853" y="1099528"/>
          <a:ext cx="1523606" cy="9141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Slide 7: Role Responsibilities and Strategic Contribution</a:t>
          </a:r>
          <a:endParaRPr lang="en-US" sz="1400" kern="1200"/>
        </a:p>
      </dsp:txBody>
      <dsp:txXfrm>
        <a:off x="3353853" y="1099528"/>
        <a:ext cx="1523606" cy="914163"/>
      </dsp:txXfrm>
    </dsp:sp>
    <dsp:sp modelId="{7E6BD104-485A-44BC-B3F7-91C86D48028E}">
      <dsp:nvSpPr>
        <dsp:cNvPr id="0" name=""/>
        <dsp:cNvSpPr/>
      </dsp:nvSpPr>
      <dsp:spPr>
        <a:xfrm>
          <a:off x="5029820" y="1099528"/>
          <a:ext cx="1523606" cy="9141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Slide 8: Job Analysis and Competency Requirements</a:t>
          </a:r>
          <a:endParaRPr lang="en-US" sz="1400" kern="1200"/>
        </a:p>
      </dsp:txBody>
      <dsp:txXfrm>
        <a:off x="5029820" y="1099528"/>
        <a:ext cx="1523606" cy="914163"/>
      </dsp:txXfrm>
    </dsp:sp>
    <dsp:sp modelId="{F03C8AC7-4897-4A1E-A9B4-FD360A0EBA0B}">
      <dsp:nvSpPr>
        <dsp:cNvPr id="0" name=""/>
        <dsp:cNvSpPr/>
      </dsp:nvSpPr>
      <dsp:spPr>
        <a:xfrm>
          <a:off x="1920" y="2166053"/>
          <a:ext cx="1523606" cy="9141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Slide 9: Job Description Structure</a:t>
          </a:r>
          <a:endParaRPr lang="en-US" sz="1400" kern="1200"/>
        </a:p>
      </dsp:txBody>
      <dsp:txXfrm>
        <a:off x="1920" y="2166053"/>
        <a:ext cx="1523606" cy="914163"/>
      </dsp:txXfrm>
    </dsp:sp>
    <dsp:sp modelId="{6CA1E001-E1B6-42C7-B60E-8A751B313D39}">
      <dsp:nvSpPr>
        <dsp:cNvPr id="0" name=""/>
        <dsp:cNvSpPr/>
      </dsp:nvSpPr>
      <dsp:spPr>
        <a:xfrm>
          <a:off x="1677887" y="2166053"/>
          <a:ext cx="1523606" cy="9141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Slide 10: Person Specification Framework</a:t>
          </a:r>
          <a:endParaRPr lang="en-US" sz="1400" kern="1200"/>
        </a:p>
      </dsp:txBody>
      <dsp:txXfrm>
        <a:off x="1677887" y="2166053"/>
        <a:ext cx="1523606" cy="914163"/>
      </dsp:txXfrm>
    </dsp:sp>
    <dsp:sp modelId="{BC3EF031-49ED-4712-88E2-C819068411F0}">
      <dsp:nvSpPr>
        <dsp:cNvPr id="0" name=""/>
        <dsp:cNvSpPr/>
      </dsp:nvSpPr>
      <dsp:spPr>
        <a:xfrm>
          <a:off x="3353853" y="2166053"/>
          <a:ext cx="1523606" cy="9141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Slide 11: Workforce Planning and Internal vs External Recruitment</a:t>
          </a:r>
          <a:endParaRPr lang="en-US" sz="1400" kern="1200"/>
        </a:p>
      </dsp:txBody>
      <dsp:txXfrm>
        <a:off x="3353853" y="2166053"/>
        <a:ext cx="1523606" cy="914163"/>
      </dsp:txXfrm>
    </dsp:sp>
    <dsp:sp modelId="{EB9726D2-71D7-47F2-8711-DA8D35FC0B84}">
      <dsp:nvSpPr>
        <dsp:cNvPr id="0" name=""/>
        <dsp:cNvSpPr/>
      </dsp:nvSpPr>
      <dsp:spPr>
        <a:xfrm>
          <a:off x="5029820" y="2166053"/>
          <a:ext cx="1523606" cy="9141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Slide 12: Recruitment Methods Used in M&amp;S</a:t>
          </a:r>
          <a:endParaRPr lang="en-US" sz="1400" kern="1200"/>
        </a:p>
      </dsp:txBody>
      <dsp:txXfrm>
        <a:off x="5029820" y="2166053"/>
        <a:ext cx="1523606" cy="914163"/>
      </dsp:txXfrm>
    </dsp:sp>
    <dsp:sp modelId="{2D87EA83-4735-4472-968F-40AFC4A8C377}">
      <dsp:nvSpPr>
        <dsp:cNvPr id="0" name=""/>
        <dsp:cNvSpPr/>
      </dsp:nvSpPr>
      <dsp:spPr>
        <a:xfrm>
          <a:off x="1920" y="3232577"/>
          <a:ext cx="1523606" cy="9141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Slide 13: Selection Process and Assessment Criteria</a:t>
          </a:r>
          <a:endParaRPr lang="en-US" sz="1400" kern="1200"/>
        </a:p>
      </dsp:txBody>
      <dsp:txXfrm>
        <a:off x="1920" y="3232577"/>
        <a:ext cx="1523606" cy="914163"/>
      </dsp:txXfrm>
    </dsp:sp>
    <dsp:sp modelId="{3501C6EB-2EF0-4AA2-9877-652155FEA6AE}">
      <dsp:nvSpPr>
        <dsp:cNvPr id="0" name=""/>
        <dsp:cNvSpPr/>
      </dsp:nvSpPr>
      <dsp:spPr>
        <a:xfrm>
          <a:off x="1677887" y="3232577"/>
          <a:ext cx="1523606" cy="9141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Slide 14: Equality, Diversity and Legal Considerations in Recruitment</a:t>
          </a:r>
          <a:endParaRPr lang="en-US" sz="1400" kern="1200"/>
        </a:p>
      </dsp:txBody>
      <dsp:txXfrm>
        <a:off x="1677887" y="3232577"/>
        <a:ext cx="1523606" cy="914163"/>
      </dsp:txXfrm>
    </dsp:sp>
    <dsp:sp modelId="{A95CD9C3-0DAF-4DB6-9612-D6580579A1B8}">
      <dsp:nvSpPr>
        <dsp:cNvPr id="0" name=""/>
        <dsp:cNvSpPr/>
      </dsp:nvSpPr>
      <dsp:spPr>
        <a:xfrm>
          <a:off x="3353853" y="3232577"/>
          <a:ext cx="1523606" cy="9141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Slide 15: Critical Evaluation of M&amp;S Recruitment Approach</a:t>
          </a:r>
          <a:endParaRPr lang="en-US" sz="1400" kern="1200"/>
        </a:p>
      </dsp:txBody>
      <dsp:txXfrm>
        <a:off x="3353853" y="3232577"/>
        <a:ext cx="1523606" cy="914163"/>
      </dsp:txXfrm>
    </dsp:sp>
    <dsp:sp modelId="{4A9FC662-D160-489E-9E0B-2E3047EEF884}">
      <dsp:nvSpPr>
        <dsp:cNvPr id="0" name=""/>
        <dsp:cNvSpPr/>
      </dsp:nvSpPr>
      <dsp:spPr>
        <a:xfrm>
          <a:off x="5029820" y="3232577"/>
          <a:ext cx="1523606" cy="9141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Slide 16: Identification of Learning and Development Needs</a:t>
          </a:r>
          <a:endParaRPr lang="en-US" sz="1400" kern="1200"/>
        </a:p>
      </dsp:txBody>
      <dsp:txXfrm>
        <a:off x="5029820" y="3232577"/>
        <a:ext cx="1523606" cy="914163"/>
      </dsp:txXfrm>
    </dsp:sp>
    <dsp:sp modelId="{CC1F6CF1-F6D7-4557-A9C5-0E7261066E3E}">
      <dsp:nvSpPr>
        <dsp:cNvPr id="0" name=""/>
        <dsp:cNvSpPr/>
      </dsp:nvSpPr>
      <dsp:spPr>
        <a:xfrm>
          <a:off x="1920" y="4299101"/>
          <a:ext cx="1523606" cy="9141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Slide 17: Behaviourist Learning Theory Application</a:t>
          </a:r>
          <a:endParaRPr lang="en-US" sz="1400" kern="1200"/>
        </a:p>
      </dsp:txBody>
      <dsp:txXfrm>
        <a:off x="1920" y="4299101"/>
        <a:ext cx="1523606" cy="914163"/>
      </dsp:txXfrm>
    </dsp:sp>
    <dsp:sp modelId="{D4C543DB-2187-4F09-9294-C5C90C599F57}">
      <dsp:nvSpPr>
        <dsp:cNvPr id="0" name=""/>
        <dsp:cNvSpPr/>
      </dsp:nvSpPr>
      <dsp:spPr>
        <a:xfrm>
          <a:off x="1677887" y="4299101"/>
          <a:ext cx="1523606" cy="9141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Slide 18: Cognitivist Learning Theory Application</a:t>
          </a:r>
          <a:endParaRPr lang="en-US" sz="1400" kern="1200"/>
        </a:p>
      </dsp:txBody>
      <dsp:txXfrm>
        <a:off x="1677887" y="4299101"/>
        <a:ext cx="1523606" cy="914163"/>
      </dsp:txXfrm>
    </dsp:sp>
    <dsp:sp modelId="{F23417A2-3C1C-445E-9C54-6E34986CA781}">
      <dsp:nvSpPr>
        <dsp:cNvPr id="0" name=""/>
        <dsp:cNvSpPr/>
      </dsp:nvSpPr>
      <dsp:spPr>
        <a:xfrm>
          <a:off x="3353853" y="4299101"/>
          <a:ext cx="1523606" cy="9141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Slide 19: Humanist Learning Theory Application</a:t>
          </a:r>
          <a:endParaRPr lang="en-US" sz="1400" kern="1200"/>
        </a:p>
      </dsp:txBody>
      <dsp:txXfrm>
        <a:off x="3353853" y="4299101"/>
        <a:ext cx="1523606" cy="914163"/>
      </dsp:txXfrm>
    </dsp:sp>
    <dsp:sp modelId="{341E4F73-C367-47D6-BE51-5723BE1C163D}">
      <dsp:nvSpPr>
        <dsp:cNvPr id="0" name=""/>
        <dsp:cNvSpPr/>
      </dsp:nvSpPr>
      <dsp:spPr>
        <a:xfrm>
          <a:off x="5029820" y="4299101"/>
          <a:ext cx="1523606" cy="9141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Slide 20: Experiential Learning (Kolb) Application</a:t>
          </a:r>
          <a:endParaRPr lang="en-US" sz="1400" kern="1200"/>
        </a:p>
      </dsp:txBody>
      <dsp:txXfrm>
        <a:off x="5029820" y="4299101"/>
        <a:ext cx="1523606" cy="914163"/>
      </dsp:txXfrm>
    </dsp:sp>
    <dsp:sp modelId="{110812AC-8ADB-47D8-B1B4-8FE6955F8668}">
      <dsp:nvSpPr>
        <dsp:cNvPr id="0" name=""/>
        <dsp:cNvSpPr/>
      </dsp:nvSpPr>
      <dsp:spPr>
        <a:xfrm>
          <a:off x="839903" y="5365625"/>
          <a:ext cx="1523606" cy="9141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Slide 21: Critical Comparison of Learning Theories in Retail Context</a:t>
          </a:r>
          <a:endParaRPr lang="en-US" sz="1400" kern="1200"/>
        </a:p>
      </dsp:txBody>
      <dsp:txXfrm>
        <a:off x="839903" y="5365625"/>
        <a:ext cx="1523606" cy="914163"/>
      </dsp:txXfrm>
    </dsp:sp>
    <dsp:sp modelId="{6D470170-760E-45CA-BF4B-0BEAEEB2F4D0}">
      <dsp:nvSpPr>
        <dsp:cNvPr id="0" name=""/>
        <dsp:cNvSpPr/>
      </dsp:nvSpPr>
      <dsp:spPr>
        <a:xfrm>
          <a:off x="2515870" y="5365625"/>
          <a:ext cx="1523606" cy="9141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Slide 22: Conclusion</a:t>
          </a:r>
          <a:endParaRPr lang="en-US" sz="1400" kern="1200"/>
        </a:p>
      </dsp:txBody>
      <dsp:txXfrm>
        <a:off x="2515870" y="5365625"/>
        <a:ext cx="1523606" cy="914163"/>
      </dsp:txXfrm>
    </dsp:sp>
    <dsp:sp modelId="{81079795-1725-4484-9FA9-E16836A094F0}">
      <dsp:nvSpPr>
        <dsp:cNvPr id="0" name=""/>
        <dsp:cNvSpPr/>
      </dsp:nvSpPr>
      <dsp:spPr>
        <a:xfrm>
          <a:off x="4191837" y="5365625"/>
          <a:ext cx="1523606" cy="9141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Slide 23: References </a:t>
          </a:r>
          <a:endParaRPr lang="en-US" sz="1400" kern="1200"/>
        </a:p>
      </dsp:txBody>
      <dsp:txXfrm>
        <a:off x="4191837" y="5365625"/>
        <a:ext cx="1523606" cy="9141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EFA87D-C749-40D6-A90C-2DF8699E76DA}">
      <dsp:nvSpPr>
        <dsp:cNvPr id="0" name=""/>
        <dsp:cNvSpPr/>
      </dsp:nvSpPr>
      <dsp:spPr>
        <a:xfrm>
          <a:off x="1320"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AF6E7C-F031-412E-9558-AAC4EBF5A06D}">
      <dsp:nvSpPr>
        <dsp:cNvPr id="0" name=""/>
        <dsp:cNvSpPr/>
      </dsp:nvSpPr>
      <dsp:spPr>
        <a:xfrm>
          <a:off x="516452"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Retail performance: Customer focus and leadership potential are two factors that rely heavily on the process of recruiting employees.</a:t>
          </a:r>
          <a:endParaRPr lang="en-US" sz="2700" kern="1200"/>
        </a:p>
      </dsp:txBody>
      <dsp:txXfrm>
        <a:off x="602678" y="725825"/>
        <a:ext cx="4463730" cy="2771523"/>
      </dsp:txXfrm>
    </dsp:sp>
    <dsp:sp modelId="{305C7438-3885-4DC0-9083-9465C4AA3586}">
      <dsp:nvSpPr>
        <dsp:cNvPr id="0" name=""/>
        <dsp:cNvSpPr/>
      </dsp:nvSpPr>
      <dsp:spPr>
        <a:xfrm>
          <a:off x="5667765"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4D1AD4-7C61-492A-B163-C6168C22BF9F}">
      <dsp:nvSpPr>
        <dsp:cNvPr id="0" name=""/>
        <dsp:cNvSpPr/>
      </dsp:nvSpPr>
      <dsp:spPr>
        <a:xfrm>
          <a:off x="6182897"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Formal recruiting processes minimise the turnover liability and ensure the selection of responsible individuals to be accountable towards their roles (Luther, 2023).</a:t>
          </a:r>
          <a:endParaRPr lang="en-US" sz="2700" kern="1200"/>
        </a:p>
      </dsp:txBody>
      <dsp:txXfrm>
        <a:off x="6269123" y="725825"/>
        <a:ext cx="4463730" cy="27715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EE2FBD-D035-43A0-8E28-C14745D9DC6E}">
      <dsp:nvSpPr>
        <dsp:cNvPr id="0" name=""/>
        <dsp:cNvSpPr/>
      </dsp:nvSpPr>
      <dsp:spPr>
        <a:xfrm>
          <a:off x="0" y="22066"/>
          <a:ext cx="6666833" cy="2667453"/>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Department Manager is in charge of the day-to-day running of the store, and performance against commercial targets and service quality is ensured (Friebel et al., 2022).</a:t>
          </a:r>
          <a:endParaRPr lang="en-US" sz="2600" kern="1200"/>
        </a:p>
      </dsp:txBody>
      <dsp:txXfrm>
        <a:off x="130214" y="152280"/>
        <a:ext cx="6406405" cy="2407025"/>
      </dsp:txXfrm>
    </dsp:sp>
    <dsp:sp modelId="{3DB2E1E9-9765-403F-971D-6282DDD98C6A}">
      <dsp:nvSpPr>
        <dsp:cNvPr id="0" name=""/>
        <dsp:cNvSpPr/>
      </dsp:nvSpPr>
      <dsp:spPr>
        <a:xfrm>
          <a:off x="0" y="2764400"/>
          <a:ext cx="6666833" cy="2667453"/>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Recruitment and development must align directly with Marks &amp; Spencer strategy by selecting department managers who drive digital transformation, operational efficiency, customer experience excellence, and sustainable value creation at store level.</a:t>
          </a:r>
          <a:endParaRPr lang="en-US" sz="2600" kern="1200" dirty="0"/>
        </a:p>
      </dsp:txBody>
      <dsp:txXfrm>
        <a:off x="130214" y="2894614"/>
        <a:ext cx="6406405" cy="24070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40A188-B55C-4D76-97A1-4FD393E0C6D6}">
      <dsp:nvSpPr>
        <dsp:cNvPr id="0" name=""/>
        <dsp:cNvSpPr/>
      </dsp:nvSpPr>
      <dsp:spPr>
        <a:xfrm>
          <a:off x="0" y="0"/>
          <a:ext cx="683056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01D043-327D-4063-B01B-7CD881F060FD}">
      <dsp:nvSpPr>
        <dsp:cNvPr id="0" name=""/>
        <dsp:cNvSpPr/>
      </dsp:nvSpPr>
      <dsp:spPr>
        <a:xfrm>
          <a:off x="0" y="0"/>
          <a:ext cx="6830568" cy="2720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Job analysis: It allows identification of the core job or activities, duties and performance criteria that a managerial position need (SHRM, n.d.).</a:t>
          </a:r>
          <a:endParaRPr lang="en-US" sz="3500" kern="1200"/>
        </a:p>
      </dsp:txBody>
      <dsp:txXfrm>
        <a:off x="0" y="0"/>
        <a:ext cx="6830568" cy="2720340"/>
      </dsp:txXfrm>
    </dsp:sp>
    <dsp:sp modelId="{234CBAA2-0D1A-4BDC-BFF0-B9EFE1AE25CB}">
      <dsp:nvSpPr>
        <dsp:cNvPr id="0" name=""/>
        <dsp:cNvSpPr/>
      </dsp:nvSpPr>
      <dsp:spPr>
        <a:xfrm>
          <a:off x="0" y="2720340"/>
          <a:ext cx="6830568"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76B4E9-186B-4931-A4E1-5D1082FE4786}">
      <dsp:nvSpPr>
        <dsp:cNvPr id="0" name=""/>
        <dsp:cNvSpPr/>
      </dsp:nvSpPr>
      <dsp:spPr>
        <a:xfrm>
          <a:off x="0" y="2720340"/>
          <a:ext cx="6830568" cy="27203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The competency requirements comprise leadership capability, commercial awareness and effective communication skills in a customer-focused environment.</a:t>
          </a:r>
          <a:endParaRPr lang="en-US" sz="3500" kern="1200"/>
        </a:p>
      </dsp:txBody>
      <dsp:txXfrm>
        <a:off x="0" y="2720340"/>
        <a:ext cx="6830568" cy="27203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6BE860-A2D0-4370-848F-4C6EC347EA3F}">
      <dsp:nvSpPr>
        <dsp:cNvPr id="0" name=""/>
        <dsp:cNvSpPr/>
      </dsp:nvSpPr>
      <dsp:spPr>
        <a:xfrm>
          <a:off x="0" y="48138"/>
          <a:ext cx="4954621" cy="171112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The job description outlines essentials of jobs, reporting relations and quantifiable performance standards (HR Guide, n.d.).</a:t>
          </a:r>
          <a:endParaRPr lang="en-US" sz="2400" kern="1200" dirty="0"/>
        </a:p>
      </dsp:txBody>
      <dsp:txXfrm>
        <a:off x="83530" y="131668"/>
        <a:ext cx="4787561" cy="1544065"/>
      </dsp:txXfrm>
    </dsp:sp>
    <dsp:sp modelId="{67DF41ED-11DD-49F9-A481-42834258767B}">
      <dsp:nvSpPr>
        <dsp:cNvPr id="0" name=""/>
        <dsp:cNvSpPr/>
      </dsp:nvSpPr>
      <dsp:spPr>
        <a:xfrm>
          <a:off x="0" y="1946463"/>
          <a:ext cx="4954621" cy="171112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Responsibilities can be well documented, which enhances transparency and facilitates objective performance appraisal.</a:t>
          </a:r>
          <a:endParaRPr lang="en-US" sz="2400" kern="1200" dirty="0"/>
        </a:p>
      </dsp:txBody>
      <dsp:txXfrm>
        <a:off x="83530" y="2029993"/>
        <a:ext cx="4787561" cy="154406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149BF2-5BB2-46D3-9FF5-3FD064A74CB4}">
      <dsp:nvSpPr>
        <dsp:cNvPr id="0" name=""/>
        <dsp:cNvSpPr/>
      </dsp:nvSpPr>
      <dsp:spPr>
        <a:xfrm>
          <a:off x="0" y="707092"/>
          <a:ext cx="5514474"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AE6EA7-1604-4A51-B1B5-D851EDB61261}">
      <dsp:nvSpPr>
        <dsp:cNvPr id="0" name=""/>
        <dsp:cNvSpPr/>
      </dsp:nvSpPr>
      <dsp:spPr>
        <a:xfrm>
          <a:off x="394883" y="1000807"/>
          <a:ext cx="717970" cy="717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3939B3-9623-49D5-90D3-1B0211E761FB}">
      <dsp:nvSpPr>
        <dsp:cNvPr id="0" name=""/>
        <dsp:cNvSpPr/>
      </dsp:nvSpPr>
      <dsp:spPr>
        <a:xfrm>
          <a:off x="1507738" y="707092"/>
          <a:ext cx="4006735"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711200">
            <a:lnSpc>
              <a:spcPct val="100000"/>
            </a:lnSpc>
            <a:spcBef>
              <a:spcPct val="0"/>
            </a:spcBef>
            <a:spcAft>
              <a:spcPct val="35000"/>
            </a:spcAft>
            <a:buNone/>
          </a:pPr>
          <a:r>
            <a:rPr lang="en-GB" sz="1600" kern="1200" dirty="0"/>
            <a:t>The person specification contains the necessary qualifications, experience, and behavioural expectations that are needed to perform (Ridgway et al., 2025).</a:t>
          </a:r>
          <a:endParaRPr lang="en-US" sz="1600" kern="1200" dirty="0"/>
        </a:p>
      </dsp:txBody>
      <dsp:txXfrm>
        <a:off x="1507738" y="707092"/>
        <a:ext cx="4006735" cy="1305401"/>
      </dsp:txXfrm>
    </dsp:sp>
    <dsp:sp modelId="{07A4C21A-010F-42E6-A4E9-AEE8937D0E04}">
      <dsp:nvSpPr>
        <dsp:cNvPr id="0" name=""/>
        <dsp:cNvSpPr/>
      </dsp:nvSpPr>
      <dsp:spPr>
        <a:xfrm>
          <a:off x="0" y="2338844"/>
          <a:ext cx="5514474"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44F0CA-362F-4D23-B816-483F49DBB849}">
      <dsp:nvSpPr>
        <dsp:cNvPr id="0" name=""/>
        <dsp:cNvSpPr/>
      </dsp:nvSpPr>
      <dsp:spPr>
        <a:xfrm>
          <a:off x="394883" y="2632559"/>
          <a:ext cx="717970" cy="717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82E6AD-0F4E-48F7-97F9-D667D0FBCD15}">
      <dsp:nvSpPr>
        <dsp:cNvPr id="0" name=""/>
        <dsp:cNvSpPr/>
      </dsp:nvSpPr>
      <dsp:spPr>
        <a:xfrm>
          <a:off x="1507738" y="2338844"/>
          <a:ext cx="4006735"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711200">
            <a:lnSpc>
              <a:spcPct val="100000"/>
            </a:lnSpc>
            <a:spcBef>
              <a:spcPct val="0"/>
            </a:spcBef>
            <a:spcAft>
              <a:spcPct val="35000"/>
            </a:spcAft>
            <a:buNone/>
          </a:pPr>
          <a:r>
            <a:rPr lang="en-GB" sz="1600" kern="1200"/>
            <a:t>Focus is provided on resilience in leadership, the power of decision-making and customer orientation.</a:t>
          </a:r>
          <a:endParaRPr lang="en-US" sz="1600" kern="1200"/>
        </a:p>
      </dsp:txBody>
      <dsp:txXfrm>
        <a:off x="1507738" y="2338844"/>
        <a:ext cx="4006735" cy="130540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8D5E8E-035C-42FF-A8B0-49163E77536E}">
      <dsp:nvSpPr>
        <dsp:cNvPr id="0" name=""/>
        <dsp:cNvSpPr/>
      </dsp:nvSpPr>
      <dsp:spPr>
        <a:xfrm>
          <a:off x="1735" y="242151"/>
          <a:ext cx="3757497" cy="3757497"/>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a:t>The ability to sustain the performance within competitive retail contexts depends on effective recruitment and organised development systems.</a:t>
          </a:r>
          <a:endParaRPr lang="en-US" sz="2100" kern="1200"/>
        </a:p>
      </dsp:txBody>
      <dsp:txXfrm>
        <a:off x="552008" y="792424"/>
        <a:ext cx="2656951" cy="2656951"/>
      </dsp:txXfrm>
    </dsp:sp>
    <dsp:sp modelId="{52BA831E-9E47-493B-813D-3C591B1A9799}">
      <dsp:nvSpPr>
        <dsp:cNvPr id="0" name=""/>
        <dsp:cNvSpPr/>
      </dsp:nvSpPr>
      <dsp:spPr>
        <a:xfrm>
          <a:off x="3466363" y="-288888"/>
          <a:ext cx="2342220" cy="1268155"/>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3466363" y="-35257"/>
        <a:ext cx="1961774" cy="760893"/>
      </dsp:txXfrm>
    </dsp:sp>
    <dsp:sp modelId="{8AD2325F-C89B-4781-8F71-E613B90586EA}">
      <dsp:nvSpPr>
        <dsp:cNvPr id="0" name=""/>
        <dsp:cNvSpPr/>
      </dsp:nvSpPr>
      <dsp:spPr>
        <a:xfrm>
          <a:off x="5648291" y="242151"/>
          <a:ext cx="3757497" cy="3757497"/>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kern="1200"/>
            <a:t>Selection based on competencies combined with relevant learning strategies can contribute to increasing management performance at M&amp;S.</a:t>
          </a:r>
          <a:endParaRPr lang="en-US" sz="2100" kern="1200"/>
        </a:p>
      </dsp:txBody>
      <dsp:txXfrm>
        <a:off x="6198564" y="792424"/>
        <a:ext cx="2656951" cy="2656951"/>
      </dsp:txXfrm>
    </dsp:sp>
    <dsp:sp modelId="{697406D8-018A-4A1A-9525-3A994B2EE9D5}">
      <dsp:nvSpPr>
        <dsp:cNvPr id="0" name=""/>
        <dsp:cNvSpPr/>
      </dsp:nvSpPr>
      <dsp:spPr>
        <a:xfrm rot="10800000">
          <a:off x="3598941" y="3262532"/>
          <a:ext cx="2342220" cy="1268155"/>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10800000">
        <a:off x="3979387" y="3516163"/>
        <a:ext cx="1961774" cy="76089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268D52-F9FE-42F6-9E1F-481FE0DEB188}" type="datetimeFigureOut">
              <a:rPr lang="en-GB" smtClean="0"/>
              <a:t>14/03/2026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AD53EC-1BDB-40D2-ADE8-67900FAE5920}" type="slidenum">
              <a:rPr lang="en-GB" smtClean="0"/>
              <a:t>‹#›</a:t>
            </a:fld>
            <a:endParaRPr lang="en-GB"/>
          </a:p>
        </p:txBody>
      </p:sp>
    </p:spTree>
    <p:extLst>
      <p:ext uri="{BB962C8B-B14F-4D97-AF65-F5344CB8AC3E}">
        <p14:creationId xmlns:p14="http://schemas.microsoft.com/office/powerpoint/2010/main" val="537470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M&amp;S has been a company in the UK market for more than a hundred years, and the brand recognition has been maintained by quality positioning. The recent transformation programmes have been directed at store renewal and online expansion. Lasting competitiveness requires high-quality managers who are capable of </a:t>
            </a:r>
            <a:r>
              <a:rPr lang="en-GB" sz="1200" kern="1200" dirty="0" err="1">
                <a:solidFill>
                  <a:schemeClr val="tx1"/>
                </a:solidFill>
                <a:effectLst/>
                <a:latin typeface="+mn-lt"/>
                <a:ea typeface="+mn-ea"/>
                <a:cs typeface="+mn-cs"/>
              </a:rPr>
              <a:t>strategising</a:t>
            </a:r>
            <a:r>
              <a:rPr lang="en-GB" sz="1200" kern="1200" dirty="0">
                <a:solidFill>
                  <a:schemeClr val="tx1"/>
                </a:solidFill>
                <a:effectLst/>
                <a:latin typeface="+mn-lt"/>
                <a:ea typeface="+mn-ea"/>
                <a:cs typeface="+mn-cs"/>
              </a:rPr>
              <a:t> and making operational performance at the store level.</a:t>
            </a:r>
          </a:p>
          <a:p>
            <a:endParaRPr lang="en-GB" dirty="0"/>
          </a:p>
        </p:txBody>
      </p:sp>
      <p:sp>
        <p:nvSpPr>
          <p:cNvPr id="4" name="Slide Number Placeholder 3"/>
          <p:cNvSpPr>
            <a:spLocks noGrp="1"/>
          </p:cNvSpPr>
          <p:nvPr>
            <p:ph type="sldNum" sz="quarter" idx="5"/>
          </p:nvPr>
        </p:nvSpPr>
        <p:spPr/>
        <p:txBody>
          <a:bodyPr/>
          <a:lstStyle/>
          <a:p>
            <a:fld id="{CFAD53EC-1BDB-40D2-ADE8-67900FAE5920}" type="slidenum">
              <a:rPr lang="en-GB" smtClean="0"/>
              <a:t>3</a:t>
            </a:fld>
            <a:endParaRPr lang="en-GB"/>
          </a:p>
        </p:txBody>
      </p:sp>
    </p:spTree>
    <p:extLst>
      <p:ext uri="{BB962C8B-B14F-4D97-AF65-F5344CB8AC3E}">
        <p14:creationId xmlns:p14="http://schemas.microsoft.com/office/powerpoint/2010/main" val="11510691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UK retail business is undergoing pressure in terms of inflation, supply chain destabilisation and a high rate of online competition. M&amp;S has acted by deploying strategic cost management and digital capability. This environment increased the requirement for managers who are able to balance between commercial goals, service quality and stability of the organisation.</a:t>
            </a:r>
          </a:p>
          <a:p>
            <a:endParaRPr lang="en-GB" dirty="0"/>
          </a:p>
        </p:txBody>
      </p:sp>
      <p:sp>
        <p:nvSpPr>
          <p:cNvPr id="4" name="Slide Number Placeholder 3"/>
          <p:cNvSpPr>
            <a:spLocks noGrp="1"/>
          </p:cNvSpPr>
          <p:nvPr>
            <p:ph type="sldNum" sz="quarter" idx="5"/>
          </p:nvPr>
        </p:nvSpPr>
        <p:spPr/>
        <p:txBody>
          <a:bodyPr/>
          <a:lstStyle/>
          <a:p>
            <a:fld id="{CFAD53EC-1BDB-40D2-ADE8-67900FAE5920}" type="slidenum">
              <a:rPr lang="en-GB" smtClean="0"/>
              <a:t>4</a:t>
            </a:fld>
            <a:endParaRPr lang="en-GB"/>
          </a:p>
        </p:txBody>
      </p:sp>
    </p:spTree>
    <p:extLst>
      <p:ext uri="{BB962C8B-B14F-4D97-AF65-F5344CB8AC3E}">
        <p14:creationId xmlns:p14="http://schemas.microsoft.com/office/powerpoint/2010/main" val="9065862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retail organisations work in rapid environments, with the behaviour of the employees directly influencing customer satisfaction. Ineffective hiring practices tend to add to training expenditure and operational inefficiency. Competency-based hiring enhances the stability of the workforce and facilitates stability in service provision in competitive retailing markets.</a:t>
            </a:r>
          </a:p>
          <a:p>
            <a:endParaRPr lang="en-GB" dirty="0"/>
          </a:p>
        </p:txBody>
      </p:sp>
      <p:sp>
        <p:nvSpPr>
          <p:cNvPr id="4" name="Slide Number Placeholder 3"/>
          <p:cNvSpPr>
            <a:spLocks noGrp="1"/>
          </p:cNvSpPr>
          <p:nvPr>
            <p:ph type="sldNum" sz="quarter" idx="5"/>
          </p:nvPr>
        </p:nvSpPr>
        <p:spPr/>
        <p:txBody>
          <a:bodyPr/>
          <a:lstStyle/>
          <a:p>
            <a:fld id="{CFAD53EC-1BDB-40D2-ADE8-67900FAE5920}" type="slidenum">
              <a:rPr lang="en-GB" smtClean="0"/>
              <a:t>5</a:t>
            </a:fld>
            <a:endParaRPr lang="en-GB"/>
          </a:p>
        </p:txBody>
      </p:sp>
    </p:spTree>
    <p:extLst>
      <p:ext uri="{BB962C8B-B14F-4D97-AF65-F5344CB8AC3E}">
        <p14:creationId xmlns:p14="http://schemas.microsoft.com/office/powerpoint/2010/main" val="23653318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post is charged with the responsibility of converting organisational goals into quantifiable outcomes in a department. This role is effective in determining how motivated their employees are and their productivity. To sustain financial performance and organisational discipline, it is necessary to select a competent person.</a:t>
            </a:r>
          </a:p>
          <a:p>
            <a:endParaRPr lang="en-GB" dirty="0"/>
          </a:p>
        </p:txBody>
      </p:sp>
      <p:sp>
        <p:nvSpPr>
          <p:cNvPr id="4" name="Slide Number Placeholder 3"/>
          <p:cNvSpPr>
            <a:spLocks noGrp="1"/>
          </p:cNvSpPr>
          <p:nvPr>
            <p:ph type="sldNum" sz="quarter" idx="5"/>
          </p:nvPr>
        </p:nvSpPr>
        <p:spPr/>
        <p:txBody>
          <a:bodyPr/>
          <a:lstStyle/>
          <a:p>
            <a:fld id="{CFAD53EC-1BDB-40D2-ADE8-67900FAE5920}" type="slidenum">
              <a:rPr lang="en-GB" smtClean="0"/>
              <a:t>6</a:t>
            </a:fld>
            <a:endParaRPr lang="en-GB"/>
          </a:p>
        </p:txBody>
      </p:sp>
    </p:spTree>
    <p:extLst>
      <p:ext uri="{BB962C8B-B14F-4D97-AF65-F5344CB8AC3E}">
        <p14:creationId xmlns:p14="http://schemas.microsoft.com/office/powerpoint/2010/main" val="3449222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Department managers influence both the short-term sales and long-term staff development. Their leadership style influences the morale, accountability and the customer satisfaction levels. Strategic value is demonstrated where the operational decisions are made in accordance with the corporate priorities and undermine the M&amp;S focus on quality and responsible management.</a:t>
            </a:r>
          </a:p>
          <a:p>
            <a:endParaRPr lang="en-GB" dirty="0"/>
          </a:p>
        </p:txBody>
      </p:sp>
      <p:sp>
        <p:nvSpPr>
          <p:cNvPr id="4" name="Slide Number Placeholder 3"/>
          <p:cNvSpPr>
            <a:spLocks noGrp="1"/>
          </p:cNvSpPr>
          <p:nvPr>
            <p:ph type="sldNum" sz="quarter" idx="5"/>
          </p:nvPr>
        </p:nvSpPr>
        <p:spPr/>
        <p:txBody>
          <a:bodyPr/>
          <a:lstStyle/>
          <a:p>
            <a:fld id="{CFAD53EC-1BDB-40D2-ADE8-67900FAE5920}" type="slidenum">
              <a:rPr lang="en-GB" smtClean="0"/>
              <a:t>7</a:t>
            </a:fld>
            <a:endParaRPr lang="en-GB"/>
          </a:p>
        </p:txBody>
      </p:sp>
    </p:spTree>
    <p:extLst>
      <p:ext uri="{BB962C8B-B14F-4D97-AF65-F5344CB8AC3E}">
        <p14:creationId xmlns:p14="http://schemas.microsoft.com/office/powerpoint/2010/main" val="1355619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systematic job analysis also emphasises that the decisions concerning recruitment are made based on organisational needs as opposed to assumptions. Under competition in a retail setting, transparency of competencies minimises the incongruity between role requirements and employee competencies. This enhances accountability and ensures consistency of operation across store departments.</a:t>
            </a:r>
            <a:endParaRPr lang="en-GB" dirty="0"/>
          </a:p>
        </p:txBody>
      </p:sp>
      <p:sp>
        <p:nvSpPr>
          <p:cNvPr id="4" name="Slide Number Placeholder 3"/>
          <p:cNvSpPr>
            <a:spLocks noGrp="1"/>
          </p:cNvSpPr>
          <p:nvPr>
            <p:ph type="sldNum" sz="quarter" idx="5"/>
          </p:nvPr>
        </p:nvSpPr>
        <p:spPr/>
        <p:txBody>
          <a:bodyPr/>
          <a:lstStyle/>
          <a:p>
            <a:fld id="{CFAD53EC-1BDB-40D2-ADE8-67900FAE5920}" type="slidenum">
              <a:rPr lang="en-GB" smtClean="0"/>
              <a:t>8</a:t>
            </a:fld>
            <a:endParaRPr lang="en-GB"/>
          </a:p>
        </p:txBody>
      </p:sp>
    </p:spTree>
    <p:extLst>
      <p:ext uri="{BB962C8B-B14F-4D97-AF65-F5344CB8AC3E}">
        <p14:creationId xmlns:p14="http://schemas.microsoft.com/office/powerpoint/2010/main" val="18069848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well-written job description offers legal certainty and organisational compatibility. It establishes clear lines of power and responsibility for operation. Managers can be comparatively graded against commercial targets and standards of service provision, which minimises confusion in the appraisal of performance.</a:t>
            </a:r>
          </a:p>
          <a:p>
            <a:endParaRPr lang="en-GB" dirty="0"/>
          </a:p>
        </p:txBody>
      </p:sp>
      <p:sp>
        <p:nvSpPr>
          <p:cNvPr id="4" name="Slide Number Placeholder 3"/>
          <p:cNvSpPr>
            <a:spLocks noGrp="1"/>
          </p:cNvSpPr>
          <p:nvPr>
            <p:ph type="sldNum" sz="quarter" idx="5"/>
          </p:nvPr>
        </p:nvSpPr>
        <p:spPr/>
        <p:txBody>
          <a:bodyPr/>
          <a:lstStyle/>
          <a:p>
            <a:fld id="{CFAD53EC-1BDB-40D2-ADE8-67900FAE5920}" type="slidenum">
              <a:rPr lang="en-GB" smtClean="0"/>
              <a:t>9</a:t>
            </a:fld>
            <a:endParaRPr lang="en-GB"/>
          </a:p>
        </p:txBody>
      </p:sp>
    </p:spTree>
    <p:extLst>
      <p:ext uri="{BB962C8B-B14F-4D97-AF65-F5344CB8AC3E}">
        <p14:creationId xmlns:p14="http://schemas.microsoft.com/office/powerpoint/2010/main" val="15054089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 effective person specification enhances equity and impartiality in the process of selecting the candidates. The assessment ensures that the organisation reduces the level of bias by isolating both important and desirable criteria to enhance consistency. Behavioural competence is equally important in a leadership role in the retail industry to maintain the productivity of the team, as technical experience.</a:t>
            </a:r>
          </a:p>
          <a:p>
            <a:endParaRPr lang="en-GB" dirty="0"/>
          </a:p>
        </p:txBody>
      </p:sp>
      <p:sp>
        <p:nvSpPr>
          <p:cNvPr id="4" name="Slide Number Placeholder 3"/>
          <p:cNvSpPr>
            <a:spLocks noGrp="1"/>
          </p:cNvSpPr>
          <p:nvPr>
            <p:ph type="sldNum" sz="quarter" idx="5"/>
          </p:nvPr>
        </p:nvSpPr>
        <p:spPr/>
        <p:txBody>
          <a:bodyPr/>
          <a:lstStyle/>
          <a:p>
            <a:fld id="{CFAD53EC-1BDB-40D2-ADE8-67900FAE5920}" type="slidenum">
              <a:rPr lang="en-GB" smtClean="0"/>
              <a:t>10</a:t>
            </a:fld>
            <a:endParaRPr lang="en-GB"/>
          </a:p>
        </p:txBody>
      </p:sp>
    </p:spTree>
    <p:extLst>
      <p:ext uri="{BB962C8B-B14F-4D97-AF65-F5344CB8AC3E}">
        <p14:creationId xmlns:p14="http://schemas.microsoft.com/office/powerpoint/2010/main" val="18483904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Retail locations are characterised by demands and changing complexity. Contextual adaptation can be needed among experienced managers. Determining the requirements of development helps in ensuring that the capability aligns with the changing business strategy and enhances the organisational performance in the long run within a competitive business market.</a:t>
            </a:r>
          </a:p>
          <a:p>
            <a:endParaRPr lang="en-GB" dirty="0"/>
          </a:p>
        </p:txBody>
      </p:sp>
      <p:sp>
        <p:nvSpPr>
          <p:cNvPr id="4" name="Slide Number Placeholder 3"/>
          <p:cNvSpPr>
            <a:spLocks noGrp="1"/>
          </p:cNvSpPr>
          <p:nvPr>
            <p:ph type="sldNum" sz="quarter" idx="5"/>
          </p:nvPr>
        </p:nvSpPr>
        <p:spPr/>
        <p:txBody>
          <a:bodyPr/>
          <a:lstStyle/>
          <a:p>
            <a:fld id="{CFAD53EC-1BDB-40D2-ADE8-67900FAE5920}" type="slidenum">
              <a:rPr lang="en-GB" smtClean="0"/>
              <a:t>11</a:t>
            </a:fld>
            <a:endParaRPr lang="en-GB"/>
          </a:p>
        </p:txBody>
      </p:sp>
    </p:spTree>
    <p:extLst>
      <p:ext uri="{BB962C8B-B14F-4D97-AF65-F5344CB8AC3E}">
        <p14:creationId xmlns:p14="http://schemas.microsoft.com/office/powerpoint/2010/main" val="27524907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Behaviourist methods embrace uniformity in operational activities like compliance, stock management and service quality. A set of performance indicators promotes responsibility and quantifiable change. Although this theory can be useful, it can be limiting in the internal motivation despite being the foundation of effective leadership in a complicated retail environment.</a:t>
            </a:r>
          </a:p>
          <a:p>
            <a:endParaRPr lang="en-GB" dirty="0"/>
          </a:p>
        </p:txBody>
      </p:sp>
      <p:sp>
        <p:nvSpPr>
          <p:cNvPr id="4" name="Slide Number Placeholder 3"/>
          <p:cNvSpPr>
            <a:spLocks noGrp="1"/>
          </p:cNvSpPr>
          <p:nvPr>
            <p:ph type="sldNum" sz="quarter" idx="5"/>
          </p:nvPr>
        </p:nvSpPr>
        <p:spPr/>
        <p:txBody>
          <a:bodyPr/>
          <a:lstStyle/>
          <a:p>
            <a:fld id="{CFAD53EC-1BDB-40D2-ADE8-67900FAE5920}" type="slidenum">
              <a:rPr lang="en-GB" smtClean="0"/>
              <a:t>12</a:t>
            </a:fld>
            <a:endParaRPr lang="en-GB"/>
          </a:p>
        </p:txBody>
      </p:sp>
    </p:spTree>
    <p:extLst>
      <p:ext uri="{BB962C8B-B14F-4D97-AF65-F5344CB8AC3E}">
        <p14:creationId xmlns:p14="http://schemas.microsoft.com/office/powerpoint/2010/main" val="4927477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Retail leadership requires an innovative approach to work beyond operational tasks. Managers have to know trends, foresee problems and check up on alternative methods of overcoming a problem. Cognitivist learning empowers the quality of decision-making and strategic awareness. It is limited by being a poor prediction of emotional and motivational predictors that determine actual workplace behaviour.</a:t>
            </a:r>
          </a:p>
          <a:p>
            <a:endParaRPr lang="en-GB" dirty="0"/>
          </a:p>
        </p:txBody>
      </p:sp>
      <p:sp>
        <p:nvSpPr>
          <p:cNvPr id="4" name="Slide Number Placeholder 3"/>
          <p:cNvSpPr>
            <a:spLocks noGrp="1"/>
          </p:cNvSpPr>
          <p:nvPr>
            <p:ph type="sldNum" sz="quarter" idx="5"/>
          </p:nvPr>
        </p:nvSpPr>
        <p:spPr/>
        <p:txBody>
          <a:bodyPr/>
          <a:lstStyle/>
          <a:p>
            <a:fld id="{CFAD53EC-1BDB-40D2-ADE8-67900FAE5920}" type="slidenum">
              <a:rPr lang="en-GB" smtClean="0"/>
              <a:t>13</a:t>
            </a:fld>
            <a:endParaRPr lang="en-GB"/>
          </a:p>
        </p:txBody>
      </p:sp>
    </p:spTree>
    <p:extLst>
      <p:ext uri="{BB962C8B-B14F-4D97-AF65-F5344CB8AC3E}">
        <p14:creationId xmlns:p14="http://schemas.microsoft.com/office/powerpoint/2010/main" val="6922205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Humanist approaches acknowledge that intrinsic motivation and self-awareness affect the performance of managers. The involvement is reinforced through supportive coaching and mentoring. Although this theory contributes to enriching the development of an individual, it can be important to have formal accountability measures to sustain individuals within the expectations of organisational performance.</a:t>
            </a:r>
          </a:p>
          <a:p>
            <a:endParaRPr lang="en-GB" dirty="0"/>
          </a:p>
        </p:txBody>
      </p:sp>
      <p:sp>
        <p:nvSpPr>
          <p:cNvPr id="4" name="Slide Number Placeholder 3"/>
          <p:cNvSpPr>
            <a:spLocks noGrp="1"/>
          </p:cNvSpPr>
          <p:nvPr>
            <p:ph type="sldNum" sz="quarter" idx="5"/>
          </p:nvPr>
        </p:nvSpPr>
        <p:spPr/>
        <p:txBody>
          <a:bodyPr/>
          <a:lstStyle/>
          <a:p>
            <a:fld id="{CFAD53EC-1BDB-40D2-ADE8-67900FAE5920}" type="slidenum">
              <a:rPr lang="en-GB" smtClean="0"/>
              <a:t>14</a:t>
            </a:fld>
            <a:endParaRPr lang="en-GB"/>
          </a:p>
        </p:txBody>
      </p:sp>
    </p:spTree>
    <p:extLst>
      <p:ext uri="{BB962C8B-B14F-4D97-AF65-F5344CB8AC3E}">
        <p14:creationId xmlns:p14="http://schemas.microsoft.com/office/powerpoint/2010/main" val="15631854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Retail setting offers a constant hands-on experience due to customer interaction, sales handling and operational issues. The performance outcomes make the managerial judgement and adaptability stronger through reflection. Experiential learning applies most appropriately in the dynamic situations in the store setting, while a need to provide structured guidance to prevent repetitive mistakes still persists.</a:t>
            </a:r>
          </a:p>
          <a:p>
            <a:endParaRPr lang="en-GB" dirty="0"/>
          </a:p>
        </p:txBody>
      </p:sp>
      <p:sp>
        <p:nvSpPr>
          <p:cNvPr id="4" name="Slide Number Placeholder 3"/>
          <p:cNvSpPr>
            <a:spLocks noGrp="1"/>
          </p:cNvSpPr>
          <p:nvPr>
            <p:ph type="sldNum" sz="quarter" idx="5"/>
          </p:nvPr>
        </p:nvSpPr>
        <p:spPr/>
        <p:txBody>
          <a:bodyPr/>
          <a:lstStyle/>
          <a:p>
            <a:fld id="{CFAD53EC-1BDB-40D2-ADE8-67900FAE5920}" type="slidenum">
              <a:rPr lang="en-GB" smtClean="0"/>
              <a:t>15</a:t>
            </a:fld>
            <a:endParaRPr lang="en-GB"/>
          </a:p>
        </p:txBody>
      </p:sp>
    </p:spTree>
    <p:extLst>
      <p:ext uri="{BB962C8B-B14F-4D97-AF65-F5344CB8AC3E}">
        <p14:creationId xmlns:p14="http://schemas.microsoft.com/office/powerpoint/2010/main" val="4493737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Both theories can cover the complexity of retail management all by themselves. Behaviourist techniques are analytical, but can be stifling to innovation. Cognitivist solutions are more efficient in developing strategic thinking and pay little attention to emotional aspects. Humanist and experiential learning promotes development, but organisational discipline is essential to bring about commercial alignment. Therefore, Cognitivist Theory would be suitable for M&amp;S. </a:t>
            </a:r>
          </a:p>
          <a:p>
            <a:endParaRPr lang="en-GB" dirty="0"/>
          </a:p>
        </p:txBody>
      </p:sp>
      <p:sp>
        <p:nvSpPr>
          <p:cNvPr id="4" name="Slide Number Placeholder 3"/>
          <p:cNvSpPr>
            <a:spLocks noGrp="1"/>
          </p:cNvSpPr>
          <p:nvPr>
            <p:ph type="sldNum" sz="quarter" idx="5"/>
          </p:nvPr>
        </p:nvSpPr>
        <p:spPr/>
        <p:txBody>
          <a:bodyPr/>
          <a:lstStyle/>
          <a:p>
            <a:fld id="{CFAD53EC-1BDB-40D2-ADE8-67900FAE5920}" type="slidenum">
              <a:rPr lang="en-GB" smtClean="0"/>
              <a:t>16</a:t>
            </a:fld>
            <a:endParaRPr lang="en-GB"/>
          </a:p>
        </p:txBody>
      </p:sp>
    </p:spTree>
    <p:extLst>
      <p:ext uri="{BB962C8B-B14F-4D97-AF65-F5344CB8AC3E}">
        <p14:creationId xmlns:p14="http://schemas.microsoft.com/office/powerpoint/2010/main" val="24785435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department manager position evidenced the impact of the strategic HR practices on the operational stability and commercial prosperity. Having a clear job analysis, fair recruitment, and theory-based development are all contributing factors to the ability of the workforce. Sustainability is on an organisational level, which requires people management decisions to be aligned with long-term business objectives.</a:t>
            </a:r>
          </a:p>
          <a:p>
            <a:endParaRPr lang="en-GB" dirty="0"/>
          </a:p>
        </p:txBody>
      </p:sp>
      <p:sp>
        <p:nvSpPr>
          <p:cNvPr id="4" name="Slide Number Placeholder 3"/>
          <p:cNvSpPr>
            <a:spLocks noGrp="1"/>
          </p:cNvSpPr>
          <p:nvPr>
            <p:ph type="sldNum" sz="quarter" idx="5"/>
          </p:nvPr>
        </p:nvSpPr>
        <p:spPr/>
        <p:txBody>
          <a:bodyPr/>
          <a:lstStyle/>
          <a:p>
            <a:fld id="{CFAD53EC-1BDB-40D2-ADE8-67900FAE5920}" type="slidenum">
              <a:rPr lang="en-GB" smtClean="0"/>
              <a:t>17</a:t>
            </a:fld>
            <a:endParaRPr lang="en-GB"/>
          </a:p>
        </p:txBody>
      </p:sp>
    </p:spTree>
    <p:extLst>
      <p:ext uri="{BB962C8B-B14F-4D97-AF65-F5344CB8AC3E}">
        <p14:creationId xmlns:p14="http://schemas.microsoft.com/office/powerpoint/2010/main" val="25102682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928C5-B925-0E98-D9D2-072EA93FCB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ED1D088-9E76-D8FB-15F2-5C548E0322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2653CF7-FF8C-0AC1-8861-B5F4CB746E67}"/>
              </a:ext>
            </a:extLst>
          </p:cNvPr>
          <p:cNvSpPr>
            <a:spLocks noGrp="1"/>
          </p:cNvSpPr>
          <p:nvPr>
            <p:ph type="dt" sz="half" idx="10"/>
          </p:nvPr>
        </p:nvSpPr>
        <p:spPr/>
        <p:txBody>
          <a:bodyPr/>
          <a:lstStyle/>
          <a:p>
            <a:fld id="{FCDCC51A-CDF4-4A3E-8615-9E067EF0031E}" type="datetimeFigureOut">
              <a:rPr lang="en-GB" smtClean="0"/>
              <a:t>14/03/2026</a:t>
            </a:fld>
            <a:endParaRPr lang="en-GB"/>
          </a:p>
        </p:txBody>
      </p:sp>
      <p:sp>
        <p:nvSpPr>
          <p:cNvPr id="5" name="Footer Placeholder 4">
            <a:extLst>
              <a:ext uri="{FF2B5EF4-FFF2-40B4-BE49-F238E27FC236}">
                <a16:creationId xmlns:a16="http://schemas.microsoft.com/office/drawing/2014/main" id="{353C5DE1-3619-D0B6-3785-A89C66602E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A87668-4217-A8A0-9BBB-25D5E8153C50}"/>
              </a:ext>
            </a:extLst>
          </p:cNvPr>
          <p:cNvSpPr>
            <a:spLocks noGrp="1"/>
          </p:cNvSpPr>
          <p:nvPr>
            <p:ph type="sldNum" sz="quarter" idx="12"/>
          </p:nvPr>
        </p:nvSpPr>
        <p:spPr/>
        <p:txBody>
          <a:bodyPr/>
          <a:lstStyle/>
          <a:p>
            <a:fld id="{91818A41-6566-4A4A-B511-113B0E1FFAC3}" type="slidenum">
              <a:rPr lang="en-GB" smtClean="0"/>
              <a:t>‹#›</a:t>
            </a:fld>
            <a:endParaRPr lang="en-GB"/>
          </a:p>
        </p:txBody>
      </p:sp>
    </p:spTree>
    <p:extLst>
      <p:ext uri="{BB962C8B-B14F-4D97-AF65-F5344CB8AC3E}">
        <p14:creationId xmlns:p14="http://schemas.microsoft.com/office/powerpoint/2010/main" val="1800084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C8795-3208-DD03-2648-8552602312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E46481-5F1F-1334-AD33-D4018F86D9A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14EA45-2BAC-A964-23EC-2230047AEC2E}"/>
              </a:ext>
            </a:extLst>
          </p:cNvPr>
          <p:cNvSpPr>
            <a:spLocks noGrp="1"/>
          </p:cNvSpPr>
          <p:nvPr>
            <p:ph type="dt" sz="half" idx="10"/>
          </p:nvPr>
        </p:nvSpPr>
        <p:spPr/>
        <p:txBody>
          <a:bodyPr/>
          <a:lstStyle/>
          <a:p>
            <a:fld id="{FCDCC51A-CDF4-4A3E-8615-9E067EF0031E}" type="datetimeFigureOut">
              <a:rPr lang="en-GB" smtClean="0"/>
              <a:t>14/03/2026</a:t>
            </a:fld>
            <a:endParaRPr lang="en-GB"/>
          </a:p>
        </p:txBody>
      </p:sp>
      <p:sp>
        <p:nvSpPr>
          <p:cNvPr id="5" name="Footer Placeholder 4">
            <a:extLst>
              <a:ext uri="{FF2B5EF4-FFF2-40B4-BE49-F238E27FC236}">
                <a16:creationId xmlns:a16="http://schemas.microsoft.com/office/drawing/2014/main" id="{CB11AFC9-8356-1FD4-4979-2AB6A4F01F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209A92-16AC-901E-6C36-5E091FC9879B}"/>
              </a:ext>
            </a:extLst>
          </p:cNvPr>
          <p:cNvSpPr>
            <a:spLocks noGrp="1"/>
          </p:cNvSpPr>
          <p:nvPr>
            <p:ph type="sldNum" sz="quarter" idx="12"/>
          </p:nvPr>
        </p:nvSpPr>
        <p:spPr/>
        <p:txBody>
          <a:bodyPr/>
          <a:lstStyle/>
          <a:p>
            <a:fld id="{91818A41-6566-4A4A-B511-113B0E1FFAC3}" type="slidenum">
              <a:rPr lang="en-GB" smtClean="0"/>
              <a:t>‹#›</a:t>
            </a:fld>
            <a:endParaRPr lang="en-GB"/>
          </a:p>
        </p:txBody>
      </p:sp>
    </p:spTree>
    <p:extLst>
      <p:ext uri="{BB962C8B-B14F-4D97-AF65-F5344CB8AC3E}">
        <p14:creationId xmlns:p14="http://schemas.microsoft.com/office/powerpoint/2010/main" val="14659781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E27FE-4F3C-EFA6-E1D6-167D09AD642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4395757-BEC3-E840-6499-51F9D8C9603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8A47EE2-3731-686B-BF9B-C4BF01AD9E60}"/>
              </a:ext>
            </a:extLst>
          </p:cNvPr>
          <p:cNvSpPr>
            <a:spLocks noGrp="1"/>
          </p:cNvSpPr>
          <p:nvPr>
            <p:ph type="dt" sz="half" idx="10"/>
          </p:nvPr>
        </p:nvSpPr>
        <p:spPr/>
        <p:txBody>
          <a:bodyPr/>
          <a:lstStyle/>
          <a:p>
            <a:fld id="{FCDCC51A-CDF4-4A3E-8615-9E067EF0031E}" type="datetimeFigureOut">
              <a:rPr lang="en-GB" smtClean="0"/>
              <a:t>14/03/2026</a:t>
            </a:fld>
            <a:endParaRPr lang="en-GB"/>
          </a:p>
        </p:txBody>
      </p:sp>
      <p:sp>
        <p:nvSpPr>
          <p:cNvPr id="5" name="Footer Placeholder 4">
            <a:extLst>
              <a:ext uri="{FF2B5EF4-FFF2-40B4-BE49-F238E27FC236}">
                <a16:creationId xmlns:a16="http://schemas.microsoft.com/office/drawing/2014/main" id="{7A7EA215-39D8-27D9-81AB-71826164F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7FCE89-9517-B5D8-7482-19C23C958D2A}"/>
              </a:ext>
            </a:extLst>
          </p:cNvPr>
          <p:cNvSpPr>
            <a:spLocks noGrp="1"/>
          </p:cNvSpPr>
          <p:nvPr>
            <p:ph type="sldNum" sz="quarter" idx="12"/>
          </p:nvPr>
        </p:nvSpPr>
        <p:spPr/>
        <p:txBody>
          <a:bodyPr/>
          <a:lstStyle/>
          <a:p>
            <a:fld id="{91818A41-6566-4A4A-B511-113B0E1FFAC3}" type="slidenum">
              <a:rPr lang="en-GB" smtClean="0"/>
              <a:t>‹#›</a:t>
            </a:fld>
            <a:endParaRPr lang="en-GB"/>
          </a:p>
        </p:txBody>
      </p:sp>
    </p:spTree>
    <p:extLst>
      <p:ext uri="{BB962C8B-B14F-4D97-AF65-F5344CB8AC3E}">
        <p14:creationId xmlns:p14="http://schemas.microsoft.com/office/powerpoint/2010/main" val="20252987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BF143-3550-14F6-578E-579E9F3C70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366607E-B1D0-D0D5-C8CE-310D0188310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81818-085C-D050-EE3E-8BB188F365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78F3725-A544-611B-B3E8-7E7B75CFC554}"/>
              </a:ext>
            </a:extLst>
          </p:cNvPr>
          <p:cNvSpPr>
            <a:spLocks noGrp="1"/>
          </p:cNvSpPr>
          <p:nvPr>
            <p:ph type="dt" sz="half" idx="10"/>
          </p:nvPr>
        </p:nvSpPr>
        <p:spPr/>
        <p:txBody>
          <a:bodyPr/>
          <a:lstStyle/>
          <a:p>
            <a:fld id="{FCDCC51A-CDF4-4A3E-8615-9E067EF0031E}" type="datetimeFigureOut">
              <a:rPr lang="en-GB" smtClean="0"/>
              <a:t>14/03/2026</a:t>
            </a:fld>
            <a:endParaRPr lang="en-GB"/>
          </a:p>
        </p:txBody>
      </p:sp>
      <p:sp>
        <p:nvSpPr>
          <p:cNvPr id="6" name="Footer Placeholder 5">
            <a:extLst>
              <a:ext uri="{FF2B5EF4-FFF2-40B4-BE49-F238E27FC236}">
                <a16:creationId xmlns:a16="http://schemas.microsoft.com/office/drawing/2014/main" id="{89280937-9EB8-DB99-DC34-734F54D1CA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C7FC80-9439-4624-5B6A-C86724164A25}"/>
              </a:ext>
            </a:extLst>
          </p:cNvPr>
          <p:cNvSpPr>
            <a:spLocks noGrp="1"/>
          </p:cNvSpPr>
          <p:nvPr>
            <p:ph type="sldNum" sz="quarter" idx="12"/>
          </p:nvPr>
        </p:nvSpPr>
        <p:spPr/>
        <p:txBody>
          <a:bodyPr/>
          <a:lstStyle/>
          <a:p>
            <a:fld id="{91818A41-6566-4A4A-B511-113B0E1FFAC3}" type="slidenum">
              <a:rPr lang="en-GB" smtClean="0"/>
              <a:t>‹#›</a:t>
            </a:fld>
            <a:endParaRPr lang="en-GB"/>
          </a:p>
        </p:txBody>
      </p:sp>
    </p:spTree>
    <p:extLst>
      <p:ext uri="{BB962C8B-B14F-4D97-AF65-F5344CB8AC3E}">
        <p14:creationId xmlns:p14="http://schemas.microsoft.com/office/powerpoint/2010/main" val="1320647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0ACB4-6C20-A890-244D-885259F3D4B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9536988-C601-9B22-F39E-D4CF9DBD2A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17A3A3D-39EE-9E6F-9BFF-C7E2145085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D9DDC58-D4A7-5371-4798-5F072A91A76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43E3531-2296-9ABA-2197-EDEEE2D5342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DFAFB51-BFB5-B18B-172B-3ECDC18BF232}"/>
              </a:ext>
            </a:extLst>
          </p:cNvPr>
          <p:cNvSpPr>
            <a:spLocks noGrp="1"/>
          </p:cNvSpPr>
          <p:nvPr>
            <p:ph type="dt" sz="half" idx="10"/>
          </p:nvPr>
        </p:nvSpPr>
        <p:spPr/>
        <p:txBody>
          <a:bodyPr/>
          <a:lstStyle/>
          <a:p>
            <a:fld id="{FCDCC51A-CDF4-4A3E-8615-9E067EF0031E}" type="datetimeFigureOut">
              <a:rPr lang="en-GB" smtClean="0"/>
              <a:t>14/03/2026</a:t>
            </a:fld>
            <a:endParaRPr lang="en-GB"/>
          </a:p>
        </p:txBody>
      </p:sp>
      <p:sp>
        <p:nvSpPr>
          <p:cNvPr id="8" name="Footer Placeholder 7">
            <a:extLst>
              <a:ext uri="{FF2B5EF4-FFF2-40B4-BE49-F238E27FC236}">
                <a16:creationId xmlns:a16="http://schemas.microsoft.com/office/drawing/2014/main" id="{6ADF44EF-534B-B721-AAF9-C6718B87C43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BA609CC-311B-D14C-EA62-9CAC2CBF31B8}"/>
              </a:ext>
            </a:extLst>
          </p:cNvPr>
          <p:cNvSpPr>
            <a:spLocks noGrp="1"/>
          </p:cNvSpPr>
          <p:nvPr>
            <p:ph type="sldNum" sz="quarter" idx="12"/>
          </p:nvPr>
        </p:nvSpPr>
        <p:spPr/>
        <p:txBody>
          <a:bodyPr/>
          <a:lstStyle/>
          <a:p>
            <a:fld id="{91818A41-6566-4A4A-B511-113B0E1FFAC3}" type="slidenum">
              <a:rPr lang="en-GB" smtClean="0"/>
              <a:t>‹#›</a:t>
            </a:fld>
            <a:endParaRPr lang="en-GB"/>
          </a:p>
        </p:txBody>
      </p:sp>
    </p:spTree>
    <p:extLst>
      <p:ext uri="{BB962C8B-B14F-4D97-AF65-F5344CB8AC3E}">
        <p14:creationId xmlns:p14="http://schemas.microsoft.com/office/powerpoint/2010/main" val="990617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C690B-FA65-90A0-864E-64B7C2E50CB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308CC89-66A6-2570-B96D-A30B982188B3}"/>
              </a:ext>
            </a:extLst>
          </p:cNvPr>
          <p:cNvSpPr>
            <a:spLocks noGrp="1"/>
          </p:cNvSpPr>
          <p:nvPr>
            <p:ph type="dt" sz="half" idx="10"/>
          </p:nvPr>
        </p:nvSpPr>
        <p:spPr/>
        <p:txBody>
          <a:bodyPr/>
          <a:lstStyle/>
          <a:p>
            <a:fld id="{FCDCC51A-CDF4-4A3E-8615-9E067EF0031E}" type="datetimeFigureOut">
              <a:rPr lang="en-GB" smtClean="0"/>
              <a:t>14/03/2026</a:t>
            </a:fld>
            <a:endParaRPr lang="en-GB"/>
          </a:p>
        </p:txBody>
      </p:sp>
      <p:sp>
        <p:nvSpPr>
          <p:cNvPr id="4" name="Footer Placeholder 3">
            <a:extLst>
              <a:ext uri="{FF2B5EF4-FFF2-40B4-BE49-F238E27FC236}">
                <a16:creationId xmlns:a16="http://schemas.microsoft.com/office/drawing/2014/main" id="{F1EE733F-5F46-FD16-9A15-26602151DF9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A9C7B6B-7715-2854-7112-B388D2A2A56F}"/>
              </a:ext>
            </a:extLst>
          </p:cNvPr>
          <p:cNvSpPr>
            <a:spLocks noGrp="1"/>
          </p:cNvSpPr>
          <p:nvPr>
            <p:ph type="sldNum" sz="quarter" idx="12"/>
          </p:nvPr>
        </p:nvSpPr>
        <p:spPr/>
        <p:txBody>
          <a:bodyPr/>
          <a:lstStyle/>
          <a:p>
            <a:fld id="{91818A41-6566-4A4A-B511-113B0E1FFAC3}" type="slidenum">
              <a:rPr lang="en-GB" smtClean="0"/>
              <a:t>‹#›</a:t>
            </a:fld>
            <a:endParaRPr lang="en-GB"/>
          </a:p>
        </p:txBody>
      </p:sp>
    </p:spTree>
    <p:extLst>
      <p:ext uri="{BB962C8B-B14F-4D97-AF65-F5344CB8AC3E}">
        <p14:creationId xmlns:p14="http://schemas.microsoft.com/office/powerpoint/2010/main" val="33035302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219A68-A131-3EA0-CC1F-DF2F6D97D502}"/>
              </a:ext>
            </a:extLst>
          </p:cNvPr>
          <p:cNvSpPr>
            <a:spLocks noGrp="1"/>
          </p:cNvSpPr>
          <p:nvPr>
            <p:ph type="dt" sz="half" idx="10"/>
          </p:nvPr>
        </p:nvSpPr>
        <p:spPr/>
        <p:txBody>
          <a:bodyPr/>
          <a:lstStyle/>
          <a:p>
            <a:fld id="{FCDCC51A-CDF4-4A3E-8615-9E067EF0031E}" type="datetimeFigureOut">
              <a:rPr lang="en-GB" smtClean="0"/>
              <a:t>14/03/2026</a:t>
            </a:fld>
            <a:endParaRPr lang="en-GB"/>
          </a:p>
        </p:txBody>
      </p:sp>
      <p:sp>
        <p:nvSpPr>
          <p:cNvPr id="3" name="Footer Placeholder 2">
            <a:extLst>
              <a:ext uri="{FF2B5EF4-FFF2-40B4-BE49-F238E27FC236}">
                <a16:creationId xmlns:a16="http://schemas.microsoft.com/office/drawing/2014/main" id="{23439103-7997-02F8-0DB7-8818DEC568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BCB61FA-6F81-E600-0F7A-752857909F14}"/>
              </a:ext>
            </a:extLst>
          </p:cNvPr>
          <p:cNvSpPr>
            <a:spLocks noGrp="1"/>
          </p:cNvSpPr>
          <p:nvPr>
            <p:ph type="sldNum" sz="quarter" idx="12"/>
          </p:nvPr>
        </p:nvSpPr>
        <p:spPr/>
        <p:txBody>
          <a:bodyPr/>
          <a:lstStyle/>
          <a:p>
            <a:fld id="{91818A41-6566-4A4A-B511-113B0E1FFAC3}" type="slidenum">
              <a:rPr lang="en-GB" smtClean="0"/>
              <a:t>‹#›</a:t>
            </a:fld>
            <a:endParaRPr lang="en-GB"/>
          </a:p>
        </p:txBody>
      </p:sp>
    </p:spTree>
    <p:extLst>
      <p:ext uri="{BB962C8B-B14F-4D97-AF65-F5344CB8AC3E}">
        <p14:creationId xmlns:p14="http://schemas.microsoft.com/office/powerpoint/2010/main" val="30489714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302B8-AEF9-B3AB-9BC6-7E7CF182FB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8320AF5-874E-5DF7-DCD6-C91A440597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364C6FA-CDF8-D94D-DF31-6B448E120E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EB28A39-51CE-EEC9-2B4A-41579DAB6B40}"/>
              </a:ext>
            </a:extLst>
          </p:cNvPr>
          <p:cNvSpPr>
            <a:spLocks noGrp="1"/>
          </p:cNvSpPr>
          <p:nvPr>
            <p:ph type="dt" sz="half" idx="10"/>
          </p:nvPr>
        </p:nvSpPr>
        <p:spPr/>
        <p:txBody>
          <a:bodyPr/>
          <a:lstStyle/>
          <a:p>
            <a:fld id="{FCDCC51A-CDF4-4A3E-8615-9E067EF0031E}" type="datetimeFigureOut">
              <a:rPr lang="en-GB" smtClean="0"/>
              <a:t>14/03/2026</a:t>
            </a:fld>
            <a:endParaRPr lang="en-GB"/>
          </a:p>
        </p:txBody>
      </p:sp>
      <p:sp>
        <p:nvSpPr>
          <p:cNvPr id="6" name="Footer Placeholder 5">
            <a:extLst>
              <a:ext uri="{FF2B5EF4-FFF2-40B4-BE49-F238E27FC236}">
                <a16:creationId xmlns:a16="http://schemas.microsoft.com/office/drawing/2014/main" id="{1A045A1D-5C13-FEF7-B1C8-05070C0038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850E73-5115-FB8A-3299-0602D3D1FD3A}"/>
              </a:ext>
            </a:extLst>
          </p:cNvPr>
          <p:cNvSpPr>
            <a:spLocks noGrp="1"/>
          </p:cNvSpPr>
          <p:nvPr>
            <p:ph type="sldNum" sz="quarter" idx="12"/>
          </p:nvPr>
        </p:nvSpPr>
        <p:spPr/>
        <p:txBody>
          <a:bodyPr/>
          <a:lstStyle/>
          <a:p>
            <a:fld id="{91818A41-6566-4A4A-B511-113B0E1FFAC3}" type="slidenum">
              <a:rPr lang="en-GB" smtClean="0"/>
              <a:t>‹#›</a:t>
            </a:fld>
            <a:endParaRPr lang="en-GB"/>
          </a:p>
        </p:txBody>
      </p:sp>
    </p:spTree>
    <p:extLst>
      <p:ext uri="{BB962C8B-B14F-4D97-AF65-F5344CB8AC3E}">
        <p14:creationId xmlns:p14="http://schemas.microsoft.com/office/powerpoint/2010/main" val="2855775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032AD-EB74-D89E-199A-FCACB1078F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20D36B3-E459-4879-CA93-446B862AE5F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79F1C86-70E6-0E83-ABC7-43376B57E3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B38354-AC75-0811-BCEA-7C07B35379CA}"/>
              </a:ext>
            </a:extLst>
          </p:cNvPr>
          <p:cNvSpPr>
            <a:spLocks noGrp="1"/>
          </p:cNvSpPr>
          <p:nvPr>
            <p:ph type="dt" sz="half" idx="10"/>
          </p:nvPr>
        </p:nvSpPr>
        <p:spPr/>
        <p:txBody>
          <a:bodyPr/>
          <a:lstStyle/>
          <a:p>
            <a:fld id="{FCDCC51A-CDF4-4A3E-8615-9E067EF0031E}" type="datetimeFigureOut">
              <a:rPr lang="en-GB" smtClean="0"/>
              <a:t>14/03/2026</a:t>
            </a:fld>
            <a:endParaRPr lang="en-GB"/>
          </a:p>
        </p:txBody>
      </p:sp>
      <p:sp>
        <p:nvSpPr>
          <p:cNvPr id="6" name="Footer Placeholder 5">
            <a:extLst>
              <a:ext uri="{FF2B5EF4-FFF2-40B4-BE49-F238E27FC236}">
                <a16:creationId xmlns:a16="http://schemas.microsoft.com/office/drawing/2014/main" id="{BA30127F-DB1A-4B6D-3BAA-D70687857B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41234B-DEC1-DB6E-51FF-5EBEF070C2A5}"/>
              </a:ext>
            </a:extLst>
          </p:cNvPr>
          <p:cNvSpPr>
            <a:spLocks noGrp="1"/>
          </p:cNvSpPr>
          <p:nvPr>
            <p:ph type="sldNum" sz="quarter" idx="12"/>
          </p:nvPr>
        </p:nvSpPr>
        <p:spPr/>
        <p:txBody>
          <a:bodyPr/>
          <a:lstStyle/>
          <a:p>
            <a:fld id="{91818A41-6566-4A4A-B511-113B0E1FFAC3}" type="slidenum">
              <a:rPr lang="en-GB" smtClean="0"/>
              <a:t>‹#›</a:t>
            </a:fld>
            <a:endParaRPr lang="en-GB"/>
          </a:p>
        </p:txBody>
      </p:sp>
    </p:spTree>
    <p:extLst>
      <p:ext uri="{BB962C8B-B14F-4D97-AF65-F5344CB8AC3E}">
        <p14:creationId xmlns:p14="http://schemas.microsoft.com/office/powerpoint/2010/main" val="3801650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3DC58-DADD-CEA6-148B-EDCC2EE7323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46F91B2-EFF6-9EED-EFDD-0A063C72F45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E7ADF6-49B0-6A5A-411F-FBDCDAC0C3A2}"/>
              </a:ext>
            </a:extLst>
          </p:cNvPr>
          <p:cNvSpPr>
            <a:spLocks noGrp="1"/>
          </p:cNvSpPr>
          <p:nvPr>
            <p:ph type="dt" sz="half" idx="10"/>
          </p:nvPr>
        </p:nvSpPr>
        <p:spPr/>
        <p:txBody>
          <a:bodyPr/>
          <a:lstStyle/>
          <a:p>
            <a:fld id="{FCDCC51A-CDF4-4A3E-8615-9E067EF0031E}" type="datetimeFigureOut">
              <a:rPr lang="en-GB" smtClean="0"/>
              <a:t>14/03/2026</a:t>
            </a:fld>
            <a:endParaRPr lang="en-GB"/>
          </a:p>
        </p:txBody>
      </p:sp>
      <p:sp>
        <p:nvSpPr>
          <p:cNvPr id="5" name="Footer Placeholder 4">
            <a:extLst>
              <a:ext uri="{FF2B5EF4-FFF2-40B4-BE49-F238E27FC236}">
                <a16:creationId xmlns:a16="http://schemas.microsoft.com/office/drawing/2014/main" id="{87D04189-6477-EE7C-4640-FB602A83DB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5F621F-F8E8-1EDC-25B0-D470BCC793F8}"/>
              </a:ext>
            </a:extLst>
          </p:cNvPr>
          <p:cNvSpPr>
            <a:spLocks noGrp="1"/>
          </p:cNvSpPr>
          <p:nvPr>
            <p:ph type="sldNum" sz="quarter" idx="12"/>
          </p:nvPr>
        </p:nvSpPr>
        <p:spPr/>
        <p:txBody>
          <a:bodyPr/>
          <a:lstStyle/>
          <a:p>
            <a:fld id="{91818A41-6566-4A4A-B511-113B0E1FFAC3}" type="slidenum">
              <a:rPr lang="en-GB" smtClean="0"/>
              <a:t>‹#›</a:t>
            </a:fld>
            <a:endParaRPr lang="en-GB"/>
          </a:p>
        </p:txBody>
      </p:sp>
    </p:spTree>
    <p:extLst>
      <p:ext uri="{BB962C8B-B14F-4D97-AF65-F5344CB8AC3E}">
        <p14:creationId xmlns:p14="http://schemas.microsoft.com/office/powerpoint/2010/main" val="17516902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C71DA9-89D3-DEE4-FE49-EA8D7B05954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26AC55-6BB6-5E00-6657-65EF55771ED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BB6A57-08AE-4BD0-4340-E013C9D776BC}"/>
              </a:ext>
            </a:extLst>
          </p:cNvPr>
          <p:cNvSpPr>
            <a:spLocks noGrp="1"/>
          </p:cNvSpPr>
          <p:nvPr>
            <p:ph type="dt" sz="half" idx="10"/>
          </p:nvPr>
        </p:nvSpPr>
        <p:spPr/>
        <p:txBody>
          <a:bodyPr/>
          <a:lstStyle/>
          <a:p>
            <a:fld id="{FCDCC51A-CDF4-4A3E-8615-9E067EF0031E}" type="datetimeFigureOut">
              <a:rPr lang="en-GB" smtClean="0"/>
              <a:t>14/03/2026</a:t>
            </a:fld>
            <a:endParaRPr lang="en-GB"/>
          </a:p>
        </p:txBody>
      </p:sp>
      <p:sp>
        <p:nvSpPr>
          <p:cNvPr id="5" name="Footer Placeholder 4">
            <a:extLst>
              <a:ext uri="{FF2B5EF4-FFF2-40B4-BE49-F238E27FC236}">
                <a16:creationId xmlns:a16="http://schemas.microsoft.com/office/drawing/2014/main" id="{6F14E64B-05CC-87A1-8212-4C80DFE1A2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DEC9FA-B684-1E5A-7A53-24B3EC2AC5D6}"/>
              </a:ext>
            </a:extLst>
          </p:cNvPr>
          <p:cNvSpPr>
            <a:spLocks noGrp="1"/>
          </p:cNvSpPr>
          <p:nvPr>
            <p:ph type="sldNum" sz="quarter" idx="12"/>
          </p:nvPr>
        </p:nvSpPr>
        <p:spPr/>
        <p:txBody>
          <a:bodyPr/>
          <a:lstStyle/>
          <a:p>
            <a:fld id="{91818A41-6566-4A4A-B511-113B0E1FFAC3}" type="slidenum">
              <a:rPr lang="en-GB" smtClean="0"/>
              <a:t>‹#›</a:t>
            </a:fld>
            <a:endParaRPr lang="en-GB"/>
          </a:p>
        </p:txBody>
      </p:sp>
    </p:spTree>
    <p:extLst>
      <p:ext uri="{BB962C8B-B14F-4D97-AF65-F5344CB8AC3E}">
        <p14:creationId xmlns:p14="http://schemas.microsoft.com/office/powerpoint/2010/main" val="11436973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F5D424-3594-F66D-9A8D-7F98D2B60C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D44A4B-00A2-E145-8C9B-FB7B4148E5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2503B9-5AB8-D353-1FF0-40DEFC6D07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DCC51A-CDF4-4A3E-8615-9E067EF0031E}" type="datetimeFigureOut">
              <a:rPr lang="en-GB" smtClean="0"/>
              <a:t>14/03/2026</a:t>
            </a:fld>
            <a:endParaRPr lang="en-GB"/>
          </a:p>
        </p:txBody>
      </p:sp>
      <p:sp>
        <p:nvSpPr>
          <p:cNvPr id="5" name="Footer Placeholder 4">
            <a:extLst>
              <a:ext uri="{FF2B5EF4-FFF2-40B4-BE49-F238E27FC236}">
                <a16:creationId xmlns:a16="http://schemas.microsoft.com/office/drawing/2014/main" id="{8A3076BC-0B69-3DF5-5EE5-81BD283134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A209496-1294-295D-48B8-253115D75D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818A41-6566-4A4A-B511-113B0E1FFAC3}" type="slidenum">
              <a:rPr lang="en-GB" smtClean="0"/>
              <a:t>‹#›</a:t>
            </a:fld>
            <a:endParaRPr lang="en-GB"/>
          </a:p>
        </p:txBody>
      </p:sp>
    </p:spTree>
    <p:extLst>
      <p:ext uri="{BB962C8B-B14F-4D97-AF65-F5344CB8AC3E}">
        <p14:creationId xmlns:p14="http://schemas.microsoft.com/office/powerpoint/2010/main" val="8274882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7.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6.xml" /><Relationship Id="rId1" Type="http://schemas.openxmlformats.org/officeDocument/2006/relationships/slideLayout" Target="../slideLayouts/slideLayout2.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notesSlide" Target="../notesSlides/notesSlide7.xml" /><Relationship Id="rId1" Type="http://schemas.openxmlformats.org/officeDocument/2006/relationships/slideLayout" Target="../slideLayouts/slideLayout2.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 /><Relationship Id="rId7" Type="http://schemas.microsoft.com/office/2007/relationships/diagramDrawing" Target="../diagrams/drawing6.xml"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diagramColors" Target="../diagrams/colors6.xml" /><Relationship Id="rId5" Type="http://schemas.openxmlformats.org/officeDocument/2006/relationships/diagramQuickStyle" Target="../diagrams/quickStyle6.xml" /><Relationship Id="rId4" Type="http://schemas.openxmlformats.org/officeDocument/2006/relationships/diagramLayout" Target="../diagrams/layout6.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7.xml" /><Relationship Id="rId7" Type="http://schemas.microsoft.com/office/2007/relationships/diagramDrawing" Target="../diagrams/drawing7.xml" /><Relationship Id="rId2" Type="http://schemas.openxmlformats.org/officeDocument/2006/relationships/notesSlide" Target="../notesSlides/notesSlide15.xml" /><Relationship Id="rId1" Type="http://schemas.openxmlformats.org/officeDocument/2006/relationships/slideLayout" Target="../slideLayouts/slideLayout2.xml" /><Relationship Id="rId6" Type="http://schemas.openxmlformats.org/officeDocument/2006/relationships/diagramColors" Target="../diagrams/colors7.xml" /><Relationship Id="rId5" Type="http://schemas.openxmlformats.org/officeDocument/2006/relationships/diagramQuickStyle" Target="../diagrams/quickStyle7.xml" /><Relationship Id="rId4" Type="http://schemas.openxmlformats.org/officeDocument/2006/relationships/diagramLayout" Target="../diagrams/layout7.xml" /></Relationships>
</file>

<file path=ppt/slides/_rels/slide18.xml.rels><?xml version="1.0" encoding="UTF-8" standalone="yes"?>
<Relationships xmlns="http://schemas.openxmlformats.org/package/2006/relationships"><Relationship Id="rId8" Type="http://schemas.openxmlformats.org/officeDocument/2006/relationships/hyperlink" Target="https://corporate.marksandspencer.com/sites/marksandspencer/files/2025-05/M-and-S-Strategic-Report-2025.pdf" TargetMode="External" /><Relationship Id="rId13" Type="http://schemas.openxmlformats.org/officeDocument/2006/relationships/hyperlink" Target="https://www.shrm.org/in/topics-tools/tools/toolkits/performing-job-analysis" TargetMode="External" /><Relationship Id="rId3" Type="http://schemas.openxmlformats.org/officeDocument/2006/relationships/hyperlink" Target="https://apmg-international.com/job-role/operations-manager" TargetMode="External" /><Relationship Id="rId7" Type="http://schemas.openxmlformats.org/officeDocument/2006/relationships/hyperlink" Target="https://corporate.marksandspencer.com/sustainability" TargetMode="External" /><Relationship Id="rId12" Type="http://schemas.openxmlformats.org/officeDocument/2006/relationships/hyperlink" Target="https://www.simplypsychology.org/learning-kolb.html" TargetMode="External" /><Relationship Id="rId2" Type="http://schemas.openxmlformats.org/officeDocument/2006/relationships/image" Target="../media/image9.svg" /><Relationship Id="rId1" Type="http://schemas.openxmlformats.org/officeDocument/2006/relationships/slideLayout" Target="../slideLayouts/slideLayout2.xml" /><Relationship Id="rId6" Type="http://schemas.openxmlformats.org/officeDocument/2006/relationships/hyperlink" Target="https://www.netsuite.com/portal/resource/articles/human-resources/reduce-employee-turnover.shtml" TargetMode="External" /><Relationship Id="rId11" Type="http://schemas.openxmlformats.org/officeDocument/2006/relationships/hyperlink" Target="https://www.simplypsychology.org/humanistic.html" TargetMode="External" /><Relationship Id="rId5" Type="http://schemas.openxmlformats.org/officeDocument/2006/relationships/hyperlink" Target="https://hr-guide.com/data/G051.htm" TargetMode="External" /><Relationship Id="rId10" Type="http://schemas.openxmlformats.org/officeDocument/2006/relationships/hyperlink" Target="https://jobs.marksandspencer.com/our-hiring-process-faqs" TargetMode="External" /><Relationship Id="rId4" Type="http://schemas.openxmlformats.org/officeDocument/2006/relationships/hyperlink" Target="https://www.netsuite.com/portal/resource/articles/human-resources/workforce-planning.shtml" TargetMode="External" /><Relationship Id="rId9" Type="http://schemas.openxmlformats.org/officeDocument/2006/relationships/hyperlink" Target="https://corporate.marksandspencer.com/sites/marksandspencer/files/2023-06/M%26S_2023_Annual_Report.pdf"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0B921F-82A4-8A69-BAA7-7E8EE40B403B}"/>
              </a:ext>
            </a:extLst>
          </p:cNvPr>
          <p:cNvSpPr>
            <a:spLocks noGrp="1"/>
          </p:cNvSpPr>
          <p:nvPr>
            <p:ph type="ctrTitle"/>
          </p:nvPr>
        </p:nvSpPr>
        <p:spPr>
          <a:xfrm>
            <a:off x="1371599" y="294538"/>
            <a:ext cx="9895951" cy="1033669"/>
          </a:xfrm>
        </p:spPr>
        <p:txBody>
          <a:bodyPr vert="horz" lIns="91440" tIns="45720" rIns="91440" bIns="45720" rtlCol="0" anchor="ctr">
            <a:normAutofit/>
          </a:bodyPr>
          <a:lstStyle/>
          <a:p>
            <a:pPr algn="l"/>
            <a:r>
              <a:rPr lang="en-US" sz="3400" b="1" kern="1200">
                <a:solidFill>
                  <a:srgbClr val="FFFFFF"/>
                </a:solidFill>
                <a:latin typeface="+mj-lt"/>
                <a:ea typeface="+mj-ea"/>
                <a:cs typeface="+mj-cs"/>
              </a:rPr>
              <a:t>Recruitment and Development Strategies for Managerial Performance in Marks &amp; Spencer</a:t>
            </a:r>
          </a:p>
        </p:txBody>
      </p:sp>
      <p:sp>
        <p:nvSpPr>
          <p:cNvPr id="3" name="Subtitle 2">
            <a:extLst>
              <a:ext uri="{FF2B5EF4-FFF2-40B4-BE49-F238E27FC236}">
                <a16:creationId xmlns:a16="http://schemas.microsoft.com/office/drawing/2014/main" id="{A58A7491-B74F-35B0-69D5-1F266FE7F299}"/>
              </a:ext>
            </a:extLst>
          </p:cNvPr>
          <p:cNvSpPr>
            <a:spLocks noGrp="1"/>
          </p:cNvSpPr>
          <p:nvPr>
            <p:ph type="subTitle" idx="1"/>
          </p:nvPr>
        </p:nvSpPr>
        <p:spPr>
          <a:xfrm>
            <a:off x="1371599" y="2318197"/>
            <a:ext cx="9724031" cy="3683358"/>
          </a:xfrm>
        </p:spPr>
        <p:txBody>
          <a:bodyPr vert="horz" lIns="91440" tIns="45720" rIns="91440" bIns="45720" rtlCol="0" anchor="ctr">
            <a:normAutofit/>
          </a:bodyPr>
          <a:lstStyle/>
          <a:p>
            <a:pPr indent="-228600" algn="l">
              <a:buFont typeface="Arial" panose="020B0604020202020204" pitchFamily="34" charset="0"/>
              <a:buChar char="•"/>
            </a:pPr>
            <a:r>
              <a:rPr lang="en-US" sz="2000" b="1" dirty="0" err="1"/>
              <a:t>Programme</a:t>
            </a:r>
            <a:r>
              <a:rPr lang="en-US" sz="2000" b="1"/>
              <a:t>: BA (Hons) Leadership and Management Skills for the Workplace</a:t>
            </a:r>
            <a:endParaRPr lang="en-US" sz="2000"/>
          </a:p>
          <a:p>
            <a:pPr indent="-228600" algn="l">
              <a:buFont typeface="Arial" panose="020B0604020202020204" pitchFamily="34" charset="0"/>
              <a:buChar char="•"/>
            </a:pPr>
            <a:r>
              <a:rPr lang="en-US" sz="2000" b="1"/>
              <a:t>Module: Developing and Managing Individuals and Teams</a:t>
            </a:r>
            <a:endParaRPr lang="en-US" sz="2000"/>
          </a:p>
          <a:p>
            <a:pPr indent="-228600" algn="l">
              <a:buFont typeface="Arial" panose="020B0604020202020204" pitchFamily="34" charset="0"/>
              <a:buChar char="•"/>
            </a:pPr>
            <a:r>
              <a:rPr lang="en-US" sz="2000" b="1"/>
              <a:t>Module code: LCLM5002</a:t>
            </a:r>
            <a:endParaRPr lang="en-US" sz="2000"/>
          </a:p>
          <a:p>
            <a:pPr indent="-228600" algn="l">
              <a:buFont typeface="Arial" panose="020B0604020202020204" pitchFamily="34" charset="0"/>
              <a:buChar char="•"/>
            </a:pPr>
            <a:r>
              <a:rPr lang="en-US" sz="2000" b="1"/>
              <a:t>Module Leaders: Doreen Nyaa </a:t>
            </a:r>
            <a:r>
              <a:rPr lang="en-US" sz="2000" b="1" dirty="0" err="1"/>
              <a:t>Amundam</a:t>
            </a:r>
            <a:r>
              <a:rPr lang="en-US" sz="2000" b="1"/>
              <a:t> Nishi Ramsurrun</a:t>
            </a:r>
            <a:endParaRPr lang="en-US" sz="2000"/>
          </a:p>
          <a:p>
            <a:pPr indent="-228600" algn="l">
              <a:buFont typeface="Arial" panose="020B0604020202020204" pitchFamily="34" charset="0"/>
              <a:buChar char="•"/>
            </a:pPr>
            <a:r>
              <a:rPr lang="en-US" sz="2000" b="1"/>
              <a:t>Internal Verifier: Samuel Ofori Md Kalam</a:t>
            </a:r>
            <a:endParaRPr lang="en-US" sz="2000"/>
          </a:p>
          <a:p>
            <a:pPr indent="-228600" algn="l">
              <a:buFont typeface="Arial" panose="020B0604020202020204" pitchFamily="34" charset="0"/>
              <a:buChar char="•"/>
            </a:pPr>
            <a:r>
              <a:rPr lang="en-US" sz="2000" b="1"/>
              <a:t>Assignment Title: Component 1- Individual Presentation</a:t>
            </a:r>
            <a:endParaRPr lang="en-US" sz="2000"/>
          </a:p>
          <a:p>
            <a:pPr indent="-228600" algn="l">
              <a:buFont typeface="Arial" panose="020B0604020202020204" pitchFamily="34" charset="0"/>
              <a:buChar char="•"/>
            </a:pPr>
            <a:r>
              <a:rPr lang="en-US" sz="2000" b="1"/>
              <a:t>Student Name: Aurel Dumitru Cotoi</a:t>
            </a:r>
          </a:p>
          <a:p>
            <a:pPr indent="-228600" algn="l">
              <a:buFont typeface="Arial" panose="020B0604020202020204" pitchFamily="34" charset="0"/>
              <a:buChar char="•"/>
            </a:pPr>
            <a:r>
              <a:rPr lang="en-US" sz="2000" b="1"/>
              <a:t>Student Number: 2418192</a:t>
            </a:r>
            <a:endParaRPr lang="en-US" sz="2000">
              <a:ea typeface="Calibri"/>
              <a:cs typeface="Calibri"/>
            </a:endParaRPr>
          </a:p>
          <a:p>
            <a:pPr indent="-228600" algn="l">
              <a:buFont typeface="Arial" panose="020B0604020202020204" pitchFamily="34" charset="0"/>
              <a:buChar char="•"/>
            </a:pPr>
            <a:endParaRPr lang="en-US" sz="2000"/>
          </a:p>
        </p:txBody>
      </p:sp>
    </p:spTree>
    <p:extLst>
      <p:ext uri="{BB962C8B-B14F-4D97-AF65-F5344CB8AC3E}">
        <p14:creationId xmlns:p14="http://schemas.microsoft.com/office/powerpoint/2010/main" val="12756190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697D38-378E-44BA-0E89-F5A4FC1F6780}"/>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Table of Contents</a:t>
            </a:r>
            <a:endParaRPr lang="en-GB" sz="4000">
              <a:solidFill>
                <a:srgbClr val="FFFFFF"/>
              </a:solidFill>
            </a:endParaRPr>
          </a:p>
        </p:txBody>
      </p:sp>
      <p:graphicFrame>
        <p:nvGraphicFramePr>
          <p:cNvPr id="22" name="Content Placeholder 2">
            <a:extLst>
              <a:ext uri="{FF2B5EF4-FFF2-40B4-BE49-F238E27FC236}">
                <a16:creationId xmlns:a16="http://schemas.microsoft.com/office/drawing/2014/main" id="{6FE67F20-851E-4C2E-BBFB-3598E3593059}"/>
              </a:ext>
            </a:extLst>
          </p:cNvPr>
          <p:cNvGraphicFramePr>
            <a:graphicFrameLocks noGrp="1"/>
          </p:cNvGraphicFramePr>
          <p:nvPr>
            <p:ph idx="1"/>
            <p:extLst>
              <p:ext uri="{D42A27DB-BD31-4B8C-83A1-F6EECF244321}">
                <p14:modId xmlns:p14="http://schemas.microsoft.com/office/powerpoint/2010/main" val="3277146908"/>
              </p:ext>
            </p:extLst>
          </p:nvPr>
        </p:nvGraphicFramePr>
        <p:xfrm>
          <a:off x="4698858" y="168217"/>
          <a:ext cx="6555347" cy="63127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620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A82DE4-1DEE-CEEE-86CD-247C35E38D00}"/>
              </a:ext>
            </a:extLst>
          </p:cNvPr>
          <p:cNvSpPr>
            <a:spLocks noGrp="1"/>
          </p:cNvSpPr>
          <p:nvPr>
            <p:ph type="title"/>
          </p:nvPr>
        </p:nvSpPr>
        <p:spPr>
          <a:xfrm>
            <a:off x="1136397" y="502020"/>
            <a:ext cx="5323715" cy="1642970"/>
          </a:xfrm>
        </p:spPr>
        <p:txBody>
          <a:bodyPr anchor="b">
            <a:normAutofit/>
          </a:bodyPr>
          <a:lstStyle/>
          <a:p>
            <a:r>
              <a:rPr lang="en-GB" sz="4000" b="1"/>
              <a:t>Introduction to Marks &amp; Spencer (M&amp;S)</a:t>
            </a:r>
            <a:endParaRPr lang="en-GB" sz="4000"/>
          </a:p>
        </p:txBody>
      </p:sp>
      <p:sp>
        <p:nvSpPr>
          <p:cNvPr id="3" name="Content Placeholder 2">
            <a:extLst>
              <a:ext uri="{FF2B5EF4-FFF2-40B4-BE49-F238E27FC236}">
                <a16:creationId xmlns:a16="http://schemas.microsoft.com/office/drawing/2014/main" id="{83F932E5-F7BC-6813-8C30-66BDAF1218E8}"/>
              </a:ext>
            </a:extLst>
          </p:cNvPr>
          <p:cNvSpPr>
            <a:spLocks noGrp="1"/>
          </p:cNvSpPr>
          <p:nvPr>
            <p:ph idx="1"/>
          </p:nvPr>
        </p:nvSpPr>
        <p:spPr>
          <a:xfrm>
            <a:off x="1144923" y="2405894"/>
            <a:ext cx="5315189" cy="3535083"/>
          </a:xfrm>
        </p:spPr>
        <p:txBody>
          <a:bodyPr anchor="t">
            <a:normAutofit/>
          </a:bodyPr>
          <a:lstStyle/>
          <a:p>
            <a:pPr lvl="0"/>
            <a:r>
              <a:rPr lang="en-GB" sz="2000" dirty="0"/>
              <a:t>M&amp;S is a major retailer located in the UK that has an excellent distribution network in clothing, home, and food businesses with 65,000 colleagues (M&amp;S, 2025a).</a:t>
            </a:r>
          </a:p>
          <a:p>
            <a:pPr lvl="0"/>
            <a:r>
              <a:rPr lang="en-GB" sz="2000" dirty="0"/>
              <a:t>To maintain competitiveness, the organisation has repackaged its approach of being digital, high-quality and highly efficient in operations.</a:t>
            </a:r>
          </a:p>
          <a:p>
            <a:pPr lvl="0"/>
            <a:endParaRPr lang="en-GB" sz="2000" dirty="0"/>
          </a:p>
          <a:p>
            <a:endParaRPr lang="en-GB" sz="2000" dirty="0"/>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image5.png">
            <a:extLst>
              <a:ext uri="{FF2B5EF4-FFF2-40B4-BE49-F238E27FC236}">
                <a16:creationId xmlns:a16="http://schemas.microsoft.com/office/drawing/2014/main" id="{079C72E5-4111-8124-571A-A106101B66B3}"/>
              </a:ext>
            </a:extLst>
          </p:cNvPr>
          <p:cNvPicPr/>
          <p:nvPr/>
        </p:nvPicPr>
        <p:blipFill>
          <a:blip r:embed="rId3"/>
          <a:stretch>
            <a:fillRect/>
          </a:stretch>
        </p:blipFill>
        <p:spPr>
          <a:xfrm>
            <a:off x="6569242" y="1370108"/>
            <a:ext cx="4677255" cy="4149677"/>
          </a:xfrm>
          <a:prstGeom prst="rect">
            <a:avLst/>
          </a:prstGeom>
        </p:spPr>
      </p:pic>
      <p:sp>
        <p:nvSpPr>
          <p:cNvPr id="6" name="TextBox 5">
            <a:extLst>
              <a:ext uri="{FF2B5EF4-FFF2-40B4-BE49-F238E27FC236}">
                <a16:creationId xmlns:a16="http://schemas.microsoft.com/office/drawing/2014/main" id="{340347BC-2C7C-9E97-9ECA-CF1227AD9022}"/>
              </a:ext>
            </a:extLst>
          </p:cNvPr>
          <p:cNvSpPr txBox="1"/>
          <p:nvPr/>
        </p:nvSpPr>
        <p:spPr>
          <a:xfrm>
            <a:off x="6468997" y="5519785"/>
            <a:ext cx="1654336" cy="934354"/>
          </a:xfrm>
          <a:prstGeom prst="rect">
            <a:avLst/>
          </a:prstGeom>
          <a:noFill/>
        </p:spPr>
        <p:txBody>
          <a:bodyPr wrap="square">
            <a:spAutoFit/>
          </a:bodyPr>
          <a:lstStyle/>
          <a:p>
            <a:r>
              <a:rPr lang="en-GB" sz="1800" b="1" dirty="0"/>
              <a:t>Figure 1: M&amp;S</a:t>
            </a:r>
          </a:p>
          <a:p>
            <a:r>
              <a:rPr lang="en-GB" sz="1800" dirty="0"/>
              <a:t>(Source: M&amp;S, 2025a)</a:t>
            </a:r>
          </a:p>
        </p:txBody>
      </p:sp>
    </p:spTree>
    <p:extLst>
      <p:ext uri="{BB962C8B-B14F-4D97-AF65-F5344CB8AC3E}">
        <p14:creationId xmlns:p14="http://schemas.microsoft.com/office/powerpoint/2010/main" val="16621150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1108D55A-B444-FAD0-0638-5EDB6F66E2D9}"/>
              </a:ext>
            </a:extLst>
          </p:cNvPr>
          <p:cNvSpPr>
            <a:spLocks noGrp="1"/>
          </p:cNvSpPr>
          <p:nvPr>
            <p:ph type="title"/>
          </p:nvPr>
        </p:nvSpPr>
        <p:spPr>
          <a:xfrm>
            <a:off x="838200" y="448721"/>
            <a:ext cx="4707671" cy="1225650"/>
          </a:xfrm>
        </p:spPr>
        <p:txBody>
          <a:bodyPr anchor="b">
            <a:normAutofit/>
          </a:bodyPr>
          <a:lstStyle/>
          <a:p>
            <a:r>
              <a:rPr lang="en-GB" sz="3800" b="1">
                <a:solidFill>
                  <a:schemeClr val="bg1"/>
                </a:solidFill>
              </a:rPr>
              <a:t>Business Strategy and Organisational Context</a:t>
            </a:r>
            <a:endParaRPr lang="en-GB" sz="3800">
              <a:solidFill>
                <a:schemeClr val="bg1"/>
              </a:solidFill>
            </a:endParaRPr>
          </a:p>
        </p:txBody>
      </p:sp>
      <p:cxnSp>
        <p:nvCxnSpPr>
          <p:cNvPr id="11"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37065B7-C6EE-77AC-1B73-374762227841}"/>
              </a:ext>
            </a:extLst>
          </p:cNvPr>
          <p:cNvSpPr>
            <a:spLocks noGrp="1"/>
          </p:cNvSpPr>
          <p:nvPr>
            <p:ph idx="1"/>
          </p:nvPr>
        </p:nvSpPr>
        <p:spPr>
          <a:xfrm>
            <a:off x="897769" y="1909192"/>
            <a:ext cx="4586513" cy="3647710"/>
          </a:xfrm>
        </p:spPr>
        <p:txBody>
          <a:bodyPr>
            <a:normAutofit/>
          </a:bodyPr>
          <a:lstStyle/>
          <a:p>
            <a:pPr lvl="0"/>
            <a:r>
              <a:rPr lang="en-GB" sz="2000" dirty="0">
                <a:solidFill>
                  <a:schemeClr val="bg1"/>
                </a:solidFill>
              </a:rPr>
              <a:t>The M&amp;S strategy focuses on customer experience, operational efficiency and sustainable value creation, generating £13.8 billion revenue (M&amp;S, 2025b).</a:t>
            </a:r>
          </a:p>
          <a:p>
            <a:pPr lvl="0"/>
            <a:r>
              <a:rPr lang="en-GB" sz="2000" dirty="0">
                <a:solidFill>
                  <a:schemeClr val="bg1"/>
                </a:solidFill>
              </a:rPr>
              <a:t>Organisational restructuring has enhanced cost control, digital expansion and improved leadership responsibility at the stores.</a:t>
            </a:r>
          </a:p>
          <a:p>
            <a:endParaRPr lang="en-GB" sz="2000" dirty="0">
              <a:solidFill>
                <a:schemeClr val="bg1"/>
              </a:solidFill>
            </a:endParaRP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image3.png">
            <a:extLst>
              <a:ext uri="{FF2B5EF4-FFF2-40B4-BE49-F238E27FC236}">
                <a16:creationId xmlns:a16="http://schemas.microsoft.com/office/drawing/2014/main" id="{4A0CDBFE-8DC6-C3D1-6326-F1A1AC3E2F06}"/>
              </a:ext>
            </a:extLst>
          </p:cNvPr>
          <p:cNvPicPr/>
          <p:nvPr/>
        </p:nvPicPr>
        <p:blipFill>
          <a:blip r:embed="rId3"/>
          <a:srcRect r="149"/>
          <a:stretch>
            <a:fillRect/>
          </a:stretch>
        </p:blipFill>
        <p:spPr>
          <a:xfrm>
            <a:off x="6525453" y="10"/>
            <a:ext cx="5666547" cy="6200374"/>
          </a:xfrm>
          <a:prstGeom prst="rect">
            <a:avLst/>
          </a:prstGeom>
        </p:spPr>
      </p:pic>
      <p:sp>
        <p:nvSpPr>
          <p:cNvPr id="6" name="TextBox 5">
            <a:extLst>
              <a:ext uri="{FF2B5EF4-FFF2-40B4-BE49-F238E27FC236}">
                <a16:creationId xmlns:a16="http://schemas.microsoft.com/office/drawing/2014/main" id="{47A9B8FF-6085-D108-56CA-9174721A069A}"/>
              </a:ext>
            </a:extLst>
          </p:cNvPr>
          <p:cNvSpPr txBox="1"/>
          <p:nvPr/>
        </p:nvSpPr>
        <p:spPr>
          <a:xfrm>
            <a:off x="5994734" y="6344526"/>
            <a:ext cx="6093994" cy="369332"/>
          </a:xfrm>
          <a:prstGeom prst="rect">
            <a:avLst/>
          </a:prstGeom>
          <a:noFill/>
        </p:spPr>
        <p:txBody>
          <a:bodyPr wrap="square">
            <a:spAutoFit/>
          </a:bodyPr>
          <a:lstStyle/>
          <a:p>
            <a:r>
              <a:rPr lang="en-GB" sz="1800" b="1" dirty="0">
                <a:solidFill>
                  <a:schemeClr val="bg1"/>
                </a:solidFill>
              </a:rPr>
              <a:t>Figure 2: Key statistics of M&amp;S </a:t>
            </a:r>
            <a:r>
              <a:rPr lang="en-GB" sz="1800" dirty="0">
                <a:solidFill>
                  <a:schemeClr val="bg1"/>
                </a:solidFill>
              </a:rPr>
              <a:t>(Source: M&amp;S, 2025b)</a:t>
            </a:r>
          </a:p>
        </p:txBody>
      </p:sp>
    </p:spTree>
    <p:extLst>
      <p:ext uri="{BB962C8B-B14F-4D97-AF65-F5344CB8AC3E}">
        <p14:creationId xmlns:p14="http://schemas.microsoft.com/office/powerpoint/2010/main" val="33034319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CBB93F34-60E5-979C-D130-925C71E0672F}"/>
              </a:ext>
            </a:extLst>
          </p:cNvPr>
          <p:cNvSpPr>
            <a:spLocks noGrp="1"/>
          </p:cNvSpPr>
          <p:nvPr>
            <p:ph type="title"/>
          </p:nvPr>
        </p:nvSpPr>
        <p:spPr>
          <a:xfrm>
            <a:off x="1143000" y="990599"/>
            <a:ext cx="9906000" cy="685800"/>
          </a:xfrm>
        </p:spPr>
        <p:txBody>
          <a:bodyPr anchor="t">
            <a:normAutofit/>
          </a:bodyPr>
          <a:lstStyle/>
          <a:p>
            <a:r>
              <a:rPr lang="en-GB" sz="3100" b="1"/>
              <a:t>Importance of Effective Recruitment in Retail Organisations</a:t>
            </a:r>
            <a:endParaRPr lang="en-GB" sz="3100"/>
          </a:p>
        </p:txBody>
      </p:sp>
      <p:graphicFrame>
        <p:nvGraphicFramePr>
          <p:cNvPr id="5" name="Content Placeholder 2">
            <a:extLst>
              <a:ext uri="{FF2B5EF4-FFF2-40B4-BE49-F238E27FC236}">
                <a16:creationId xmlns:a16="http://schemas.microsoft.com/office/drawing/2014/main" id="{BBA8206A-1DFB-36A0-00DF-C10625902103}"/>
              </a:ext>
            </a:extLst>
          </p:cNvPr>
          <p:cNvGraphicFramePr>
            <a:graphicFrameLocks noGrp="1"/>
          </p:cNvGraphicFramePr>
          <p:nvPr>
            <p:ph idx="1"/>
            <p:extLst>
              <p:ext uri="{D42A27DB-BD31-4B8C-83A1-F6EECF244321}">
                <p14:modId xmlns:p14="http://schemas.microsoft.com/office/powerpoint/2010/main" val="212682409"/>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4814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11AEF1-427A-FDF0-5DBF-1AA827405BCF}"/>
              </a:ext>
            </a:extLst>
          </p:cNvPr>
          <p:cNvSpPr>
            <a:spLocks noGrp="1"/>
          </p:cNvSpPr>
          <p:nvPr>
            <p:ph type="title"/>
          </p:nvPr>
        </p:nvSpPr>
        <p:spPr>
          <a:xfrm>
            <a:off x="586478" y="1683756"/>
            <a:ext cx="3115265" cy="2396359"/>
          </a:xfrm>
        </p:spPr>
        <p:txBody>
          <a:bodyPr anchor="b">
            <a:normAutofit/>
          </a:bodyPr>
          <a:lstStyle/>
          <a:p>
            <a:pPr algn="r"/>
            <a:r>
              <a:rPr lang="en-GB" sz="4000" b="1">
                <a:solidFill>
                  <a:srgbClr val="FFFFFF"/>
                </a:solidFill>
              </a:rPr>
              <a:t>Overview of Selected Role: Department Manager</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DC2341AB-9D83-6792-6E09-360B1D758C88}"/>
              </a:ext>
            </a:extLst>
          </p:cNvPr>
          <p:cNvGraphicFramePr>
            <a:graphicFrameLocks noGrp="1"/>
          </p:cNvGraphicFramePr>
          <p:nvPr>
            <p:ph idx="1"/>
            <p:extLst>
              <p:ext uri="{D42A27DB-BD31-4B8C-83A1-F6EECF244321}">
                <p14:modId xmlns:p14="http://schemas.microsoft.com/office/powerpoint/2010/main" val="297841013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324866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8BEA43-6262-2E4C-6091-8DB538DBFA35}"/>
              </a:ext>
            </a:extLst>
          </p:cNvPr>
          <p:cNvSpPr>
            <a:spLocks noGrp="1"/>
          </p:cNvSpPr>
          <p:nvPr>
            <p:ph type="title"/>
          </p:nvPr>
        </p:nvSpPr>
        <p:spPr>
          <a:xfrm>
            <a:off x="589560" y="856180"/>
            <a:ext cx="4560584" cy="1128068"/>
          </a:xfrm>
        </p:spPr>
        <p:txBody>
          <a:bodyPr anchor="ctr">
            <a:normAutofit/>
          </a:bodyPr>
          <a:lstStyle/>
          <a:p>
            <a:r>
              <a:rPr lang="en-GB" sz="3400" b="1"/>
              <a:t>Role Responsibilities and Strategic Contribution</a:t>
            </a:r>
            <a:endParaRPr lang="en-GB" sz="3400"/>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2EF1DC-5F3E-DFE8-4BFD-B2F1480FBE3F}"/>
              </a:ext>
            </a:extLst>
          </p:cNvPr>
          <p:cNvSpPr>
            <a:spLocks noGrp="1"/>
          </p:cNvSpPr>
          <p:nvPr>
            <p:ph idx="1"/>
          </p:nvPr>
        </p:nvSpPr>
        <p:spPr>
          <a:xfrm>
            <a:off x="590719" y="2330505"/>
            <a:ext cx="4559425" cy="3979585"/>
          </a:xfrm>
        </p:spPr>
        <p:txBody>
          <a:bodyPr anchor="ctr">
            <a:normAutofit/>
          </a:bodyPr>
          <a:lstStyle/>
          <a:p>
            <a:pPr lvl="0"/>
            <a:r>
              <a:rPr lang="en-GB" sz="2000" dirty="0"/>
              <a:t>The position incorporates monitoring performance, coordination of the workforce and operation standards (APMG International, 2025).</a:t>
            </a:r>
          </a:p>
          <a:p>
            <a:pPr lvl="0"/>
            <a:r>
              <a:rPr lang="en-GB" sz="2000" dirty="0"/>
              <a:t>Effective leadership on this level facilitates increased revenue and reinforces organisational culture in the store.</a:t>
            </a:r>
          </a:p>
          <a:p>
            <a:endParaRPr lang="en-GB" sz="20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age4.png">
            <a:extLst>
              <a:ext uri="{FF2B5EF4-FFF2-40B4-BE49-F238E27FC236}">
                <a16:creationId xmlns:a16="http://schemas.microsoft.com/office/drawing/2014/main" id="{4D9198FF-A47D-4206-91FC-4E89E9B0E414}"/>
              </a:ext>
            </a:extLst>
          </p:cNvPr>
          <p:cNvPicPr/>
          <p:nvPr/>
        </p:nvPicPr>
        <p:blipFill>
          <a:blip r:embed="rId3"/>
          <a:srcRect l="11013" r="5427" b="-2"/>
          <a:stretch>
            <a:fillRect/>
          </a:stretch>
        </p:blipFill>
        <p:spPr>
          <a:xfrm>
            <a:off x="5977788" y="799352"/>
            <a:ext cx="5425410" cy="5259296"/>
          </a:xfrm>
          <a:prstGeom prst="rect">
            <a:avLst/>
          </a:prstGeom>
        </p:spPr>
      </p:pic>
      <p:sp>
        <p:nvSpPr>
          <p:cNvPr id="6" name="TextBox 5">
            <a:extLst>
              <a:ext uri="{FF2B5EF4-FFF2-40B4-BE49-F238E27FC236}">
                <a16:creationId xmlns:a16="http://schemas.microsoft.com/office/drawing/2014/main" id="{956A223B-3A17-573B-443E-155E8CFCED78}"/>
              </a:ext>
            </a:extLst>
          </p:cNvPr>
          <p:cNvSpPr txBox="1"/>
          <p:nvPr/>
        </p:nvSpPr>
        <p:spPr>
          <a:xfrm>
            <a:off x="5507287" y="6279732"/>
            <a:ext cx="6684712" cy="646331"/>
          </a:xfrm>
          <a:prstGeom prst="rect">
            <a:avLst/>
          </a:prstGeom>
          <a:noFill/>
        </p:spPr>
        <p:txBody>
          <a:bodyPr wrap="square">
            <a:spAutoFit/>
          </a:bodyPr>
          <a:lstStyle/>
          <a:p>
            <a:r>
              <a:rPr lang="en-GB" sz="1800" b="1" dirty="0"/>
              <a:t>Figure 3: Operations management</a:t>
            </a:r>
          </a:p>
          <a:p>
            <a:r>
              <a:rPr lang="en-GB" sz="1800" dirty="0"/>
              <a:t>(Source: APMG International, 2025)</a:t>
            </a:r>
          </a:p>
        </p:txBody>
      </p:sp>
    </p:spTree>
    <p:extLst>
      <p:ext uri="{BB962C8B-B14F-4D97-AF65-F5344CB8AC3E}">
        <p14:creationId xmlns:p14="http://schemas.microsoft.com/office/powerpoint/2010/main" val="4251801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4AD29B6-BF3B-4407-9E75-52DF8E3B2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55F8BA08-3E38-4B70-B93A-74F08E0922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260019"/>
            <a:ext cx="11167447" cy="5933012"/>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613FE82-F910-E05F-C267-746D49C1D81C}"/>
              </a:ext>
            </a:extLst>
          </p:cNvPr>
          <p:cNvSpPr>
            <a:spLocks noGrp="1"/>
          </p:cNvSpPr>
          <p:nvPr>
            <p:ph type="title"/>
          </p:nvPr>
        </p:nvSpPr>
        <p:spPr>
          <a:xfrm>
            <a:off x="1045029" y="507160"/>
            <a:ext cx="2993571" cy="5438730"/>
          </a:xfrm>
        </p:spPr>
        <p:txBody>
          <a:bodyPr>
            <a:normAutofit/>
          </a:bodyPr>
          <a:lstStyle/>
          <a:p>
            <a:r>
              <a:rPr lang="en-GB" sz="3200" b="1"/>
              <a:t>Job Analysis and Competency Requirements</a:t>
            </a:r>
            <a:endParaRPr lang="en-GB" sz="3200"/>
          </a:p>
        </p:txBody>
      </p:sp>
      <p:sp>
        <p:nvSpPr>
          <p:cNvPr id="19" name="Rectangle 18">
            <a:extLst>
              <a:ext uri="{FF2B5EF4-FFF2-40B4-BE49-F238E27FC236}">
                <a16:creationId xmlns:a16="http://schemas.microsoft.com/office/drawing/2014/main" id="{357F1B33-79AB-4A71-8CEC-4546D709B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287448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0" name="Content Placeholder 2">
            <a:extLst>
              <a:ext uri="{FF2B5EF4-FFF2-40B4-BE49-F238E27FC236}">
                <a16:creationId xmlns:a16="http://schemas.microsoft.com/office/drawing/2014/main" id="{9B62423D-1DBB-9223-E74B-BBE555C4629A}"/>
              </a:ext>
            </a:extLst>
          </p:cNvPr>
          <p:cNvGraphicFramePr>
            <a:graphicFrameLocks noGrp="1"/>
          </p:cNvGraphicFramePr>
          <p:nvPr>
            <p:ph idx="1"/>
            <p:extLst>
              <p:ext uri="{D42A27DB-BD31-4B8C-83A1-F6EECF244321}">
                <p14:modId xmlns:p14="http://schemas.microsoft.com/office/powerpoint/2010/main" val="1249950682"/>
              </p:ext>
            </p:extLst>
          </p:nvPr>
        </p:nvGraphicFramePr>
        <p:xfrm>
          <a:off x="4526280" y="512064"/>
          <a:ext cx="6830568" cy="54406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32410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870260E-7D29-C99E-C702-A391500A22FD}"/>
              </a:ext>
            </a:extLst>
          </p:cNvPr>
          <p:cNvSpPr>
            <a:spLocks noGrp="1"/>
          </p:cNvSpPr>
          <p:nvPr>
            <p:ph type="title"/>
          </p:nvPr>
        </p:nvSpPr>
        <p:spPr>
          <a:xfrm>
            <a:off x="452102" y="637944"/>
            <a:ext cx="4528372" cy="1723966"/>
          </a:xfrm>
        </p:spPr>
        <p:txBody>
          <a:bodyPr>
            <a:normAutofit/>
          </a:bodyPr>
          <a:lstStyle/>
          <a:p>
            <a:r>
              <a:rPr lang="en-GB" b="1" dirty="0">
                <a:solidFill>
                  <a:schemeClr val="bg1"/>
                </a:solidFill>
              </a:rPr>
              <a:t>Job Description Structure</a:t>
            </a:r>
            <a:endParaRPr lang="en-GB" dirty="0">
              <a:solidFill>
                <a:schemeClr val="bg1"/>
              </a:solidFill>
            </a:endParaRP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A215842D-8F78-AADE-FAD6-EBD0863D1265}"/>
              </a:ext>
            </a:extLst>
          </p:cNvPr>
          <p:cNvGraphicFramePr>
            <a:graphicFrameLocks noGrp="1"/>
          </p:cNvGraphicFramePr>
          <p:nvPr>
            <p:ph idx="1"/>
            <p:extLst>
              <p:ext uri="{D42A27DB-BD31-4B8C-83A1-F6EECF244321}">
                <p14:modId xmlns:p14="http://schemas.microsoft.com/office/powerpoint/2010/main" val="3639020631"/>
              </p:ext>
            </p:extLst>
          </p:nvPr>
        </p:nvGraphicFramePr>
        <p:xfrm>
          <a:off x="0" y="2343433"/>
          <a:ext cx="4954621" cy="37057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Table 2">
            <a:extLst>
              <a:ext uri="{FF2B5EF4-FFF2-40B4-BE49-F238E27FC236}">
                <a16:creationId xmlns:a16="http://schemas.microsoft.com/office/drawing/2014/main" id="{3ABD19A7-DA80-F5CF-5515-64E39B7F4D3F}"/>
              </a:ext>
            </a:extLst>
          </p:cNvPr>
          <p:cNvGraphicFramePr>
            <a:graphicFrameLocks noGrp="1"/>
          </p:cNvGraphicFramePr>
          <p:nvPr>
            <p:extLst>
              <p:ext uri="{D42A27DB-BD31-4B8C-83A1-F6EECF244321}">
                <p14:modId xmlns:p14="http://schemas.microsoft.com/office/powerpoint/2010/main" val="652914226"/>
              </p:ext>
            </p:extLst>
          </p:nvPr>
        </p:nvGraphicFramePr>
        <p:xfrm>
          <a:off x="4926468" y="18407"/>
          <a:ext cx="7265532" cy="6900592"/>
        </p:xfrm>
        <a:graphic>
          <a:graphicData uri="http://schemas.openxmlformats.org/drawingml/2006/table">
            <a:tbl>
              <a:tblPr firstRow="1" firstCol="1" bandRow="1">
                <a:tableStyleId>{5C22544A-7EE6-4342-B048-85BDC9FD1C3A}</a:tableStyleId>
              </a:tblPr>
              <a:tblGrid>
                <a:gridCol w="1458290">
                  <a:extLst>
                    <a:ext uri="{9D8B030D-6E8A-4147-A177-3AD203B41FA5}">
                      <a16:colId xmlns:a16="http://schemas.microsoft.com/office/drawing/2014/main" val="9520941"/>
                    </a:ext>
                  </a:extLst>
                </a:gridCol>
                <a:gridCol w="5807242">
                  <a:extLst>
                    <a:ext uri="{9D8B030D-6E8A-4147-A177-3AD203B41FA5}">
                      <a16:colId xmlns:a16="http://schemas.microsoft.com/office/drawing/2014/main" val="4090624702"/>
                    </a:ext>
                  </a:extLst>
                </a:gridCol>
              </a:tblGrid>
              <a:tr h="454013">
                <a:tc>
                  <a:txBody>
                    <a:bodyPr/>
                    <a:lstStyle/>
                    <a:p>
                      <a:pPr algn="ctr">
                        <a:lnSpc>
                          <a:spcPct val="150000"/>
                        </a:lnSpc>
                        <a:buNone/>
                      </a:pPr>
                      <a:r>
                        <a:rPr lang="en-GB" sz="1800">
                          <a:effectLst/>
                        </a:rPr>
                        <a:t>Section</a:t>
                      </a:r>
                      <a:endParaRPr lang="en-GB" sz="1600">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50000"/>
                        </a:lnSpc>
                        <a:buNone/>
                      </a:pPr>
                      <a:r>
                        <a:rPr lang="en-GB" sz="1800">
                          <a:effectLst/>
                        </a:rPr>
                        <a:t>Details</a:t>
                      </a:r>
                      <a:endParaRPr lang="en-GB" sz="160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10086444"/>
                  </a:ext>
                </a:extLst>
              </a:tr>
              <a:tr h="454013">
                <a:tc>
                  <a:txBody>
                    <a:bodyPr/>
                    <a:lstStyle/>
                    <a:p>
                      <a:pPr>
                        <a:lnSpc>
                          <a:spcPct val="150000"/>
                        </a:lnSpc>
                        <a:buNone/>
                      </a:pPr>
                      <a:r>
                        <a:rPr lang="en-GB" sz="1800">
                          <a:effectLst/>
                        </a:rPr>
                        <a:t>Job Title</a:t>
                      </a:r>
                      <a:endParaRPr lang="en-GB" sz="1600">
                        <a:effectLst/>
                        <a:latin typeface="Arial" panose="020B0604020202020204" pitchFamily="34" charset="0"/>
                        <a:ea typeface="Arial" panose="020B0604020202020204" pitchFamily="34" charset="0"/>
                      </a:endParaRPr>
                    </a:p>
                  </a:txBody>
                  <a:tcPr marL="68580" marR="68580" marT="0" marB="0"/>
                </a:tc>
                <a:tc>
                  <a:txBody>
                    <a:bodyPr/>
                    <a:lstStyle/>
                    <a:p>
                      <a:pPr>
                        <a:lnSpc>
                          <a:spcPct val="150000"/>
                        </a:lnSpc>
                        <a:buNone/>
                      </a:pPr>
                      <a:r>
                        <a:rPr lang="en-GB" sz="1800">
                          <a:effectLst/>
                        </a:rPr>
                        <a:t>Department Manager</a:t>
                      </a:r>
                      <a:endParaRPr lang="en-GB" sz="160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2176359942"/>
                  </a:ext>
                </a:extLst>
              </a:tr>
              <a:tr h="454013">
                <a:tc>
                  <a:txBody>
                    <a:bodyPr/>
                    <a:lstStyle/>
                    <a:p>
                      <a:pPr>
                        <a:lnSpc>
                          <a:spcPct val="150000"/>
                        </a:lnSpc>
                        <a:buNone/>
                      </a:pPr>
                      <a:r>
                        <a:rPr lang="en-GB" sz="1800">
                          <a:effectLst/>
                        </a:rPr>
                        <a:t>Department</a:t>
                      </a:r>
                      <a:endParaRPr lang="en-GB" sz="1600">
                        <a:effectLst/>
                        <a:latin typeface="Arial" panose="020B0604020202020204" pitchFamily="34" charset="0"/>
                        <a:ea typeface="Arial" panose="020B0604020202020204" pitchFamily="34" charset="0"/>
                      </a:endParaRPr>
                    </a:p>
                  </a:txBody>
                  <a:tcPr marL="68580" marR="68580" marT="0" marB="0"/>
                </a:tc>
                <a:tc>
                  <a:txBody>
                    <a:bodyPr/>
                    <a:lstStyle/>
                    <a:p>
                      <a:pPr>
                        <a:lnSpc>
                          <a:spcPct val="150000"/>
                        </a:lnSpc>
                        <a:buNone/>
                      </a:pPr>
                      <a:r>
                        <a:rPr lang="en-GB" sz="1800" dirty="0">
                          <a:effectLst/>
                        </a:rPr>
                        <a:t>Clothing, Food or Home Division</a:t>
                      </a:r>
                      <a:endParaRPr lang="en-GB" sz="1600"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1366633147"/>
                  </a:ext>
                </a:extLst>
              </a:tr>
              <a:tr h="454013">
                <a:tc>
                  <a:txBody>
                    <a:bodyPr/>
                    <a:lstStyle/>
                    <a:p>
                      <a:pPr>
                        <a:lnSpc>
                          <a:spcPct val="150000"/>
                        </a:lnSpc>
                        <a:buNone/>
                      </a:pPr>
                      <a:r>
                        <a:rPr lang="en-GB" sz="1800">
                          <a:effectLst/>
                        </a:rPr>
                        <a:t>Reports To</a:t>
                      </a:r>
                      <a:endParaRPr lang="en-GB" sz="1600">
                        <a:effectLst/>
                        <a:latin typeface="Arial" panose="020B0604020202020204" pitchFamily="34" charset="0"/>
                        <a:ea typeface="Arial" panose="020B0604020202020204" pitchFamily="34" charset="0"/>
                      </a:endParaRPr>
                    </a:p>
                  </a:txBody>
                  <a:tcPr marL="68580" marR="68580" marT="0" marB="0"/>
                </a:tc>
                <a:tc>
                  <a:txBody>
                    <a:bodyPr/>
                    <a:lstStyle/>
                    <a:p>
                      <a:pPr>
                        <a:lnSpc>
                          <a:spcPct val="150000"/>
                        </a:lnSpc>
                        <a:buNone/>
                      </a:pPr>
                      <a:r>
                        <a:rPr lang="en-GB" sz="1800">
                          <a:effectLst/>
                        </a:rPr>
                        <a:t>Store Manager</a:t>
                      </a:r>
                      <a:endParaRPr lang="en-GB" sz="160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1568415598"/>
                  </a:ext>
                </a:extLst>
              </a:tr>
              <a:tr h="454013">
                <a:tc>
                  <a:txBody>
                    <a:bodyPr/>
                    <a:lstStyle/>
                    <a:p>
                      <a:pPr>
                        <a:lnSpc>
                          <a:spcPct val="150000"/>
                        </a:lnSpc>
                        <a:buNone/>
                      </a:pPr>
                      <a:r>
                        <a:rPr lang="en-GB" sz="1800">
                          <a:effectLst/>
                        </a:rPr>
                        <a:t>Location</a:t>
                      </a:r>
                      <a:endParaRPr lang="en-GB" sz="1600">
                        <a:effectLst/>
                        <a:latin typeface="Arial" panose="020B0604020202020204" pitchFamily="34" charset="0"/>
                        <a:ea typeface="Arial" panose="020B0604020202020204" pitchFamily="34" charset="0"/>
                      </a:endParaRPr>
                    </a:p>
                  </a:txBody>
                  <a:tcPr marL="68580" marR="68580" marT="0" marB="0"/>
                </a:tc>
                <a:tc>
                  <a:txBody>
                    <a:bodyPr/>
                    <a:lstStyle/>
                    <a:p>
                      <a:pPr>
                        <a:lnSpc>
                          <a:spcPct val="150000"/>
                        </a:lnSpc>
                        <a:buNone/>
                      </a:pPr>
                      <a:r>
                        <a:rPr lang="en-GB" sz="1800" dirty="0">
                          <a:effectLst/>
                        </a:rPr>
                        <a:t>M&amp;S Store – UK</a:t>
                      </a:r>
                      <a:endParaRPr lang="en-GB" sz="1600"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1722315512"/>
                  </a:ext>
                </a:extLst>
              </a:tr>
              <a:tr h="1471656">
                <a:tc>
                  <a:txBody>
                    <a:bodyPr/>
                    <a:lstStyle/>
                    <a:p>
                      <a:pPr>
                        <a:lnSpc>
                          <a:spcPct val="150000"/>
                        </a:lnSpc>
                        <a:buNone/>
                      </a:pPr>
                      <a:r>
                        <a:rPr lang="en-GB" sz="1800">
                          <a:effectLst/>
                        </a:rPr>
                        <a:t>Job Purpose</a:t>
                      </a:r>
                      <a:endParaRPr lang="en-GB" sz="1600">
                        <a:effectLst/>
                        <a:latin typeface="Arial" panose="020B0604020202020204" pitchFamily="34" charset="0"/>
                        <a:ea typeface="Arial" panose="020B0604020202020204" pitchFamily="34" charset="0"/>
                      </a:endParaRPr>
                    </a:p>
                  </a:txBody>
                  <a:tcPr marL="68580" marR="68580" marT="0" marB="0"/>
                </a:tc>
                <a:tc>
                  <a:txBody>
                    <a:bodyPr/>
                    <a:lstStyle/>
                    <a:p>
                      <a:pPr>
                        <a:lnSpc>
                          <a:spcPct val="150000"/>
                        </a:lnSpc>
                        <a:buNone/>
                      </a:pPr>
                      <a:r>
                        <a:rPr lang="en-GB" sz="1800" dirty="0">
                          <a:effectLst/>
                        </a:rPr>
                        <a:t>To lead the department in achieving sales targets, delivering exceptional customer service, and ensuring operational excellence aligned with M&amp;S strategic objectives.</a:t>
                      </a:r>
                      <a:endParaRPr lang="en-GB" sz="1600"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2616905076"/>
                  </a:ext>
                </a:extLst>
              </a:tr>
              <a:tr h="1570669">
                <a:tc>
                  <a:txBody>
                    <a:bodyPr/>
                    <a:lstStyle/>
                    <a:p>
                      <a:pPr>
                        <a:lnSpc>
                          <a:spcPct val="150000"/>
                        </a:lnSpc>
                        <a:buNone/>
                      </a:pPr>
                      <a:r>
                        <a:rPr lang="en-GB" sz="1800">
                          <a:effectLst/>
                        </a:rPr>
                        <a:t>Key Responsibilities</a:t>
                      </a:r>
                      <a:endParaRPr lang="en-GB" sz="1600">
                        <a:effectLst/>
                        <a:latin typeface="Arial" panose="020B0604020202020204" pitchFamily="34" charset="0"/>
                        <a:ea typeface="Arial" panose="020B0604020202020204" pitchFamily="34" charset="0"/>
                      </a:endParaRPr>
                    </a:p>
                  </a:txBody>
                  <a:tcPr marL="68580" marR="68580" marT="0" marB="0"/>
                </a:tc>
                <a:tc>
                  <a:txBody>
                    <a:bodyPr/>
                    <a:lstStyle/>
                    <a:p>
                      <a:pPr>
                        <a:lnSpc>
                          <a:spcPct val="150000"/>
                        </a:lnSpc>
                        <a:buNone/>
                      </a:pPr>
                      <a:r>
                        <a:rPr lang="en-GB" sz="1800" dirty="0">
                          <a:effectLst/>
                        </a:rPr>
                        <a:t>• Achieve sales and profit targets • Lead, motivate and develop team members • Manage stock and cost control • Ensure compliance with company policies • Deliver high standards of customer service</a:t>
                      </a:r>
                      <a:endParaRPr lang="en-GB" sz="1600"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3131661012"/>
                  </a:ext>
                </a:extLst>
              </a:tr>
              <a:tr h="763601">
                <a:tc>
                  <a:txBody>
                    <a:bodyPr/>
                    <a:lstStyle/>
                    <a:p>
                      <a:pPr>
                        <a:lnSpc>
                          <a:spcPct val="150000"/>
                        </a:lnSpc>
                        <a:buNone/>
                      </a:pPr>
                      <a:r>
                        <a:rPr lang="en-GB" sz="1800">
                          <a:effectLst/>
                        </a:rPr>
                        <a:t>Working Hours</a:t>
                      </a:r>
                      <a:endParaRPr lang="en-GB" sz="1600">
                        <a:effectLst/>
                        <a:latin typeface="Arial" panose="020B0604020202020204" pitchFamily="34" charset="0"/>
                        <a:ea typeface="Arial" panose="020B0604020202020204" pitchFamily="34" charset="0"/>
                      </a:endParaRPr>
                    </a:p>
                  </a:txBody>
                  <a:tcPr marL="68580" marR="68580" marT="0" marB="0"/>
                </a:tc>
                <a:tc>
                  <a:txBody>
                    <a:bodyPr/>
                    <a:lstStyle/>
                    <a:p>
                      <a:pPr>
                        <a:lnSpc>
                          <a:spcPct val="150000"/>
                        </a:lnSpc>
                        <a:buNone/>
                      </a:pPr>
                      <a:r>
                        <a:rPr lang="en-GB" sz="1800">
                          <a:effectLst/>
                        </a:rPr>
                        <a:t>Full-time, flexible shifts including weekends</a:t>
                      </a:r>
                      <a:endParaRPr lang="en-GB" sz="160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1711606736"/>
                  </a:ext>
                </a:extLst>
              </a:tr>
              <a:tr h="763601">
                <a:tc>
                  <a:txBody>
                    <a:bodyPr/>
                    <a:lstStyle/>
                    <a:p>
                      <a:pPr>
                        <a:lnSpc>
                          <a:spcPct val="150000"/>
                        </a:lnSpc>
                        <a:buNone/>
                      </a:pPr>
                      <a:r>
                        <a:rPr lang="en-GB" sz="1800">
                          <a:effectLst/>
                        </a:rPr>
                        <a:t>Salary Range</a:t>
                      </a:r>
                      <a:endParaRPr lang="en-GB" sz="1600">
                        <a:effectLst/>
                        <a:latin typeface="Arial" panose="020B0604020202020204" pitchFamily="34" charset="0"/>
                        <a:ea typeface="Arial" panose="020B0604020202020204" pitchFamily="34" charset="0"/>
                      </a:endParaRPr>
                    </a:p>
                  </a:txBody>
                  <a:tcPr marL="68580" marR="68580" marT="0" marB="0"/>
                </a:tc>
                <a:tc>
                  <a:txBody>
                    <a:bodyPr/>
                    <a:lstStyle/>
                    <a:p>
                      <a:pPr>
                        <a:lnSpc>
                          <a:spcPct val="150000"/>
                        </a:lnSpc>
                        <a:buNone/>
                      </a:pPr>
                      <a:r>
                        <a:rPr lang="en-GB" sz="1800" dirty="0">
                          <a:effectLst/>
                        </a:rPr>
                        <a:t>Competitive salary based on experience + performance-related incentives</a:t>
                      </a:r>
                      <a:endParaRPr lang="en-GB" sz="1600"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4276297459"/>
                  </a:ext>
                </a:extLst>
              </a:tr>
            </a:tbl>
          </a:graphicData>
        </a:graphic>
      </p:graphicFrame>
    </p:spTree>
    <p:extLst>
      <p:ext uri="{BB962C8B-B14F-4D97-AF65-F5344CB8AC3E}">
        <p14:creationId xmlns:p14="http://schemas.microsoft.com/office/powerpoint/2010/main" val="16378920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7390F-603A-CF4F-7FE3-0F2C7BE126C1}"/>
              </a:ext>
            </a:extLst>
          </p:cNvPr>
          <p:cNvSpPr>
            <a:spLocks noGrp="1"/>
          </p:cNvSpPr>
          <p:nvPr>
            <p:ph type="title"/>
          </p:nvPr>
        </p:nvSpPr>
        <p:spPr/>
        <p:txBody>
          <a:bodyPr/>
          <a:lstStyle/>
          <a:p>
            <a:r>
              <a:rPr lang="en-GB" b="1" dirty="0"/>
              <a:t>Person Specification Framework</a:t>
            </a:r>
            <a:endParaRPr lang="en-GB" dirty="0"/>
          </a:p>
        </p:txBody>
      </p:sp>
      <p:graphicFrame>
        <p:nvGraphicFramePr>
          <p:cNvPr id="5" name="Content Placeholder 2">
            <a:extLst>
              <a:ext uri="{FF2B5EF4-FFF2-40B4-BE49-F238E27FC236}">
                <a16:creationId xmlns:a16="http://schemas.microsoft.com/office/drawing/2014/main" id="{BE9EEF21-399B-9DA9-472C-B77E72A7C059}"/>
              </a:ext>
            </a:extLst>
          </p:cNvPr>
          <p:cNvGraphicFramePr>
            <a:graphicFrameLocks noGrp="1"/>
          </p:cNvGraphicFramePr>
          <p:nvPr>
            <p:ph idx="1"/>
            <p:extLst>
              <p:ext uri="{D42A27DB-BD31-4B8C-83A1-F6EECF244321}">
                <p14:modId xmlns:p14="http://schemas.microsoft.com/office/powerpoint/2010/main" val="2986603741"/>
              </p:ext>
            </p:extLst>
          </p:nvPr>
        </p:nvGraphicFramePr>
        <p:xfrm>
          <a:off x="180473" y="1690688"/>
          <a:ext cx="5514474"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Table 2">
            <a:extLst>
              <a:ext uri="{FF2B5EF4-FFF2-40B4-BE49-F238E27FC236}">
                <a16:creationId xmlns:a16="http://schemas.microsoft.com/office/drawing/2014/main" id="{F441445E-3557-6A17-D8B9-4015C790A90E}"/>
              </a:ext>
            </a:extLst>
          </p:cNvPr>
          <p:cNvGraphicFramePr>
            <a:graphicFrameLocks noGrp="1"/>
          </p:cNvGraphicFramePr>
          <p:nvPr>
            <p:extLst>
              <p:ext uri="{D42A27DB-BD31-4B8C-83A1-F6EECF244321}">
                <p14:modId xmlns:p14="http://schemas.microsoft.com/office/powerpoint/2010/main" val="4072078981"/>
              </p:ext>
            </p:extLst>
          </p:nvPr>
        </p:nvGraphicFramePr>
        <p:xfrm>
          <a:off x="5919535" y="1330127"/>
          <a:ext cx="6091992" cy="5220095"/>
        </p:xfrm>
        <a:graphic>
          <a:graphicData uri="http://schemas.openxmlformats.org/drawingml/2006/table">
            <a:tbl>
              <a:tblPr firstRow="1" firstCol="1" bandRow="1">
                <a:tableStyleId>{5C22544A-7EE6-4342-B048-85BDC9FD1C3A}</a:tableStyleId>
              </a:tblPr>
              <a:tblGrid>
                <a:gridCol w="1620254">
                  <a:extLst>
                    <a:ext uri="{9D8B030D-6E8A-4147-A177-3AD203B41FA5}">
                      <a16:colId xmlns:a16="http://schemas.microsoft.com/office/drawing/2014/main" val="26751819"/>
                    </a:ext>
                  </a:extLst>
                </a:gridCol>
                <a:gridCol w="2441074">
                  <a:extLst>
                    <a:ext uri="{9D8B030D-6E8A-4147-A177-3AD203B41FA5}">
                      <a16:colId xmlns:a16="http://schemas.microsoft.com/office/drawing/2014/main" val="41829916"/>
                    </a:ext>
                  </a:extLst>
                </a:gridCol>
                <a:gridCol w="2030664">
                  <a:extLst>
                    <a:ext uri="{9D8B030D-6E8A-4147-A177-3AD203B41FA5}">
                      <a16:colId xmlns:a16="http://schemas.microsoft.com/office/drawing/2014/main" val="219130217"/>
                    </a:ext>
                  </a:extLst>
                </a:gridCol>
              </a:tblGrid>
              <a:tr h="282335">
                <a:tc>
                  <a:txBody>
                    <a:bodyPr/>
                    <a:lstStyle/>
                    <a:p>
                      <a:pPr algn="ctr">
                        <a:lnSpc>
                          <a:spcPct val="100000"/>
                        </a:lnSpc>
                        <a:buNone/>
                      </a:pPr>
                      <a:r>
                        <a:rPr lang="en-GB" sz="1800" b="1">
                          <a:effectLst/>
                        </a:rPr>
                        <a:t>Criteria</a:t>
                      </a:r>
                      <a:endParaRPr lang="en-GB" sz="1600" b="1">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00000"/>
                        </a:lnSpc>
                        <a:buNone/>
                      </a:pPr>
                      <a:r>
                        <a:rPr lang="en-GB" sz="1800" b="1">
                          <a:effectLst/>
                        </a:rPr>
                        <a:t>Essential</a:t>
                      </a:r>
                      <a:endParaRPr lang="en-GB" sz="1600" b="1">
                        <a:effectLst/>
                        <a:latin typeface="Arial" panose="020B0604020202020204" pitchFamily="34" charset="0"/>
                        <a:ea typeface="Arial" panose="020B0604020202020204" pitchFamily="34" charset="0"/>
                      </a:endParaRPr>
                    </a:p>
                  </a:txBody>
                  <a:tcPr marL="68580" marR="68580" marT="0" marB="0"/>
                </a:tc>
                <a:tc>
                  <a:txBody>
                    <a:bodyPr/>
                    <a:lstStyle/>
                    <a:p>
                      <a:pPr algn="ctr">
                        <a:lnSpc>
                          <a:spcPct val="100000"/>
                        </a:lnSpc>
                        <a:buNone/>
                      </a:pPr>
                      <a:r>
                        <a:rPr lang="en-GB" sz="1800" b="1">
                          <a:effectLst/>
                        </a:rPr>
                        <a:t>Desirable</a:t>
                      </a:r>
                      <a:endParaRPr lang="en-GB" sz="1600" b="1">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455570355"/>
                  </a:ext>
                </a:extLst>
              </a:tr>
              <a:tr h="598725">
                <a:tc>
                  <a:txBody>
                    <a:bodyPr/>
                    <a:lstStyle/>
                    <a:p>
                      <a:pPr>
                        <a:lnSpc>
                          <a:spcPct val="100000"/>
                        </a:lnSpc>
                        <a:buNone/>
                      </a:pPr>
                      <a:r>
                        <a:rPr lang="en-GB" sz="1800" b="1">
                          <a:effectLst/>
                        </a:rPr>
                        <a:t>Education</a:t>
                      </a:r>
                      <a:endParaRPr lang="en-GB" sz="1600" b="1">
                        <a:effectLst/>
                        <a:latin typeface="Arial" panose="020B0604020202020204" pitchFamily="34" charset="0"/>
                        <a:ea typeface="Arial" panose="020B0604020202020204" pitchFamily="34" charset="0"/>
                      </a:endParaRPr>
                    </a:p>
                  </a:txBody>
                  <a:tcPr marL="68580" marR="68580" marT="0" marB="0"/>
                </a:tc>
                <a:tc>
                  <a:txBody>
                    <a:bodyPr/>
                    <a:lstStyle/>
                    <a:p>
                      <a:pPr>
                        <a:lnSpc>
                          <a:spcPct val="100000"/>
                        </a:lnSpc>
                        <a:buNone/>
                      </a:pPr>
                      <a:r>
                        <a:rPr lang="en-GB" sz="1800" b="1">
                          <a:effectLst/>
                        </a:rPr>
                        <a:t>Bachelor’s degree in Business, Marketing, or related field</a:t>
                      </a:r>
                      <a:endParaRPr lang="en-GB" sz="1600" b="1">
                        <a:effectLst/>
                        <a:latin typeface="Arial" panose="020B0604020202020204" pitchFamily="34" charset="0"/>
                        <a:ea typeface="Arial" panose="020B0604020202020204" pitchFamily="34" charset="0"/>
                      </a:endParaRPr>
                    </a:p>
                  </a:txBody>
                  <a:tcPr marL="68580" marR="68580" marT="0" marB="0"/>
                </a:tc>
                <a:tc>
                  <a:txBody>
                    <a:bodyPr/>
                    <a:lstStyle/>
                    <a:p>
                      <a:pPr>
                        <a:lnSpc>
                          <a:spcPct val="100000"/>
                        </a:lnSpc>
                        <a:buNone/>
                      </a:pPr>
                      <a:r>
                        <a:rPr lang="en-GB" sz="1800" b="1">
                          <a:effectLst/>
                        </a:rPr>
                        <a:t>Master’s degree in Management or MBA</a:t>
                      </a:r>
                      <a:endParaRPr lang="en-GB" sz="1600" b="1">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2728373834"/>
                  </a:ext>
                </a:extLst>
              </a:tr>
              <a:tr h="598725">
                <a:tc>
                  <a:txBody>
                    <a:bodyPr/>
                    <a:lstStyle/>
                    <a:p>
                      <a:pPr>
                        <a:lnSpc>
                          <a:spcPct val="100000"/>
                        </a:lnSpc>
                        <a:buNone/>
                      </a:pPr>
                      <a:r>
                        <a:rPr lang="en-GB" sz="1800" b="1">
                          <a:effectLst/>
                        </a:rPr>
                        <a:t>Experience</a:t>
                      </a:r>
                      <a:endParaRPr lang="en-GB" sz="1600" b="1">
                        <a:effectLst/>
                        <a:latin typeface="Arial" panose="020B0604020202020204" pitchFamily="34" charset="0"/>
                        <a:ea typeface="Arial" panose="020B0604020202020204" pitchFamily="34" charset="0"/>
                      </a:endParaRPr>
                    </a:p>
                  </a:txBody>
                  <a:tcPr marL="68580" marR="68580" marT="0" marB="0"/>
                </a:tc>
                <a:tc>
                  <a:txBody>
                    <a:bodyPr/>
                    <a:lstStyle/>
                    <a:p>
                      <a:pPr>
                        <a:lnSpc>
                          <a:spcPct val="100000"/>
                        </a:lnSpc>
                        <a:buNone/>
                      </a:pPr>
                      <a:r>
                        <a:rPr lang="en-GB" sz="1800" b="1">
                          <a:effectLst/>
                        </a:rPr>
                        <a:t>Minimum 2–3 years supervisory/management experience in retail</a:t>
                      </a:r>
                      <a:endParaRPr lang="en-GB" sz="1600" b="1">
                        <a:effectLst/>
                        <a:latin typeface="Arial" panose="020B0604020202020204" pitchFamily="34" charset="0"/>
                        <a:ea typeface="Arial" panose="020B0604020202020204" pitchFamily="34" charset="0"/>
                      </a:endParaRPr>
                    </a:p>
                  </a:txBody>
                  <a:tcPr marL="68580" marR="68580" marT="0" marB="0"/>
                </a:tc>
                <a:tc>
                  <a:txBody>
                    <a:bodyPr/>
                    <a:lstStyle/>
                    <a:p>
                      <a:pPr>
                        <a:lnSpc>
                          <a:spcPct val="100000"/>
                        </a:lnSpc>
                        <a:buNone/>
                      </a:pPr>
                      <a:r>
                        <a:rPr lang="en-GB" sz="1800" b="1">
                          <a:effectLst/>
                        </a:rPr>
                        <a:t>Experience within a large multi-site retail organisation</a:t>
                      </a:r>
                      <a:endParaRPr lang="en-GB" sz="1600" b="1">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140775821"/>
                  </a:ext>
                </a:extLst>
              </a:tr>
              <a:tr h="915116">
                <a:tc>
                  <a:txBody>
                    <a:bodyPr/>
                    <a:lstStyle/>
                    <a:p>
                      <a:pPr>
                        <a:lnSpc>
                          <a:spcPct val="100000"/>
                        </a:lnSpc>
                        <a:buNone/>
                      </a:pPr>
                      <a:r>
                        <a:rPr lang="en-GB" sz="1800" b="1">
                          <a:effectLst/>
                        </a:rPr>
                        <a:t>Skills</a:t>
                      </a:r>
                      <a:endParaRPr lang="en-GB" sz="1600" b="1">
                        <a:effectLst/>
                        <a:latin typeface="Arial" panose="020B0604020202020204" pitchFamily="34" charset="0"/>
                        <a:ea typeface="Arial" panose="020B0604020202020204" pitchFamily="34" charset="0"/>
                      </a:endParaRPr>
                    </a:p>
                  </a:txBody>
                  <a:tcPr marL="68580" marR="68580" marT="0" marB="0"/>
                </a:tc>
                <a:tc>
                  <a:txBody>
                    <a:bodyPr/>
                    <a:lstStyle/>
                    <a:p>
                      <a:pPr>
                        <a:lnSpc>
                          <a:spcPct val="100000"/>
                        </a:lnSpc>
                        <a:buNone/>
                      </a:pPr>
                      <a:r>
                        <a:rPr lang="en-GB" sz="1800" b="1">
                          <a:effectLst/>
                        </a:rPr>
                        <a:t>Leadership and team management Commercial awareness Decision-making under pressure Communication skills</a:t>
                      </a:r>
                      <a:endParaRPr lang="en-GB" sz="1600" b="1">
                        <a:effectLst/>
                        <a:latin typeface="Arial" panose="020B0604020202020204" pitchFamily="34" charset="0"/>
                        <a:ea typeface="Arial" panose="020B0604020202020204" pitchFamily="34" charset="0"/>
                      </a:endParaRPr>
                    </a:p>
                  </a:txBody>
                  <a:tcPr marL="68580" marR="68580" marT="0" marB="0"/>
                </a:tc>
                <a:tc>
                  <a:txBody>
                    <a:bodyPr/>
                    <a:lstStyle/>
                    <a:p>
                      <a:pPr>
                        <a:lnSpc>
                          <a:spcPct val="100000"/>
                        </a:lnSpc>
                        <a:buNone/>
                      </a:pPr>
                      <a:r>
                        <a:rPr lang="en-GB" sz="1800" b="1" dirty="0">
                          <a:effectLst/>
                        </a:rPr>
                        <a:t>Change management capability Data analytics knowledge</a:t>
                      </a:r>
                      <a:endParaRPr lang="en-GB" sz="1600" b="1"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1232656555"/>
                  </a:ext>
                </a:extLst>
              </a:tr>
              <a:tr h="598725">
                <a:tc>
                  <a:txBody>
                    <a:bodyPr/>
                    <a:lstStyle/>
                    <a:p>
                      <a:pPr>
                        <a:lnSpc>
                          <a:spcPct val="100000"/>
                        </a:lnSpc>
                        <a:buNone/>
                      </a:pPr>
                      <a:r>
                        <a:rPr lang="en-GB" sz="1800" b="1">
                          <a:effectLst/>
                        </a:rPr>
                        <a:t>Technical Skills</a:t>
                      </a:r>
                      <a:endParaRPr lang="en-GB" sz="1600" b="1">
                        <a:effectLst/>
                        <a:latin typeface="Arial" panose="020B0604020202020204" pitchFamily="34" charset="0"/>
                        <a:ea typeface="Arial" panose="020B0604020202020204" pitchFamily="34" charset="0"/>
                      </a:endParaRPr>
                    </a:p>
                  </a:txBody>
                  <a:tcPr marL="68580" marR="68580" marT="0" marB="0"/>
                </a:tc>
                <a:tc>
                  <a:txBody>
                    <a:bodyPr/>
                    <a:lstStyle/>
                    <a:p>
                      <a:pPr>
                        <a:lnSpc>
                          <a:spcPct val="100000"/>
                        </a:lnSpc>
                        <a:buNone/>
                      </a:pPr>
                      <a:r>
                        <a:rPr lang="en-GB" sz="1800" b="1">
                          <a:effectLst/>
                        </a:rPr>
                        <a:t>Sales forecasting KPI monitoring Inventory management systems</a:t>
                      </a:r>
                      <a:endParaRPr lang="en-GB" sz="1600" b="1">
                        <a:effectLst/>
                        <a:latin typeface="Arial" panose="020B0604020202020204" pitchFamily="34" charset="0"/>
                        <a:ea typeface="Arial" panose="020B0604020202020204" pitchFamily="34" charset="0"/>
                      </a:endParaRPr>
                    </a:p>
                  </a:txBody>
                  <a:tcPr marL="68580" marR="68580" marT="0" marB="0"/>
                </a:tc>
                <a:tc>
                  <a:txBody>
                    <a:bodyPr/>
                    <a:lstStyle/>
                    <a:p>
                      <a:pPr>
                        <a:lnSpc>
                          <a:spcPct val="100000"/>
                        </a:lnSpc>
                        <a:buNone/>
                      </a:pPr>
                      <a:r>
                        <a:rPr lang="en-GB" sz="1800" b="1">
                          <a:effectLst/>
                        </a:rPr>
                        <a:t>Experience with digital retail systems</a:t>
                      </a:r>
                      <a:endParaRPr lang="en-GB" sz="1600" b="1">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1603409886"/>
                  </a:ext>
                </a:extLst>
              </a:tr>
              <a:tr h="282335">
                <a:tc>
                  <a:txBody>
                    <a:bodyPr/>
                    <a:lstStyle/>
                    <a:p>
                      <a:pPr>
                        <a:lnSpc>
                          <a:spcPct val="100000"/>
                        </a:lnSpc>
                        <a:buNone/>
                      </a:pPr>
                      <a:r>
                        <a:rPr lang="en-GB" sz="1800" b="1">
                          <a:effectLst/>
                        </a:rPr>
                        <a:t>Personal Attributes</a:t>
                      </a:r>
                      <a:endParaRPr lang="en-GB" sz="1600" b="1">
                        <a:effectLst/>
                        <a:latin typeface="Arial" panose="020B0604020202020204" pitchFamily="34" charset="0"/>
                        <a:ea typeface="Arial" panose="020B0604020202020204" pitchFamily="34" charset="0"/>
                      </a:endParaRPr>
                    </a:p>
                  </a:txBody>
                  <a:tcPr marL="68580" marR="68580" marT="0" marB="0"/>
                </a:tc>
                <a:tc>
                  <a:txBody>
                    <a:bodyPr/>
                    <a:lstStyle/>
                    <a:p>
                      <a:pPr>
                        <a:lnSpc>
                          <a:spcPct val="100000"/>
                        </a:lnSpc>
                        <a:buNone/>
                      </a:pPr>
                      <a:r>
                        <a:rPr lang="en-GB" sz="1800" b="1">
                          <a:effectLst/>
                        </a:rPr>
                        <a:t>Resilient, customer-focused, adaptable, accountable</a:t>
                      </a:r>
                      <a:endParaRPr lang="en-GB" sz="1600" b="1">
                        <a:effectLst/>
                        <a:latin typeface="Arial" panose="020B0604020202020204" pitchFamily="34" charset="0"/>
                        <a:ea typeface="Arial" panose="020B0604020202020204" pitchFamily="34" charset="0"/>
                      </a:endParaRPr>
                    </a:p>
                  </a:txBody>
                  <a:tcPr marL="68580" marR="68580" marT="0" marB="0"/>
                </a:tc>
                <a:tc>
                  <a:txBody>
                    <a:bodyPr/>
                    <a:lstStyle/>
                    <a:p>
                      <a:pPr>
                        <a:lnSpc>
                          <a:spcPct val="100000"/>
                        </a:lnSpc>
                        <a:buNone/>
                      </a:pPr>
                      <a:r>
                        <a:rPr lang="en-GB" sz="1800" b="1" dirty="0">
                          <a:effectLst/>
                        </a:rPr>
                        <a:t>Innovative mindset, strategic thinker</a:t>
                      </a:r>
                      <a:endParaRPr lang="en-GB" sz="1600" b="1"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27288490"/>
                  </a:ext>
                </a:extLst>
              </a:tr>
            </a:tbl>
          </a:graphicData>
        </a:graphic>
      </p:graphicFrame>
    </p:spTree>
    <p:extLst>
      <p:ext uri="{BB962C8B-B14F-4D97-AF65-F5344CB8AC3E}">
        <p14:creationId xmlns:p14="http://schemas.microsoft.com/office/powerpoint/2010/main" val="26758011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842D6C-74BB-EABB-D7A0-A04BD8C709BC}"/>
              </a:ext>
            </a:extLst>
          </p:cNvPr>
          <p:cNvSpPr>
            <a:spLocks noGrp="1"/>
          </p:cNvSpPr>
          <p:nvPr>
            <p:ph type="title"/>
          </p:nvPr>
        </p:nvSpPr>
        <p:spPr>
          <a:xfrm>
            <a:off x="1102368" y="1877492"/>
            <a:ext cx="4030132" cy="3215373"/>
          </a:xfrm>
        </p:spPr>
        <p:txBody>
          <a:bodyPr>
            <a:normAutofit/>
          </a:bodyPr>
          <a:lstStyle/>
          <a:p>
            <a:pPr algn="ctr"/>
            <a:r>
              <a:rPr lang="en-GB" b="1">
                <a:solidFill>
                  <a:schemeClr val="bg1"/>
                </a:solidFill>
              </a:rPr>
              <a:t>Identification of Learning and Development Needs</a:t>
            </a:r>
            <a:endParaRPr lang="en-GB">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0A3B0474-FF04-9B8E-54AE-4046FD3EFCB7}"/>
              </a:ext>
            </a:extLst>
          </p:cNvPr>
          <p:cNvSpPr>
            <a:spLocks noGrp="1"/>
          </p:cNvSpPr>
          <p:nvPr>
            <p:ph idx="1"/>
          </p:nvPr>
        </p:nvSpPr>
        <p:spPr>
          <a:xfrm>
            <a:off x="6234868" y="1130846"/>
            <a:ext cx="5217173" cy="4351338"/>
          </a:xfrm>
        </p:spPr>
        <p:txBody>
          <a:bodyPr>
            <a:normAutofit/>
          </a:bodyPr>
          <a:lstStyle/>
          <a:p>
            <a:pPr lvl="0"/>
            <a:r>
              <a:rPr lang="en-GB" sz="2600">
                <a:solidFill>
                  <a:schemeClr val="bg1"/>
                </a:solidFill>
              </a:rPr>
              <a:t>Department managers working in middle to senior posts who are given appointments need training on strategic leadership to create an inclusive environment for others (Zhongling et al., 2024).</a:t>
            </a:r>
          </a:p>
          <a:p>
            <a:pPr lvl="0"/>
            <a:r>
              <a:rPr lang="en-GB" sz="2600">
                <a:solidFill>
                  <a:schemeClr val="bg1"/>
                </a:solidFill>
              </a:rPr>
              <a:t>The gaps in skills can arise in the domain of conflict management, pressure-induced data-driven decision-making and motivation of team members.</a:t>
            </a:r>
          </a:p>
          <a:p>
            <a:endParaRPr lang="en-GB" sz="260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97317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5BAABE-DEB6-1C78-B4C4-4CC7348D71F5}"/>
              </a:ext>
            </a:extLst>
          </p:cNvPr>
          <p:cNvSpPr>
            <a:spLocks noGrp="1"/>
          </p:cNvSpPr>
          <p:nvPr>
            <p:ph type="title"/>
          </p:nvPr>
        </p:nvSpPr>
        <p:spPr>
          <a:xfrm>
            <a:off x="1171074" y="1396686"/>
            <a:ext cx="3240506" cy="4064628"/>
          </a:xfrm>
        </p:spPr>
        <p:txBody>
          <a:bodyPr>
            <a:normAutofit/>
          </a:bodyPr>
          <a:lstStyle/>
          <a:p>
            <a:r>
              <a:rPr lang="en-GB" b="1">
                <a:solidFill>
                  <a:srgbClr val="FFFFFF"/>
                </a:solidFill>
              </a:rPr>
              <a:t>Behaviourist Learning Theory Application</a:t>
            </a:r>
            <a:endParaRPr lang="en-GB">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D887DA8-8205-785E-A67D-E7A6DBD0FAD1}"/>
              </a:ext>
            </a:extLst>
          </p:cNvPr>
          <p:cNvSpPr>
            <a:spLocks noGrp="1"/>
          </p:cNvSpPr>
          <p:nvPr>
            <p:ph idx="1"/>
          </p:nvPr>
        </p:nvSpPr>
        <p:spPr>
          <a:xfrm>
            <a:off x="5370153" y="1526033"/>
            <a:ext cx="5536397" cy="3935281"/>
          </a:xfrm>
        </p:spPr>
        <p:txBody>
          <a:bodyPr>
            <a:normAutofit/>
          </a:bodyPr>
          <a:lstStyle/>
          <a:p>
            <a:pPr lvl="0"/>
            <a:r>
              <a:rPr lang="en-GB" sz="2600"/>
              <a:t>According to the behaviourist theory, learning focuses on connecting behavioural results of learning in an interesting training context through interactive repetition and observable traits (</a:t>
            </a:r>
            <a:r>
              <a:rPr lang="en-GB" sz="2600" err="1"/>
              <a:t>Susetyarini</a:t>
            </a:r>
            <a:r>
              <a:rPr lang="en-GB" sz="2600"/>
              <a:t> et al., 2024).</a:t>
            </a:r>
          </a:p>
          <a:p>
            <a:pPr lvl="0"/>
            <a:r>
              <a:rPr lang="en-GB" sz="2600"/>
              <a:t>Performance targets and feedback are some of the mechanisms used in reinforcing managerial behaviour in retail management.</a:t>
            </a:r>
          </a:p>
          <a:p>
            <a:endParaRPr lang="en-GB" sz="2600"/>
          </a:p>
        </p:txBody>
      </p:sp>
    </p:spTree>
    <p:extLst>
      <p:ext uri="{BB962C8B-B14F-4D97-AF65-F5344CB8AC3E}">
        <p14:creationId xmlns:p14="http://schemas.microsoft.com/office/powerpoint/2010/main" val="36623694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F7E56D-5505-7519-E3CF-EF9D6FCCC1A8}"/>
              </a:ext>
            </a:extLst>
          </p:cNvPr>
          <p:cNvSpPr>
            <a:spLocks noGrp="1"/>
          </p:cNvSpPr>
          <p:nvPr>
            <p:ph type="title"/>
          </p:nvPr>
        </p:nvSpPr>
        <p:spPr>
          <a:xfrm>
            <a:off x="1075767" y="1188637"/>
            <a:ext cx="2988234" cy="4480726"/>
          </a:xfrm>
        </p:spPr>
        <p:txBody>
          <a:bodyPr>
            <a:normAutofit/>
          </a:bodyPr>
          <a:lstStyle/>
          <a:p>
            <a:pPr algn="r"/>
            <a:r>
              <a:rPr lang="en-GB" sz="4600" b="1"/>
              <a:t>Cognitivist Learning Theory Application</a:t>
            </a:r>
            <a:endParaRPr lang="en-GB" sz="460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2CF111-57A3-0441-A6EF-E5D97F4F56B4}"/>
              </a:ext>
            </a:extLst>
          </p:cNvPr>
          <p:cNvSpPr>
            <a:spLocks noGrp="1"/>
          </p:cNvSpPr>
          <p:nvPr>
            <p:ph idx="1"/>
          </p:nvPr>
        </p:nvSpPr>
        <p:spPr>
          <a:xfrm>
            <a:off x="5255260" y="1648870"/>
            <a:ext cx="4702848" cy="3560260"/>
          </a:xfrm>
        </p:spPr>
        <p:txBody>
          <a:bodyPr anchor="ctr">
            <a:normAutofit/>
          </a:bodyPr>
          <a:lstStyle/>
          <a:p>
            <a:pPr lvl="0"/>
            <a:r>
              <a:rPr lang="en-GB" sz="2400"/>
              <a:t>Cognitivist theory is concerned with mental processes, problem solving and acquisition of critical thinking skills (Almulla and Al-Rahmi, 2023).</a:t>
            </a:r>
          </a:p>
          <a:p>
            <a:pPr lvl="0"/>
            <a:r>
              <a:rPr lang="en-GB" sz="2400"/>
              <a:t>The aspect of analytical skill is necessary to enable the various department managers to analyse the sales data to make effective commercial judgments.</a:t>
            </a:r>
          </a:p>
          <a:p>
            <a:endParaRPr lang="en-GB" sz="2400"/>
          </a:p>
        </p:txBody>
      </p:sp>
    </p:spTree>
    <p:extLst>
      <p:ext uri="{BB962C8B-B14F-4D97-AF65-F5344CB8AC3E}">
        <p14:creationId xmlns:p14="http://schemas.microsoft.com/office/powerpoint/2010/main" val="20856701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 name="Group 27">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2"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6"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image8.png">
            <a:extLst>
              <a:ext uri="{FF2B5EF4-FFF2-40B4-BE49-F238E27FC236}">
                <a16:creationId xmlns:a16="http://schemas.microsoft.com/office/drawing/2014/main" id="{F8A08728-C124-993B-BA2B-386E01D61C3F}"/>
              </a:ext>
            </a:extLst>
          </p:cNvPr>
          <p:cNvPicPr/>
          <p:nvPr/>
        </p:nvPicPr>
        <p:blipFill>
          <a:blip r:embed="rId3"/>
          <a:srcRect t="8240" b="7019"/>
          <a:stretch>
            <a:fillRect/>
          </a:stretch>
        </p:blipFill>
        <p:spPr>
          <a:xfrm>
            <a:off x="6677026" y="1480189"/>
            <a:ext cx="4571936" cy="3874304"/>
          </a:xfrm>
          <a:prstGeom prst="rect">
            <a:avLst/>
          </a:prstGeom>
        </p:spPr>
      </p:pic>
      <p:grpSp>
        <p:nvGrpSpPr>
          <p:cNvPr id="32" name="Group 31">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1DD5901-9A4A-2465-CA01-0BED0A479073}"/>
              </a:ext>
            </a:extLst>
          </p:cNvPr>
          <p:cNvSpPr>
            <a:spLocks noGrp="1"/>
          </p:cNvSpPr>
          <p:nvPr>
            <p:ph type="title"/>
          </p:nvPr>
        </p:nvSpPr>
        <p:spPr>
          <a:xfrm>
            <a:off x="1014985" y="819015"/>
            <a:ext cx="5501548" cy="2353362"/>
          </a:xfrm>
        </p:spPr>
        <p:txBody>
          <a:bodyPr anchor="b">
            <a:normAutofit/>
          </a:bodyPr>
          <a:lstStyle/>
          <a:p>
            <a:r>
              <a:rPr lang="en-GB" sz="4800" b="1">
                <a:solidFill>
                  <a:schemeClr val="bg1"/>
                </a:solidFill>
              </a:rPr>
              <a:t>Humanist Learning Theory Application</a:t>
            </a:r>
            <a:endParaRPr lang="en-GB" sz="4800">
              <a:solidFill>
                <a:schemeClr val="bg1"/>
              </a:solidFill>
            </a:endParaRPr>
          </a:p>
        </p:txBody>
      </p:sp>
      <p:sp>
        <p:nvSpPr>
          <p:cNvPr id="3" name="Content Placeholder 2">
            <a:extLst>
              <a:ext uri="{FF2B5EF4-FFF2-40B4-BE49-F238E27FC236}">
                <a16:creationId xmlns:a16="http://schemas.microsoft.com/office/drawing/2014/main" id="{D126AACB-1CF5-A9D2-9F7D-F18E85B909E9}"/>
              </a:ext>
            </a:extLst>
          </p:cNvPr>
          <p:cNvSpPr>
            <a:spLocks noGrp="1"/>
          </p:cNvSpPr>
          <p:nvPr>
            <p:ph idx="1"/>
          </p:nvPr>
        </p:nvSpPr>
        <p:spPr>
          <a:xfrm>
            <a:off x="1014985" y="3442089"/>
            <a:ext cx="5501548" cy="2573579"/>
          </a:xfrm>
        </p:spPr>
        <p:txBody>
          <a:bodyPr anchor="t">
            <a:normAutofit/>
          </a:bodyPr>
          <a:lstStyle/>
          <a:p>
            <a:pPr lvl="0"/>
            <a:r>
              <a:rPr lang="en-GB" sz="1800" dirty="0">
                <a:solidFill>
                  <a:schemeClr val="bg1"/>
                </a:solidFill>
              </a:rPr>
              <a:t>Humanist theory is more focused on people and their development, individual motivation and their potential that can be experienced in conducive conditions (McLeod, 2023).</a:t>
            </a:r>
          </a:p>
          <a:p>
            <a:pPr lvl="0"/>
            <a:r>
              <a:rPr lang="en-GB" sz="1800" dirty="0">
                <a:solidFill>
                  <a:schemeClr val="bg1"/>
                </a:solidFill>
              </a:rPr>
              <a:t>Leadership development programmes promote self-contemplation, autonomy and responsibility among the department managers.</a:t>
            </a:r>
          </a:p>
          <a:p>
            <a:endParaRPr lang="en-GB" sz="1800" dirty="0">
              <a:solidFill>
                <a:schemeClr val="bg1"/>
              </a:solidFill>
            </a:endParaRPr>
          </a:p>
        </p:txBody>
      </p:sp>
      <p:sp>
        <p:nvSpPr>
          <p:cNvPr id="6" name="TextBox 5">
            <a:extLst>
              <a:ext uri="{FF2B5EF4-FFF2-40B4-BE49-F238E27FC236}">
                <a16:creationId xmlns:a16="http://schemas.microsoft.com/office/drawing/2014/main" id="{C135A22A-3ADE-6B61-56C2-D259A2220F17}"/>
              </a:ext>
            </a:extLst>
          </p:cNvPr>
          <p:cNvSpPr txBox="1"/>
          <p:nvPr/>
        </p:nvSpPr>
        <p:spPr>
          <a:xfrm>
            <a:off x="6914054" y="5474835"/>
            <a:ext cx="4334908" cy="646331"/>
          </a:xfrm>
          <a:prstGeom prst="rect">
            <a:avLst/>
          </a:prstGeom>
          <a:noFill/>
        </p:spPr>
        <p:txBody>
          <a:bodyPr wrap="square">
            <a:spAutoFit/>
          </a:bodyPr>
          <a:lstStyle/>
          <a:p>
            <a:r>
              <a:rPr lang="en-GB" sz="1800" b="1" dirty="0">
                <a:solidFill>
                  <a:schemeClr val="bg1"/>
                </a:solidFill>
              </a:rPr>
              <a:t>Figure 7: Humanistic approach </a:t>
            </a:r>
          </a:p>
          <a:p>
            <a:r>
              <a:rPr lang="en-GB" sz="1800" dirty="0">
                <a:solidFill>
                  <a:schemeClr val="bg1"/>
                </a:solidFill>
              </a:rPr>
              <a:t>(Source: McLeod, 2023)</a:t>
            </a:r>
          </a:p>
        </p:txBody>
      </p:sp>
    </p:spTree>
    <p:extLst>
      <p:ext uri="{BB962C8B-B14F-4D97-AF65-F5344CB8AC3E}">
        <p14:creationId xmlns:p14="http://schemas.microsoft.com/office/powerpoint/2010/main" val="41630765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Arc 19">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E2164BE-EEED-8174-DBD1-E6C7B9F5BE6A}"/>
              </a:ext>
            </a:extLst>
          </p:cNvPr>
          <p:cNvSpPr>
            <a:spLocks noGrp="1"/>
          </p:cNvSpPr>
          <p:nvPr>
            <p:ph type="title"/>
          </p:nvPr>
        </p:nvSpPr>
        <p:spPr>
          <a:xfrm>
            <a:off x="5894962" y="479493"/>
            <a:ext cx="5458838" cy="1325563"/>
          </a:xfrm>
        </p:spPr>
        <p:txBody>
          <a:bodyPr>
            <a:normAutofit/>
          </a:bodyPr>
          <a:lstStyle/>
          <a:p>
            <a:r>
              <a:rPr lang="en-GB" b="1" dirty="0"/>
              <a:t>Experiential Learning Application</a:t>
            </a:r>
            <a:endParaRPr lang="en-GB" dirty="0"/>
          </a:p>
        </p:txBody>
      </p:sp>
      <p:sp>
        <p:nvSpPr>
          <p:cNvPr id="21" name="Freeform: Shape 2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image7.png">
            <a:extLst>
              <a:ext uri="{FF2B5EF4-FFF2-40B4-BE49-F238E27FC236}">
                <a16:creationId xmlns:a16="http://schemas.microsoft.com/office/drawing/2014/main" id="{F8880854-A678-BABE-C896-EFF05AD1008E}"/>
              </a:ext>
            </a:extLst>
          </p:cNvPr>
          <p:cNvPicPr/>
          <p:nvPr/>
        </p:nvPicPr>
        <p:blipFill>
          <a:blip r:embed="rId3"/>
          <a:stretch>
            <a:fillRect/>
          </a:stretch>
        </p:blipFill>
        <p:spPr>
          <a:xfrm>
            <a:off x="703183" y="984746"/>
            <a:ext cx="3941692" cy="419252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83121FC8-CEEC-CBFA-8001-AD67EA5BC055}"/>
              </a:ext>
            </a:extLst>
          </p:cNvPr>
          <p:cNvSpPr>
            <a:spLocks noGrp="1"/>
          </p:cNvSpPr>
          <p:nvPr>
            <p:ph idx="1"/>
          </p:nvPr>
        </p:nvSpPr>
        <p:spPr>
          <a:xfrm>
            <a:off x="5894962" y="1984443"/>
            <a:ext cx="5458838" cy="4192520"/>
          </a:xfrm>
        </p:spPr>
        <p:txBody>
          <a:bodyPr>
            <a:normAutofit/>
          </a:bodyPr>
          <a:lstStyle/>
          <a:p>
            <a:pPr lvl="0"/>
            <a:r>
              <a:rPr lang="en-GB" sz="2200" dirty="0"/>
              <a:t>Experience, reflection, theoretical knowledge and experiential experimentation in experiential learning emphasising concrete experience, reflection, conceptual learning and experimental action (McLeod, 2025).</a:t>
            </a:r>
          </a:p>
          <a:p>
            <a:pPr lvl="0"/>
            <a:r>
              <a:rPr lang="en-GB" sz="2200" dirty="0"/>
              <a:t>Competency is built as the department managers learn to deal with scenarios in the stores, analyse the results and implement better strategies.</a:t>
            </a:r>
          </a:p>
          <a:p>
            <a:endParaRPr lang="en-GB" sz="2200" dirty="0"/>
          </a:p>
        </p:txBody>
      </p:sp>
      <p:sp>
        <p:nvSpPr>
          <p:cNvPr id="6" name="TextBox 5">
            <a:extLst>
              <a:ext uri="{FF2B5EF4-FFF2-40B4-BE49-F238E27FC236}">
                <a16:creationId xmlns:a16="http://schemas.microsoft.com/office/drawing/2014/main" id="{74EC9D6E-A242-4020-3F84-B56BDDC4CE80}"/>
              </a:ext>
            </a:extLst>
          </p:cNvPr>
          <p:cNvSpPr txBox="1"/>
          <p:nvPr/>
        </p:nvSpPr>
        <p:spPr>
          <a:xfrm>
            <a:off x="1440960" y="5727573"/>
            <a:ext cx="4039603" cy="923330"/>
          </a:xfrm>
          <a:prstGeom prst="rect">
            <a:avLst/>
          </a:prstGeom>
          <a:noFill/>
        </p:spPr>
        <p:txBody>
          <a:bodyPr wrap="square">
            <a:spAutoFit/>
          </a:bodyPr>
          <a:lstStyle/>
          <a:p>
            <a:r>
              <a:rPr lang="en-GB" sz="1800" b="1" dirty="0"/>
              <a:t>Figure  8: The Experiential Learning Cycle </a:t>
            </a:r>
            <a:endParaRPr lang="en-GB" b="1" dirty="0"/>
          </a:p>
          <a:p>
            <a:r>
              <a:rPr lang="en-GB" sz="1800" dirty="0"/>
              <a:t>(Source: McLeod, 2025)</a:t>
            </a:r>
          </a:p>
        </p:txBody>
      </p:sp>
    </p:spTree>
    <p:extLst>
      <p:ext uri="{BB962C8B-B14F-4D97-AF65-F5344CB8AC3E}">
        <p14:creationId xmlns:p14="http://schemas.microsoft.com/office/powerpoint/2010/main" val="42627588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E4CBDBB-4FBD-4B9E-BD01-054A81D43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2" name="Picture 21">
            <a:extLst>
              <a:ext uri="{FF2B5EF4-FFF2-40B4-BE49-F238E27FC236}">
                <a16:creationId xmlns:a16="http://schemas.microsoft.com/office/drawing/2014/main" id="{B01A6F03-171F-40B2-8B2C-A061B89241F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23" name="Rectangle 22">
            <a:extLst>
              <a:ext uri="{FF2B5EF4-FFF2-40B4-BE49-F238E27FC236}">
                <a16:creationId xmlns:a16="http://schemas.microsoft.com/office/drawing/2014/main" id="{72C4834C-B602-4125-8264-BD0D55A588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53172EE5-132F-4DD4-8855-4DBBD9C346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844" y="1110000"/>
            <a:ext cx="10195740" cy="462923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E491A683-ABF2-4CD1-0366-1DD4E073821C}"/>
              </a:ext>
            </a:extLst>
          </p:cNvPr>
          <p:cNvSpPr>
            <a:spLocks noGrp="1"/>
          </p:cNvSpPr>
          <p:nvPr>
            <p:ph type="title"/>
          </p:nvPr>
        </p:nvSpPr>
        <p:spPr>
          <a:xfrm>
            <a:off x="1998875" y="1302871"/>
            <a:ext cx="8188026" cy="2044650"/>
          </a:xfrm>
        </p:spPr>
        <p:txBody>
          <a:bodyPr anchor="b">
            <a:normAutofit/>
          </a:bodyPr>
          <a:lstStyle/>
          <a:p>
            <a:pPr algn="ctr"/>
            <a:r>
              <a:rPr lang="en-GB" sz="4800" b="1"/>
              <a:t>Critical Comparison of Learning Theories in Retail Context</a:t>
            </a:r>
            <a:endParaRPr lang="en-GB" sz="4800"/>
          </a:p>
        </p:txBody>
      </p:sp>
      <p:sp>
        <p:nvSpPr>
          <p:cNvPr id="3" name="Content Placeholder 2">
            <a:extLst>
              <a:ext uri="{FF2B5EF4-FFF2-40B4-BE49-F238E27FC236}">
                <a16:creationId xmlns:a16="http://schemas.microsoft.com/office/drawing/2014/main" id="{F305CE69-F4E6-2D6F-9B88-22CD8DEE3F10}"/>
              </a:ext>
            </a:extLst>
          </p:cNvPr>
          <p:cNvSpPr>
            <a:spLocks noGrp="1"/>
          </p:cNvSpPr>
          <p:nvPr>
            <p:ph idx="1"/>
          </p:nvPr>
        </p:nvSpPr>
        <p:spPr>
          <a:xfrm>
            <a:off x="1993641" y="3519236"/>
            <a:ext cx="8192843" cy="2057046"/>
          </a:xfrm>
        </p:spPr>
        <p:txBody>
          <a:bodyPr anchor="t">
            <a:normAutofit/>
          </a:bodyPr>
          <a:lstStyle/>
          <a:p>
            <a:pPr lvl="0" algn="ctr"/>
            <a:r>
              <a:rPr lang="en-GB" sz="1800"/>
              <a:t>Behaviourist theory enhances the performance which can be measured, whereas cognitivist theory reinforces the analytical decision-making skill.</a:t>
            </a:r>
          </a:p>
          <a:p>
            <a:pPr lvl="0" algn="ctr"/>
            <a:r>
              <a:rPr lang="en-GB" sz="1800"/>
              <a:t>Humanist and experiential methods lead to better motivation, reflection and development of long-term leadership.</a:t>
            </a:r>
          </a:p>
          <a:p>
            <a:pPr algn="ctr"/>
            <a:endParaRPr lang="en-GB" sz="1800"/>
          </a:p>
        </p:txBody>
      </p:sp>
    </p:spTree>
    <p:extLst>
      <p:ext uri="{BB962C8B-B14F-4D97-AF65-F5344CB8AC3E}">
        <p14:creationId xmlns:p14="http://schemas.microsoft.com/office/powerpoint/2010/main" val="17523123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FF19526D-5138-F982-5FC6-E2FA7DF6588D}"/>
              </a:ext>
            </a:extLst>
          </p:cNvPr>
          <p:cNvSpPr>
            <a:spLocks noGrp="1"/>
          </p:cNvSpPr>
          <p:nvPr>
            <p:ph type="title"/>
          </p:nvPr>
        </p:nvSpPr>
        <p:spPr>
          <a:xfrm>
            <a:off x="838199" y="388308"/>
            <a:ext cx="7188989" cy="1021424"/>
          </a:xfrm>
        </p:spPr>
        <p:txBody>
          <a:bodyPr anchor="b">
            <a:normAutofit/>
          </a:bodyPr>
          <a:lstStyle/>
          <a:p>
            <a:r>
              <a:rPr lang="en-GB" sz="4000" b="1">
                <a:solidFill>
                  <a:schemeClr val="bg1"/>
                </a:solidFill>
              </a:rPr>
              <a:t>Conclusion</a:t>
            </a:r>
            <a:endParaRPr lang="en-GB" sz="4000">
              <a:solidFill>
                <a:schemeClr val="bg1"/>
              </a:solidFill>
            </a:endParaRPr>
          </a:p>
        </p:txBody>
      </p:sp>
      <p:cxnSp>
        <p:nvCxnSpPr>
          <p:cNvPr id="11" name="Straight Connector 10">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1440584"/>
            <a:ext cx="802718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7C2F6CE-0CF2-4DDD-85F5-96799A328F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164811" y="6267491"/>
            <a:ext cx="802718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6CC0B62-4E70-826D-CE84-80DFC89D4B62}"/>
              </a:ext>
            </a:extLst>
          </p:cNvPr>
          <p:cNvGraphicFramePr>
            <a:graphicFrameLocks noGrp="1"/>
          </p:cNvGraphicFramePr>
          <p:nvPr>
            <p:ph idx="1"/>
            <p:extLst>
              <p:ext uri="{D42A27DB-BD31-4B8C-83A1-F6EECF244321}">
                <p14:modId xmlns:p14="http://schemas.microsoft.com/office/powerpoint/2010/main" val="3163177059"/>
              </p:ext>
            </p:extLst>
          </p:nvPr>
        </p:nvGraphicFramePr>
        <p:xfrm>
          <a:off x="1392238" y="1715407"/>
          <a:ext cx="9407525" cy="4241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99068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3" name="Rectangle 212">
            <a:extLst>
              <a:ext uri="{FF2B5EF4-FFF2-40B4-BE49-F238E27FC236}">
                <a16:creationId xmlns:a16="http://schemas.microsoft.com/office/drawing/2014/main" id="{6897DEB4-4A88-4293-A935-9B25506C1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4" name="Freeform: Shape 213">
            <a:extLst>
              <a:ext uri="{FF2B5EF4-FFF2-40B4-BE49-F238E27FC236}">
                <a16:creationId xmlns:a16="http://schemas.microsoft.com/office/drawing/2014/main" id="{FBE42BC3-6707-4CBF-9386-048B994A4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886" y="0"/>
            <a:ext cx="7538114" cy="6858000"/>
          </a:xfrm>
          <a:custGeom>
            <a:avLst/>
            <a:gdLst>
              <a:gd name="connsiteX0" fmla="*/ 366246 w 7538114"/>
              <a:gd name="connsiteY0" fmla="*/ 0 h 6858000"/>
              <a:gd name="connsiteX1" fmla="*/ 2830292 w 7538114"/>
              <a:gd name="connsiteY1" fmla="*/ 0 h 6858000"/>
              <a:gd name="connsiteX2" fmla="*/ 3903260 w 7538114"/>
              <a:gd name="connsiteY2" fmla="*/ 0 h 6858000"/>
              <a:gd name="connsiteX3" fmla="*/ 4597266 w 7538114"/>
              <a:gd name="connsiteY3" fmla="*/ 0 h 6858000"/>
              <a:gd name="connsiteX4" fmla="*/ 7192370 w 7538114"/>
              <a:gd name="connsiteY4" fmla="*/ 0 h 6858000"/>
              <a:gd name="connsiteX5" fmla="*/ 7538114 w 7538114"/>
              <a:gd name="connsiteY5" fmla="*/ 0 h 6858000"/>
              <a:gd name="connsiteX6" fmla="*/ 7538114 w 7538114"/>
              <a:gd name="connsiteY6" fmla="*/ 6858000 h 6858000"/>
              <a:gd name="connsiteX7" fmla="*/ 7192370 w 7538114"/>
              <a:gd name="connsiteY7" fmla="*/ 6858000 h 6858000"/>
              <a:gd name="connsiteX8" fmla="*/ 4597266 w 7538114"/>
              <a:gd name="connsiteY8" fmla="*/ 6858000 h 6858000"/>
              <a:gd name="connsiteX9" fmla="*/ 3903260 w 7538114"/>
              <a:gd name="connsiteY9" fmla="*/ 6858000 h 6858000"/>
              <a:gd name="connsiteX10" fmla="*/ 2830292 w 7538114"/>
              <a:gd name="connsiteY10" fmla="*/ 6858000 h 6858000"/>
              <a:gd name="connsiteX11" fmla="*/ 170314 w 7538114"/>
              <a:gd name="connsiteY11" fmla="*/ 6858000 h 6858000"/>
              <a:gd name="connsiteX12" fmla="*/ 170341 w 7538114"/>
              <a:gd name="connsiteY12" fmla="*/ 6857759 h 6858000"/>
              <a:gd name="connsiteX13" fmla="*/ 173485 w 7538114"/>
              <a:gd name="connsiteY13" fmla="*/ 6852129 h 6858000"/>
              <a:gd name="connsiteX14" fmla="*/ 167544 w 7538114"/>
              <a:gd name="connsiteY14" fmla="*/ 6830335 h 6858000"/>
              <a:gd name="connsiteX15" fmla="*/ 163472 w 7538114"/>
              <a:gd name="connsiteY15" fmla="*/ 6796707 h 6858000"/>
              <a:gd name="connsiteX16" fmla="*/ 160535 w 7538114"/>
              <a:gd name="connsiteY16" fmla="*/ 6780725 h 6858000"/>
              <a:gd name="connsiteX17" fmla="*/ 162318 w 7538114"/>
              <a:gd name="connsiteY17" fmla="*/ 6767829 h 6858000"/>
              <a:gd name="connsiteX18" fmla="*/ 162771 w 7538114"/>
              <a:gd name="connsiteY18" fmla="*/ 6694444 h 6858000"/>
              <a:gd name="connsiteX19" fmla="*/ 165604 w 7538114"/>
              <a:gd name="connsiteY19" fmla="*/ 6677569 h 6858000"/>
              <a:gd name="connsiteX20" fmla="*/ 171255 w 7538114"/>
              <a:gd name="connsiteY20" fmla="*/ 6669571 h 6858000"/>
              <a:gd name="connsiteX21" fmla="*/ 169240 w 7538114"/>
              <a:gd name="connsiteY21" fmla="*/ 6663304 h 6858000"/>
              <a:gd name="connsiteX22" fmla="*/ 169039 w 7538114"/>
              <a:gd name="connsiteY22" fmla="*/ 6618916 h 6858000"/>
              <a:gd name="connsiteX23" fmla="*/ 168392 w 7538114"/>
              <a:gd name="connsiteY23" fmla="*/ 6589960 h 6858000"/>
              <a:gd name="connsiteX24" fmla="*/ 160636 w 7538114"/>
              <a:gd name="connsiteY24" fmla="*/ 6588200 h 6858000"/>
              <a:gd name="connsiteX25" fmla="*/ 157872 w 7538114"/>
              <a:gd name="connsiteY25" fmla="*/ 6562416 h 6858000"/>
              <a:gd name="connsiteX26" fmla="*/ 162851 w 7538114"/>
              <a:gd name="connsiteY26" fmla="*/ 6534939 h 6858000"/>
              <a:gd name="connsiteX27" fmla="*/ 162153 w 7538114"/>
              <a:gd name="connsiteY27" fmla="*/ 6502552 h 6858000"/>
              <a:gd name="connsiteX28" fmla="*/ 161821 w 7538114"/>
              <a:gd name="connsiteY28" fmla="*/ 6483172 h 6858000"/>
              <a:gd name="connsiteX29" fmla="*/ 154586 w 7538114"/>
              <a:gd name="connsiteY29" fmla="*/ 6432309 h 6858000"/>
              <a:gd name="connsiteX30" fmla="*/ 127078 w 7538114"/>
              <a:gd name="connsiteY30" fmla="*/ 6349783 h 6858000"/>
              <a:gd name="connsiteX31" fmla="*/ 123181 w 7538114"/>
              <a:gd name="connsiteY31" fmla="*/ 6323872 h 6858000"/>
              <a:gd name="connsiteX32" fmla="*/ 124767 w 7538114"/>
              <a:gd name="connsiteY32" fmla="*/ 6319343 h 6858000"/>
              <a:gd name="connsiteX33" fmla="*/ 108246 w 7538114"/>
              <a:gd name="connsiteY33" fmla="*/ 6190348 h 6858000"/>
              <a:gd name="connsiteX34" fmla="*/ 107279 w 7538114"/>
              <a:gd name="connsiteY34" fmla="*/ 6167269 h 6858000"/>
              <a:gd name="connsiteX35" fmla="*/ 107883 w 7538114"/>
              <a:gd name="connsiteY35" fmla="*/ 6149986 h 6858000"/>
              <a:gd name="connsiteX36" fmla="*/ 102380 w 7538114"/>
              <a:gd name="connsiteY36" fmla="*/ 6108622 h 6858000"/>
              <a:gd name="connsiteX37" fmla="*/ 90314 w 7538114"/>
              <a:gd name="connsiteY37" fmla="*/ 6041155 h 6858000"/>
              <a:gd name="connsiteX38" fmla="*/ 88409 w 7538114"/>
              <a:gd name="connsiteY38" fmla="*/ 6026587 h 6858000"/>
              <a:gd name="connsiteX39" fmla="*/ 89403 w 7538114"/>
              <a:gd name="connsiteY39" fmla="*/ 6013265 h 6858000"/>
              <a:gd name="connsiteX40" fmla="*/ 91927 w 7538114"/>
              <a:gd name="connsiteY40" fmla="*/ 6009478 h 6858000"/>
              <a:gd name="connsiteX41" fmla="*/ 91302 w 7538114"/>
              <a:gd name="connsiteY41" fmla="*/ 6001336 h 6858000"/>
              <a:gd name="connsiteX42" fmla="*/ 91687 w 7538114"/>
              <a:gd name="connsiteY42" fmla="*/ 5999003 h 6858000"/>
              <a:gd name="connsiteX43" fmla="*/ 93336 w 7538114"/>
              <a:gd name="connsiteY43" fmla="*/ 5985795 h 6858000"/>
              <a:gd name="connsiteX44" fmla="*/ 83190 w 7538114"/>
              <a:gd name="connsiteY44" fmla="*/ 5961758 h 6858000"/>
              <a:gd name="connsiteX45" fmla="*/ 81952 w 7538114"/>
              <a:gd name="connsiteY45" fmla="*/ 5928761 h 6858000"/>
              <a:gd name="connsiteX46" fmla="*/ 67420 w 7538114"/>
              <a:gd name="connsiteY46" fmla="*/ 5787247 h 6858000"/>
              <a:gd name="connsiteX47" fmla="*/ 50760 w 7538114"/>
              <a:gd name="connsiteY47" fmla="*/ 5710700 h 6858000"/>
              <a:gd name="connsiteX48" fmla="*/ 42956 w 7538114"/>
              <a:gd name="connsiteY48" fmla="*/ 5641754 h 6858000"/>
              <a:gd name="connsiteX49" fmla="*/ 29695 w 7538114"/>
              <a:gd name="connsiteY49" fmla="*/ 5602326 h 6858000"/>
              <a:gd name="connsiteX50" fmla="*/ 18841 w 7538114"/>
              <a:gd name="connsiteY50" fmla="*/ 5570885 h 6858000"/>
              <a:gd name="connsiteX51" fmla="*/ 9977 w 7538114"/>
              <a:gd name="connsiteY51" fmla="*/ 5543492 h 6858000"/>
              <a:gd name="connsiteX52" fmla="*/ 5255 w 7538114"/>
              <a:gd name="connsiteY52" fmla="*/ 5531024 h 6858000"/>
              <a:gd name="connsiteX53" fmla="*/ 5447 w 7538114"/>
              <a:gd name="connsiteY53" fmla="*/ 5527845 h 6858000"/>
              <a:gd name="connsiteX54" fmla="*/ 0 w 7538114"/>
              <a:gd name="connsiteY54" fmla="*/ 5507724 h 6858000"/>
              <a:gd name="connsiteX55" fmla="*/ 435 w 7538114"/>
              <a:gd name="connsiteY55" fmla="*/ 5507045 h 6858000"/>
              <a:gd name="connsiteX56" fmla="*/ 1128 w 7538114"/>
              <a:gd name="connsiteY56" fmla="*/ 5499619 h 6858000"/>
              <a:gd name="connsiteX57" fmla="*/ 1291 w 7538114"/>
              <a:gd name="connsiteY57" fmla="*/ 5486342 h 6858000"/>
              <a:gd name="connsiteX58" fmla="*/ 7976 w 7538114"/>
              <a:gd name="connsiteY58" fmla="*/ 5450755 h 6858000"/>
              <a:gd name="connsiteX59" fmla="*/ 2355 w 7538114"/>
              <a:gd name="connsiteY59" fmla="*/ 5429732 h 6858000"/>
              <a:gd name="connsiteX60" fmla="*/ 1499 w 7538114"/>
              <a:gd name="connsiteY60" fmla="*/ 5370432 h 6858000"/>
              <a:gd name="connsiteX61" fmla="*/ 11483 w 7538114"/>
              <a:gd name="connsiteY61" fmla="*/ 5308330 h 6858000"/>
              <a:gd name="connsiteX62" fmla="*/ 12793 w 7538114"/>
              <a:gd name="connsiteY62" fmla="*/ 5246026 h 6858000"/>
              <a:gd name="connsiteX63" fmla="*/ 12525 w 7538114"/>
              <a:gd name="connsiteY63" fmla="*/ 5223468 h 6858000"/>
              <a:gd name="connsiteX64" fmla="*/ 15322 w 7538114"/>
              <a:gd name="connsiteY64" fmla="*/ 5183258 h 6858000"/>
              <a:gd name="connsiteX65" fmla="*/ 18633 w 7538114"/>
              <a:gd name="connsiteY65" fmla="*/ 5164842 h 6858000"/>
              <a:gd name="connsiteX66" fmla="*/ 18428 w 7538114"/>
              <a:gd name="connsiteY66" fmla="*/ 5164034 h 6858000"/>
              <a:gd name="connsiteX67" fmla="*/ 19854 w 7538114"/>
              <a:gd name="connsiteY67" fmla="*/ 5162388 h 6858000"/>
              <a:gd name="connsiteX68" fmla="*/ 20514 w 7538114"/>
              <a:gd name="connsiteY68" fmla="*/ 5158981 h 6858000"/>
              <a:gd name="connsiteX69" fmla="*/ 20089 w 7538114"/>
              <a:gd name="connsiteY69" fmla="*/ 5149681 h 6858000"/>
              <a:gd name="connsiteX70" fmla="*/ 19561 w 7538114"/>
              <a:gd name="connsiteY70" fmla="*/ 5146183 h 6858000"/>
              <a:gd name="connsiteX71" fmla="*/ 19571 w 7538114"/>
              <a:gd name="connsiteY71" fmla="*/ 5141065 h 6858000"/>
              <a:gd name="connsiteX72" fmla="*/ 19690 w 7538114"/>
              <a:gd name="connsiteY72" fmla="*/ 5140937 h 6858000"/>
              <a:gd name="connsiteX73" fmla="*/ 19471 w 7538114"/>
              <a:gd name="connsiteY73" fmla="*/ 5136144 h 6858000"/>
              <a:gd name="connsiteX74" fmla="*/ 16918 w 7538114"/>
              <a:gd name="connsiteY74" fmla="*/ 5112689 h 6858000"/>
              <a:gd name="connsiteX75" fmla="*/ 28071 w 7538114"/>
              <a:gd name="connsiteY75" fmla="*/ 5081696 h 6858000"/>
              <a:gd name="connsiteX76" fmla="*/ 30005 w 7538114"/>
              <a:gd name="connsiteY76" fmla="*/ 5068879 h 6858000"/>
              <a:gd name="connsiteX77" fmla="*/ 31661 w 7538114"/>
              <a:gd name="connsiteY77" fmla="*/ 5062033 h 6858000"/>
              <a:gd name="connsiteX78" fmla="*/ 32169 w 7538114"/>
              <a:gd name="connsiteY78" fmla="*/ 5061608 h 6858000"/>
              <a:gd name="connsiteX79" fmla="*/ 27436 w 7538114"/>
              <a:gd name="connsiteY79" fmla="*/ 5021480 h 6858000"/>
              <a:gd name="connsiteX80" fmla="*/ 26614 w 7538114"/>
              <a:gd name="connsiteY80" fmla="*/ 5013906 h 6858000"/>
              <a:gd name="connsiteX81" fmla="*/ 25056 w 7538114"/>
              <a:gd name="connsiteY81" fmla="*/ 5011767 h 6858000"/>
              <a:gd name="connsiteX82" fmla="*/ 24513 w 7538114"/>
              <a:gd name="connsiteY82" fmla="*/ 5000592 h 6858000"/>
              <a:gd name="connsiteX83" fmla="*/ 24951 w 7538114"/>
              <a:gd name="connsiteY83" fmla="*/ 4999307 h 6858000"/>
              <a:gd name="connsiteX84" fmla="*/ 22644 w 7538114"/>
              <a:gd name="connsiteY84" fmla="*/ 4990090 h 6858000"/>
              <a:gd name="connsiteX85" fmla="*/ 18465 w 7538114"/>
              <a:gd name="connsiteY85" fmla="*/ 4982366 h 6858000"/>
              <a:gd name="connsiteX86" fmla="*/ 20888 w 7538114"/>
              <a:gd name="connsiteY86" fmla="*/ 4887310 h 6858000"/>
              <a:gd name="connsiteX87" fmla="*/ 15781 w 7538114"/>
              <a:gd name="connsiteY87" fmla="*/ 4807298 h 6858000"/>
              <a:gd name="connsiteX88" fmla="*/ 19649 w 7538114"/>
              <a:gd name="connsiteY88" fmla="*/ 4779990 h 6858000"/>
              <a:gd name="connsiteX89" fmla="*/ 21858 w 7538114"/>
              <a:gd name="connsiteY89" fmla="*/ 4664237 h 6858000"/>
              <a:gd name="connsiteX90" fmla="*/ 13583 w 7538114"/>
              <a:gd name="connsiteY90" fmla="*/ 4598607 h 6858000"/>
              <a:gd name="connsiteX91" fmla="*/ 7118 w 7538114"/>
              <a:gd name="connsiteY91" fmla="*/ 4546768 h 6858000"/>
              <a:gd name="connsiteX92" fmla="*/ 14555 w 7538114"/>
              <a:gd name="connsiteY92" fmla="*/ 4522182 h 6858000"/>
              <a:gd name="connsiteX93" fmla="*/ 17290 w 7538114"/>
              <a:gd name="connsiteY93" fmla="*/ 4509768 h 6858000"/>
              <a:gd name="connsiteX94" fmla="*/ 17421 w 7538114"/>
              <a:gd name="connsiteY94" fmla="*/ 4494586 h 6858000"/>
              <a:gd name="connsiteX95" fmla="*/ 18193 w 7538114"/>
              <a:gd name="connsiteY95" fmla="*/ 4440649 h 6858000"/>
              <a:gd name="connsiteX96" fmla="*/ 16616 w 7538114"/>
              <a:gd name="connsiteY96" fmla="*/ 4431853 h 6858000"/>
              <a:gd name="connsiteX97" fmla="*/ 19246 w 7538114"/>
              <a:gd name="connsiteY97" fmla="*/ 4403141 h 6858000"/>
              <a:gd name="connsiteX98" fmla="*/ 19623 w 7538114"/>
              <a:gd name="connsiteY98" fmla="*/ 4356631 h 6858000"/>
              <a:gd name="connsiteX99" fmla="*/ 20293 w 7538114"/>
              <a:gd name="connsiteY99" fmla="*/ 4339937 h 6858000"/>
              <a:gd name="connsiteX100" fmla="*/ 18752 w 7538114"/>
              <a:gd name="connsiteY100" fmla="*/ 4331435 h 6858000"/>
              <a:gd name="connsiteX101" fmla="*/ 24901 w 7538114"/>
              <a:gd name="connsiteY101" fmla="*/ 4320990 h 6858000"/>
              <a:gd name="connsiteX102" fmla="*/ 23734 w 7538114"/>
              <a:gd name="connsiteY102" fmla="*/ 4309111 h 6858000"/>
              <a:gd name="connsiteX103" fmla="*/ 29040 w 7538114"/>
              <a:gd name="connsiteY103" fmla="*/ 4263489 h 6858000"/>
              <a:gd name="connsiteX104" fmla="*/ 29429 w 7538114"/>
              <a:gd name="connsiteY104" fmla="*/ 4258775 h 6858000"/>
              <a:gd name="connsiteX105" fmla="*/ 33702 w 7538114"/>
              <a:gd name="connsiteY105" fmla="*/ 4248512 h 6858000"/>
              <a:gd name="connsiteX106" fmla="*/ 37356 w 7538114"/>
              <a:gd name="connsiteY106" fmla="*/ 4228644 h 6858000"/>
              <a:gd name="connsiteX107" fmla="*/ 50107 w 7538114"/>
              <a:gd name="connsiteY107" fmla="*/ 4193665 h 6858000"/>
              <a:gd name="connsiteX108" fmla="*/ 56192 w 7538114"/>
              <a:gd name="connsiteY108" fmla="*/ 4173105 h 6858000"/>
              <a:gd name="connsiteX109" fmla="*/ 61800 w 7538114"/>
              <a:gd name="connsiteY109" fmla="*/ 4159194 h 6858000"/>
              <a:gd name="connsiteX110" fmla="*/ 69720 w 7538114"/>
              <a:gd name="connsiteY110" fmla="*/ 4118135 h 6858000"/>
              <a:gd name="connsiteX111" fmla="*/ 80190 w 7538114"/>
              <a:gd name="connsiteY111" fmla="*/ 4047713 h 6858000"/>
              <a:gd name="connsiteX112" fmla="*/ 96666 w 7538114"/>
              <a:gd name="connsiteY112" fmla="*/ 3980780 h 6858000"/>
              <a:gd name="connsiteX113" fmla="*/ 107651 w 7538114"/>
              <a:gd name="connsiteY113" fmla="*/ 3941872 h 6858000"/>
              <a:gd name="connsiteX114" fmla="*/ 118444 w 7538114"/>
              <a:gd name="connsiteY114" fmla="*/ 3897465 h 6858000"/>
              <a:gd name="connsiteX115" fmla="*/ 134545 w 7538114"/>
              <a:gd name="connsiteY115" fmla="*/ 3811132 h 6858000"/>
              <a:gd name="connsiteX116" fmla="*/ 145381 w 7538114"/>
              <a:gd name="connsiteY116" fmla="*/ 3746540 h 6858000"/>
              <a:gd name="connsiteX117" fmla="*/ 146587 w 7538114"/>
              <a:gd name="connsiteY117" fmla="*/ 3670275 h 6858000"/>
              <a:gd name="connsiteX118" fmla="*/ 165690 w 7538114"/>
              <a:gd name="connsiteY118" fmla="*/ 3580981 h 6858000"/>
              <a:gd name="connsiteX119" fmla="*/ 163175 w 7538114"/>
              <a:gd name="connsiteY119" fmla="*/ 3570960 h 6858000"/>
              <a:gd name="connsiteX120" fmla="*/ 162665 w 7538114"/>
              <a:gd name="connsiteY120" fmla="*/ 3560693 h 6858000"/>
              <a:gd name="connsiteX121" fmla="*/ 163299 w 7538114"/>
              <a:gd name="connsiteY121" fmla="*/ 3559743 h 6858000"/>
              <a:gd name="connsiteX122" fmla="*/ 164777 w 7538114"/>
              <a:gd name="connsiteY122" fmla="*/ 3548721 h 6858000"/>
              <a:gd name="connsiteX123" fmla="*/ 163708 w 7538114"/>
              <a:gd name="connsiteY123" fmla="*/ 3545693 h 6858000"/>
              <a:gd name="connsiteX124" fmla="*/ 164286 w 7538114"/>
              <a:gd name="connsiteY124" fmla="*/ 3537938 h 6858000"/>
              <a:gd name="connsiteX125" fmla="*/ 164247 w 7538114"/>
              <a:gd name="connsiteY125" fmla="*/ 3522141 h 6858000"/>
              <a:gd name="connsiteX126" fmla="*/ 165343 w 7538114"/>
              <a:gd name="connsiteY126" fmla="*/ 3519672 h 6858000"/>
              <a:gd name="connsiteX127" fmla="*/ 167001 w 7538114"/>
              <a:gd name="connsiteY127" fmla="*/ 3496604 h 6858000"/>
              <a:gd name="connsiteX128" fmla="*/ 167547 w 7538114"/>
              <a:gd name="connsiteY128" fmla="*/ 3496517 h 6858000"/>
              <a:gd name="connsiteX129" fmla="*/ 170301 w 7538114"/>
              <a:gd name="connsiteY129" fmla="*/ 3491023 h 6858000"/>
              <a:gd name="connsiteX130" fmla="*/ 174371 w 7538114"/>
              <a:gd name="connsiteY130" fmla="*/ 3479998 h 6858000"/>
              <a:gd name="connsiteX131" fmla="*/ 190228 w 7538114"/>
              <a:gd name="connsiteY131" fmla="*/ 3457434 h 6858000"/>
              <a:gd name="connsiteX132" fmla="*/ 192016 w 7538114"/>
              <a:gd name="connsiteY132" fmla="*/ 3433411 h 6858000"/>
              <a:gd name="connsiteX133" fmla="*/ 192663 w 7538114"/>
              <a:gd name="connsiteY133" fmla="*/ 3428691 h 6858000"/>
              <a:gd name="connsiteX134" fmla="*/ 192793 w 7538114"/>
              <a:gd name="connsiteY134" fmla="*/ 3428643 h 6858000"/>
              <a:gd name="connsiteX135" fmla="*/ 193710 w 7538114"/>
              <a:gd name="connsiteY135" fmla="*/ 3423760 h 6858000"/>
              <a:gd name="connsiteX136" fmla="*/ 193839 w 7538114"/>
              <a:gd name="connsiteY136" fmla="*/ 3420085 h 6858000"/>
              <a:gd name="connsiteX137" fmla="*/ 195094 w 7538114"/>
              <a:gd name="connsiteY137" fmla="*/ 3410930 h 6858000"/>
              <a:gd name="connsiteX138" fmla="*/ 196311 w 7538114"/>
              <a:gd name="connsiteY138" fmla="*/ 3408092 h 6858000"/>
              <a:gd name="connsiteX139" fmla="*/ 197928 w 7538114"/>
              <a:gd name="connsiteY139" fmla="*/ 3407419 h 6858000"/>
              <a:gd name="connsiteX140" fmla="*/ 197881 w 7538114"/>
              <a:gd name="connsiteY140" fmla="*/ 3406520 h 6858000"/>
              <a:gd name="connsiteX141" fmla="*/ 204222 w 7538114"/>
              <a:gd name="connsiteY141" fmla="*/ 3391015 h 6858000"/>
              <a:gd name="connsiteX142" fmla="*/ 213950 w 7538114"/>
              <a:gd name="connsiteY142" fmla="*/ 3354361 h 6858000"/>
              <a:gd name="connsiteX143" fmla="*/ 217699 w 7538114"/>
              <a:gd name="connsiteY143" fmla="*/ 3332639 h 6858000"/>
              <a:gd name="connsiteX144" fmla="*/ 229963 w 7538114"/>
              <a:gd name="connsiteY144" fmla="*/ 3273935 h 6858000"/>
              <a:gd name="connsiteX145" fmla="*/ 243785 w 7538114"/>
              <a:gd name="connsiteY145" fmla="*/ 3215621 h 6858000"/>
              <a:gd name="connsiteX146" fmla="*/ 259175 w 7538114"/>
              <a:gd name="connsiteY146" fmla="*/ 3189909 h 6858000"/>
              <a:gd name="connsiteX147" fmla="*/ 259988 w 7538114"/>
              <a:gd name="connsiteY147" fmla="*/ 3186579 h 6858000"/>
              <a:gd name="connsiteX148" fmla="*/ 259980 w 7538114"/>
              <a:gd name="connsiteY148" fmla="*/ 3177264 h 6858000"/>
              <a:gd name="connsiteX149" fmla="*/ 259609 w 7538114"/>
              <a:gd name="connsiteY149" fmla="*/ 3173723 h 6858000"/>
              <a:gd name="connsiteX150" fmla="*/ 259848 w 7538114"/>
              <a:gd name="connsiteY150" fmla="*/ 3168622 h 6858000"/>
              <a:gd name="connsiteX151" fmla="*/ 259971 w 7538114"/>
              <a:gd name="connsiteY151" fmla="*/ 3168508 h 6858000"/>
              <a:gd name="connsiteX152" fmla="*/ 259966 w 7538114"/>
              <a:gd name="connsiteY152" fmla="*/ 3163706 h 6858000"/>
              <a:gd name="connsiteX153" fmla="*/ 258467 w 7538114"/>
              <a:gd name="connsiteY153" fmla="*/ 3140064 h 6858000"/>
              <a:gd name="connsiteX154" fmla="*/ 270990 w 7538114"/>
              <a:gd name="connsiteY154" fmla="*/ 3110288 h 6858000"/>
              <a:gd name="connsiteX155" fmla="*/ 273494 w 7538114"/>
              <a:gd name="connsiteY155" fmla="*/ 3097704 h 6858000"/>
              <a:gd name="connsiteX156" fmla="*/ 275456 w 7538114"/>
              <a:gd name="connsiteY156" fmla="*/ 3091047 h 6858000"/>
              <a:gd name="connsiteX157" fmla="*/ 275980 w 7538114"/>
              <a:gd name="connsiteY157" fmla="*/ 3090672 h 6858000"/>
              <a:gd name="connsiteX158" fmla="*/ 274486 w 7538114"/>
              <a:gd name="connsiteY158" fmla="*/ 3068004 h 6858000"/>
              <a:gd name="connsiteX159" fmla="*/ 275226 w 7538114"/>
              <a:gd name="connsiteY159" fmla="*/ 3065087 h 6858000"/>
              <a:gd name="connsiteX160" fmla="*/ 273050 w 7538114"/>
              <a:gd name="connsiteY160" fmla="*/ 3050191 h 6858000"/>
              <a:gd name="connsiteX161" fmla="*/ 272566 w 7538114"/>
              <a:gd name="connsiteY161" fmla="*/ 3042559 h 6858000"/>
              <a:gd name="connsiteX162" fmla="*/ 271107 w 7538114"/>
              <a:gd name="connsiteY162" fmla="*/ 3040271 h 6858000"/>
              <a:gd name="connsiteX163" fmla="*/ 271065 w 7538114"/>
              <a:gd name="connsiteY163" fmla="*/ 3029072 h 6858000"/>
              <a:gd name="connsiteX164" fmla="*/ 271558 w 7538114"/>
              <a:gd name="connsiteY164" fmla="*/ 3027835 h 6858000"/>
              <a:gd name="connsiteX165" fmla="*/ 268717 w 7538114"/>
              <a:gd name="connsiteY165" fmla="*/ 2964245 h 6858000"/>
              <a:gd name="connsiteX166" fmla="*/ 272511 w 7538114"/>
              <a:gd name="connsiteY166" fmla="*/ 2915772 h 6858000"/>
              <a:gd name="connsiteX167" fmla="*/ 270356 w 7538114"/>
              <a:gd name="connsiteY167" fmla="*/ 2825842 h 6858000"/>
              <a:gd name="connsiteX168" fmla="*/ 273897 w 7538114"/>
              <a:gd name="connsiteY168" fmla="*/ 2734957 h 6858000"/>
              <a:gd name="connsiteX169" fmla="*/ 274458 w 7538114"/>
              <a:gd name="connsiteY169" fmla="*/ 2636572 h 6858000"/>
              <a:gd name="connsiteX170" fmla="*/ 279157 w 7538114"/>
              <a:gd name="connsiteY170" fmla="*/ 2604260 h 6858000"/>
              <a:gd name="connsiteX171" fmla="*/ 288131 w 7538114"/>
              <a:gd name="connsiteY171" fmla="*/ 2582747 h 6858000"/>
              <a:gd name="connsiteX172" fmla="*/ 282516 w 7538114"/>
              <a:gd name="connsiteY172" fmla="*/ 2478755 h 6858000"/>
              <a:gd name="connsiteX173" fmla="*/ 287359 w 7538114"/>
              <a:gd name="connsiteY173" fmla="*/ 2451804 h 6858000"/>
              <a:gd name="connsiteX174" fmla="*/ 289577 w 7538114"/>
              <a:gd name="connsiteY174" fmla="*/ 2408801 h 6858000"/>
              <a:gd name="connsiteX175" fmla="*/ 293203 w 7538114"/>
              <a:gd name="connsiteY175" fmla="*/ 2392670 h 6858000"/>
              <a:gd name="connsiteX176" fmla="*/ 304183 w 7538114"/>
              <a:gd name="connsiteY176" fmla="*/ 2330165 h 6858000"/>
              <a:gd name="connsiteX177" fmla="*/ 310900 w 7538114"/>
              <a:gd name="connsiteY177" fmla="*/ 2276363 h 6858000"/>
              <a:gd name="connsiteX178" fmla="*/ 303909 w 7538114"/>
              <a:gd name="connsiteY178" fmla="*/ 2236310 h 6858000"/>
              <a:gd name="connsiteX179" fmla="*/ 306187 w 7538114"/>
              <a:gd name="connsiteY179" fmla="*/ 2232984 h 6858000"/>
              <a:gd name="connsiteX180" fmla="*/ 307158 w 7538114"/>
              <a:gd name="connsiteY180" fmla="*/ 2205763 h 6858000"/>
              <a:gd name="connsiteX181" fmla="*/ 304860 w 7538114"/>
              <a:gd name="connsiteY181" fmla="*/ 2145703 h 6858000"/>
              <a:gd name="connsiteX182" fmla="*/ 304273 w 7538114"/>
              <a:gd name="connsiteY182" fmla="*/ 2092533 h 6858000"/>
              <a:gd name="connsiteX183" fmla="*/ 301642 w 7538114"/>
              <a:gd name="connsiteY183" fmla="*/ 2057359 h 6858000"/>
              <a:gd name="connsiteX184" fmla="*/ 306736 w 7538114"/>
              <a:gd name="connsiteY184" fmla="*/ 2016105 h 6858000"/>
              <a:gd name="connsiteX185" fmla="*/ 316234 w 7538114"/>
              <a:gd name="connsiteY185" fmla="*/ 1983129 h 6858000"/>
              <a:gd name="connsiteX186" fmla="*/ 318238 w 7538114"/>
              <a:gd name="connsiteY186" fmla="*/ 1956745 h 6858000"/>
              <a:gd name="connsiteX187" fmla="*/ 311341 w 7538114"/>
              <a:gd name="connsiteY187" fmla="*/ 1950160 h 6858000"/>
              <a:gd name="connsiteX188" fmla="*/ 323556 w 7538114"/>
              <a:gd name="connsiteY188" fmla="*/ 1879546 h 6858000"/>
              <a:gd name="connsiteX189" fmla="*/ 326085 w 7538114"/>
              <a:gd name="connsiteY189" fmla="*/ 1854893 h 6858000"/>
              <a:gd name="connsiteX190" fmla="*/ 335058 w 7538114"/>
              <a:gd name="connsiteY190" fmla="*/ 1787684 h 6858000"/>
              <a:gd name="connsiteX191" fmla="*/ 345620 w 7538114"/>
              <a:gd name="connsiteY191" fmla="*/ 1720464 h 6858000"/>
              <a:gd name="connsiteX192" fmla="*/ 360760 w 7538114"/>
              <a:gd name="connsiteY192" fmla="*/ 1681196 h 6858000"/>
              <a:gd name="connsiteX193" fmla="*/ 368483 w 7538114"/>
              <a:gd name="connsiteY193" fmla="*/ 1625881 h 6858000"/>
              <a:gd name="connsiteX194" fmla="*/ 371077 w 7538114"/>
              <a:gd name="connsiteY194" fmla="*/ 1616704 h 6858000"/>
              <a:gd name="connsiteX195" fmla="*/ 383008 w 7538114"/>
              <a:gd name="connsiteY195" fmla="*/ 1551493 h 6858000"/>
              <a:gd name="connsiteX196" fmla="*/ 384834 w 7538114"/>
              <a:gd name="connsiteY196" fmla="*/ 1475233 h 6858000"/>
              <a:gd name="connsiteX197" fmla="*/ 418371 w 7538114"/>
              <a:gd name="connsiteY197" fmla="*/ 1380155 h 6858000"/>
              <a:gd name="connsiteX198" fmla="*/ 469641 w 7538114"/>
              <a:gd name="connsiteY198" fmla="*/ 1210871 h 6858000"/>
              <a:gd name="connsiteX199" fmla="*/ 489701 w 7538114"/>
              <a:gd name="connsiteY199" fmla="*/ 1028427 h 6858000"/>
              <a:gd name="connsiteX200" fmla="*/ 486354 w 7538114"/>
              <a:gd name="connsiteY200" fmla="*/ 980383 h 6858000"/>
              <a:gd name="connsiteX201" fmla="*/ 479762 w 7538114"/>
              <a:gd name="connsiteY201" fmla="*/ 839699 h 6858000"/>
              <a:gd name="connsiteX202" fmla="*/ 445664 w 7538114"/>
              <a:gd name="connsiteY202" fmla="*/ 696545 h 6858000"/>
              <a:gd name="connsiteX203" fmla="*/ 440047 w 7538114"/>
              <a:gd name="connsiteY203" fmla="*/ 606615 h 6858000"/>
              <a:gd name="connsiteX204" fmla="*/ 431225 w 7538114"/>
              <a:gd name="connsiteY204" fmla="*/ 563889 h 6858000"/>
              <a:gd name="connsiteX205" fmla="*/ 430803 w 7538114"/>
              <a:gd name="connsiteY205" fmla="*/ 534294 h 6858000"/>
              <a:gd name="connsiteX206" fmla="*/ 429777 w 7538114"/>
              <a:gd name="connsiteY206" fmla="*/ 516548 h 6858000"/>
              <a:gd name="connsiteX207" fmla="*/ 415090 w 7538114"/>
              <a:gd name="connsiteY207" fmla="*/ 485808 h 6858000"/>
              <a:gd name="connsiteX208" fmla="*/ 410499 w 7538114"/>
              <a:gd name="connsiteY208" fmla="*/ 369873 h 6858000"/>
              <a:gd name="connsiteX209" fmla="*/ 425314 w 7538114"/>
              <a:gd name="connsiteY209" fmla="*/ 259180 h 6858000"/>
              <a:gd name="connsiteX210" fmla="*/ 383240 w 7538114"/>
              <a:gd name="connsiteY210" fmla="*/ 94173 h 6858000"/>
              <a:gd name="connsiteX211" fmla="*/ 379938 w 7538114"/>
              <a:gd name="connsiteY211" fmla="*/ 77267 h 6858000"/>
              <a:gd name="connsiteX212" fmla="*/ 373430 w 7538114"/>
              <a:gd name="connsiteY212" fmla="*/ 3885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Lst>
            <a:rect l="l" t="t" r="r" b="b"/>
            <a:pathLst>
              <a:path w="7538114" h="6858000">
                <a:moveTo>
                  <a:pt x="366246" y="0"/>
                </a:moveTo>
                <a:lnTo>
                  <a:pt x="2830292" y="0"/>
                </a:lnTo>
                <a:lnTo>
                  <a:pt x="3903260" y="0"/>
                </a:lnTo>
                <a:lnTo>
                  <a:pt x="4597266" y="0"/>
                </a:lnTo>
                <a:lnTo>
                  <a:pt x="7192370" y="0"/>
                </a:lnTo>
                <a:lnTo>
                  <a:pt x="7538114" y="0"/>
                </a:lnTo>
                <a:lnTo>
                  <a:pt x="7538114" y="6858000"/>
                </a:lnTo>
                <a:lnTo>
                  <a:pt x="7192370" y="6858000"/>
                </a:lnTo>
                <a:lnTo>
                  <a:pt x="4597266" y="6858000"/>
                </a:lnTo>
                <a:lnTo>
                  <a:pt x="3903260" y="6858000"/>
                </a:lnTo>
                <a:lnTo>
                  <a:pt x="2830292" y="6858000"/>
                </a:lnTo>
                <a:lnTo>
                  <a:pt x="170314" y="6858000"/>
                </a:lnTo>
                <a:cubicBezTo>
                  <a:pt x="170323" y="6857920"/>
                  <a:pt x="170332" y="6857839"/>
                  <a:pt x="170341" y="6857759"/>
                </a:cubicBezTo>
                <a:lnTo>
                  <a:pt x="173485" y="6852129"/>
                </a:lnTo>
                <a:lnTo>
                  <a:pt x="167544" y="6830335"/>
                </a:lnTo>
                <a:cubicBezTo>
                  <a:pt x="165474" y="6819600"/>
                  <a:pt x="164100" y="6808301"/>
                  <a:pt x="163472" y="6796707"/>
                </a:cubicBezTo>
                <a:cubicBezTo>
                  <a:pt x="167658" y="6794106"/>
                  <a:pt x="161711" y="6785006"/>
                  <a:pt x="160535" y="6780725"/>
                </a:cubicBezTo>
                <a:cubicBezTo>
                  <a:pt x="163268" y="6780680"/>
                  <a:pt x="164578" y="6771195"/>
                  <a:pt x="162318" y="6767829"/>
                </a:cubicBezTo>
                <a:cubicBezTo>
                  <a:pt x="152545" y="6697090"/>
                  <a:pt x="178083" y="6736894"/>
                  <a:pt x="162771" y="6694444"/>
                </a:cubicBezTo>
                <a:cubicBezTo>
                  <a:pt x="161971" y="6687342"/>
                  <a:pt x="163342" y="6682014"/>
                  <a:pt x="165604" y="6677569"/>
                </a:cubicBezTo>
                <a:lnTo>
                  <a:pt x="171255" y="6669571"/>
                </a:lnTo>
                <a:lnTo>
                  <a:pt x="169240" y="6663304"/>
                </a:lnTo>
                <a:cubicBezTo>
                  <a:pt x="169082" y="6639651"/>
                  <a:pt x="174873" y="6632678"/>
                  <a:pt x="169039" y="6618916"/>
                </a:cubicBezTo>
                <a:cubicBezTo>
                  <a:pt x="181164" y="6598580"/>
                  <a:pt x="170248" y="6605428"/>
                  <a:pt x="168392" y="6589960"/>
                </a:cubicBezTo>
                <a:cubicBezTo>
                  <a:pt x="165975" y="6577758"/>
                  <a:pt x="161323" y="6600160"/>
                  <a:pt x="160636" y="6588200"/>
                </a:cubicBezTo>
                <a:cubicBezTo>
                  <a:pt x="163766" y="6575263"/>
                  <a:pt x="154044" y="6575871"/>
                  <a:pt x="157872" y="6562416"/>
                </a:cubicBezTo>
                <a:cubicBezTo>
                  <a:pt x="165196" y="6565685"/>
                  <a:pt x="156453" y="6535866"/>
                  <a:pt x="162851" y="6534939"/>
                </a:cubicBezTo>
                <a:cubicBezTo>
                  <a:pt x="153702" y="6523511"/>
                  <a:pt x="164973" y="6517769"/>
                  <a:pt x="162153" y="6502552"/>
                </a:cubicBezTo>
                <a:cubicBezTo>
                  <a:pt x="158692" y="6495386"/>
                  <a:pt x="158098" y="6490216"/>
                  <a:pt x="161821" y="6483172"/>
                </a:cubicBezTo>
                <a:cubicBezTo>
                  <a:pt x="144969" y="6450162"/>
                  <a:pt x="161066" y="6463202"/>
                  <a:pt x="154586" y="6432309"/>
                </a:cubicBezTo>
                <a:cubicBezTo>
                  <a:pt x="147771" y="6405695"/>
                  <a:pt x="143349" y="6375524"/>
                  <a:pt x="127078" y="6349783"/>
                </a:cubicBezTo>
                <a:cubicBezTo>
                  <a:pt x="122468" y="6345058"/>
                  <a:pt x="120723" y="6333456"/>
                  <a:pt x="123181" y="6323872"/>
                </a:cubicBezTo>
                <a:cubicBezTo>
                  <a:pt x="123604" y="6322225"/>
                  <a:pt x="124138" y="6320698"/>
                  <a:pt x="124767" y="6319343"/>
                </a:cubicBezTo>
                <a:cubicBezTo>
                  <a:pt x="122278" y="6297089"/>
                  <a:pt x="111161" y="6215694"/>
                  <a:pt x="108246" y="6190348"/>
                </a:cubicBezTo>
                <a:cubicBezTo>
                  <a:pt x="114169" y="6188296"/>
                  <a:pt x="103482" y="6175479"/>
                  <a:pt x="107279" y="6167269"/>
                </a:cubicBezTo>
                <a:cubicBezTo>
                  <a:pt x="110610" y="6161389"/>
                  <a:pt x="108145" y="6156128"/>
                  <a:pt x="107883" y="6149986"/>
                </a:cubicBezTo>
                <a:cubicBezTo>
                  <a:pt x="110502" y="6141894"/>
                  <a:pt x="105773" y="6115502"/>
                  <a:pt x="102380" y="6108622"/>
                </a:cubicBezTo>
                <a:cubicBezTo>
                  <a:pt x="90593" y="6092179"/>
                  <a:pt x="99346" y="6054816"/>
                  <a:pt x="90314" y="6041155"/>
                </a:cubicBezTo>
                <a:cubicBezTo>
                  <a:pt x="88990" y="6036198"/>
                  <a:pt x="88454" y="6031348"/>
                  <a:pt x="88409" y="6026587"/>
                </a:cubicBezTo>
                <a:lnTo>
                  <a:pt x="89403" y="6013265"/>
                </a:lnTo>
                <a:lnTo>
                  <a:pt x="91927" y="6009478"/>
                </a:lnTo>
                <a:lnTo>
                  <a:pt x="91302" y="6001336"/>
                </a:lnTo>
                <a:cubicBezTo>
                  <a:pt x="91431" y="6000558"/>
                  <a:pt x="91559" y="5999781"/>
                  <a:pt x="91687" y="5999003"/>
                </a:cubicBezTo>
                <a:cubicBezTo>
                  <a:pt x="92431" y="5994547"/>
                  <a:pt x="93080" y="5990148"/>
                  <a:pt x="93336" y="5985795"/>
                </a:cubicBezTo>
                <a:cubicBezTo>
                  <a:pt x="80676" y="5991520"/>
                  <a:pt x="93430" y="5949705"/>
                  <a:pt x="83190" y="5961758"/>
                </a:cubicBezTo>
                <a:cubicBezTo>
                  <a:pt x="82399" y="5938832"/>
                  <a:pt x="72862" y="5956319"/>
                  <a:pt x="81952" y="5928761"/>
                </a:cubicBezTo>
                <a:cubicBezTo>
                  <a:pt x="79324" y="5899676"/>
                  <a:pt x="72619" y="5823590"/>
                  <a:pt x="67420" y="5787247"/>
                </a:cubicBezTo>
                <a:cubicBezTo>
                  <a:pt x="53530" y="5750058"/>
                  <a:pt x="57730" y="5736292"/>
                  <a:pt x="50760" y="5710700"/>
                </a:cubicBezTo>
                <a:cubicBezTo>
                  <a:pt x="47368" y="5660911"/>
                  <a:pt x="30723" y="5663675"/>
                  <a:pt x="42956" y="5641754"/>
                </a:cubicBezTo>
                <a:cubicBezTo>
                  <a:pt x="39970" y="5608358"/>
                  <a:pt x="24769" y="5637338"/>
                  <a:pt x="29695" y="5602326"/>
                </a:cubicBezTo>
                <a:cubicBezTo>
                  <a:pt x="27700" y="5601239"/>
                  <a:pt x="20274" y="5573144"/>
                  <a:pt x="18841" y="5570885"/>
                </a:cubicBezTo>
                <a:lnTo>
                  <a:pt x="9977" y="5543492"/>
                </a:lnTo>
                <a:lnTo>
                  <a:pt x="5255" y="5531024"/>
                </a:lnTo>
                <a:lnTo>
                  <a:pt x="5447" y="5527845"/>
                </a:lnTo>
                <a:lnTo>
                  <a:pt x="0" y="5507724"/>
                </a:lnTo>
                <a:lnTo>
                  <a:pt x="435" y="5507045"/>
                </a:lnTo>
                <a:cubicBezTo>
                  <a:pt x="1286" y="5505065"/>
                  <a:pt x="1681" y="5502734"/>
                  <a:pt x="1128" y="5499619"/>
                </a:cubicBezTo>
                <a:cubicBezTo>
                  <a:pt x="9450" y="5498516"/>
                  <a:pt x="3652" y="5495435"/>
                  <a:pt x="1291" y="5486342"/>
                </a:cubicBezTo>
                <a:cubicBezTo>
                  <a:pt x="13688" y="5482600"/>
                  <a:pt x="2464" y="5460320"/>
                  <a:pt x="7976" y="5450755"/>
                </a:cubicBezTo>
                <a:cubicBezTo>
                  <a:pt x="5962" y="5444157"/>
                  <a:pt x="4058" y="5437113"/>
                  <a:pt x="2355" y="5429732"/>
                </a:cubicBezTo>
                <a:lnTo>
                  <a:pt x="1499" y="5370432"/>
                </a:lnTo>
                <a:lnTo>
                  <a:pt x="11483" y="5308330"/>
                </a:lnTo>
                <a:cubicBezTo>
                  <a:pt x="11701" y="5285359"/>
                  <a:pt x="15408" y="5265468"/>
                  <a:pt x="12793" y="5246026"/>
                </a:cubicBezTo>
                <a:cubicBezTo>
                  <a:pt x="15678" y="5238129"/>
                  <a:pt x="16842" y="5230685"/>
                  <a:pt x="12525" y="5223468"/>
                </a:cubicBezTo>
                <a:cubicBezTo>
                  <a:pt x="13966" y="5202031"/>
                  <a:pt x="20131" y="5196842"/>
                  <a:pt x="15322" y="5183258"/>
                </a:cubicBezTo>
                <a:cubicBezTo>
                  <a:pt x="25294" y="5171214"/>
                  <a:pt x="21488" y="5170502"/>
                  <a:pt x="18633" y="5164842"/>
                </a:cubicBezTo>
                <a:cubicBezTo>
                  <a:pt x="18565" y="5164573"/>
                  <a:pt x="18496" y="5164303"/>
                  <a:pt x="18428" y="5164034"/>
                </a:cubicBezTo>
                <a:lnTo>
                  <a:pt x="19854" y="5162388"/>
                </a:lnTo>
                <a:lnTo>
                  <a:pt x="20514" y="5158981"/>
                </a:lnTo>
                <a:lnTo>
                  <a:pt x="20089" y="5149681"/>
                </a:lnTo>
                <a:lnTo>
                  <a:pt x="19561" y="5146183"/>
                </a:lnTo>
                <a:cubicBezTo>
                  <a:pt x="19336" y="5143774"/>
                  <a:pt x="19361" y="5142173"/>
                  <a:pt x="19571" y="5141065"/>
                </a:cubicBezTo>
                <a:lnTo>
                  <a:pt x="19690" y="5140937"/>
                </a:lnTo>
                <a:cubicBezTo>
                  <a:pt x="19617" y="5139339"/>
                  <a:pt x="19544" y="5137742"/>
                  <a:pt x="19471" y="5136144"/>
                </a:cubicBezTo>
                <a:cubicBezTo>
                  <a:pt x="18832" y="5128055"/>
                  <a:pt x="17958" y="5120182"/>
                  <a:pt x="16918" y="5112689"/>
                </a:cubicBezTo>
                <a:cubicBezTo>
                  <a:pt x="23464" y="5106353"/>
                  <a:pt x="15733" y="5078666"/>
                  <a:pt x="28071" y="5081696"/>
                </a:cubicBezTo>
                <a:cubicBezTo>
                  <a:pt x="27036" y="5071588"/>
                  <a:pt x="21912" y="5065475"/>
                  <a:pt x="30005" y="5068879"/>
                </a:cubicBezTo>
                <a:cubicBezTo>
                  <a:pt x="29897" y="5065551"/>
                  <a:pt x="30585" y="5063501"/>
                  <a:pt x="31661" y="5062033"/>
                </a:cubicBezTo>
                <a:lnTo>
                  <a:pt x="32169" y="5061608"/>
                </a:lnTo>
                <a:lnTo>
                  <a:pt x="27436" y="5021480"/>
                </a:lnTo>
                <a:lnTo>
                  <a:pt x="26614" y="5013906"/>
                </a:lnTo>
                <a:lnTo>
                  <a:pt x="25056" y="5011767"/>
                </a:lnTo>
                <a:cubicBezTo>
                  <a:pt x="24110" y="5009457"/>
                  <a:pt x="23701" y="5006147"/>
                  <a:pt x="24513" y="5000592"/>
                </a:cubicBezTo>
                <a:lnTo>
                  <a:pt x="24951" y="4999307"/>
                </a:lnTo>
                <a:lnTo>
                  <a:pt x="22644" y="4990090"/>
                </a:lnTo>
                <a:cubicBezTo>
                  <a:pt x="21579" y="4987122"/>
                  <a:pt x="20222" y="4984494"/>
                  <a:pt x="18465" y="4982366"/>
                </a:cubicBezTo>
                <a:cubicBezTo>
                  <a:pt x="27858" y="4950984"/>
                  <a:pt x="19264" y="4921373"/>
                  <a:pt x="20888" y="4887310"/>
                </a:cubicBezTo>
                <a:cubicBezTo>
                  <a:pt x="17563" y="4848813"/>
                  <a:pt x="18386" y="4829570"/>
                  <a:pt x="15781" y="4807298"/>
                </a:cubicBezTo>
                <a:cubicBezTo>
                  <a:pt x="15634" y="4803627"/>
                  <a:pt x="14440" y="4773874"/>
                  <a:pt x="19649" y="4779990"/>
                </a:cubicBezTo>
                <a:cubicBezTo>
                  <a:pt x="18744" y="4746827"/>
                  <a:pt x="22869" y="4698305"/>
                  <a:pt x="21858" y="4664237"/>
                </a:cubicBezTo>
                <a:cubicBezTo>
                  <a:pt x="34232" y="4642340"/>
                  <a:pt x="11268" y="4621318"/>
                  <a:pt x="13583" y="4598607"/>
                </a:cubicBezTo>
                <a:cubicBezTo>
                  <a:pt x="2193" y="4604819"/>
                  <a:pt x="19974" y="4548010"/>
                  <a:pt x="7118" y="4546768"/>
                </a:cubicBezTo>
                <a:lnTo>
                  <a:pt x="14555" y="4522182"/>
                </a:lnTo>
                <a:lnTo>
                  <a:pt x="17290" y="4509768"/>
                </a:lnTo>
                <a:cubicBezTo>
                  <a:pt x="17884" y="4505118"/>
                  <a:pt x="18021" y="4500115"/>
                  <a:pt x="17421" y="4494586"/>
                </a:cubicBezTo>
                <a:cubicBezTo>
                  <a:pt x="12327" y="4480984"/>
                  <a:pt x="18571" y="4459805"/>
                  <a:pt x="18193" y="4440649"/>
                </a:cubicBezTo>
                <a:lnTo>
                  <a:pt x="16616" y="4431853"/>
                </a:lnTo>
                <a:lnTo>
                  <a:pt x="19246" y="4403141"/>
                </a:lnTo>
                <a:cubicBezTo>
                  <a:pt x="19372" y="4387638"/>
                  <a:pt x="19497" y="4372134"/>
                  <a:pt x="19623" y="4356631"/>
                </a:cubicBezTo>
                <a:cubicBezTo>
                  <a:pt x="19508" y="4349062"/>
                  <a:pt x="15847" y="4339045"/>
                  <a:pt x="20293" y="4339937"/>
                </a:cubicBezTo>
                <a:lnTo>
                  <a:pt x="18752" y="4331435"/>
                </a:lnTo>
                <a:cubicBezTo>
                  <a:pt x="19520" y="4328277"/>
                  <a:pt x="24070" y="4324711"/>
                  <a:pt x="24901" y="4320990"/>
                </a:cubicBezTo>
                <a:lnTo>
                  <a:pt x="23734" y="4309111"/>
                </a:lnTo>
                <a:cubicBezTo>
                  <a:pt x="24423" y="4299527"/>
                  <a:pt x="28090" y="4271878"/>
                  <a:pt x="29040" y="4263489"/>
                </a:cubicBezTo>
                <a:cubicBezTo>
                  <a:pt x="29169" y="4261918"/>
                  <a:pt x="29300" y="4260346"/>
                  <a:pt x="29429" y="4258775"/>
                </a:cubicBezTo>
                <a:lnTo>
                  <a:pt x="33702" y="4248512"/>
                </a:lnTo>
                <a:cubicBezTo>
                  <a:pt x="36933" y="4241044"/>
                  <a:pt x="39109" y="4235167"/>
                  <a:pt x="37356" y="4228644"/>
                </a:cubicBezTo>
                <a:cubicBezTo>
                  <a:pt x="41530" y="4217526"/>
                  <a:pt x="53227" y="4209759"/>
                  <a:pt x="50107" y="4193665"/>
                </a:cubicBezTo>
                <a:cubicBezTo>
                  <a:pt x="55406" y="4198550"/>
                  <a:pt x="50749" y="4175793"/>
                  <a:pt x="56192" y="4173105"/>
                </a:cubicBezTo>
                <a:cubicBezTo>
                  <a:pt x="60575" y="4171863"/>
                  <a:pt x="60184" y="4164671"/>
                  <a:pt x="61800" y="4159194"/>
                </a:cubicBezTo>
                <a:cubicBezTo>
                  <a:pt x="66276" y="4155290"/>
                  <a:pt x="70363" y="4127730"/>
                  <a:pt x="69720" y="4118135"/>
                </a:cubicBezTo>
                <a:cubicBezTo>
                  <a:pt x="65265" y="4091091"/>
                  <a:pt x="83289" y="4069336"/>
                  <a:pt x="80190" y="4047713"/>
                </a:cubicBezTo>
                <a:cubicBezTo>
                  <a:pt x="84682" y="4020435"/>
                  <a:pt x="92089" y="3998420"/>
                  <a:pt x="96666" y="3980780"/>
                </a:cubicBezTo>
                <a:cubicBezTo>
                  <a:pt x="98580" y="3977851"/>
                  <a:pt x="106155" y="3945259"/>
                  <a:pt x="107651" y="3941872"/>
                </a:cubicBezTo>
                <a:cubicBezTo>
                  <a:pt x="111761" y="3922504"/>
                  <a:pt x="112043" y="3930219"/>
                  <a:pt x="118444" y="3897465"/>
                </a:cubicBezTo>
                <a:cubicBezTo>
                  <a:pt x="124996" y="3869981"/>
                  <a:pt x="127657" y="3841768"/>
                  <a:pt x="134545" y="3811132"/>
                </a:cubicBezTo>
                <a:cubicBezTo>
                  <a:pt x="143817" y="3778601"/>
                  <a:pt x="141464" y="3759343"/>
                  <a:pt x="145381" y="3746540"/>
                </a:cubicBezTo>
                <a:cubicBezTo>
                  <a:pt x="156739" y="3719637"/>
                  <a:pt x="147664" y="3711291"/>
                  <a:pt x="146587" y="3670275"/>
                </a:cubicBezTo>
                <a:cubicBezTo>
                  <a:pt x="154134" y="3638754"/>
                  <a:pt x="151397" y="3605028"/>
                  <a:pt x="165690" y="3580981"/>
                </a:cubicBezTo>
                <a:cubicBezTo>
                  <a:pt x="164433" y="3577837"/>
                  <a:pt x="163639" y="3574469"/>
                  <a:pt x="163175" y="3570960"/>
                </a:cubicBezTo>
                <a:lnTo>
                  <a:pt x="162665" y="3560693"/>
                </a:lnTo>
                <a:lnTo>
                  <a:pt x="163299" y="3559743"/>
                </a:lnTo>
                <a:cubicBezTo>
                  <a:pt x="165039" y="3554949"/>
                  <a:pt x="165246" y="3551528"/>
                  <a:pt x="164777" y="3548721"/>
                </a:cubicBezTo>
                <a:lnTo>
                  <a:pt x="163708" y="3545693"/>
                </a:lnTo>
                <a:lnTo>
                  <a:pt x="164286" y="3537938"/>
                </a:lnTo>
                <a:cubicBezTo>
                  <a:pt x="164273" y="3532672"/>
                  <a:pt x="164261" y="3527407"/>
                  <a:pt x="164247" y="3522141"/>
                </a:cubicBezTo>
                <a:lnTo>
                  <a:pt x="165343" y="3519672"/>
                </a:lnTo>
                <a:lnTo>
                  <a:pt x="167001" y="3496604"/>
                </a:lnTo>
                <a:lnTo>
                  <a:pt x="167547" y="3496517"/>
                </a:lnTo>
                <a:cubicBezTo>
                  <a:pt x="168811" y="3495796"/>
                  <a:pt x="169814" y="3494272"/>
                  <a:pt x="170301" y="3491023"/>
                </a:cubicBezTo>
                <a:cubicBezTo>
                  <a:pt x="177219" y="3499391"/>
                  <a:pt x="173541" y="3490314"/>
                  <a:pt x="174371" y="3479998"/>
                </a:cubicBezTo>
                <a:cubicBezTo>
                  <a:pt x="185299" y="3490692"/>
                  <a:pt x="183023" y="3459350"/>
                  <a:pt x="190228" y="3457434"/>
                </a:cubicBezTo>
                <a:cubicBezTo>
                  <a:pt x="190591" y="3449617"/>
                  <a:pt x="191174" y="3441542"/>
                  <a:pt x="192016" y="3433411"/>
                </a:cubicBezTo>
                <a:lnTo>
                  <a:pt x="192663" y="3428691"/>
                </a:lnTo>
                <a:cubicBezTo>
                  <a:pt x="192706" y="3428676"/>
                  <a:pt x="192750" y="3428659"/>
                  <a:pt x="192793" y="3428643"/>
                </a:cubicBezTo>
                <a:cubicBezTo>
                  <a:pt x="193186" y="3427720"/>
                  <a:pt x="193494" y="3426206"/>
                  <a:pt x="193710" y="3423760"/>
                </a:cubicBezTo>
                <a:cubicBezTo>
                  <a:pt x="193753" y="3422535"/>
                  <a:pt x="193797" y="3421310"/>
                  <a:pt x="193839" y="3420085"/>
                </a:cubicBezTo>
                <a:lnTo>
                  <a:pt x="195094" y="3410930"/>
                </a:lnTo>
                <a:lnTo>
                  <a:pt x="196311" y="3408092"/>
                </a:lnTo>
                <a:lnTo>
                  <a:pt x="197928" y="3407419"/>
                </a:lnTo>
                <a:cubicBezTo>
                  <a:pt x="197912" y="3407119"/>
                  <a:pt x="197897" y="3406820"/>
                  <a:pt x="197881" y="3406520"/>
                </a:cubicBezTo>
                <a:cubicBezTo>
                  <a:pt x="196231" y="3399306"/>
                  <a:pt x="192821" y="3396220"/>
                  <a:pt x="204222" y="3391015"/>
                </a:cubicBezTo>
                <a:cubicBezTo>
                  <a:pt x="202162" y="3374996"/>
                  <a:pt x="208811" y="3373934"/>
                  <a:pt x="213950" y="3354361"/>
                </a:cubicBezTo>
                <a:cubicBezTo>
                  <a:pt x="211218" y="3344737"/>
                  <a:pt x="213619" y="3338360"/>
                  <a:pt x="217699" y="3332639"/>
                </a:cubicBezTo>
                <a:cubicBezTo>
                  <a:pt x="218717" y="3312409"/>
                  <a:pt x="225688" y="3295747"/>
                  <a:pt x="229963" y="3273935"/>
                </a:cubicBezTo>
                <a:cubicBezTo>
                  <a:pt x="228293" y="3248488"/>
                  <a:pt x="239257" y="3238943"/>
                  <a:pt x="243785" y="3215621"/>
                </a:cubicBezTo>
                <a:cubicBezTo>
                  <a:pt x="237893" y="3192522"/>
                  <a:pt x="253940" y="3201000"/>
                  <a:pt x="259175" y="3189909"/>
                </a:cubicBezTo>
                <a:lnTo>
                  <a:pt x="259988" y="3186579"/>
                </a:lnTo>
                <a:lnTo>
                  <a:pt x="259980" y="3177264"/>
                </a:lnTo>
                <a:lnTo>
                  <a:pt x="259609" y="3173723"/>
                </a:lnTo>
                <a:cubicBezTo>
                  <a:pt x="259490" y="3171299"/>
                  <a:pt x="259588" y="3169704"/>
                  <a:pt x="259848" y="3168622"/>
                </a:cubicBezTo>
                <a:lnTo>
                  <a:pt x="259971" y="3168508"/>
                </a:lnTo>
                <a:cubicBezTo>
                  <a:pt x="259969" y="3166907"/>
                  <a:pt x="259968" y="3165307"/>
                  <a:pt x="259966" y="3163706"/>
                </a:cubicBezTo>
                <a:cubicBezTo>
                  <a:pt x="259691" y="3155577"/>
                  <a:pt x="259171" y="3147642"/>
                  <a:pt x="258467" y="3140064"/>
                </a:cubicBezTo>
                <a:cubicBezTo>
                  <a:pt x="265286" y="3134408"/>
                  <a:pt x="258805" y="3106027"/>
                  <a:pt x="270990" y="3110288"/>
                </a:cubicBezTo>
                <a:cubicBezTo>
                  <a:pt x="270407" y="3100106"/>
                  <a:pt x="265565" y="3093497"/>
                  <a:pt x="273494" y="3097704"/>
                </a:cubicBezTo>
                <a:cubicBezTo>
                  <a:pt x="273534" y="3094376"/>
                  <a:pt x="274313" y="3092401"/>
                  <a:pt x="275456" y="3091047"/>
                </a:cubicBezTo>
                <a:lnTo>
                  <a:pt x="275980" y="3090672"/>
                </a:lnTo>
                <a:lnTo>
                  <a:pt x="274486" y="3068004"/>
                </a:lnTo>
                <a:lnTo>
                  <a:pt x="275226" y="3065087"/>
                </a:lnTo>
                <a:lnTo>
                  <a:pt x="273050" y="3050191"/>
                </a:lnTo>
                <a:cubicBezTo>
                  <a:pt x="272889" y="3047647"/>
                  <a:pt x="272728" y="3045103"/>
                  <a:pt x="272566" y="3042559"/>
                </a:cubicBezTo>
                <a:lnTo>
                  <a:pt x="271107" y="3040271"/>
                </a:lnTo>
                <a:cubicBezTo>
                  <a:pt x="270265" y="3037872"/>
                  <a:pt x="270006" y="3034528"/>
                  <a:pt x="271065" y="3029072"/>
                </a:cubicBezTo>
                <a:lnTo>
                  <a:pt x="271558" y="3027835"/>
                </a:lnTo>
                <a:cubicBezTo>
                  <a:pt x="270688" y="3024705"/>
                  <a:pt x="268559" y="2982922"/>
                  <a:pt x="268717" y="2964245"/>
                </a:cubicBezTo>
                <a:cubicBezTo>
                  <a:pt x="279502" y="2933904"/>
                  <a:pt x="269365" y="2949568"/>
                  <a:pt x="272511" y="2915772"/>
                </a:cubicBezTo>
                <a:cubicBezTo>
                  <a:pt x="272017" y="2877552"/>
                  <a:pt x="270125" y="2850992"/>
                  <a:pt x="270356" y="2825842"/>
                </a:cubicBezTo>
                <a:cubicBezTo>
                  <a:pt x="269433" y="2814032"/>
                  <a:pt x="268938" y="2727859"/>
                  <a:pt x="273897" y="2734957"/>
                </a:cubicBezTo>
                <a:cubicBezTo>
                  <a:pt x="264242" y="2698391"/>
                  <a:pt x="277769" y="2677127"/>
                  <a:pt x="274458" y="2636572"/>
                </a:cubicBezTo>
                <a:cubicBezTo>
                  <a:pt x="287792" y="2615986"/>
                  <a:pt x="275829" y="2626668"/>
                  <a:pt x="279157" y="2604260"/>
                </a:cubicBezTo>
                <a:cubicBezTo>
                  <a:pt x="279270" y="2587221"/>
                  <a:pt x="288019" y="2599786"/>
                  <a:pt x="288131" y="2582747"/>
                </a:cubicBezTo>
                <a:cubicBezTo>
                  <a:pt x="260352" y="2545890"/>
                  <a:pt x="290145" y="2525479"/>
                  <a:pt x="282516" y="2478755"/>
                </a:cubicBezTo>
                <a:lnTo>
                  <a:pt x="287359" y="2451804"/>
                </a:lnTo>
                <a:cubicBezTo>
                  <a:pt x="285426" y="2443087"/>
                  <a:pt x="285710" y="2414879"/>
                  <a:pt x="289577" y="2408801"/>
                </a:cubicBezTo>
                <a:cubicBezTo>
                  <a:pt x="290424" y="2402768"/>
                  <a:pt x="289064" y="2396183"/>
                  <a:pt x="293203" y="2392670"/>
                </a:cubicBezTo>
                <a:cubicBezTo>
                  <a:pt x="295637" y="2379564"/>
                  <a:pt x="301233" y="2349549"/>
                  <a:pt x="304183" y="2330165"/>
                </a:cubicBezTo>
                <a:cubicBezTo>
                  <a:pt x="298973" y="2319718"/>
                  <a:pt x="309550" y="2303314"/>
                  <a:pt x="310900" y="2276363"/>
                </a:cubicBezTo>
                <a:cubicBezTo>
                  <a:pt x="304874" y="2264930"/>
                  <a:pt x="311891" y="2258198"/>
                  <a:pt x="303909" y="2236310"/>
                </a:cubicBezTo>
                <a:cubicBezTo>
                  <a:pt x="304734" y="2235412"/>
                  <a:pt x="305502" y="2234293"/>
                  <a:pt x="306187" y="2232984"/>
                </a:cubicBezTo>
                <a:cubicBezTo>
                  <a:pt x="310170" y="2225381"/>
                  <a:pt x="310605" y="2213194"/>
                  <a:pt x="307158" y="2205763"/>
                </a:cubicBezTo>
                <a:cubicBezTo>
                  <a:pt x="296601" y="2170883"/>
                  <a:pt x="306474" y="2175442"/>
                  <a:pt x="304860" y="2145703"/>
                </a:cubicBezTo>
                <a:cubicBezTo>
                  <a:pt x="304314" y="2112090"/>
                  <a:pt x="314083" y="2134724"/>
                  <a:pt x="304273" y="2092533"/>
                </a:cubicBezTo>
                <a:cubicBezTo>
                  <a:pt x="308983" y="2088154"/>
                  <a:pt x="303590" y="2066396"/>
                  <a:pt x="301642" y="2057359"/>
                </a:cubicBezTo>
                <a:cubicBezTo>
                  <a:pt x="301720" y="2041038"/>
                  <a:pt x="313213" y="2032807"/>
                  <a:pt x="306736" y="2016105"/>
                </a:cubicBezTo>
                <a:cubicBezTo>
                  <a:pt x="312847" y="2019262"/>
                  <a:pt x="310007" y="1975377"/>
                  <a:pt x="316234" y="1983129"/>
                </a:cubicBezTo>
                <a:cubicBezTo>
                  <a:pt x="322177" y="1972692"/>
                  <a:pt x="313034" y="1967129"/>
                  <a:pt x="318238" y="1956745"/>
                </a:cubicBezTo>
                <a:cubicBezTo>
                  <a:pt x="319718" y="1944884"/>
                  <a:pt x="311423" y="1963350"/>
                  <a:pt x="311341" y="1950160"/>
                </a:cubicBezTo>
                <a:lnTo>
                  <a:pt x="323556" y="1879546"/>
                </a:lnTo>
                <a:cubicBezTo>
                  <a:pt x="320263" y="1869846"/>
                  <a:pt x="322312" y="1862247"/>
                  <a:pt x="326085" y="1854893"/>
                </a:cubicBezTo>
                <a:cubicBezTo>
                  <a:pt x="325955" y="1832625"/>
                  <a:pt x="332007" y="1812578"/>
                  <a:pt x="335058" y="1787684"/>
                </a:cubicBezTo>
                <a:cubicBezTo>
                  <a:pt x="331933" y="1760490"/>
                  <a:pt x="342400" y="1747069"/>
                  <a:pt x="345620" y="1720464"/>
                </a:cubicBezTo>
                <a:cubicBezTo>
                  <a:pt x="337355" y="1693643"/>
                  <a:pt x="360215" y="1703686"/>
                  <a:pt x="360760" y="1681196"/>
                </a:cubicBezTo>
                <a:cubicBezTo>
                  <a:pt x="353923" y="1644243"/>
                  <a:pt x="368449" y="1682451"/>
                  <a:pt x="368483" y="1625881"/>
                </a:cubicBezTo>
                <a:cubicBezTo>
                  <a:pt x="367181" y="1622619"/>
                  <a:pt x="369088" y="1615868"/>
                  <a:pt x="371077" y="1616704"/>
                </a:cubicBezTo>
                <a:cubicBezTo>
                  <a:pt x="371005" y="1604306"/>
                  <a:pt x="384453" y="1569256"/>
                  <a:pt x="383008" y="1551493"/>
                </a:cubicBezTo>
                <a:cubicBezTo>
                  <a:pt x="390598" y="1517303"/>
                  <a:pt x="381821" y="1500132"/>
                  <a:pt x="384834" y="1475233"/>
                </a:cubicBezTo>
                <a:cubicBezTo>
                  <a:pt x="393221" y="1446677"/>
                  <a:pt x="400498" y="1430031"/>
                  <a:pt x="418371" y="1380155"/>
                </a:cubicBezTo>
                <a:lnTo>
                  <a:pt x="469641" y="1210871"/>
                </a:lnTo>
                <a:cubicBezTo>
                  <a:pt x="507460" y="1148093"/>
                  <a:pt x="486915" y="1066841"/>
                  <a:pt x="489701" y="1028427"/>
                </a:cubicBezTo>
                <a:cubicBezTo>
                  <a:pt x="478454" y="1012506"/>
                  <a:pt x="490925" y="999600"/>
                  <a:pt x="486354" y="980383"/>
                </a:cubicBezTo>
                <a:cubicBezTo>
                  <a:pt x="483880" y="937629"/>
                  <a:pt x="471099" y="895192"/>
                  <a:pt x="479762" y="839699"/>
                </a:cubicBezTo>
                <a:cubicBezTo>
                  <a:pt x="444550" y="814685"/>
                  <a:pt x="465776" y="749644"/>
                  <a:pt x="445664" y="696545"/>
                </a:cubicBezTo>
                <a:cubicBezTo>
                  <a:pt x="441558" y="665722"/>
                  <a:pt x="459046" y="617297"/>
                  <a:pt x="440047" y="606615"/>
                </a:cubicBezTo>
                <a:cubicBezTo>
                  <a:pt x="451675" y="592509"/>
                  <a:pt x="432892" y="579307"/>
                  <a:pt x="431225" y="563889"/>
                </a:cubicBezTo>
                <a:cubicBezTo>
                  <a:pt x="438618" y="551582"/>
                  <a:pt x="432225" y="545475"/>
                  <a:pt x="430803" y="534294"/>
                </a:cubicBezTo>
                <a:cubicBezTo>
                  <a:pt x="435364" y="529230"/>
                  <a:pt x="435126" y="519767"/>
                  <a:pt x="429777" y="516548"/>
                </a:cubicBezTo>
                <a:cubicBezTo>
                  <a:pt x="417444" y="521116"/>
                  <a:pt x="423596" y="488251"/>
                  <a:pt x="415090" y="485808"/>
                </a:cubicBezTo>
                <a:cubicBezTo>
                  <a:pt x="413316" y="466733"/>
                  <a:pt x="424116" y="383903"/>
                  <a:pt x="410499" y="369873"/>
                </a:cubicBezTo>
                <a:cubicBezTo>
                  <a:pt x="404034" y="331308"/>
                  <a:pt x="425696" y="275570"/>
                  <a:pt x="425314" y="259180"/>
                </a:cubicBezTo>
                <a:cubicBezTo>
                  <a:pt x="450188" y="242918"/>
                  <a:pt x="384634" y="163766"/>
                  <a:pt x="383240" y="94173"/>
                </a:cubicBezTo>
                <a:cubicBezTo>
                  <a:pt x="385641" y="84795"/>
                  <a:pt x="385609" y="79782"/>
                  <a:pt x="379938" y="77267"/>
                </a:cubicBezTo>
                <a:cubicBezTo>
                  <a:pt x="378301" y="68220"/>
                  <a:pt x="376144" y="54774"/>
                  <a:pt x="373430" y="3885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5FD126-E172-F763-3DF3-671622BD7621}"/>
              </a:ext>
            </a:extLst>
          </p:cNvPr>
          <p:cNvSpPr>
            <a:spLocks noGrp="1"/>
          </p:cNvSpPr>
          <p:nvPr>
            <p:ph type="title"/>
          </p:nvPr>
        </p:nvSpPr>
        <p:spPr>
          <a:xfrm>
            <a:off x="537410" y="413232"/>
            <a:ext cx="5310116" cy="504229"/>
          </a:xfrm>
        </p:spPr>
        <p:txBody>
          <a:bodyPr>
            <a:normAutofit fontScale="90000"/>
          </a:bodyPr>
          <a:lstStyle/>
          <a:p>
            <a:r>
              <a:rPr lang="en-GB" b="1" dirty="0"/>
              <a:t>References</a:t>
            </a:r>
            <a:endParaRPr lang="en-GB" dirty="0"/>
          </a:p>
        </p:txBody>
      </p:sp>
      <p:pic>
        <p:nvPicPr>
          <p:cNvPr id="7" name="Graphic 6" descr="Recycle Sign">
            <a:extLst>
              <a:ext uri="{FF2B5EF4-FFF2-40B4-BE49-F238E27FC236}">
                <a16:creationId xmlns:a16="http://schemas.microsoft.com/office/drawing/2014/main" id="{B6FA648E-7E1B-8522-978A-20FEC5D76C3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74427" y="1573971"/>
            <a:ext cx="3720152" cy="3720152"/>
          </a:xfrm>
          <a:prstGeom prst="rect">
            <a:avLst/>
          </a:prstGeom>
        </p:spPr>
      </p:pic>
      <p:sp>
        <p:nvSpPr>
          <p:cNvPr id="3" name="Content Placeholder 2">
            <a:extLst>
              <a:ext uri="{FF2B5EF4-FFF2-40B4-BE49-F238E27FC236}">
                <a16:creationId xmlns:a16="http://schemas.microsoft.com/office/drawing/2014/main" id="{F1BBC9A4-CE0B-8281-93A9-6E8E5B2C673D}"/>
              </a:ext>
            </a:extLst>
          </p:cNvPr>
          <p:cNvSpPr>
            <a:spLocks noGrp="1"/>
          </p:cNvSpPr>
          <p:nvPr>
            <p:ph idx="1"/>
          </p:nvPr>
        </p:nvSpPr>
        <p:spPr>
          <a:xfrm>
            <a:off x="5069006" y="-1"/>
            <a:ext cx="7122994" cy="6713621"/>
          </a:xfrm>
        </p:spPr>
        <p:txBody>
          <a:bodyPr vert="horz" lIns="91440" tIns="45720" rIns="91440" bIns="45720" rtlCol="0">
            <a:noAutofit/>
          </a:bodyPr>
          <a:lstStyle/>
          <a:p>
            <a:pPr marL="0" indent="0" algn="just">
              <a:lnSpc>
                <a:spcPct val="100000"/>
              </a:lnSpc>
              <a:spcBef>
                <a:spcPts val="0"/>
              </a:spcBef>
            </a:pPr>
            <a:r>
              <a:rPr lang="en-GB" sz="1100" b="1" dirty="0" err="1"/>
              <a:t>Albaroudi</a:t>
            </a:r>
            <a:r>
              <a:rPr lang="en-GB" sz="1100" b="1" dirty="0"/>
              <a:t>, E., Mansouri, T. and </a:t>
            </a:r>
            <a:r>
              <a:rPr lang="en-GB" sz="1100" b="1" dirty="0" err="1"/>
              <a:t>Alameer</a:t>
            </a:r>
            <a:r>
              <a:rPr lang="en-GB" sz="1100" b="1" dirty="0"/>
              <a:t>, A., (2024). A comprehensive review of AI techniques for addressing algorithmic bias in job hiring. </a:t>
            </a:r>
            <a:r>
              <a:rPr lang="en-GB" sz="1100" b="1" i="1" dirty="0"/>
              <a:t>Ai</a:t>
            </a:r>
            <a:r>
              <a:rPr lang="en-GB" sz="1100" b="1" dirty="0"/>
              <a:t>, </a:t>
            </a:r>
            <a:r>
              <a:rPr lang="en-GB" sz="1100" b="1" i="1" dirty="0"/>
              <a:t>5</a:t>
            </a:r>
            <a:r>
              <a:rPr lang="en-GB" sz="1100" b="1" dirty="0"/>
              <a:t>(1), pp.383-404.</a:t>
            </a:r>
            <a:endParaRPr lang="en-GB" sz="1100" b="1" dirty="0">
              <a:ea typeface="Calibri"/>
              <a:cs typeface="Calibri"/>
            </a:endParaRPr>
          </a:p>
          <a:p>
            <a:pPr marL="0" indent="0" algn="just">
              <a:lnSpc>
                <a:spcPct val="100000"/>
              </a:lnSpc>
              <a:spcBef>
                <a:spcPts val="0"/>
              </a:spcBef>
            </a:pPr>
            <a:r>
              <a:rPr lang="en-GB" sz="1100" b="1" dirty="0" err="1"/>
              <a:t>Almulla</a:t>
            </a:r>
            <a:r>
              <a:rPr lang="en-GB" sz="1100" b="1" dirty="0"/>
              <a:t>, M.A. and Al-Rahmi, W.M., (2023). Integrated social cognitive theory with learning input factors: The effects of problem-solving skills and critical thinking skills on learning performance sustainability. </a:t>
            </a:r>
            <a:r>
              <a:rPr lang="en-GB" sz="1100" b="1" i="1" dirty="0"/>
              <a:t>Sustainability</a:t>
            </a:r>
            <a:r>
              <a:rPr lang="en-GB" sz="1100" b="1" dirty="0"/>
              <a:t>, </a:t>
            </a:r>
            <a:r>
              <a:rPr lang="en-GB" sz="1100" b="1" i="1" dirty="0"/>
              <a:t>15</a:t>
            </a:r>
            <a:r>
              <a:rPr lang="en-GB" sz="1100" b="1" dirty="0"/>
              <a:t>(5), p.3978.</a:t>
            </a:r>
            <a:endParaRPr lang="en-GB" sz="1100" b="1" dirty="0">
              <a:ea typeface="Calibri"/>
              <a:cs typeface="Calibri"/>
            </a:endParaRPr>
          </a:p>
          <a:p>
            <a:pPr marL="0" indent="0" algn="just">
              <a:lnSpc>
                <a:spcPct val="100000"/>
              </a:lnSpc>
              <a:spcBef>
                <a:spcPts val="0"/>
              </a:spcBef>
            </a:pPr>
            <a:r>
              <a:rPr lang="en-GB" sz="1100" b="1" dirty="0"/>
              <a:t>APMG International. (2025). </a:t>
            </a:r>
            <a:r>
              <a:rPr lang="en-GB" sz="1100" b="1" i="1" dirty="0"/>
              <a:t>Operations Manager</a:t>
            </a:r>
            <a:r>
              <a:rPr lang="en-GB" sz="1100" b="1" dirty="0"/>
              <a:t>. [online] Available at: </a:t>
            </a:r>
            <a:r>
              <a:rPr lang="en-GB" sz="1100" b="1" u="sng" dirty="0">
                <a:hlinkClick r:id="rId3"/>
              </a:rPr>
              <a:t>https://apmg-international.com/job-role/operations-manager</a:t>
            </a:r>
            <a:r>
              <a:rPr lang="en-GB" sz="1100" b="1" dirty="0"/>
              <a:t>. [Accessed 25 February 2026].</a:t>
            </a:r>
            <a:endParaRPr lang="en-GB" sz="1100" b="1" dirty="0">
              <a:ea typeface="Calibri"/>
              <a:cs typeface="Calibri"/>
            </a:endParaRPr>
          </a:p>
          <a:p>
            <a:pPr marL="0" indent="0" algn="just">
              <a:lnSpc>
                <a:spcPct val="100000"/>
              </a:lnSpc>
              <a:spcBef>
                <a:spcPts val="0"/>
              </a:spcBef>
            </a:pPr>
            <a:r>
              <a:rPr lang="en-GB" sz="1100" b="1" dirty="0"/>
              <a:t>Friebel, G., Heinz, M. and </a:t>
            </a:r>
            <a:r>
              <a:rPr lang="en-GB" sz="1100" b="1" dirty="0" err="1"/>
              <a:t>Zubanov</a:t>
            </a:r>
            <a:r>
              <a:rPr lang="en-GB" sz="1100" b="1" dirty="0"/>
              <a:t>, N., (2022). Middle managers, personnel turnover, and performance: A long‐term field experiment in a retail chain. </a:t>
            </a:r>
            <a:r>
              <a:rPr lang="en-GB" sz="1100" b="1" i="1" dirty="0"/>
              <a:t>Management Science</a:t>
            </a:r>
            <a:r>
              <a:rPr lang="en-GB" sz="1100" b="1" dirty="0"/>
              <a:t>, </a:t>
            </a:r>
            <a:r>
              <a:rPr lang="en-GB" sz="1100" b="1" i="1" dirty="0"/>
              <a:t>68</a:t>
            </a:r>
            <a:r>
              <a:rPr lang="en-GB" sz="1100" b="1" dirty="0"/>
              <a:t>(1), pp.211-229.</a:t>
            </a:r>
            <a:endParaRPr lang="en-GB" sz="1100" b="1" dirty="0">
              <a:ea typeface="Calibri"/>
              <a:cs typeface="Calibri"/>
            </a:endParaRPr>
          </a:p>
          <a:p>
            <a:pPr marL="0" indent="0" algn="just">
              <a:lnSpc>
                <a:spcPct val="100000"/>
              </a:lnSpc>
              <a:spcBef>
                <a:spcPts val="0"/>
              </a:spcBef>
            </a:pPr>
            <a:r>
              <a:rPr lang="en-GB" sz="1100" b="1" dirty="0"/>
              <a:t>Holliday, M. (2021). </a:t>
            </a:r>
            <a:r>
              <a:rPr lang="en-GB" sz="1100" b="1" i="1" dirty="0"/>
              <a:t>Your Guide to Workforce Planning</a:t>
            </a:r>
            <a:r>
              <a:rPr lang="en-GB" sz="1100" b="1" dirty="0"/>
              <a:t>. [online] Oracle NetSuite. Available at: </a:t>
            </a:r>
            <a:r>
              <a:rPr lang="en-GB" sz="1100" b="1" u="sng" dirty="0">
                <a:hlinkClick r:id="rId4"/>
              </a:rPr>
              <a:t>https://www.netsuite.com/portal/resource/articles/human-resources/workforce-planning.shtml</a:t>
            </a:r>
            <a:r>
              <a:rPr lang="en-GB" sz="1100" b="1" dirty="0"/>
              <a:t>. [Accessed 26 February 2026].</a:t>
            </a:r>
            <a:endParaRPr lang="en-GB" sz="1100" b="1" dirty="0">
              <a:ea typeface="Calibri"/>
              <a:cs typeface="Calibri"/>
            </a:endParaRPr>
          </a:p>
          <a:p>
            <a:pPr marL="0" indent="0" algn="just">
              <a:lnSpc>
                <a:spcPct val="100000"/>
              </a:lnSpc>
              <a:spcBef>
                <a:spcPts val="0"/>
              </a:spcBef>
            </a:pPr>
            <a:r>
              <a:rPr lang="en-GB" sz="1100" b="1" dirty="0"/>
              <a:t>HR Guide. (n.d.). </a:t>
            </a:r>
            <a:r>
              <a:rPr lang="en-GB" sz="1100" b="1" i="1" dirty="0"/>
              <a:t>Job Analysis: Job Descriptions</a:t>
            </a:r>
            <a:r>
              <a:rPr lang="en-GB" sz="1100" b="1" dirty="0"/>
              <a:t>. [online] Available at: </a:t>
            </a:r>
            <a:r>
              <a:rPr lang="en-GB" sz="1100" b="1" u="sng" dirty="0">
                <a:hlinkClick r:id="rId5"/>
              </a:rPr>
              <a:t>https://hr-guide.com/data/G051.htm</a:t>
            </a:r>
            <a:r>
              <a:rPr lang="en-GB" sz="1100" b="1" dirty="0"/>
              <a:t>. [Accessed 25 February 2026].</a:t>
            </a:r>
            <a:endParaRPr lang="en-GB" sz="1100" b="1" dirty="0">
              <a:ea typeface="Calibri"/>
              <a:cs typeface="Calibri"/>
            </a:endParaRPr>
          </a:p>
          <a:p>
            <a:pPr marL="0" indent="0" algn="just">
              <a:lnSpc>
                <a:spcPct val="100000"/>
              </a:lnSpc>
              <a:spcBef>
                <a:spcPts val="0"/>
              </a:spcBef>
            </a:pPr>
            <a:r>
              <a:rPr lang="en-GB" sz="1100" b="1" dirty="0"/>
              <a:t>Luther, D. (2023). </a:t>
            </a:r>
            <a:r>
              <a:rPr lang="en-GB" sz="1100" b="1" i="1" dirty="0"/>
              <a:t>15 tips to reduce employee turnover and improve hiring and retention in 2024</a:t>
            </a:r>
            <a:r>
              <a:rPr lang="en-GB" sz="1100" b="1" dirty="0"/>
              <a:t>. [online] Oracle NetSuite. Available at: </a:t>
            </a:r>
            <a:r>
              <a:rPr lang="en-GB" sz="1100" b="1" u="sng" dirty="0">
                <a:hlinkClick r:id="rId6"/>
              </a:rPr>
              <a:t>https://www.netsuite.com/portal/resource/articles/human-resources/reduce-employee-turnover.shtml</a:t>
            </a:r>
            <a:r>
              <a:rPr lang="en-GB" sz="1100" b="1" dirty="0"/>
              <a:t>. [Accessed 24 February 2026].</a:t>
            </a:r>
            <a:endParaRPr lang="en-GB" sz="1100" b="1" dirty="0">
              <a:ea typeface="Calibri"/>
              <a:cs typeface="Calibri"/>
            </a:endParaRPr>
          </a:p>
          <a:p>
            <a:pPr marL="0" indent="0" algn="just">
              <a:lnSpc>
                <a:spcPct val="100000"/>
              </a:lnSpc>
              <a:spcBef>
                <a:spcPts val="0"/>
              </a:spcBef>
            </a:pPr>
            <a:r>
              <a:rPr lang="en-GB" sz="1100" b="1" dirty="0"/>
              <a:t>M&amp;S (2025a). </a:t>
            </a:r>
            <a:r>
              <a:rPr lang="en-GB" sz="1100" b="1" i="1" dirty="0"/>
              <a:t>Sustainability</a:t>
            </a:r>
            <a:r>
              <a:rPr lang="en-GB" sz="1100" b="1" dirty="0"/>
              <a:t>. [online] Marks &amp; Spencer. Available at: </a:t>
            </a:r>
            <a:r>
              <a:rPr lang="en-GB" sz="1100" b="1" u="sng" dirty="0">
                <a:hlinkClick r:id="rId7"/>
              </a:rPr>
              <a:t>https://corporate.marksandspencer.com/sustainability</a:t>
            </a:r>
            <a:r>
              <a:rPr lang="en-GB" sz="1100" b="1" dirty="0"/>
              <a:t> [Accessed 24 February 2026].</a:t>
            </a:r>
            <a:endParaRPr lang="en-GB" sz="1100" b="1" dirty="0">
              <a:ea typeface="Calibri"/>
              <a:cs typeface="Calibri"/>
            </a:endParaRPr>
          </a:p>
          <a:p>
            <a:pPr marL="0" indent="0" algn="just">
              <a:lnSpc>
                <a:spcPct val="100000"/>
              </a:lnSpc>
              <a:spcBef>
                <a:spcPts val="0"/>
              </a:spcBef>
            </a:pPr>
            <a:r>
              <a:rPr lang="en-GB" sz="1100" b="1" dirty="0"/>
              <a:t>M&amp;S (2025b). </a:t>
            </a:r>
            <a:r>
              <a:rPr lang="en-GB" sz="1100" b="1" i="1" dirty="0"/>
              <a:t>M-and-S-Strategic-Report-2025. </a:t>
            </a:r>
            <a:r>
              <a:rPr lang="en-GB" sz="1100" b="1" dirty="0"/>
              <a:t>Available at: </a:t>
            </a:r>
            <a:r>
              <a:rPr lang="en-GB" sz="1100" b="1" u="sng" dirty="0">
                <a:hlinkClick r:id="rId8"/>
              </a:rPr>
              <a:t>https://corporate.marksandspencer.com/sites/marksandspencer/files/2025-05/M-and-S-Strategic-Report-2025.pdf</a:t>
            </a:r>
            <a:r>
              <a:rPr lang="en-GB" sz="1100" b="1" dirty="0"/>
              <a:t>. [Accessed 24 February 2026].</a:t>
            </a:r>
            <a:endParaRPr lang="en-GB" sz="1100" b="1" dirty="0">
              <a:ea typeface="Calibri"/>
              <a:cs typeface="Calibri"/>
            </a:endParaRPr>
          </a:p>
          <a:p>
            <a:pPr marL="0" indent="0" algn="just">
              <a:lnSpc>
                <a:spcPct val="100000"/>
              </a:lnSpc>
              <a:spcBef>
                <a:spcPts val="0"/>
              </a:spcBef>
            </a:pPr>
            <a:r>
              <a:rPr lang="en-GB" sz="1100" b="1" dirty="0"/>
              <a:t>M&amp;S. (2023). </a:t>
            </a:r>
            <a:r>
              <a:rPr lang="en-GB" sz="1100" b="1" i="1" dirty="0"/>
              <a:t>Annual Report</a:t>
            </a:r>
            <a:r>
              <a:rPr lang="en-GB" sz="1100" b="1" dirty="0"/>
              <a:t>. [online] Marks &amp; Spencer. Available at: </a:t>
            </a:r>
            <a:r>
              <a:rPr lang="en-GB" sz="1100" b="1" u="sng" dirty="0">
                <a:hlinkClick r:id="rId9"/>
              </a:rPr>
              <a:t>https://corporate.marksandspencer.com/sites/marksandspencer/files/2023-06/M%26S_2023_Annual_Report.pdf</a:t>
            </a:r>
            <a:r>
              <a:rPr lang="en-GB" sz="1100" b="1" dirty="0"/>
              <a:t>. [Accessed 26 February 2026].</a:t>
            </a:r>
            <a:endParaRPr lang="en-GB" sz="1100" b="1" dirty="0">
              <a:ea typeface="Calibri"/>
              <a:cs typeface="Calibri"/>
            </a:endParaRPr>
          </a:p>
          <a:p>
            <a:pPr marL="0" indent="0" algn="just">
              <a:lnSpc>
                <a:spcPct val="100000"/>
              </a:lnSpc>
              <a:spcBef>
                <a:spcPts val="0"/>
              </a:spcBef>
            </a:pPr>
            <a:r>
              <a:rPr lang="en-GB" sz="1100" b="1" dirty="0"/>
              <a:t>M&amp;S. (2025c). </a:t>
            </a:r>
            <a:r>
              <a:rPr lang="en-GB" sz="1100" b="1" i="1" dirty="0"/>
              <a:t>Our hiring process – FAQs</a:t>
            </a:r>
            <a:r>
              <a:rPr lang="en-GB" sz="1100" b="1" dirty="0"/>
              <a:t>. [online] Available at: </a:t>
            </a:r>
            <a:r>
              <a:rPr lang="en-GB" sz="1100" b="1" u="sng" dirty="0">
                <a:hlinkClick r:id="rId10"/>
              </a:rPr>
              <a:t>https://jobs.marksandspencer.com/our-hiring-process-faqs</a:t>
            </a:r>
            <a:r>
              <a:rPr lang="en-GB" sz="1100" b="1" dirty="0"/>
              <a:t>. [Accessed 26 February 2026].</a:t>
            </a:r>
            <a:endParaRPr lang="en-GB" sz="1100" b="1" dirty="0">
              <a:ea typeface="Calibri"/>
              <a:cs typeface="Calibri"/>
            </a:endParaRPr>
          </a:p>
          <a:p>
            <a:pPr marL="0" indent="0" algn="just">
              <a:lnSpc>
                <a:spcPct val="100000"/>
              </a:lnSpc>
              <a:spcBef>
                <a:spcPts val="0"/>
              </a:spcBef>
            </a:pPr>
            <a:r>
              <a:rPr lang="en-GB" sz="1100" b="1" dirty="0" err="1"/>
              <a:t>Mcleod</a:t>
            </a:r>
            <a:r>
              <a:rPr lang="en-GB" sz="1100" b="1" dirty="0"/>
              <a:t>, S. (2023). </a:t>
            </a:r>
            <a:r>
              <a:rPr lang="en-GB" sz="1100" b="1" i="1" dirty="0"/>
              <a:t>Humanistic approach in psychology</a:t>
            </a:r>
            <a:r>
              <a:rPr lang="en-GB" sz="1100" b="1" dirty="0"/>
              <a:t>. [online] Simply Psychology. Available at: </a:t>
            </a:r>
            <a:r>
              <a:rPr lang="en-GB" sz="1100" b="1" u="sng" dirty="0">
                <a:hlinkClick r:id="rId11"/>
              </a:rPr>
              <a:t>https://www.simplypsychology.org/humanistic.html</a:t>
            </a:r>
            <a:r>
              <a:rPr lang="en-GB" sz="1100" b="1" dirty="0"/>
              <a:t>. [Accessed 27 February 2026].</a:t>
            </a:r>
            <a:endParaRPr lang="en-GB" sz="1100" b="1" dirty="0">
              <a:ea typeface="Calibri"/>
              <a:cs typeface="Calibri"/>
            </a:endParaRPr>
          </a:p>
          <a:p>
            <a:pPr marL="0" indent="0" algn="just">
              <a:lnSpc>
                <a:spcPct val="100000"/>
              </a:lnSpc>
              <a:spcBef>
                <a:spcPts val="0"/>
              </a:spcBef>
            </a:pPr>
            <a:r>
              <a:rPr lang="en-GB" sz="1100" b="1" dirty="0" err="1"/>
              <a:t>Mcleod</a:t>
            </a:r>
            <a:r>
              <a:rPr lang="en-GB" sz="1100" b="1" dirty="0"/>
              <a:t>, S. (2025). </a:t>
            </a:r>
            <a:r>
              <a:rPr lang="en-GB" sz="1100" b="1" i="1" dirty="0"/>
              <a:t>Kolb’s Learning Styles and Experiential Learning Cycle</a:t>
            </a:r>
            <a:r>
              <a:rPr lang="en-GB" sz="1100" b="1" dirty="0"/>
              <a:t>. [online] Simply Psychology. Available at: </a:t>
            </a:r>
            <a:r>
              <a:rPr lang="en-GB" sz="1100" b="1" u="sng" dirty="0">
                <a:hlinkClick r:id="rId12"/>
              </a:rPr>
              <a:t>https://www.simplypsychology.org/learning-kolb.html</a:t>
            </a:r>
            <a:r>
              <a:rPr lang="en-GB" sz="1100" b="1" dirty="0"/>
              <a:t>. [Accessed 27 February 2026].</a:t>
            </a:r>
            <a:endParaRPr lang="en-GB" sz="1100" b="1" dirty="0">
              <a:ea typeface="Calibri"/>
              <a:cs typeface="Calibri"/>
            </a:endParaRPr>
          </a:p>
          <a:p>
            <a:pPr marL="0" indent="0" algn="just">
              <a:lnSpc>
                <a:spcPct val="100000"/>
              </a:lnSpc>
              <a:spcBef>
                <a:spcPts val="0"/>
              </a:spcBef>
            </a:pPr>
            <a:r>
              <a:rPr lang="en-GB" sz="1100" b="1" dirty="0"/>
              <a:t>Ridgway, M., Oldridge, L. and Mavin, S., (2025). ‘</a:t>
            </a:r>
            <a:r>
              <a:rPr lang="en-GB" sz="1100" b="1" dirty="0" err="1"/>
              <a:t>Leading’by</a:t>
            </a:r>
            <a:r>
              <a:rPr lang="en-GB" sz="1100" b="1" dirty="0"/>
              <a:t> example? Gendered language in Human Resource job adverts. </a:t>
            </a:r>
            <a:r>
              <a:rPr lang="en-GB" sz="1100" b="1" i="1" dirty="0"/>
              <a:t>Human Resource Management Journal</a:t>
            </a:r>
            <a:r>
              <a:rPr lang="en-GB" sz="1100" b="1" dirty="0"/>
              <a:t>, </a:t>
            </a:r>
            <a:r>
              <a:rPr lang="en-GB" sz="1100" b="1" i="1" dirty="0"/>
              <a:t>35</a:t>
            </a:r>
            <a:r>
              <a:rPr lang="en-GB" sz="1100" b="1" dirty="0"/>
              <a:t>(1), pp.1-24.</a:t>
            </a:r>
            <a:endParaRPr lang="en-GB" sz="1100" b="1" dirty="0">
              <a:ea typeface="Calibri"/>
              <a:cs typeface="Calibri"/>
            </a:endParaRPr>
          </a:p>
          <a:p>
            <a:pPr marL="0" indent="0" algn="just">
              <a:lnSpc>
                <a:spcPct val="100000"/>
              </a:lnSpc>
              <a:spcBef>
                <a:spcPts val="0"/>
              </a:spcBef>
            </a:pPr>
            <a:r>
              <a:rPr lang="en-GB" sz="1100" b="1" dirty="0"/>
              <a:t>SHRM. (n.d.). </a:t>
            </a:r>
            <a:r>
              <a:rPr lang="en-GB" sz="1100" b="1" i="1" dirty="0"/>
              <a:t>Performing Job Analysis</a:t>
            </a:r>
            <a:r>
              <a:rPr lang="en-GB" sz="1100" b="1" dirty="0"/>
              <a:t>. [online] Available at: </a:t>
            </a:r>
            <a:r>
              <a:rPr lang="en-GB" sz="1100" b="1" u="sng" dirty="0">
                <a:hlinkClick r:id="rId13"/>
              </a:rPr>
              <a:t>https://www.shrm.org/in/topics-tools/tools/toolkits/performing-job-analysis</a:t>
            </a:r>
            <a:r>
              <a:rPr lang="en-GB" sz="1100" b="1" dirty="0"/>
              <a:t>. [Accessed 25 February 2026].</a:t>
            </a:r>
            <a:endParaRPr lang="en-GB" sz="1100" b="1" dirty="0">
              <a:ea typeface="Calibri"/>
              <a:cs typeface="Calibri"/>
            </a:endParaRPr>
          </a:p>
          <a:p>
            <a:pPr marL="0" indent="0" algn="just">
              <a:lnSpc>
                <a:spcPct val="100000"/>
              </a:lnSpc>
              <a:spcBef>
                <a:spcPts val="0"/>
              </a:spcBef>
            </a:pPr>
            <a:r>
              <a:rPr lang="en-GB" sz="1100" b="1" dirty="0" err="1"/>
              <a:t>Susetyarini</a:t>
            </a:r>
            <a:r>
              <a:rPr lang="en-GB" sz="1100" b="1" dirty="0"/>
              <a:t>, R.E., </a:t>
            </a:r>
            <a:r>
              <a:rPr lang="en-GB" sz="1100" b="1" dirty="0" err="1"/>
              <a:t>Baiduri</a:t>
            </a:r>
            <a:r>
              <a:rPr lang="en-GB" sz="1100" b="1" dirty="0"/>
              <a:t>, B., </a:t>
            </a:r>
            <a:r>
              <a:rPr lang="en-GB" sz="1100" b="1" dirty="0" err="1"/>
              <a:t>Darmayanti</a:t>
            </a:r>
            <a:r>
              <a:rPr lang="en-GB" sz="1100" b="1" dirty="0"/>
              <a:t>, R., </a:t>
            </a:r>
            <a:r>
              <a:rPr lang="en-GB" sz="1100" b="1" dirty="0" err="1"/>
              <a:t>Nuryami</a:t>
            </a:r>
            <a:r>
              <a:rPr lang="en-GB" sz="1100" b="1" dirty="0"/>
              <a:t>, N., Siregar, Y.S., Sahara, N. and </a:t>
            </a:r>
            <a:r>
              <a:rPr lang="en-GB" sz="1100" b="1" dirty="0" err="1"/>
              <a:t>Suprayitno</a:t>
            </a:r>
            <a:r>
              <a:rPr lang="en-GB" sz="1100" b="1" dirty="0"/>
              <a:t>, K., (2024). Learning Reform: Why does Behavioral Theory prevent interactive teaching?. </a:t>
            </a:r>
            <a:r>
              <a:rPr lang="en-GB" sz="1100" b="1" i="1" dirty="0"/>
              <a:t>AMCA Journal of Community Development</a:t>
            </a:r>
            <a:r>
              <a:rPr lang="en-GB" sz="1100" b="1" dirty="0"/>
              <a:t>, </a:t>
            </a:r>
            <a:r>
              <a:rPr lang="en-GB" sz="1100" b="1" i="1" dirty="0"/>
              <a:t>4</a:t>
            </a:r>
            <a:r>
              <a:rPr lang="en-GB" sz="1100" b="1" dirty="0"/>
              <a:t>(1), pp.43-50.</a:t>
            </a:r>
            <a:endParaRPr lang="en-GB" sz="1100" b="1" dirty="0">
              <a:ea typeface="Calibri"/>
              <a:cs typeface="Calibri"/>
            </a:endParaRPr>
          </a:p>
          <a:p>
            <a:pPr marL="0" indent="0" algn="just">
              <a:lnSpc>
                <a:spcPct val="100000"/>
              </a:lnSpc>
              <a:spcBef>
                <a:spcPts val="0"/>
              </a:spcBef>
            </a:pPr>
            <a:r>
              <a:rPr lang="en-GB" sz="1100" b="1" dirty="0" err="1"/>
              <a:t>Zhongling</a:t>
            </a:r>
            <a:r>
              <a:rPr lang="en-GB" sz="1100" b="1" dirty="0"/>
              <a:t>, W., </a:t>
            </a:r>
            <a:r>
              <a:rPr lang="en-GB" sz="1100" b="1" dirty="0" err="1"/>
              <a:t>Ruanggoon</a:t>
            </a:r>
            <a:r>
              <a:rPr lang="en-GB" sz="1100" b="1" dirty="0"/>
              <a:t>, J. and </a:t>
            </a:r>
            <a:r>
              <a:rPr lang="en-GB" sz="1100" b="1" dirty="0" err="1"/>
              <a:t>Farungthong</a:t>
            </a:r>
            <a:r>
              <a:rPr lang="en-GB" sz="1100" b="1" dirty="0"/>
              <a:t>, S., (2024). Strategic performance management: A case study of company A’s response to the competitive environment. </a:t>
            </a:r>
            <a:r>
              <a:rPr lang="en-GB" sz="1100" b="1" i="1" dirty="0"/>
              <a:t>Science, Technology, and Social Sciences Procedia</a:t>
            </a:r>
            <a:r>
              <a:rPr lang="en-GB" sz="1100" b="1" dirty="0"/>
              <a:t>, </a:t>
            </a:r>
            <a:r>
              <a:rPr lang="en-GB" sz="1100" b="1" i="1" dirty="0"/>
              <a:t>2024</a:t>
            </a:r>
            <a:r>
              <a:rPr lang="en-GB" sz="1100" b="1" dirty="0"/>
              <a:t>(5), pp.CiM12-CiM12.</a:t>
            </a:r>
            <a:endParaRPr lang="en-GB" sz="1100" b="1" dirty="0">
              <a:ea typeface="Calibri"/>
              <a:cs typeface="Calibri"/>
            </a:endParaRPr>
          </a:p>
          <a:p>
            <a:pPr marL="0" indent="0" algn="just">
              <a:lnSpc>
                <a:spcPct val="100000"/>
              </a:lnSpc>
              <a:spcBef>
                <a:spcPts val="0"/>
              </a:spcBef>
            </a:pPr>
            <a:endParaRPr lang="en-GB" sz="1100" b="1" dirty="0">
              <a:ea typeface="Calibri"/>
              <a:cs typeface="Calibri"/>
            </a:endParaRPr>
          </a:p>
        </p:txBody>
      </p:sp>
    </p:spTree>
    <p:extLst>
      <p:ext uri="{BB962C8B-B14F-4D97-AF65-F5344CB8AC3E}">
        <p14:creationId xmlns:p14="http://schemas.microsoft.com/office/powerpoint/2010/main" val="32858104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TotalTime>
  <Words>3348</Words>
  <Application>Microsoft Office PowerPoint</Application>
  <PresentationFormat>Widescreen</PresentationFormat>
  <Paragraphs>196</Paragraphs>
  <Slides>18</Slides>
  <Notes>15</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Recruitment and Development Strategies for Managerial Performance in Marks &amp; Spencer</vt:lpstr>
      <vt:lpstr>Table of Contents</vt:lpstr>
      <vt:lpstr>Introduction to Marks &amp; Spencer (M&amp;S)</vt:lpstr>
      <vt:lpstr>Business Strategy and Organisational Context</vt:lpstr>
      <vt:lpstr>Importance of Effective Recruitment in Retail Organisations</vt:lpstr>
      <vt:lpstr>Overview of Selected Role: Department Manager</vt:lpstr>
      <vt:lpstr>Role Responsibilities and Strategic Contribution</vt:lpstr>
      <vt:lpstr>Job Analysis and Competency Requirements</vt:lpstr>
      <vt:lpstr>Job Description Structure</vt:lpstr>
      <vt:lpstr>Person Specification Framework</vt:lpstr>
      <vt:lpstr>Identification of Learning and Development Needs</vt:lpstr>
      <vt:lpstr>Behaviourist Learning Theory Application</vt:lpstr>
      <vt:lpstr>Cognitivist Learning Theory Application</vt:lpstr>
      <vt:lpstr>Humanist Learning Theory Application</vt:lpstr>
      <vt:lpstr>Experiential Learning Application</vt:lpstr>
      <vt:lpstr>Critical Comparison of Learning Theories in Retail Context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Recruitment and Development Strategies for Managerial Performance in Marks &amp; Spencer</dc:title>
  <cp:lastModifiedBy>Aurel Cotoi (2418192)</cp:lastModifiedBy>
  <cp:revision>2</cp:revision>
  <dcterms:created xsi:type="dcterms:W3CDTF">2026-03-02T15:18:35Z</dcterms:created>
  <dcterms:modified xsi:type="dcterms:W3CDTF">2026-03-14T11:35:14Z</dcterms:modified>
</cp:coreProperties>
</file>