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07" dt="2026-10-15T09:49:00.499"/>
    <p1510:client id="{7694D9FB-7530-5205-3695-2BEE5A8FB8A4}" v="164" dt="2026-10-15T09:29:32.328"/>
    <p1510:client id="{E5E32C4A-8012-011D-76E8-3374C7998C2F}" v="95" dt="2026-10-15T09:09:33.888"/>
    <p1510:client id="{FE59FBB3-D0EA-6080-B787-7BF70CEC7691}" v="4" dt="2026-10-15T08:43:47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ndana Kola" userId="S::c.kola@uwtsd.ac.uk::41570f9f-f7dc-43ab-bcdc-c8e87b886ac9" providerId="AD" clId="Web-{00000000-0000-0000-0000-000000000000}"/>
    <pc:docChg chg="modSld">
      <pc:chgData name="Chandana Kola" userId="S::c.kola@uwtsd.ac.uk::41570f9f-f7dc-43ab-bcdc-c8e87b886ac9" providerId="AD" clId="Web-{00000000-0000-0000-0000-000000000000}" dt="2026-10-15T09:49:00.499" v="155" actId="20577"/>
      <pc:docMkLst>
        <pc:docMk/>
      </pc:docMkLst>
      <pc:sldChg chg="modSp">
        <pc:chgData name="Chandana Kola" userId="S::c.kola@uwtsd.ac.uk::41570f9f-f7dc-43ab-bcdc-c8e87b886ac9" providerId="AD" clId="Web-{00000000-0000-0000-0000-000000000000}" dt="2026-10-15T08:31:46.381" v="50" actId="20577"/>
        <pc:sldMkLst>
          <pc:docMk/>
          <pc:sldMk cId="0" sldId="256"/>
        </pc:sldMkLst>
        <pc:spChg chg="mod">
          <ac:chgData name="Chandana Kola" userId="S::c.kola@uwtsd.ac.uk::41570f9f-f7dc-43ab-bcdc-c8e87b886ac9" providerId="AD" clId="Web-{00000000-0000-0000-0000-000000000000}" dt="2026-10-15T08:31:46.381" v="50" actId="20577"/>
          <ac:spMkLst>
            <pc:docMk/>
            <pc:sldMk cId="0" sldId="256"/>
            <ac:spMk id="8" creationId="{00000000-0000-0000-0000-000000000000}"/>
          </ac:spMkLst>
        </pc:spChg>
      </pc:sldChg>
      <pc:sldChg chg="delSp modSp">
        <pc:chgData name="Chandana Kola" userId="S::c.kola@uwtsd.ac.uk::41570f9f-f7dc-43ab-bcdc-c8e87b886ac9" providerId="AD" clId="Web-{00000000-0000-0000-0000-000000000000}" dt="2026-10-15T08:21:09.635" v="27" actId="20577"/>
        <pc:sldMkLst>
          <pc:docMk/>
          <pc:sldMk cId="0" sldId="257"/>
        </pc:sldMkLst>
        <pc:spChg chg="mod">
          <ac:chgData name="Chandana Kola" userId="S::c.kola@uwtsd.ac.uk::41570f9f-f7dc-43ab-bcdc-c8e87b886ac9" providerId="AD" clId="Web-{00000000-0000-0000-0000-000000000000}" dt="2026-10-15T08:20:26.696" v="18" actId="20577"/>
          <ac:spMkLst>
            <pc:docMk/>
            <pc:sldMk cId="0" sldId="257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21:09.635" v="27" actId="20577"/>
          <ac:spMkLst>
            <pc:docMk/>
            <pc:sldMk cId="0" sldId="257"/>
            <ac:spMk id="13" creationId="{00000000-0000-0000-0000-000000000000}"/>
          </ac:spMkLst>
        </pc:spChg>
        <pc:spChg chg="del mod">
          <ac:chgData name="Chandana Kola" userId="S::c.kola@uwtsd.ac.uk::41570f9f-f7dc-43ab-bcdc-c8e87b886ac9" providerId="AD" clId="Web-{00000000-0000-0000-0000-000000000000}" dt="2026-10-15T08:19:35.070" v="4"/>
          <ac:spMkLst>
            <pc:docMk/>
            <pc:sldMk cId="0" sldId="257"/>
            <ac:spMk id="21" creationId="{00000000-0000-0000-0000-000000000000}"/>
          </ac:spMkLst>
        </pc:spChg>
      </pc:sldChg>
      <pc:sldChg chg="delSp modSp">
        <pc:chgData name="Chandana Kola" userId="S::c.kola@uwtsd.ac.uk::41570f9f-f7dc-43ab-bcdc-c8e87b886ac9" providerId="AD" clId="Web-{00000000-0000-0000-0000-000000000000}" dt="2026-10-15T08:22:02.136" v="35" actId="20577"/>
        <pc:sldMkLst>
          <pc:docMk/>
          <pc:sldMk cId="0" sldId="258"/>
        </pc:sldMkLst>
        <pc:spChg chg="mod">
          <ac:chgData name="Chandana Kola" userId="S::c.kola@uwtsd.ac.uk::41570f9f-f7dc-43ab-bcdc-c8e87b886ac9" providerId="AD" clId="Web-{00000000-0000-0000-0000-000000000000}" dt="2026-10-15T08:22:02.136" v="35" actId="20577"/>
          <ac:spMkLst>
            <pc:docMk/>
            <pc:sldMk cId="0" sldId="258"/>
            <ac:spMk id="13" creationId="{00000000-0000-0000-0000-000000000000}"/>
          </ac:spMkLst>
        </pc:spChg>
        <pc:spChg chg="del mod">
          <ac:chgData name="Chandana Kola" userId="S::c.kola@uwtsd.ac.uk::41570f9f-f7dc-43ab-bcdc-c8e87b886ac9" providerId="AD" clId="Web-{00000000-0000-0000-0000-000000000000}" dt="2026-10-15T08:21:40.495" v="30"/>
          <ac:spMkLst>
            <pc:docMk/>
            <pc:sldMk cId="0" sldId="258"/>
            <ac:spMk id="19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21:50.417" v="33" actId="14100"/>
          <ac:spMkLst>
            <pc:docMk/>
            <pc:sldMk cId="0" sldId="258"/>
            <ac:spMk id="20" creationId="{00000000-0000-0000-0000-000000000000}"/>
          </ac:spMkLst>
        </pc:spChg>
      </pc:sldChg>
      <pc:sldChg chg="delSp modSp addAnim delAnim">
        <pc:chgData name="Chandana Kola" userId="S::c.kola@uwtsd.ac.uk::41570f9f-f7dc-43ab-bcdc-c8e87b886ac9" providerId="AD" clId="Web-{00000000-0000-0000-0000-000000000000}" dt="2026-10-15T09:42:08.680" v="141"/>
        <pc:sldMkLst>
          <pc:docMk/>
          <pc:sldMk cId="0" sldId="259"/>
        </pc:sldMkLst>
        <pc:spChg chg="mod">
          <ac:chgData name="Chandana Kola" userId="S::c.kola@uwtsd.ac.uk::41570f9f-f7dc-43ab-bcdc-c8e87b886ac9" providerId="AD" clId="Web-{00000000-0000-0000-0000-000000000000}" dt="2026-10-15T08:36:05.002" v="81" actId="20577"/>
          <ac:spMkLst>
            <pc:docMk/>
            <pc:sldMk cId="0" sldId="259"/>
            <ac:spMk id="8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37:03.661" v="104" actId="20577"/>
          <ac:spMkLst>
            <pc:docMk/>
            <pc:sldMk cId="0" sldId="259"/>
            <ac:spMk id="11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36:55.739" v="100" actId="20577"/>
          <ac:spMkLst>
            <pc:docMk/>
            <pc:sldMk cId="0" sldId="259"/>
            <ac:spMk id="14" creationId="{00000000-0000-0000-0000-000000000000}"/>
          </ac:spMkLst>
        </pc:spChg>
        <pc:spChg chg="del mod">
          <ac:chgData name="Chandana Kola" userId="S::c.kola@uwtsd.ac.uk::41570f9f-f7dc-43ab-bcdc-c8e87b886ac9" providerId="AD" clId="Web-{00000000-0000-0000-0000-000000000000}" dt="2026-10-15T08:37:37.834" v="107"/>
          <ac:spMkLst>
            <pc:docMk/>
            <pc:sldMk cId="0" sldId="259"/>
            <ac:spMk id="24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00000000-0000-0000-0000-000000000000}" dt="2026-10-15T09:45:03.148" v="152" actId="20577"/>
        <pc:sldMkLst>
          <pc:docMk/>
          <pc:sldMk cId="0" sldId="260"/>
        </pc:sldMkLst>
        <pc:spChg chg="mod">
          <ac:chgData name="Chandana Kola" userId="S::c.kola@uwtsd.ac.uk::41570f9f-f7dc-43ab-bcdc-c8e87b886ac9" providerId="AD" clId="Web-{00000000-0000-0000-0000-000000000000}" dt="2026-10-15T09:45:03.148" v="152" actId="20577"/>
          <ac:spMkLst>
            <pc:docMk/>
            <pc:sldMk cId="0" sldId="260"/>
            <ac:spMk id="4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39:19.515" v="123" actId="20577"/>
          <ac:spMkLst>
            <pc:docMk/>
            <pc:sldMk cId="0" sldId="260"/>
            <ac:spMk id="11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39:29.063" v="126" actId="14100"/>
          <ac:spMkLst>
            <pc:docMk/>
            <pc:sldMk cId="0" sldId="260"/>
            <ac:spMk id="14" creationId="{00000000-0000-0000-0000-000000000000}"/>
          </ac:spMkLst>
        </pc:spChg>
        <pc:spChg chg="mod">
          <ac:chgData name="Chandana Kola" userId="S::c.kola@uwtsd.ac.uk::41570f9f-f7dc-43ab-bcdc-c8e87b886ac9" providerId="AD" clId="Web-{00000000-0000-0000-0000-000000000000}" dt="2026-10-15T08:39:41.720" v="128" actId="20577"/>
          <ac:spMkLst>
            <pc:docMk/>
            <pc:sldMk cId="0" sldId="260"/>
            <ac:spMk id="22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00000000-0000-0000-0000-000000000000}" dt="2026-10-15T09:49:00.499" v="155" actId="20577"/>
        <pc:sldMkLst>
          <pc:docMk/>
          <pc:sldMk cId="0" sldId="264"/>
        </pc:sldMkLst>
        <pc:spChg chg="mod">
          <ac:chgData name="Chandana Kola" userId="S::c.kola@uwtsd.ac.uk::41570f9f-f7dc-43ab-bcdc-c8e87b886ac9" providerId="AD" clId="Web-{00000000-0000-0000-0000-000000000000}" dt="2026-10-15T09:49:00.499" v="155" actId="20577"/>
          <ac:spMkLst>
            <pc:docMk/>
            <pc:sldMk cId="0" sldId="264"/>
            <ac:spMk id="26" creationId="{00000000-0000-0000-0000-000000000000}"/>
          </ac:spMkLst>
        </pc:spChg>
      </pc:sldChg>
    </pc:docChg>
  </pc:docChgLst>
  <pc:docChgLst>
    <pc:chgData name="Chandana Kola" userId="S::c.kola@uwtsd.ac.uk::41570f9f-f7dc-43ab-bcdc-c8e87b886ac9" providerId="AD" clId="Web-{E5E32C4A-8012-011D-76E8-3374C7998C2F}"/>
    <pc:docChg chg="delSld modSld">
      <pc:chgData name="Chandana Kola" userId="S::c.kola@uwtsd.ac.uk::41570f9f-f7dc-43ab-bcdc-c8e87b886ac9" providerId="AD" clId="Web-{E5E32C4A-8012-011D-76E8-3374C7998C2F}" dt="2026-10-15T09:09:33.888" v="78"/>
      <pc:docMkLst>
        <pc:docMk/>
      </pc:docMkLst>
      <pc:sldChg chg="modSp">
        <pc:chgData name="Chandana Kola" userId="S::c.kola@uwtsd.ac.uk::41570f9f-f7dc-43ab-bcdc-c8e87b886ac9" providerId="AD" clId="Web-{E5E32C4A-8012-011D-76E8-3374C7998C2F}" dt="2026-10-15T09:00:07.662" v="4" actId="20577"/>
        <pc:sldMkLst>
          <pc:docMk/>
          <pc:sldMk cId="0" sldId="259"/>
        </pc:sldMkLst>
        <pc:spChg chg="mod">
          <ac:chgData name="Chandana Kola" userId="S::c.kola@uwtsd.ac.uk::41570f9f-f7dc-43ab-bcdc-c8e87b886ac9" providerId="AD" clId="Web-{E5E32C4A-8012-011D-76E8-3374C7998C2F}" dt="2026-10-15T09:00:07.662" v="4" actId="20577"/>
          <ac:spMkLst>
            <pc:docMk/>
            <pc:sldMk cId="0" sldId="259"/>
            <ac:spMk id="4" creationId="{00000000-0000-0000-0000-000000000000}"/>
          </ac:spMkLst>
        </pc:spChg>
      </pc:sldChg>
      <pc:sldChg chg="delSp modSp">
        <pc:chgData name="Chandana Kola" userId="S::c.kola@uwtsd.ac.uk::41570f9f-f7dc-43ab-bcdc-c8e87b886ac9" providerId="AD" clId="Web-{E5E32C4A-8012-011D-76E8-3374C7998C2F}" dt="2026-10-15T09:01:12.774" v="13" actId="14100"/>
        <pc:sldMkLst>
          <pc:docMk/>
          <pc:sldMk cId="0" sldId="261"/>
        </pc:sldMkLst>
        <pc:spChg chg="mod">
          <ac:chgData name="Chandana Kola" userId="S::c.kola@uwtsd.ac.uk::41570f9f-f7dc-43ab-bcdc-c8e87b886ac9" providerId="AD" clId="Web-{E5E32C4A-8012-011D-76E8-3374C7998C2F}" dt="2026-10-15T08:59:32.052" v="0" actId="14100"/>
          <ac:spMkLst>
            <pc:docMk/>
            <pc:sldMk cId="0" sldId="261"/>
            <ac:spMk id="3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8:59:40.458" v="1" actId="1076"/>
          <ac:spMkLst>
            <pc:docMk/>
            <pc:sldMk cId="0" sldId="261"/>
            <ac:spMk id="32" creationId="{00000000-0000-0000-0000-000000000000}"/>
          </ac:spMkLst>
        </pc:spChg>
        <pc:spChg chg="del mod">
          <ac:chgData name="Chandana Kola" userId="S::c.kola@uwtsd.ac.uk::41570f9f-f7dc-43ab-bcdc-c8e87b886ac9" providerId="AD" clId="Web-{E5E32C4A-8012-011D-76E8-3374C7998C2F}" dt="2026-10-15T09:00:55.977" v="9"/>
          <ac:spMkLst>
            <pc:docMk/>
            <pc:sldMk cId="0" sldId="261"/>
            <ac:spMk id="34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1:12.774" v="13" actId="14100"/>
          <ac:spMkLst>
            <pc:docMk/>
            <pc:sldMk cId="0" sldId="261"/>
            <ac:spMk id="35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1:49.557" v="16" actId="14100"/>
        <pc:sldMkLst>
          <pc:docMk/>
          <pc:sldMk cId="0" sldId="262"/>
        </pc:sldMkLst>
        <pc:spChg chg="mod">
          <ac:chgData name="Chandana Kola" userId="S::c.kola@uwtsd.ac.uk::41570f9f-f7dc-43ab-bcdc-c8e87b886ac9" providerId="AD" clId="Web-{E5E32C4A-8012-011D-76E8-3374C7998C2F}" dt="2026-10-15T09:01:44.666" v="15" actId="14100"/>
          <ac:spMkLst>
            <pc:docMk/>
            <pc:sldMk cId="0" sldId="262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1:49.557" v="16" actId="14100"/>
          <ac:spMkLst>
            <pc:docMk/>
            <pc:sldMk cId="0" sldId="262"/>
            <ac:spMk id="26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2:26.402" v="20" actId="14100"/>
        <pc:sldMkLst>
          <pc:docMk/>
          <pc:sldMk cId="0" sldId="263"/>
        </pc:sldMkLst>
        <pc:spChg chg="mod">
          <ac:chgData name="Chandana Kola" userId="S::c.kola@uwtsd.ac.uk::41570f9f-f7dc-43ab-bcdc-c8e87b886ac9" providerId="AD" clId="Web-{E5E32C4A-8012-011D-76E8-3374C7998C2F}" dt="2026-10-15T09:02:14.808" v="18" actId="20577"/>
          <ac:spMkLst>
            <pc:docMk/>
            <pc:sldMk cId="0" sldId="263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2:17.886" v="19" actId="14100"/>
          <ac:spMkLst>
            <pc:docMk/>
            <pc:sldMk cId="0" sldId="263"/>
            <ac:spMk id="13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2:26.402" v="20" actId="14100"/>
          <ac:spMkLst>
            <pc:docMk/>
            <pc:sldMk cId="0" sldId="263"/>
            <ac:spMk id="15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4:56.892" v="47" actId="20577"/>
        <pc:sldMkLst>
          <pc:docMk/>
          <pc:sldMk cId="0" sldId="264"/>
        </pc:sldMkLst>
        <pc:spChg chg="mod">
          <ac:chgData name="Chandana Kola" userId="S::c.kola@uwtsd.ac.uk::41570f9f-f7dc-43ab-bcdc-c8e87b886ac9" providerId="AD" clId="Web-{E5E32C4A-8012-011D-76E8-3374C7998C2F}" dt="2026-10-15T09:04:17.672" v="42" actId="20577"/>
          <ac:spMkLst>
            <pc:docMk/>
            <pc:sldMk cId="0" sldId="264"/>
            <ac:spMk id="26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4:00.483" v="37" actId="1076"/>
          <ac:spMkLst>
            <pc:docMk/>
            <pc:sldMk cId="0" sldId="264"/>
            <ac:spMk id="27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4:43.266" v="45" actId="20577"/>
          <ac:spMkLst>
            <pc:docMk/>
            <pc:sldMk cId="0" sldId="264"/>
            <ac:spMk id="3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4:56.892" v="47" actId="20577"/>
          <ac:spMkLst>
            <pc:docMk/>
            <pc:sldMk cId="0" sldId="264"/>
            <ac:spMk id="31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5:21.892" v="48" actId="14100"/>
        <pc:sldMkLst>
          <pc:docMk/>
          <pc:sldMk cId="0" sldId="265"/>
        </pc:sldMkLst>
        <pc:spChg chg="mod">
          <ac:chgData name="Chandana Kola" userId="S::c.kola@uwtsd.ac.uk::41570f9f-f7dc-43ab-bcdc-c8e87b886ac9" providerId="AD" clId="Web-{E5E32C4A-8012-011D-76E8-3374C7998C2F}" dt="2026-10-15T09:05:21.892" v="48" actId="14100"/>
          <ac:spMkLst>
            <pc:docMk/>
            <pc:sldMk cId="0" sldId="265"/>
            <ac:spMk id="14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6:25.035" v="52" actId="14100"/>
        <pc:sldMkLst>
          <pc:docMk/>
          <pc:sldMk cId="0" sldId="267"/>
        </pc:sldMkLst>
        <pc:spChg chg="mod">
          <ac:chgData name="Chandana Kola" userId="S::c.kola@uwtsd.ac.uk::41570f9f-f7dc-43ab-bcdc-c8e87b886ac9" providerId="AD" clId="Web-{E5E32C4A-8012-011D-76E8-3374C7998C2F}" dt="2026-10-15T09:06:13.926" v="49" actId="14100"/>
          <ac:spMkLst>
            <pc:docMk/>
            <pc:sldMk cId="0" sldId="267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6:17.129" v="50" actId="14100"/>
          <ac:spMkLst>
            <pc:docMk/>
            <pc:sldMk cId="0" sldId="267"/>
            <ac:spMk id="13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6:21.520" v="51" actId="14100"/>
          <ac:spMkLst>
            <pc:docMk/>
            <pc:sldMk cId="0" sldId="267"/>
            <ac:spMk id="14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6:25.035" v="52" actId="14100"/>
          <ac:spMkLst>
            <pc:docMk/>
            <pc:sldMk cId="0" sldId="267"/>
            <ac:spMk id="16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6:52.333" v="56" actId="1076"/>
        <pc:sldMkLst>
          <pc:docMk/>
          <pc:sldMk cId="0" sldId="268"/>
        </pc:sldMkLst>
        <pc:spChg chg="mod">
          <ac:chgData name="Chandana Kola" userId="S::c.kola@uwtsd.ac.uk::41570f9f-f7dc-43ab-bcdc-c8e87b886ac9" providerId="AD" clId="Web-{E5E32C4A-8012-011D-76E8-3374C7998C2F}" dt="2026-10-15T09:06:36.989" v="53" actId="14100"/>
          <ac:spMkLst>
            <pc:docMk/>
            <pc:sldMk cId="0" sldId="268"/>
            <ac:spMk id="17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6:52.333" v="56" actId="1076"/>
          <ac:spMkLst>
            <pc:docMk/>
            <pc:sldMk cId="0" sldId="268"/>
            <ac:spMk id="21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6:42.442" v="54" actId="14100"/>
          <ac:spMkLst>
            <pc:docMk/>
            <pc:sldMk cId="0" sldId="268"/>
            <ac:spMk id="23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7:05.896" v="59" actId="14100"/>
        <pc:sldMkLst>
          <pc:docMk/>
          <pc:sldMk cId="0" sldId="269"/>
        </pc:sldMkLst>
        <pc:spChg chg="mod">
          <ac:chgData name="Chandana Kola" userId="S::c.kola@uwtsd.ac.uk::41570f9f-f7dc-43ab-bcdc-c8e87b886ac9" providerId="AD" clId="Web-{E5E32C4A-8012-011D-76E8-3374C7998C2F}" dt="2026-10-15T09:06:59.130" v="57" actId="14100"/>
          <ac:spMkLst>
            <pc:docMk/>
            <pc:sldMk cId="0" sldId="269"/>
            <ac:spMk id="25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02.599" v="58" actId="14100"/>
          <ac:spMkLst>
            <pc:docMk/>
            <pc:sldMk cId="0" sldId="269"/>
            <ac:spMk id="28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05.896" v="59" actId="14100"/>
          <ac:spMkLst>
            <pc:docMk/>
            <pc:sldMk cId="0" sldId="269"/>
            <ac:spMk id="31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8:00.352" v="67" actId="14100"/>
        <pc:sldMkLst>
          <pc:docMk/>
          <pc:sldMk cId="0" sldId="271"/>
        </pc:sldMkLst>
        <pc:spChg chg="mod">
          <ac:chgData name="Chandana Kola" userId="S::c.kola@uwtsd.ac.uk::41570f9f-f7dc-43ab-bcdc-c8e87b886ac9" providerId="AD" clId="Web-{E5E32C4A-8012-011D-76E8-3374C7998C2F}" dt="2026-10-15T09:07:23.522" v="60" actId="14100"/>
          <ac:spMkLst>
            <pc:docMk/>
            <pc:sldMk cId="0" sldId="271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29.913" v="62" actId="14100"/>
          <ac:spMkLst>
            <pc:docMk/>
            <pc:sldMk cId="0" sldId="271"/>
            <ac:spMk id="11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34.867" v="63" actId="14100"/>
          <ac:spMkLst>
            <pc:docMk/>
            <pc:sldMk cId="0" sldId="271"/>
            <ac:spMk id="13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38.820" v="64" actId="14100"/>
          <ac:spMkLst>
            <pc:docMk/>
            <pc:sldMk cId="0" sldId="271"/>
            <ac:spMk id="16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7:52.414" v="66" actId="20577"/>
          <ac:spMkLst>
            <pc:docMk/>
            <pc:sldMk cId="0" sldId="271"/>
            <ac:spMk id="18" creationId="{00000000-0000-0000-0000-000000000000}"/>
          </ac:spMkLst>
        </pc:spChg>
        <pc:picChg chg="mod">
          <ac:chgData name="Chandana Kola" userId="S::c.kola@uwtsd.ac.uk::41570f9f-f7dc-43ab-bcdc-c8e87b886ac9" providerId="AD" clId="Web-{E5E32C4A-8012-011D-76E8-3374C7998C2F}" dt="2026-10-15T09:08:00.352" v="67" actId="14100"/>
          <ac:picMkLst>
            <pc:docMk/>
            <pc:sldMk cId="0" sldId="271"/>
            <ac:picMk id="17" creationId="{00000000-0000-0000-0000-000000000000}"/>
          </ac:picMkLst>
        </pc:picChg>
      </pc:sldChg>
      <pc:sldChg chg="modSp">
        <pc:chgData name="Chandana Kola" userId="S::c.kola@uwtsd.ac.uk::41570f9f-f7dc-43ab-bcdc-c8e87b886ac9" providerId="AD" clId="Web-{E5E32C4A-8012-011D-76E8-3374C7998C2F}" dt="2026-10-15T09:08:14.743" v="69" actId="14100"/>
        <pc:sldMkLst>
          <pc:docMk/>
          <pc:sldMk cId="0" sldId="272"/>
        </pc:sldMkLst>
        <pc:spChg chg="mod">
          <ac:chgData name="Chandana Kola" userId="S::c.kola@uwtsd.ac.uk::41570f9f-f7dc-43ab-bcdc-c8e87b886ac9" providerId="AD" clId="Web-{E5E32C4A-8012-011D-76E8-3374C7998C2F}" dt="2026-10-15T09:08:09.321" v="68" actId="14100"/>
          <ac:spMkLst>
            <pc:docMk/>
            <pc:sldMk cId="0" sldId="272"/>
            <ac:spMk id="17" creationId="{00000000-0000-0000-0000-000000000000}"/>
          </ac:spMkLst>
        </pc:spChg>
        <pc:picChg chg="mod">
          <ac:chgData name="Chandana Kola" userId="S::c.kola@uwtsd.ac.uk::41570f9f-f7dc-43ab-bcdc-c8e87b886ac9" providerId="AD" clId="Web-{E5E32C4A-8012-011D-76E8-3374C7998C2F}" dt="2026-10-15T09:08:14.743" v="69" actId="14100"/>
          <ac:picMkLst>
            <pc:docMk/>
            <pc:sldMk cId="0" sldId="272"/>
            <ac:picMk id="14" creationId="{00000000-0000-0000-0000-000000000000}"/>
          </ac:picMkLst>
        </pc:picChg>
      </pc:sldChg>
      <pc:sldChg chg="modSp">
        <pc:chgData name="Chandana Kola" userId="S::c.kola@uwtsd.ac.uk::41570f9f-f7dc-43ab-bcdc-c8e87b886ac9" providerId="AD" clId="Web-{E5E32C4A-8012-011D-76E8-3374C7998C2F}" dt="2026-10-15T09:08:27.385" v="70" actId="14100"/>
        <pc:sldMkLst>
          <pc:docMk/>
          <pc:sldMk cId="0" sldId="273"/>
        </pc:sldMkLst>
        <pc:spChg chg="mod">
          <ac:chgData name="Chandana Kola" userId="S::c.kola@uwtsd.ac.uk::41570f9f-f7dc-43ab-bcdc-c8e87b886ac9" providerId="AD" clId="Web-{E5E32C4A-8012-011D-76E8-3374C7998C2F}" dt="2026-10-15T09:08:27.385" v="70" actId="14100"/>
          <ac:spMkLst>
            <pc:docMk/>
            <pc:sldMk cId="0" sldId="273"/>
            <ac:spMk id="14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8:43.651" v="71" actId="14100"/>
        <pc:sldMkLst>
          <pc:docMk/>
          <pc:sldMk cId="0" sldId="274"/>
        </pc:sldMkLst>
        <pc:spChg chg="mod">
          <ac:chgData name="Chandana Kola" userId="S::c.kola@uwtsd.ac.uk::41570f9f-f7dc-43ab-bcdc-c8e87b886ac9" providerId="AD" clId="Web-{E5E32C4A-8012-011D-76E8-3374C7998C2F}" dt="2026-10-15T09:08:43.651" v="71" actId="14100"/>
          <ac:spMkLst>
            <pc:docMk/>
            <pc:sldMk cId="0" sldId="274"/>
            <ac:spMk id="14" creationId="{00000000-0000-0000-0000-000000000000}"/>
          </ac:spMkLst>
        </pc:spChg>
      </pc:sldChg>
      <pc:sldChg chg="modSp">
        <pc:chgData name="Chandana Kola" userId="S::c.kola@uwtsd.ac.uk::41570f9f-f7dc-43ab-bcdc-c8e87b886ac9" providerId="AD" clId="Web-{E5E32C4A-8012-011D-76E8-3374C7998C2F}" dt="2026-10-15T09:09:10.871" v="73" actId="688"/>
        <pc:sldMkLst>
          <pc:docMk/>
          <pc:sldMk cId="0" sldId="276"/>
        </pc:sldMkLst>
        <pc:spChg chg="mod">
          <ac:chgData name="Chandana Kola" userId="S::c.kola@uwtsd.ac.uk::41570f9f-f7dc-43ab-bcdc-c8e87b886ac9" providerId="AD" clId="Web-{E5E32C4A-8012-011D-76E8-3374C7998C2F}" dt="2026-10-15T09:09:10.871" v="73" actId="688"/>
          <ac:spMkLst>
            <pc:docMk/>
            <pc:sldMk cId="0" sldId="276"/>
            <ac:spMk id="20" creationId="{00000000-0000-0000-0000-000000000000}"/>
          </ac:spMkLst>
        </pc:spChg>
      </pc:sldChg>
      <pc:sldChg chg="del">
        <pc:chgData name="Chandana Kola" userId="S::c.kola@uwtsd.ac.uk::41570f9f-f7dc-43ab-bcdc-c8e87b886ac9" providerId="AD" clId="Web-{E5E32C4A-8012-011D-76E8-3374C7998C2F}" dt="2026-10-15T09:09:18.028" v="74"/>
        <pc:sldMkLst>
          <pc:docMk/>
          <pc:sldMk cId="0" sldId="277"/>
        </pc:sldMkLst>
      </pc:sldChg>
      <pc:sldChg chg="modSp del">
        <pc:chgData name="Chandana Kola" userId="S::c.kola@uwtsd.ac.uk::41570f9f-f7dc-43ab-bcdc-c8e87b886ac9" providerId="AD" clId="Web-{E5E32C4A-8012-011D-76E8-3374C7998C2F}" dt="2026-10-15T09:09:31.059" v="77"/>
        <pc:sldMkLst>
          <pc:docMk/>
          <pc:sldMk cId="0" sldId="278"/>
        </pc:sldMkLst>
        <pc:spChg chg="mod">
          <ac:chgData name="Chandana Kola" userId="S::c.kola@uwtsd.ac.uk::41570f9f-f7dc-43ab-bcdc-c8e87b886ac9" providerId="AD" clId="Web-{E5E32C4A-8012-011D-76E8-3374C7998C2F}" dt="2026-10-15T09:09:24.887" v="75" actId="14100"/>
          <ac:spMkLst>
            <pc:docMk/>
            <pc:sldMk cId="0" sldId="278"/>
            <ac:spMk id="10" creationId="{00000000-0000-0000-0000-000000000000}"/>
          </ac:spMkLst>
        </pc:spChg>
        <pc:spChg chg="mod">
          <ac:chgData name="Chandana Kola" userId="S::c.kola@uwtsd.ac.uk::41570f9f-f7dc-43ab-bcdc-c8e87b886ac9" providerId="AD" clId="Web-{E5E32C4A-8012-011D-76E8-3374C7998C2F}" dt="2026-10-15T09:09:28.137" v="76" actId="14100"/>
          <ac:spMkLst>
            <pc:docMk/>
            <pc:sldMk cId="0" sldId="278"/>
            <ac:spMk id="13" creationId="{00000000-0000-0000-0000-000000000000}"/>
          </ac:spMkLst>
        </pc:spChg>
      </pc:sldChg>
      <pc:sldChg chg="del">
        <pc:chgData name="Chandana Kola" userId="S::c.kola@uwtsd.ac.uk::41570f9f-f7dc-43ab-bcdc-c8e87b886ac9" providerId="AD" clId="Web-{E5E32C4A-8012-011D-76E8-3374C7998C2F}" dt="2026-10-15T09:09:33.888" v="78"/>
        <pc:sldMkLst>
          <pc:docMk/>
          <pc:sldMk cId="0" sldId="279"/>
        </pc:sldMkLst>
      </pc:sldChg>
    </pc:docChg>
  </pc:docChgLst>
  <pc:docChgLst>
    <pc:chgData name="Chandana Kola" userId="S::c.kola@uwtsd.ac.uk::41570f9f-f7dc-43ab-bcdc-c8e87b886ac9" providerId="AD" clId="Web-{7694D9FB-7530-5205-3695-2BEE5A8FB8A4}"/>
    <pc:docChg chg="modSld">
      <pc:chgData name="Chandana Kola" userId="S::c.kola@uwtsd.ac.uk::41570f9f-f7dc-43ab-bcdc-c8e87b886ac9" providerId="AD" clId="Web-{7694D9FB-7530-5205-3695-2BEE5A8FB8A4}" dt="2026-10-15T09:29:32.328" v="158"/>
      <pc:docMkLst>
        <pc:docMk/>
      </pc:docMkLst>
      <pc:sldChg chg="modSp addAnim delAnim">
        <pc:chgData name="Chandana Kola" userId="S::c.kola@uwtsd.ac.uk::41570f9f-f7dc-43ab-bcdc-c8e87b886ac9" providerId="AD" clId="Web-{7694D9FB-7530-5205-3695-2BEE5A8FB8A4}" dt="2026-10-15T09:29:32.328" v="158"/>
        <pc:sldMkLst>
          <pc:docMk/>
          <pc:sldMk cId="0" sldId="257"/>
        </pc:sldMkLst>
        <pc:spChg chg="mod">
          <ac:chgData name="Chandana Kola" userId="S::c.kola@uwtsd.ac.uk::41570f9f-f7dc-43ab-bcdc-c8e87b886ac9" providerId="AD" clId="Web-{7694D9FB-7530-5205-3695-2BEE5A8FB8A4}" dt="2026-10-15T09:11:47.700" v="3" actId="20577"/>
          <ac:spMkLst>
            <pc:docMk/>
            <pc:sldMk cId="0" sldId="257"/>
            <ac:spMk id="4" creationId="{00000000-0000-0000-0000-000000000000}"/>
          </ac:spMkLst>
        </pc:spChg>
      </pc:sldChg>
      <pc:sldChg chg="addAnim">
        <pc:chgData name="Chandana Kola" userId="S::c.kola@uwtsd.ac.uk::41570f9f-f7dc-43ab-bcdc-c8e87b886ac9" providerId="AD" clId="Web-{7694D9FB-7530-5205-3695-2BEE5A8FB8A4}" dt="2026-10-15T09:12:44.812" v="17"/>
        <pc:sldMkLst>
          <pc:docMk/>
          <pc:sldMk cId="0" sldId="258"/>
        </pc:sldMkLst>
      </pc:sldChg>
      <pc:sldChg chg="addAnim">
        <pc:chgData name="Chandana Kola" userId="S::c.kola@uwtsd.ac.uk::41570f9f-f7dc-43ab-bcdc-c8e87b886ac9" providerId="AD" clId="Web-{7694D9FB-7530-5205-3695-2BEE5A8FB8A4}" dt="2026-10-15T09:13:19.891" v="25"/>
        <pc:sldMkLst>
          <pc:docMk/>
          <pc:sldMk cId="0" sldId="259"/>
        </pc:sldMkLst>
      </pc:sldChg>
      <pc:sldChg chg="modSp addAnim">
        <pc:chgData name="Chandana Kola" userId="S::c.kola@uwtsd.ac.uk::41570f9f-f7dc-43ab-bcdc-c8e87b886ac9" providerId="AD" clId="Web-{7694D9FB-7530-5205-3695-2BEE5A8FB8A4}" dt="2026-10-15T09:13:56.206" v="35" actId="1076"/>
        <pc:sldMkLst>
          <pc:docMk/>
          <pc:sldMk cId="0" sldId="260"/>
        </pc:sldMkLst>
        <pc:spChg chg="mod">
          <ac:chgData name="Chandana Kola" userId="S::c.kola@uwtsd.ac.uk::41570f9f-f7dc-43ab-bcdc-c8e87b886ac9" providerId="AD" clId="Web-{7694D9FB-7530-5205-3695-2BEE5A8FB8A4}" dt="2026-10-15T09:13:56.206" v="35" actId="1076"/>
          <ac:spMkLst>
            <pc:docMk/>
            <pc:sldMk cId="0" sldId="260"/>
            <ac:spMk id="22" creationId="{00000000-0000-0000-0000-000000000000}"/>
          </ac:spMkLst>
        </pc:spChg>
      </pc:sldChg>
      <pc:sldChg chg="addAnim">
        <pc:chgData name="Chandana Kola" userId="S::c.kola@uwtsd.ac.uk::41570f9f-f7dc-43ab-bcdc-c8e87b886ac9" providerId="AD" clId="Web-{7694D9FB-7530-5205-3695-2BEE5A8FB8A4}" dt="2026-10-15T09:14:43.520" v="48"/>
        <pc:sldMkLst>
          <pc:docMk/>
          <pc:sldMk cId="0" sldId="261"/>
        </pc:sldMkLst>
      </pc:sldChg>
      <pc:sldChg chg="addAnim">
        <pc:chgData name="Chandana Kola" userId="S::c.kola@uwtsd.ac.uk::41570f9f-f7dc-43ab-bcdc-c8e87b886ac9" providerId="AD" clId="Web-{7694D9FB-7530-5205-3695-2BEE5A8FB8A4}" dt="2026-10-15T09:15:08.740" v="56"/>
        <pc:sldMkLst>
          <pc:docMk/>
          <pc:sldMk cId="0" sldId="262"/>
        </pc:sldMkLst>
      </pc:sldChg>
      <pc:sldChg chg="addAnim delAnim">
        <pc:chgData name="Chandana Kola" userId="S::c.kola@uwtsd.ac.uk::41570f9f-f7dc-43ab-bcdc-c8e87b886ac9" providerId="AD" clId="Web-{7694D9FB-7530-5205-3695-2BEE5A8FB8A4}" dt="2026-10-15T09:16:43.776" v="67"/>
        <pc:sldMkLst>
          <pc:docMk/>
          <pc:sldMk cId="0" sldId="263"/>
        </pc:sldMkLst>
      </pc:sldChg>
      <pc:sldChg chg="addAnim">
        <pc:chgData name="Chandana Kola" userId="S::c.kola@uwtsd.ac.uk::41570f9f-f7dc-43ab-bcdc-c8e87b886ac9" providerId="AD" clId="Web-{7694D9FB-7530-5205-3695-2BEE5A8FB8A4}" dt="2026-10-15T09:17:11.965" v="76"/>
        <pc:sldMkLst>
          <pc:docMk/>
          <pc:sldMk cId="0" sldId="264"/>
        </pc:sldMkLst>
      </pc:sldChg>
      <pc:sldChg chg="addAnim">
        <pc:chgData name="Chandana Kola" userId="S::c.kola@uwtsd.ac.uk::41570f9f-f7dc-43ab-bcdc-c8e87b886ac9" providerId="AD" clId="Web-{7694D9FB-7530-5205-3695-2BEE5A8FB8A4}" dt="2026-10-15T09:17:45.904" v="81"/>
        <pc:sldMkLst>
          <pc:docMk/>
          <pc:sldMk cId="0" sldId="265"/>
        </pc:sldMkLst>
      </pc:sldChg>
      <pc:sldChg chg="addAnim">
        <pc:chgData name="Chandana Kola" userId="S::c.kola@uwtsd.ac.uk::41570f9f-f7dc-43ab-bcdc-c8e87b886ac9" providerId="AD" clId="Web-{7694D9FB-7530-5205-3695-2BEE5A8FB8A4}" dt="2026-10-15T09:18:07.108" v="88"/>
        <pc:sldMkLst>
          <pc:docMk/>
          <pc:sldMk cId="0" sldId="266"/>
        </pc:sldMkLst>
      </pc:sldChg>
      <pc:sldChg chg="addAnim">
        <pc:chgData name="Chandana Kola" userId="S::c.kola@uwtsd.ac.uk::41570f9f-f7dc-43ab-bcdc-c8e87b886ac9" providerId="AD" clId="Web-{7694D9FB-7530-5205-3695-2BEE5A8FB8A4}" dt="2026-10-15T09:18:35.656" v="92"/>
        <pc:sldMkLst>
          <pc:docMk/>
          <pc:sldMk cId="0" sldId="267"/>
        </pc:sldMkLst>
      </pc:sldChg>
      <pc:sldChg chg="addAnim">
        <pc:chgData name="Chandana Kola" userId="S::c.kola@uwtsd.ac.uk::41570f9f-f7dc-43ab-bcdc-c8e87b886ac9" providerId="AD" clId="Web-{7694D9FB-7530-5205-3695-2BEE5A8FB8A4}" dt="2026-10-15T09:18:55.829" v="96"/>
        <pc:sldMkLst>
          <pc:docMk/>
          <pc:sldMk cId="0" sldId="268"/>
        </pc:sldMkLst>
      </pc:sldChg>
      <pc:sldChg chg="addAnim">
        <pc:chgData name="Chandana Kola" userId="S::c.kola@uwtsd.ac.uk::41570f9f-f7dc-43ab-bcdc-c8e87b886ac9" providerId="AD" clId="Web-{7694D9FB-7530-5205-3695-2BEE5A8FB8A4}" dt="2026-10-15T09:19:11.658" v="100"/>
        <pc:sldMkLst>
          <pc:docMk/>
          <pc:sldMk cId="0" sldId="269"/>
        </pc:sldMkLst>
      </pc:sldChg>
      <pc:sldChg chg="addAnim">
        <pc:chgData name="Chandana Kola" userId="S::c.kola@uwtsd.ac.uk::41570f9f-f7dc-43ab-bcdc-c8e87b886ac9" providerId="AD" clId="Web-{7694D9FB-7530-5205-3695-2BEE5A8FB8A4}" dt="2026-10-15T09:19:36.612" v="107"/>
        <pc:sldMkLst>
          <pc:docMk/>
          <pc:sldMk cId="0" sldId="270"/>
        </pc:sldMkLst>
      </pc:sldChg>
      <pc:sldChg chg="addAnim">
        <pc:chgData name="Chandana Kola" userId="S::c.kola@uwtsd.ac.uk::41570f9f-f7dc-43ab-bcdc-c8e87b886ac9" providerId="AD" clId="Web-{7694D9FB-7530-5205-3695-2BEE5A8FB8A4}" dt="2026-10-15T09:21:14.648" v="115"/>
        <pc:sldMkLst>
          <pc:docMk/>
          <pc:sldMk cId="0" sldId="271"/>
        </pc:sldMkLst>
      </pc:sldChg>
      <pc:sldChg chg="addAnim">
        <pc:chgData name="Chandana Kola" userId="S::c.kola@uwtsd.ac.uk::41570f9f-f7dc-43ab-bcdc-c8e87b886ac9" providerId="AD" clId="Web-{7694D9FB-7530-5205-3695-2BEE5A8FB8A4}" dt="2026-10-15T09:21:44.071" v="120"/>
        <pc:sldMkLst>
          <pc:docMk/>
          <pc:sldMk cId="0" sldId="272"/>
        </pc:sldMkLst>
      </pc:sldChg>
      <pc:sldChg chg="addAnim">
        <pc:chgData name="Chandana Kola" userId="S::c.kola@uwtsd.ac.uk::41570f9f-f7dc-43ab-bcdc-c8e87b886ac9" providerId="AD" clId="Web-{7694D9FB-7530-5205-3695-2BEE5A8FB8A4}" dt="2026-10-15T09:22:30.995" v="126"/>
        <pc:sldMkLst>
          <pc:docMk/>
          <pc:sldMk cId="0" sldId="273"/>
        </pc:sldMkLst>
      </pc:sldChg>
      <pc:sldChg chg="addAnim">
        <pc:chgData name="Chandana Kola" userId="S::c.kola@uwtsd.ac.uk::41570f9f-f7dc-43ab-bcdc-c8e87b886ac9" providerId="AD" clId="Web-{7694D9FB-7530-5205-3695-2BEE5A8FB8A4}" dt="2026-10-15T09:22:49.621" v="130"/>
        <pc:sldMkLst>
          <pc:docMk/>
          <pc:sldMk cId="0" sldId="274"/>
        </pc:sldMkLst>
      </pc:sldChg>
      <pc:sldChg chg="delSp modSp">
        <pc:chgData name="Chandana Kola" userId="S::c.kola@uwtsd.ac.uk::41570f9f-f7dc-43ab-bcdc-c8e87b886ac9" providerId="AD" clId="Web-{7694D9FB-7530-5205-3695-2BEE5A8FB8A4}" dt="2026-10-15T09:23:43.061" v="144"/>
        <pc:sldMkLst>
          <pc:docMk/>
          <pc:sldMk cId="0" sldId="275"/>
        </pc:sldMkLst>
        <pc:spChg chg="del mod">
          <ac:chgData name="Chandana Kola" userId="S::c.kola@uwtsd.ac.uk::41570f9f-f7dc-43ab-bcdc-c8e87b886ac9" providerId="AD" clId="Web-{7694D9FB-7530-5205-3695-2BEE5A8FB8A4}" dt="2026-10-15T09:23:43.061" v="144"/>
          <ac:spMkLst>
            <pc:docMk/>
            <pc:sldMk cId="0" sldId="275"/>
            <ac:spMk id="21" creationId="{00000000-0000-0000-0000-000000000000}"/>
          </ac:spMkLst>
        </pc:spChg>
      </pc:sldChg>
    </pc:docChg>
  </pc:docChgLst>
  <pc:docChgLst>
    <pc:chgData name="Chandana Kola" userId="S::c.kola@uwtsd.ac.uk::41570f9f-f7dc-43ab-bcdc-c8e87b886ac9" providerId="AD" clId="Web-{FE59FBB3-D0EA-6080-B787-7BF70CEC7691}"/>
    <pc:docChg chg="modSld">
      <pc:chgData name="Chandana Kola" userId="S::c.kola@uwtsd.ac.uk::41570f9f-f7dc-43ab-bcdc-c8e87b886ac9" providerId="AD" clId="Web-{FE59FBB3-D0EA-6080-B787-7BF70CEC7691}" dt="2026-10-15T08:43:47.598" v="2" actId="20577"/>
      <pc:docMkLst>
        <pc:docMk/>
      </pc:docMkLst>
      <pc:sldChg chg="modSp">
        <pc:chgData name="Chandana Kola" userId="S::c.kola@uwtsd.ac.uk::41570f9f-f7dc-43ab-bcdc-c8e87b886ac9" providerId="AD" clId="Web-{FE59FBB3-D0EA-6080-B787-7BF70CEC7691}" dt="2026-10-15T08:43:47.598" v="2" actId="20577"/>
        <pc:sldMkLst>
          <pc:docMk/>
          <pc:sldMk cId="0" sldId="256"/>
        </pc:sldMkLst>
        <pc:spChg chg="mod">
          <ac:chgData name="Chandana Kola" userId="S::c.kola@uwtsd.ac.uk::41570f9f-f7dc-43ab-bcdc-c8e87b886ac9" providerId="AD" clId="Web-{FE59FBB3-D0EA-6080-B787-7BF70CEC7691}" dt="2026-10-15T08:43:47.598" v="2" actId="20577"/>
          <ac:spMkLst>
            <pc:docMk/>
            <pc:sldMk cId="0" sldId="256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D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58368"/>
            <a:ext cx="6583680" cy="3200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1" i="0">
                <a:solidFill>
                  <a:srgbClr val="F6BE2B"/>
                </a:solidFill>
                <a:latin typeface="Aptos"/>
              </a:defRPr>
            </a:pPr>
            <a:r>
              <a:t>ACBA 4022  |  FUNDAMENTALS OF CONSTRUCTION TECHNOLOGY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17320"/>
            <a:ext cx="6400800" cy="1508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3400" b="1" i="0">
                <a:solidFill>
                  <a:srgbClr val="FFFFFF"/>
                </a:solidFill>
                <a:latin typeface="Aptos"/>
              </a:defRPr>
            </a:pPr>
            <a:r>
              <a:t>TRADITIONAL</a:t>
            </a:r>
          </a:p>
          <a:p>
            <a:pPr algn="l">
              <a:spcAft>
                <a:spcPts val="500"/>
              </a:spcAft>
              <a:defRPr sz="3400" b="1" i="0">
                <a:solidFill>
                  <a:srgbClr val="FFFFFF"/>
                </a:solidFill>
                <a:latin typeface="Aptos"/>
              </a:defRPr>
            </a:pPr>
            <a:r>
              <a:t>WALLS &amp; FLOORS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3232" y="3154680"/>
            <a:ext cx="5669280" cy="365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DAE6EE"/>
                </a:solidFill>
                <a:latin typeface="Aptos"/>
              </a:defRPr>
            </a:pPr>
            <a:r>
              <a:t>Session 4  •  2-hour interactive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3232" y="3840480"/>
            <a:ext cx="4302460" cy="6981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700" b="0" i="0">
                <a:solidFill>
                  <a:srgbClr val="FFFFFF"/>
                </a:solidFill>
                <a:latin typeface="Aptos"/>
              </a:defRPr>
            </a:pPr>
            <a:r>
              <a:t>Understand how older buildings were built —</a:t>
            </a:r>
            <a:endParaRPr lang="en-US"/>
          </a:p>
          <a:p>
            <a:pPr>
              <a:spcAft>
                <a:spcPts val="500"/>
              </a:spcAft>
              <a:defRPr sz="1700" b="0" i="0">
                <a:solidFill>
                  <a:srgbClr val="FFFFFF"/>
                </a:solidFill>
                <a:latin typeface="Aptos"/>
              </a:defRPr>
            </a:pPr>
            <a:r>
              <a:rPr lang="en-GB"/>
              <a:t> </a:t>
            </a:r>
            <a:r>
              <a:t>and how to investigate them today.</a:t>
            </a:r>
          </a:p>
        </p:txBody>
      </p:sp>
      <p:sp>
        <p:nvSpPr>
          <p:cNvPr id="6" name="Rectangle 5"/>
          <p:cNvSpPr/>
          <p:nvPr/>
        </p:nvSpPr>
        <p:spPr>
          <a:xfrm>
            <a:off x="713232" y="4956048"/>
            <a:ext cx="1508760" cy="82296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_visual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594360"/>
            <a:ext cx="4572000" cy="53949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3232" y="5989320"/>
            <a:ext cx="2544223" cy="326243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1" i="0">
                <a:solidFill>
                  <a:srgbClr val="F6BE2B"/>
                </a:solidFill>
                <a:latin typeface="Aptos"/>
              </a:defRPr>
            </a:pPr>
            <a:r>
              <a:t>• Discuss • Sketch • Diagnose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4686026" cy="449354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what can an old floor or wall tell us?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94360" y="1097280"/>
            <a:ext cx="5212080" cy="192024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58952" y="1207007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THINK — 30 seconds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4192" y="1600200"/>
            <a:ext cx="3527097" cy="95975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Imagine a house built around 1900.</a:t>
            </a:r>
            <a:endParaRPr lang="en-US"/>
          </a:p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What clues might tell you how its walls and floors were constructed?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0760" y="1097280"/>
            <a:ext cx="5440680" cy="192024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245352" y="1207007"/>
            <a:ext cx="51114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PAIR — 90 seconds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5352" y="1600200"/>
            <a:ext cx="4900188" cy="6981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Compare ideas with the person beside you.</a:t>
            </a:r>
            <a:endParaRPr lang="en-US"/>
          </a:p>
          <a:p>
            <a:pPr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rPr lang="en-GB"/>
              <a:t> </a:t>
            </a:r>
            <a:r>
              <a:t>Choose one clue and explain what it might tell you.</a:t>
            </a: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731520" y="3429000"/>
            <a:ext cx="4389120" cy="3200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1" i="0">
                <a:solidFill>
                  <a:srgbClr val="0F2D49"/>
                </a:solidFill>
                <a:latin typeface="Aptos"/>
              </a:defRPr>
            </a:pPr>
            <a:r>
              <a:t>SHARE — invite 3 quick answers</a:t>
            </a:r>
          </a:p>
        </p:txBody>
      </p:sp>
      <p:sp>
        <p:nvSpPr>
          <p:cNvPr id="15" name="Oval 14"/>
          <p:cNvSpPr/>
          <p:nvPr/>
        </p:nvSpPr>
        <p:spPr>
          <a:xfrm>
            <a:off x="777240" y="398678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96695" y="3886200"/>
            <a:ext cx="1020470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Wall thickness, stone/brick pattern or mortar</a:t>
            </a:r>
          </a:p>
        </p:txBody>
      </p:sp>
      <p:sp>
        <p:nvSpPr>
          <p:cNvPr id="17" name="Oval 16"/>
          <p:cNvSpPr/>
          <p:nvPr/>
        </p:nvSpPr>
        <p:spPr>
          <a:xfrm>
            <a:off x="777240" y="448970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96695" y="4389120"/>
            <a:ext cx="1020470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Floorboard direction, movement or creaking</a:t>
            </a:r>
          </a:p>
        </p:txBody>
      </p:sp>
      <p:sp>
        <p:nvSpPr>
          <p:cNvPr id="19" name="Oval 18"/>
          <p:cNvSpPr/>
          <p:nvPr/>
        </p:nvSpPr>
        <p:spPr>
          <a:xfrm>
            <a:off x="777240" y="499262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96695" y="4892040"/>
            <a:ext cx="1020470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Damp marks, cracks, ventilation grilles or finishes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1" grpId="0" animBg="1"/>
      <p:bldP spid="14" grpId="0"/>
      <p:bldP spid="16" grpId="0"/>
      <p:bldP spid="1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By the end of the session, you should be able to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8" name="Oval 7"/>
          <p:cNvSpPr/>
          <p:nvPr/>
        </p:nvSpPr>
        <p:spPr>
          <a:xfrm>
            <a:off x="777240" y="124358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96695" y="1143000"/>
            <a:ext cx="10204704" cy="85953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Describe common traditional wall materials and construction features.</a:t>
            </a:r>
          </a:p>
        </p:txBody>
      </p:sp>
      <p:sp>
        <p:nvSpPr>
          <p:cNvPr id="10" name="Oval 9"/>
          <p:cNvSpPr/>
          <p:nvPr/>
        </p:nvSpPr>
        <p:spPr>
          <a:xfrm>
            <a:off x="777240" y="2103120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96695" y="2002536"/>
            <a:ext cx="10204704" cy="85953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Explain solid ground floors, suspended ground floors and suspended upper floors.</a:t>
            </a:r>
          </a:p>
        </p:txBody>
      </p:sp>
      <p:sp>
        <p:nvSpPr>
          <p:cNvPr id="12" name="Oval 11"/>
          <p:cNvSpPr/>
          <p:nvPr/>
        </p:nvSpPr>
        <p:spPr>
          <a:xfrm>
            <a:off x="777240" y="2962656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96695" y="2862072"/>
            <a:ext cx="10143611" cy="41857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rPr lang="en-GB"/>
              <a:t>Recognize</a:t>
            </a:r>
            <a:r>
              <a:t> common risks and defects: damp, cracking, spalling, decay, noise and heat loss.</a:t>
            </a:r>
          </a:p>
        </p:txBody>
      </p:sp>
      <p:sp>
        <p:nvSpPr>
          <p:cNvPr id="14" name="Oval 13"/>
          <p:cNvSpPr/>
          <p:nvPr/>
        </p:nvSpPr>
        <p:spPr>
          <a:xfrm>
            <a:off x="777240" y="3822192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96695" y="3721608"/>
            <a:ext cx="10204704" cy="85953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Compare traditional solutions with modern expectations for comfort and performance.</a:t>
            </a:r>
          </a:p>
        </p:txBody>
      </p:sp>
      <p:sp>
        <p:nvSpPr>
          <p:cNvPr id="16" name="Oval 15"/>
          <p:cNvSpPr/>
          <p:nvPr/>
        </p:nvSpPr>
        <p:spPr>
          <a:xfrm>
            <a:off x="777240" y="4681728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96695" y="4581144"/>
            <a:ext cx="10204704" cy="85953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Use a simple annotated sketch to explain how a construction works.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77240" y="5532120"/>
            <a:ext cx="10424160" cy="621792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 rot="-10800000" flipV="1">
            <a:off x="979932" y="5744718"/>
            <a:ext cx="10049256" cy="31085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0">
                <a:solidFill>
                  <a:srgbClr val="222F3A"/>
                </a:solidFill>
                <a:latin typeface="Aptos"/>
              </a:defRPr>
            </a:pPr>
            <a:r>
              <a:t>You can explain not just what a component is, but why it was used and what can go wrong.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  <p:bldP spid="13" grpId="0"/>
      <p:bldP spid="15" grpId="0"/>
      <p:bldP spid="17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3899978" cy="449354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rPr lang="en-GB"/>
              <a:t>Recap</a:t>
            </a:r>
            <a:r>
              <a:t>: traditional or modern?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024128"/>
            <a:ext cx="10338621" cy="97257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rPr sz="2800"/>
              <a:t>The previous session introduced the difference between traditional and modern construction. </a:t>
            </a:r>
            <a:endParaRPr lang="en-US" sz="2800"/>
          </a:p>
        </p:txBody>
      </p:sp>
      <p:sp>
        <p:nvSpPr>
          <p:cNvPr id="9" name="Rounded Rectangle 8"/>
          <p:cNvSpPr/>
          <p:nvPr/>
        </p:nvSpPr>
        <p:spPr>
          <a:xfrm>
            <a:off x="685800" y="1920240"/>
            <a:ext cx="5212080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0392" y="202996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TRADITIONAL — often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0392" y="2423160"/>
            <a:ext cx="5095306" cy="116236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rPr sz="2000"/>
              <a:t>Solid masonry; local stone or brick; </a:t>
            </a:r>
            <a:endParaRPr lang="en-US" sz="2000"/>
          </a:p>
          <a:p>
            <a:pPr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rPr sz="2000"/>
              <a:t>lime mortar; timber floors; </a:t>
            </a:r>
            <a:endParaRPr lang="en-US" sz="2000"/>
          </a:p>
          <a:p>
            <a:pPr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rPr sz="2000"/>
              <a:t>methods shaped by local materials and craft.</a:t>
            </a:r>
            <a:endParaRPr lang="en-US" sz="2000"/>
          </a:p>
        </p:txBody>
      </p:sp>
      <p:sp>
        <p:nvSpPr>
          <p:cNvPr id="12" name="Rounded Rectangle 11"/>
          <p:cNvSpPr/>
          <p:nvPr/>
        </p:nvSpPr>
        <p:spPr>
          <a:xfrm>
            <a:off x="6172200" y="1920240"/>
            <a:ext cx="5212080" cy="182880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336792" y="202996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MODERN — often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36792" y="2423160"/>
            <a:ext cx="5025067" cy="1034129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rPr sz="2000"/>
              <a:t>Cavity wall construction; engineered components; insulation and moisture control designed into the build-up.</a:t>
            </a:r>
            <a:endParaRPr lang="en-US" sz="2000"/>
          </a:p>
        </p:txBody>
      </p:sp>
      <p:sp>
        <p:nvSpPr>
          <p:cNvPr id="15" name="TextBox 14"/>
          <p:cNvSpPr txBox="1"/>
          <p:nvPr/>
        </p:nvSpPr>
        <p:spPr>
          <a:xfrm>
            <a:off x="822960" y="4251960"/>
            <a:ext cx="9875520" cy="365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1" i="0">
                <a:solidFill>
                  <a:srgbClr val="0F2D49"/>
                </a:solidFill>
                <a:latin typeface="Aptos"/>
              </a:defRPr>
            </a:pPr>
            <a:r>
              <a:t>Quick vote: which clue would you investigate first in a 1900s house?</a:t>
            </a:r>
          </a:p>
        </p:txBody>
      </p:sp>
      <p:sp>
        <p:nvSpPr>
          <p:cNvPr id="16" name="Oval 15"/>
          <p:cNvSpPr/>
          <p:nvPr/>
        </p:nvSpPr>
        <p:spPr>
          <a:xfrm>
            <a:off x="868680" y="48554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88136" y="4754880"/>
            <a:ext cx="9656064" cy="28575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A. Wall thickness</a:t>
            </a:r>
          </a:p>
        </p:txBody>
      </p:sp>
      <p:sp>
        <p:nvSpPr>
          <p:cNvPr id="18" name="Oval 17"/>
          <p:cNvSpPr/>
          <p:nvPr/>
        </p:nvSpPr>
        <p:spPr>
          <a:xfrm>
            <a:off x="868680" y="514121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88136" y="5040630"/>
            <a:ext cx="9656064" cy="28575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B. Mortar type</a:t>
            </a:r>
          </a:p>
        </p:txBody>
      </p:sp>
      <p:sp>
        <p:nvSpPr>
          <p:cNvPr id="20" name="Oval 19"/>
          <p:cNvSpPr/>
          <p:nvPr/>
        </p:nvSpPr>
        <p:spPr>
          <a:xfrm>
            <a:off x="868680" y="54269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088136" y="5326380"/>
            <a:ext cx="9656064" cy="28575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C. Floor ventilation</a:t>
            </a:r>
          </a:p>
        </p:txBody>
      </p:sp>
      <p:sp>
        <p:nvSpPr>
          <p:cNvPr id="22" name="Oval 21"/>
          <p:cNvSpPr/>
          <p:nvPr/>
        </p:nvSpPr>
        <p:spPr>
          <a:xfrm>
            <a:off x="868680" y="571271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88136" y="5612130"/>
            <a:ext cx="9656064" cy="28575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D. All three — and the building context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3635804" cy="449354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Traditional walls: materials </a:t>
            </a: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05</a:t>
            </a:r>
          </a:p>
        </p:txBody>
      </p:sp>
      <p:pic>
        <p:nvPicPr>
          <p:cNvPr id="8" name="Picture 7" descr="_visual_sto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097280"/>
            <a:ext cx="3749039" cy="246888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617720" y="1097280"/>
            <a:ext cx="3246120" cy="246888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782312" y="1207007"/>
            <a:ext cx="291693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Stone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82312" y="1600200"/>
            <a:ext cx="2907717" cy="131625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Long-lasting when suitable stone is used</a:t>
            </a:r>
            <a:endParaRPr lang="en-US"/>
          </a:p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Random rubble: irregular pieces</a:t>
            </a:r>
          </a:p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Ashlar/dressed stone: more regular, worked blocks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92440" y="1097280"/>
            <a:ext cx="3429000" cy="246888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257031" y="1207007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Brick + mortar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57031" y="1600200"/>
            <a:ext cx="3058983" cy="1531701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Brick sizes support repeatable courses</a:t>
            </a:r>
            <a:endParaRPr lang="en-US"/>
          </a:p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Mortar bonds units and accommodates some movement</a:t>
            </a:r>
          </a:p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• Traditional walls commonly used lime mortar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1520" y="3977639"/>
            <a:ext cx="3749039" cy="3200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1" i="0">
                <a:solidFill>
                  <a:srgbClr val="0F2D49"/>
                </a:solidFill>
                <a:latin typeface="Aptos"/>
              </a:defRPr>
            </a:pPr>
            <a:r>
              <a:t>Why local materials matter</a:t>
            </a:r>
          </a:p>
        </p:txBody>
      </p:sp>
      <p:sp>
        <p:nvSpPr>
          <p:cNvPr id="16" name="Oval 15"/>
          <p:cNvSpPr/>
          <p:nvPr/>
        </p:nvSpPr>
        <p:spPr>
          <a:xfrm>
            <a:off x="777240" y="453542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96695" y="4434840"/>
            <a:ext cx="1029614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Availability and transport costs shaped local building styles.</a:t>
            </a:r>
          </a:p>
        </p:txBody>
      </p:sp>
      <p:sp>
        <p:nvSpPr>
          <p:cNvPr id="18" name="Oval 17"/>
          <p:cNvSpPr/>
          <p:nvPr/>
        </p:nvSpPr>
        <p:spPr>
          <a:xfrm>
            <a:off x="777240" y="503834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96695" y="4937759"/>
            <a:ext cx="1029614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Local stone and brick can give buildings a strong regional character.</a:t>
            </a:r>
          </a:p>
        </p:txBody>
      </p:sp>
      <p:sp>
        <p:nvSpPr>
          <p:cNvPr id="20" name="Oval 19"/>
          <p:cNvSpPr/>
          <p:nvPr/>
        </p:nvSpPr>
        <p:spPr>
          <a:xfrm>
            <a:off x="777240" y="55412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96695" y="5440679"/>
            <a:ext cx="10296144" cy="502919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0" i="0">
                <a:solidFill>
                  <a:srgbClr val="222F3A"/>
                </a:solidFill>
                <a:latin typeface="Aptos"/>
              </a:defRPr>
            </a:pPr>
            <a:r>
              <a:t>Repair materials should be compatible with the original wall.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6007681"/>
            <a:ext cx="7169270" cy="326243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1" i="0">
                <a:solidFill>
                  <a:srgbClr val="1E5378"/>
                </a:solidFill>
                <a:latin typeface="Aptos"/>
              </a:defRPr>
            </a:pPr>
            <a:r>
              <a:t> what might happen if a very hard modern mortar is used on soft historic brick or stone?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5" grpId="0"/>
      <p:bldP spid="17" grpId="0"/>
      <p:bldP spid="19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Three wall forms to recognise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06</a:t>
            </a:r>
          </a:p>
        </p:txBody>
      </p:sp>
      <p:pic>
        <p:nvPicPr>
          <p:cNvPr id="8" name="Picture 7" descr="_visual_sto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34440"/>
            <a:ext cx="3246120" cy="1828800"/>
          </a:xfrm>
          <a:prstGeom prst="rect">
            <a:avLst/>
          </a:prstGeom>
        </p:spPr>
      </p:pic>
      <p:pic>
        <p:nvPicPr>
          <p:cNvPr id="9" name="Picture 8" descr="_visual_bond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840" y="1234440"/>
            <a:ext cx="3246120" cy="18288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29600" y="3017520"/>
            <a:ext cx="2926080" cy="502920"/>
          </a:xfrm>
          <a:prstGeom prst="rect">
            <a:avLst/>
          </a:prstGeom>
          <a:solidFill>
            <a:srgbClr val="C9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463686" y="1234440"/>
            <a:ext cx="526694" cy="1783080"/>
          </a:xfrm>
          <a:prstGeom prst="rect">
            <a:avLst/>
          </a:prstGeom>
          <a:solidFill>
            <a:srgbClr val="B17A4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463686" y="1489165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8463686" y="1743891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463686" y="1998617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8463686" y="2253342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463686" y="2508068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463686" y="2762794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53958" y="3035808"/>
            <a:ext cx="782726" cy="365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222F3A"/>
                </a:solidFill>
                <a:latin typeface="Aptos"/>
              </a:defRPr>
            </a:pPr>
            <a:r>
              <a:t>outer masonry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224467" y="1234440"/>
            <a:ext cx="526694" cy="1783080"/>
          </a:xfrm>
          <a:prstGeom prst="rect">
            <a:avLst/>
          </a:prstGeom>
          <a:solidFill>
            <a:srgbClr val="E4D5BA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9224467" y="1489165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9224467" y="1743891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9224467" y="1998617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9224467" y="2253342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9224467" y="2508068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9224467" y="2762794"/>
            <a:ext cx="526694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114739" y="3035808"/>
            <a:ext cx="782726" cy="365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222F3A"/>
                </a:solidFill>
                <a:latin typeface="Aptos"/>
              </a:defRPr>
            </a:pPr>
            <a:r>
              <a:t>inner masonry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7240" y="3246120"/>
            <a:ext cx="3108960" cy="27432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1  Random rubble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77240" y="3566160"/>
            <a:ext cx="3108960" cy="5943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0">
                <a:solidFill>
                  <a:srgbClr val="222F3A"/>
                </a:solidFill>
                <a:latin typeface="Aptos"/>
              </a:defRPr>
            </a:pPr>
            <a:r>
              <a:t>Irregular stone, often bedded in lime mortar.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26280" y="3246120"/>
            <a:ext cx="3108960" cy="27432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2  Ashlar / brickwork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561234" y="3538197"/>
            <a:ext cx="3270308" cy="717539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0">
                <a:solidFill>
                  <a:srgbClr val="222F3A"/>
                </a:solidFill>
                <a:latin typeface="Aptos"/>
              </a:defRPr>
            </a:pPr>
            <a:r>
              <a:t>More regular blocks or repeated brick courses; bond affects appearance and arrangement.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75320" y="3611880"/>
            <a:ext cx="2743200" cy="27432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3  Solid wall section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834898" y="3959883"/>
            <a:ext cx="2743200" cy="5943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0">
                <a:solidFill>
                  <a:srgbClr val="222F3A"/>
                </a:solidFill>
                <a:latin typeface="Aptos"/>
              </a:defRPr>
            </a:pPr>
            <a:r>
              <a:t>One thick masonry wall rather than two leaves with a cavity.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892040"/>
            <a:ext cx="10515600" cy="96012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941832" y="5129308"/>
            <a:ext cx="10057254" cy="719363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rPr sz="2000"/>
              <a:t> describe one visible difference between rubble stone, ashlar and brickwork without using the word “old”.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  <p:bldP spid="11" grpId="0" animBg="1"/>
      <p:bldP spid="19" grpId="0" animBg="1"/>
      <p:bldP spid="27" grpId="0"/>
      <p:bldP spid="28" grpId="0"/>
      <p:bldP spid="29" grpId="0"/>
      <p:bldP spid="30" grpId="0"/>
      <p:bldP spid="31" grpId="0"/>
      <p:bldP spid="32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What must an external wall do?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14300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25272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Weather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7476" y="1701845"/>
            <a:ext cx="2743283" cy="54168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Limit rain penetration and help the building dry.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80560" y="114300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645152" y="125272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Structure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5152" y="1645920"/>
            <a:ext cx="3099816" cy="905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Carry loads and remain stable.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75320" y="114300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439912" y="125272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Fire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39912" y="1645920"/>
            <a:ext cx="3099816" cy="905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Provide appropriate fire resistance.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06324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0392" y="317296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Thermal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0392" y="3566160"/>
            <a:ext cx="3099816" cy="905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Limit unwanted heat loss.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480560" y="306324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645152" y="317296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Acoustic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45152" y="3566160"/>
            <a:ext cx="3099816" cy="905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Reduce sound transmission.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275320" y="3063240"/>
            <a:ext cx="342900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439912" y="317296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Durability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39912" y="3566160"/>
            <a:ext cx="3099816" cy="905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Resist wear and remain repairable.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84230" y="5257800"/>
            <a:ext cx="10054207" cy="6340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1" i="0">
                <a:solidFill>
                  <a:srgbClr val="0F2D49"/>
                </a:solidFill>
                <a:latin typeface="Aptos"/>
              </a:defRPr>
            </a:pPr>
            <a:r>
              <a:t>Pair task (2 min): rank the three functions you think matter most in a traditional solid wall. Be ready to defend your top choice.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11" grpId="0" animBg="1"/>
      <p:bldP spid="14" grpId="0" animBg="1"/>
      <p:bldP spid="17" grpId="0" animBg="1"/>
      <p:bldP spid="20" grpId="0" animBg="1"/>
      <p:bldP spid="23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Mortar matters: lime versus cement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08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143000"/>
            <a:ext cx="5212080" cy="246888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25272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Lime mortar — common historically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" y="1645920"/>
            <a:ext cx="4749442" cy="128804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Softer and more </a:t>
            </a:r>
            <a:r>
              <a:rPr lang="en-GB"/>
              <a:t>vapor-permeable</a:t>
            </a:r>
            <a:endParaRPr/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Can accommodate small movements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Helps moisture evaporate from traditional masonry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Often appropriate for compatible historic repairs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143000"/>
            <a:ext cx="5212080" cy="246888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36792" y="125272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Portland cement mortar — widely used later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36792" y="1687864"/>
            <a:ext cx="4757062" cy="182343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Generally stronger and faster-setting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Useful in many modern construction contexts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Can be too hard or less permeable for some soft historic masonry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Compatibility matters more than “stronger is better”</a:t>
            </a:r>
          </a:p>
        </p:txBody>
      </p:sp>
      <p:pic>
        <p:nvPicPr>
          <p:cNvPr id="14" name="Picture 13" descr="_visual_defec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" y="3977639"/>
            <a:ext cx="2834640" cy="141732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886200" y="4114800"/>
            <a:ext cx="6860238" cy="695575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1" i="0">
                <a:solidFill>
                  <a:srgbClr val="0F2D49"/>
                </a:solidFill>
                <a:latin typeface="Aptos"/>
              </a:defRPr>
            </a:pPr>
            <a:r>
              <a:t>Key concept: if mortar is much harder than the masonry unit, the brick or stone face may deteriorate (spalling).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6200" y="5166360"/>
            <a:ext cx="7223760" cy="50292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1">
                <a:solidFill>
                  <a:srgbClr val="1E5378"/>
                </a:solidFill>
                <a:latin typeface="Aptos"/>
              </a:defRPr>
            </a:pPr>
            <a:r>
              <a:t>Question: in a repair, should the mortar always be the strongest material? Why or why not?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2" grpId="0"/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Older solid walls: clues, not absolute rules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09</a:t>
            </a:r>
          </a:p>
        </p:txBody>
      </p:sp>
      <p:sp>
        <p:nvSpPr>
          <p:cNvPr id="8" name="Rectangle 7"/>
          <p:cNvSpPr/>
          <p:nvPr/>
        </p:nvSpPr>
        <p:spPr>
          <a:xfrm>
            <a:off x="731520" y="4138574"/>
            <a:ext cx="3749039" cy="844905"/>
          </a:xfrm>
          <a:prstGeom prst="rect">
            <a:avLst/>
          </a:prstGeom>
          <a:solidFill>
            <a:srgbClr val="C9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031443" y="1143000"/>
            <a:ext cx="674827" cy="2995574"/>
          </a:xfrm>
          <a:prstGeom prst="rect">
            <a:avLst/>
          </a:prstGeom>
          <a:solidFill>
            <a:srgbClr val="B17A4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031443" y="1570939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031443" y="1998878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1031443" y="2426817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1031443" y="2854756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1031443" y="3282696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1031443" y="3710635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21715" y="4156862"/>
            <a:ext cx="930859" cy="61447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222F3A"/>
                </a:solidFill>
                <a:latin typeface="Aptos"/>
              </a:defRPr>
            </a:pPr>
            <a:r>
              <a:t>outer masonry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006193" y="1143000"/>
            <a:ext cx="674827" cy="2995574"/>
          </a:xfrm>
          <a:prstGeom prst="rect">
            <a:avLst/>
          </a:prstGeom>
          <a:solidFill>
            <a:srgbClr val="E4D5BA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006193" y="1570939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2006193" y="1998878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006193" y="2426817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2006193" y="2854756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2006193" y="3282696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2006193" y="3710635"/>
            <a:ext cx="674827" cy="16459"/>
          </a:xfrm>
          <a:prstGeom prst="rect">
            <a:avLst/>
          </a:prstGeom>
          <a:solidFill>
            <a:srgbClr val="F5EE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896465" y="4156862"/>
            <a:ext cx="930859" cy="61447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222F3A"/>
                </a:solidFill>
                <a:latin typeface="Aptos"/>
              </a:defRPr>
            </a:pPr>
            <a:r>
              <a:t>inner masonry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800600" y="1143000"/>
            <a:ext cx="2926080" cy="361188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5314732" y="1252729"/>
            <a:ext cx="1599985" cy="54168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rPr sz="1400"/>
              <a:t>Features noted in the </a:t>
            </a:r>
            <a:r>
              <a:rPr lang="en-GB" sz="1400"/>
              <a:t> </a:t>
            </a:r>
            <a:r>
              <a:rPr sz="1400"/>
              <a:t>material</a:t>
            </a:r>
            <a:endParaRPr lang="en-US" sz="1400"/>
          </a:p>
        </p:txBody>
      </p:sp>
      <p:sp>
        <p:nvSpPr>
          <p:cNvPr id="27" name="TextBox 26"/>
          <p:cNvSpPr txBox="1"/>
          <p:nvPr/>
        </p:nvSpPr>
        <p:spPr>
          <a:xfrm>
            <a:off x="4958201" y="2205186"/>
            <a:ext cx="2275319" cy="244477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Thick solid masonry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Random rubble or brickwork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Lime mortar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Shallow or limited foundations in some older properties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Often no damp-proof course (DPC)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955279" y="1143000"/>
            <a:ext cx="3429000" cy="361188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119871" y="1252728"/>
            <a:ext cx="30998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Important caution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19871" y="1638930"/>
            <a:ext cx="2799211" cy="1341906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These are clues, not a guaranteed checklist. Buildings vary by region, date, alterations and repair history. Inspect rather than assume.</a:t>
            </a:r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822960" y="5257800"/>
            <a:ext cx="5853077" cy="38779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1" i="0">
                <a:solidFill>
                  <a:srgbClr val="0F2D49"/>
                </a:solidFill>
                <a:latin typeface="Aptos"/>
              </a:defRPr>
            </a:pPr>
            <a:r>
              <a:t>why is it risky to diagnose a building from its age alone?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7" grpId="0" animBg="1"/>
      <p:bldP spid="26" grpId="0"/>
      <p:bldP spid="27" grpId="0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Activity 1 — diagnose the wall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10</a:t>
            </a:r>
          </a:p>
        </p:txBody>
      </p:sp>
      <p:pic>
        <p:nvPicPr>
          <p:cNvPr id="8" name="Picture 7" descr="_visual_defec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143000"/>
            <a:ext cx="4937760" cy="274320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897880" y="1143000"/>
            <a:ext cx="5394960" cy="274320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062472" y="1252728"/>
            <a:ext cx="50657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In groups of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2472" y="1645920"/>
            <a:ext cx="5065776" cy="21396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Choose one possible defect from the image panel. Discuss: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1. What can you observe?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2. What might be causing it?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3. What further evidence would you need?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4. What would you avoid doing immediately?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4343400"/>
            <a:ext cx="10424160" cy="114300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41832" y="4453128"/>
            <a:ext cx="10094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Report back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1832" y="4888264"/>
            <a:ext cx="9878261" cy="60324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One person reports the observation; one gives a possible cause; one names the evidence needed before recommending a repair.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5806440"/>
            <a:ext cx="10332720" cy="22860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1">
                <a:solidFill>
                  <a:srgbClr val="5B6974"/>
                </a:solidFill>
                <a:latin typeface="Aptos"/>
              </a:defRPr>
            </a:pPr>
            <a:r>
              <a:t>Timing: 5 minutes group discussion + 3 minutes feedback.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Now look down: what does a floor do?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8" name="Oval 7"/>
          <p:cNvSpPr/>
          <p:nvPr/>
        </p:nvSpPr>
        <p:spPr>
          <a:xfrm>
            <a:off x="777240" y="124358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96695" y="1143000"/>
            <a:ext cx="6181344" cy="8915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0" i="0">
                <a:solidFill>
                  <a:srgbClr val="222F3A"/>
                </a:solidFill>
                <a:latin typeface="Aptos"/>
              </a:defRPr>
            </a:pPr>
            <a:r>
              <a:t>Supports occupants, furniture and the floor’s own weight.</a:t>
            </a:r>
          </a:p>
        </p:txBody>
      </p:sp>
      <p:sp>
        <p:nvSpPr>
          <p:cNvPr id="10" name="Oval 9"/>
          <p:cNvSpPr/>
          <p:nvPr/>
        </p:nvSpPr>
        <p:spPr>
          <a:xfrm>
            <a:off x="777240" y="213512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96695" y="2034540"/>
            <a:ext cx="6181344" cy="8915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0" i="0">
                <a:solidFill>
                  <a:srgbClr val="222F3A"/>
                </a:solidFill>
                <a:latin typeface="Aptos"/>
              </a:defRPr>
            </a:pPr>
            <a:r>
              <a:t>Resists or manages moisture, heat and sound transmission.</a:t>
            </a:r>
          </a:p>
        </p:txBody>
      </p:sp>
      <p:sp>
        <p:nvSpPr>
          <p:cNvPr id="12" name="Oval 11"/>
          <p:cNvSpPr/>
          <p:nvPr/>
        </p:nvSpPr>
        <p:spPr>
          <a:xfrm>
            <a:off x="777240" y="30266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96695" y="2926080"/>
            <a:ext cx="6181344" cy="8915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0" i="0">
                <a:solidFill>
                  <a:srgbClr val="222F3A"/>
                </a:solidFill>
                <a:latin typeface="Aptos"/>
              </a:defRPr>
            </a:pPr>
            <a:r>
              <a:t>Provides a surface finish that affects appearance, feel and acoustics.</a:t>
            </a:r>
          </a:p>
        </p:txBody>
      </p:sp>
      <p:sp>
        <p:nvSpPr>
          <p:cNvPr id="14" name="Oval 13"/>
          <p:cNvSpPr/>
          <p:nvPr/>
        </p:nvSpPr>
        <p:spPr>
          <a:xfrm>
            <a:off x="777240" y="391820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96695" y="3817620"/>
            <a:ext cx="6181344" cy="8915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0" i="0">
                <a:solidFill>
                  <a:srgbClr val="222F3A"/>
                </a:solidFill>
                <a:latin typeface="Aptos"/>
              </a:defRPr>
            </a:pPr>
            <a:r>
              <a:t>May be built directly on the ground or suspended from walls / supporting structure.</a:t>
            </a:r>
          </a:p>
        </p:txBody>
      </p:sp>
      <p:pic>
        <p:nvPicPr>
          <p:cNvPr id="16" name="Picture 15" descr="_visual_floo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1234440"/>
            <a:ext cx="3840480" cy="29718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777240" y="4983480"/>
            <a:ext cx="10515600" cy="82296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41832" y="5093208"/>
            <a:ext cx="1018641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Quick check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1832" y="5486400"/>
            <a:ext cx="10186416" cy="21945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Which floor type would you expect to have an air space beneath it? What might that space be for?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  <p:bldP spid="13" grpId="0"/>
      <p:bldP spid="15" grpId="0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Three traditional floor arrangements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" y="1097280"/>
            <a:ext cx="356616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04671" y="1207007"/>
            <a:ext cx="3236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A  Solid ground floor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8652" y="1600200"/>
            <a:ext cx="2992298" cy="75713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Built up from the ground; often compacted earth with a stone/concrete layer and a finish.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097280"/>
            <a:ext cx="3566160" cy="150876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507992" y="1207007"/>
            <a:ext cx="3236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B  Suspended ground floor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07992" y="1600200"/>
            <a:ext cx="2985307" cy="75713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Timber joists and floorboards above a ventilated void; ventilation is essential.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60701" y="1097280"/>
            <a:ext cx="352044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11312" y="1207007"/>
            <a:ext cx="319125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C  Suspended upper floor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5293" y="1600200"/>
            <a:ext cx="2820743" cy="97257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Timber joists and boards supported by walls or beams; ceiling below may be open or plastered.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22960" y="4813401"/>
            <a:ext cx="4572000" cy="581558"/>
          </a:xfrm>
          <a:prstGeom prst="rect">
            <a:avLst/>
          </a:prstGeom>
          <a:solidFill>
            <a:srgbClr val="CB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1508760" y="4522622"/>
            <a:ext cx="3108960" cy="290779"/>
          </a:xfrm>
          <a:prstGeom prst="rect">
            <a:avLst/>
          </a:prstGeom>
          <a:solidFill>
            <a:srgbClr val="A4A49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371600" y="4321454"/>
            <a:ext cx="33832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concrete / stone layer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508760" y="4134916"/>
            <a:ext cx="3108960" cy="387705"/>
          </a:xfrm>
          <a:prstGeom prst="rect">
            <a:avLst/>
          </a:prstGeom>
          <a:solidFill>
            <a:srgbClr val="B9AF9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371600" y="3933748"/>
            <a:ext cx="33832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compacted earth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508760" y="3989527"/>
            <a:ext cx="3108960" cy="145389"/>
          </a:xfrm>
          <a:prstGeom prst="rect">
            <a:avLst/>
          </a:prstGeom>
          <a:solidFill>
            <a:srgbClr val="AE5B39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371600" y="3788359"/>
            <a:ext cx="33832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quarry tile finish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492240" y="4813401"/>
            <a:ext cx="4572000" cy="581558"/>
          </a:xfrm>
          <a:prstGeom prst="rect">
            <a:avLst/>
          </a:prstGeom>
          <a:solidFill>
            <a:srgbClr val="CB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7040879" y="3819906"/>
            <a:ext cx="548640" cy="1575054"/>
          </a:xfrm>
          <a:prstGeom prst="rect">
            <a:avLst/>
          </a:prstGeom>
          <a:solidFill>
            <a:srgbClr val="AD6F4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9966959" y="3819906"/>
            <a:ext cx="548640" cy="1575054"/>
          </a:xfrm>
          <a:prstGeom prst="rect">
            <a:avLst/>
          </a:prstGeom>
          <a:solidFill>
            <a:srgbClr val="AD6F4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7589519" y="4231843"/>
            <a:ext cx="365760" cy="436168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8069579" y="4231843"/>
            <a:ext cx="365760" cy="436168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8549640" y="4231843"/>
            <a:ext cx="365760" cy="436168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9029700" y="4231843"/>
            <a:ext cx="365760" cy="436168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ectangle 30"/>
          <p:cNvSpPr/>
          <p:nvPr/>
        </p:nvSpPr>
        <p:spPr>
          <a:xfrm>
            <a:off x="9509759" y="4231843"/>
            <a:ext cx="365760" cy="436168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7498079" y="3941064"/>
            <a:ext cx="2560320" cy="84810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ectangle 32"/>
          <p:cNvSpPr/>
          <p:nvPr/>
        </p:nvSpPr>
        <p:spPr>
          <a:xfrm>
            <a:off x="7498079" y="4013758"/>
            <a:ext cx="2560320" cy="84810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7498079" y="4086453"/>
            <a:ext cx="2560320" cy="84810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Rectangle 34"/>
          <p:cNvSpPr/>
          <p:nvPr/>
        </p:nvSpPr>
        <p:spPr>
          <a:xfrm>
            <a:off x="7498079" y="4159148"/>
            <a:ext cx="2560320" cy="84810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9418320" y="3577590"/>
            <a:ext cx="1463040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Floorboards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229600" y="4377232"/>
            <a:ext cx="1280160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Timber joists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26679" y="4861864"/>
            <a:ext cx="2057400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Ventilated void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554480" y="5577840"/>
            <a:ext cx="3200400" cy="22860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1500" b="1" i="0">
                <a:solidFill>
                  <a:srgbClr val="0F2D49"/>
                </a:solidFill>
                <a:latin typeface="Aptos"/>
              </a:defRPr>
            </a:pPr>
            <a:r>
              <a:t>Solid ground floor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949440" y="5577840"/>
            <a:ext cx="3657600" cy="22860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1500" b="1" i="0">
                <a:solidFill>
                  <a:srgbClr val="0F2D49"/>
                </a:solidFill>
                <a:latin typeface="Aptos"/>
              </a:defRPr>
            </a:pPr>
            <a:r>
              <a:t>Suspended timber ground floor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11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Traditional solid ground floors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13</a:t>
            </a:r>
          </a:p>
        </p:txBody>
      </p:sp>
      <p:sp>
        <p:nvSpPr>
          <p:cNvPr id="8" name="Rectangle 7"/>
          <p:cNvSpPr/>
          <p:nvPr/>
        </p:nvSpPr>
        <p:spPr>
          <a:xfrm>
            <a:off x="640080" y="4224528"/>
            <a:ext cx="5212080" cy="987552"/>
          </a:xfrm>
          <a:prstGeom prst="rect">
            <a:avLst/>
          </a:prstGeom>
          <a:solidFill>
            <a:srgbClr val="CB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421892" y="3730752"/>
            <a:ext cx="3544214" cy="493776"/>
          </a:xfrm>
          <a:prstGeom prst="rect">
            <a:avLst/>
          </a:prstGeom>
          <a:solidFill>
            <a:srgbClr val="A4A49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265529" y="3529584"/>
            <a:ext cx="3856939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concrete / stone layer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21892" y="3072384"/>
            <a:ext cx="3544214" cy="658368"/>
          </a:xfrm>
          <a:prstGeom prst="rect">
            <a:avLst/>
          </a:prstGeom>
          <a:solidFill>
            <a:srgbClr val="B9AF9D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265529" y="2871216"/>
            <a:ext cx="3856939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compacted earth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421892" y="2825496"/>
            <a:ext cx="3544214" cy="246888"/>
          </a:xfrm>
          <a:prstGeom prst="rect">
            <a:avLst/>
          </a:prstGeom>
          <a:solidFill>
            <a:srgbClr val="AE5B39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265529" y="2624327"/>
            <a:ext cx="3856939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900" b="0" i="0">
                <a:solidFill>
                  <a:srgbClr val="0F2D49"/>
                </a:solidFill>
                <a:latin typeface="Aptos"/>
              </a:defRPr>
            </a:pPr>
            <a:r>
              <a:t>quarry tile finish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17920" y="1143000"/>
            <a:ext cx="5074920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382512" y="1252728"/>
            <a:ext cx="474573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Typical historic build-up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82512" y="1687864"/>
            <a:ext cx="4438140" cy="57246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Compacted earth/ground → stone or concrete layer → finish such as quarry tiles.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17920" y="2880360"/>
            <a:ext cx="5074920" cy="1371600"/>
          </a:xfrm>
          <a:prstGeom prst="roundRect">
            <a:avLst/>
          </a:prstGeom>
          <a:solidFill>
            <a:srgbClr val="FCE2DE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382512" y="2990088"/>
            <a:ext cx="474573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Possible disadvantages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82512" y="3383280"/>
            <a:ext cx="4745736" cy="7680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Can feel cold and hard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Moisture may move through the floor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Often lacks modern damp and thermal layers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31902" y="4480560"/>
            <a:ext cx="5074920" cy="969767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382512" y="4590288"/>
            <a:ext cx="474573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Discuss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82512" y="4983480"/>
            <a:ext cx="4424159" cy="54168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How might the room feel in winter? What signs might suggest moisture?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 animBg="1"/>
      <p:bldP spid="18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Suspended timber ground floors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14</a:t>
            </a:r>
          </a:p>
        </p:txBody>
      </p:sp>
      <p:sp>
        <p:nvSpPr>
          <p:cNvPr id="8" name="Rectangle 7"/>
          <p:cNvSpPr/>
          <p:nvPr/>
        </p:nvSpPr>
        <p:spPr>
          <a:xfrm>
            <a:off x="640080" y="4294022"/>
            <a:ext cx="5303520" cy="1009497"/>
          </a:xfrm>
          <a:prstGeom prst="rect">
            <a:avLst/>
          </a:prstGeom>
          <a:solidFill>
            <a:srgbClr val="CBB89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276502" y="2569463"/>
            <a:ext cx="636422" cy="2734056"/>
          </a:xfrm>
          <a:prstGeom prst="rect">
            <a:avLst/>
          </a:prstGeom>
          <a:solidFill>
            <a:srgbClr val="AD6F4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70755" y="2569463"/>
            <a:ext cx="636422" cy="2734056"/>
          </a:xfrm>
          <a:prstGeom prst="rect">
            <a:avLst/>
          </a:prstGeom>
          <a:solidFill>
            <a:srgbClr val="AD6F4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912924" y="3284524"/>
            <a:ext cx="424281" cy="757123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2469794" y="3284524"/>
            <a:ext cx="424281" cy="757123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026663" y="3284524"/>
            <a:ext cx="424281" cy="757123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3583533" y="3284524"/>
            <a:ext cx="424281" cy="757123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4140403" y="3284524"/>
            <a:ext cx="424281" cy="757123"/>
          </a:xfrm>
          <a:prstGeom prst="rect">
            <a:avLst/>
          </a:prstGeom>
          <a:solidFill>
            <a:srgbClr val="AA7748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1806854" y="2779776"/>
            <a:ext cx="2969971" cy="147218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1806854" y="2905963"/>
            <a:ext cx="2969971" cy="147218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1806854" y="3032150"/>
            <a:ext cx="2969971" cy="147218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1806854" y="3158337"/>
            <a:ext cx="2969971" cy="147218"/>
          </a:xfrm>
          <a:prstGeom prst="rect">
            <a:avLst/>
          </a:prstGeom>
          <a:solidFill>
            <a:srgbClr val="D7AE74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034332" y="2148839"/>
            <a:ext cx="1697126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Floorboards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55417" y="3536899"/>
            <a:ext cx="1484985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Timber joists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72030" y="4378147"/>
            <a:ext cx="2386584" cy="1828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ctr">
              <a:spcAft>
                <a:spcPts val="500"/>
              </a:spcAft>
              <a:defRPr sz="1000" b="1" i="0">
                <a:solidFill>
                  <a:srgbClr val="0F2D49"/>
                </a:solidFill>
                <a:latin typeface="Aptos"/>
              </a:defRPr>
            </a:pPr>
            <a:r>
              <a:t>Ventilated void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09360" y="1143000"/>
            <a:ext cx="493776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473952" y="1252728"/>
            <a:ext cx="46085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How it works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73952" y="1687864"/>
            <a:ext cx="3993384" cy="80329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Floorboards span across timber joists. Joists transfer loads to supporting walls or other structure.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309360" y="2697480"/>
            <a:ext cx="4937760" cy="132588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473952" y="2807208"/>
            <a:ext cx="46085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Why ventilation matters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73952" y="3186419"/>
            <a:ext cx="3818613" cy="80329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Air movement beneath the floor helps control moisture. Blocked or inadequate vents can contribute to timber decay.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309360" y="4251960"/>
            <a:ext cx="4937760" cy="105156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473952" y="4361688"/>
            <a:ext cx="46085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Modern performance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73952" y="4768861"/>
            <a:ext cx="4014356" cy="54168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Insulation may be added carefully, but the design must not block ventilation or trap moisture.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 animBg="1"/>
      <p:bldP spid="26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Suspended upper floors: what can go wrong?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15</a:t>
            </a:r>
          </a:p>
        </p:txBody>
      </p:sp>
      <p:pic>
        <p:nvPicPr>
          <p:cNvPr id="8" name="Picture 7" descr="_visual_suspen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143000"/>
            <a:ext cx="4480560" cy="265176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440680" y="1143000"/>
            <a:ext cx="5760720" cy="26517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605272" y="1252728"/>
            <a:ext cx="543153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Typical features and issues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05272" y="1645920"/>
            <a:ext cx="5431536" cy="20482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Timber joists support floorboards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Joists may bear on internal walls or beams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Older floors may have little acoustic or thermal insulation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Loose nails / board movement can cause creaking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Deflection, decay or alterations may need investigation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" y="4251960"/>
            <a:ext cx="4114800" cy="3200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1" i="0">
                <a:solidFill>
                  <a:srgbClr val="0F2D49"/>
                </a:solidFill>
                <a:latin typeface="Aptos"/>
              </a:defRPr>
            </a:pPr>
            <a:r>
              <a:t>Think like a building surveyor</a:t>
            </a:r>
          </a:p>
        </p:txBody>
      </p:sp>
      <p:sp>
        <p:nvSpPr>
          <p:cNvPr id="13" name="Oval 12"/>
          <p:cNvSpPr/>
          <p:nvPr/>
        </p:nvSpPr>
        <p:spPr>
          <a:xfrm>
            <a:off x="822960" y="476402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42416" y="4663440"/>
            <a:ext cx="10113264" cy="3962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A creak is a clue, not a diagnosis.</a:t>
            </a:r>
          </a:p>
        </p:txBody>
      </p:sp>
      <p:sp>
        <p:nvSpPr>
          <p:cNvPr id="15" name="Oval 14"/>
          <p:cNvSpPr/>
          <p:nvPr/>
        </p:nvSpPr>
        <p:spPr>
          <a:xfrm>
            <a:off x="822960" y="51602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42416" y="5059680"/>
            <a:ext cx="10113264" cy="3962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Check moisture, support, fixings and movement before recommending work.</a:t>
            </a:r>
          </a:p>
        </p:txBody>
      </p:sp>
      <p:sp>
        <p:nvSpPr>
          <p:cNvPr id="17" name="Oval 16"/>
          <p:cNvSpPr/>
          <p:nvPr/>
        </p:nvSpPr>
        <p:spPr>
          <a:xfrm>
            <a:off x="822960" y="555650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42416" y="5455920"/>
            <a:ext cx="10113264" cy="39624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Do not assume every uneven floor is unsafe — assess it properly.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/>
      <p:bldP spid="14" grpId="0"/>
      <p:bldP spid="16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Floorboards, quarry tiles and parquet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097280"/>
            <a:ext cx="352044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207007"/>
            <a:ext cx="319125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Tongue-and-groove boards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2336" y="1600200"/>
            <a:ext cx="2953569" cy="191898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Boards fit together at the edges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Traditionally nailed at right angles to joists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Nails can loosen over time, creating creaks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Sound boards may be sanded and refinished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43400" y="1097280"/>
            <a:ext cx="3520440" cy="333756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507992" y="1207007"/>
            <a:ext cx="319125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Quarry tiles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07992" y="1600200"/>
            <a:ext cx="2953568" cy="162403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Common traditional finish on solid floors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Hard-wearing and visually distinctive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Inspect for loose tiles, cracks and moisture staining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1097280"/>
            <a:ext cx="3520440" cy="33375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165592" y="1207007"/>
            <a:ext cx="319125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Parquet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65592" y="1600200"/>
            <a:ext cx="2876669" cy="139320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Short timber pieces arranged in geometric patterns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Adds visual character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Can be sensitive to moisture and movement</a:t>
            </a:r>
          </a:p>
        </p:txBody>
      </p:sp>
      <p:pic>
        <p:nvPicPr>
          <p:cNvPr id="17" name="Picture 16" descr="_visual_floo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419" y="4617720"/>
            <a:ext cx="2848621" cy="189045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048108" y="4800600"/>
            <a:ext cx="6627862" cy="6340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1" i="0">
                <a:solidFill>
                  <a:srgbClr val="0F2D49"/>
                </a:solidFill>
                <a:latin typeface="Aptos"/>
              </a:defRPr>
            </a:pPr>
            <a:r>
              <a:t>what clues would help you decide whether a floor finish is original or a later addition?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9" grpId="0"/>
      <p:bldP spid="10" grpId="0"/>
      <p:bldP spid="12" grpId="0"/>
      <p:bldP spid="13" grpId="0"/>
      <p:bldP spid="16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Ceilings below timber floors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097280"/>
            <a:ext cx="516636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207007"/>
            <a:ext cx="48371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Open ceiling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" y="1600200"/>
            <a:ext cx="4837176" cy="15910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Joists and floorboards may be visible from below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Cheapest finish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Little inherent sound or thermal insulation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Sometimes painted or wallpapered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097280"/>
            <a:ext cx="5166360" cy="219456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36792" y="1207007"/>
            <a:ext cx="48371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Lath and plaster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36792" y="1600200"/>
            <a:ext cx="4837176" cy="159105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Narrow timber laths fixed across joists/studs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Wet plaster pushed through gaps to form “keys”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Traditionally applied in multiple coats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Used widely from the 1700s until the mid-20th century</a:t>
            </a:r>
          </a:p>
        </p:txBody>
      </p:sp>
      <p:pic>
        <p:nvPicPr>
          <p:cNvPr id="14" name="Picture 13" descr="_visual_ceiling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84" y="3657600"/>
            <a:ext cx="4874844" cy="2648823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172200" y="3657600"/>
            <a:ext cx="5166360" cy="160020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336792" y="3767328"/>
            <a:ext cx="48371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Inspection clue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36792" y="4160520"/>
            <a:ext cx="4634443" cy="75713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400" b="0" i="0">
                <a:solidFill>
                  <a:srgbClr val="222F3A"/>
                </a:solidFill>
                <a:latin typeface="Aptos"/>
              </a:defRPr>
            </a:pPr>
            <a:r>
              <a:t>Cracks, bulging or loose plaster may indicate failure of the plaster keys or movement. Avoid disturbing unknown older materials without appropriate checks.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Activity 2 — design a floor for a small room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024128"/>
            <a:ext cx="10789920" cy="4114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900" b="1" i="0">
                <a:solidFill>
                  <a:srgbClr val="0F2D49"/>
                </a:solidFill>
                <a:latin typeface="Aptos"/>
              </a:defRPr>
            </a:pPr>
            <a:r>
              <a:t>Scenario: you are advising on a small ground-floor room in an older Welsh house.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1645920"/>
            <a:ext cx="5120640" cy="246888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96112" y="1755648"/>
            <a:ext cx="4791455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Your team must decide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6112" y="2148840"/>
            <a:ext cx="4791455" cy="186537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1. Solid floor or suspended timber floor?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2. What materials and layers would you expect?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3. How will you manage moisture?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4. What finish would suit the room?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72200" y="1645920"/>
            <a:ext cx="5120640" cy="246888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336792" y="1755648"/>
            <a:ext cx="4791455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Deliverable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36792" y="2148840"/>
            <a:ext cx="4378997" cy="849463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Draw a simple section sketch and label at least 4 components. Add one advantage, one risk and one question you would investigate on site.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4526280"/>
            <a:ext cx="10515600" cy="36576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700" b="1" i="0">
                <a:solidFill>
                  <a:srgbClr val="1E5378"/>
                </a:solidFill>
                <a:latin typeface="Aptos"/>
              </a:defRPr>
            </a:pPr>
            <a:r>
              <a:t>Roles: sketcher • materials expert • defect detective • spokesperson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5166360"/>
            <a:ext cx="10607040" cy="50292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1">
                <a:solidFill>
                  <a:srgbClr val="5B6974"/>
                </a:solidFill>
                <a:latin typeface="Aptos"/>
              </a:defRPr>
            </a:pPr>
            <a:r>
              <a:t>Timing: 7 minutes to design + 1 minute per team to share. Reward clear reasoning, not artistic skill.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 animBg="1"/>
      <p:bldP spid="12" grpId="0" animBg="1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Traditional and modern: compare carefully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19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143000"/>
            <a:ext cx="5212080" cy="3017520"/>
          </a:xfrm>
          <a:prstGeom prst="roundRect">
            <a:avLst/>
          </a:prstGeom>
          <a:solidFill>
            <a:srgbClr val="FFFFFF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25272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Traditional examples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" y="1645920"/>
            <a:ext cx="4882896" cy="241401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Solid masonry walls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Lime mortar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Solid earth-based floors or suspended timber floors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Often fewer designed-in insulation layers</a:t>
            </a:r>
          </a:p>
          <a:p>
            <a:pPr algn="l">
              <a:spcAft>
                <a:spcPts val="500"/>
              </a:spcAft>
              <a:defRPr sz="1600" b="0" i="0">
                <a:solidFill>
                  <a:srgbClr val="222F3A"/>
                </a:solidFill>
                <a:latin typeface="Aptos"/>
              </a:defRPr>
            </a:pPr>
            <a:r>
              <a:t>• Repairs rely on understanding existing materials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143000"/>
            <a:ext cx="5212080" cy="3017520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36792" y="1252728"/>
            <a:ext cx="488289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Modern approaches — broad comparison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36792" y="1645920"/>
            <a:ext cx="4882896" cy="2414015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Cavity walls with ties and insulation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Engineered timber / concrete floor systems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Designed damp-proofing and insulation layers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Performance requirements set through current standards</a:t>
            </a:r>
          </a:p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• Still need correct detailing and maintenance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6941" y="4709160"/>
            <a:ext cx="9962767" cy="66479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1" i="0">
                <a:solidFill>
                  <a:srgbClr val="0F2D49"/>
                </a:solidFill>
                <a:latin typeface="Aptos"/>
              </a:defRPr>
            </a:pPr>
            <a:r>
              <a:t>Important: traditional does not automatically mean better, and modern does not automatically mean defect-free. Suitability depends on context, condition and performance needs.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11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Exit ticket — show what you learned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20</a:t>
            </a:r>
          </a:p>
        </p:txBody>
      </p:sp>
      <p:sp>
        <p:nvSpPr>
          <p:cNvPr id="8" name="Oval 7"/>
          <p:cNvSpPr/>
          <p:nvPr/>
        </p:nvSpPr>
        <p:spPr>
          <a:xfrm>
            <a:off x="777240" y="124358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96695" y="1143000"/>
            <a:ext cx="10113264" cy="6400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1. Name one material commonly used in traditional solid walls.</a:t>
            </a:r>
          </a:p>
        </p:txBody>
      </p:sp>
      <p:sp>
        <p:nvSpPr>
          <p:cNvPr id="10" name="Oval 9"/>
          <p:cNvSpPr/>
          <p:nvPr/>
        </p:nvSpPr>
        <p:spPr>
          <a:xfrm>
            <a:off x="777240" y="188366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96695" y="1783080"/>
            <a:ext cx="10113264" cy="6400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2. Why might lime mortar be more suitable than hard cement mortar for some historic masonry?</a:t>
            </a:r>
          </a:p>
        </p:txBody>
      </p:sp>
      <p:sp>
        <p:nvSpPr>
          <p:cNvPr id="12" name="Oval 11"/>
          <p:cNvSpPr/>
          <p:nvPr/>
        </p:nvSpPr>
        <p:spPr>
          <a:xfrm>
            <a:off x="777240" y="252374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96695" y="2423160"/>
            <a:ext cx="10113264" cy="6400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3. What is the purpose of ventilation beneath a suspended timber ground floor?</a:t>
            </a:r>
          </a:p>
        </p:txBody>
      </p:sp>
      <p:sp>
        <p:nvSpPr>
          <p:cNvPr id="14" name="Oval 13"/>
          <p:cNvSpPr/>
          <p:nvPr/>
        </p:nvSpPr>
        <p:spPr>
          <a:xfrm>
            <a:off x="777240" y="3163823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96695" y="3063239"/>
            <a:ext cx="10113264" cy="6400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4. Give one likely cause of a creaking floorboard.</a:t>
            </a:r>
          </a:p>
        </p:txBody>
      </p:sp>
      <p:sp>
        <p:nvSpPr>
          <p:cNvPr id="16" name="Oval 15"/>
          <p:cNvSpPr/>
          <p:nvPr/>
        </p:nvSpPr>
        <p:spPr>
          <a:xfrm>
            <a:off x="777240" y="380390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96695" y="3703320"/>
            <a:ext cx="10113264" cy="640080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800" b="0" i="0">
                <a:solidFill>
                  <a:srgbClr val="222F3A"/>
                </a:solidFill>
                <a:latin typeface="Aptos"/>
              </a:defRPr>
            </a:pPr>
            <a:r>
              <a:t>5. Name one clue you would investigate before recommending a repair.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77240" y="4709160"/>
            <a:ext cx="10424160" cy="914400"/>
          </a:xfrm>
          <a:prstGeom prst="roundRect">
            <a:avLst/>
          </a:prstGeom>
          <a:solidFill>
            <a:srgbClr val="FFF4CC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41832" y="4818888"/>
            <a:ext cx="10094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How to answer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1832" y="5212080"/>
            <a:ext cx="10094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500" b="0" i="0">
                <a:solidFill>
                  <a:srgbClr val="222F3A"/>
                </a:solidFill>
                <a:latin typeface="Aptos"/>
              </a:defRPr>
            </a:pPr>
            <a:r>
              <a:t>Write short answers independently for 3 minutes. Then compare with a partner and correct one answer in a different colour.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F2D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84048" y="100584"/>
            <a:ext cx="150876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900" b="1" i="0">
                <a:solidFill>
                  <a:srgbClr val="F6BE2B"/>
                </a:solidFill>
                <a:latin typeface="Aptos"/>
              </a:defRPr>
            </a:pPr>
            <a:r>
              <a:t>SESSION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048" y="274320"/>
            <a:ext cx="11155680" cy="29260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200" b="1" i="0">
                <a:solidFill>
                  <a:srgbClr val="FFFFFF"/>
                </a:solidFill>
                <a:latin typeface="Aptos"/>
              </a:defRPr>
            </a:pPr>
            <a:r>
              <a:t>Five ideas to take away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8368"/>
            <a:ext cx="12191695" cy="50292"/>
          </a:xfrm>
          <a:prstGeom prst="rect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84048" y="6556248"/>
            <a:ext cx="8412480" cy="164592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800" b="0" i="0">
                <a:solidFill>
                  <a:srgbClr val="5B6974"/>
                </a:solidFill>
                <a:latin typeface="Aptos"/>
              </a:defRPr>
            </a:pPr>
            <a:r>
              <a:t>ACBA 4022  •  Fundamentals of Construction Technology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2840" y="6528816"/>
            <a:ext cx="411480" cy="201168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r">
              <a:spcAft>
                <a:spcPts val="500"/>
              </a:spcAft>
              <a:defRPr sz="900" b="1" i="0">
                <a:solidFill>
                  <a:srgbClr val="0F2D49"/>
                </a:solidFill>
                <a:latin typeface="Aptos"/>
              </a:defRPr>
            </a:pPr>
            <a:r>
              <a:t>21</a:t>
            </a:r>
          </a:p>
        </p:txBody>
      </p:sp>
      <p:sp>
        <p:nvSpPr>
          <p:cNvPr id="8" name="Oval 7"/>
          <p:cNvSpPr/>
          <p:nvPr/>
        </p:nvSpPr>
        <p:spPr>
          <a:xfrm>
            <a:off x="777240" y="1335024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96695" y="1234440"/>
            <a:ext cx="10204704" cy="841247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Traditional construction varies by location, materials, age and later alterations.</a:t>
            </a:r>
          </a:p>
        </p:txBody>
      </p:sp>
      <p:sp>
        <p:nvSpPr>
          <p:cNvPr id="10" name="Oval 9"/>
          <p:cNvSpPr/>
          <p:nvPr/>
        </p:nvSpPr>
        <p:spPr>
          <a:xfrm>
            <a:off x="777240" y="2176272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96695" y="2075688"/>
            <a:ext cx="10204704" cy="841247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Wall materials and mortar work as a system — compatibility matters.</a:t>
            </a:r>
          </a:p>
        </p:txBody>
      </p:sp>
      <p:sp>
        <p:nvSpPr>
          <p:cNvPr id="12" name="Oval 11"/>
          <p:cNvSpPr/>
          <p:nvPr/>
        </p:nvSpPr>
        <p:spPr>
          <a:xfrm>
            <a:off x="777240" y="3017520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96695" y="2916936"/>
            <a:ext cx="10204704" cy="841247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Solid floors and suspended floors behave differently, especially around moisture and ventilation.</a:t>
            </a:r>
          </a:p>
        </p:txBody>
      </p:sp>
      <p:sp>
        <p:nvSpPr>
          <p:cNvPr id="14" name="Oval 13"/>
          <p:cNvSpPr/>
          <p:nvPr/>
        </p:nvSpPr>
        <p:spPr>
          <a:xfrm>
            <a:off x="777240" y="3858768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96695" y="3758183"/>
            <a:ext cx="10204704" cy="841247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Defects should be observed and investigated before a repair is prescribed.</a:t>
            </a:r>
          </a:p>
        </p:txBody>
      </p:sp>
      <p:sp>
        <p:nvSpPr>
          <p:cNvPr id="16" name="Oval 15"/>
          <p:cNvSpPr/>
          <p:nvPr/>
        </p:nvSpPr>
        <p:spPr>
          <a:xfrm>
            <a:off x="777240" y="4700016"/>
            <a:ext cx="109728" cy="109728"/>
          </a:xfrm>
          <a:prstGeom prst="ellipse">
            <a:avLst/>
          </a:prstGeom>
          <a:solidFill>
            <a:srgbClr val="F6BE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96695" y="4599431"/>
            <a:ext cx="10204704" cy="841247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2000" b="0" i="0">
                <a:solidFill>
                  <a:srgbClr val="222F3A"/>
                </a:solidFill>
                <a:latin typeface="Aptos"/>
              </a:defRPr>
            </a:pPr>
            <a:r>
              <a:t>Annotated sketches help explain construction clearly and professionally.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77240" y="5577840"/>
            <a:ext cx="10424160" cy="566928"/>
          </a:xfrm>
          <a:prstGeom prst="roundRect">
            <a:avLst/>
          </a:prstGeom>
          <a:solidFill>
            <a:srgbClr val="E1EEF7"/>
          </a:solidFill>
          <a:ln>
            <a:solidFill>
              <a:srgbClr val="DCE1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41832" y="5687568"/>
            <a:ext cx="10094976" cy="310896"/>
          </a:xfrm>
          <a:prstGeom prst="rect">
            <a:avLst/>
          </a:prstGeom>
          <a:noFill/>
        </p:spPr>
        <p:txBody>
          <a:bodyPr wrap="non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600" b="1" i="0">
                <a:solidFill>
                  <a:srgbClr val="0F2D49"/>
                </a:solidFill>
                <a:latin typeface="Aptos"/>
              </a:defRPr>
            </a:pPr>
            <a:r>
              <a:t>Next session link</a:t>
            </a:r>
          </a:p>
        </p:txBody>
      </p:sp>
      <p:sp>
        <p:nvSpPr>
          <p:cNvPr id="20" name="TextBox 19"/>
          <p:cNvSpPr txBox="1"/>
          <p:nvPr/>
        </p:nvSpPr>
        <p:spPr>
          <a:xfrm rot="-10800000" flipV="1">
            <a:off x="906878" y="5919971"/>
            <a:ext cx="10129930" cy="31085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500"/>
              </a:spcAft>
              <a:defRPr sz="1300" b="0" i="0">
                <a:solidFill>
                  <a:srgbClr val="222F3A"/>
                </a:solidFill>
                <a:latin typeface="Aptos"/>
              </a:defRPr>
            </a:pPr>
            <a:r>
              <a:t>You will build on this by looking at cavity walls and modern floors.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revision>1</cp:revision>
  <dcterms:created xsi:type="dcterms:W3CDTF">2013-01-27T09:14:16Z</dcterms:created>
  <dcterms:modified xsi:type="dcterms:W3CDTF">2026-10-15T09:49:09Z</dcterms:modified>
  <cp:category/>
</cp:coreProperties>
</file>