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5" r:id="rId1"/>
  </p:sldMasterIdLst>
  <p:sldIdLst>
    <p:sldId id="256" r:id="rId2"/>
    <p:sldId id="257" r:id="rId3"/>
    <p:sldId id="266" r:id="rId4"/>
    <p:sldId id="267" r:id="rId5"/>
    <p:sldId id="258" r:id="rId6"/>
    <p:sldId id="259" r:id="rId7"/>
    <p:sldId id="268" r:id="rId8"/>
    <p:sldId id="260" r:id="rId9"/>
    <p:sldId id="261" r:id="rId10"/>
    <p:sldId id="262" r:id="rId11"/>
    <p:sldId id="265" r:id="rId12"/>
    <p:sldId id="263" r:id="rId13"/>
    <p:sldId id="264"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C8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2990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55677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25812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3/11/2020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1802614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29231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64509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43692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3/11/2020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831201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90881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99719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957030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976154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44790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334775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3/11/2020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5592848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466755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3/11/2020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5788483"/>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advanceddisposables.co.uk/blogs/eco-friendly/are-bamboo-cups-environmentally-friendly/" TargetMode="External"/><Relationship Id="rId2" Type="http://schemas.openxmlformats.org/officeDocument/2006/relationships/hyperlink" Target="https://www.hesa.ac.uk/data-and-analysis/students/where-study" TargetMode="External"/><Relationship Id="rId1" Type="http://schemas.openxmlformats.org/officeDocument/2006/relationships/slideLayout" Target="../slideLayouts/slideLayout7.xml"/><Relationship Id="rId4" Type="http://schemas.openxmlformats.org/officeDocument/2006/relationships/hyperlink" Target="https://www.inc.com/molly-Reynolds/4-ways-that-supporting-charity-is-good-for-business.html" TargetMode="External"/></Relationships>
</file>

<file path=ppt/slides/_rels/slide13.xml.rels><?xml version="1.0" encoding="UTF-8" standalone="yes"?>
<Relationships xmlns="http://schemas.openxmlformats.org/package/2006/relationships"><Relationship Id="rId2" Type="http://schemas.openxmlformats.org/officeDocument/2006/relationships/hyperlink" Target="https://www.uwtsd.ac.uk/campuse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8019F8-5081-4C8A-B735-6A55C6EBA04B}"/>
              </a:ext>
            </a:extLst>
          </p:cNvPr>
          <p:cNvSpPr/>
          <p:nvPr/>
        </p:nvSpPr>
        <p:spPr>
          <a:xfrm>
            <a:off x="940704" y="889498"/>
            <a:ext cx="8743689" cy="3416320"/>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Removing ‘single use’ plastic from UWTSD catering – using the 4 P’s of Innovation</a:t>
            </a:r>
          </a:p>
        </p:txBody>
      </p:sp>
      <p:sp>
        <p:nvSpPr>
          <p:cNvPr id="5" name="Rectangle 4">
            <a:extLst>
              <a:ext uri="{FF2B5EF4-FFF2-40B4-BE49-F238E27FC236}">
                <a16:creationId xmlns:a16="http://schemas.microsoft.com/office/drawing/2014/main" id="{4CA5CAEC-5D7D-4C7C-9748-B33D0620C850}"/>
              </a:ext>
            </a:extLst>
          </p:cNvPr>
          <p:cNvSpPr/>
          <p:nvPr/>
        </p:nvSpPr>
        <p:spPr>
          <a:xfrm>
            <a:off x="6668644" y="5233100"/>
            <a:ext cx="3268987" cy="1077218"/>
          </a:xfrm>
          <a:prstGeom prst="rect">
            <a:avLst/>
          </a:prstGeom>
          <a:noFill/>
        </p:spPr>
        <p:txBody>
          <a:bodyPr wrap="square" lIns="91440" tIns="45720" rIns="91440" bIns="45720">
            <a:spAutoFit/>
          </a:bodyPr>
          <a:lstStyle/>
          <a:p>
            <a:pPr algn="ctr"/>
            <a:r>
              <a:rPr lang="en-US" sz="3200" b="1" dirty="0">
                <a:ln w="13462">
                  <a:solidFill>
                    <a:schemeClr val="bg1"/>
                  </a:solidFill>
                  <a:prstDash val="solid"/>
                </a:ln>
                <a:solidFill>
                  <a:schemeClr val="tx1">
                    <a:lumMod val="85000"/>
                    <a:lumOff val="15000"/>
                  </a:schemeClr>
                </a:solidFill>
                <a:effectLst>
                  <a:outerShdw blurRad="50800" dist="38100" algn="l" rotWithShape="0">
                    <a:prstClr val="black">
                      <a:alpha val="40000"/>
                    </a:prstClr>
                  </a:outerShdw>
                </a:effectLst>
              </a:rPr>
              <a:t>Jorna Ali - 1706149</a:t>
            </a:r>
          </a:p>
        </p:txBody>
      </p:sp>
      <p:pic>
        <p:nvPicPr>
          <p:cNvPr id="6" name="Graphic 5" descr="Person with idea">
            <a:extLst>
              <a:ext uri="{FF2B5EF4-FFF2-40B4-BE49-F238E27FC236}">
                <a16:creationId xmlns:a16="http://schemas.microsoft.com/office/drawing/2014/main" id="{1573D283-9A39-49DE-BDD8-9ABF5438154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260553" y="5516688"/>
            <a:ext cx="677078" cy="677078"/>
          </a:xfrm>
          <a:prstGeom prst="rect">
            <a:avLst/>
          </a:prstGeom>
        </p:spPr>
      </p:pic>
    </p:spTree>
    <p:extLst>
      <p:ext uri="{BB962C8B-B14F-4D97-AF65-F5344CB8AC3E}">
        <p14:creationId xmlns:p14="http://schemas.microsoft.com/office/powerpoint/2010/main" val="289898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E435A9C-5E10-46FD-BBB0-4BBF548576FE}"/>
              </a:ext>
            </a:extLst>
          </p:cNvPr>
          <p:cNvSpPr/>
          <p:nvPr/>
        </p:nvSpPr>
        <p:spPr>
          <a:xfrm>
            <a:off x="905775" y="1648762"/>
            <a:ext cx="9756474" cy="3539430"/>
          </a:xfrm>
          <a:prstGeom prst="rect">
            <a:avLst/>
          </a:prstGeom>
          <a:noFill/>
        </p:spPr>
        <p:txBody>
          <a:bodyPr wrap="square" lIns="91440" tIns="45720" rIns="91440" bIns="45720">
            <a:spAutoFit/>
          </a:bodyPr>
          <a:lstStyle/>
          <a:p>
            <a:pPr marL="457200" indent="-457200">
              <a:buFont typeface="Arial" panose="020B0604020202020204" pitchFamily="34" charset="0"/>
              <a:buChar char="•"/>
            </a:pPr>
            <a:r>
              <a:rPr lang="en-US" sz="3200" b="0" cap="none" spc="0" dirty="0">
                <a:ln w="0"/>
                <a:solidFill>
                  <a:schemeClr val="tx1"/>
                </a:solidFill>
                <a:effectLst>
                  <a:outerShdw blurRad="38100" dist="19050" dir="2700000" algn="tl" rotWithShape="0">
                    <a:schemeClr val="dk1">
                      <a:alpha val="40000"/>
                    </a:schemeClr>
                  </a:outerShdw>
                </a:effectLst>
              </a:rPr>
              <a:t>University of Wales Trinity St David is a large organisation spread across 6 campuses and 4 outreach locations across the UK.</a:t>
            </a:r>
          </a:p>
          <a:p>
            <a:pPr marL="457200" indent="-457200">
              <a:buFont typeface="Arial" panose="020B0604020202020204" pitchFamily="34" charset="0"/>
              <a:buChar char="•"/>
            </a:pPr>
            <a:endParaRPr lang="en-US" sz="3200" b="0" cap="none" spc="0" dirty="0">
              <a:ln w="0"/>
              <a:solidFill>
                <a:schemeClr val="tx1"/>
              </a:solidFill>
              <a:effectLst>
                <a:outerShdw blurRad="38100" dist="19050" dir="2700000" algn="tl" rotWithShape="0">
                  <a:schemeClr val="dk1">
                    <a:alpha val="40000"/>
                  </a:schemeClr>
                </a:outerShdw>
              </a:effectLst>
            </a:endParaRPr>
          </a:p>
          <a:p>
            <a:pPr marL="457200" indent="-457200">
              <a:buFont typeface="Arial" panose="020B0604020202020204" pitchFamily="34" charset="0"/>
              <a:buChar char="•"/>
            </a:pPr>
            <a:r>
              <a:rPr lang="en-US" sz="3200" b="0" cap="none" spc="0" dirty="0">
                <a:ln w="0"/>
                <a:effectLst>
                  <a:outerShdw blurRad="38100" dist="19050" dir="2700000" algn="tl" rotWithShape="0">
                    <a:schemeClr val="dk1">
                      <a:alpha val="40000"/>
                    </a:schemeClr>
                  </a:outerShdw>
                </a:effectLst>
              </a:rPr>
              <a:t>There are 11,135 students across all campuses -2018/2019.</a:t>
            </a:r>
          </a:p>
          <a:p>
            <a:pPr marL="457200" indent="-457200">
              <a:buFont typeface="Arial" panose="020B0604020202020204" pitchFamily="34" charset="0"/>
              <a:buChar char="•"/>
            </a:pP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5" name="Rectangle: Rounded Corners 4">
            <a:extLst>
              <a:ext uri="{FF2B5EF4-FFF2-40B4-BE49-F238E27FC236}">
                <a16:creationId xmlns:a16="http://schemas.microsoft.com/office/drawing/2014/main" id="{B0D69574-D341-4E00-A4F6-071D006784DD}"/>
              </a:ext>
            </a:extLst>
          </p:cNvPr>
          <p:cNvSpPr/>
          <p:nvPr/>
        </p:nvSpPr>
        <p:spPr>
          <a:xfrm>
            <a:off x="500332" y="421722"/>
            <a:ext cx="4251385" cy="826593"/>
          </a:xfrm>
          <a:prstGeom prst="roundRect">
            <a:avLst/>
          </a:prstGeom>
          <a:ln>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 name="Rectangle 1">
            <a:extLst>
              <a:ext uri="{FF2B5EF4-FFF2-40B4-BE49-F238E27FC236}">
                <a16:creationId xmlns:a16="http://schemas.microsoft.com/office/drawing/2014/main" id="{9EF0A4EE-B69F-4B4D-94FA-42D0D186FF42}"/>
              </a:ext>
            </a:extLst>
          </p:cNvPr>
          <p:cNvSpPr/>
          <p:nvPr/>
        </p:nvSpPr>
        <p:spPr>
          <a:xfrm>
            <a:off x="500332" y="373353"/>
            <a:ext cx="4193777"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Introduction</a:t>
            </a:r>
          </a:p>
        </p:txBody>
      </p:sp>
      <p:sp>
        <p:nvSpPr>
          <p:cNvPr id="8" name="Rectangle 7">
            <a:extLst>
              <a:ext uri="{FF2B5EF4-FFF2-40B4-BE49-F238E27FC236}">
                <a16:creationId xmlns:a16="http://schemas.microsoft.com/office/drawing/2014/main" id="{D2A010D4-67C4-475B-B6AB-0847F241025B}"/>
              </a:ext>
            </a:extLst>
          </p:cNvPr>
          <p:cNvSpPr/>
          <p:nvPr/>
        </p:nvSpPr>
        <p:spPr>
          <a:xfrm>
            <a:off x="500332" y="5188192"/>
            <a:ext cx="1731140" cy="3520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(HESA, 2020)</a:t>
            </a:r>
          </a:p>
        </p:txBody>
      </p:sp>
      <p:sp>
        <p:nvSpPr>
          <p:cNvPr id="9" name="Rectangle 8">
            <a:extLst>
              <a:ext uri="{FF2B5EF4-FFF2-40B4-BE49-F238E27FC236}">
                <a16:creationId xmlns:a16="http://schemas.microsoft.com/office/drawing/2014/main" id="{D03A9963-1F96-437D-8F59-F10EA83F8378}"/>
              </a:ext>
            </a:extLst>
          </p:cNvPr>
          <p:cNvSpPr/>
          <p:nvPr/>
        </p:nvSpPr>
        <p:spPr>
          <a:xfrm>
            <a:off x="500332" y="5712903"/>
            <a:ext cx="5086736" cy="2765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(University of Wales Trinity Saint David, 2020)</a:t>
            </a:r>
          </a:p>
        </p:txBody>
      </p:sp>
    </p:spTree>
    <p:extLst>
      <p:ext uri="{BB962C8B-B14F-4D97-AF65-F5344CB8AC3E}">
        <p14:creationId xmlns:p14="http://schemas.microsoft.com/office/powerpoint/2010/main" val="4241583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D9B2220-BA36-4963-B860-3C0D394D8A5C}"/>
              </a:ext>
            </a:extLst>
          </p:cNvPr>
          <p:cNvSpPr/>
          <p:nvPr/>
        </p:nvSpPr>
        <p:spPr>
          <a:xfrm>
            <a:off x="665733" y="120402"/>
            <a:ext cx="9002683" cy="6617196"/>
          </a:xfrm>
          <a:prstGeom prst="rect">
            <a:avLst/>
          </a:prstGeom>
          <a:noFill/>
        </p:spPr>
        <p:txBody>
          <a:bodyPr wrap="square" lIns="91440" tIns="45720" rIns="91440" bIns="45720">
            <a:spAutoFit/>
          </a:bodyPr>
          <a:lstStyle/>
          <a:p>
            <a:pPr algn="ctr"/>
            <a:r>
              <a:rPr lang="en-US" sz="5400" b="1" dirty="0">
                <a:ln w="6600">
                  <a:solidFill>
                    <a:schemeClr val="accent2"/>
                  </a:solidFill>
                  <a:prstDash val="solid"/>
                </a:ln>
                <a:solidFill>
                  <a:srgbClr val="FFFFFF"/>
                </a:solidFill>
                <a:effectLst>
                  <a:outerShdw dist="38100" dir="2700000" algn="tl" rotWithShape="0">
                    <a:schemeClr val="accent2"/>
                  </a:outerShdw>
                </a:effectLst>
              </a:rPr>
              <a:t>What the </a:t>
            </a:r>
            <a:r>
              <a:rPr lang="en-US" sz="5400" b="1" dirty="0">
                <a:ln w="22225">
                  <a:solidFill>
                    <a:schemeClr val="accent2"/>
                  </a:solidFill>
                  <a:prstDash val="solid"/>
                </a:ln>
                <a:solidFill>
                  <a:schemeClr val="accent2">
                    <a:lumMod val="40000"/>
                    <a:lumOff val="60000"/>
                  </a:schemeClr>
                </a:solidFill>
              </a:rPr>
              <a:t>innovation</a:t>
            </a:r>
            <a:r>
              <a:rPr lang="en-US" sz="5400" b="1" dirty="0">
                <a:ln w="6600">
                  <a:solidFill>
                    <a:schemeClr val="accent2"/>
                  </a:solidFill>
                  <a:prstDash val="solid"/>
                </a:ln>
                <a:solidFill>
                  <a:srgbClr val="FFFFFF"/>
                </a:solidFill>
                <a:effectLst>
                  <a:outerShdw dist="38100" dir="2700000" algn="tl" rotWithShape="0">
                    <a:schemeClr val="accent2"/>
                  </a:outerShdw>
                </a:effectLst>
              </a:rPr>
              <a:t> is?</a:t>
            </a:r>
          </a:p>
          <a:p>
            <a:pPr algn="ctr"/>
            <a:endParaRPr lang="en-US" sz="5400" b="0" cap="none" spc="0" dirty="0">
              <a:ln w="0"/>
              <a:solidFill>
                <a:schemeClr val="tx1"/>
              </a:solidFill>
              <a:effectLst>
                <a:outerShdw blurRad="38100" dist="19050" dir="2700000" algn="tl" rotWithShape="0">
                  <a:schemeClr val="dk1">
                    <a:alpha val="40000"/>
                  </a:schemeClr>
                </a:outerShdw>
              </a:effectLst>
            </a:endParaRPr>
          </a:p>
          <a:p>
            <a:r>
              <a:rPr lang="en-US" sz="2000" dirty="0">
                <a:ln w="0"/>
                <a:effectLst>
                  <a:outerShdw blurRad="38100" dist="19050" dir="2700000" algn="tl" rotWithShape="0">
                    <a:schemeClr val="dk1">
                      <a:alpha val="40000"/>
                    </a:schemeClr>
                  </a:outerShdw>
                </a:effectLst>
              </a:rPr>
              <a:t>	</a:t>
            </a:r>
            <a:r>
              <a:rPr lang="en-US" sz="2000" u="sng" dirty="0">
                <a:ln w="0"/>
                <a:effectLst>
                  <a:outerShdw blurRad="38100" dist="19050" dir="2700000" algn="tl" rotWithShape="0">
                    <a:schemeClr val="dk1">
                      <a:alpha val="40000"/>
                    </a:schemeClr>
                  </a:outerShdw>
                </a:effectLst>
              </a:rPr>
              <a:t>PROBLEM</a:t>
            </a:r>
            <a:r>
              <a:rPr lang="en-US" sz="2000" dirty="0">
                <a:ln w="0"/>
                <a:effectLst>
                  <a:outerShdw blurRad="38100" dist="19050" dir="2700000" algn="tl" rotWithShape="0">
                    <a:schemeClr val="dk1">
                      <a:alpha val="40000"/>
                    </a:schemeClr>
                  </a:outerShdw>
                </a:effectLst>
              </a:rPr>
              <a:t>: Over 200 single use plastic cups are bought daily at Swansea 				Business School campus and 150 at the new SA1 campus. This 				causes a significant problem for the environment.</a:t>
            </a:r>
          </a:p>
          <a:p>
            <a:pPr marL="685800" indent="-685800">
              <a:buFont typeface="Arial" panose="020B0604020202020204" pitchFamily="34" charset="0"/>
              <a:buChar char="•"/>
            </a:pPr>
            <a:endParaRPr lang="en-US" sz="2000" b="0" cap="none" spc="0" dirty="0">
              <a:ln w="0"/>
              <a:solidFill>
                <a:schemeClr val="tx1"/>
              </a:solidFill>
              <a:effectLst>
                <a:outerShdw blurRad="38100" dist="19050" dir="2700000" algn="tl" rotWithShape="0">
                  <a:schemeClr val="dk1">
                    <a:alpha val="40000"/>
                  </a:schemeClr>
                </a:outerShdw>
              </a:effectLst>
            </a:endParaRPr>
          </a:p>
          <a:p>
            <a:r>
              <a:rPr lang="en-US" sz="2000" dirty="0">
                <a:ln w="0"/>
                <a:effectLst>
                  <a:outerShdw blurRad="38100" dist="19050" dir="2700000" algn="tl" rotWithShape="0">
                    <a:schemeClr val="dk1">
                      <a:alpha val="40000"/>
                    </a:schemeClr>
                  </a:outerShdw>
                </a:effectLst>
              </a:rPr>
              <a:t>	 </a:t>
            </a:r>
            <a:r>
              <a:rPr lang="en-US" sz="2000" u="sng" dirty="0">
                <a:ln w="0"/>
                <a:effectLst>
                  <a:outerShdw blurRad="38100" dist="19050" dir="2700000" algn="tl" rotWithShape="0">
                    <a:schemeClr val="dk1">
                      <a:alpha val="40000"/>
                    </a:schemeClr>
                  </a:outerShdw>
                </a:effectLst>
              </a:rPr>
              <a:t>INNOVATION</a:t>
            </a:r>
            <a:r>
              <a:rPr lang="en-US" sz="2000" dirty="0">
                <a:ln w="0"/>
                <a:effectLst>
                  <a:outerShdw blurRad="38100" dist="19050" dir="2700000" algn="tl" rotWithShape="0">
                    <a:schemeClr val="dk1">
                      <a:alpha val="40000"/>
                    </a:schemeClr>
                  </a:outerShdw>
                </a:effectLst>
              </a:rPr>
              <a:t>: </a:t>
            </a:r>
          </a:p>
          <a:p>
            <a:pPr marL="1600200" lvl="2" indent="-685800">
              <a:buFont typeface="Arial" panose="020B0604020202020204" pitchFamily="34" charset="0"/>
              <a:buChar char="•"/>
            </a:pPr>
            <a:r>
              <a:rPr lang="en-US" sz="2000" dirty="0">
                <a:ln w="0"/>
                <a:effectLst>
                  <a:outerShdw blurRad="38100" dist="19050" dir="2700000" algn="tl" rotWithShape="0">
                    <a:schemeClr val="dk1">
                      <a:alpha val="40000"/>
                    </a:schemeClr>
                  </a:outerShdw>
                </a:effectLst>
              </a:rPr>
              <a:t>Remove single use plastic cups from all UWTSD campuses and replace with reusable cups.</a:t>
            </a:r>
          </a:p>
          <a:p>
            <a:pPr marL="685800" indent="-685800">
              <a:buFont typeface="Arial" panose="020B0604020202020204" pitchFamily="34" charset="0"/>
              <a:buChar char="•"/>
            </a:pPr>
            <a:endParaRPr lang="en-US" sz="2000" dirty="0">
              <a:ln w="0"/>
              <a:effectLst>
                <a:outerShdw blurRad="38100" dist="19050" dir="2700000" algn="tl" rotWithShape="0">
                  <a:schemeClr val="dk1">
                    <a:alpha val="40000"/>
                  </a:schemeClr>
                </a:outerShdw>
              </a:effectLst>
            </a:endParaRPr>
          </a:p>
          <a:p>
            <a:pPr marL="1600200" lvl="2" indent="-685800">
              <a:buFont typeface="Arial" panose="020B0604020202020204" pitchFamily="34" charset="0"/>
              <a:buChar char="•"/>
              <a:tabLst>
                <a:tab pos="266700" algn="l"/>
              </a:tabLst>
            </a:pPr>
            <a:r>
              <a:rPr lang="en-US" sz="2000" dirty="0">
                <a:ln w="0"/>
                <a:effectLst>
                  <a:outerShdw blurRad="38100" dist="19050" dir="2700000" algn="tl" rotWithShape="0">
                    <a:schemeClr val="dk1">
                      <a:alpha val="40000"/>
                    </a:schemeClr>
                  </a:outerShdw>
                </a:effectLst>
              </a:rPr>
              <a:t>Replace with bamboo cups which are eco-friendly and made from renewable materials and which are proven safe</a:t>
            </a:r>
            <a:r>
              <a:rPr lang="en-US" sz="2800" dirty="0">
                <a:ln w="0"/>
                <a:effectLst>
                  <a:outerShdw blurRad="38100" dist="19050" dir="2700000" algn="tl" rotWithShape="0">
                    <a:schemeClr val="dk1">
                      <a:alpha val="40000"/>
                    </a:schemeClr>
                  </a:outerShdw>
                </a:effectLst>
              </a:rPr>
              <a:t>.</a:t>
            </a:r>
          </a:p>
          <a:p>
            <a:pPr lvl="2">
              <a:tabLst>
                <a:tab pos="266700" algn="l"/>
              </a:tabLst>
            </a:pPr>
            <a:endParaRPr lang="en-US" sz="2800" dirty="0">
              <a:ln w="0"/>
              <a:effectLst>
                <a:outerShdw blurRad="38100" dist="19050" dir="2700000" algn="tl" rotWithShape="0">
                  <a:schemeClr val="dk1">
                    <a:alpha val="40000"/>
                  </a:schemeClr>
                </a:outerShdw>
              </a:effectLst>
            </a:endParaRPr>
          </a:p>
          <a:p>
            <a:pPr marL="1600200" lvl="2" indent="-685800">
              <a:buFont typeface="Arial" panose="020B0604020202020204" pitchFamily="34" charset="0"/>
              <a:buChar char="•"/>
              <a:tabLst>
                <a:tab pos="266700" algn="l"/>
              </a:tabLst>
            </a:pPr>
            <a:r>
              <a:rPr lang="en-US" sz="2000" dirty="0">
                <a:ln w="0"/>
                <a:effectLst>
                  <a:outerShdw blurRad="38100" dist="19050" dir="2700000" algn="tl" rotWithShape="0">
                    <a:schemeClr val="dk1">
                      <a:alpha val="40000"/>
                    </a:schemeClr>
                  </a:outerShdw>
                </a:effectLst>
              </a:rPr>
              <a:t>Provide a financial incentive by reducing the price of the drink bought if using a reusable cup.</a:t>
            </a:r>
          </a:p>
          <a:p>
            <a:pPr lvl="2">
              <a:tabLst>
                <a:tab pos="266700" algn="l"/>
              </a:tabLst>
            </a:pPr>
            <a:endParaRPr lang="en-US" sz="2000" dirty="0">
              <a:ln w="0"/>
              <a:effectLst>
                <a:outerShdw blurRad="38100" dist="19050" dir="2700000" algn="tl" rotWithShape="0">
                  <a:schemeClr val="dk1">
                    <a:alpha val="40000"/>
                  </a:schemeClr>
                </a:outerShdw>
              </a:effectLst>
            </a:endParaRPr>
          </a:p>
          <a:p>
            <a:pPr lvl="2">
              <a:tabLst>
                <a:tab pos="266700" algn="l"/>
              </a:tabLst>
            </a:pPr>
            <a:endParaRPr lang="en-US" sz="2000" dirty="0">
              <a:ln w="0"/>
              <a:effectLst>
                <a:outerShdw blurRad="38100" dist="19050" dir="2700000" algn="tl" rotWithShape="0">
                  <a:schemeClr val="dk1">
                    <a:alpha val="40000"/>
                  </a:schemeClr>
                </a:outerShdw>
              </a:effectLst>
            </a:endParaRPr>
          </a:p>
        </p:txBody>
      </p:sp>
      <p:sp>
        <p:nvSpPr>
          <p:cNvPr id="4" name="Rectangle 3">
            <a:extLst>
              <a:ext uri="{FF2B5EF4-FFF2-40B4-BE49-F238E27FC236}">
                <a16:creationId xmlns:a16="http://schemas.microsoft.com/office/drawing/2014/main" id="{D23AF11E-AF80-4521-A08D-94869D5335B2}"/>
              </a:ext>
            </a:extLst>
          </p:cNvPr>
          <p:cNvSpPr/>
          <p:nvPr/>
        </p:nvSpPr>
        <p:spPr>
          <a:xfrm>
            <a:off x="2684477" y="6274965"/>
            <a:ext cx="4999839" cy="3942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(University of Wales Trinity Saint David, 2020)</a:t>
            </a:r>
          </a:p>
        </p:txBody>
      </p:sp>
    </p:spTree>
    <p:extLst>
      <p:ext uri="{BB962C8B-B14F-4D97-AF65-F5344CB8AC3E}">
        <p14:creationId xmlns:p14="http://schemas.microsoft.com/office/powerpoint/2010/main" val="822579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a:extLst>
              <a:ext uri="{FF2B5EF4-FFF2-40B4-BE49-F238E27FC236}">
                <a16:creationId xmlns:a16="http://schemas.microsoft.com/office/drawing/2014/main" id="{0F73737C-0AF7-491D-B8A3-62C5A9F131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610227" y="2865146"/>
            <a:ext cx="3753887" cy="211156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a:extLst>
              <a:ext uri="{FF2B5EF4-FFF2-40B4-BE49-F238E27FC236}">
                <a16:creationId xmlns:a16="http://schemas.microsoft.com/office/drawing/2014/main" id="{AA70997F-421C-42B8-A579-7A4BE8034B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878021" y="2865145"/>
            <a:ext cx="3753888" cy="211156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A6293B8-6E8A-4E85-A1E0-9B001BF09195}"/>
              </a:ext>
            </a:extLst>
          </p:cNvPr>
          <p:cNvSpPr txBox="1"/>
          <p:nvPr/>
        </p:nvSpPr>
        <p:spPr>
          <a:xfrm>
            <a:off x="633168" y="1456202"/>
            <a:ext cx="5923280" cy="369332"/>
          </a:xfrm>
          <a:prstGeom prst="rect">
            <a:avLst/>
          </a:prstGeom>
          <a:noFill/>
        </p:spPr>
        <p:txBody>
          <a:bodyPr wrap="square" rtlCol="0">
            <a:spAutoFit/>
          </a:bodyPr>
          <a:lstStyle/>
          <a:p>
            <a:pPr marL="285750" indent="-285750">
              <a:buFont typeface="Arial" panose="020B0604020202020204" pitchFamily="34" charset="0"/>
              <a:buChar char="•"/>
            </a:pPr>
            <a:r>
              <a:rPr lang="en-GB" dirty="0"/>
              <a:t>Made from natural bamboo &amp; renewable materials</a:t>
            </a:r>
          </a:p>
        </p:txBody>
      </p:sp>
      <p:sp>
        <p:nvSpPr>
          <p:cNvPr id="5" name="TextBox 4">
            <a:extLst>
              <a:ext uri="{FF2B5EF4-FFF2-40B4-BE49-F238E27FC236}">
                <a16:creationId xmlns:a16="http://schemas.microsoft.com/office/drawing/2014/main" id="{4D45A2DB-E7B2-4845-B180-D1E0A6960B95}"/>
              </a:ext>
            </a:extLst>
          </p:cNvPr>
          <p:cNvSpPr txBox="1"/>
          <p:nvPr/>
        </p:nvSpPr>
        <p:spPr>
          <a:xfrm>
            <a:off x="1114425" y="6153150"/>
            <a:ext cx="3962400" cy="369332"/>
          </a:xfrm>
          <a:prstGeom prst="rect">
            <a:avLst/>
          </a:prstGeom>
          <a:noFill/>
        </p:spPr>
        <p:txBody>
          <a:bodyPr wrap="square" rtlCol="0">
            <a:spAutoFit/>
          </a:bodyPr>
          <a:lstStyle/>
          <a:p>
            <a:r>
              <a:rPr lang="en-GB" dirty="0"/>
              <a:t>(Lauren, 2020).</a:t>
            </a:r>
          </a:p>
        </p:txBody>
      </p:sp>
      <p:pic>
        <p:nvPicPr>
          <p:cNvPr id="7" name="Graphic 6" descr="Recycle">
            <a:extLst>
              <a:ext uri="{FF2B5EF4-FFF2-40B4-BE49-F238E27FC236}">
                <a16:creationId xmlns:a16="http://schemas.microsoft.com/office/drawing/2014/main" id="{93BB62B4-CB63-46C7-8A73-76C9722FFC7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883207" y="659328"/>
            <a:ext cx="723963" cy="723963"/>
          </a:xfrm>
          <a:prstGeom prst="rect">
            <a:avLst/>
          </a:prstGeom>
        </p:spPr>
      </p:pic>
      <p:sp>
        <p:nvSpPr>
          <p:cNvPr id="8" name="Rectangle 7">
            <a:extLst>
              <a:ext uri="{FF2B5EF4-FFF2-40B4-BE49-F238E27FC236}">
                <a16:creationId xmlns:a16="http://schemas.microsoft.com/office/drawing/2014/main" id="{B9B2DEC8-B991-418C-BD00-31CFB9D1F00B}"/>
              </a:ext>
            </a:extLst>
          </p:cNvPr>
          <p:cNvSpPr/>
          <p:nvPr/>
        </p:nvSpPr>
        <p:spPr>
          <a:xfrm>
            <a:off x="140548" y="124079"/>
            <a:ext cx="6908520" cy="1200329"/>
          </a:xfrm>
          <a:prstGeom prst="rect">
            <a:avLst/>
          </a:prstGeom>
          <a:noFill/>
        </p:spPr>
        <p:txBody>
          <a:bodyPr wrap="square" lIns="91440" tIns="45720" rIns="91440" bIns="45720">
            <a:spAutoFit/>
          </a:bodyPr>
          <a:lstStyle/>
          <a:p>
            <a:pPr algn="ctr"/>
            <a:r>
              <a:rPr lang="en-GB" sz="36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Eco-friendly Reusable Cup –</a:t>
            </a:r>
          </a:p>
          <a:p>
            <a:pPr algn="ctr"/>
            <a:r>
              <a:rPr lang="en-GB" sz="36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 Prototype</a:t>
            </a:r>
          </a:p>
        </p:txBody>
      </p:sp>
      <p:sp>
        <p:nvSpPr>
          <p:cNvPr id="2" name="Rectangle 1">
            <a:extLst>
              <a:ext uri="{FF2B5EF4-FFF2-40B4-BE49-F238E27FC236}">
                <a16:creationId xmlns:a16="http://schemas.microsoft.com/office/drawing/2014/main" id="{4C4BFED7-F212-4430-AF70-8C10131A4008}"/>
              </a:ext>
            </a:extLst>
          </p:cNvPr>
          <p:cNvSpPr/>
          <p:nvPr/>
        </p:nvSpPr>
        <p:spPr>
          <a:xfrm>
            <a:off x="1114425" y="6216242"/>
            <a:ext cx="1762999" cy="3062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(Lauren, 2020)</a:t>
            </a:r>
          </a:p>
        </p:txBody>
      </p:sp>
    </p:spTree>
    <p:extLst>
      <p:ext uri="{BB962C8B-B14F-4D97-AF65-F5344CB8AC3E}">
        <p14:creationId xmlns:p14="http://schemas.microsoft.com/office/powerpoint/2010/main" val="1723657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4p's of innovation">
            <a:extLst>
              <a:ext uri="{FF2B5EF4-FFF2-40B4-BE49-F238E27FC236}">
                <a16:creationId xmlns:a16="http://schemas.microsoft.com/office/drawing/2014/main" id="{BCC24450-8402-4194-84F2-01CE410D15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376" y="3812565"/>
            <a:ext cx="3403024" cy="292038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C5CCF854-5A3A-434A-8B91-762DDCFCC3B7}"/>
              </a:ext>
            </a:extLst>
          </p:cNvPr>
          <p:cNvSpPr/>
          <p:nvPr/>
        </p:nvSpPr>
        <p:spPr>
          <a:xfrm>
            <a:off x="895177" y="420525"/>
            <a:ext cx="1908408" cy="95753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a:p>
        </p:txBody>
      </p:sp>
      <p:sp>
        <p:nvSpPr>
          <p:cNvPr id="2" name="TextBox 1"/>
          <p:cNvSpPr txBox="1"/>
          <p:nvPr/>
        </p:nvSpPr>
        <p:spPr>
          <a:xfrm>
            <a:off x="895177" y="510020"/>
            <a:ext cx="9634451" cy="4185761"/>
          </a:xfrm>
          <a:prstGeom prst="rect">
            <a:avLst/>
          </a:prstGeom>
          <a:noFill/>
        </p:spPr>
        <p:txBody>
          <a:bodyPr wrap="square" rtlCol="0">
            <a:spAutoFit/>
          </a:bodyPr>
          <a:lstStyle/>
          <a:p>
            <a:r>
              <a:rPr lang="en-GB" sz="3600" b="1" dirty="0">
                <a:ln w="22225">
                  <a:solidFill>
                    <a:schemeClr val="accent2"/>
                  </a:solidFill>
                  <a:prstDash val="solid"/>
                </a:ln>
                <a:solidFill>
                  <a:schemeClr val="accent2">
                    <a:lumMod val="40000"/>
                    <a:lumOff val="60000"/>
                  </a:schemeClr>
                </a:solidFill>
              </a:rPr>
              <a:t>P</a:t>
            </a:r>
            <a:r>
              <a:rPr lang="en-GB" sz="3600" b="1" dirty="0">
                <a:ln w="6600">
                  <a:solidFill>
                    <a:schemeClr val="accent2"/>
                  </a:solidFill>
                  <a:prstDash val="solid"/>
                </a:ln>
                <a:solidFill>
                  <a:srgbClr val="FFFFFF"/>
                </a:solidFill>
                <a:effectLst>
                  <a:outerShdw dist="38100" dir="2700000" algn="tl" rotWithShape="0">
                    <a:schemeClr val="accent2"/>
                  </a:outerShdw>
                </a:effectLst>
              </a:rPr>
              <a:t>rocess</a:t>
            </a:r>
          </a:p>
          <a:p>
            <a:endParaRPr lang="en-GB" sz="3200" dirty="0"/>
          </a:p>
          <a:p>
            <a:pPr marL="285750" indent="-285750">
              <a:buFontTx/>
              <a:buChar char="-"/>
            </a:pPr>
            <a:r>
              <a:rPr lang="en-GB" sz="1600" dirty="0"/>
              <a:t>The innovation will follow the 4P’s model of Innovation, </a:t>
            </a:r>
            <a:r>
              <a:rPr lang="en-GB" sz="1600" b="1" dirty="0"/>
              <a:t>Product, Process, Position and Paradigm</a:t>
            </a:r>
          </a:p>
          <a:p>
            <a:endParaRPr lang="en-GB" sz="1600" b="1" dirty="0"/>
          </a:p>
          <a:p>
            <a:pPr marL="285750" indent="-285750">
              <a:buFontTx/>
              <a:buChar char="-"/>
            </a:pPr>
            <a:r>
              <a:rPr lang="en-GB" sz="1600" dirty="0"/>
              <a:t>For the purpose of this innovation, </a:t>
            </a:r>
            <a:r>
              <a:rPr lang="en-GB" sz="1600" b="1" dirty="0"/>
              <a:t>Paradigm</a:t>
            </a:r>
            <a:r>
              <a:rPr lang="en-GB" sz="1600" dirty="0"/>
              <a:t> will be the chosen aspect, because all stakeholders will be required to change their mind-set towards single use plastic – as this the definition of a paradigm.</a:t>
            </a:r>
          </a:p>
          <a:p>
            <a:pPr marL="285750" indent="-285750">
              <a:buFontTx/>
              <a:buChar char="-"/>
            </a:pPr>
            <a:endParaRPr lang="en-GB" sz="1600" dirty="0"/>
          </a:p>
          <a:p>
            <a:pPr marL="285750" indent="-285750">
              <a:buFontTx/>
              <a:buChar char="-"/>
            </a:pPr>
            <a:r>
              <a:rPr lang="en-GB" sz="1600" dirty="0"/>
              <a:t>Whilst</a:t>
            </a:r>
            <a:r>
              <a:rPr lang="en-GB" sz="1600" b="1" dirty="0"/>
              <a:t> Paradigm </a:t>
            </a:r>
            <a:r>
              <a:rPr lang="en-GB" sz="1600" dirty="0"/>
              <a:t>will be main focus, there will be elements of innovation of product (new reusable bamboo cups), process (that includes removing single use plastic through financial incentive) and finally position (students and non students will perceive UWTSD as environmentally good).</a:t>
            </a:r>
          </a:p>
          <a:p>
            <a:pPr marL="285750" indent="-285750">
              <a:buFontTx/>
              <a:buChar char="-"/>
            </a:pPr>
            <a:endParaRPr lang="en-GB" b="1" dirty="0"/>
          </a:p>
          <a:p>
            <a:pPr marL="285750" indent="-285750">
              <a:buFontTx/>
              <a:buChar char="-"/>
            </a:pPr>
            <a:endParaRPr lang="en-GB" b="1" dirty="0"/>
          </a:p>
          <a:p>
            <a:endParaRPr lang="en-GB" dirty="0"/>
          </a:p>
        </p:txBody>
      </p:sp>
      <p:sp>
        <p:nvSpPr>
          <p:cNvPr id="5" name="Rectangle 4">
            <a:extLst>
              <a:ext uri="{FF2B5EF4-FFF2-40B4-BE49-F238E27FC236}">
                <a16:creationId xmlns:a16="http://schemas.microsoft.com/office/drawing/2014/main" id="{0F224DDC-5025-4E9E-BD84-C4E64A703A03}"/>
              </a:ext>
            </a:extLst>
          </p:cNvPr>
          <p:cNvSpPr/>
          <p:nvPr/>
        </p:nvSpPr>
        <p:spPr>
          <a:xfrm>
            <a:off x="6157519" y="6115574"/>
            <a:ext cx="2751589" cy="47817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(Tidd and Bessant, 2018)</a:t>
            </a:r>
          </a:p>
        </p:txBody>
      </p:sp>
    </p:spTree>
    <p:extLst>
      <p:ext uri="{BB962C8B-B14F-4D97-AF65-F5344CB8AC3E}">
        <p14:creationId xmlns:p14="http://schemas.microsoft.com/office/powerpoint/2010/main" val="539016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3037" y="692152"/>
            <a:ext cx="9070910" cy="473975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3600" b="1" dirty="0">
                <a:ln w="22225">
                  <a:solidFill>
                    <a:schemeClr val="accent2"/>
                  </a:solidFill>
                  <a:prstDash val="solid"/>
                </a:ln>
                <a:solidFill>
                  <a:schemeClr val="accent2">
                    <a:lumMod val="40000"/>
                    <a:lumOff val="60000"/>
                  </a:schemeClr>
                </a:solidFill>
              </a:rPr>
              <a:t>Risk</a:t>
            </a:r>
          </a:p>
          <a:p>
            <a:endParaRPr lang="en-GB" sz="3200" dirty="0">
              <a:solidFill>
                <a:schemeClr val="accent5">
                  <a:lumMod val="60000"/>
                  <a:lumOff val="40000"/>
                </a:schemeClr>
              </a:solidFill>
            </a:endParaRPr>
          </a:p>
          <a:p>
            <a:pPr marL="285750" indent="-285750">
              <a:buFontTx/>
              <a:buChar char="-"/>
            </a:pPr>
            <a:r>
              <a:rPr lang="en-GB" dirty="0"/>
              <a:t>Cost analysis- cost of cups v single use cups (financial gain v. environmental gain)</a:t>
            </a:r>
          </a:p>
          <a:p>
            <a:endParaRPr lang="en-GB" dirty="0"/>
          </a:p>
          <a:p>
            <a:pPr marL="285750" indent="-285750">
              <a:buFontTx/>
              <a:buChar char="-"/>
            </a:pPr>
            <a:r>
              <a:rPr lang="en-GB" dirty="0"/>
              <a:t>Investment – excessive costs</a:t>
            </a:r>
          </a:p>
          <a:p>
            <a:endParaRPr lang="en-GB" dirty="0"/>
          </a:p>
          <a:p>
            <a:pPr marL="285750" indent="-285750">
              <a:buFontTx/>
              <a:buChar char="-"/>
            </a:pPr>
            <a:r>
              <a:rPr lang="en-GB" dirty="0"/>
              <a:t>Student unhappiness – students may not want to pay additional cost.</a:t>
            </a:r>
          </a:p>
          <a:p>
            <a:endParaRPr lang="en-GB" dirty="0"/>
          </a:p>
          <a:p>
            <a:pPr marL="285750" indent="-285750">
              <a:buFontTx/>
              <a:buChar char="-"/>
            </a:pPr>
            <a:r>
              <a:rPr lang="en-GB" dirty="0"/>
              <a:t>Not a university run coffee shop, so risk of upsetting existing provider (Costa)</a:t>
            </a:r>
          </a:p>
          <a:p>
            <a:endParaRPr lang="en-GB" dirty="0"/>
          </a:p>
          <a:p>
            <a:pPr marL="285750" indent="-285750">
              <a:buFontTx/>
              <a:buChar char="-"/>
            </a:pPr>
            <a:r>
              <a:rPr lang="en-GB" dirty="0"/>
              <a:t>Cleanliness – who will be responsible for cleaning cups?</a:t>
            </a:r>
          </a:p>
          <a:p>
            <a:r>
              <a:rPr lang="en-GB" dirty="0"/>
              <a:t> </a:t>
            </a:r>
          </a:p>
          <a:p>
            <a:pPr marL="285750" indent="-285750">
              <a:buFontTx/>
              <a:buChar char="-"/>
            </a:pPr>
            <a:r>
              <a:rPr lang="en-GB" dirty="0"/>
              <a:t>Large organisation- how to implement across all areas (UWTSD is geographically fragmented) </a:t>
            </a:r>
          </a:p>
          <a:p>
            <a:pPr marL="285750" indent="-285750">
              <a:buFontTx/>
              <a:buChar char="-"/>
            </a:pPr>
            <a:endParaRPr lang="en-GB" dirty="0"/>
          </a:p>
        </p:txBody>
      </p:sp>
      <p:pic>
        <p:nvPicPr>
          <p:cNvPr id="5" name="Graphic 4" descr="Head with gears">
            <a:extLst>
              <a:ext uri="{FF2B5EF4-FFF2-40B4-BE49-F238E27FC236}">
                <a16:creationId xmlns:a16="http://schemas.microsoft.com/office/drawing/2014/main" id="{92E3FFCC-3BCE-455C-9B18-C82B52F7415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485563" y="692152"/>
            <a:ext cx="610437" cy="610437"/>
          </a:xfrm>
          <a:prstGeom prst="rect">
            <a:avLst/>
          </a:prstGeom>
        </p:spPr>
      </p:pic>
      <p:sp>
        <p:nvSpPr>
          <p:cNvPr id="4" name="Rectangle 3">
            <a:extLst>
              <a:ext uri="{FF2B5EF4-FFF2-40B4-BE49-F238E27FC236}">
                <a16:creationId xmlns:a16="http://schemas.microsoft.com/office/drawing/2014/main" id="{0A679FB8-C8F5-4C58-9EEC-8B29A5C81A45}"/>
              </a:ext>
            </a:extLst>
          </p:cNvPr>
          <p:cNvSpPr/>
          <p:nvPr/>
        </p:nvSpPr>
        <p:spPr>
          <a:xfrm>
            <a:off x="5662569" y="6162675"/>
            <a:ext cx="2374084"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(Victorovna, 2017)</a:t>
            </a:r>
          </a:p>
        </p:txBody>
      </p:sp>
    </p:spTree>
    <p:extLst>
      <p:ext uri="{BB962C8B-B14F-4D97-AF65-F5344CB8AC3E}">
        <p14:creationId xmlns:p14="http://schemas.microsoft.com/office/powerpoint/2010/main" val="4162515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8C214A-74D7-4474-ACCA-DFBB38ACB373}"/>
              </a:ext>
            </a:extLst>
          </p:cNvPr>
          <p:cNvSpPr txBox="1"/>
          <p:nvPr/>
        </p:nvSpPr>
        <p:spPr>
          <a:xfrm>
            <a:off x="1682151" y="325887"/>
            <a:ext cx="6818211" cy="584775"/>
          </a:xfrm>
          <a:prstGeom prst="rect">
            <a:avLst/>
          </a:prstGeom>
          <a:noFill/>
        </p:spPr>
        <p:txBody>
          <a:bodyPr wrap="square" rtlCol="0">
            <a:spAutoFit/>
          </a:bodyPr>
          <a:lstStyle/>
          <a:p>
            <a:r>
              <a:rPr lang="en-GB" sz="3200" b="1" dirty="0">
                <a:ln w="22225">
                  <a:solidFill>
                    <a:schemeClr val="accent2"/>
                  </a:solidFill>
                  <a:prstDash val="solid"/>
                </a:ln>
                <a:solidFill>
                  <a:schemeClr val="accent2">
                    <a:lumMod val="40000"/>
                    <a:lumOff val="60000"/>
                  </a:schemeClr>
                </a:solidFill>
              </a:rPr>
              <a:t>Complexing of a large Innovation</a:t>
            </a:r>
          </a:p>
        </p:txBody>
      </p:sp>
      <p:sp>
        <p:nvSpPr>
          <p:cNvPr id="3" name="TextBox 2"/>
          <p:cNvSpPr txBox="1"/>
          <p:nvPr/>
        </p:nvSpPr>
        <p:spPr>
          <a:xfrm>
            <a:off x="414068" y="1226851"/>
            <a:ext cx="10472467" cy="3139321"/>
          </a:xfrm>
          <a:prstGeom prst="rect">
            <a:avLst/>
          </a:prstGeom>
          <a:noFill/>
        </p:spPr>
        <p:txBody>
          <a:bodyPr wrap="square" rtlCol="0">
            <a:spAutoFit/>
          </a:bodyPr>
          <a:lstStyle/>
          <a:p>
            <a:pPr marL="285750" indent="-285750">
              <a:buFont typeface="Arial" panose="020B0604020202020204" pitchFamily="34" charset="0"/>
              <a:buChar char="•"/>
            </a:pPr>
            <a:r>
              <a:rPr lang="en-GB" dirty="0"/>
              <a:t>Multi campus location will require strong coordination and leadership to Implement innovation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Trialling and testing the reusable prototype on Swansea Business campus.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Assessing impact on all stakeholder department i.e. department could have several different suppliers.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Elements of Innovation life cycle will be encountered in this particular innovation (Tidd and Bessant, 2018).</a:t>
            </a:r>
          </a:p>
          <a:p>
            <a:endParaRPr lang="en-GB" dirty="0"/>
          </a:p>
          <a:p>
            <a:endParaRPr lang="en-GB" dirty="0"/>
          </a:p>
        </p:txBody>
      </p:sp>
      <p:pic>
        <p:nvPicPr>
          <p:cNvPr id="2050" name="Picture 2" descr="Image result for innovation life cycle">
            <a:extLst>
              <a:ext uri="{FF2B5EF4-FFF2-40B4-BE49-F238E27FC236}">
                <a16:creationId xmlns:a16="http://schemas.microsoft.com/office/drawing/2014/main" id="{C49C0F10-CC22-429D-9238-3BDE63A019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5020" y="4006292"/>
            <a:ext cx="2899818" cy="252048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2765208-B861-42C9-AA9C-2B4FDEBDE27F}"/>
              </a:ext>
            </a:extLst>
          </p:cNvPr>
          <p:cNvSpPr/>
          <p:nvPr/>
        </p:nvSpPr>
        <p:spPr>
          <a:xfrm>
            <a:off x="679508" y="6040073"/>
            <a:ext cx="3464653" cy="3691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(Tidd and Bessant, 2018)</a:t>
            </a:r>
          </a:p>
        </p:txBody>
      </p:sp>
    </p:spTree>
    <p:extLst>
      <p:ext uri="{BB962C8B-B14F-4D97-AF65-F5344CB8AC3E}">
        <p14:creationId xmlns:p14="http://schemas.microsoft.com/office/powerpoint/2010/main" val="1160993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39372" y="205118"/>
            <a:ext cx="10189479" cy="5818177"/>
          </a:xfrm>
          <a:prstGeom prst="rect">
            <a:avLst/>
          </a:prstGeom>
          <a:noFill/>
        </p:spPr>
        <p:txBody>
          <a:bodyPr wrap="square" rtlCol="0">
            <a:spAutoFit/>
          </a:bodyPr>
          <a:lstStyle/>
          <a:p>
            <a:pPr algn="ctr"/>
            <a:r>
              <a:rPr lang="en-GB" sz="4000" b="1" spc="50" dirty="0">
                <a:ln w="9525" cmpd="sng">
                  <a:solidFill>
                    <a:schemeClr val="accent1"/>
                  </a:solidFill>
                  <a:prstDash val="solid"/>
                </a:ln>
                <a:solidFill>
                  <a:srgbClr val="70AD47">
                    <a:tint val="1000"/>
                  </a:srgbClr>
                </a:solidFill>
                <a:effectLst>
                  <a:glow rad="228600">
                    <a:schemeClr val="accent2">
                      <a:satMod val="175000"/>
                      <a:alpha val="40000"/>
                    </a:schemeClr>
                  </a:glow>
                </a:effectLst>
              </a:rPr>
              <a:t>Benefits</a:t>
            </a:r>
          </a:p>
          <a:p>
            <a:endParaRPr lang="en-GB" sz="2800" dirty="0"/>
          </a:p>
          <a:p>
            <a:pPr marL="285750" indent="-285750">
              <a:buFontTx/>
              <a:buChar char="-"/>
            </a:pPr>
            <a:r>
              <a:rPr lang="en-GB" dirty="0"/>
              <a:t>Advertising and brand designs; art students to design which could be part of their course</a:t>
            </a:r>
          </a:p>
          <a:p>
            <a:endParaRPr lang="en-GB" dirty="0"/>
          </a:p>
          <a:p>
            <a:pPr marL="285750" indent="-285750">
              <a:buFontTx/>
              <a:buChar char="-"/>
            </a:pPr>
            <a:r>
              <a:rPr lang="en-GB" dirty="0"/>
              <a:t>Logo on the cup will advertise the university across the UK as students will be walking around town drinking from their cups.</a:t>
            </a:r>
          </a:p>
          <a:p>
            <a:endParaRPr lang="en-GB" dirty="0"/>
          </a:p>
          <a:p>
            <a:pPr marL="285750" indent="-285750">
              <a:buFontTx/>
              <a:buChar char="-"/>
            </a:pPr>
            <a:r>
              <a:rPr lang="en-GB" dirty="0"/>
              <a:t>Increasing university’s ability to meet environmental policy</a:t>
            </a:r>
          </a:p>
          <a:p>
            <a:endParaRPr lang="en-GB" dirty="0"/>
          </a:p>
          <a:p>
            <a:pPr marL="285750" indent="-285750">
              <a:buFontTx/>
              <a:buChar char="-"/>
            </a:pPr>
            <a:r>
              <a:rPr lang="en-GB" dirty="0"/>
              <a:t>Give profits to charity which is good for charity and advertising university</a:t>
            </a:r>
          </a:p>
          <a:p>
            <a:endParaRPr lang="en-GB" dirty="0"/>
          </a:p>
          <a:p>
            <a:pPr marL="285750" indent="-285750">
              <a:buFontTx/>
              <a:buChar char="-"/>
            </a:pPr>
            <a:r>
              <a:rPr lang="en-GB" dirty="0"/>
              <a:t>Cost saving to the student- save money per cup of hot beverage.</a:t>
            </a:r>
          </a:p>
          <a:p>
            <a:endParaRPr lang="en-GB" dirty="0"/>
          </a:p>
          <a:p>
            <a:pPr marL="285750" indent="-285750">
              <a:buFontTx/>
              <a:buChar char="-"/>
            </a:pPr>
            <a:r>
              <a:rPr lang="en-GB" dirty="0"/>
              <a:t>UWTSD Environmental Policy</a:t>
            </a:r>
          </a:p>
          <a:p>
            <a:pPr marL="742950" lvl="1" indent="-285750">
              <a:buFontTx/>
              <a:buChar char="-"/>
            </a:pPr>
            <a:r>
              <a:rPr lang="en-GB" i="1" dirty="0"/>
              <a:t>Improve resource efficiency using the waste hierarchy, including only procuring what is necessary, maximizing reuse and recycling and avoiding waste to landfill </a:t>
            </a:r>
          </a:p>
          <a:p>
            <a:pPr lvl="2"/>
            <a:endParaRPr lang="en-GB" dirty="0"/>
          </a:p>
          <a:p>
            <a:pPr lvl="2"/>
            <a:endParaRPr lang="en-GB" dirty="0"/>
          </a:p>
          <a:p>
            <a:pPr lvl="2"/>
            <a:endParaRPr lang="en-GB" dirty="0"/>
          </a:p>
        </p:txBody>
      </p:sp>
      <p:pic>
        <p:nvPicPr>
          <p:cNvPr id="4" name="Graphic 3" descr="Business Growth">
            <a:extLst>
              <a:ext uri="{FF2B5EF4-FFF2-40B4-BE49-F238E27FC236}">
                <a16:creationId xmlns:a16="http://schemas.microsoft.com/office/drawing/2014/main" id="{93516F42-52F6-4C3C-B2FF-7250274E78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75894" y="133709"/>
            <a:ext cx="914400" cy="914400"/>
          </a:xfrm>
          <a:prstGeom prst="rect">
            <a:avLst/>
          </a:prstGeom>
        </p:spPr>
      </p:pic>
      <p:sp>
        <p:nvSpPr>
          <p:cNvPr id="3" name="Rectangle 2">
            <a:extLst>
              <a:ext uri="{FF2B5EF4-FFF2-40B4-BE49-F238E27FC236}">
                <a16:creationId xmlns:a16="http://schemas.microsoft.com/office/drawing/2014/main" id="{0CE99B83-1B16-47FB-ACD5-99C34CAF4A49}"/>
              </a:ext>
            </a:extLst>
          </p:cNvPr>
          <p:cNvSpPr/>
          <p:nvPr/>
        </p:nvSpPr>
        <p:spPr>
          <a:xfrm>
            <a:off x="2256639" y="5670958"/>
            <a:ext cx="2172748" cy="302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 Louis, 2020)</a:t>
            </a:r>
          </a:p>
        </p:txBody>
      </p:sp>
      <p:sp>
        <p:nvSpPr>
          <p:cNvPr id="5" name="Rectangle 4">
            <a:extLst>
              <a:ext uri="{FF2B5EF4-FFF2-40B4-BE49-F238E27FC236}">
                <a16:creationId xmlns:a16="http://schemas.microsoft.com/office/drawing/2014/main" id="{0C5CDEB4-86F4-4F4B-88BA-5FA372E90B3E}"/>
              </a:ext>
            </a:extLst>
          </p:cNvPr>
          <p:cNvSpPr/>
          <p:nvPr/>
        </p:nvSpPr>
        <p:spPr>
          <a:xfrm>
            <a:off x="2256639" y="6124282"/>
            <a:ext cx="5377343" cy="4694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(University of Wales Trinity Saint David, 2020)</a:t>
            </a:r>
          </a:p>
        </p:txBody>
      </p:sp>
    </p:spTree>
    <p:extLst>
      <p:ext uri="{BB962C8B-B14F-4D97-AF65-F5344CB8AC3E}">
        <p14:creationId xmlns:p14="http://schemas.microsoft.com/office/powerpoint/2010/main" val="586152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2309" y="874717"/>
            <a:ext cx="10222301" cy="409342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3600" b="1" dirty="0">
                <a:ln w="22225">
                  <a:solidFill>
                    <a:schemeClr val="accent2"/>
                  </a:solidFill>
                  <a:prstDash val="solid"/>
                </a:ln>
                <a:solidFill>
                  <a:schemeClr val="accent2">
                    <a:lumMod val="40000"/>
                    <a:lumOff val="60000"/>
                  </a:schemeClr>
                </a:solidFill>
              </a:rPr>
              <a:t>P</a:t>
            </a:r>
            <a:r>
              <a:rPr lang="en-GB" sz="3600" b="1" dirty="0">
                <a:ln w="6600">
                  <a:solidFill>
                    <a:schemeClr val="accent2"/>
                  </a:solidFill>
                  <a:prstDash val="solid"/>
                </a:ln>
                <a:solidFill>
                  <a:srgbClr val="FFFFFF"/>
                </a:solidFill>
                <a:effectLst>
                  <a:outerShdw dist="38100" dir="2700000" algn="tl" rotWithShape="0">
                    <a:schemeClr val="accent2"/>
                  </a:outerShdw>
                </a:effectLst>
              </a:rPr>
              <a:t>lan</a:t>
            </a:r>
          </a:p>
          <a:p>
            <a:endParaRPr lang="en-GB" sz="3200" dirty="0"/>
          </a:p>
          <a:p>
            <a:pPr marL="285750" indent="-285750">
              <a:buFontTx/>
              <a:buChar char="-"/>
            </a:pPr>
            <a:r>
              <a:rPr lang="en-GB" sz="2400" dirty="0"/>
              <a:t>Change the mindset of the student’s to understand the environmental benefit</a:t>
            </a:r>
          </a:p>
          <a:p>
            <a:endParaRPr lang="en-GB" sz="2400" dirty="0"/>
          </a:p>
          <a:p>
            <a:pPr marL="285750" indent="-285750">
              <a:buFontTx/>
              <a:buChar char="-"/>
            </a:pPr>
            <a:r>
              <a:rPr lang="en-GB" sz="2400" dirty="0"/>
              <a:t>Introduce the cups to one campus first as a trial run to test the impact and feasibility of the project.</a:t>
            </a:r>
          </a:p>
          <a:p>
            <a:pPr marL="285750" indent="-285750">
              <a:buFontTx/>
              <a:buChar char="-"/>
            </a:pPr>
            <a:endParaRPr lang="en-GB" sz="2400" dirty="0"/>
          </a:p>
          <a:p>
            <a:pPr marL="285750" indent="-285750">
              <a:buFontTx/>
              <a:buChar char="-"/>
            </a:pPr>
            <a:r>
              <a:rPr lang="en-GB" sz="2400" dirty="0"/>
              <a:t>Assessment to determine whether the trial and prototype are proving successful.</a:t>
            </a:r>
          </a:p>
        </p:txBody>
      </p:sp>
      <p:sp>
        <p:nvSpPr>
          <p:cNvPr id="5" name="Rectangle 4">
            <a:extLst>
              <a:ext uri="{FF2B5EF4-FFF2-40B4-BE49-F238E27FC236}">
                <a16:creationId xmlns:a16="http://schemas.microsoft.com/office/drawing/2014/main" id="{32CD1C0C-56A2-404D-8D54-B3639C5B4598}"/>
              </a:ext>
            </a:extLst>
          </p:cNvPr>
          <p:cNvSpPr/>
          <p:nvPr/>
        </p:nvSpPr>
        <p:spPr>
          <a:xfrm>
            <a:off x="662730" y="5821960"/>
            <a:ext cx="2508309" cy="3271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(Banuri, 2020)</a:t>
            </a:r>
          </a:p>
        </p:txBody>
      </p:sp>
      <p:sp>
        <p:nvSpPr>
          <p:cNvPr id="6" name="Rectangle 5">
            <a:extLst>
              <a:ext uri="{FF2B5EF4-FFF2-40B4-BE49-F238E27FC236}">
                <a16:creationId xmlns:a16="http://schemas.microsoft.com/office/drawing/2014/main" id="{E7810334-111B-4E14-AB87-EB87D0194ECB}"/>
              </a:ext>
            </a:extLst>
          </p:cNvPr>
          <p:cNvSpPr/>
          <p:nvPr/>
        </p:nvSpPr>
        <p:spPr>
          <a:xfrm>
            <a:off x="662730" y="6342077"/>
            <a:ext cx="2508309" cy="3271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(NESTA, 2020)</a:t>
            </a:r>
          </a:p>
        </p:txBody>
      </p:sp>
    </p:spTree>
    <p:extLst>
      <p:ext uri="{BB962C8B-B14F-4D97-AF65-F5344CB8AC3E}">
        <p14:creationId xmlns:p14="http://schemas.microsoft.com/office/powerpoint/2010/main" val="2357339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4160" y="365760"/>
            <a:ext cx="10949709" cy="4124206"/>
          </a:xfrm>
          <a:prstGeom prst="rect">
            <a:avLst/>
          </a:prstGeom>
          <a:noFill/>
        </p:spPr>
        <p:txBody>
          <a:bodyPr wrap="square" rtlCol="0">
            <a:spAutoFit/>
          </a:bodyPr>
          <a:lstStyle/>
          <a:p>
            <a:pPr algn="ctr"/>
            <a:r>
              <a:rPr lang="en-GB" sz="3200" b="1" dirty="0">
                <a:ln w="12700">
                  <a:solidFill>
                    <a:schemeClr val="accent1"/>
                  </a:solidFill>
                  <a:prstDash val="solid"/>
                </a:ln>
                <a:pattFill prst="pct50">
                  <a:fgClr>
                    <a:schemeClr val="accent1"/>
                  </a:fgClr>
                  <a:bgClr>
                    <a:schemeClr val="accent1">
                      <a:lumMod val="20000"/>
                      <a:lumOff val="80000"/>
                    </a:schemeClr>
                  </a:bgClr>
                </a:pattFill>
                <a:effectLst>
                  <a:glow rad="101600">
                    <a:schemeClr val="tx2">
                      <a:lumMod val="75000"/>
                      <a:alpha val="60000"/>
                    </a:schemeClr>
                  </a:glow>
                  <a:outerShdw dist="38100" dir="2640000" algn="bl" rotWithShape="0">
                    <a:schemeClr val="accent1"/>
                  </a:outerShdw>
                </a:effectLst>
              </a:rPr>
              <a:t>Implementation - How?</a:t>
            </a:r>
          </a:p>
          <a:p>
            <a:endParaRPr lang="en-GB" sz="3200" dirty="0"/>
          </a:p>
          <a:p>
            <a:pPr marL="285750" indent="-285750">
              <a:buFontTx/>
              <a:buChar char="-"/>
            </a:pPr>
            <a:r>
              <a:rPr lang="en-GB" dirty="0"/>
              <a:t>Contact suppliers of the cups to ascertain the cost of the cups and how much it will be to print the logo on the cups also</a:t>
            </a:r>
          </a:p>
          <a:p>
            <a:endParaRPr lang="en-GB" dirty="0"/>
          </a:p>
          <a:p>
            <a:pPr marL="742950" lvl="1" indent="-285750">
              <a:buFontTx/>
              <a:buChar char="-"/>
            </a:pPr>
            <a:r>
              <a:rPr lang="en-GB" dirty="0"/>
              <a:t>Can UWTSD art department design the cup? </a:t>
            </a:r>
          </a:p>
          <a:p>
            <a:pPr lvl="1"/>
            <a:endParaRPr lang="en-GB" dirty="0"/>
          </a:p>
          <a:p>
            <a:pPr marL="742950" lvl="1" indent="-285750">
              <a:buFontTx/>
              <a:buChar char="-"/>
            </a:pPr>
            <a:r>
              <a:rPr lang="en-GB" dirty="0"/>
              <a:t>Can the advertising and brand design students design the cup as one of their projects thereby getting course credit?</a:t>
            </a:r>
          </a:p>
          <a:p>
            <a:pPr marL="742950" lvl="1" indent="-285750">
              <a:buFontTx/>
              <a:buChar char="-"/>
            </a:pPr>
            <a:endParaRPr lang="en-GB" dirty="0"/>
          </a:p>
          <a:p>
            <a:pPr marL="266700" lvl="1" indent="-266700">
              <a:buFontTx/>
              <a:buChar char="-"/>
            </a:pPr>
            <a:r>
              <a:rPr lang="en-GB" dirty="0"/>
              <a:t>Changing student mindset through advertising the environmental risks of plastic cups use! Show how much waste is caused by the university.</a:t>
            </a:r>
          </a:p>
          <a:p>
            <a:pPr marL="0" lvl="1"/>
            <a:endParaRPr lang="en-GB" dirty="0"/>
          </a:p>
        </p:txBody>
      </p:sp>
      <p:pic>
        <p:nvPicPr>
          <p:cNvPr id="3074" name="Picture 2" descr="Image result for plastic waste">
            <a:extLst>
              <a:ext uri="{FF2B5EF4-FFF2-40B4-BE49-F238E27FC236}">
                <a16:creationId xmlns:a16="http://schemas.microsoft.com/office/drawing/2014/main" id="{49047171-C02F-4527-99B1-FD67C77C2E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9375" y="4257040"/>
            <a:ext cx="4939277" cy="243840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4AF19209-C6A0-4BAE-819F-5B367F4C277E}"/>
              </a:ext>
            </a:extLst>
          </p:cNvPr>
          <p:cNvSpPr/>
          <p:nvPr/>
        </p:nvSpPr>
        <p:spPr>
          <a:xfrm>
            <a:off x="528507" y="6073629"/>
            <a:ext cx="1912689" cy="3030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(Parker, 2019)</a:t>
            </a:r>
          </a:p>
        </p:txBody>
      </p:sp>
    </p:spTree>
    <p:extLst>
      <p:ext uri="{BB962C8B-B14F-4D97-AF65-F5344CB8AC3E}">
        <p14:creationId xmlns:p14="http://schemas.microsoft.com/office/powerpoint/2010/main" val="743482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EDB439-B015-4A3A-AF14-1DC5B5985D9A}"/>
              </a:ext>
            </a:extLst>
          </p:cNvPr>
          <p:cNvSpPr txBox="1"/>
          <p:nvPr/>
        </p:nvSpPr>
        <p:spPr>
          <a:xfrm>
            <a:off x="2018581" y="374640"/>
            <a:ext cx="6314536" cy="707886"/>
          </a:xfrm>
          <a:prstGeom prst="rect">
            <a:avLst/>
          </a:prstGeom>
          <a:gradFill>
            <a:gsLst>
              <a:gs pos="0">
                <a:srgbClr val="32C89A"/>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ctr"/>
            <a:r>
              <a:rPr lang="en-GB" sz="4000" b="1" dirty="0">
                <a:ln w="6600">
                  <a:solidFill>
                    <a:schemeClr val="accent2"/>
                  </a:solidFill>
                  <a:prstDash val="solid"/>
                </a:ln>
                <a:solidFill>
                  <a:srgbClr val="FFFFFF"/>
                </a:solidFill>
                <a:effectLst>
                  <a:outerShdw dist="38100" dir="2700000" algn="tl" rotWithShape="0">
                    <a:schemeClr val="accent2"/>
                  </a:outerShdw>
                </a:effectLst>
              </a:rPr>
              <a:t>Thank you for listening</a:t>
            </a:r>
          </a:p>
        </p:txBody>
      </p:sp>
      <p:pic>
        <p:nvPicPr>
          <p:cNvPr id="4098" name="Picture 2" descr="Image result for happy ocean animals">
            <a:extLst>
              <a:ext uri="{FF2B5EF4-FFF2-40B4-BE49-F238E27FC236}">
                <a16:creationId xmlns:a16="http://schemas.microsoft.com/office/drawing/2014/main" id="{95BB8D54-40D2-4543-84C6-E0DD1C2048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478" y="1664228"/>
            <a:ext cx="6103620" cy="305181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3B31463-CC70-4792-9FAE-6CFB5A4620C5}"/>
              </a:ext>
            </a:extLst>
          </p:cNvPr>
          <p:cNvPicPr>
            <a:picLocks noChangeAspect="1"/>
          </p:cNvPicPr>
          <p:nvPr/>
        </p:nvPicPr>
        <p:blipFill>
          <a:blip r:embed="rId3"/>
          <a:stretch>
            <a:fillRect/>
          </a:stretch>
        </p:blipFill>
        <p:spPr>
          <a:xfrm>
            <a:off x="6779001" y="3084540"/>
            <a:ext cx="4822952" cy="2999348"/>
          </a:xfrm>
          <a:prstGeom prst="rect">
            <a:avLst/>
          </a:prstGeom>
        </p:spPr>
      </p:pic>
      <p:sp>
        <p:nvSpPr>
          <p:cNvPr id="4" name="Rectangle 3">
            <a:extLst>
              <a:ext uri="{FF2B5EF4-FFF2-40B4-BE49-F238E27FC236}">
                <a16:creationId xmlns:a16="http://schemas.microsoft.com/office/drawing/2014/main" id="{DB8AFD32-9AF3-4D8F-BD9A-8BEC3678AEF7}"/>
              </a:ext>
            </a:extLst>
          </p:cNvPr>
          <p:cNvSpPr/>
          <p:nvPr/>
        </p:nvSpPr>
        <p:spPr>
          <a:xfrm>
            <a:off x="1149292" y="5570290"/>
            <a:ext cx="3540154" cy="4026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SAVE THE WORLD !</a:t>
            </a:r>
          </a:p>
        </p:txBody>
      </p:sp>
    </p:spTree>
    <p:extLst>
      <p:ext uri="{BB962C8B-B14F-4D97-AF65-F5344CB8AC3E}">
        <p14:creationId xmlns:p14="http://schemas.microsoft.com/office/powerpoint/2010/main" val="2301773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BC2020C-9678-47A3-83B5-3156936BB1C2}"/>
              </a:ext>
            </a:extLst>
          </p:cNvPr>
          <p:cNvSpPr txBox="1"/>
          <p:nvPr/>
        </p:nvSpPr>
        <p:spPr>
          <a:xfrm>
            <a:off x="781050" y="533400"/>
            <a:ext cx="3981450" cy="523220"/>
          </a:xfrm>
          <a:prstGeom prst="rect">
            <a:avLst/>
          </a:prstGeom>
          <a:noFill/>
        </p:spPr>
        <p:txBody>
          <a:bodyPr wrap="square" rtlCol="0">
            <a:spAutoFit/>
          </a:bodyPr>
          <a:lstStyle/>
          <a:p>
            <a:r>
              <a:rPr lang="en-GB" sz="2800" b="1" dirty="0"/>
              <a:t>REFERENCES </a:t>
            </a:r>
          </a:p>
        </p:txBody>
      </p:sp>
      <p:sp>
        <p:nvSpPr>
          <p:cNvPr id="6" name="TextBox 5">
            <a:extLst>
              <a:ext uri="{FF2B5EF4-FFF2-40B4-BE49-F238E27FC236}">
                <a16:creationId xmlns:a16="http://schemas.microsoft.com/office/drawing/2014/main" id="{458880D3-6B0A-465A-92A9-C729F8E98731}"/>
              </a:ext>
            </a:extLst>
          </p:cNvPr>
          <p:cNvSpPr txBox="1"/>
          <p:nvPr/>
        </p:nvSpPr>
        <p:spPr>
          <a:xfrm>
            <a:off x="514350" y="1304925"/>
            <a:ext cx="9677400" cy="5632311"/>
          </a:xfrm>
          <a:prstGeom prst="rect">
            <a:avLst/>
          </a:prstGeom>
          <a:noFill/>
        </p:spPr>
        <p:txBody>
          <a:bodyPr wrap="square" rtlCol="0">
            <a:spAutoFit/>
          </a:bodyPr>
          <a:lstStyle/>
          <a:p>
            <a:r>
              <a:rPr lang="en-GB" dirty="0"/>
              <a:t>Banuri, T. (2020) </a:t>
            </a:r>
            <a:r>
              <a:rPr lang="en-GB" i="1" dirty="0"/>
              <a:t>Changing Mindsets Climate Change and Sustainable Development. </a:t>
            </a:r>
            <a:r>
              <a:rPr lang="en-GB" dirty="0"/>
              <a:t>Available at:TB_presentationCCandSDMalmo_1209.pdf (Accessed: 07 February 2020).</a:t>
            </a:r>
          </a:p>
          <a:p>
            <a:endParaRPr lang="en-GB" dirty="0"/>
          </a:p>
          <a:p>
            <a:r>
              <a:rPr lang="en-GB" dirty="0"/>
              <a:t>HESA. (2020) Where do HE students study? Available at: </a:t>
            </a:r>
            <a:r>
              <a:rPr lang="en-GB" dirty="0">
                <a:hlinkClick r:id="rId2"/>
              </a:rPr>
              <a:t>https://www.hesa.ac.uk/data-and-analysis/students/where-study</a:t>
            </a:r>
            <a:r>
              <a:rPr lang="en-GB" dirty="0"/>
              <a:t> (Accessed: 08 March 2020).</a:t>
            </a:r>
          </a:p>
          <a:p>
            <a:endParaRPr lang="en-GB" dirty="0"/>
          </a:p>
          <a:p>
            <a:r>
              <a:rPr lang="en-GB" dirty="0"/>
              <a:t>Lauren. (2020) </a:t>
            </a:r>
            <a:r>
              <a:rPr lang="en-GB" i="1" dirty="0"/>
              <a:t>Are Bamboo Cups Environmentally Friendly? </a:t>
            </a:r>
            <a:r>
              <a:rPr lang="en-GB" dirty="0"/>
              <a:t>Available at: </a:t>
            </a:r>
            <a:r>
              <a:rPr lang="en-GB" dirty="0">
                <a:hlinkClick r:id="rId3"/>
              </a:rPr>
              <a:t>https://www.advanceddisposables.co.uk/blogs/eco-friendly/are-bamboo-cups-environmentally-friendly/</a:t>
            </a:r>
            <a:r>
              <a:rPr lang="en-GB" dirty="0"/>
              <a:t> (Accessed: 04 February 2020).</a:t>
            </a:r>
          </a:p>
          <a:p>
            <a:endParaRPr lang="en-GB" dirty="0"/>
          </a:p>
          <a:p>
            <a:r>
              <a:rPr lang="en-GB" dirty="0"/>
              <a:t>NESTA. (2020) </a:t>
            </a:r>
            <a:r>
              <a:rPr lang="en-GB" i="1" dirty="0"/>
              <a:t>PROTOTYPING FRAMEWORK: A GUIDE TO PROTOTYPING NEW IDEAS. </a:t>
            </a:r>
            <a:r>
              <a:rPr lang="en-GB" dirty="0"/>
              <a:t>Available at: prototyping_framework.pdf (Accessed: 05 February 2020).</a:t>
            </a:r>
          </a:p>
          <a:p>
            <a:endParaRPr lang="en-GB" dirty="0"/>
          </a:p>
          <a:p>
            <a:r>
              <a:rPr lang="en-GB" dirty="0" err="1"/>
              <a:t>St.Louis</a:t>
            </a:r>
            <a:r>
              <a:rPr lang="en-GB" dirty="0"/>
              <a:t>, M. (2020) </a:t>
            </a:r>
            <a:r>
              <a:rPr lang="en-GB" i="1" dirty="0"/>
              <a:t>4 Ways That Supporting Charity Is Good for Business. </a:t>
            </a:r>
            <a:r>
              <a:rPr lang="en-GB" dirty="0"/>
              <a:t>Available at: </a:t>
            </a:r>
            <a:r>
              <a:rPr lang="en-GB" dirty="0">
                <a:hlinkClick r:id="rId4"/>
              </a:rPr>
              <a:t>https://www.inc.com/molly-Reynolds/4-ways-that-supporting-charity-is-good-for-business.html</a:t>
            </a:r>
            <a:r>
              <a:rPr lang="en-GB" dirty="0"/>
              <a:t> (Accessed: 05 February 2020).</a:t>
            </a:r>
          </a:p>
          <a:p>
            <a:endParaRPr lang="en-GB" dirty="0"/>
          </a:p>
          <a:p>
            <a:r>
              <a:rPr lang="en-GB" dirty="0"/>
              <a:t>Tidd, J. and Bessant, J (2018) </a:t>
            </a:r>
            <a:r>
              <a:rPr lang="en-GB" i="1" dirty="0"/>
              <a:t>Managing Innovation. </a:t>
            </a:r>
            <a:r>
              <a:rPr lang="en-GB" dirty="0"/>
              <a:t>United Kingdom: Wiley.</a:t>
            </a:r>
          </a:p>
          <a:p>
            <a:endParaRPr lang="en-GB" dirty="0"/>
          </a:p>
          <a:p>
            <a:endParaRPr lang="en-GB" i="1" dirty="0"/>
          </a:p>
        </p:txBody>
      </p:sp>
    </p:spTree>
    <p:extLst>
      <p:ext uri="{BB962C8B-B14F-4D97-AF65-F5344CB8AC3E}">
        <p14:creationId xmlns:p14="http://schemas.microsoft.com/office/powerpoint/2010/main" val="21524337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1A8D66-70D7-4A96-94E9-887D7923BC6E}"/>
              </a:ext>
            </a:extLst>
          </p:cNvPr>
          <p:cNvSpPr txBox="1"/>
          <p:nvPr/>
        </p:nvSpPr>
        <p:spPr>
          <a:xfrm>
            <a:off x="156210" y="4637168"/>
            <a:ext cx="9591675" cy="923330"/>
          </a:xfrm>
          <a:prstGeom prst="rect">
            <a:avLst/>
          </a:prstGeom>
          <a:noFill/>
        </p:spPr>
        <p:txBody>
          <a:bodyPr wrap="square" rtlCol="0">
            <a:spAutoFit/>
          </a:bodyPr>
          <a:lstStyle/>
          <a:p>
            <a:r>
              <a:rPr lang="en-GB" dirty="0"/>
              <a:t>Victorovna, A, O. (2017) ‘Innovation risks: challenges and prospects’, </a:t>
            </a:r>
            <a:r>
              <a:rPr lang="en-GB" i="1" dirty="0"/>
              <a:t>Advances in Economics, Business and Management Research, </a:t>
            </a:r>
            <a:r>
              <a:rPr lang="en-GB" dirty="0"/>
              <a:t>38, pp. 7-12. DOI: 10.2991/ttiess-17.2017.2 </a:t>
            </a:r>
          </a:p>
        </p:txBody>
      </p:sp>
      <p:sp>
        <p:nvSpPr>
          <p:cNvPr id="5" name="TextBox 4">
            <a:extLst>
              <a:ext uri="{FF2B5EF4-FFF2-40B4-BE49-F238E27FC236}">
                <a16:creationId xmlns:a16="http://schemas.microsoft.com/office/drawing/2014/main" id="{1FAA6E05-E160-4B00-8847-E36D94363937}"/>
              </a:ext>
            </a:extLst>
          </p:cNvPr>
          <p:cNvSpPr txBox="1"/>
          <p:nvPr/>
        </p:nvSpPr>
        <p:spPr>
          <a:xfrm>
            <a:off x="247650" y="3244800"/>
            <a:ext cx="6153151" cy="11172289"/>
          </a:xfrm>
          <a:prstGeom prst="rect">
            <a:avLst/>
          </a:prstGeom>
          <a:noFill/>
        </p:spPr>
        <p:txBody>
          <a:bodyPr wrap="square" rtlCol="0">
            <a:spAutoFit/>
          </a:bodyPr>
          <a:lstStyle/>
          <a:p>
            <a:endParaRPr lang="en-GB" dirty="0"/>
          </a:p>
          <a:p>
            <a:r>
              <a:rPr lang="en-GB" dirty="0"/>
              <a:t>University of Wales Trinity Saint David. (2020). </a:t>
            </a:r>
            <a:r>
              <a:rPr lang="en-GB" i="1" dirty="0"/>
              <a:t>UWTSD – Swansea </a:t>
            </a:r>
            <a:r>
              <a:rPr lang="en-GB" dirty="0"/>
              <a:t>[Interview] (28 February 2020).</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3" name="Rectangle 2">
            <a:extLst>
              <a:ext uri="{FF2B5EF4-FFF2-40B4-BE49-F238E27FC236}">
                <a16:creationId xmlns:a16="http://schemas.microsoft.com/office/drawing/2014/main" id="{B61F0CA5-B31A-49E1-B0B9-AD4BAF5F43AA}"/>
              </a:ext>
            </a:extLst>
          </p:cNvPr>
          <p:cNvSpPr/>
          <p:nvPr/>
        </p:nvSpPr>
        <p:spPr>
          <a:xfrm>
            <a:off x="247650" y="2169398"/>
            <a:ext cx="10382250" cy="923330"/>
          </a:xfrm>
          <a:prstGeom prst="rect">
            <a:avLst/>
          </a:prstGeom>
        </p:spPr>
        <p:txBody>
          <a:bodyPr wrap="square">
            <a:spAutoFit/>
          </a:bodyPr>
          <a:lstStyle/>
          <a:p>
            <a:r>
              <a:rPr lang="en-GB" dirty="0"/>
              <a:t>University of Wales Trinity Saint David. (2020) Environment Policy. Available at: https://www.uwtsd.ac.uk/media/uwtsd-website/content-assets/documents/environment-unit/uwtsd-environment-policy.pdf (Accessed: 05 March 2020).</a:t>
            </a:r>
          </a:p>
        </p:txBody>
      </p:sp>
      <p:sp>
        <p:nvSpPr>
          <p:cNvPr id="4" name="TextBox 3">
            <a:extLst>
              <a:ext uri="{FF2B5EF4-FFF2-40B4-BE49-F238E27FC236}">
                <a16:creationId xmlns:a16="http://schemas.microsoft.com/office/drawing/2014/main" id="{96EF372B-0542-4D59-AA6A-F9020BD2393F}"/>
              </a:ext>
            </a:extLst>
          </p:cNvPr>
          <p:cNvSpPr txBox="1"/>
          <p:nvPr/>
        </p:nvSpPr>
        <p:spPr>
          <a:xfrm flipH="1">
            <a:off x="156210" y="1150049"/>
            <a:ext cx="10210800" cy="646331"/>
          </a:xfrm>
          <a:prstGeom prst="rect">
            <a:avLst/>
          </a:prstGeom>
          <a:noFill/>
        </p:spPr>
        <p:txBody>
          <a:bodyPr wrap="square" rtlCol="0">
            <a:spAutoFit/>
          </a:bodyPr>
          <a:lstStyle/>
          <a:p>
            <a:r>
              <a:rPr lang="en-GB" dirty="0"/>
              <a:t>University of Wales Trinity Saint David. (2020) </a:t>
            </a:r>
            <a:r>
              <a:rPr lang="en-GB" i="1" dirty="0"/>
              <a:t>Campuses, Centres and Locations</a:t>
            </a:r>
            <a:r>
              <a:rPr lang="en-GB" dirty="0"/>
              <a:t>. Available at: </a:t>
            </a:r>
            <a:r>
              <a:rPr lang="en-GB" dirty="0">
                <a:hlinkClick r:id="rId2"/>
              </a:rPr>
              <a:t>https://www.uwtsd.ac.uk/campuses/</a:t>
            </a:r>
            <a:r>
              <a:rPr lang="en-GB" dirty="0"/>
              <a:t> (Accessed: 02 February 2020).</a:t>
            </a:r>
          </a:p>
        </p:txBody>
      </p:sp>
    </p:spTree>
    <p:extLst>
      <p:ext uri="{BB962C8B-B14F-4D97-AF65-F5344CB8AC3E}">
        <p14:creationId xmlns:p14="http://schemas.microsoft.com/office/powerpoint/2010/main" val="153181131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501</TotalTime>
  <Words>1068</Words>
  <Application>Microsoft Office PowerPoint</Application>
  <PresentationFormat>Widescreen</PresentationFormat>
  <Paragraphs>146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Jorna Ali (1706149)</dc:creator>
  <cp:lastModifiedBy>Jorna Ali (1706149)</cp:lastModifiedBy>
  <cp:revision>88</cp:revision>
  <dcterms:created xsi:type="dcterms:W3CDTF">2020-03-04T11:02:21Z</dcterms:created>
  <dcterms:modified xsi:type="dcterms:W3CDTF">2020-03-11T11:02:09Z</dcterms:modified>
</cp:coreProperties>
</file>