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8" r:id="rId2"/>
    <p:sldId id="259" r:id="rId3"/>
    <p:sldId id="348" r:id="rId4"/>
    <p:sldId id="373" r:id="rId5"/>
    <p:sldId id="374" r:id="rId6"/>
    <p:sldId id="325" r:id="rId7"/>
    <p:sldId id="349" r:id="rId8"/>
    <p:sldId id="277" r:id="rId9"/>
    <p:sldId id="332" r:id="rId10"/>
    <p:sldId id="327" r:id="rId11"/>
    <p:sldId id="330" r:id="rId12"/>
    <p:sldId id="328" r:id="rId13"/>
    <p:sldId id="350" r:id="rId14"/>
    <p:sldId id="331" r:id="rId15"/>
    <p:sldId id="283" r:id="rId16"/>
    <p:sldId id="285" r:id="rId17"/>
    <p:sldId id="265" r:id="rId18"/>
    <p:sldId id="357" r:id="rId19"/>
    <p:sldId id="358" r:id="rId20"/>
    <p:sldId id="359" r:id="rId21"/>
    <p:sldId id="360" r:id="rId22"/>
    <p:sldId id="351" r:id="rId23"/>
    <p:sldId id="352" r:id="rId24"/>
    <p:sldId id="353" r:id="rId25"/>
    <p:sldId id="354" r:id="rId26"/>
    <p:sldId id="355" r:id="rId27"/>
    <p:sldId id="319" r:id="rId28"/>
    <p:sldId id="322" r:id="rId29"/>
    <p:sldId id="266" r:id="rId30"/>
    <p:sldId id="323" r:id="rId31"/>
    <p:sldId id="372" r:id="rId32"/>
    <p:sldId id="375"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32" autoAdjust="0"/>
    <p:restoredTop sz="94660"/>
  </p:normalViewPr>
  <p:slideViewPr>
    <p:cSldViewPr snapToGrid="0">
      <p:cViewPr varScale="1">
        <p:scale>
          <a:sx n="72" d="100"/>
          <a:sy n="72" d="100"/>
        </p:scale>
        <p:origin x="67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A4A503-DAAF-48BB-9FA2-5FA9389EC4F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90F1D336-1480-4640-9109-41F7CA9045C4}">
      <dgm:prSet/>
      <dgm:spPr/>
      <dgm:t>
        <a:bodyPr/>
        <a:lstStyle/>
        <a:p>
          <a:r>
            <a:rPr lang="en-GB"/>
            <a:t>Please see work schedule on Moodle</a:t>
          </a:r>
          <a:endParaRPr lang="en-US"/>
        </a:p>
      </dgm:t>
    </dgm:pt>
    <dgm:pt modelId="{E411958D-1562-448B-9085-C48A9FCCBA5D}" type="parTrans" cxnId="{E8D38C03-7FBB-4665-B0F6-6238858E33BC}">
      <dgm:prSet/>
      <dgm:spPr/>
      <dgm:t>
        <a:bodyPr/>
        <a:lstStyle/>
        <a:p>
          <a:endParaRPr lang="en-US"/>
        </a:p>
      </dgm:t>
    </dgm:pt>
    <dgm:pt modelId="{75BEEB55-B20D-4417-93B5-F19CDF5A1FA4}" type="sibTrans" cxnId="{E8D38C03-7FBB-4665-B0F6-6238858E33BC}">
      <dgm:prSet/>
      <dgm:spPr/>
      <dgm:t>
        <a:bodyPr/>
        <a:lstStyle/>
        <a:p>
          <a:endParaRPr lang="en-US"/>
        </a:p>
      </dgm:t>
    </dgm:pt>
    <dgm:pt modelId="{2F3ADA63-59B6-4E0E-A186-4238A681DF45}">
      <dgm:prSet/>
      <dgm:spPr/>
      <dgm:t>
        <a:bodyPr/>
        <a:lstStyle/>
        <a:p>
          <a:r>
            <a:rPr lang="en-GB"/>
            <a:t>Lectures up on Monday by 10.00am </a:t>
          </a:r>
          <a:endParaRPr lang="en-US"/>
        </a:p>
      </dgm:t>
    </dgm:pt>
    <dgm:pt modelId="{BF12A725-FA6C-47A0-96DF-C50F0B103F53}" type="parTrans" cxnId="{819A8776-22D0-4F57-99CF-E3073C202334}">
      <dgm:prSet/>
      <dgm:spPr/>
      <dgm:t>
        <a:bodyPr/>
        <a:lstStyle/>
        <a:p>
          <a:endParaRPr lang="en-US"/>
        </a:p>
      </dgm:t>
    </dgm:pt>
    <dgm:pt modelId="{726384DD-0891-4ACC-9240-6A4119BB6587}" type="sibTrans" cxnId="{819A8776-22D0-4F57-99CF-E3073C202334}">
      <dgm:prSet/>
      <dgm:spPr/>
      <dgm:t>
        <a:bodyPr/>
        <a:lstStyle/>
        <a:p>
          <a:endParaRPr lang="en-US"/>
        </a:p>
      </dgm:t>
    </dgm:pt>
    <dgm:pt modelId="{E0880682-89C6-4E85-98DE-96A6EFE99E3D}">
      <dgm:prSet/>
      <dgm:spPr/>
      <dgm:t>
        <a:bodyPr/>
        <a:lstStyle/>
        <a:p>
          <a:r>
            <a:rPr lang="en-GB"/>
            <a:t>Tutorials to be confirmed within your ‘groups’ </a:t>
          </a:r>
          <a:endParaRPr lang="en-US"/>
        </a:p>
      </dgm:t>
    </dgm:pt>
    <dgm:pt modelId="{1084B90B-F769-418A-8204-8DFD59BD31C5}" type="parTrans" cxnId="{47999BA2-9311-45E4-A6D5-E500045B1231}">
      <dgm:prSet/>
      <dgm:spPr/>
      <dgm:t>
        <a:bodyPr/>
        <a:lstStyle/>
        <a:p>
          <a:endParaRPr lang="en-US"/>
        </a:p>
      </dgm:t>
    </dgm:pt>
    <dgm:pt modelId="{17E11767-EE04-4A2E-BC33-B4770A2FA7D7}" type="sibTrans" cxnId="{47999BA2-9311-45E4-A6D5-E500045B1231}">
      <dgm:prSet/>
      <dgm:spPr/>
      <dgm:t>
        <a:bodyPr/>
        <a:lstStyle/>
        <a:p>
          <a:endParaRPr lang="en-US"/>
        </a:p>
      </dgm:t>
    </dgm:pt>
    <dgm:pt modelId="{E9AA0EDE-BA90-4120-BF51-F027D6FD175B}">
      <dgm:prSet/>
      <dgm:spPr/>
      <dgm:t>
        <a:bodyPr/>
        <a:lstStyle/>
        <a:p>
          <a:r>
            <a:rPr lang="en-GB"/>
            <a:t>Tutorials will be timetabled ‘Teams’ meetings </a:t>
          </a:r>
          <a:endParaRPr lang="en-US"/>
        </a:p>
      </dgm:t>
    </dgm:pt>
    <dgm:pt modelId="{58901C91-D3B2-4132-982B-0ECF2018EF5C}" type="parTrans" cxnId="{7A671B99-CC0F-4E3A-8971-3377DFC24C32}">
      <dgm:prSet/>
      <dgm:spPr/>
      <dgm:t>
        <a:bodyPr/>
        <a:lstStyle/>
        <a:p>
          <a:endParaRPr lang="en-US"/>
        </a:p>
      </dgm:t>
    </dgm:pt>
    <dgm:pt modelId="{3DEDD227-F4F3-4BE7-B177-C0B2C4546178}" type="sibTrans" cxnId="{7A671B99-CC0F-4E3A-8971-3377DFC24C32}">
      <dgm:prSet/>
      <dgm:spPr/>
      <dgm:t>
        <a:bodyPr/>
        <a:lstStyle/>
        <a:p>
          <a:endParaRPr lang="en-US"/>
        </a:p>
      </dgm:t>
    </dgm:pt>
    <dgm:pt modelId="{04E03D7C-8D44-4CF7-80C2-2EAEA1135C03}">
      <dgm:prSet/>
      <dgm:spPr/>
      <dgm:t>
        <a:bodyPr/>
        <a:lstStyle/>
        <a:p>
          <a:r>
            <a:rPr lang="en-GB"/>
            <a:t>Please see the task's which will be discussed in time tabled tutorial</a:t>
          </a:r>
          <a:endParaRPr lang="en-US"/>
        </a:p>
      </dgm:t>
    </dgm:pt>
    <dgm:pt modelId="{3625126E-9D12-462F-8A3E-E97DD6D940F6}" type="parTrans" cxnId="{A0E7ECA7-7FE2-4409-8781-7458B13E6848}">
      <dgm:prSet/>
      <dgm:spPr/>
      <dgm:t>
        <a:bodyPr/>
        <a:lstStyle/>
        <a:p>
          <a:endParaRPr lang="en-US"/>
        </a:p>
      </dgm:t>
    </dgm:pt>
    <dgm:pt modelId="{11591DCC-5F6B-4CBD-BC27-A9DE5CC7B633}" type="sibTrans" cxnId="{A0E7ECA7-7FE2-4409-8781-7458B13E6848}">
      <dgm:prSet/>
      <dgm:spPr/>
      <dgm:t>
        <a:bodyPr/>
        <a:lstStyle/>
        <a:p>
          <a:endParaRPr lang="en-US"/>
        </a:p>
      </dgm:t>
    </dgm:pt>
    <dgm:pt modelId="{51D62C48-ABCA-47C6-A47C-9A14E55845A3}">
      <dgm:prSet/>
      <dgm:spPr/>
      <dgm:t>
        <a:bodyPr/>
        <a:lstStyle/>
        <a:p>
          <a:r>
            <a:rPr lang="en-GB"/>
            <a:t>Participation is required</a:t>
          </a:r>
          <a:endParaRPr lang="en-US"/>
        </a:p>
      </dgm:t>
    </dgm:pt>
    <dgm:pt modelId="{CAF77946-8ABC-4736-A7F2-BD7041AAFFA0}" type="parTrans" cxnId="{F476CAAF-8F65-4607-B948-8C7F0EA18F23}">
      <dgm:prSet/>
      <dgm:spPr/>
      <dgm:t>
        <a:bodyPr/>
        <a:lstStyle/>
        <a:p>
          <a:endParaRPr lang="en-US"/>
        </a:p>
      </dgm:t>
    </dgm:pt>
    <dgm:pt modelId="{47429196-5185-47F3-A578-EFAD60F45614}" type="sibTrans" cxnId="{F476CAAF-8F65-4607-B948-8C7F0EA18F23}">
      <dgm:prSet/>
      <dgm:spPr/>
      <dgm:t>
        <a:bodyPr/>
        <a:lstStyle/>
        <a:p>
          <a:endParaRPr lang="en-US"/>
        </a:p>
      </dgm:t>
    </dgm:pt>
    <dgm:pt modelId="{30D5CE90-7ADB-4B89-A077-52DEDFCF1C3D}">
      <dgm:prSet/>
      <dgm:spPr/>
      <dgm:t>
        <a:bodyPr/>
        <a:lstStyle/>
        <a:p>
          <a:r>
            <a:rPr lang="en-GB"/>
            <a:t>Please email if you are unable to attend tutorials</a:t>
          </a:r>
          <a:endParaRPr lang="en-US"/>
        </a:p>
      </dgm:t>
    </dgm:pt>
    <dgm:pt modelId="{E6CA4AA0-3041-4428-B34F-4E24062C8EA7}" type="parTrans" cxnId="{9824D35A-A3DA-4D81-A18F-2FE0CB8E2C6C}">
      <dgm:prSet/>
      <dgm:spPr/>
      <dgm:t>
        <a:bodyPr/>
        <a:lstStyle/>
        <a:p>
          <a:endParaRPr lang="en-US"/>
        </a:p>
      </dgm:t>
    </dgm:pt>
    <dgm:pt modelId="{3257D18A-553E-4302-8D8F-7F8359DAE010}" type="sibTrans" cxnId="{9824D35A-A3DA-4D81-A18F-2FE0CB8E2C6C}">
      <dgm:prSet/>
      <dgm:spPr/>
      <dgm:t>
        <a:bodyPr/>
        <a:lstStyle/>
        <a:p>
          <a:endParaRPr lang="en-US"/>
        </a:p>
      </dgm:t>
    </dgm:pt>
    <dgm:pt modelId="{F51EBB71-D438-4903-BD94-0DE9071F97FA}">
      <dgm:prSet/>
      <dgm:spPr/>
      <dgm:t>
        <a:bodyPr/>
        <a:lstStyle/>
        <a:p>
          <a:r>
            <a:rPr lang="en-GB"/>
            <a:t>Student Rep for the course to make contact with</a:t>
          </a:r>
          <a:endParaRPr lang="en-US"/>
        </a:p>
      </dgm:t>
    </dgm:pt>
    <dgm:pt modelId="{F95144B9-9EBC-4689-8EA7-4BD094E21321}" type="parTrans" cxnId="{C86FD311-3ACE-4A15-9447-260854921CA8}">
      <dgm:prSet/>
      <dgm:spPr/>
      <dgm:t>
        <a:bodyPr/>
        <a:lstStyle/>
        <a:p>
          <a:endParaRPr lang="en-US"/>
        </a:p>
      </dgm:t>
    </dgm:pt>
    <dgm:pt modelId="{4612CD84-0258-4484-9781-6C47BCF739AD}" type="sibTrans" cxnId="{C86FD311-3ACE-4A15-9447-260854921CA8}">
      <dgm:prSet/>
      <dgm:spPr/>
      <dgm:t>
        <a:bodyPr/>
        <a:lstStyle/>
        <a:p>
          <a:endParaRPr lang="en-US"/>
        </a:p>
      </dgm:t>
    </dgm:pt>
    <dgm:pt modelId="{A64A3F28-E406-442B-8B44-64354D470306}" type="pres">
      <dgm:prSet presAssocID="{EEA4A503-DAAF-48BB-9FA2-5FA9389EC4F9}" presName="linear" presStyleCnt="0">
        <dgm:presLayoutVars>
          <dgm:animLvl val="lvl"/>
          <dgm:resizeHandles val="exact"/>
        </dgm:presLayoutVars>
      </dgm:prSet>
      <dgm:spPr/>
    </dgm:pt>
    <dgm:pt modelId="{24ECD7FA-060A-4EAB-B38A-1BE6638C3F50}" type="pres">
      <dgm:prSet presAssocID="{90F1D336-1480-4640-9109-41F7CA9045C4}" presName="parentText" presStyleLbl="node1" presStyleIdx="0" presStyleCnt="8">
        <dgm:presLayoutVars>
          <dgm:chMax val="0"/>
          <dgm:bulletEnabled val="1"/>
        </dgm:presLayoutVars>
      </dgm:prSet>
      <dgm:spPr/>
    </dgm:pt>
    <dgm:pt modelId="{E8775E46-D111-4A05-BBD5-E5E8AF36D2CB}" type="pres">
      <dgm:prSet presAssocID="{75BEEB55-B20D-4417-93B5-F19CDF5A1FA4}" presName="spacer" presStyleCnt="0"/>
      <dgm:spPr/>
    </dgm:pt>
    <dgm:pt modelId="{5A4FB5BB-FC51-46D9-98A3-BE1AB57BAF3E}" type="pres">
      <dgm:prSet presAssocID="{2F3ADA63-59B6-4E0E-A186-4238A681DF45}" presName="parentText" presStyleLbl="node1" presStyleIdx="1" presStyleCnt="8">
        <dgm:presLayoutVars>
          <dgm:chMax val="0"/>
          <dgm:bulletEnabled val="1"/>
        </dgm:presLayoutVars>
      </dgm:prSet>
      <dgm:spPr/>
    </dgm:pt>
    <dgm:pt modelId="{E4C4E338-BA6B-4815-97EA-A412EAEBEC98}" type="pres">
      <dgm:prSet presAssocID="{726384DD-0891-4ACC-9240-6A4119BB6587}" presName="spacer" presStyleCnt="0"/>
      <dgm:spPr/>
    </dgm:pt>
    <dgm:pt modelId="{28EE494B-D53C-4BD9-8B95-CDCE8AD55A08}" type="pres">
      <dgm:prSet presAssocID="{E0880682-89C6-4E85-98DE-96A6EFE99E3D}" presName="parentText" presStyleLbl="node1" presStyleIdx="2" presStyleCnt="8">
        <dgm:presLayoutVars>
          <dgm:chMax val="0"/>
          <dgm:bulletEnabled val="1"/>
        </dgm:presLayoutVars>
      </dgm:prSet>
      <dgm:spPr/>
    </dgm:pt>
    <dgm:pt modelId="{E12246A8-DD35-4729-853C-48E9DBCB0D4A}" type="pres">
      <dgm:prSet presAssocID="{17E11767-EE04-4A2E-BC33-B4770A2FA7D7}" presName="spacer" presStyleCnt="0"/>
      <dgm:spPr/>
    </dgm:pt>
    <dgm:pt modelId="{7B2B1E95-783E-41F1-9C83-062FEC8E593F}" type="pres">
      <dgm:prSet presAssocID="{E9AA0EDE-BA90-4120-BF51-F027D6FD175B}" presName="parentText" presStyleLbl="node1" presStyleIdx="3" presStyleCnt="8">
        <dgm:presLayoutVars>
          <dgm:chMax val="0"/>
          <dgm:bulletEnabled val="1"/>
        </dgm:presLayoutVars>
      </dgm:prSet>
      <dgm:spPr/>
    </dgm:pt>
    <dgm:pt modelId="{52AC99D1-552A-405E-8D26-5554CC24A20A}" type="pres">
      <dgm:prSet presAssocID="{3DEDD227-F4F3-4BE7-B177-C0B2C4546178}" presName="spacer" presStyleCnt="0"/>
      <dgm:spPr/>
    </dgm:pt>
    <dgm:pt modelId="{9089FF5D-49E3-4446-AD2D-5A894D9FB9FC}" type="pres">
      <dgm:prSet presAssocID="{04E03D7C-8D44-4CF7-80C2-2EAEA1135C03}" presName="parentText" presStyleLbl="node1" presStyleIdx="4" presStyleCnt="8">
        <dgm:presLayoutVars>
          <dgm:chMax val="0"/>
          <dgm:bulletEnabled val="1"/>
        </dgm:presLayoutVars>
      </dgm:prSet>
      <dgm:spPr/>
    </dgm:pt>
    <dgm:pt modelId="{6AE83AF6-1ACD-42B0-A493-30E8D58C8C82}" type="pres">
      <dgm:prSet presAssocID="{11591DCC-5F6B-4CBD-BC27-A9DE5CC7B633}" presName="spacer" presStyleCnt="0"/>
      <dgm:spPr/>
    </dgm:pt>
    <dgm:pt modelId="{A787D7B2-8E82-4FC1-8DF8-33AA66A54530}" type="pres">
      <dgm:prSet presAssocID="{51D62C48-ABCA-47C6-A47C-9A14E55845A3}" presName="parentText" presStyleLbl="node1" presStyleIdx="5" presStyleCnt="8">
        <dgm:presLayoutVars>
          <dgm:chMax val="0"/>
          <dgm:bulletEnabled val="1"/>
        </dgm:presLayoutVars>
      </dgm:prSet>
      <dgm:spPr/>
    </dgm:pt>
    <dgm:pt modelId="{07619460-BB91-479E-964C-8222F11507A6}" type="pres">
      <dgm:prSet presAssocID="{47429196-5185-47F3-A578-EFAD60F45614}" presName="spacer" presStyleCnt="0"/>
      <dgm:spPr/>
    </dgm:pt>
    <dgm:pt modelId="{6375E9E3-97CE-4687-9855-45B6715C3778}" type="pres">
      <dgm:prSet presAssocID="{30D5CE90-7ADB-4B89-A077-52DEDFCF1C3D}" presName="parentText" presStyleLbl="node1" presStyleIdx="6" presStyleCnt="8">
        <dgm:presLayoutVars>
          <dgm:chMax val="0"/>
          <dgm:bulletEnabled val="1"/>
        </dgm:presLayoutVars>
      </dgm:prSet>
      <dgm:spPr/>
    </dgm:pt>
    <dgm:pt modelId="{6801CA12-2D9F-47F7-B729-5EA2A5ED7FB6}" type="pres">
      <dgm:prSet presAssocID="{3257D18A-553E-4302-8D8F-7F8359DAE010}" presName="spacer" presStyleCnt="0"/>
      <dgm:spPr/>
    </dgm:pt>
    <dgm:pt modelId="{2571315D-C4D4-4B5D-ABE3-1AF88B144D76}" type="pres">
      <dgm:prSet presAssocID="{F51EBB71-D438-4903-BD94-0DE9071F97FA}" presName="parentText" presStyleLbl="node1" presStyleIdx="7" presStyleCnt="8">
        <dgm:presLayoutVars>
          <dgm:chMax val="0"/>
          <dgm:bulletEnabled val="1"/>
        </dgm:presLayoutVars>
      </dgm:prSet>
      <dgm:spPr/>
    </dgm:pt>
  </dgm:ptLst>
  <dgm:cxnLst>
    <dgm:cxn modelId="{E8D38C03-7FBB-4665-B0F6-6238858E33BC}" srcId="{EEA4A503-DAAF-48BB-9FA2-5FA9389EC4F9}" destId="{90F1D336-1480-4640-9109-41F7CA9045C4}" srcOrd="0" destOrd="0" parTransId="{E411958D-1562-448B-9085-C48A9FCCBA5D}" sibTransId="{75BEEB55-B20D-4417-93B5-F19CDF5A1FA4}"/>
    <dgm:cxn modelId="{25EBD00C-E63E-4745-A240-1C8B95497AD0}" type="presOf" srcId="{30D5CE90-7ADB-4B89-A077-52DEDFCF1C3D}" destId="{6375E9E3-97CE-4687-9855-45B6715C3778}" srcOrd="0" destOrd="0" presId="urn:microsoft.com/office/officeart/2005/8/layout/vList2"/>
    <dgm:cxn modelId="{C86FD311-3ACE-4A15-9447-260854921CA8}" srcId="{EEA4A503-DAAF-48BB-9FA2-5FA9389EC4F9}" destId="{F51EBB71-D438-4903-BD94-0DE9071F97FA}" srcOrd="7" destOrd="0" parTransId="{F95144B9-9EBC-4689-8EA7-4BD094E21321}" sibTransId="{4612CD84-0258-4484-9781-6C47BCF739AD}"/>
    <dgm:cxn modelId="{822D0D14-0704-4DE6-9B74-FF444D7C54D3}" type="presOf" srcId="{90F1D336-1480-4640-9109-41F7CA9045C4}" destId="{24ECD7FA-060A-4EAB-B38A-1BE6638C3F50}" srcOrd="0" destOrd="0" presId="urn:microsoft.com/office/officeart/2005/8/layout/vList2"/>
    <dgm:cxn modelId="{CF969A2A-9474-44E2-AD16-6E2BCCA004B3}" type="presOf" srcId="{51D62C48-ABCA-47C6-A47C-9A14E55845A3}" destId="{A787D7B2-8E82-4FC1-8DF8-33AA66A54530}" srcOrd="0" destOrd="0" presId="urn:microsoft.com/office/officeart/2005/8/layout/vList2"/>
    <dgm:cxn modelId="{554D9B30-C474-487B-9988-9CEFC81651AD}" type="presOf" srcId="{E0880682-89C6-4E85-98DE-96A6EFE99E3D}" destId="{28EE494B-D53C-4BD9-8B95-CDCE8AD55A08}" srcOrd="0" destOrd="0" presId="urn:microsoft.com/office/officeart/2005/8/layout/vList2"/>
    <dgm:cxn modelId="{11C35A62-CD5E-4145-9AB2-71D2F6FF5EE7}" type="presOf" srcId="{2F3ADA63-59B6-4E0E-A186-4238A681DF45}" destId="{5A4FB5BB-FC51-46D9-98A3-BE1AB57BAF3E}" srcOrd="0" destOrd="0" presId="urn:microsoft.com/office/officeart/2005/8/layout/vList2"/>
    <dgm:cxn modelId="{819A8776-22D0-4F57-99CF-E3073C202334}" srcId="{EEA4A503-DAAF-48BB-9FA2-5FA9389EC4F9}" destId="{2F3ADA63-59B6-4E0E-A186-4238A681DF45}" srcOrd="1" destOrd="0" parTransId="{BF12A725-FA6C-47A0-96DF-C50F0B103F53}" sibTransId="{726384DD-0891-4ACC-9240-6A4119BB6587}"/>
    <dgm:cxn modelId="{9824D35A-A3DA-4D81-A18F-2FE0CB8E2C6C}" srcId="{EEA4A503-DAAF-48BB-9FA2-5FA9389EC4F9}" destId="{30D5CE90-7ADB-4B89-A077-52DEDFCF1C3D}" srcOrd="6" destOrd="0" parTransId="{E6CA4AA0-3041-4428-B34F-4E24062C8EA7}" sibTransId="{3257D18A-553E-4302-8D8F-7F8359DAE010}"/>
    <dgm:cxn modelId="{5E766D83-125C-4AFD-9ABD-B11D83EC53E8}" type="presOf" srcId="{EEA4A503-DAAF-48BB-9FA2-5FA9389EC4F9}" destId="{A64A3F28-E406-442B-8B44-64354D470306}" srcOrd="0" destOrd="0" presId="urn:microsoft.com/office/officeart/2005/8/layout/vList2"/>
    <dgm:cxn modelId="{7A671B99-CC0F-4E3A-8971-3377DFC24C32}" srcId="{EEA4A503-DAAF-48BB-9FA2-5FA9389EC4F9}" destId="{E9AA0EDE-BA90-4120-BF51-F027D6FD175B}" srcOrd="3" destOrd="0" parTransId="{58901C91-D3B2-4132-982B-0ECF2018EF5C}" sibTransId="{3DEDD227-F4F3-4BE7-B177-C0B2C4546178}"/>
    <dgm:cxn modelId="{47999BA2-9311-45E4-A6D5-E500045B1231}" srcId="{EEA4A503-DAAF-48BB-9FA2-5FA9389EC4F9}" destId="{E0880682-89C6-4E85-98DE-96A6EFE99E3D}" srcOrd="2" destOrd="0" parTransId="{1084B90B-F769-418A-8204-8DFD59BD31C5}" sibTransId="{17E11767-EE04-4A2E-BC33-B4770A2FA7D7}"/>
    <dgm:cxn modelId="{A0E7ECA7-7FE2-4409-8781-7458B13E6848}" srcId="{EEA4A503-DAAF-48BB-9FA2-5FA9389EC4F9}" destId="{04E03D7C-8D44-4CF7-80C2-2EAEA1135C03}" srcOrd="4" destOrd="0" parTransId="{3625126E-9D12-462F-8A3E-E97DD6D940F6}" sibTransId="{11591DCC-5F6B-4CBD-BC27-A9DE5CC7B633}"/>
    <dgm:cxn modelId="{F476CAAF-8F65-4607-B948-8C7F0EA18F23}" srcId="{EEA4A503-DAAF-48BB-9FA2-5FA9389EC4F9}" destId="{51D62C48-ABCA-47C6-A47C-9A14E55845A3}" srcOrd="5" destOrd="0" parTransId="{CAF77946-8ABC-4736-A7F2-BD7041AAFFA0}" sibTransId="{47429196-5185-47F3-A578-EFAD60F45614}"/>
    <dgm:cxn modelId="{F254D1B5-3E02-42A8-9DF0-54F5E2F0D1F7}" type="presOf" srcId="{E9AA0EDE-BA90-4120-BF51-F027D6FD175B}" destId="{7B2B1E95-783E-41F1-9C83-062FEC8E593F}" srcOrd="0" destOrd="0" presId="urn:microsoft.com/office/officeart/2005/8/layout/vList2"/>
    <dgm:cxn modelId="{3608E6BE-ABAF-4393-BFB8-FC45E9B0AC6F}" type="presOf" srcId="{F51EBB71-D438-4903-BD94-0DE9071F97FA}" destId="{2571315D-C4D4-4B5D-ABE3-1AF88B144D76}" srcOrd="0" destOrd="0" presId="urn:microsoft.com/office/officeart/2005/8/layout/vList2"/>
    <dgm:cxn modelId="{83DE33BF-3FB2-44AD-9AC7-14206351214C}" type="presOf" srcId="{04E03D7C-8D44-4CF7-80C2-2EAEA1135C03}" destId="{9089FF5D-49E3-4446-AD2D-5A894D9FB9FC}" srcOrd="0" destOrd="0" presId="urn:microsoft.com/office/officeart/2005/8/layout/vList2"/>
    <dgm:cxn modelId="{65BAAEA6-6C34-49EB-9014-FE38FEA2344E}" type="presParOf" srcId="{A64A3F28-E406-442B-8B44-64354D470306}" destId="{24ECD7FA-060A-4EAB-B38A-1BE6638C3F50}" srcOrd="0" destOrd="0" presId="urn:microsoft.com/office/officeart/2005/8/layout/vList2"/>
    <dgm:cxn modelId="{D0AD7C17-5F01-4F8A-89CA-7BC428637058}" type="presParOf" srcId="{A64A3F28-E406-442B-8B44-64354D470306}" destId="{E8775E46-D111-4A05-BBD5-E5E8AF36D2CB}" srcOrd="1" destOrd="0" presId="urn:microsoft.com/office/officeart/2005/8/layout/vList2"/>
    <dgm:cxn modelId="{082F6BC1-5602-4BC6-BA8C-5875D0EE3AB8}" type="presParOf" srcId="{A64A3F28-E406-442B-8B44-64354D470306}" destId="{5A4FB5BB-FC51-46D9-98A3-BE1AB57BAF3E}" srcOrd="2" destOrd="0" presId="urn:microsoft.com/office/officeart/2005/8/layout/vList2"/>
    <dgm:cxn modelId="{1E2B6DA1-0DFE-48F9-825B-544FF920FBC2}" type="presParOf" srcId="{A64A3F28-E406-442B-8B44-64354D470306}" destId="{E4C4E338-BA6B-4815-97EA-A412EAEBEC98}" srcOrd="3" destOrd="0" presId="urn:microsoft.com/office/officeart/2005/8/layout/vList2"/>
    <dgm:cxn modelId="{058F62BA-3733-442D-A080-9841CB4C419C}" type="presParOf" srcId="{A64A3F28-E406-442B-8B44-64354D470306}" destId="{28EE494B-D53C-4BD9-8B95-CDCE8AD55A08}" srcOrd="4" destOrd="0" presId="urn:microsoft.com/office/officeart/2005/8/layout/vList2"/>
    <dgm:cxn modelId="{EB2D640B-B55F-4A81-BE3B-F984B4F46499}" type="presParOf" srcId="{A64A3F28-E406-442B-8B44-64354D470306}" destId="{E12246A8-DD35-4729-853C-48E9DBCB0D4A}" srcOrd="5" destOrd="0" presId="urn:microsoft.com/office/officeart/2005/8/layout/vList2"/>
    <dgm:cxn modelId="{D547E995-EC81-4E62-A284-60BF98162ADC}" type="presParOf" srcId="{A64A3F28-E406-442B-8B44-64354D470306}" destId="{7B2B1E95-783E-41F1-9C83-062FEC8E593F}" srcOrd="6" destOrd="0" presId="urn:microsoft.com/office/officeart/2005/8/layout/vList2"/>
    <dgm:cxn modelId="{F93363C9-AF41-45F8-9AD4-95D8820841BD}" type="presParOf" srcId="{A64A3F28-E406-442B-8B44-64354D470306}" destId="{52AC99D1-552A-405E-8D26-5554CC24A20A}" srcOrd="7" destOrd="0" presId="urn:microsoft.com/office/officeart/2005/8/layout/vList2"/>
    <dgm:cxn modelId="{BD04AB96-4146-4530-A28B-86CABD85FC8C}" type="presParOf" srcId="{A64A3F28-E406-442B-8B44-64354D470306}" destId="{9089FF5D-49E3-4446-AD2D-5A894D9FB9FC}" srcOrd="8" destOrd="0" presId="urn:microsoft.com/office/officeart/2005/8/layout/vList2"/>
    <dgm:cxn modelId="{D4B2DAFF-0274-467F-884F-0E607765D70E}" type="presParOf" srcId="{A64A3F28-E406-442B-8B44-64354D470306}" destId="{6AE83AF6-1ACD-42B0-A493-30E8D58C8C82}" srcOrd="9" destOrd="0" presId="urn:microsoft.com/office/officeart/2005/8/layout/vList2"/>
    <dgm:cxn modelId="{F73AFAF8-30B2-4528-B63B-7EAC4015428B}" type="presParOf" srcId="{A64A3F28-E406-442B-8B44-64354D470306}" destId="{A787D7B2-8E82-4FC1-8DF8-33AA66A54530}" srcOrd="10" destOrd="0" presId="urn:microsoft.com/office/officeart/2005/8/layout/vList2"/>
    <dgm:cxn modelId="{DAFC039D-7902-4C6A-8D42-C64C654F749C}" type="presParOf" srcId="{A64A3F28-E406-442B-8B44-64354D470306}" destId="{07619460-BB91-479E-964C-8222F11507A6}" srcOrd="11" destOrd="0" presId="urn:microsoft.com/office/officeart/2005/8/layout/vList2"/>
    <dgm:cxn modelId="{8DCF53DA-7040-4D0C-8D0C-8A173E95A98B}" type="presParOf" srcId="{A64A3F28-E406-442B-8B44-64354D470306}" destId="{6375E9E3-97CE-4687-9855-45B6715C3778}" srcOrd="12" destOrd="0" presId="urn:microsoft.com/office/officeart/2005/8/layout/vList2"/>
    <dgm:cxn modelId="{4D179090-3943-4952-A60E-B3C82487EB6A}" type="presParOf" srcId="{A64A3F28-E406-442B-8B44-64354D470306}" destId="{6801CA12-2D9F-47F7-B729-5EA2A5ED7FB6}" srcOrd="13" destOrd="0" presId="urn:microsoft.com/office/officeart/2005/8/layout/vList2"/>
    <dgm:cxn modelId="{4CB822ED-BFD7-47A4-9F47-D84B0F2EADC2}" type="presParOf" srcId="{A64A3F28-E406-442B-8B44-64354D470306}" destId="{2571315D-C4D4-4B5D-ABE3-1AF88B144D76}" srcOrd="1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5002A6-A941-42C9-B1BA-BA04D7645FA2}" type="doc">
      <dgm:prSet loTypeId="urn:microsoft.com/office/officeart/2005/8/layout/default" loCatId="list" qsTypeId="urn:microsoft.com/office/officeart/2005/8/quickstyle/simple4" qsCatId="simple" csTypeId="urn:microsoft.com/office/officeart/2005/8/colors/colorful2" csCatId="colorful"/>
      <dgm:spPr/>
      <dgm:t>
        <a:bodyPr/>
        <a:lstStyle/>
        <a:p>
          <a:endParaRPr lang="en-US"/>
        </a:p>
      </dgm:t>
    </dgm:pt>
    <dgm:pt modelId="{E4B234E2-56F5-4F5B-BAE1-E9A65E19C604}">
      <dgm:prSet/>
      <dgm:spPr/>
      <dgm:t>
        <a:bodyPr/>
        <a:lstStyle/>
        <a:p>
          <a:r>
            <a:rPr lang="en-GB"/>
            <a:t>What and who do we mean by CJS? - Formal response to crime</a:t>
          </a:r>
          <a:endParaRPr lang="en-US"/>
        </a:p>
      </dgm:t>
    </dgm:pt>
    <dgm:pt modelId="{36CD3FB0-3E8F-4275-80A0-06825B29A9BE}" type="parTrans" cxnId="{6D5714B2-EECE-497B-95FC-EEAC4265CD47}">
      <dgm:prSet/>
      <dgm:spPr/>
      <dgm:t>
        <a:bodyPr/>
        <a:lstStyle/>
        <a:p>
          <a:endParaRPr lang="en-US"/>
        </a:p>
      </dgm:t>
    </dgm:pt>
    <dgm:pt modelId="{144067E5-84E7-455F-908C-7AEB262677BD}" type="sibTrans" cxnId="{6D5714B2-EECE-497B-95FC-EEAC4265CD47}">
      <dgm:prSet/>
      <dgm:spPr/>
      <dgm:t>
        <a:bodyPr/>
        <a:lstStyle/>
        <a:p>
          <a:endParaRPr lang="en-US"/>
        </a:p>
      </dgm:t>
    </dgm:pt>
    <dgm:pt modelId="{C9945F43-6903-4634-97FF-69806DE95A8C}">
      <dgm:prSet/>
      <dgm:spPr/>
      <dgm:t>
        <a:bodyPr/>
        <a:lstStyle/>
        <a:p>
          <a:r>
            <a:rPr lang="en-GB"/>
            <a:t>One single jurisdiction that criminal procedures are fair, with policies, with control, within a system to deal with CJS</a:t>
          </a:r>
          <a:endParaRPr lang="en-US"/>
        </a:p>
      </dgm:t>
    </dgm:pt>
    <dgm:pt modelId="{DB28DE88-6789-4A95-BB1A-6E8F641DA0C5}" type="parTrans" cxnId="{C0386C97-E623-405C-A975-ED201786DDC9}">
      <dgm:prSet/>
      <dgm:spPr/>
      <dgm:t>
        <a:bodyPr/>
        <a:lstStyle/>
        <a:p>
          <a:endParaRPr lang="en-US"/>
        </a:p>
      </dgm:t>
    </dgm:pt>
    <dgm:pt modelId="{C10A97CE-E7F1-4E86-BCB0-73E975D4C547}" type="sibTrans" cxnId="{C0386C97-E623-405C-A975-ED201786DDC9}">
      <dgm:prSet/>
      <dgm:spPr/>
      <dgm:t>
        <a:bodyPr/>
        <a:lstStyle/>
        <a:p>
          <a:endParaRPr lang="en-US"/>
        </a:p>
      </dgm:t>
    </dgm:pt>
    <dgm:pt modelId="{869CE955-05B4-47B1-8715-B51B5D688A91}">
      <dgm:prSet/>
      <dgm:spPr/>
      <dgm:t>
        <a:bodyPr/>
        <a:lstStyle/>
        <a:p>
          <a:r>
            <a:rPr lang="en-GB"/>
            <a:t>4 key systems:</a:t>
          </a:r>
          <a:endParaRPr lang="en-US"/>
        </a:p>
      </dgm:t>
    </dgm:pt>
    <dgm:pt modelId="{0A9A00DB-9B7D-4E02-A934-26A509F8D8DB}" type="parTrans" cxnId="{6594D7A2-C62A-4030-9E17-770F0FD956B8}">
      <dgm:prSet/>
      <dgm:spPr/>
      <dgm:t>
        <a:bodyPr/>
        <a:lstStyle/>
        <a:p>
          <a:endParaRPr lang="en-US"/>
        </a:p>
      </dgm:t>
    </dgm:pt>
    <dgm:pt modelId="{150EE640-1086-42B0-BFAF-8A4ACF96FA58}" type="sibTrans" cxnId="{6594D7A2-C62A-4030-9E17-770F0FD956B8}">
      <dgm:prSet/>
      <dgm:spPr/>
      <dgm:t>
        <a:bodyPr/>
        <a:lstStyle/>
        <a:p>
          <a:endParaRPr lang="en-US"/>
        </a:p>
      </dgm:t>
    </dgm:pt>
    <dgm:pt modelId="{0F1D0F30-7032-4C4A-9C45-0368D79F0233}">
      <dgm:prSet/>
      <dgm:spPr/>
      <dgm:t>
        <a:bodyPr/>
        <a:lstStyle/>
        <a:p>
          <a:r>
            <a:rPr lang="en-GB"/>
            <a:t>Law – police / prosecution agencies - CPS</a:t>
          </a:r>
          <a:endParaRPr lang="en-US"/>
        </a:p>
      </dgm:t>
    </dgm:pt>
    <dgm:pt modelId="{DBCC9B46-0061-4535-8B6C-0C1A199131C3}" type="parTrans" cxnId="{7871805B-12E8-44A7-96AF-5ECF61B66AF0}">
      <dgm:prSet/>
      <dgm:spPr/>
      <dgm:t>
        <a:bodyPr/>
        <a:lstStyle/>
        <a:p>
          <a:endParaRPr lang="en-US"/>
        </a:p>
      </dgm:t>
    </dgm:pt>
    <dgm:pt modelId="{F29003C2-DD11-4957-9F54-FF6759BA045E}" type="sibTrans" cxnId="{7871805B-12E8-44A7-96AF-5ECF61B66AF0}">
      <dgm:prSet/>
      <dgm:spPr/>
      <dgm:t>
        <a:bodyPr/>
        <a:lstStyle/>
        <a:p>
          <a:endParaRPr lang="en-US"/>
        </a:p>
      </dgm:t>
    </dgm:pt>
    <dgm:pt modelId="{C6BE6514-5B63-4B27-AB4D-CCC7E9E32B16}">
      <dgm:prSet/>
      <dgm:spPr/>
      <dgm:t>
        <a:bodyPr/>
        <a:lstStyle/>
        <a:p>
          <a:r>
            <a:rPr lang="en-GB"/>
            <a:t>Courts – decisions / sentencing / rights</a:t>
          </a:r>
          <a:endParaRPr lang="en-US"/>
        </a:p>
      </dgm:t>
    </dgm:pt>
    <dgm:pt modelId="{9D7C4DF8-CA8C-4BDC-AF81-0108BF8CA80F}" type="parTrans" cxnId="{400A9775-F16D-48AF-B645-E3159453217B}">
      <dgm:prSet/>
      <dgm:spPr/>
      <dgm:t>
        <a:bodyPr/>
        <a:lstStyle/>
        <a:p>
          <a:endParaRPr lang="en-US"/>
        </a:p>
      </dgm:t>
    </dgm:pt>
    <dgm:pt modelId="{B8D993BD-7BD5-440C-BE5B-9AE4D8220485}" type="sibTrans" cxnId="{400A9775-F16D-48AF-B645-E3159453217B}">
      <dgm:prSet/>
      <dgm:spPr/>
      <dgm:t>
        <a:bodyPr/>
        <a:lstStyle/>
        <a:p>
          <a:endParaRPr lang="en-US"/>
        </a:p>
      </dgm:t>
    </dgm:pt>
    <dgm:pt modelId="{A363C456-C65C-447F-8ABA-0A004C817E69}">
      <dgm:prSet/>
      <dgm:spPr/>
      <dgm:t>
        <a:bodyPr/>
        <a:lstStyle/>
        <a:p>
          <a:r>
            <a:rPr lang="en-GB"/>
            <a:t>Penal system – Prisons / probation</a:t>
          </a:r>
          <a:endParaRPr lang="en-US"/>
        </a:p>
      </dgm:t>
    </dgm:pt>
    <dgm:pt modelId="{29920DCE-8BC8-4F90-B1AD-6E192223BACC}" type="parTrans" cxnId="{7C186943-5C90-4F91-8045-7D6B71105A5F}">
      <dgm:prSet/>
      <dgm:spPr/>
      <dgm:t>
        <a:bodyPr/>
        <a:lstStyle/>
        <a:p>
          <a:endParaRPr lang="en-US"/>
        </a:p>
      </dgm:t>
    </dgm:pt>
    <dgm:pt modelId="{473A016E-E379-4613-A968-6FADDFD340E3}" type="sibTrans" cxnId="{7C186943-5C90-4F91-8045-7D6B71105A5F}">
      <dgm:prSet/>
      <dgm:spPr/>
      <dgm:t>
        <a:bodyPr/>
        <a:lstStyle/>
        <a:p>
          <a:endParaRPr lang="en-US"/>
        </a:p>
      </dgm:t>
    </dgm:pt>
    <dgm:pt modelId="{A58E8C52-DF17-40BC-94FB-ABE836ACDF56}">
      <dgm:prSet/>
      <dgm:spPr/>
      <dgm:t>
        <a:bodyPr/>
        <a:lstStyle/>
        <a:p>
          <a:r>
            <a:rPr lang="en-GB"/>
            <a:t>Crime prevention – agencies to support/ address crime free environments / change behaviours </a:t>
          </a:r>
          <a:endParaRPr lang="en-US"/>
        </a:p>
      </dgm:t>
    </dgm:pt>
    <dgm:pt modelId="{F26F2B9F-2FCD-4C0D-AC9B-D2EF4517E3A6}" type="parTrans" cxnId="{977132BE-65D5-4FC9-A505-F77132DA3014}">
      <dgm:prSet/>
      <dgm:spPr/>
      <dgm:t>
        <a:bodyPr/>
        <a:lstStyle/>
        <a:p>
          <a:endParaRPr lang="en-US"/>
        </a:p>
      </dgm:t>
    </dgm:pt>
    <dgm:pt modelId="{5D24B187-AF9E-4AE8-B6C8-B9EB69D604E7}" type="sibTrans" cxnId="{977132BE-65D5-4FC9-A505-F77132DA3014}">
      <dgm:prSet/>
      <dgm:spPr/>
      <dgm:t>
        <a:bodyPr/>
        <a:lstStyle/>
        <a:p>
          <a:endParaRPr lang="en-US"/>
        </a:p>
      </dgm:t>
    </dgm:pt>
    <dgm:pt modelId="{57676BE9-7CA2-46F6-A0E5-9B7F73888E46}" type="pres">
      <dgm:prSet presAssocID="{F15002A6-A941-42C9-B1BA-BA04D7645FA2}" presName="diagram" presStyleCnt="0">
        <dgm:presLayoutVars>
          <dgm:dir/>
          <dgm:resizeHandles val="exact"/>
        </dgm:presLayoutVars>
      </dgm:prSet>
      <dgm:spPr/>
    </dgm:pt>
    <dgm:pt modelId="{5ACCBEDD-2D1A-4524-A400-BB5677818D9B}" type="pres">
      <dgm:prSet presAssocID="{E4B234E2-56F5-4F5B-BAE1-E9A65E19C604}" presName="node" presStyleLbl="node1" presStyleIdx="0" presStyleCnt="7">
        <dgm:presLayoutVars>
          <dgm:bulletEnabled val="1"/>
        </dgm:presLayoutVars>
      </dgm:prSet>
      <dgm:spPr/>
    </dgm:pt>
    <dgm:pt modelId="{98FA3145-360F-4BA4-A5BE-70BEE23CBE79}" type="pres">
      <dgm:prSet presAssocID="{144067E5-84E7-455F-908C-7AEB262677BD}" presName="sibTrans" presStyleCnt="0"/>
      <dgm:spPr/>
    </dgm:pt>
    <dgm:pt modelId="{EC52ABCB-0423-40E1-9A80-D03963402EC3}" type="pres">
      <dgm:prSet presAssocID="{C9945F43-6903-4634-97FF-69806DE95A8C}" presName="node" presStyleLbl="node1" presStyleIdx="1" presStyleCnt="7">
        <dgm:presLayoutVars>
          <dgm:bulletEnabled val="1"/>
        </dgm:presLayoutVars>
      </dgm:prSet>
      <dgm:spPr/>
    </dgm:pt>
    <dgm:pt modelId="{2D1EB72D-492F-4AD2-B952-1EE19667CF02}" type="pres">
      <dgm:prSet presAssocID="{C10A97CE-E7F1-4E86-BCB0-73E975D4C547}" presName="sibTrans" presStyleCnt="0"/>
      <dgm:spPr/>
    </dgm:pt>
    <dgm:pt modelId="{99BB9A71-BAB3-473F-99B2-4D824757688A}" type="pres">
      <dgm:prSet presAssocID="{869CE955-05B4-47B1-8715-B51B5D688A91}" presName="node" presStyleLbl="node1" presStyleIdx="2" presStyleCnt="7">
        <dgm:presLayoutVars>
          <dgm:bulletEnabled val="1"/>
        </dgm:presLayoutVars>
      </dgm:prSet>
      <dgm:spPr/>
    </dgm:pt>
    <dgm:pt modelId="{F50559D4-7E99-4FB4-AFCD-B10544B5520D}" type="pres">
      <dgm:prSet presAssocID="{150EE640-1086-42B0-BFAF-8A4ACF96FA58}" presName="sibTrans" presStyleCnt="0"/>
      <dgm:spPr/>
    </dgm:pt>
    <dgm:pt modelId="{6E013E1A-E0ED-468E-B419-0B324A21B537}" type="pres">
      <dgm:prSet presAssocID="{0F1D0F30-7032-4C4A-9C45-0368D79F0233}" presName="node" presStyleLbl="node1" presStyleIdx="3" presStyleCnt="7">
        <dgm:presLayoutVars>
          <dgm:bulletEnabled val="1"/>
        </dgm:presLayoutVars>
      </dgm:prSet>
      <dgm:spPr/>
    </dgm:pt>
    <dgm:pt modelId="{16D6D2BD-2135-4F5B-AFBE-3CB00B27F666}" type="pres">
      <dgm:prSet presAssocID="{F29003C2-DD11-4957-9F54-FF6759BA045E}" presName="sibTrans" presStyleCnt="0"/>
      <dgm:spPr/>
    </dgm:pt>
    <dgm:pt modelId="{1610E346-35D9-47CD-81BA-38C7AD764F65}" type="pres">
      <dgm:prSet presAssocID="{C6BE6514-5B63-4B27-AB4D-CCC7E9E32B16}" presName="node" presStyleLbl="node1" presStyleIdx="4" presStyleCnt="7">
        <dgm:presLayoutVars>
          <dgm:bulletEnabled val="1"/>
        </dgm:presLayoutVars>
      </dgm:prSet>
      <dgm:spPr/>
    </dgm:pt>
    <dgm:pt modelId="{9F6BDE04-8CA6-4196-8590-B0C58F46901B}" type="pres">
      <dgm:prSet presAssocID="{B8D993BD-7BD5-440C-BE5B-9AE4D8220485}" presName="sibTrans" presStyleCnt="0"/>
      <dgm:spPr/>
    </dgm:pt>
    <dgm:pt modelId="{692F3BEE-8569-4907-8BBE-523DDDBE9356}" type="pres">
      <dgm:prSet presAssocID="{A363C456-C65C-447F-8ABA-0A004C817E69}" presName="node" presStyleLbl="node1" presStyleIdx="5" presStyleCnt="7">
        <dgm:presLayoutVars>
          <dgm:bulletEnabled val="1"/>
        </dgm:presLayoutVars>
      </dgm:prSet>
      <dgm:spPr/>
    </dgm:pt>
    <dgm:pt modelId="{12B8FCF8-9CA1-4A6E-8DD6-1A0877416E98}" type="pres">
      <dgm:prSet presAssocID="{473A016E-E379-4613-A968-6FADDFD340E3}" presName="sibTrans" presStyleCnt="0"/>
      <dgm:spPr/>
    </dgm:pt>
    <dgm:pt modelId="{BBB4C6F2-D9C6-4723-B5ED-EAC3BB7AB4BD}" type="pres">
      <dgm:prSet presAssocID="{A58E8C52-DF17-40BC-94FB-ABE836ACDF56}" presName="node" presStyleLbl="node1" presStyleIdx="6" presStyleCnt="7">
        <dgm:presLayoutVars>
          <dgm:bulletEnabled val="1"/>
        </dgm:presLayoutVars>
      </dgm:prSet>
      <dgm:spPr/>
    </dgm:pt>
  </dgm:ptLst>
  <dgm:cxnLst>
    <dgm:cxn modelId="{39D4D033-C25C-4BF2-865B-FA1D77051F11}" type="presOf" srcId="{C6BE6514-5B63-4B27-AB4D-CCC7E9E32B16}" destId="{1610E346-35D9-47CD-81BA-38C7AD764F65}" srcOrd="0" destOrd="0" presId="urn:microsoft.com/office/officeart/2005/8/layout/default"/>
    <dgm:cxn modelId="{7CB4CF37-505F-4FCF-8FA0-1A99DA086D51}" type="presOf" srcId="{F15002A6-A941-42C9-B1BA-BA04D7645FA2}" destId="{57676BE9-7CA2-46F6-A0E5-9B7F73888E46}" srcOrd="0" destOrd="0" presId="urn:microsoft.com/office/officeart/2005/8/layout/default"/>
    <dgm:cxn modelId="{7871805B-12E8-44A7-96AF-5ECF61B66AF0}" srcId="{F15002A6-A941-42C9-B1BA-BA04D7645FA2}" destId="{0F1D0F30-7032-4C4A-9C45-0368D79F0233}" srcOrd="3" destOrd="0" parTransId="{DBCC9B46-0061-4535-8B6C-0C1A199131C3}" sibTransId="{F29003C2-DD11-4957-9F54-FF6759BA045E}"/>
    <dgm:cxn modelId="{7C186943-5C90-4F91-8045-7D6B71105A5F}" srcId="{F15002A6-A941-42C9-B1BA-BA04D7645FA2}" destId="{A363C456-C65C-447F-8ABA-0A004C817E69}" srcOrd="5" destOrd="0" parTransId="{29920DCE-8BC8-4F90-B1AD-6E192223BACC}" sibTransId="{473A016E-E379-4613-A968-6FADDFD340E3}"/>
    <dgm:cxn modelId="{D956DD44-4495-4915-9F03-36AABAABBAE8}" type="presOf" srcId="{0F1D0F30-7032-4C4A-9C45-0368D79F0233}" destId="{6E013E1A-E0ED-468E-B419-0B324A21B537}" srcOrd="0" destOrd="0" presId="urn:microsoft.com/office/officeart/2005/8/layout/default"/>
    <dgm:cxn modelId="{400A9775-F16D-48AF-B645-E3159453217B}" srcId="{F15002A6-A941-42C9-B1BA-BA04D7645FA2}" destId="{C6BE6514-5B63-4B27-AB4D-CCC7E9E32B16}" srcOrd="4" destOrd="0" parTransId="{9D7C4DF8-CA8C-4BDC-AF81-0108BF8CA80F}" sibTransId="{B8D993BD-7BD5-440C-BE5B-9AE4D8220485}"/>
    <dgm:cxn modelId="{FAD0DD91-23C7-4049-BFD0-8807442C335C}" type="presOf" srcId="{A58E8C52-DF17-40BC-94FB-ABE836ACDF56}" destId="{BBB4C6F2-D9C6-4723-B5ED-EAC3BB7AB4BD}" srcOrd="0" destOrd="0" presId="urn:microsoft.com/office/officeart/2005/8/layout/default"/>
    <dgm:cxn modelId="{C0386C97-E623-405C-A975-ED201786DDC9}" srcId="{F15002A6-A941-42C9-B1BA-BA04D7645FA2}" destId="{C9945F43-6903-4634-97FF-69806DE95A8C}" srcOrd="1" destOrd="0" parTransId="{DB28DE88-6789-4A95-BB1A-6E8F641DA0C5}" sibTransId="{C10A97CE-E7F1-4E86-BCB0-73E975D4C547}"/>
    <dgm:cxn modelId="{28ED04A2-08B6-40B3-B425-4485AA0F461C}" type="presOf" srcId="{869CE955-05B4-47B1-8715-B51B5D688A91}" destId="{99BB9A71-BAB3-473F-99B2-4D824757688A}" srcOrd="0" destOrd="0" presId="urn:microsoft.com/office/officeart/2005/8/layout/default"/>
    <dgm:cxn modelId="{6594D7A2-C62A-4030-9E17-770F0FD956B8}" srcId="{F15002A6-A941-42C9-B1BA-BA04D7645FA2}" destId="{869CE955-05B4-47B1-8715-B51B5D688A91}" srcOrd="2" destOrd="0" parTransId="{0A9A00DB-9B7D-4E02-A934-26A509F8D8DB}" sibTransId="{150EE640-1086-42B0-BFAF-8A4ACF96FA58}"/>
    <dgm:cxn modelId="{6D5714B2-EECE-497B-95FC-EEAC4265CD47}" srcId="{F15002A6-A941-42C9-B1BA-BA04D7645FA2}" destId="{E4B234E2-56F5-4F5B-BAE1-E9A65E19C604}" srcOrd="0" destOrd="0" parTransId="{36CD3FB0-3E8F-4275-80A0-06825B29A9BE}" sibTransId="{144067E5-84E7-455F-908C-7AEB262677BD}"/>
    <dgm:cxn modelId="{977132BE-65D5-4FC9-A505-F77132DA3014}" srcId="{F15002A6-A941-42C9-B1BA-BA04D7645FA2}" destId="{A58E8C52-DF17-40BC-94FB-ABE836ACDF56}" srcOrd="6" destOrd="0" parTransId="{F26F2B9F-2FCD-4C0D-AC9B-D2EF4517E3A6}" sibTransId="{5D24B187-AF9E-4AE8-B6C8-B9EB69D604E7}"/>
    <dgm:cxn modelId="{1160E8D1-0B08-41F3-8302-4477B45A994E}" type="presOf" srcId="{C9945F43-6903-4634-97FF-69806DE95A8C}" destId="{EC52ABCB-0423-40E1-9A80-D03963402EC3}" srcOrd="0" destOrd="0" presId="urn:microsoft.com/office/officeart/2005/8/layout/default"/>
    <dgm:cxn modelId="{0C6E90DF-5088-46CB-8780-DB9527752437}" type="presOf" srcId="{A363C456-C65C-447F-8ABA-0A004C817E69}" destId="{692F3BEE-8569-4907-8BBE-523DDDBE9356}" srcOrd="0" destOrd="0" presId="urn:microsoft.com/office/officeart/2005/8/layout/default"/>
    <dgm:cxn modelId="{CBAB4CEB-D521-4D21-B323-210691F3C436}" type="presOf" srcId="{E4B234E2-56F5-4F5B-BAE1-E9A65E19C604}" destId="{5ACCBEDD-2D1A-4524-A400-BB5677818D9B}" srcOrd="0" destOrd="0" presId="urn:microsoft.com/office/officeart/2005/8/layout/default"/>
    <dgm:cxn modelId="{B8808351-9DCE-44EB-9143-65341B29773B}" type="presParOf" srcId="{57676BE9-7CA2-46F6-A0E5-9B7F73888E46}" destId="{5ACCBEDD-2D1A-4524-A400-BB5677818D9B}" srcOrd="0" destOrd="0" presId="urn:microsoft.com/office/officeart/2005/8/layout/default"/>
    <dgm:cxn modelId="{945262FA-DF7C-4D23-98F5-4D7C6A614ABB}" type="presParOf" srcId="{57676BE9-7CA2-46F6-A0E5-9B7F73888E46}" destId="{98FA3145-360F-4BA4-A5BE-70BEE23CBE79}" srcOrd="1" destOrd="0" presId="urn:microsoft.com/office/officeart/2005/8/layout/default"/>
    <dgm:cxn modelId="{8435A97F-968A-4E32-8217-4F62C4A10D94}" type="presParOf" srcId="{57676BE9-7CA2-46F6-A0E5-9B7F73888E46}" destId="{EC52ABCB-0423-40E1-9A80-D03963402EC3}" srcOrd="2" destOrd="0" presId="urn:microsoft.com/office/officeart/2005/8/layout/default"/>
    <dgm:cxn modelId="{453C2C10-1E5C-49A5-93B3-3650C2440C39}" type="presParOf" srcId="{57676BE9-7CA2-46F6-A0E5-9B7F73888E46}" destId="{2D1EB72D-492F-4AD2-B952-1EE19667CF02}" srcOrd="3" destOrd="0" presId="urn:microsoft.com/office/officeart/2005/8/layout/default"/>
    <dgm:cxn modelId="{98A8411E-4602-4B45-9A77-787D9EE2B0B9}" type="presParOf" srcId="{57676BE9-7CA2-46F6-A0E5-9B7F73888E46}" destId="{99BB9A71-BAB3-473F-99B2-4D824757688A}" srcOrd="4" destOrd="0" presId="urn:microsoft.com/office/officeart/2005/8/layout/default"/>
    <dgm:cxn modelId="{AA38C101-8D7E-4058-B44A-04D0DD91F0FC}" type="presParOf" srcId="{57676BE9-7CA2-46F6-A0E5-9B7F73888E46}" destId="{F50559D4-7E99-4FB4-AFCD-B10544B5520D}" srcOrd="5" destOrd="0" presId="urn:microsoft.com/office/officeart/2005/8/layout/default"/>
    <dgm:cxn modelId="{7A538481-DF63-4091-8955-3C25C033B8F1}" type="presParOf" srcId="{57676BE9-7CA2-46F6-A0E5-9B7F73888E46}" destId="{6E013E1A-E0ED-468E-B419-0B324A21B537}" srcOrd="6" destOrd="0" presId="urn:microsoft.com/office/officeart/2005/8/layout/default"/>
    <dgm:cxn modelId="{DD85594D-2484-41C9-9164-7146FAEB8CEC}" type="presParOf" srcId="{57676BE9-7CA2-46F6-A0E5-9B7F73888E46}" destId="{16D6D2BD-2135-4F5B-AFBE-3CB00B27F666}" srcOrd="7" destOrd="0" presId="urn:microsoft.com/office/officeart/2005/8/layout/default"/>
    <dgm:cxn modelId="{7370C360-125A-4C9C-91A1-517F79A97DC0}" type="presParOf" srcId="{57676BE9-7CA2-46F6-A0E5-9B7F73888E46}" destId="{1610E346-35D9-47CD-81BA-38C7AD764F65}" srcOrd="8" destOrd="0" presId="urn:microsoft.com/office/officeart/2005/8/layout/default"/>
    <dgm:cxn modelId="{4D8B0807-5C71-4ABC-B5A4-4388606A9953}" type="presParOf" srcId="{57676BE9-7CA2-46F6-A0E5-9B7F73888E46}" destId="{9F6BDE04-8CA6-4196-8590-B0C58F46901B}" srcOrd="9" destOrd="0" presId="urn:microsoft.com/office/officeart/2005/8/layout/default"/>
    <dgm:cxn modelId="{11EF2492-1E88-4119-9D2A-2E4F81CC6979}" type="presParOf" srcId="{57676BE9-7CA2-46F6-A0E5-9B7F73888E46}" destId="{692F3BEE-8569-4907-8BBE-523DDDBE9356}" srcOrd="10" destOrd="0" presId="urn:microsoft.com/office/officeart/2005/8/layout/default"/>
    <dgm:cxn modelId="{5B593B4C-7DF1-4E05-AA85-0CD78FF3904A}" type="presParOf" srcId="{57676BE9-7CA2-46F6-A0E5-9B7F73888E46}" destId="{12B8FCF8-9CA1-4A6E-8DD6-1A0877416E98}" srcOrd="11" destOrd="0" presId="urn:microsoft.com/office/officeart/2005/8/layout/default"/>
    <dgm:cxn modelId="{37AE247B-D868-47EB-9E50-A380B470B24F}" type="presParOf" srcId="{57676BE9-7CA2-46F6-A0E5-9B7F73888E46}" destId="{BBB4C6F2-D9C6-4723-B5ED-EAC3BB7AB4BD}" srcOrd="12"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813CE90-0EB5-45B7-8081-1217BC538169}"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CF1F7E7F-23CC-414F-8F23-FCC114B25EE9}">
      <dgm:prSet/>
      <dgm:spPr/>
      <dgm:t>
        <a:bodyPr/>
        <a:lstStyle/>
        <a:p>
          <a:r>
            <a:rPr lang="en-GB"/>
            <a:t>Is a broad area of study encompassing:</a:t>
          </a:r>
          <a:endParaRPr lang="en-US"/>
        </a:p>
      </dgm:t>
    </dgm:pt>
    <dgm:pt modelId="{7625A006-E657-4470-9F11-747F1B4A8EDB}" type="parTrans" cxnId="{A1FF1997-04B7-4FA0-8C03-C26C561B528A}">
      <dgm:prSet/>
      <dgm:spPr/>
      <dgm:t>
        <a:bodyPr/>
        <a:lstStyle/>
        <a:p>
          <a:endParaRPr lang="en-US"/>
        </a:p>
      </dgm:t>
    </dgm:pt>
    <dgm:pt modelId="{93587247-ABB6-49A9-A6BF-8C035C19485F}" type="sibTrans" cxnId="{A1FF1997-04B7-4FA0-8C03-C26C561B528A}">
      <dgm:prSet/>
      <dgm:spPr/>
      <dgm:t>
        <a:bodyPr/>
        <a:lstStyle/>
        <a:p>
          <a:endParaRPr lang="en-US"/>
        </a:p>
      </dgm:t>
    </dgm:pt>
    <dgm:pt modelId="{A0069659-2FA4-447F-81F2-E1E49C74A02D}">
      <dgm:prSet/>
      <dgm:spPr/>
      <dgm:t>
        <a:bodyPr/>
        <a:lstStyle/>
        <a:p>
          <a:r>
            <a:rPr lang="en-GB"/>
            <a:t>Theory – why people become victims</a:t>
          </a:r>
          <a:endParaRPr lang="en-US"/>
        </a:p>
      </dgm:t>
    </dgm:pt>
    <dgm:pt modelId="{6420F221-741E-4E36-BBBC-F4599DBE5AA2}" type="parTrans" cxnId="{7B8F3897-E18C-4DCC-9A73-8777C21E267E}">
      <dgm:prSet/>
      <dgm:spPr/>
      <dgm:t>
        <a:bodyPr/>
        <a:lstStyle/>
        <a:p>
          <a:endParaRPr lang="en-US"/>
        </a:p>
      </dgm:t>
    </dgm:pt>
    <dgm:pt modelId="{A64EB56F-EFEB-4401-A883-6AD420D0EFD4}" type="sibTrans" cxnId="{7B8F3897-E18C-4DCC-9A73-8777C21E267E}">
      <dgm:prSet/>
      <dgm:spPr/>
      <dgm:t>
        <a:bodyPr/>
        <a:lstStyle/>
        <a:p>
          <a:endParaRPr lang="en-US"/>
        </a:p>
      </dgm:t>
    </dgm:pt>
    <dgm:pt modelId="{922B0D7E-CF2F-47CE-BB07-439A3820F87F}">
      <dgm:prSet/>
      <dgm:spPr/>
      <dgm:t>
        <a:bodyPr/>
        <a:lstStyle/>
        <a:p>
          <a:r>
            <a:rPr lang="en-GB"/>
            <a:t>Policies – moving with the times to support victims &amp; societies</a:t>
          </a:r>
          <a:endParaRPr lang="en-US"/>
        </a:p>
      </dgm:t>
    </dgm:pt>
    <dgm:pt modelId="{8C082741-956D-40E0-A733-6343EBBFBF4D}" type="parTrans" cxnId="{F513DF5B-DB04-4B58-903E-3828AAB60C70}">
      <dgm:prSet/>
      <dgm:spPr/>
      <dgm:t>
        <a:bodyPr/>
        <a:lstStyle/>
        <a:p>
          <a:endParaRPr lang="en-US"/>
        </a:p>
      </dgm:t>
    </dgm:pt>
    <dgm:pt modelId="{99C64253-8921-4EDC-99D7-0A67B953C3CD}" type="sibTrans" cxnId="{F513DF5B-DB04-4B58-903E-3828AAB60C70}">
      <dgm:prSet/>
      <dgm:spPr/>
      <dgm:t>
        <a:bodyPr/>
        <a:lstStyle/>
        <a:p>
          <a:endParaRPr lang="en-US"/>
        </a:p>
      </dgm:t>
    </dgm:pt>
    <dgm:pt modelId="{C7C11C1C-CF2C-4A02-8F17-9EA0683DB597}">
      <dgm:prSet/>
      <dgm:spPr/>
      <dgm:t>
        <a:bodyPr/>
        <a:lstStyle/>
        <a:p>
          <a:r>
            <a:rPr lang="en-GB"/>
            <a:t>Research – explore further into victimisation</a:t>
          </a:r>
          <a:endParaRPr lang="en-US"/>
        </a:p>
      </dgm:t>
    </dgm:pt>
    <dgm:pt modelId="{65C1DF30-125F-4640-B698-3E3DDA393518}" type="parTrans" cxnId="{8A88D573-08F6-4E2F-A63C-1E198D9CF3DA}">
      <dgm:prSet/>
      <dgm:spPr/>
      <dgm:t>
        <a:bodyPr/>
        <a:lstStyle/>
        <a:p>
          <a:endParaRPr lang="en-US"/>
        </a:p>
      </dgm:t>
    </dgm:pt>
    <dgm:pt modelId="{8FC35386-06EC-4BA1-B9B6-48D8C3224B4B}" type="sibTrans" cxnId="{8A88D573-08F6-4E2F-A63C-1E198D9CF3DA}">
      <dgm:prSet/>
      <dgm:spPr/>
      <dgm:t>
        <a:bodyPr/>
        <a:lstStyle/>
        <a:p>
          <a:endParaRPr lang="en-US"/>
        </a:p>
      </dgm:t>
    </dgm:pt>
    <dgm:pt modelId="{F36F37E7-C63F-4808-8405-02AA9DFF8E86}" type="pres">
      <dgm:prSet presAssocID="{F813CE90-0EB5-45B7-8081-1217BC538169}" presName="linear" presStyleCnt="0">
        <dgm:presLayoutVars>
          <dgm:animLvl val="lvl"/>
          <dgm:resizeHandles val="exact"/>
        </dgm:presLayoutVars>
      </dgm:prSet>
      <dgm:spPr/>
    </dgm:pt>
    <dgm:pt modelId="{F5AFFF3D-C58A-445F-B80E-648AE8A8178F}" type="pres">
      <dgm:prSet presAssocID="{CF1F7E7F-23CC-414F-8F23-FCC114B25EE9}" presName="parentText" presStyleLbl="node1" presStyleIdx="0" presStyleCnt="4">
        <dgm:presLayoutVars>
          <dgm:chMax val="0"/>
          <dgm:bulletEnabled val="1"/>
        </dgm:presLayoutVars>
      </dgm:prSet>
      <dgm:spPr/>
    </dgm:pt>
    <dgm:pt modelId="{AFC2ADCB-09DB-4005-903E-91903D072FCA}" type="pres">
      <dgm:prSet presAssocID="{93587247-ABB6-49A9-A6BF-8C035C19485F}" presName="spacer" presStyleCnt="0"/>
      <dgm:spPr/>
    </dgm:pt>
    <dgm:pt modelId="{98E7B89C-1AE6-4216-92B8-115D9CADA1F6}" type="pres">
      <dgm:prSet presAssocID="{A0069659-2FA4-447F-81F2-E1E49C74A02D}" presName="parentText" presStyleLbl="node1" presStyleIdx="1" presStyleCnt="4">
        <dgm:presLayoutVars>
          <dgm:chMax val="0"/>
          <dgm:bulletEnabled val="1"/>
        </dgm:presLayoutVars>
      </dgm:prSet>
      <dgm:spPr/>
    </dgm:pt>
    <dgm:pt modelId="{A6414E33-6AA3-4EE7-9A6B-34D48ACBD03E}" type="pres">
      <dgm:prSet presAssocID="{A64EB56F-EFEB-4401-A883-6AD420D0EFD4}" presName="spacer" presStyleCnt="0"/>
      <dgm:spPr/>
    </dgm:pt>
    <dgm:pt modelId="{DC27EBAD-96E3-4C47-9585-E41C7CD3442B}" type="pres">
      <dgm:prSet presAssocID="{922B0D7E-CF2F-47CE-BB07-439A3820F87F}" presName="parentText" presStyleLbl="node1" presStyleIdx="2" presStyleCnt="4">
        <dgm:presLayoutVars>
          <dgm:chMax val="0"/>
          <dgm:bulletEnabled val="1"/>
        </dgm:presLayoutVars>
      </dgm:prSet>
      <dgm:spPr/>
    </dgm:pt>
    <dgm:pt modelId="{EBE836CC-12CD-4AC3-BB00-B4480A2258FF}" type="pres">
      <dgm:prSet presAssocID="{99C64253-8921-4EDC-99D7-0A67B953C3CD}" presName="spacer" presStyleCnt="0"/>
      <dgm:spPr/>
    </dgm:pt>
    <dgm:pt modelId="{6DDB0CA7-5F88-47B6-825E-9CDAD3B1B2F1}" type="pres">
      <dgm:prSet presAssocID="{C7C11C1C-CF2C-4A02-8F17-9EA0683DB597}" presName="parentText" presStyleLbl="node1" presStyleIdx="3" presStyleCnt="4">
        <dgm:presLayoutVars>
          <dgm:chMax val="0"/>
          <dgm:bulletEnabled val="1"/>
        </dgm:presLayoutVars>
      </dgm:prSet>
      <dgm:spPr/>
    </dgm:pt>
  </dgm:ptLst>
  <dgm:cxnLst>
    <dgm:cxn modelId="{60C7275B-B70C-4791-8225-AA5849D43730}" type="presOf" srcId="{A0069659-2FA4-447F-81F2-E1E49C74A02D}" destId="{98E7B89C-1AE6-4216-92B8-115D9CADA1F6}" srcOrd="0" destOrd="0" presId="urn:microsoft.com/office/officeart/2005/8/layout/vList2"/>
    <dgm:cxn modelId="{F513DF5B-DB04-4B58-903E-3828AAB60C70}" srcId="{F813CE90-0EB5-45B7-8081-1217BC538169}" destId="{922B0D7E-CF2F-47CE-BB07-439A3820F87F}" srcOrd="2" destOrd="0" parTransId="{8C082741-956D-40E0-A733-6343EBBFBF4D}" sibTransId="{99C64253-8921-4EDC-99D7-0A67B953C3CD}"/>
    <dgm:cxn modelId="{3A44DE43-A5D8-478C-8BF4-53B9B3824C8D}" type="presOf" srcId="{CF1F7E7F-23CC-414F-8F23-FCC114B25EE9}" destId="{F5AFFF3D-C58A-445F-B80E-648AE8A8178F}" srcOrd="0" destOrd="0" presId="urn:microsoft.com/office/officeart/2005/8/layout/vList2"/>
    <dgm:cxn modelId="{8A88D573-08F6-4E2F-A63C-1E198D9CF3DA}" srcId="{F813CE90-0EB5-45B7-8081-1217BC538169}" destId="{C7C11C1C-CF2C-4A02-8F17-9EA0683DB597}" srcOrd="3" destOrd="0" parTransId="{65C1DF30-125F-4640-B698-3E3DDA393518}" sibTransId="{8FC35386-06EC-4BA1-B9B6-48D8C3224B4B}"/>
    <dgm:cxn modelId="{AACDF790-B162-4687-922C-827D24555D37}" type="presOf" srcId="{922B0D7E-CF2F-47CE-BB07-439A3820F87F}" destId="{DC27EBAD-96E3-4C47-9585-E41C7CD3442B}" srcOrd="0" destOrd="0" presId="urn:microsoft.com/office/officeart/2005/8/layout/vList2"/>
    <dgm:cxn modelId="{A1FF1997-04B7-4FA0-8C03-C26C561B528A}" srcId="{F813CE90-0EB5-45B7-8081-1217BC538169}" destId="{CF1F7E7F-23CC-414F-8F23-FCC114B25EE9}" srcOrd="0" destOrd="0" parTransId="{7625A006-E657-4470-9F11-747F1B4A8EDB}" sibTransId="{93587247-ABB6-49A9-A6BF-8C035C19485F}"/>
    <dgm:cxn modelId="{7B8F3897-E18C-4DCC-9A73-8777C21E267E}" srcId="{F813CE90-0EB5-45B7-8081-1217BC538169}" destId="{A0069659-2FA4-447F-81F2-E1E49C74A02D}" srcOrd="1" destOrd="0" parTransId="{6420F221-741E-4E36-BBBC-F4599DBE5AA2}" sibTransId="{A64EB56F-EFEB-4401-A883-6AD420D0EFD4}"/>
    <dgm:cxn modelId="{9DC0B9B6-DBB6-4349-B43E-0E386BC6795B}" type="presOf" srcId="{C7C11C1C-CF2C-4A02-8F17-9EA0683DB597}" destId="{6DDB0CA7-5F88-47B6-825E-9CDAD3B1B2F1}" srcOrd="0" destOrd="0" presId="urn:microsoft.com/office/officeart/2005/8/layout/vList2"/>
    <dgm:cxn modelId="{CB7C5BC9-9859-4E49-9404-63986015DCF9}" type="presOf" srcId="{F813CE90-0EB5-45B7-8081-1217BC538169}" destId="{F36F37E7-C63F-4808-8405-02AA9DFF8E86}" srcOrd="0" destOrd="0" presId="urn:microsoft.com/office/officeart/2005/8/layout/vList2"/>
    <dgm:cxn modelId="{072F46AF-B79A-41C0-83F1-8AE8AA531878}" type="presParOf" srcId="{F36F37E7-C63F-4808-8405-02AA9DFF8E86}" destId="{F5AFFF3D-C58A-445F-B80E-648AE8A8178F}" srcOrd="0" destOrd="0" presId="urn:microsoft.com/office/officeart/2005/8/layout/vList2"/>
    <dgm:cxn modelId="{C7A2F524-5643-4BC3-878F-88739D7C2076}" type="presParOf" srcId="{F36F37E7-C63F-4808-8405-02AA9DFF8E86}" destId="{AFC2ADCB-09DB-4005-903E-91903D072FCA}" srcOrd="1" destOrd="0" presId="urn:microsoft.com/office/officeart/2005/8/layout/vList2"/>
    <dgm:cxn modelId="{5B37B525-6644-417F-A2C3-8E78FDCF3A35}" type="presParOf" srcId="{F36F37E7-C63F-4808-8405-02AA9DFF8E86}" destId="{98E7B89C-1AE6-4216-92B8-115D9CADA1F6}" srcOrd="2" destOrd="0" presId="urn:microsoft.com/office/officeart/2005/8/layout/vList2"/>
    <dgm:cxn modelId="{504B5951-953F-4D9D-BC73-724174AB8237}" type="presParOf" srcId="{F36F37E7-C63F-4808-8405-02AA9DFF8E86}" destId="{A6414E33-6AA3-4EE7-9A6B-34D48ACBD03E}" srcOrd="3" destOrd="0" presId="urn:microsoft.com/office/officeart/2005/8/layout/vList2"/>
    <dgm:cxn modelId="{4FD339AB-293C-4BA1-91E7-6F5BDA6D887E}" type="presParOf" srcId="{F36F37E7-C63F-4808-8405-02AA9DFF8E86}" destId="{DC27EBAD-96E3-4C47-9585-E41C7CD3442B}" srcOrd="4" destOrd="0" presId="urn:microsoft.com/office/officeart/2005/8/layout/vList2"/>
    <dgm:cxn modelId="{F9D3D190-6438-4B86-9052-58233A24AAA5}" type="presParOf" srcId="{F36F37E7-C63F-4808-8405-02AA9DFF8E86}" destId="{EBE836CC-12CD-4AC3-BB00-B4480A2258FF}" srcOrd="5" destOrd="0" presId="urn:microsoft.com/office/officeart/2005/8/layout/vList2"/>
    <dgm:cxn modelId="{E240DC0C-A567-4937-91A9-0301F1813A21}" type="presParOf" srcId="{F36F37E7-C63F-4808-8405-02AA9DFF8E86}" destId="{6DDB0CA7-5F88-47B6-825E-9CDAD3B1B2F1}" srcOrd="6"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ECD7FA-060A-4EAB-B38A-1BE6638C3F50}">
      <dsp:nvSpPr>
        <dsp:cNvPr id="0" name=""/>
        <dsp:cNvSpPr/>
      </dsp:nvSpPr>
      <dsp:spPr>
        <a:xfrm>
          <a:off x="0" y="16717"/>
          <a:ext cx="10515600"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Please see work schedule on Moodle</a:t>
          </a:r>
          <a:endParaRPr lang="en-US" sz="2100" kern="1200"/>
        </a:p>
      </dsp:txBody>
      <dsp:txXfrm>
        <a:off x="24588" y="41305"/>
        <a:ext cx="10466424" cy="454509"/>
      </dsp:txXfrm>
    </dsp:sp>
    <dsp:sp modelId="{5A4FB5BB-FC51-46D9-98A3-BE1AB57BAF3E}">
      <dsp:nvSpPr>
        <dsp:cNvPr id="0" name=""/>
        <dsp:cNvSpPr/>
      </dsp:nvSpPr>
      <dsp:spPr>
        <a:xfrm>
          <a:off x="0" y="580882"/>
          <a:ext cx="10515600"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Lectures up on Monday by 10.00am </a:t>
          </a:r>
          <a:endParaRPr lang="en-US" sz="2100" kern="1200"/>
        </a:p>
      </dsp:txBody>
      <dsp:txXfrm>
        <a:off x="24588" y="605470"/>
        <a:ext cx="10466424" cy="454509"/>
      </dsp:txXfrm>
    </dsp:sp>
    <dsp:sp modelId="{28EE494B-D53C-4BD9-8B95-CDCE8AD55A08}">
      <dsp:nvSpPr>
        <dsp:cNvPr id="0" name=""/>
        <dsp:cNvSpPr/>
      </dsp:nvSpPr>
      <dsp:spPr>
        <a:xfrm>
          <a:off x="0" y="1145047"/>
          <a:ext cx="10515600"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Tutorials to be confirmed within your ‘groups’ </a:t>
          </a:r>
          <a:endParaRPr lang="en-US" sz="2100" kern="1200"/>
        </a:p>
      </dsp:txBody>
      <dsp:txXfrm>
        <a:off x="24588" y="1169635"/>
        <a:ext cx="10466424" cy="454509"/>
      </dsp:txXfrm>
    </dsp:sp>
    <dsp:sp modelId="{7B2B1E95-783E-41F1-9C83-062FEC8E593F}">
      <dsp:nvSpPr>
        <dsp:cNvPr id="0" name=""/>
        <dsp:cNvSpPr/>
      </dsp:nvSpPr>
      <dsp:spPr>
        <a:xfrm>
          <a:off x="0" y="1709212"/>
          <a:ext cx="10515600"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Tutorials will be timetabled ‘Teams’ meetings </a:t>
          </a:r>
          <a:endParaRPr lang="en-US" sz="2100" kern="1200"/>
        </a:p>
      </dsp:txBody>
      <dsp:txXfrm>
        <a:off x="24588" y="1733800"/>
        <a:ext cx="10466424" cy="454509"/>
      </dsp:txXfrm>
    </dsp:sp>
    <dsp:sp modelId="{9089FF5D-49E3-4446-AD2D-5A894D9FB9FC}">
      <dsp:nvSpPr>
        <dsp:cNvPr id="0" name=""/>
        <dsp:cNvSpPr/>
      </dsp:nvSpPr>
      <dsp:spPr>
        <a:xfrm>
          <a:off x="0" y="2273377"/>
          <a:ext cx="10515600"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Please see the task's which will be discussed in time tabled tutorial</a:t>
          </a:r>
          <a:endParaRPr lang="en-US" sz="2100" kern="1200"/>
        </a:p>
      </dsp:txBody>
      <dsp:txXfrm>
        <a:off x="24588" y="2297965"/>
        <a:ext cx="10466424" cy="454509"/>
      </dsp:txXfrm>
    </dsp:sp>
    <dsp:sp modelId="{A787D7B2-8E82-4FC1-8DF8-33AA66A54530}">
      <dsp:nvSpPr>
        <dsp:cNvPr id="0" name=""/>
        <dsp:cNvSpPr/>
      </dsp:nvSpPr>
      <dsp:spPr>
        <a:xfrm>
          <a:off x="0" y="2837542"/>
          <a:ext cx="10515600"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Participation is required</a:t>
          </a:r>
          <a:endParaRPr lang="en-US" sz="2100" kern="1200"/>
        </a:p>
      </dsp:txBody>
      <dsp:txXfrm>
        <a:off x="24588" y="2862130"/>
        <a:ext cx="10466424" cy="454509"/>
      </dsp:txXfrm>
    </dsp:sp>
    <dsp:sp modelId="{6375E9E3-97CE-4687-9855-45B6715C3778}">
      <dsp:nvSpPr>
        <dsp:cNvPr id="0" name=""/>
        <dsp:cNvSpPr/>
      </dsp:nvSpPr>
      <dsp:spPr>
        <a:xfrm>
          <a:off x="0" y="3401707"/>
          <a:ext cx="10515600"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Please email if you are unable to attend tutorials</a:t>
          </a:r>
          <a:endParaRPr lang="en-US" sz="2100" kern="1200"/>
        </a:p>
      </dsp:txBody>
      <dsp:txXfrm>
        <a:off x="24588" y="3426295"/>
        <a:ext cx="10466424" cy="454509"/>
      </dsp:txXfrm>
    </dsp:sp>
    <dsp:sp modelId="{2571315D-C4D4-4B5D-ABE3-1AF88B144D76}">
      <dsp:nvSpPr>
        <dsp:cNvPr id="0" name=""/>
        <dsp:cNvSpPr/>
      </dsp:nvSpPr>
      <dsp:spPr>
        <a:xfrm>
          <a:off x="0" y="3965872"/>
          <a:ext cx="10515600"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Student Rep for the course to make contact with</a:t>
          </a:r>
          <a:endParaRPr lang="en-US" sz="2100" kern="1200"/>
        </a:p>
      </dsp:txBody>
      <dsp:txXfrm>
        <a:off x="24588" y="3990460"/>
        <a:ext cx="10466424" cy="45450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CCBEDD-2D1A-4524-A400-BB5677818D9B}">
      <dsp:nvSpPr>
        <dsp:cNvPr id="0" name=""/>
        <dsp:cNvSpPr/>
      </dsp:nvSpPr>
      <dsp:spPr>
        <a:xfrm>
          <a:off x="3080" y="587032"/>
          <a:ext cx="2444055" cy="1466433"/>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What and who do we mean by CJS? - Formal response to crime</a:t>
          </a:r>
          <a:endParaRPr lang="en-US" sz="1800" kern="1200"/>
        </a:p>
      </dsp:txBody>
      <dsp:txXfrm>
        <a:off x="3080" y="587032"/>
        <a:ext cx="2444055" cy="1466433"/>
      </dsp:txXfrm>
    </dsp:sp>
    <dsp:sp modelId="{EC52ABCB-0423-40E1-9A80-D03963402EC3}">
      <dsp:nvSpPr>
        <dsp:cNvPr id="0" name=""/>
        <dsp:cNvSpPr/>
      </dsp:nvSpPr>
      <dsp:spPr>
        <a:xfrm>
          <a:off x="2691541" y="587032"/>
          <a:ext cx="2444055" cy="1466433"/>
        </a:xfrm>
        <a:prstGeom prst="rect">
          <a:avLst/>
        </a:prstGeom>
        <a:gradFill rotWithShape="0">
          <a:gsLst>
            <a:gs pos="0">
              <a:schemeClr val="accent2">
                <a:hueOff val="-242561"/>
                <a:satOff val="-13988"/>
                <a:lumOff val="1438"/>
                <a:alphaOff val="0"/>
                <a:satMod val="103000"/>
                <a:lumMod val="102000"/>
                <a:tint val="94000"/>
              </a:schemeClr>
            </a:gs>
            <a:gs pos="50000">
              <a:schemeClr val="accent2">
                <a:hueOff val="-242561"/>
                <a:satOff val="-13988"/>
                <a:lumOff val="1438"/>
                <a:alphaOff val="0"/>
                <a:satMod val="110000"/>
                <a:lumMod val="100000"/>
                <a:shade val="100000"/>
              </a:schemeClr>
            </a:gs>
            <a:gs pos="100000">
              <a:schemeClr val="accent2">
                <a:hueOff val="-242561"/>
                <a:satOff val="-13988"/>
                <a:lumOff val="143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One single jurisdiction that criminal procedures are fair, with policies, with control, within a system to deal with CJS</a:t>
          </a:r>
          <a:endParaRPr lang="en-US" sz="1800" kern="1200"/>
        </a:p>
      </dsp:txBody>
      <dsp:txXfrm>
        <a:off x="2691541" y="587032"/>
        <a:ext cx="2444055" cy="1466433"/>
      </dsp:txXfrm>
    </dsp:sp>
    <dsp:sp modelId="{99BB9A71-BAB3-473F-99B2-4D824757688A}">
      <dsp:nvSpPr>
        <dsp:cNvPr id="0" name=""/>
        <dsp:cNvSpPr/>
      </dsp:nvSpPr>
      <dsp:spPr>
        <a:xfrm>
          <a:off x="5380002" y="587032"/>
          <a:ext cx="2444055" cy="1466433"/>
        </a:xfrm>
        <a:prstGeom prst="rect">
          <a:avLst/>
        </a:prstGeom>
        <a:gradFill rotWithShape="0">
          <a:gsLst>
            <a:gs pos="0">
              <a:schemeClr val="accent2">
                <a:hueOff val="-485121"/>
                <a:satOff val="-27976"/>
                <a:lumOff val="2876"/>
                <a:alphaOff val="0"/>
                <a:satMod val="103000"/>
                <a:lumMod val="102000"/>
                <a:tint val="94000"/>
              </a:schemeClr>
            </a:gs>
            <a:gs pos="50000">
              <a:schemeClr val="accent2">
                <a:hueOff val="-485121"/>
                <a:satOff val="-27976"/>
                <a:lumOff val="2876"/>
                <a:alphaOff val="0"/>
                <a:satMod val="110000"/>
                <a:lumMod val="100000"/>
                <a:shade val="100000"/>
              </a:schemeClr>
            </a:gs>
            <a:gs pos="100000">
              <a:schemeClr val="accent2">
                <a:hueOff val="-485121"/>
                <a:satOff val="-27976"/>
                <a:lumOff val="287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4 key systems:</a:t>
          </a:r>
          <a:endParaRPr lang="en-US" sz="1800" kern="1200"/>
        </a:p>
      </dsp:txBody>
      <dsp:txXfrm>
        <a:off x="5380002" y="587032"/>
        <a:ext cx="2444055" cy="1466433"/>
      </dsp:txXfrm>
    </dsp:sp>
    <dsp:sp modelId="{6E013E1A-E0ED-468E-B419-0B324A21B537}">
      <dsp:nvSpPr>
        <dsp:cNvPr id="0" name=""/>
        <dsp:cNvSpPr/>
      </dsp:nvSpPr>
      <dsp:spPr>
        <a:xfrm>
          <a:off x="8068463" y="587032"/>
          <a:ext cx="2444055" cy="1466433"/>
        </a:xfrm>
        <a:prstGeom prst="rect">
          <a:avLst/>
        </a:prstGeom>
        <a:gradFill rotWithShape="0">
          <a:gsLst>
            <a:gs pos="0">
              <a:schemeClr val="accent2">
                <a:hueOff val="-727682"/>
                <a:satOff val="-41964"/>
                <a:lumOff val="4314"/>
                <a:alphaOff val="0"/>
                <a:satMod val="103000"/>
                <a:lumMod val="102000"/>
                <a:tint val="94000"/>
              </a:schemeClr>
            </a:gs>
            <a:gs pos="50000">
              <a:schemeClr val="accent2">
                <a:hueOff val="-727682"/>
                <a:satOff val="-41964"/>
                <a:lumOff val="4314"/>
                <a:alphaOff val="0"/>
                <a:satMod val="110000"/>
                <a:lumMod val="100000"/>
                <a:shade val="100000"/>
              </a:schemeClr>
            </a:gs>
            <a:gs pos="100000">
              <a:schemeClr val="accent2">
                <a:hueOff val="-727682"/>
                <a:satOff val="-41964"/>
                <a:lumOff val="431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Law – police / prosecution agencies - CPS</a:t>
          </a:r>
          <a:endParaRPr lang="en-US" sz="1800" kern="1200"/>
        </a:p>
      </dsp:txBody>
      <dsp:txXfrm>
        <a:off x="8068463" y="587032"/>
        <a:ext cx="2444055" cy="1466433"/>
      </dsp:txXfrm>
    </dsp:sp>
    <dsp:sp modelId="{1610E346-35D9-47CD-81BA-38C7AD764F65}">
      <dsp:nvSpPr>
        <dsp:cNvPr id="0" name=""/>
        <dsp:cNvSpPr/>
      </dsp:nvSpPr>
      <dsp:spPr>
        <a:xfrm>
          <a:off x="1347311" y="2297871"/>
          <a:ext cx="2444055" cy="1466433"/>
        </a:xfrm>
        <a:prstGeom prst="rect">
          <a:avLst/>
        </a:prstGeom>
        <a:gradFill rotWithShape="0">
          <a:gsLst>
            <a:gs pos="0">
              <a:schemeClr val="accent2">
                <a:hueOff val="-970242"/>
                <a:satOff val="-55952"/>
                <a:lumOff val="5752"/>
                <a:alphaOff val="0"/>
                <a:satMod val="103000"/>
                <a:lumMod val="102000"/>
                <a:tint val="94000"/>
              </a:schemeClr>
            </a:gs>
            <a:gs pos="50000">
              <a:schemeClr val="accent2">
                <a:hueOff val="-970242"/>
                <a:satOff val="-55952"/>
                <a:lumOff val="5752"/>
                <a:alphaOff val="0"/>
                <a:satMod val="110000"/>
                <a:lumMod val="100000"/>
                <a:shade val="100000"/>
              </a:schemeClr>
            </a:gs>
            <a:gs pos="100000">
              <a:schemeClr val="accent2">
                <a:hueOff val="-970242"/>
                <a:satOff val="-55952"/>
                <a:lumOff val="575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Courts – decisions / sentencing / rights</a:t>
          </a:r>
          <a:endParaRPr lang="en-US" sz="1800" kern="1200"/>
        </a:p>
      </dsp:txBody>
      <dsp:txXfrm>
        <a:off x="1347311" y="2297871"/>
        <a:ext cx="2444055" cy="1466433"/>
      </dsp:txXfrm>
    </dsp:sp>
    <dsp:sp modelId="{692F3BEE-8569-4907-8BBE-523DDDBE9356}">
      <dsp:nvSpPr>
        <dsp:cNvPr id="0" name=""/>
        <dsp:cNvSpPr/>
      </dsp:nvSpPr>
      <dsp:spPr>
        <a:xfrm>
          <a:off x="4035772" y="2297871"/>
          <a:ext cx="2444055" cy="1466433"/>
        </a:xfrm>
        <a:prstGeom prst="rect">
          <a:avLst/>
        </a:prstGeom>
        <a:gradFill rotWithShape="0">
          <a:gsLst>
            <a:gs pos="0">
              <a:schemeClr val="accent2">
                <a:hueOff val="-1212803"/>
                <a:satOff val="-69940"/>
                <a:lumOff val="7190"/>
                <a:alphaOff val="0"/>
                <a:satMod val="103000"/>
                <a:lumMod val="102000"/>
                <a:tint val="94000"/>
              </a:schemeClr>
            </a:gs>
            <a:gs pos="50000">
              <a:schemeClr val="accent2">
                <a:hueOff val="-1212803"/>
                <a:satOff val="-69940"/>
                <a:lumOff val="7190"/>
                <a:alphaOff val="0"/>
                <a:satMod val="110000"/>
                <a:lumMod val="100000"/>
                <a:shade val="100000"/>
              </a:schemeClr>
            </a:gs>
            <a:gs pos="100000">
              <a:schemeClr val="accent2">
                <a:hueOff val="-1212803"/>
                <a:satOff val="-69940"/>
                <a:lumOff val="719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Penal system – Prisons / probation</a:t>
          </a:r>
          <a:endParaRPr lang="en-US" sz="1800" kern="1200"/>
        </a:p>
      </dsp:txBody>
      <dsp:txXfrm>
        <a:off x="4035772" y="2297871"/>
        <a:ext cx="2444055" cy="1466433"/>
      </dsp:txXfrm>
    </dsp:sp>
    <dsp:sp modelId="{BBB4C6F2-D9C6-4723-B5ED-EAC3BB7AB4BD}">
      <dsp:nvSpPr>
        <dsp:cNvPr id="0" name=""/>
        <dsp:cNvSpPr/>
      </dsp:nvSpPr>
      <dsp:spPr>
        <a:xfrm>
          <a:off x="6724233" y="2297871"/>
          <a:ext cx="2444055" cy="1466433"/>
        </a:xfrm>
        <a:prstGeom prst="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Crime prevention – agencies to support/ address crime free environments / change behaviours </a:t>
          </a:r>
          <a:endParaRPr lang="en-US" sz="1800" kern="1200"/>
        </a:p>
      </dsp:txBody>
      <dsp:txXfrm>
        <a:off x="6724233" y="2297871"/>
        <a:ext cx="2444055" cy="14664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AFFF3D-C58A-445F-B80E-648AE8A8178F}">
      <dsp:nvSpPr>
        <dsp:cNvPr id="0" name=""/>
        <dsp:cNvSpPr/>
      </dsp:nvSpPr>
      <dsp:spPr>
        <a:xfrm>
          <a:off x="0" y="26633"/>
          <a:ext cx="6245265" cy="13127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Is a broad area of study encompassing:</a:t>
          </a:r>
          <a:endParaRPr lang="en-US" sz="3300" kern="1200"/>
        </a:p>
      </dsp:txBody>
      <dsp:txXfrm>
        <a:off x="64083" y="90716"/>
        <a:ext cx="6117099" cy="1184574"/>
      </dsp:txXfrm>
    </dsp:sp>
    <dsp:sp modelId="{98E7B89C-1AE6-4216-92B8-115D9CADA1F6}">
      <dsp:nvSpPr>
        <dsp:cNvPr id="0" name=""/>
        <dsp:cNvSpPr/>
      </dsp:nvSpPr>
      <dsp:spPr>
        <a:xfrm>
          <a:off x="0" y="1434413"/>
          <a:ext cx="6245265" cy="1312740"/>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Theory – why people become victims</a:t>
          </a:r>
          <a:endParaRPr lang="en-US" sz="3300" kern="1200"/>
        </a:p>
      </dsp:txBody>
      <dsp:txXfrm>
        <a:off x="64083" y="1498496"/>
        <a:ext cx="6117099" cy="1184574"/>
      </dsp:txXfrm>
    </dsp:sp>
    <dsp:sp modelId="{DC27EBAD-96E3-4C47-9585-E41C7CD3442B}">
      <dsp:nvSpPr>
        <dsp:cNvPr id="0" name=""/>
        <dsp:cNvSpPr/>
      </dsp:nvSpPr>
      <dsp:spPr>
        <a:xfrm>
          <a:off x="0" y="2842193"/>
          <a:ext cx="6245265" cy="1312740"/>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Policies – moving with the times to support victims &amp; societies</a:t>
          </a:r>
          <a:endParaRPr lang="en-US" sz="3300" kern="1200"/>
        </a:p>
      </dsp:txBody>
      <dsp:txXfrm>
        <a:off x="64083" y="2906276"/>
        <a:ext cx="6117099" cy="1184574"/>
      </dsp:txXfrm>
    </dsp:sp>
    <dsp:sp modelId="{6DDB0CA7-5F88-47B6-825E-9CDAD3B1B2F1}">
      <dsp:nvSpPr>
        <dsp:cNvPr id="0" name=""/>
        <dsp:cNvSpPr/>
      </dsp:nvSpPr>
      <dsp:spPr>
        <a:xfrm>
          <a:off x="0" y="4249973"/>
          <a:ext cx="6245265" cy="131274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Research – explore further into victimisation</a:t>
          </a:r>
          <a:endParaRPr lang="en-US" sz="3300" kern="1200"/>
        </a:p>
      </dsp:txBody>
      <dsp:txXfrm>
        <a:off x="64083" y="4314056"/>
        <a:ext cx="6117099" cy="118457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B475ED-CF95-4A9E-894A-02191184FB76}" type="datetimeFigureOut">
              <a:rPr lang="en-GB" smtClean="0"/>
              <a:t>22/09/2021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21AD4F-4F0F-4A71-AF65-2582CC23EF52}" type="slidenum">
              <a:rPr lang="en-GB" smtClean="0"/>
              <a:t>‹#›</a:t>
            </a:fld>
            <a:endParaRPr lang="en-GB"/>
          </a:p>
        </p:txBody>
      </p:sp>
    </p:spTree>
    <p:extLst>
      <p:ext uri="{BB962C8B-B14F-4D97-AF65-F5344CB8AC3E}">
        <p14:creationId xmlns:p14="http://schemas.microsoft.com/office/powerpoint/2010/main" val="3500194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independent.co.uk/news/uk/crime/april-jones-murder-the-full-story-alcoholic-paedophile-mark-bridger-turned-online-sex-fantasies-into-8637658.html"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GB" dirty="0"/>
              <a:t>The Crown Prosecution Service (CPS) prosecutes criminal cases that have been investigated by the police and other investigative organisations in England and Wales. The CPS is independent, and we make our decisions independently of the police and government.</a:t>
            </a:r>
            <a:endParaRPr lang="en-US" dirty="0"/>
          </a:p>
          <a:p>
            <a:r>
              <a:rPr lang="en-GB" dirty="0"/>
              <a:t>Our duty is to make sure that the right person is prosecuted for the right offence, and to bring offenders to justice wherever possible.</a:t>
            </a:r>
            <a:endParaRPr lang="en-GB" dirty="0">
              <a:cs typeface="Calibri"/>
            </a:endParaRPr>
          </a:p>
          <a:p>
            <a:r>
              <a:rPr lang="en-GB" dirty="0"/>
              <a:t>The CPS:</a:t>
            </a:r>
            <a:endParaRPr lang="en-GB" dirty="0">
              <a:cs typeface="Calibri"/>
            </a:endParaRPr>
          </a:p>
          <a:p>
            <a:pPr marL="181103" indent="-181103">
              <a:buFont typeface="Arial"/>
              <a:buChar char="•"/>
            </a:pPr>
            <a:r>
              <a:rPr lang="en-GB" dirty="0"/>
              <a:t>decides which cases should be prosecuted; </a:t>
            </a:r>
            <a:endParaRPr lang="en-GB" dirty="0">
              <a:cs typeface="Calibri"/>
            </a:endParaRPr>
          </a:p>
          <a:p>
            <a:pPr marL="181103" indent="-181103">
              <a:buFont typeface="Arial"/>
              <a:buChar char="•"/>
            </a:pPr>
            <a:r>
              <a:rPr lang="en-GB" dirty="0"/>
              <a:t>determines the appropriate charges in more serious or complex cases, and advises the police during the early stages of investigations; </a:t>
            </a:r>
            <a:endParaRPr lang="en-GB" dirty="0">
              <a:cs typeface="Calibri"/>
            </a:endParaRPr>
          </a:p>
          <a:p>
            <a:pPr marL="181103" indent="-181103">
              <a:buFont typeface="Arial"/>
              <a:buChar char="•"/>
            </a:pPr>
            <a:r>
              <a:rPr lang="en-GB" dirty="0"/>
              <a:t>prepares cases and presents them at court; and </a:t>
            </a:r>
            <a:endParaRPr lang="en-GB" dirty="0">
              <a:cs typeface="Calibri"/>
            </a:endParaRPr>
          </a:p>
          <a:p>
            <a:pPr marL="181103" indent="-181103">
              <a:buFont typeface="Arial"/>
              <a:buChar char="•"/>
            </a:pPr>
            <a:r>
              <a:rPr lang="en-GB" dirty="0"/>
              <a:t>provides information, assistance and support to victims and prosecution witnesses. </a:t>
            </a:r>
            <a:endParaRPr lang="en-GB" dirty="0">
              <a:cs typeface="Calibri"/>
            </a:endParaRPr>
          </a:p>
          <a:p>
            <a:endParaRPr lang="en-GB" dirty="0"/>
          </a:p>
          <a:p>
            <a:r>
              <a:rPr lang="en-GB" dirty="0"/>
              <a:t>The National Probation Service was set up on 1 June 2014, along with 21 community rehabilitation companies (CRCs) that manage low and medium risk offenders. We work in partnership with the CRCs, with the courts, police and with private and voluntary sector partners in order to manage offenders safely and effectively.</a:t>
            </a:r>
            <a:endParaRPr lang="en-GB" dirty="0">
              <a:cs typeface="Calibri"/>
            </a:endParaRPr>
          </a:p>
          <a:p>
            <a:r>
              <a:rPr lang="en-GB" dirty="0"/>
              <a:t>We’re responsible for:</a:t>
            </a:r>
            <a:endParaRPr lang="en-GB" dirty="0">
              <a:cs typeface="Calibri"/>
            </a:endParaRPr>
          </a:p>
          <a:p>
            <a:pPr marL="181103" indent="-181103">
              <a:buFont typeface="Arial"/>
              <a:buChar char="•"/>
            </a:pPr>
            <a:r>
              <a:rPr lang="en-GB" dirty="0"/>
              <a:t>preparing pre-sentence reports for courts, to help them select the most appropriate sentence</a:t>
            </a:r>
            <a:endParaRPr lang="en-GB" dirty="0">
              <a:cs typeface="Calibri"/>
            </a:endParaRPr>
          </a:p>
          <a:p>
            <a:pPr marL="181103" indent="-181103">
              <a:buFont typeface="Arial"/>
              <a:buChar char="•"/>
            </a:pPr>
            <a:r>
              <a:rPr lang="en-GB" dirty="0"/>
              <a:t>managing approved premises for offenders with a residence requirement on their sentence</a:t>
            </a:r>
            <a:endParaRPr lang="en-GB" dirty="0">
              <a:cs typeface="Calibri"/>
            </a:endParaRPr>
          </a:p>
          <a:p>
            <a:pPr marL="181103" indent="-181103">
              <a:buFont typeface="Arial"/>
              <a:buChar char="•"/>
            </a:pPr>
            <a:r>
              <a:rPr lang="en-GB" dirty="0"/>
              <a:t>assessing offenders in prison to prepare them for release on licence to the community, when they will come under our supervision</a:t>
            </a:r>
            <a:endParaRPr lang="en-GB" dirty="0">
              <a:cs typeface="Calibri"/>
            </a:endParaRPr>
          </a:p>
          <a:p>
            <a:pPr marL="181103" indent="-181103">
              <a:buFont typeface="Arial"/>
              <a:buChar char="•"/>
            </a:pPr>
            <a:r>
              <a:rPr lang="en-GB" dirty="0"/>
              <a:t>helping all offenders serving sentences in the community to meet the requirements ordered by the courts</a:t>
            </a:r>
            <a:endParaRPr lang="en-GB" dirty="0">
              <a:cs typeface="Calibri"/>
            </a:endParaRPr>
          </a:p>
          <a:p>
            <a:pPr marL="181103" indent="-181103">
              <a:buFont typeface="Arial"/>
              <a:buChar char="•"/>
            </a:pPr>
            <a:r>
              <a:rPr lang="en-GB" dirty="0"/>
              <a:t>communicating with and prioritising the wellbeing of victims of serious sexual and violent offences, when the offender has received a prison sentence of 12 months or more, or is detained as a mental health patient</a:t>
            </a:r>
            <a:endParaRPr lang="en-GB" dirty="0">
              <a:cs typeface="Calibri"/>
            </a:endParaRPr>
          </a:p>
          <a:p>
            <a:r>
              <a:rPr lang="en-GB" dirty="0"/>
              <a:t>Our priorities</a:t>
            </a:r>
            <a:endParaRPr lang="en-GB" dirty="0">
              <a:cs typeface="Calibri"/>
            </a:endParaRPr>
          </a:p>
          <a:p>
            <a:r>
              <a:rPr lang="en-GB" dirty="0"/>
              <a:t>Our priority is to protect the public by the effective rehabilitation of high risk offenders, by tackling the causes of offending and enabling offenders to turn their lives around.</a:t>
            </a:r>
            <a:endParaRPr lang="en-GB" dirty="0">
              <a:cs typeface="Calibri"/>
            </a:endParaRPr>
          </a:p>
          <a:p>
            <a:endParaRPr lang="en-GB" dirty="0">
              <a:cs typeface="Calibri"/>
            </a:endParaRPr>
          </a:p>
        </p:txBody>
      </p:sp>
      <p:sp>
        <p:nvSpPr>
          <p:cNvPr id="4" name="Slide Number Placeholder 3"/>
          <p:cNvSpPr>
            <a:spLocks noGrp="1"/>
          </p:cNvSpPr>
          <p:nvPr>
            <p:ph type="sldNum" sz="quarter" idx="10"/>
          </p:nvPr>
        </p:nvSpPr>
        <p:spPr/>
        <p:txBody>
          <a:bodyPr/>
          <a:lstStyle/>
          <a:p>
            <a:fld id="{0B567636-85B6-4AF6-A680-E36E5590A85C}" type="slidenum">
              <a:rPr lang="en-GB" smtClean="0"/>
              <a:pPr/>
              <a:t>7</a:t>
            </a:fld>
            <a:endParaRPr lang="en-GB"/>
          </a:p>
        </p:txBody>
      </p:sp>
    </p:spTree>
    <p:extLst>
      <p:ext uri="{BB962C8B-B14F-4D97-AF65-F5344CB8AC3E}">
        <p14:creationId xmlns:p14="http://schemas.microsoft.com/office/powerpoint/2010/main" val="656394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300" dirty="0"/>
              <a:t>In 1972, the FBI formed the </a:t>
            </a:r>
            <a:r>
              <a:rPr lang="en-GB" sz="1300" b="1" dirty="0"/>
              <a:t>Behavioural Science Unit</a:t>
            </a:r>
            <a:r>
              <a:rPr lang="en-GB" sz="1300" dirty="0"/>
              <a:t> (BSU) to study the relationships between the offenders, the victims, </a:t>
            </a:r>
          </a:p>
          <a:p>
            <a:r>
              <a:rPr lang="en-GB" sz="1300" dirty="0"/>
              <a:t>Hendig,1967</a:t>
            </a:r>
          </a:p>
          <a:p>
            <a:r>
              <a:rPr lang="en-GB" sz="1300" dirty="0"/>
              <a:t>Mendelsohn</a:t>
            </a:r>
          </a:p>
          <a:p>
            <a:r>
              <a:rPr lang="en-GB" sz="1300" dirty="0"/>
              <a:t>1970s, the UK courts began to offer retribution for the victims, making them a more central focus in the courts</a:t>
            </a:r>
            <a:endParaRPr lang="en-GB" dirty="0"/>
          </a:p>
        </p:txBody>
      </p:sp>
      <p:sp>
        <p:nvSpPr>
          <p:cNvPr id="4" name="Slide Number Placeholder 3"/>
          <p:cNvSpPr>
            <a:spLocks noGrp="1"/>
          </p:cNvSpPr>
          <p:nvPr>
            <p:ph type="sldNum" sz="quarter" idx="5"/>
          </p:nvPr>
        </p:nvSpPr>
        <p:spPr/>
        <p:txBody>
          <a:bodyPr/>
          <a:lstStyle/>
          <a:p>
            <a:fld id="{0B567636-85B6-4AF6-A680-E36E5590A85C}" type="slidenum">
              <a:rPr lang="en-GB" smtClean="0"/>
              <a:pPr/>
              <a:t>8</a:t>
            </a:fld>
            <a:endParaRPr lang="en-GB"/>
          </a:p>
        </p:txBody>
      </p:sp>
    </p:spTree>
    <p:extLst>
      <p:ext uri="{BB962C8B-B14F-4D97-AF65-F5344CB8AC3E}">
        <p14:creationId xmlns:p14="http://schemas.microsoft.com/office/powerpoint/2010/main" val="3680292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Victimology is the study of victimisation</a:t>
            </a:r>
            <a:r>
              <a:rPr lang="en-US" dirty="0"/>
              <a:t>, including the psychological effects on victims, relationships between victims and offenders, the interactions between victims and the criminal justice system, and the connections between victims and groups such as the media, organisations, and social movements.</a:t>
            </a:r>
          </a:p>
        </p:txBody>
      </p:sp>
      <p:sp>
        <p:nvSpPr>
          <p:cNvPr id="4" name="Slide Number Placeholder 3"/>
          <p:cNvSpPr>
            <a:spLocks noGrp="1"/>
          </p:cNvSpPr>
          <p:nvPr>
            <p:ph type="sldNum" sz="quarter" idx="5"/>
          </p:nvPr>
        </p:nvSpPr>
        <p:spPr/>
        <p:txBody>
          <a:bodyPr/>
          <a:lstStyle/>
          <a:p>
            <a:fld id="{0B567636-85B6-4AF6-A680-E36E5590A85C}" type="slidenum">
              <a:rPr lang="en-GB" smtClean="0"/>
              <a:pPr/>
              <a:t>9</a:t>
            </a:fld>
            <a:endParaRPr lang="en-GB"/>
          </a:p>
        </p:txBody>
      </p:sp>
    </p:spTree>
    <p:extLst>
      <p:ext uri="{BB962C8B-B14F-4D97-AF65-F5344CB8AC3E}">
        <p14:creationId xmlns:p14="http://schemas.microsoft.com/office/powerpoint/2010/main" val="22767027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Donald Cressy USA Criminologist </a:t>
            </a:r>
          </a:p>
          <a:p>
            <a:r>
              <a:rPr lang="en-GB">
                <a:cs typeface="Calibri"/>
              </a:rPr>
              <a:t>Humansitic considering the suffering that had been experienced but also scientific reaction to crime. </a:t>
            </a:r>
          </a:p>
          <a:p>
            <a:r>
              <a:rPr lang="en-GB">
                <a:cs typeface="Calibri"/>
              </a:rPr>
              <a:t>Today Cressey's work is considered outdated as the area of victiminology is driven by both</a:t>
            </a:r>
          </a:p>
          <a:p>
            <a:r>
              <a:rPr lang="en-GB">
                <a:cs typeface="Calibri"/>
              </a:rPr>
              <a:t>Hall, 2014 'green victiminology' consider develpments in human rights and environment development victims. </a:t>
            </a:r>
            <a:endParaRPr lang="en-GB" dirty="0">
              <a:cs typeface="Calibri"/>
            </a:endParaRPr>
          </a:p>
        </p:txBody>
      </p:sp>
      <p:sp>
        <p:nvSpPr>
          <p:cNvPr id="4" name="Slide Number Placeholder 3"/>
          <p:cNvSpPr>
            <a:spLocks noGrp="1"/>
          </p:cNvSpPr>
          <p:nvPr>
            <p:ph type="sldNum" sz="quarter" idx="5"/>
          </p:nvPr>
        </p:nvSpPr>
        <p:spPr/>
        <p:txBody>
          <a:bodyPr/>
          <a:lstStyle/>
          <a:p>
            <a:fld id="{0B567636-85B6-4AF6-A680-E36E5590A85C}" type="slidenum">
              <a:rPr lang="en-GB" smtClean="0"/>
              <a:pPr/>
              <a:t>10</a:t>
            </a:fld>
            <a:endParaRPr lang="en-GB"/>
          </a:p>
        </p:txBody>
      </p:sp>
    </p:spTree>
    <p:extLst>
      <p:ext uri="{BB962C8B-B14F-4D97-AF65-F5344CB8AC3E}">
        <p14:creationId xmlns:p14="http://schemas.microsoft.com/office/powerpoint/2010/main" val="4064876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does this definition focus on criminal victimisation or is it</a:t>
            </a:r>
            <a:r>
              <a:rPr lang="en-GB" baseline="0" dirty="0"/>
              <a:t> rather narrow explanation?</a:t>
            </a:r>
          </a:p>
          <a:p>
            <a:r>
              <a:rPr lang="en-GB" baseline="0" dirty="0"/>
              <a:t>What about trauma experienced?</a:t>
            </a:r>
            <a:endParaRPr lang="en-GB" dirty="0"/>
          </a:p>
        </p:txBody>
      </p:sp>
      <p:sp>
        <p:nvSpPr>
          <p:cNvPr id="4" name="Slide Number Placeholder 3"/>
          <p:cNvSpPr>
            <a:spLocks noGrp="1"/>
          </p:cNvSpPr>
          <p:nvPr>
            <p:ph type="sldNum" sz="quarter" idx="10"/>
          </p:nvPr>
        </p:nvSpPr>
        <p:spPr/>
        <p:txBody>
          <a:bodyPr/>
          <a:lstStyle/>
          <a:p>
            <a:fld id="{0B567636-85B6-4AF6-A680-E36E5590A85C}" type="slidenum">
              <a:rPr lang="en-GB" smtClean="0"/>
              <a:pPr/>
              <a:t>12</a:t>
            </a:fld>
            <a:endParaRPr lang="en-GB"/>
          </a:p>
        </p:txBody>
      </p:sp>
    </p:spTree>
    <p:extLst>
      <p:ext uri="{BB962C8B-B14F-4D97-AF65-F5344CB8AC3E}">
        <p14:creationId xmlns:p14="http://schemas.microsoft.com/office/powerpoint/2010/main" val="3710988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5"/>
          </p:nvPr>
        </p:nvSpPr>
        <p:spPr/>
        <p:txBody>
          <a:bodyPr/>
          <a:lstStyle/>
          <a:p>
            <a:fld id="{0B567636-85B6-4AF6-A680-E36E5590A85C}" type="slidenum">
              <a:rPr lang="en-GB" smtClean="0"/>
              <a:pPr/>
              <a:t>15</a:t>
            </a:fld>
            <a:endParaRPr lang="en-GB"/>
          </a:p>
        </p:txBody>
      </p:sp>
    </p:spTree>
    <p:extLst>
      <p:ext uri="{BB962C8B-B14F-4D97-AF65-F5344CB8AC3E}">
        <p14:creationId xmlns:p14="http://schemas.microsoft.com/office/powerpoint/2010/main" val="36143293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Victims</a:t>
            </a:r>
            <a:r>
              <a:rPr lang="en-GB" baseline="0" dirty="0"/>
              <a:t> had a legal right to bring a prosecution.</a:t>
            </a:r>
          </a:p>
          <a:p>
            <a:r>
              <a:rPr lang="en-GB" baseline="0" dirty="0"/>
              <a:t>Few didn’t know about this right or could not afford it. Poor literature skills etc. </a:t>
            </a:r>
            <a:endParaRPr lang="en-GB" dirty="0"/>
          </a:p>
        </p:txBody>
      </p:sp>
      <p:sp>
        <p:nvSpPr>
          <p:cNvPr id="4" name="Slide Number Placeholder 3"/>
          <p:cNvSpPr>
            <a:spLocks noGrp="1"/>
          </p:cNvSpPr>
          <p:nvPr>
            <p:ph type="sldNum" sz="quarter" idx="10"/>
          </p:nvPr>
        </p:nvSpPr>
        <p:spPr/>
        <p:txBody>
          <a:bodyPr/>
          <a:lstStyle/>
          <a:p>
            <a:fld id="{0B567636-85B6-4AF6-A680-E36E5590A85C}" type="slidenum">
              <a:rPr lang="en-GB" smtClean="0"/>
              <a:pPr/>
              <a:t>17</a:t>
            </a:fld>
            <a:endParaRPr lang="en-GB"/>
          </a:p>
        </p:txBody>
      </p:sp>
    </p:spTree>
    <p:extLst>
      <p:ext uri="{BB962C8B-B14F-4D97-AF65-F5344CB8AC3E}">
        <p14:creationId xmlns:p14="http://schemas.microsoft.com/office/powerpoint/2010/main" val="7202770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Hand Von Hentig a German Criminologist positivist perspective on victims thus focusing on the victim rather than the criminal.</a:t>
            </a:r>
            <a:endParaRPr lang="en-GB" dirty="0"/>
          </a:p>
        </p:txBody>
      </p:sp>
      <p:sp>
        <p:nvSpPr>
          <p:cNvPr id="4" name="Slide Number Placeholder 3"/>
          <p:cNvSpPr>
            <a:spLocks noGrp="1"/>
          </p:cNvSpPr>
          <p:nvPr>
            <p:ph type="sldNum" sz="quarter" idx="10"/>
          </p:nvPr>
        </p:nvSpPr>
        <p:spPr/>
        <p:txBody>
          <a:bodyPr/>
          <a:lstStyle/>
          <a:p>
            <a:fld id="{0B567636-85B6-4AF6-A680-E36E5590A85C}" type="slidenum">
              <a:rPr lang="en-GB" smtClean="0"/>
              <a:pPr/>
              <a:t>18</a:t>
            </a:fld>
            <a:endParaRPr lang="en-GB"/>
          </a:p>
        </p:txBody>
      </p:sp>
    </p:spTree>
    <p:extLst>
      <p:ext uri="{BB962C8B-B14F-4D97-AF65-F5344CB8AC3E}">
        <p14:creationId xmlns:p14="http://schemas.microsoft.com/office/powerpoint/2010/main" val="15938210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13 groups in the list which some are joined together.</a:t>
            </a:r>
          </a:p>
          <a:p>
            <a:r>
              <a:rPr lang="en-GB"/>
              <a:t>His typology included the young, female, old, immigrants, depressed, wanton, tormentor, blocked, exempted, or fighting. His notion that victims contributed to their victimization through their actions and behaviors led to the development of the concept of “victim-blaming” and is seen by many victim advocates as an attempt to assign equal culpability to the victim</a:t>
            </a:r>
          </a:p>
        </p:txBody>
      </p:sp>
      <p:sp>
        <p:nvSpPr>
          <p:cNvPr id="4" name="Slide Number Placeholder 3"/>
          <p:cNvSpPr>
            <a:spLocks noGrp="1"/>
          </p:cNvSpPr>
          <p:nvPr>
            <p:ph type="sldNum" sz="quarter" idx="10"/>
          </p:nvPr>
        </p:nvSpPr>
        <p:spPr/>
        <p:txBody>
          <a:bodyPr/>
          <a:lstStyle/>
          <a:p>
            <a:fld id="{0B567636-85B6-4AF6-A680-E36E5590A85C}" type="slidenum">
              <a:rPr lang="en-GB" smtClean="0"/>
              <a:pPr/>
              <a:t>19</a:t>
            </a:fld>
            <a:endParaRPr lang="en-GB"/>
          </a:p>
        </p:txBody>
      </p:sp>
    </p:spTree>
    <p:extLst>
      <p:ext uri="{BB962C8B-B14F-4D97-AF65-F5344CB8AC3E}">
        <p14:creationId xmlns:p14="http://schemas.microsoft.com/office/powerpoint/2010/main" val="3514867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Benjamin Mendelsohn (1976), an attorney, has often been referred to as the “father” of victimology. Intrigued by the dynamics that take place between victims and offenders, he surveyed both parties during the course of preparing a case for trial. Using these data, he developed a six-category typology of victims based on legal considerations of the degree of a victim’s culpability. This classification ranged from the completely innocent victim (e.g., a child or a completely unconscious person) to the imaginary victim (e.g., persons suffering from mental disorders who believe they are victims).</a:t>
            </a:r>
          </a:p>
        </p:txBody>
      </p:sp>
      <p:sp>
        <p:nvSpPr>
          <p:cNvPr id="4" name="Slide Number Placeholder 3"/>
          <p:cNvSpPr>
            <a:spLocks noGrp="1"/>
          </p:cNvSpPr>
          <p:nvPr>
            <p:ph type="sldNum" sz="quarter" idx="5"/>
          </p:nvPr>
        </p:nvSpPr>
        <p:spPr/>
        <p:txBody>
          <a:bodyPr/>
          <a:lstStyle/>
          <a:p>
            <a:fld id="{0B567636-85B6-4AF6-A680-E36E5590A85C}" type="slidenum">
              <a:rPr lang="en-GB" smtClean="0"/>
              <a:pPr/>
              <a:t>20</a:t>
            </a:fld>
            <a:endParaRPr lang="en-GB"/>
          </a:p>
        </p:txBody>
      </p:sp>
    </p:spTree>
    <p:extLst>
      <p:ext uri="{BB962C8B-B14F-4D97-AF65-F5344CB8AC3E}">
        <p14:creationId xmlns:p14="http://schemas.microsoft.com/office/powerpoint/2010/main" val="21181693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Marvin</a:t>
            </a:r>
            <a:r>
              <a:rPr lang="en-GB" baseline="0" dirty="0"/>
              <a:t> </a:t>
            </a:r>
            <a:r>
              <a:rPr lang="en-GB" dirty="0"/>
              <a:t>Wolfgang USA criminologist</a:t>
            </a:r>
          </a:p>
          <a:p>
            <a:r>
              <a:rPr lang="en-GB" dirty="0"/>
              <a:t>152 homicides victim initiated </a:t>
            </a:r>
          </a:p>
          <a:p>
            <a:r>
              <a:rPr lang="en-GB" dirty="0"/>
              <a:t>122 rapes</a:t>
            </a:r>
          </a:p>
          <a:p>
            <a:r>
              <a:rPr lang="en-GB"/>
              <a:t>The first empirical evidence to support the notion that victims are to some degree responsible for their own victimisation was presented by Marvin E. Wolfgang (1958), who analyzed Philadelphia’s police homicide records from 1948 through 1952. He reported that 26% of homicides resulted from victim precipitation. Wolfgang identified three factors common to victim-precipitated homicides: (1) The victim and offender had some prior interpersonal relationship, (2) there was a series of escalating disagreements between the parties, and (3) the victim had consumed alcohol.</a:t>
            </a:r>
          </a:p>
        </p:txBody>
      </p:sp>
      <p:sp>
        <p:nvSpPr>
          <p:cNvPr id="4" name="Slide Number Placeholder 3"/>
          <p:cNvSpPr>
            <a:spLocks noGrp="1"/>
          </p:cNvSpPr>
          <p:nvPr>
            <p:ph type="sldNum" sz="quarter" idx="5"/>
          </p:nvPr>
        </p:nvSpPr>
        <p:spPr/>
        <p:txBody>
          <a:bodyPr/>
          <a:lstStyle/>
          <a:p>
            <a:fld id="{0B567636-85B6-4AF6-A680-E36E5590A85C}" type="slidenum">
              <a:rPr lang="en-GB" smtClean="0"/>
              <a:pPr/>
              <a:t>21</a:t>
            </a:fld>
            <a:endParaRPr lang="en-GB"/>
          </a:p>
        </p:txBody>
      </p:sp>
    </p:spTree>
    <p:extLst>
      <p:ext uri="{BB962C8B-B14F-4D97-AF65-F5344CB8AC3E}">
        <p14:creationId xmlns:p14="http://schemas.microsoft.com/office/powerpoint/2010/main" val="9884742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B567636-85B6-4AF6-A680-E36E5590A85C}" type="slidenum">
              <a:rPr lang="en-GB" smtClean="0"/>
              <a:pPr/>
              <a:t>22</a:t>
            </a:fld>
            <a:endParaRPr lang="en-GB"/>
          </a:p>
        </p:txBody>
      </p:sp>
    </p:spTree>
    <p:extLst>
      <p:ext uri="{BB962C8B-B14F-4D97-AF65-F5344CB8AC3E}">
        <p14:creationId xmlns:p14="http://schemas.microsoft.com/office/powerpoint/2010/main" val="6842154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Contribute to an action that could make you the victim</a:t>
            </a:r>
          </a:p>
          <a:p>
            <a:endParaRPr lang="en-GB" dirty="0"/>
          </a:p>
          <a:p>
            <a:r>
              <a:rPr lang="en-GB" dirty="0">
                <a:hlinkClick r:id="rId3"/>
              </a:rPr>
              <a:t>https://www.independent.co.uk/news/uk/crime/april-jones-murder-the-full-story-alcoholic-paedophile-mark-bridger-turned-online-sex-fantasies-into-8637658.html</a:t>
            </a:r>
            <a:endParaRPr lang="en-GB" dirty="0"/>
          </a:p>
        </p:txBody>
      </p:sp>
      <p:sp>
        <p:nvSpPr>
          <p:cNvPr id="4" name="Slide Number Placeholder 3"/>
          <p:cNvSpPr>
            <a:spLocks noGrp="1"/>
          </p:cNvSpPr>
          <p:nvPr>
            <p:ph type="sldNum" sz="quarter" idx="5"/>
          </p:nvPr>
        </p:nvSpPr>
        <p:spPr/>
        <p:txBody>
          <a:bodyPr/>
          <a:lstStyle/>
          <a:p>
            <a:fld id="{0B567636-85B6-4AF6-A680-E36E5590A85C}" type="slidenum">
              <a:rPr lang="en-GB" smtClean="0"/>
              <a:pPr/>
              <a:t>23</a:t>
            </a:fld>
            <a:endParaRPr lang="en-GB"/>
          </a:p>
        </p:txBody>
      </p:sp>
    </p:spTree>
    <p:extLst>
      <p:ext uri="{BB962C8B-B14F-4D97-AF65-F5344CB8AC3E}">
        <p14:creationId xmlns:p14="http://schemas.microsoft.com/office/powerpoint/2010/main" val="35632303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There is some overlap between the lifestyle theory and the deviant place theory. The deviant place theory states that an individual is more likely to become the victim of a crime when exposed to dangerous areas. In other words, a mugger is more likely to target a person walking alone after dark in a bad neighborhood. The more frequently a person ventures into these places where violent crime is common, the greater the risk of victimization.</a:t>
            </a:r>
          </a:p>
        </p:txBody>
      </p:sp>
      <p:sp>
        <p:nvSpPr>
          <p:cNvPr id="4" name="Slide Number Placeholder 3"/>
          <p:cNvSpPr>
            <a:spLocks noGrp="1"/>
          </p:cNvSpPr>
          <p:nvPr>
            <p:ph type="sldNum" sz="quarter" idx="5"/>
          </p:nvPr>
        </p:nvSpPr>
        <p:spPr/>
        <p:txBody>
          <a:bodyPr/>
          <a:lstStyle/>
          <a:p>
            <a:fld id="{0B567636-85B6-4AF6-A680-E36E5590A85C}" type="slidenum">
              <a:rPr lang="en-GB" smtClean="0"/>
              <a:pPr/>
              <a:t>25</a:t>
            </a:fld>
            <a:endParaRPr lang="en-GB"/>
          </a:p>
        </p:txBody>
      </p:sp>
    </p:spTree>
    <p:extLst>
      <p:ext uri="{BB962C8B-B14F-4D97-AF65-F5344CB8AC3E}">
        <p14:creationId xmlns:p14="http://schemas.microsoft.com/office/powerpoint/2010/main" val="6132907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Routine activity theory, developed by Marcus Felson and Lawrence E. Cohen, revolves around three things: a “potential offender, a suitable target, and the absence of a capable guardian”. All three must come together in order for criminal activity to be realized. Routine activity theory relies on the same rational choice methodology rational crime prevention techniques.  One of the primary criticisms is the assumption that criminals are rational in their decision making. They may not use the same rationale as the person implementing the security measures. They may not even be aware of the situational crime prevention techniques put into effect. They may be under the influence of drugs or alcohol or, for whatever reason, they may simply not care about the security measures.</a:t>
            </a:r>
            <a:endParaRPr lang="en-US"/>
          </a:p>
        </p:txBody>
      </p:sp>
      <p:sp>
        <p:nvSpPr>
          <p:cNvPr id="4" name="Slide Number Placeholder 3"/>
          <p:cNvSpPr>
            <a:spLocks noGrp="1"/>
          </p:cNvSpPr>
          <p:nvPr>
            <p:ph type="sldNum" sz="quarter" idx="5"/>
          </p:nvPr>
        </p:nvSpPr>
        <p:spPr/>
        <p:txBody>
          <a:bodyPr/>
          <a:lstStyle/>
          <a:p>
            <a:fld id="{0B567636-85B6-4AF6-A680-E36E5590A85C}" type="slidenum">
              <a:rPr lang="en-GB" smtClean="0"/>
              <a:pPr/>
              <a:t>26</a:t>
            </a:fld>
            <a:endParaRPr lang="en-GB"/>
          </a:p>
        </p:txBody>
      </p:sp>
    </p:spTree>
    <p:extLst>
      <p:ext uri="{BB962C8B-B14F-4D97-AF65-F5344CB8AC3E}">
        <p14:creationId xmlns:p14="http://schemas.microsoft.com/office/powerpoint/2010/main" val="22138895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Congo  - sleeping with leaders wife = hands cut off</a:t>
            </a:r>
          </a:p>
        </p:txBody>
      </p:sp>
      <p:sp>
        <p:nvSpPr>
          <p:cNvPr id="4" name="Slide Number Placeholder 3"/>
          <p:cNvSpPr>
            <a:spLocks noGrp="1"/>
          </p:cNvSpPr>
          <p:nvPr>
            <p:ph type="sldNum" sz="quarter" idx="5"/>
          </p:nvPr>
        </p:nvSpPr>
        <p:spPr/>
        <p:txBody>
          <a:bodyPr/>
          <a:lstStyle/>
          <a:p>
            <a:fld id="{0B567636-85B6-4AF6-A680-E36E5590A85C}" type="slidenum">
              <a:rPr lang="en-GB" smtClean="0"/>
              <a:pPr/>
              <a:t>28</a:t>
            </a:fld>
            <a:endParaRPr lang="en-GB"/>
          </a:p>
        </p:txBody>
      </p:sp>
    </p:spTree>
    <p:extLst>
      <p:ext uri="{BB962C8B-B14F-4D97-AF65-F5344CB8AC3E}">
        <p14:creationId xmlns:p14="http://schemas.microsoft.com/office/powerpoint/2010/main" val="21857605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567636-85B6-4AF6-A680-E36E5590A85C}" type="slidenum">
              <a:rPr lang="en-GB" smtClean="0"/>
              <a:pPr/>
              <a:t>32</a:t>
            </a:fld>
            <a:endParaRPr lang="en-GB"/>
          </a:p>
        </p:txBody>
      </p:sp>
    </p:spTree>
    <p:extLst>
      <p:ext uri="{BB962C8B-B14F-4D97-AF65-F5344CB8AC3E}">
        <p14:creationId xmlns:p14="http://schemas.microsoft.com/office/powerpoint/2010/main" val="7201512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B110F7-AFC2-4E93-84EF-40E3297AA0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4B7108-6B4B-4FE6-B36B-DB3245B250B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9752B97-B062-45CB-8EC2-1FFE01F326A2}"/>
              </a:ext>
            </a:extLst>
          </p:cNvPr>
          <p:cNvSpPr>
            <a:spLocks noGrp="1"/>
          </p:cNvSpPr>
          <p:nvPr>
            <p:ph type="dt" sz="half" idx="10"/>
          </p:nvPr>
        </p:nvSpPr>
        <p:spPr/>
        <p:txBody>
          <a:bodyPr/>
          <a:lstStyle/>
          <a:p>
            <a:fld id="{E2C75275-186D-441C-9084-D1D9B812ADA5}" type="datetimeFigureOut">
              <a:rPr lang="en-GB" smtClean="0"/>
              <a:t>22/09/2021</a:t>
            </a:fld>
            <a:endParaRPr lang="en-GB"/>
          </a:p>
        </p:txBody>
      </p:sp>
      <p:sp>
        <p:nvSpPr>
          <p:cNvPr id="5" name="Footer Placeholder 4">
            <a:extLst>
              <a:ext uri="{FF2B5EF4-FFF2-40B4-BE49-F238E27FC236}">
                <a16:creationId xmlns:a16="http://schemas.microsoft.com/office/drawing/2014/main" id="{2689FC89-43B0-4A82-A9A8-16E623AE7C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0B2034-1513-4FE0-92CD-D0997D4B1BDA}"/>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42925972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E12B-0F0D-4412-832B-FDEC45EB7B9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FDDC2E3-2AA3-4FFC-87B8-C455DC3E6A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90AF0FF-47E1-4CFA-8B23-BD072EB37F2D}"/>
              </a:ext>
            </a:extLst>
          </p:cNvPr>
          <p:cNvSpPr>
            <a:spLocks noGrp="1"/>
          </p:cNvSpPr>
          <p:nvPr>
            <p:ph type="dt" sz="half" idx="10"/>
          </p:nvPr>
        </p:nvSpPr>
        <p:spPr/>
        <p:txBody>
          <a:bodyPr/>
          <a:lstStyle/>
          <a:p>
            <a:fld id="{E2C75275-186D-441C-9084-D1D9B812ADA5}" type="datetimeFigureOut">
              <a:rPr lang="en-GB" smtClean="0"/>
              <a:t>22/09/2021</a:t>
            </a:fld>
            <a:endParaRPr lang="en-GB"/>
          </a:p>
        </p:txBody>
      </p:sp>
      <p:sp>
        <p:nvSpPr>
          <p:cNvPr id="5" name="Footer Placeholder 4">
            <a:extLst>
              <a:ext uri="{FF2B5EF4-FFF2-40B4-BE49-F238E27FC236}">
                <a16:creationId xmlns:a16="http://schemas.microsoft.com/office/drawing/2014/main" id="{A217E7BF-D876-450A-AB5E-955BE88B7F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40B284-8277-4D1C-9B9C-CB30CBE741BB}"/>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1246689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E01DB1-A840-43D8-8091-4A59DCCE2A6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0DD09B8-57DF-4C48-8428-3CB43DD0234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624885E-4F91-4DED-AAB4-B719BB8A9875}"/>
              </a:ext>
            </a:extLst>
          </p:cNvPr>
          <p:cNvSpPr>
            <a:spLocks noGrp="1"/>
          </p:cNvSpPr>
          <p:nvPr>
            <p:ph type="dt" sz="half" idx="10"/>
          </p:nvPr>
        </p:nvSpPr>
        <p:spPr/>
        <p:txBody>
          <a:bodyPr/>
          <a:lstStyle/>
          <a:p>
            <a:fld id="{E2C75275-186D-441C-9084-D1D9B812ADA5}" type="datetimeFigureOut">
              <a:rPr lang="en-GB" smtClean="0"/>
              <a:t>22/09/2021</a:t>
            </a:fld>
            <a:endParaRPr lang="en-GB"/>
          </a:p>
        </p:txBody>
      </p:sp>
      <p:sp>
        <p:nvSpPr>
          <p:cNvPr id="5" name="Footer Placeholder 4">
            <a:extLst>
              <a:ext uri="{FF2B5EF4-FFF2-40B4-BE49-F238E27FC236}">
                <a16:creationId xmlns:a16="http://schemas.microsoft.com/office/drawing/2014/main" id="{DFE8C031-EBDE-4216-BC6D-CD0FD7CB1F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17BD8B-AE9A-4589-87FA-F04AE4B46B2D}"/>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2040323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D08B5-F6F8-4BAB-ABD9-E9C012E3B7A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3833A3F-3682-44CE-956E-71784991195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1A45827-BE6B-4343-8777-77F3643CEBE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8E3B863-B878-4E5D-A8F7-E1206589DE0E}"/>
              </a:ext>
            </a:extLst>
          </p:cNvPr>
          <p:cNvSpPr>
            <a:spLocks noGrp="1"/>
          </p:cNvSpPr>
          <p:nvPr>
            <p:ph type="dt" sz="half" idx="10"/>
          </p:nvPr>
        </p:nvSpPr>
        <p:spPr/>
        <p:txBody>
          <a:bodyPr/>
          <a:lstStyle/>
          <a:p>
            <a:fld id="{E2C75275-186D-441C-9084-D1D9B812ADA5}" type="datetimeFigureOut">
              <a:rPr lang="en-GB" smtClean="0"/>
              <a:t>22/09/2021</a:t>
            </a:fld>
            <a:endParaRPr lang="en-GB"/>
          </a:p>
        </p:txBody>
      </p:sp>
      <p:sp>
        <p:nvSpPr>
          <p:cNvPr id="6" name="Footer Placeholder 5">
            <a:extLst>
              <a:ext uri="{FF2B5EF4-FFF2-40B4-BE49-F238E27FC236}">
                <a16:creationId xmlns:a16="http://schemas.microsoft.com/office/drawing/2014/main" id="{C9CA219F-18DD-42E5-BE7C-BB7D0CBC3B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DEA1580-568C-4B1E-867D-4983EF845BAA}"/>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2516070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531-3E44-4FF9-9D5C-06290ABFBE1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ACE252A-C208-451A-A8C2-EA7CAFBDDA0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1BC7FBB-9E07-49D0-A78B-A11EA37FB61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B3AF68E-8500-49B2-9F5A-ECD9C202D2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40677DC-EB7A-4F63-9A91-232BE7523A1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A8203A1-2BE4-40B6-981A-B56CC78C006B}"/>
              </a:ext>
            </a:extLst>
          </p:cNvPr>
          <p:cNvSpPr>
            <a:spLocks noGrp="1"/>
          </p:cNvSpPr>
          <p:nvPr>
            <p:ph type="dt" sz="half" idx="10"/>
          </p:nvPr>
        </p:nvSpPr>
        <p:spPr/>
        <p:txBody>
          <a:bodyPr/>
          <a:lstStyle/>
          <a:p>
            <a:fld id="{E2C75275-186D-441C-9084-D1D9B812ADA5}" type="datetimeFigureOut">
              <a:rPr lang="en-GB" smtClean="0"/>
              <a:t>22/09/2021</a:t>
            </a:fld>
            <a:endParaRPr lang="en-GB"/>
          </a:p>
        </p:txBody>
      </p:sp>
      <p:sp>
        <p:nvSpPr>
          <p:cNvPr id="8" name="Footer Placeholder 7">
            <a:extLst>
              <a:ext uri="{FF2B5EF4-FFF2-40B4-BE49-F238E27FC236}">
                <a16:creationId xmlns:a16="http://schemas.microsoft.com/office/drawing/2014/main" id="{AC9E2622-8E89-4C0A-8DF3-2BB5856A8AA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85487CF-8CE5-40A4-B5E8-A6278E7D9ABF}"/>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2688575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7E9AB-71F3-4C5D-A252-3D64ACB841B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05A0FB3-57C9-4578-8577-022D7B76FDF6}"/>
              </a:ext>
            </a:extLst>
          </p:cNvPr>
          <p:cNvSpPr>
            <a:spLocks noGrp="1"/>
          </p:cNvSpPr>
          <p:nvPr>
            <p:ph type="dt" sz="half" idx="10"/>
          </p:nvPr>
        </p:nvSpPr>
        <p:spPr/>
        <p:txBody>
          <a:bodyPr/>
          <a:lstStyle/>
          <a:p>
            <a:fld id="{E2C75275-186D-441C-9084-D1D9B812ADA5}" type="datetimeFigureOut">
              <a:rPr lang="en-GB" smtClean="0"/>
              <a:t>22/09/2021</a:t>
            </a:fld>
            <a:endParaRPr lang="en-GB"/>
          </a:p>
        </p:txBody>
      </p:sp>
      <p:sp>
        <p:nvSpPr>
          <p:cNvPr id="4" name="Footer Placeholder 3">
            <a:extLst>
              <a:ext uri="{FF2B5EF4-FFF2-40B4-BE49-F238E27FC236}">
                <a16:creationId xmlns:a16="http://schemas.microsoft.com/office/drawing/2014/main" id="{7AED02A4-86C2-4833-96F6-3B8C3237131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0512875-E81F-4BC9-BD88-760F81EF067B}"/>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1902512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38F6E7-27A1-4636-B0FC-BB07BD937F5B}"/>
              </a:ext>
            </a:extLst>
          </p:cNvPr>
          <p:cNvSpPr>
            <a:spLocks noGrp="1"/>
          </p:cNvSpPr>
          <p:nvPr>
            <p:ph type="dt" sz="half" idx="10"/>
          </p:nvPr>
        </p:nvSpPr>
        <p:spPr/>
        <p:txBody>
          <a:bodyPr/>
          <a:lstStyle/>
          <a:p>
            <a:fld id="{E2C75275-186D-441C-9084-D1D9B812ADA5}" type="datetimeFigureOut">
              <a:rPr lang="en-GB" smtClean="0"/>
              <a:t>22/09/2021</a:t>
            </a:fld>
            <a:endParaRPr lang="en-GB"/>
          </a:p>
        </p:txBody>
      </p:sp>
      <p:sp>
        <p:nvSpPr>
          <p:cNvPr id="3" name="Footer Placeholder 2">
            <a:extLst>
              <a:ext uri="{FF2B5EF4-FFF2-40B4-BE49-F238E27FC236}">
                <a16:creationId xmlns:a16="http://schemas.microsoft.com/office/drawing/2014/main" id="{11964801-4995-4F4F-9F08-4C5A28FA24D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35ADE4B-8E7E-43FC-BD26-F5536F9E7FBF}"/>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4229021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00611-CDE3-42A8-A3D3-7B398D3312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08A9E64-015B-4725-B864-3226FF9D6F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09751FD-79F6-4C70-8CC9-9532F6CBE8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03D4963-C6BE-429B-B0A1-B09320F28076}"/>
              </a:ext>
            </a:extLst>
          </p:cNvPr>
          <p:cNvSpPr>
            <a:spLocks noGrp="1"/>
          </p:cNvSpPr>
          <p:nvPr>
            <p:ph type="dt" sz="half" idx="10"/>
          </p:nvPr>
        </p:nvSpPr>
        <p:spPr/>
        <p:txBody>
          <a:bodyPr/>
          <a:lstStyle/>
          <a:p>
            <a:fld id="{E2C75275-186D-441C-9084-D1D9B812ADA5}" type="datetimeFigureOut">
              <a:rPr lang="en-GB" smtClean="0"/>
              <a:t>22/09/2021</a:t>
            </a:fld>
            <a:endParaRPr lang="en-GB"/>
          </a:p>
        </p:txBody>
      </p:sp>
      <p:sp>
        <p:nvSpPr>
          <p:cNvPr id="6" name="Footer Placeholder 5">
            <a:extLst>
              <a:ext uri="{FF2B5EF4-FFF2-40B4-BE49-F238E27FC236}">
                <a16:creationId xmlns:a16="http://schemas.microsoft.com/office/drawing/2014/main" id="{C45A5C1E-63F6-4898-B354-14E672C7B3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DC9B56-1D6F-4CDD-A8FD-E3F6CEE49F7D}"/>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39028430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46B9F-8887-400C-8BEA-F9D702E421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11A8C48-4284-4B16-8DB7-B47FA0BC4E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D4057AA-DF48-4BEF-9600-7837A8540C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D199200-AE49-4EAD-9982-A861315B9C91}"/>
              </a:ext>
            </a:extLst>
          </p:cNvPr>
          <p:cNvSpPr>
            <a:spLocks noGrp="1"/>
          </p:cNvSpPr>
          <p:nvPr>
            <p:ph type="dt" sz="half" idx="10"/>
          </p:nvPr>
        </p:nvSpPr>
        <p:spPr/>
        <p:txBody>
          <a:bodyPr/>
          <a:lstStyle/>
          <a:p>
            <a:fld id="{E2C75275-186D-441C-9084-D1D9B812ADA5}" type="datetimeFigureOut">
              <a:rPr lang="en-GB" smtClean="0"/>
              <a:t>22/09/2021</a:t>
            </a:fld>
            <a:endParaRPr lang="en-GB"/>
          </a:p>
        </p:txBody>
      </p:sp>
      <p:sp>
        <p:nvSpPr>
          <p:cNvPr id="6" name="Footer Placeholder 5">
            <a:extLst>
              <a:ext uri="{FF2B5EF4-FFF2-40B4-BE49-F238E27FC236}">
                <a16:creationId xmlns:a16="http://schemas.microsoft.com/office/drawing/2014/main" id="{00C47864-0F1A-4400-AAD4-F9D0A4CCBC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B65A7C-E6E3-42CD-B99D-C90644B1BD99}"/>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704015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226F6D-E94D-4564-8086-CF32CD3B956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DA5AAFF-6262-45D4-BA61-8B029171207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713282-D5C9-4994-B75B-4B043131FD2F}"/>
              </a:ext>
            </a:extLst>
          </p:cNvPr>
          <p:cNvSpPr>
            <a:spLocks noGrp="1"/>
          </p:cNvSpPr>
          <p:nvPr>
            <p:ph type="dt" sz="half" idx="10"/>
          </p:nvPr>
        </p:nvSpPr>
        <p:spPr/>
        <p:txBody>
          <a:bodyPr/>
          <a:lstStyle/>
          <a:p>
            <a:fld id="{E2C75275-186D-441C-9084-D1D9B812ADA5}" type="datetimeFigureOut">
              <a:rPr lang="en-GB" smtClean="0"/>
              <a:t>22/09/2021</a:t>
            </a:fld>
            <a:endParaRPr lang="en-GB"/>
          </a:p>
        </p:txBody>
      </p:sp>
      <p:sp>
        <p:nvSpPr>
          <p:cNvPr id="5" name="Footer Placeholder 4">
            <a:extLst>
              <a:ext uri="{FF2B5EF4-FFF2-40B4-BE49-F238E27FC236}">
                <a16:creationId xmlns:a16="http://schemas.microsoft.com/office/drawing/2014/main" id="{895E2E08-BF00-4178-AA88-5209EEA9F7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BDBECB-10DD-4E8E-B8DF-5DEC6BF49B1F}"/>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36060694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486F5CC-EB6C-470A-B2D2-D966CFB1B97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CDA3A27-8FA0-47F1-B919-4D1A1A335C1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BB1D5A-E33A-47C3-AD45-2213310B1541}"/>
              </a:ext>
            </a:extLst>
          </p:cNvPr>
          <p:cNvSpPr>
            <a:spLocks noGrp="1"/>
          </p:cNvSpPr>
          <p:nvPr>
            <p:ph type="dt" sz="half" idx="10"/>
          </p:nvPr>
        </p:nvSpPr>
        <p:spPr/>
        <p:txBody>
          <a:bodyPr/>
          <a:lstStyle/>
          <a:p>
            <a:fld id="{E2C75275-186D-441C-9084-D1D9B812ADA5}" type="datetimeFigureOut">
              <a:rPr lang="en-GB" smtClean="0"/>
              <a:t>22/09/2021</a:t>
            </a:fld>
            <a:endParaRPr lang="en-GB"/>
          </a:p>
        </p:txBody>
      </p:sp>
      <p:sp>
        <p:nvSpPr>
          <p:cNvPr id="5" name="Footer Placeholder 4">
            <a:extLst>
              <a:ext uri="{FF2B5EF4-FFF2-40B4-BE49-F238E27FC236}">
                <a16:creationId xmlns:a16="http://schemas.microsoft.com/office/drawing/2014/main" id="{17D4C5F1-8316-44C1-B010-4F1029AE40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AEA1CC-B936-4156-A2EF-B5770A54E73B}"/>
              </a:ext>
            </a:extLst>
          </p:cNvPr>
          <p:cNvSpPr>
            <a:spLocks noGrp="1"/>
          </p:cNvSpPr>
          <p:nvPr>
            <p:ph type="sldNum" sz="quarter" idx="12"/>
          </p:nvPr>
        </p:nvSpPr>
        <p:spPr/>
        <p:txBody>
          <a:bodyPr/>
          <a:lstStyle/>
          <a:p>
            <a:fld id="{A3155F9F-3C93-4241-9145-953E17BCFC28}" type="slidenum">
              <a:rPr lang="en-GB" smtClean="0"/>
              <a:t>‹#›</a:t>
            </a:fld>
            <a:endParaRPr lang="en-GB"/>
          </a:p>
        </p:txBody>
      </p:sp>
    </p:spTree>
    <p:extLst>
      <p:ext uri="{BB962C8B-B14F-4D97-AF65-F5344CB8AC3E}">
        <p14:creationId xmlns:p14="http://schemas.microsoft.com/office/powerpoint/2010/main" val="17185020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B628E8-68A0-4CB9-A8E6-2A58AB5AEA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EC176EC-FDDE-43B8-8FD8-655E508F61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B86F43-F951-4601-AA4D-C3A58E7179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C75275-186D-441C-9084-D1D9B812ADA5}" type="datetimeFigureOut">
              <a:rPr lang="en-GB" smtClean="0"/>
              <a:t>22/09/2021</a:t>
            </a:fld>
            <a:endParaRPr lang="en-GB"/>
          </a:p>
        </p:txBody>
      </p:sp>
      <p:sp>
        <p:nvSpPr>
          <p:cNvPr id="5" name="Footer Placeholder 4">
            <a:extLst>
              <a:ext uri="{FF2B5EF4-FFF2-40B4-BE49-F238E27FC236}">
                <a16:creationId xmlns:a16="http://schemas.microsoft.com/office/drawing/2014/main" id="{267857FF-7A4E-4228-B53E-5356D07AE0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CA09515-0FE7-4707-9AD5-196EC22B49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155F9F-3C93-4241-9145-953E17BCFC28}" type="slidenum">
              <a:rPr lang="en-GB" smtClean="0"/>
              <a:t>‹#›</a:t>
            </a:fld>
            <a:endParaRPr lang="en-GB"/>
          </a:p>
        </p:txBody>
      </p:sp>
    </p:spTree>
    <p:extLst>
      <p:ext uri="{BB962C8B-B14F-4D97-AF65-F5344CB8AC3E}">
        <p14:creationId xmlns:p14="http://schemas.microsoft.com/office/powerpoint/2010/main" val="29548276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slideLayout" Target="../slideLayouts/slideLayout2.xml"/><Relationship Id="rId7" Type="http://schemas.openxmlformats.org/officeDocument/2006/relationships/diagramLayout" Target="../diagrams/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diagramData" Target="../diagrams/data2.xml"/><Relationship Id="rId11" Type="http://schemas.openxmlformats.org/officeDocument/2006/relationships/image" Target="../media/image1.png"/><Relationship Id="rId5" Type="http://schemas.openxmlformats.org/officeDocument/2006/relationships/image" Target="../media/image2.jpeg"/><Relationship Id="rId10" Type="http://schemas.microsoft.com/office/2007/relationships/diagramDrawing" Target="../diagrams/drawing2.xml"/><Relationship Id="rId4" Type="http://schemas.openxmlformats.org/officeDocument/2006/relationships/notesSlide" Target="../notesSlides/notesSlide1.xml"/><Relationship Id="rId9" Type="http://schemas.openxmlformats.org/officeDocument/2006/relationships/diagramColors" Target="../diagrams/colors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slideLayout" Target="../slideLayouts/slideLayout2.xml"/><Relationship Id="rId7" Type="http://schemas.openxmlformats.org/officeDocument/2006/relationships/diagramQuickStyle" Target="../diagrams/quickStyle3.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diagramLayout" Target="../diagrams/layout3.xml"/><Relationship Id="rId5" Type="http://schemas.openxmlformats.org/officeDocument/2006/relationships/diagramData" Target="../diagrams/data3.xml"/><Relationship Id="rId10" Type="http://schemas.openxmlformats.org/officeDocument/2006/relationships/image" Target="../media/image1.png"/><Relationship Id="rId4" Type="http://schemas.openxmlformats.org/officeDocument/2006/relationships/notesSlide" Target="../notesSlides/notesSlide3.xml"/><Relationship Id="rId9" Type="http://schemas.microsoft.com/office/2007/relationships/diagramDrawing" Target="../diagrams/drawing3.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notesSlide" Target="../notesSlides/notesSlide4.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png"/><Relationship Id="rId4" Type="http://schemas.openxmlformats.org/officeDocument/2006/relationships/notesSlide" Target="../notesSlides/notesSlide5.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1.png"/><Relationship Id="rId4" Type="http://schemas.openxmlformats.org/officeDocument/2006/relationships/notesSlide" Target="../notesSlides/notesSlide6.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5" Type="http://schemas.openxmlformats.org/officeDocument/2006/relationships/image" Target="../media/image1.png"/><Relationship Id="rId4" Type="http://schemas.openxmlformats.org/officeDocument/2006/relationships/notesSlide" Target="../notesSlides/notesSlide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1.png"/><Relationship Id="rId4" Type="http://schemas.openxmlformats.org/officeDocument/2006/relationships/notesSlide" Target="../notesSlides/notesSlide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1.png"/><Relationship Id="rId4" Type="http://schemas.openxmlformats.org/officeDocument/2006/relationships/notesSlide" Target="../notesSlides/notesSlide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5" Type="http://schemas.openxmlformats.org/officeDocument/2006/relationships/image" Target="../media/image1.png"/><Relationship Id="rId4" Type="http://schemas.openxmlformats.org/officeDocument/2006/relationships/notesSlide" Target="../notesSlides/notesSlide10.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5" Type="http://schemas.openxmlformats.org/officeDocument/2006/relationships/image" Target="../media/image1.png"/><Relationship Id="rId4" Type="http://schemas.openxmlformats.org/officeDocument/2006/relationships/notesSlide" Target="../notesSlides/notesSlide1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5" Type="http://schemas.openxmlformats.org/officeDocument/2006/relationships/image" Target="../media/image1.png"/><Relationship Id="rId4" Type="http://schemas.openxmlformats.org/officeDocument/2006/relationships/notesSlide" Target="../notesSlides/notesSlide1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3.m4a"/><Relationship Id="rId1" Type="http://schemas.microsoft.com/office/2007/relationships/media" Target="../media/media23.m4a"/><Relationship Id="rId5" Type="http://schemas.openxmlformats.org/officeDocument/2006/relationships/image" Target="../media/image1.png"/><Relationship Id="rId4" Type="http://schemas.openxmlformats.org/officeDocument/2006/relationships/notesSlide" Target="../notesSlides/notesSlide13.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m4a"/><Relationship Id="rId1" Type="http://schemas.microsoft.com/office/2007/relationships/media" Target="../media/media24.m4a"/><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5.m4a"/><Relationship Id="rId1" Type="http://schemas.microsoft.com/office/2007/relationships/media" Target="../media/media25.m4a"/><Relationship Id="rId5" Type="http://schemas.openxmlformats.org/officeDocument/2006/relationships/image" Target="../media/image1.png"/><Relationship Id="rId4" Type="http://schemas.openxmlformats.org/officeDocument/2006/relationships/notesSlide" Target="../notesSlides/notesSlide14.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1.png"/><Relationship Id="rId5" Type="http://schemas.openxmlformats.org/officeDocument/2006/relationships/image" Target="../media/image3.png"/><Relationship Id="rId4" Type="http://schemas.openxmlformats.org/officeDocument/2006/relationships/notesSlide" Target="../notesSlides/notesSlide15.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7.m4a"/><Relationship Id="rId1" Type="http://schemas.microsoft.com/office/2007/relationships/media" Target="../media/media27.m4a"/><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8.m4a"/><Relationship Id="rId1" Type="http://schemas.microsoft.com/office/2007/relationships/media" Target="../media/media28.m4a"/><Relationship Id="rId5" Type="http://schemas.openxmlformats.org/officeDocument/2006/relationships/image" Target="../media/image1.png"/><Relationship Id="rId4" Type="http://schemas.openxmlformats.org/officeDocument/2006/relationships/notesSlide" Target="../notesSlides/notesSlide16.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9.m4a"/><Relationship Id="rId1" Type="http://schemas.microsoft.com/office/2007/relationships/media" Target="../media/media29.m4a"/><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0.m4a"/><Relationship Id="rId1" Type="http://schemas.microsoft.com/office/2007/relationships/media" Target="../media/media30.m4a"/><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1.m4a"/><Relationship Id="rId1" Type="http://schemas.microsoft.com/office/2007/relationships/media" Target="../media/media31.m4a"/><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hyperlink" Target="https://www.victimsupport.org.uk/help-and-support/get-help/support-near-you/wales/south-wales" TargetMode="External"/><Relationship Id="rId5" Type="http://schemas.openxmlformats.org/officeDocument/2006/relationships/hyperlink" Target="https://www.cps.gov.uk/legal-guidance/victims-crime-code-practice-cps-legal-guidance" TargetMode="External"/><Relationship Id="rId4"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34F1179-B481-4F9E-BCA3-AFB972070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285241" y="1008993"/>
            <a:ext cx="9231410" cy="3542045"/>
          </a:xfrm>
        </p:spPr>
        <p:txBody>
          <a:bodyPr anchor="b">
            <a:normAutofit/>
          </a:bodyPr>
          <a:lstStyle/>
          <a:p>
            <a:pPr algn="l"/>
            <a:r>
              <a:rPr lang="en-GB" sz="10600" dirty="0"/>
              <a:t>Vulnerability, Welfare and Risk</a:t>
            </a:r>
          </a:p>
        </p:txBody>
      </p:sp>
      <p:sp>
        <p:nvSpPr>
          <p:cNvPr id="3" name="Subtitle 2"/>
          <p:cNvSpPr>
            <a:spLocks noGrp="1"/>
          </p:cNvSpPr>
          <p:nvPr>
            <p:ph type="subTitle" idx="1"/>
          </p:nvPr>
        </p:nvSpPr>
        <p:spPr>
          <a:xfrm>
            <a:off x="1285241" y="4582814"/>
            <a:ext cx="7132335" cy="1312657"/>
          </a:xfrm>
        </p:spPr>
        <p:txBody>
          <a:bodyPr anchor="t">
            <a:normAutofit/>
          </a:bodyPr>
          <a:lstStyle/>
          <a:p>
            <a:pPr algn="l"/>
            <a:r>
              <a:rPr lang="en-GB"/>
              <a:t>BMPL6007 </a:t>
            </a:r>
          </a:p>
        </p:txBody>
      </p:sp>
      <p:pic>
        <p:nvPicPr>
          <p:cNvPr id="6" name="Audio 5">
            <a:hlinkClick r:id="" action="ppaction://media"/>
            <a:extLst>
              <a:ext uri="{FF2B5EF4-FFF2-40B4-BE49-F238E27FC236}">
                <a16:creationId xmlns:a16="http://schemas.microsoft.com/office/drawing/2014/main" id="{A64F92D7-4A93-4D6D-9BD2-2E984E7B5D8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15515444"/>
      </p:ext>
    </p:extLst>
  </p:cSld>
  <p:clrMapOvr>
    <a:masterClrMapping/>
  </p:clrMapOvr>
  <mc:AlternateContent xmlns:mc="http://schemas.openxmlformats.org/markup-compatibility/2006">
    <mc:Choice xmlns:p14="http://schemas.microsoft.com/office/powerpoint/2010/main" Requires="p14">
      <p:transition spd="slow" p14:dur="2000" advTm="35513"/>
    </mc:Choice>
    <mc:Fallback>
      <p:transition spd="slow" advTm="355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par>
                                <p:cTn id="7" presetID="10" presetClass="entr" presetSubtype="0" fill="hold" grpId="0" nodeType="withEffect">
                                  <p:stCondLst>
                                    <p:cond delay="2000"/>
                                  </p:stCondLst>
                                  <p:iterate type="lt">
                                    <p:tmPct val="10000"/>
                                  </p:iterate>
                                  <p:childTnLst>
                                    <p:set>
                                      <p:cBhvr>
                                        <p:cTn id="8" dur="1" fill="hold">
                                          <p:stCondLst>
                                            <p:cond delay="0"/>
                                          </p:stCondLst>
                                        </p:cTn>
                                        <p:tgtEl>
                                          <p:spTgt spid="3">
                                            <p:txEl>
                                              <p:pRg st="0" end="0"/>
                                            </p:txEl>
                                          </p:spTgt>
                                        </p:tgtEl>
                                        <p:attrNameLst>
                                          <p:attrName>style.visibility</p:attrName>
                                        </p:attrNameLst>
                                      </p:cBhvr>
                                      <p:to>
                                        <p:strVal val="visible"/>
                                      </p:to>
                                    </p:set>
                                    <p:animEffect transition="in" filter="fade">
                                      <p:cBhvr>
                                        <p:cTn id="9" dur="400"/>
                                        <p:tgtEl>
                                          <p:spTgt spid="3">
                                            <p:txEl>
                                              <p:pRg st="0" end="0"/>
                                            </p:txEl>
                                          </p:spTgt>
                                        </p:tgtEl>
                                      </p:cBhvr>
                                    </p:animEffect>
                                  </p:childTnLst>
                                </p:cTn>
                              </p:par>
                              <p:par>
                                <p:cTn id="10" presetID="10" presetClass="entr" presetSubtype="0" fill="hold" grpId="0" nodeType="with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6"/>
                </p:tgtEl>
              </p:cMediaNode>
            </p:audio>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63877"/>
            <a:ext cx="3494362" cy="4930246"/>
          </a:xfrm>
        </p:spPr>
        <p:txBody>
          <a:bodyPr>
            <a:normAutofit/>
          </a:bodyPr>
          <a:lstStyle/>
          <a:p>
            <a:pPr algn="r"/>
            <a:r>
              <a:rPr lang="en-GB" b="1">
                <a:solidFill>
                  <a:schemeClr val="accent1"/>
                </a:solidFill>
              </a:rPr>
              <a:t>What is your Module all about?</a:t>
            </a:r>
            <a:endParaRPr lang="en-GB">
              <a:solidFill>
                <a:schemeClr val="accent1"/>
              </a:solidFill>
            </a:endParaRPr>
          </a:p>
        </p:txBody>
      </p:sp>
      <p:sp>
        <p:nvSpPr>
          <p:cNvPr id="15" name="Content Placeholder 2"/>
          <p:cNvSpPr>
            <a:spLocks noGrp="1"/>
          </p:cNvSpPr>
          <p:nvPr>
            <p:ph idx="1"/>
          </p:nvPr>
        </p:nvSpPr>
        <p:spPr>
          <a:xfrm>
            <a:off x="4976031" y="711200"/>
            <a:ext cx="6377769" cy="5182923"/>
          </a:xfrm>
        </p:spPr>
        <p:txBody>
          <a:bodyPr anchor="ctr">
            <a:normAutofit/>
          </a:bodyPr>
          <a:lstStyle/>
          <a:p>
            <a:endParaRPr lang="en-GB" b="1" dirty="0"/>
          </a:p>
          <a:p>
            <a:r>
              <a:rPr lang="en-GB" b="1" dirty="0"/>
              <a:t>The aim of this module is to – </a:t>
            </a:r>
          </a:p>
          <a:p>
            <a:r>
              <a:rPr lang="en-GB" b="1" dirty="0"/>
              <a:t>Enable students to understand the nature and extend of criminal victimisation.</a:t>
            </a:r>
          </a:p>
          <a:p>
            <a:r>
              <a:rPr lang="en-GB" b="1" dirty="0"/>
              <a:t>The impact of victimisation</a:t>
            </a:r>
          </a:p>
          <a:p>
            <a:r>
              <a:rPr lang="en-GB" b="1" dirty="0"/>
              <a:t>Factors that make those vulnerable or at risk </a:t>
            </a:r>
          </a:p>
          <a:p>
            <a:r>
              <a:rPr lang="en-GB" b="1" dirty="0"/>
              <a:t>Victims’ role in the design of criminal justice policy</a:t>
            </a:r>
          </a:p>
          <a:p>
            <a:r>
              <a:rPr lang="en-GB" b="1" dirty="0"/>
              <a:t>Human Rights and Equality</a:t>
            </a:r>
          </a:p>
          <a:p>
            <a:endParaRPr lang="en-GB" sz="2400" b="1" dirty="0"/>
          </a:p>
          <a:p>
            <a:endParaRPr lang="en-GB" sz="2400" dirty="0"/>
          </a:p>
        </p:txBody>
      </p:sp>
      <p:pic>
        <p:nvPicPr>
          <p:cNvPr id="4" name="Audio 3">
            <a:hlinkClick r:id="" action="ppaction://media"/>
            <a:extLst>
              <a:ext uri="{FF2B5EF4-FFF2-40B4-BE49-F238E27FC236}">
                <a16:creationId xmlns:a16="http://schemas.microsoft.com/office/drawing/2014/main" id="{B8F8BF38-3112-42B2-A1A3-AF945EA07BE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54809187"/>
      </p:ext>
    </p:extLst>
  </p:cSld>
  <p:clrMapOvr>
    <a:masterClrMapping/>
  </p:clrMapOvr>
  <mc:AlternateContent xmlns:mc="http://schemas.openxmlformats.org/markup-compatibility/2006">
    <mc:Choice xmlns:p14="http://schemas.microsoft.com/office/powerpoint/2010/main" Requires="p14">
      <p:transition spd="slow" p14:dur="2000" advTm="69321"/>
    </mc:Choice>
    <mc:Fallback>
      <p:transition spd="slow" advTm="693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9"/>
            <a:ext cx="10972800" cy="828447"/>
          </a:xfrm>
        </p:spPr>
        <p:txBody>
          <a:bodyPr/>
          <a:lstStyle/>
          <a:p>
            <a:r>
              <a:rPr lang="en-GB" dirty="0"/>
              <a:t>Referencing refresher! </a:t>
            </a:r>
          </a:p>
        </p:txBody>
      </p:sp>
      <p:sp>
        <p:nvSpPr>
          <p:cNvPr id="3" name="Content Placeholder 2"/>
          <p:cNvSpPr>
            <a:spLocks noGrp="1"/>
          </p:cNvSpPr>
          <p:nvPr>
            <p:ph idx="1"/>
          </p:nvPr>
        </p:nvSpPr>
        <p:spPr>
          <a:xfrm>
            <a:off x="609600" y="1103086"/>
            <a:ext cx="10972800" cy="5065485"/>
          </a:xfrm>
        </p:spPr>
        <p:txBody>
          <a:bodyPr>
            <a:normAutofit fontScale="70000" lnSpcReduction="20000"/>
          </a:bodyPr>
          <a:lstStyle/>
          <a:p>
            <a:pPr fontAlgn="base">
              <a:buNone/>
            </a:pPr>
            <a:r>
              <a:rPr lang="en-GB" b="1" dirty="0"/>
              <a:t>Books:</a:t>
            </a:r>
          </a:p>
          <a:p>
            <a:pPr fontAlgn="base"/>
            <a:r>
              <a:rPr lang="en-GB" dirty="0"/>
              <a:t>·      Author(s) of a book, initials (Year of publication), </a:t>
            </a:r>
            <a:r>
              <a:rPr lang="en-GB" i="1" dirty="0"/>
              <a:t>Title of book: and sub-title if there is one </a:t>
            </a:r>
            <a:r>
              <a:rPr lang="en-GB" dirty="0"/>
              <a:t>(Italic or emphasised), Edition (if not the first), Publisher: Place of publication.</a:t>
            </a:r>
          </a:p>
          <a:p>
            <a:pPr fontAlgn="base">
              <a:buNone/>
            </a:pPr>
            <a:endParaRPr lang="en-GB" b="1" dirty="0"/>
          </a:p>
          <a:p>
            <a:pPr fontAlgn="base">
              <a:buNone/>
            </a:pPr>
            <a:r>
              <a:rPr lang="en-GB" b="1" dirty="0"/>
              <a:t>Journals:</a:t>
            </a:r>
            <a:endParaRPr lang="en-GB" dirty="0"/>
          </a:p>
          <a:p>
            <a:pPr fontAlgn="base"/>
            <a:r>
              <a:rPr lang="en-GB" dirty="0"/>
              <a:t>                Author(s) of article (surname and initials), (Date of Publication), Title of article, </a:t>
            </a:r>
            <a:r>
              <a:rPr lang="en-GB" i="1" dirty="0"/>
              <a:t>Title of Journal </a:t>
            </a:r>
            <a:r>
              <a:rPr lang="en-GB" dirty="0"/>
              <a:t>(Italic/emphasised), Volume number (and issue number if there is one), Pages covered by article.</a:t>
            </a:r>
          </a:p>
          <a:p>
            <a:pPr fontAlgn="base"/>
            <a:endParaRPr lang="en-GB" dirty="0"/>
          </a:p>
          <a:p>
            <a:pPr fontAlgn="base"/>
            <a:r>
              <a:rPr lang="en-GB" b="1" dirty="0"/>
              <a:t>Websites:</a:t>
            </a:r>
          </a:p>
          <a:p>
            <a:pPr fontAlgn="base"/>
            <a:r>
              <a:rPr lang="en-GB" dirty="0"/>
              <a:t>·         Surname, initial(s) (year) Title of article, (online) Available at </a:t>
            </a:r>
            <a:r>
              <a:rPr lang="en-GB" i="1" dirty="0"/>
              <a:t>URL (emphasised), </a:t>
            </a:r>
            <a:r>
              <a:rPr lang="en-GB" dirty="0"/>
              <a:t>Date of access.</a:t>
            </a:r>
          </a:p>
          <a:p>
            <a:pPr fontAlgn="base">
              <a:buNone/>
            </a:pPr>
            <a:endParaRPr lang="en-GB" dirty="0"/>
          </a:p>
          <a:p>
            <a:pPr fontAlgn="base"/>
            <a:r>
              <a:rPr lang="en-GB" b="1" dirty="0"/>
              <a:t>Act of Parliament:</a:t>
            </a:r>
          </a:p>
          <a:p>
            <a:pPr fontAlgn="base"/>
            <a:r>
              <a:rPr lang="en-GB" dirty="0"/>
              <a:t>·         Act of Parliament (1925), Her Majesty’s Stationery Office (The Stationery Office); London.</a:t>
            </a:r>
          </a:p>
          <a:p>
            <a:pPr fontAlgn="base">
              <a:buNone/>
            </a:pPr>
            <a:r>
              <a:rPr lang="en-GB" b="1" dirty="0"/>
              <a:t>Case Law:</a:t>
            </a:r>
          </a:p>
          <a:p>
            <a:pPr fontAlgn="base"/>
            <a:r>
              <a:rPr lang="en-GB" dirty="0"/>
              <a:t>·         Parties in the case (Year) Abbreviation of law report, Volume number, Page.</a:t>
            </a:r>
          </a:p>
          <a:p>
            <a:pPr fontAlgn="base">
              <a:buNone/>
            </a:pPr>
            <a:endParaRPr lang="en-GB" dirty="0"/>
          </a:p>
          <a:p>
            <a:pPr fontAlgn="base">
              <a:buNone/>
            </a:pPr>
            <a:endParaRPr lang="en-GB" dirty="0"/>
          </a:p>
          <a:p>
            <a:endParaRPr lang="en-GB" dirty="0"/>
          </a:p>
        </p:txBody>
      </p:sp>
      <p:pic>
        <p:nvPicPr>
          <p:cNvPr id="4" name="Audio 3">
            <a:hlinkClick r:id="" action="ppaction://media"/>
            <a:extLst>
              <a:ext uri="{FF2B5EF4-FFF2-40B4-BE49-F238E27FC236}">
                <a16:creationId xmlns:a16="http://schemas.microsoft.com/office/drawing/2014/main" id="{A6A86F71-2986-4E9C-9B7E-276248E759C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8238"/>
    </mc:Choice>
    <mc:Fallback>
      <p:transition spd="slow" advTm="782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B123E-2907-4935-AA40-C4F93ADABBC4}"/>
              </a:ext>
            </a:extLst>
          </p:cNvPr>
          <p:cNvSpPr>
            <a:spLocks noGrp="1"/>
          </p:cNvSpPr>
          <p:nvPr>
            <p:ph type="title"/>
          </p:nvPr>
        </p:nvSpPr>
        <p:spPr/>
        <p:txBody>
          <a:bodyPr/>
          <a:lstStyle/>
          <a:p>
            <a:r>
              <a:rPr lang="en-GB" dirty="0">
                <a:cs typeface="Calibri Light"/>
              </a:rPr>
              <a:t>Work Schedule</a:t>
            </a:r>
            <a:endParaRPr lang="en-GB" dirty="0" err="1"/>
          </a:p>
        </p:txBody>
      </p:sp>
      <p:graphicFrame>
        <p:nvGraphicFramePr>
          <p:cNvPr id="5" name="Content Placeholder 2">
            <a:extLst>
              <a:ext uri="{FF2B5EF4-FFF2-40B4-BE49-F238E27FC236}">
                <a16:creationId xmlns:a16="http://schemas.microsoft.com/office/drawing/2014/main" id="{8C19D1D7-CDF5-4C2D-B227-0EB38BE40034}"/>
              </a:ext>
            </a:extLst>
          </p:cNvPr>
          <p:cNvGraphicFramePr>
            <a:graphicFrameLocks noGrp="1"/>
          </p:cNvGraphicFramePr>
          <p:nvPr>
            <p:ph idx="1"/>
          </p:nvPr>
        </p:nvGraphicFramePr>
        <p:xfrm>
          <a:off x="838200" y="1690688"/>
          <a:ext cx="10515600" cy="44862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Audio 2">
            <a:hlinkClick r:id="" action="ppaction://media"/>
            <a:extLst>
              <a:ext uri="{FF2B5EF4-FFF2-40B4-BE49-F238E27FC236}">
                <a16:creationId xmlns:a16="http://schemas.microsoft.com/office/drawing/2014/main" id="{B0A137A7-201C-477F-ACF7-BA6D03162FFD}"/>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659371100"/>
      </p:ext>
    </p:extLst>
  </p:cSld>
  <p:clrMapOvr>
    <a:masterClrMapping/>
  </p:clrMapOvr>
  <mc:AlternateContent xmlns:mc="http://schemas.openxmlformats.org/markup-compatibility/2006">
    <mc:Choice xmlns:p14="http://schemas.microsoft.com/office/powerpoint/2010/main" Requires="p14">
      <p:transition spd="slow" p14:dur="2000" advTm="139469"/>
    </mc:Choice>
    <mc:Fallback>
      <p:transition spd="slow" advTm="1394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568" y="548640"/>
            <a:ext cx="10168128" cy="1179576"/>
          </a:xfrm>
        </p:spPr>
        <p:txBody>
          <a:bodyPr>
            <a:normAutofit/>
          </a:bodyPr>
          <a:lstStyle/>
          <a:p>
            <a:r>
              <a:rPr lang="en-GB" sz="4000"/>
              <a:t>Assignment 1</a:t>
            </a:r>
          </a:p>
        </p:txBody>
      </p:sp>
      <p:sp>
        <p:nvSpPr>
          <p:cNvPr id="3" name="Content Placeholder 2"/>
          <p:cNvSpPr>
            <a:spLocks noGrp="1"/>
          </p:cNvSpPr>
          <p:nvPr>
            <p:ph idx="1"/>
          </p:nvPr>
        </p:nvSpPr>
        <p:spPr>
          <a:xfrm>
            <a:off x="626850" y="2276856"/>
            <a:ext cx="10656846" cy="3900107"/>
          </a:xfrm>
        </p:spPr>
        <p:txBody>
          <a:bodyPr vert="horz" lIns="91440" tIns="45720" rIns="91440" bIns="45720" rtlCol="0">
            <a:normAutofit/>
          </a:bodyPr>
          <a:lstStyle/>
          <a:p>
            <a:r>
              <a:rPr lang="en-GB" sz="2200" dirty="0"/>
              <a:t> </a:t>
            </a:r>
            <a:r>
              <a:rPr lang="en-GB" sz="3200" dirty="0"/>
              <a:t>3,000-word essay  (50%)</a:t>
            </a:r>
          </a:p>
          <a:p>
            <a:r>
              <a:rPr lang="en-GB" sz="3200" dirty="0"/>
              <a:t>Submission date : </a:t>
            </a:r>
            <a:r>
              <a:rPr lang="en-GB" sz="3200" b="1" dirty="0"/>
              <a:t>5th November 2021 @23:59hrs</a:t>
            </a:r>
          </a:p>
          <a:p>
            <a:r>
              <a:rPr lang="en-GB" sz="3200" b="1" dirty="0"/>
              <a:t>Question:</a:t>
            </a:r>
            <a:endParaRPr lang="en-GB" sz="3200" dirty="0"/>
          </a:p>
          <a:p>
            <a:pPr marL="0" indent="0">
              <a:buNone/>
            </a:pPr>
            <a:endParaRPr lang="en-GB" sz="3200" b="1" dirty="0"/>
          </a:p>
          <a:p>
            <a:r>
              <a:rPr lang="en-GB" sz="3200" b="1" dirty="0"/>
              <a:t>Critically evaluate how the Criminal Justice System responds to victims of crime</a:t>
            </a:r>
            <a:endParaRPr lang="en-GB" sz="3200" dirty="0"/>
          </a:p>
          <a:p>
            <a:pPr>
              <a:buNone/>
            </a:pPr>
            <a:endParaRPr lang="en-GB" sz="3200" dirty="0"/>
          </a:p>
          <a:p>
            <a:endParaRPr lang="en-GB" sz="3200" dirty="0"/>
          </a:p>
          <a:p>
            <a:endParaRPr lang="en-GB" sz="2200" dirty="0"/>
          </a:p>
          <a:p>
            <a:endParaRPr lang="en-GB" sz="2200" dirty="0"/>
          </a:p>
          <a:p>
            <a:endParaRPr lang="en-GB" sz="2200" dirty="0"/>
          </a:p>
        </p:txBody>
      </p:sp>
      <p:pic>
        <p:nvPicPr>
          <p:cNvPr id="4" name="Audio 3">
            <a:hlinkClick r:id="" action="ppaction://media"/>
            <a:extLst>
              <a:ext uri="{FF2B5EF4-FFF2-40B4-BE49-F238E27FC236}">
                <a16:creationId xmlns:a16="http://schemas.microsoft.com/office/drawing/2014/main" id="{5220163E-4267-4E7E-BCBE-86F8F17B796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28255166"/>
      </p:ext>
    </p:extLst>
  </p:cSld>
  <p:clrMapOvr>
    <a:masterClrMapping/>
  </p:clrMapOvr>
  <mc:AlternateContent xmlns:mc="http://schemas.openxmlformats.org/markup-compatibility/2006">
    <mc:Choice xmlns:p14="http://schemas.microsoft.com/office/powerpoint/2010/main" Requires="p14">
      <p:transition spd="slow" p14:dur="2000" advTm="18911"/>
    </mc:Choice>
    <mc:Fallback>
      <p:transition spd="slow" advTm="189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A4F8B-ACEE-4C5B-A95B-D9C5577B7666}"/>
              </a:ext>
            </a:extLst>
          </p:cNvPr>
          <p:cNvSpPr>
            <a:spLocks noGrp="1"/>
          </p:cNvSpPr>
          <p:nvPr>
            <p:ph type="title"/>
          </p:nvPr>
        </p:nvSpPr>
        <p:spPr>
          <a:xfrm>
            <a:off x="838200" y="365126"/>
            <a:ext cx="10515600" cy="548949"/>
          </a:xfrm>
        </p:spPr>
        <p:txBody>
          <a:bodyPr>
            <a:normAutofit fontScale="90000"/>
          </a:bodyPr>
          <a:lstStyle/>
          <a:p>
            <a:br>
              <a:rPr lang="en-GB" dirty="0"/>
            </a:br>
            <a:r>
              <a:rPr lang="en-GB" sz="2800" dirty="0"/>
              <a:t>Assignment 2:</a:t>
            </a:r>
            <a:br>
              <a:rPr lang="en-GB" sz="2800" dirty="0"/>
            </a:br>
            <a:endParaRPr lang="en-GB" dirty="0"/>
          </a:p>
        </p:txBody>
      </p:sp>
      <p:sp>
        <p:nvSpPr>
          <p:cNvPr id="3" name="Content Placeholder 2">
            <a:extLst>
              <a:ext uri="{FF2B5EF4-FFF2-40B4-BE49-F238E27FC236}">
                <a16:creationId xmlns:a16="http://schemas.microsoft.com/office/drawing/2014/main" id="{A336DB50-58A5-4163-97C0-0ED631C57403}"/>
              </a:ext>
            </a:extLst>
          </p:cNvPr>
          <p:cNvSpPr>
            <a:spLocks noGrp="1"/>
          </p:cNvSpPr>
          <p:nvPr>
            <p:ph idx="1"/>
          </p:nvPr>
        </p:nvSpPr>
        <p:spPr>
          <a:xfrm>
            <a:off x="751936" y="1005593"/>
            <a:ext cx="10515600" cy="5351663"/>
          </a:xfrm>
        </p:spPr>
        <p:txBody>
          <a:bodyPr vert="horz" lIns="91440" tIns="45720" rIns="91440" bIns="45720" rtlCol="0" anchor="t">
            <a:normAutofit lnSpcReduction="10000"/>
          </a:bodyPr>
          <a:lstStyle/>
          <a:p>
            <a:r>
              <a:rPr lang="en-GB" dirty="0"/>
              <a:t>3,000-word essay  (50%)</a:t>
            </a:r>
          </a:p>
          <a:p>
            <a:r>
              <a:rPr lang="en-GB" dirty="0"/>
              <a:t>Submission date </a:t>
            </a:r>
            <a:r>
              <a:rPr lang="en-GB" b="1" dirty="0"/>
              <a:t>7th January 2022 @23:59hrs</a:t>
            </a:r>
            <a:endParaRPr lang="en-GB" b="1" dirty="0">
              <a:cs typeface="Calibri"/>
            </a:endParaRPr>
          </a:p>
          <a:p>
            <a:r>
              <a:rPr lang="en-GB" b="1" dirty="0"/>
              <a:t>Question (s):</a:t>
            </a:r>
            <a:endParaRPr lang="en-GB" b="1" dirty="0">
              <a:cs typeface="Calibri"/>
            </a:endParaRPr>
          </a:p>
          <a:p>
            <a:pPr marL="0" lvl="0" indent="0">
              <a:buNone/>
            </a:pPr>
            <a:r>
              <a:rPr lang="en-GB" b="1" dirty="0"/>
              <a:t>1. Evaluate the key entitlements for victims as outlined in the Victims’ Code 2015 and discuss how effective are the special measures designed to help vulnerable victims? </a:t>
            </a:r>
            <a:endParaRPr lang="en-GB" dirty="0"/>
          </a:p>
          <a:p>
            <a:pPr>
              <a:buNone/>
            </a:pPr>
            <a:r>
              <a:rPr lang="en-GB" dirty="0"/>
              <a:t>OR</a:t>
            </a:r>
            <a:endParaRPr lang="en-GB" dirty="0">
              <a:cs typeface="Calibri"/>
            </a:endParaRPr>
          </a:p>
          <a:p>
            <a:pPr marL="0" indent="0">
              <a:buNone/>
            </a:pPr>
            <a:r>
              <a:rPr lang="en-GB" b="1" dirty="0"/>
              <a:t>2. Critically evaluate the nature and extend of offending and if the impact of early intervention can help to prevent offending.</a:t>
            </a:r>
            <a:endParaRPr lang="en-GB" dirty="0"/>
          </a:p>
          <a:p>
            <a:pPr marL="0" indent="0">
              <a:buNone/>
            </a:pPr>
            <a:r>
              <a:rPr lang="en-GB" dirty="0">
                <a:ea typeface="+mn-lt"/>
                <a:cs typeface="+mn-lt"/>
              </a:rPr>
              <a:t>OR</a:t>
            </a:r>
          </a:p>
          <a:p>
            <a:pPr marL="0" indent="0">
              <a:buNone/>
            </a:pPr>
            <a:r>
              <a:rPr lang="en-GB" b="1" dirty="0">
                <a:ea typeface="+mn-lt"/>
                <a:cs typeface="+mn-lt"/>
              </a:rPr>
              <a:t>3. The extent of repeat victimisation is an under calculated area of with in the Criminal justice System. Critically evaluate this statement.</a:t>
            </a:r>
            <a:endParaRPr lang="en-GB" dirty="0">
              <a:ea typeface="+mn-lt"/>
              <a:cs typeface="+mn-lt"/>
            </a:endParaRPr>
          </a:p>
          <a:p>
            <a:endParaRPr lang="en-GB" dirty="0">
              <a:cs typeface="Calibri"/>
            </a:endParaRPr>
          </a:p>
        </p:txBody>
      </p:sp>
      <p:pic>
        <p:nvPicPr>
          <p:cNvPr id="4" name="Audio 3">
            <a:hlinkClick r:id="" action="ppaction://media"/>
            <a:extLst>
              <a:ext uri="{FF2B5EF4-FFF2-40B4-BE49-F238E27FC236}">
                <a16:creationId xmlns:a16="http://schemas.microsoft.com/office/drawing/2014/main" id="{1F9B9DED-0AB5-4875-886A-604643EBE8A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810192059"/>
      </p:ext>
    </p:extLst>
  </p:cSld>
  <p:clrMapOvr>
    <a:masterClrMapping/>
  </p:clrMapOvr>
  <mc:AlternateContent xmlns:mc="http://schemas.openxmlformats.org/markup-compatibility/2006">
    <mc:Choice xmlns:p14="http://schemas.microsoft.com/office/powerpoint/2010/main" Requires="p14">
      <p:transition spd="slow" p14:dur="2000" advTm="47216"/>
    </mc:Choice>
    <mc:Fallback>
      <p:transition spd="slow" advTm="472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79123B6-13C3-4435-A5AA-6F5D4FD1818A}"/>
              </a:ext>
            </a:extLst>
          </p:cNvPr>
          <p:cNvPicPr>
            <a:picLocks noChangeAspect="1"/>
          </p:cNvPicPr>
          <p:nvPr/>
        </p:nvPicPr>
        <p:blipFill rotWithShape="1">
          <a:blip r:embed="rId5">
            <a:duotone>
              <a:schemeClr val="bg2">
                <a:shade val="45000"/>
                <a:satMod val="135000"/>
              </a:schemeClr>
              <a:prstClr val="white"/>
            </a:duotone>
          </a:blip>
          <a:srcRect t="11756" b="3975"/>
          <a:stretch/>
        </p:blipFill>
        <p:spPr>
          <a:xfrm>
            <a:off x="20" y="10"/>
            <a:ext cx="12191980" cy="6857990"/>
          </a:xfrm>
          <a:prstGeom prst="rect">
            <a:avLst/>
          </a:prstGeom>
        </p:spPr>
      </p:pic>
      <p:sp>
        <p:nvSpPr>
          <p:cNvPr id="2" name="Title 1"/>
          <p:cNvSpPr>
            <a:spLocks noGrp="1"/>
          </p:cNvSpPr>
          <p:nvPr>
            <p:ph type="title"/>
          </p:nvPr>
        </p:nvSpPr>
        <p:spPr>
          <a:xfrm>
            <a:off x="838200" y="365125"/>
            <a:ext cx="10515600" cy="1325563"/>
          </a:xfrm>
        </p:spPr>
        <p:txBody>
          <a:bodyPr>
            <a:normAutofit/>
          </a:bodyPr>
          <a:lstStyle/>
          <a:p>
            <a:r>
              <a:rPr lang="en-GB" dirty="0"/>
              <a:t>Criminal Justice System</a:t>
            </a:r>
          </a:p>
        </p:txBody>
      </p:sp>
      <p:graphicFrame>
        <p:nvGraphicFramePr>
          <p:cNvPr id="5" name="Content Placeholder 2">
            <a:extLst>
              <a:ext uri="{FF2B5EF4-FFF2-40B4-BE49-F238E27FC236}">
                <a16:creationId xmlns:a16="http://schemas.microsoft.com/office/drawing/2014/main" id="{7146636B-19B4-4041-BE53-B1D9A380D24E}"/>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3" name="Audio 2">
            <a:hlinkClick r:id="" action="ppaction://media"/>
            <a:extLst>
              <a:ext uri="{FF2B5EF4-FFF2-40B4-BE49-F238E27FC236}">
                <a16:creationId xmlns:a16="http://schemas.microsoft.com/office/drawing/2014/main" id="{1C1723A6-C00D-4BAD-A7AA-0785AE4764FE}"/>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91783"/>
    </mc:Choice>
    <mc:Fallback>
      <p:transition spd="slow" advTm="1917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61870"/>
          </a:xfrm>
        </p:spPr>
        <p:txBody>
          <a:bodyPr/>
          <a:lstStyle/>
          <a:p>
            <a:r>
              <a:rPr lang="en-GB" dirty="0"/>
              <a:t>Understanding Victimology </a:t>
            </a:r>
          </a:p>
        </p:txBody>
      </p:sp>
      <p:sp>
        <p:nvSpPr>
          <p:cNvPr id="3" name="Content Placeholder 2"/>
          <p:cNvSpPr>
            <a:spLocks noGrp="1"/>
          </p:cNvSpPr>
          <p:nvPr>
            <p:ph idx="1"/>
          </p:nvPr>
        </p:nvSpPr>
        <p:spPr>
          <a:xfrm>
            <a:off x="838200" y="1427356"/>
            <a:ext cx="10515600" cy="4749607"/>
          </a:xfrm>
        </p:spPr>
        <p:txBody>
          <a:bodyPr vert="horz" lIns="91440" tIns="45720" rIns="91440" bIns="45720" rtlCol="0" anchor="t">
            <a:normAutofit/>
          </a:bodyPr>
          <a:lstStyle/>
          <a:p>
            <a:pPr marL="0" indent="0" algn="ctr">
              <a:buNone/>
            </a:pPr>
            <a:r>
              <a:rPr lang="en-US" altLang="en-US" sz="4000" b="1" dirty="0">
                <a:solidFill>
                  <a:srgbClr val="030103"/>
                </a:solidFill>
                <a:latin typeface="Garamond"/>
              </a:rPr>
              <a:t>For every criminal act, there is at least one victim.            </a:t>
            </a:r>
            <a:r>
              <a:rPr lang="en-US" altLang="en-US" sz="4000" b="1" dirty="0">
                <a:solidFill>
                  <a:srgbClr val="00B0F0"/>
                </a:solidFill>
                <a:latin typeface="Garamond"/>
              </a:rPr>
              <a:t> </a:t>
            </a:r>
          </a:p>
          <a:p>
            <a:pPr algn="ctr" rtl="0" fontAlgn="base"/>
            <a:r>
              <a:rPr lang="en-US" altLang="en-US" sz="2000" b="1" dirty="0">
                <a:solidFill>
                  <a:srgbClr val="00B0F0"/>
                </a:solidFill>
                <a:latin typeface="Garamond"/>
              </a:rPr>
              <a:t>(TASK – Be prepared to discuss the above quote. Please</a:t>
            </a:r>
            <a:r>
              <a:rPr lang="en-US" sz="2000" b="1" i="0" u="none" strike="noStrike" dirty="0">
                <a:solidFill>
                  <a:srgbClr val="00B0F0"/>
                </a:solidFill>
                <a:effectLst/>
                <a:latin typeface="Garamond" panose="02020404030301010803" pitchFamily="18" charset="0"/>
              </a:rPr>
              <a:t> bring to workshop your understanding of victimless crimes)</a:t>
            </a:r>
            <a:r>
              <a:rPr lang="en-US" sz="2000" b="0" i="0" dirty="0">
                <a:solidFill>
                  <a:srgbClr val="000000"/>
                </a:solidFill>
                <a:effectLst/>
                <a:latin typeface="Garamond" panose="02020404030301010803" pitchFamily="18" charset="0"/>
              </a:rPr>
              <a:t>​</a:t>
            </a:r>
            <a:endParaRPr lang="en-US" sz="2000" dirty="0">
              <a:solidFill>
                <a:srgbClr val="000000"/>
              </a:solidFill>
              <a:latin typeface="Segoe UI" panose="020B0502040204020203" pitchFamily="34" charset="0"/>
            </a:endParaRPr>
          </a:p>
          <a:p>
            <a:pPr marL="0" indent="0" algn="ctr" rtl="0" fontAlgn="base">
              <a:buNone/>
            </a:pPr>
            <a:endParaRPr lang="en-GB" sz="2000" dirty="0"/>
          </a:p>
          <a:p>
            <a:r>
              <a:rPr lang="en-GB" dirty="0"/>
              <a:t>Understanding victims of crime is just as important as understanding the behaviour of crime and criminals.</a:t>
            </a:r>
          </a:p>
          <a:p>
            <a:r>
              <a:rPr lang="en-GB" dirty="0"/>
              <a:t>Not about the engagement of criminal behaviour but explain why certain people or groups experience victimisation at certain times in their lives, at certain places</a:t>
            </a:r>
          </a:p>
          <a:p>
            <a:endParaRPr lang="en-GB" dirty="0"/>
          </a:p>
        </p:txBody>
      </p:sp>
      <p:pic>
        <p:nvPicPr>
          <p:cNvPr id="5" name="Audio 4">
            <a:hlinkClick r:id="" action="ppaction://media"/>
            <a:extLst>
              <a:ext uri="{FF2B5EF4-FFF2-40B4-BE49-F238E27FC236}">
                <a16:creationId xmlns:a16="http://schemas.microsoft.com/office/drawing/2014/main" id="{BEDDA864-65B3-476B-8952-7B4FD0A07E9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38659976"/>
      </p:ext>
    </p:extLst>
  </p:cSld>
  <p:clrMapOvr>
    <a:masterClrMapping/>
  </p:clrMapOvr>
  <mc:AlternateContent xmlns:mc="http://schemas.openxmlformats.org/markup-compatibility/2006">
    <mc:Choice xmlns:p14="http://schemas.microsoft.com/office/powerpoint/2010/main" Requires="p14">
      <p:transition spd="slow" p14:dur="2000" advTm="98160"/>
    </mc:Choice>
    <mc:Fallback>
      <p:transition spd="slow" advTm="981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9394" y="1070800"/>
            <a:ext cx="3939688" cy="5583126"/>
          </a:xfrm>
        </p:spPr>
        <p:txBody>
          <a:bodyPr>
            <a:normAutofit/>
          </a:bodyPr>
          <a:lstStyle/>
          <a:p>
            <a:pPr algn="r"/>
            <a:r>
              <a:rPr lang="en-GB" sz="6200"/>
              <a:t>Victimology</a:t>
            </a:r>
          </a:p>
        </p:txBody>
      </p:sp>
      <p:graphicFrame>
        <p:nvGraphicFramePr>
          <p:cNvPr id="5" name="Content Placeholder 2">
            <a:extLst>
              <a:ext uri="{FF2B5EF4-FFF2-40B4-BE49-F238E27FC236}">
                <a16:creationId xmlns:a16="http://schemas.microsoft.com/office/drawing/2014/main" id="{2902F3EE-A8A5-4CD6-8DD2-88476B6CA1D2}"/>
              </a:ext>
            </a:extLst>
          </p:cNvPr>
          <p:cNvGraphicFramePr>
            <a:graphicFrameLocks noGrp="1"/>
          </p:cNvGraphicFramePr>
          <p:nvPr>
            <p:ph idx="1"/>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2284E9FD-8509-489F-8D3D-3F1E342ECC2E}"/>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02472621"/>
      </p:ext>
    </p:extLst>
  </p:cSld>
  <p:clrMapOvr>
    <a:masterClrMapping/>
  </p:clrMapOvr>
  <mc:AlternateContent xmlns:mc="http://schemas.openxmlformats.org/markup-compatibility/2006">
    <mc:Choice xmlns:p14="http://schemas.microsoft.com/office/powerpoint/2010/main" Requires="p14">
      <p:transition spd="slow" p14:dur="2000" advTm="70366"/>
    </mc:Choice>
    <mc:Fallback>
      <p:transition spd="slow" advTm="703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1F324-7388-460E-AF5E-693C766B7585}"/>
              </a:ext>
            </a:extLst>
          </p:cNvPr>
          <p:cNvSpPr>
            <a:spLocks noGrp="1"/>
          </p:cNvSpPr>
          <p:nvPr>
            <p:ph type="title"/>
          </p:nvPr>
        </p:nvSpPr>
        <p:spPr>
          <a:xfrm>
            <a:off x="1115568" y="548640"/>
            <a:ext cx="10168128" cy="1179576"/>
          </a:xfrm>
        </p:spPr>
        <p:txBody>
          <a:bodyPr>
            <a:normAutofit/>
          </a:bodyPr>
          <a:lstStyle/>
          <a:p>
            <a:r>
              <a:rPr lang="en-GB" sz="4000"/>
              <a:t>What is:</a:t>
            </a:r>
          </a:p>
        </p:txBody>
      </p:sp>
      <p:sp>
        <p:nvSpPr>
          <p:cNvPr id="3" name="Content Placeholder 2">
            <a:extLst>
              <a:ext uri="{FF2B5EF4-FFF2-40B4-BE49-F238E27FC236}">
                <a16:creationId xmlns:a16="http://schemas.microsoft.com/office/drawing/2014/main" id="{2D8ADCF1-7E8A-4F7B-8B2D-E1EB7AC5A529}"/>
              </a:ext>
            </a:extLst>
          </p:cNvPr>
          <p:cNvSpPr>
            <a:spLocks noGrp="1"/>
          </p:cNvSpPr>
          <p:nvPr>
            <p:ph idx="1"/>
          </p:nvPr>
        </p:nvSpPr>
        <p:spPr>
          <a:xfrm>
            <a:off x="1115568" y="2481943"/>
            <a:ext cx="10168128" cy="3695020"/>
          </a:xfrm>
        </p:spPr>
        <p:txBody>
          <a:bodyPr vert="horz" lIns="91440" tIns="45720" rIns="91440" bIns="45720" rtlCol="0">
            <a:normAutofit/>
          </a:bodyPr>
          <a:lstStyle/>
          <a:p>
            <a:pPr marL="0" indent="0">
              <a:buNone/>
            </a:pPr>
            <a:endParaRPr lang="en-GB" sz="2200" dirty="0">
              <a:cs typeface="Calibri"/>
            </a:endParaRPr>
          </a:p>
          <a:p>
            <a:r>
              <a:rPr lang="en-GB" dirty="0">
                <a:cs typeface="Calibri"/>
              </a:rPr>
              <a:t>Victimology historically developed from criminal lawyers/criminologists (Wolfgang, 1958; </a:t>
            </a:r>
            <a:r>
              <a:rPr lang="en-GB" dirty="0" err="1">
                <a:cs typeface="Calibri"/>
              </a:rPr>
              <a:t>Mendelsohnm</a:t>
            </a:r>
            <a:r>
              <a:rPr lang="en-GB" dirty="0">
                <a:cs typeface="Calibri"/>
              </a:rPr>
              <a:t> 1956; Fattah, 1986 &amp; Van Dijk, 1999)</a:t>
            </a:r>
          </a:p>
          <a:p>
            <a:r>
              <a:rPr lang="en-GB" dirty="0"/>
              <a:t>Two approaches to Victimology as </a:t>
            </a:r>
            <a:r>
              <a:rPr lang="en-GB" b="1" u="sng" dirty="0"/>
              <a:t>Cressey (1992) </a:t>
            </a:r>
            <a:r>
              <a:rPr lang="en-GB" dirty="0"/>
              <a:t>claimed:</a:t>
            </a:r>
          </a:p>
          <a:p>
            <a:r>
              <a:rPr lang="en-GB" b="1" dirty="0"/>
              <a:t>Humanistic</a:t>
            </a:r>
            <a:r>
              <a:rPr lang="en-GB" dirty="0"/>
              <a:t> (the suffering experienced)  </a:t>
            </a:r>
          </a:p>
          <a:p>
            <a:r>
              <a:rPr lang="en-GB" b="1" dirty="0"/>
              <a:t>Scientific Approach </a:t>
            </a:r>
            <a:r>
              <a:rPr lang="en-GB" dirty="0"/>
              <a:t>(reaction to the crime and social change)</a:t>
            </a:r>
          </a:p>
          <a:p>
            <a:pPr marL="0" indent="0">
              <a:buNone/>
            </a:pPr>
            <a:endParaRPr lang="en-GB" sz="2200" dirty="0"/>
          </a:p>
        </p:txBody>
      </p:sp>
      <p:pic>
        <p:nvPicPr>
          <p:cNvPr id="4" name="Audio 3">
            <a:hlinkClick r:id="" action="ppaction://media"/>
            <a:extLst>
              <a:ext uri="{FF2B5EF4-FFF2-40B4-BE49-F238E27FC236}">
                <a16:creationId xmlns:a16="http://schemas.microsoft.com/office/drawing/2014/main" id="{DE8F1D72-D395-4BB5-BA2F-C9163E579DC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668666242"/>
      </p:ext>
    </p:extLst>
  </p:cSld>
  <p:clrMapOvr>
    <a:masterClrMapping/>
  </p:clrMapOvr>
  <mc:AlternateContent xmlns:mc="http://schemas.openxmlformats.org/markup-compatibility/2006">
    <mc:Choice xmlns:p14="http://schemas.microsoft.com/office/powerpoint/2010/main" Requires="p14">
      <p:transition spd="slow" p14:dur="2000" advTm="124820"/>
    </mc:Choice>
    <mc:Fallback>
      <p:transition spd="slow" advTm="1248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43215-9B60-44F1-A81A-24ED2B145C9B}"/>
              </a:ext>
            </a:extLst>
          </p:cNvPr>
          <p:cNvSpPr>
            <a:spLocks noGrp="1"/>
          </p:cNvSpPr>
          <p:nvPr>
            <p:ph type="title"/>
          </p:nvPr>
        </p:nvSpPr>
        <p:spPr>
          <a:xfrm>
            <a:off x="1115568" y="548640"/>
            <a:ext cx="10168128" cy="1179576"/>
          </a:xfrm>
        </p:spPr>
        <p:txBody>
          <a:bodyPr>
            <a:normAutofit/>
          </a:bodyPr>
          <a:lstStyle/>
          <a:p>
            <a:r>
              <a:rPr lang="en-GB" sz="4000"/>
              <a:t>World Society of Victimology </a:t>
            </a:r>
          </a:p>
        </p:txBody>
      </p:sp>
      <p:sp>
        <p:nvSpPr>
          <p:cNvPr id="3" name="Content Placeholder 2">
            <a:extLst>
              <a:ext uri="{FF2B5EF4-FFF2-40B4-BE49-F238E27FC236}">
                <a16:creationId xmlns:a16="http://schemas.microsoft.com/office/drawing/2014/main" id="{FD872E3F-26BE-4908-9DB6-933A369C4C37}"/>
              </a:ext>
            </a:extLst>
          </p:cNvPr>
          <p:cNvSpPr>
            <a:spLocks noGrp="1"/>
          </p:cNvSpPr>
          <p:nvPr>
            <p:ph idx="1"/>
          </p:nvPr>
        </p:nvSpPr>
        <p:spPr>
          <a:xfrm>
            <a:off x="1115568" y="2481943"/>
            <a:ext cx="10168128" cy="3695020"/>
          </a:xfrm>
        </p:spPr>
        <p:txBody>
          <a:bodyPr vert="horz" lIns="91440" tIns="45720" rIns="91440" bIns="45720" rtlCol="0">
            <a:normAutofit/>
          </a:bodyPr>
          <a:lstStyle/>
          <a:p>
            <a:r>
              <a:rPr lang="en-GB" dirty="0"/>
              <a:t>Organisation that brings Organisations, Governments, Professionals, Academics and voluntary organisations together to improve the plight of victims of crime and the abuse of power around the globe.</a:t>
            </a:r>
          </a:p>
          <a:p>
            <a:r>
              <a:rPr lang="en-GB" dirty="0"/>
              <a:t>Discuss &amp; consult on international issues about victims.</a:t>
            </a:r>
          </a:p>
          <a:p>
            <a:r>
              <a:rPr lang="en-GB" dirty="0"/>
              <a:t>Run advocacy &amp; promote victim's rights.</a:t>
            </a:r>
          </a:p>
          <a:p>
            <a:pPr marL="0" indent="0">
              <a:buNone/>
            </a:pPr>
            <a:endParaRPr lang="en-GB" dirty="0"/>
          </a:p>
          <a:p>
            <a:pPr marL="0" indent="0">
              <a:buNone/>
            </a:pPr>
            <a:r>
              <a:rPr lang="en-GB" dirty="0"/>
              <a:t>http://www.worldsocietyofvictimology.org</a:t>
            </a:r>
          </a:p>
        </p:txBody>
      </p:sp>
      <p:pic>
        <p:nvPicPr>
          <p:cNvPr id="4" name="Audio 3">
            <a:hlinkClick r:id="" action="ppaction://media"/>
            <a:extLst>
              <a:ext uri="{FF2B5EF4-FFF2-40B4-BE49-F238E27FC236}">
                <a16:creationId xmlns:a16="http://schemas.microsoft.com/office/drawing/2014/main" id="{468B13E1-804E-4B69-B9C9-F71C579F57A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307081463"/>
      </p:ext>
    </p:extLst>
  </p:cSld>
  <p:clrMapOvr>
    <a:masterClrMapping/>
  </p:clrMapOvr>
  <mc:AlternateContent xmlns:mc="http://schemas.openxmlformats.org/markup-compatibility/2006">
    <mc:Choice xmlns:p14="http://schemas.microsoft.com/office/powerpoint/2010/main" Requires="p14">
      <p:transition spd="slow" p14:dur="2000" advTm="70227"/>
    </mc:Choice>
    <mc:Fallback>
      <p:transition spd="slow" advTm="702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3E926-50DF-4794-8B3D-243AA2C58535}"/>
              </a:ext>
            </a:extLst>
          </p:cNvPr>
          <p:cNvSpPr>
            <a:spLocks noGrp="1"/>
          </p:cNvSpPr>
          <p:nvPr>
            <p:ph type="title"/>
          </p:nvPr>
        </p:nvSpPr>
        <p:spPr/>
        <p:txBody>
          <a:bodyPr/>
          <a:lstStyle/>
          <a:p>
            <a:r>
              <a:rPr lang="en-GB" dirty="0"/>
              <a:t>What is Victimology?</a:t>
            </a:r>
          </a:p>
        </p:txBody>
      </p:sp>
      <p:sp>
        <p:nvSpPr>
          <p:cNvPr id="3" name="Content Placeholder 2">
            <a:extLst>
              <a:ext uri="{FF2B5EF4-FFF2-40B4-BE49-F238E27FC236}">
                <a16:creationId xmlns:a16="http://schemas.microsoft.com/office/drawing/2014/main" id="{10B404ED-6B25-4519-A3E1-3F8FF85FDDD2}"/>
              </a:ext>
            </a:extLst>
          </p:cNvPr>
          <p:cNvSpPr>
            <a:spLocks noGrp="1"/>
          </p:cNvSpPr>
          <p:nvPr>
            <p:ph idx="1"/>
          </p:nvPr>
        </p:nvSpPr>
        <p:spPr/>
        <p:txBody>
          <a:bodyPr/>
          <a:lstStyle/>
          <a:p>
            <a:pPr marL="0" indent="0">
              <a:buNone/>
            </a:pPr>
            <a:r>
              <a:rPr lang="en-GB" dirty="0"/>
              <a:t>The World Society of Victimology definition of victimology:</a:t>
            </a:r>
          </a:p>
          <a:p>
            <a:pPr marL="0" indent="0">
              <a:buNone/>
            </a:pPr>
            <a:endParaRPr lang="en-GB" dirty="0"/>
          </a:p>
          <a:p>
            <a:r>
              <a:rPr lang="en-GB" sz="3600" i="1" dirty="0"/>
              <a:t>“The scientific study of the extent, nature and causes of criminal victimisation, its consequences for the persons involved and the reactions thereto by society, in particular the police and criminal justice system as well as voluntary workers and professional helpers”</a:t>
            </a:r>
          </a:p>
          <a:p>
            <a:r>
              <a:rPr lang="en-GB" b="1" dirty="0">
                <a:solidFill>
                  <a:srgbClr val="7030A0"/>
                </a:solidFill>
              </a:rPr>
              <a:t>Discuss definition</a:t>
            </a:r>
          </a:p>
          <a:p>
            <a:endParaRPr lang="en-GB" dirty="0"/>
          </a:p>
        </p:txBody>
      </p:sp>
      <p:pic>
        <p:nvPicPr>
          <p:cNvPr id="4" name="Audio 3">
            <a:hlinkClick r:id="" action="ppaction://media"/>
            <a:extLst>
              <a:ext uri="{FF2B5EF4-FFF2-40B4-BE49-F238E27FC236}">
                <a16:creationId xmlns:a16="http://schemas.microsoft.com/office/drawing/2014/main" id="{160E730F-5C9B-4EC5-9AD0-B6B72E8F770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778203874"/>
      </p:ext>
    </p:extLst>
  </p:cSld>
  <p:clrMapOvr>
    <a:masterClrMapping/>
  </p:clrMapOvr>
  <mc:AlternateContent xmlns:mc="http://schemas.openxmlformats.org/markup-compatibility/2006">
    <mc:Choice xmlns:p14="http://schemas.microsoft.com/office/powerpoint/2010/main" Requires="p14">
      <p:transition spd="slow" p14:dur="2000" advTm="89917"/>
    </mc:Choice>
    <mc:Fallback>
      <p:transition spd="slow" advTm="899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568" y="548640"/>
            <a:ext cx="10168128" cy="1179576"/>
          </a:xfrm>
        </p:spPr>
        <p:txBody>
          <a:bodyPr>
            <a:normAutofit/>
          </a:bodyPr>
          <a:lstStyle/>
          <a:p>
            <a:r>
              <a:rPr lang="en-GB" sz="4000"/>
              <a:t>United Nations</a:t>
            </a:r>
          </a:p>
        </p:txBody>
      </p:sp>
      <p:sp>
        <p:nvSpPr>
          <p:cNvPr id="3" name="Content Placeholder 2"/>
          <p:cNvSpPr>
            <a:spLocks noGrp="1"/>
          </p:cNvSpPr>
          <p:nvPr>
            <p:ph idx="1"/>
          </p:nvPr>
        </p:nvSpPr>
        <p:spPr>
          <a:xfrm>
            <a:off x="1115568" y="2276856"/>
            <a:ext cx="10168128" cy="3900107"/>
          </a:xfrm>
        </p:spPr>
        <p:txBody>
          <a:bodyPr vert="horz" lIns="91440" tIns="45720" rIns="91440" bIns="45720" rtlCol="0">
            <a:normAutofit/>
          </a:bodyPr>
          <a:lstStyle/>
          <a:p>
            <a:r>
              <a:rPr lang="en-GB" sz="2400" dirty="0"/>
              <a:t>State that victimisation can be experienced as a result of criminal and non-criminal harms.</a:t>
            </a:r>
            <a:endParaRPr lang="en-GB" sz="2400" dirty="0">
              <a:cs typeface="Calibri"/>
            </a:endParaRPr>
          </a:p>
          <a:p>
            <a:r>
              <a:rPr lang="en-GB" sz="2400" dirty="0"/>
              <a:t>Abuse of Power – abuse of economic / political power</a:t>
            </a:r>
          </a:p>
          <a:p>
            <a:pPr lvl="1"/>
            <a:r>
              <a:rPr lang="en-GB" dirty="0"/>
              <a:t>Jamal Khashoggi US based journalist, critical of Saudi Arabia's Government murdered in the country's consulate Turkey 2018.</a:t>
            </a:r>
          </a:p>
          <a:p>
            <a:r>
              <a:rPr lang="en-GB" sz="2400" dirty="0"/>
              <a:t>Being treated unfairly out of intent</a:t>
            </a:r>
          </a:p>
          <a:p>
            <a:pPr lvl="1"/>
            <a:r>
              <a:rPr lang="en-GB" dirty="0"/>
              <a:t>Bullying </a:t>
            </a:r>
          </a:p>
          <a:p>
            <a:r>
              <a:rPr lang="en-GB" sz="2400" dirty="0"/>
              <a:t>Perpetrators argue that they had no intention to harm</a:t>
            </a:r>
          </a:p>
          <a:p>
            <a:pPr lvl="1"/>
            <a:r>
              <a:rPr lang="en-GB" dirty="0"/>
              <a:t>Stalking – unwanted surveillance/harassment</a:t>
            </a:r>
          </a:p>
        </p:txBody>
      </p:sp>
      <p:pic>
        <p:nvPicPr>
          <p:cNvPr id="6" name="Audio 5">
            <a:hlinkClick r:id="" action="ppaction://media"/>
            <a:extLst>
              <a:ext uri="{FF2B5EF4-FFF2-40B4-BE49-F238E27FC236}">
                <a16:creationId xmlns:a16="http://schemas.microsoft.com/office/drawing/2014/main" id="{FC253B0C-0ABC-4D33-B63E-50D3B058377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54291"/>
    </mc:Choice>
    <mc:Fallback>
      <p:transition spd="slow" advTm="2542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775" y="1106007"/>
            <a:ext cx="10550025" cy="1182927"/>
          </a:xfrm>
        </p:spPr>
        <p:txBody>
          <a:bodyPr anchor="b">
            <a:normAutofit/>
          </a:bodyPr>
          <a:lstStyle/>
          <a:p>
            <a:r>
              <a:rPr lang="en-GB" sz="5600"/>
              <a:t>History</a:t>
            </a:r>
          </a:p>
        </p:txBody>
      </p:sp>
      <p:sp>
        <p:nvSpPr>
          <p:cNvPr id="3" name="Content Placeholder 2"/>
          <p:cNvSpPr>
            <a:spLocks noGrp="1"/>
          </p:cNvSpPr>
          <p:nvPr>
            <p:ph idx="1"/>
          </p:nvPr>
        </p:nvSpPr>
        <p:spPr>
          <a:xfrm>
            <a:off x="803775" y="2598947"/>
            <a:ext cx="10550025" cy="3677348"/>
          </a:xfrm>
        </p:spPr>
        <p:txBody>
          <a:bodyPr anchor="t">
            <a:normAutofit/>
          </a:bodyPr>
          <a:lstStyle/>
          <a:p>
            <a:r>
              <a:rPr lang="en-GB" dirty="0">
                <a:solidFill>
                  <a:schemeClr val="tx1">
                    <a:alpha val="80000"/>
                  </a:schemeClr>
                </a:solidFill>
              </a:rPr>
              <a:t>Victim  - a word to describe human or animal sacrifice in ancient civilisations</a:t>
            </a:r>
          </a:p>
          <a:p>
            <a:r>
              <a:rPr lang="en-GB" dirty="0">
                <a:solidFill>
                  <a:schemeClr val="tx1">
                    <a:alpha val="80000"/>
                  </a:schemeClr>
                </a:solidFill>
              </a:rPr>
              <a:t>Did not consider the pain and suffering that sacrifice when though</a:t>
            </a:r>
          </a:p>
          <a:p>
            <a:r>
              <a:rPr lang="en-GB" dirty="0">
                <a:solidFill>
                  <a:schemeClr val="tx1">
                    <a:alpha val="80000"/>
                  </a:schemeClr>
                </a:solidFill>
              </a:rPr>
              <a:t>Late 19</a:t>
            </a:r>
            <a:r>
              <a:rPr lang="en-GB" baseline="30000" dirty="0">
                <a:solidFill>
                  <a:schemeClr val="tx1">
                    <a:alpha val="80000"/>
                  </a:schemeClr>
                </a:solidFill>
              </a:rPr>
              <a:t>th</a:t>
            </a:r>
            <a:r>
              <a:rPr lang="en-GB" dirty="0">
                <a:solidFill>
                  <a:schemeClr val="tx1">
                    <a:alpha val="80000"/>
                  </a:schemeClr>
                </a:solidFill>
              </a:rPr>
              <a:t> century a broader understanding of victimhood and the understanding of harm or injury</a:t>
            </a:r>
          </a:p>
          <a:p>
            <a:r>
              <a:rPr lang="en-GB" dirty="0">
                <a:solidFill>
                  <a:schemeClr val="tx1">
                    <a:alpha val="80000"/>
                  </a:schemeClr>
                </a:solidFill>
              </a:rPr>
              <a:t>Victim started to be used in different contents – disease, war, natural disasters, farming and buildings</a:t>
            </a:r>
          </a:p>
        </p:txBody>
      </p:sp>
      <p:pic>
        <p:nvPicPr>
          <p:cNvPr id="4" name="Audio 3">
            <a:hlinkClick r:id="" action="ppaction://media"/>
            <a:extLst>
              <a:ext uri="{FF2B5EF4-FFF2-40B4-BE49-F238E27FC236}">
                <a16:creationId xmlns:a16="http://schemas.microsoft.com/office/drawing/2014/main" id="{97B4F7AC-8707-4C0D-8229-0A667F4E776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741961349"/>
      </p:ext>
    </p:extLst>
  </p:cSld>
  <p:clrMapOvr>
    <a:masterClrMapping/>
  </p:clrMapOvr>
  <mc:AlternateContent xmlns:mc="http://schemas.openxmlformats.org/markup-compatibility/2006">
    <mc:Choice xmlns:p14="http://schemas.microsoft.com/office/powerpoint/2010/main" Requires="p14">
      <p:transition spd="slow" p14:dur="2000" advTm="93632"/>
    </mc:Choice>
    <mc:Fallback>
      <p:transition spd="slow" advTm="936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9C4A0-114F-4885-A67C-C136FBBBF796}"/>
              </a:ext>
            </a:extLst>
          </p:cNvPr>
          <p:cNvSpPr>
            <a:spLocks noGrp="1"/>
          </p:cNvSpPr>
          <p:nvPr>
            <p:ph type="title"/>
          </p:nvPr>
        </p:nvSpPr>
        <p:spPr>
          <a:xfrm>
            <a:off x="904877" y="2415322"/>
            <a:ext cx="3451730" cy="2399869"/>
          </a:xfrm>
        </p:spPr>
        <p:txBody>
          <a:bodyPr>
            <a:normAutofit/>
          </a:bodyPr>
          <a:lstStyle/>
          <a:p>
            <a:pPr algn="ctr"/>
            <a:r>
              <a:rPr lang="en-GB" sz="4000">
                <a:solidFill>
                  <a:srgbClr val="FFFFFF"/>
                </a:solidFill>
              </a:rPr>
              <a:t>Bible Versus </a:t>
            </a:r>
          </a:p>
        </p:txBody>
      </p:sp>
      <p:sp>
        <p:nvSpPr>
          <p:cNvPr id="42" name="Content Placeholder 2">
            <a:extLst>
              <a:ext uri="{FF2B5EF4-FFF2-40B4-BE49-F238E27FC236}">
                <a16:creationId xmlns:a16="http://schemas.microsoft.com/office/drawing/2014/main" id="{780C8FFB-793D-4140-8912-416D98FDB523}"/>
              </a:ext>
            </a:extLst>
          </p:cNvPr>
          <p:cNvSpPr>
            <a:spLocks noGrp="1"/>
          </p:cNvSpPr>
          <p:nvPr>
            <p:ph idx="1"/>
          </p:nvPr>
        </p:nvSpPr>
        <p:spPr>
          <a:xfrm>
            <a:off x="4804339" y="804672"/>
            <a:ext cx="6598229" cy="5248656"/>
          </a:xfrm>
        </p:spPr>
        <p:txBody>
          <a:bodyPr anchor="ctr">
            <a:normAutofit/>
          </a:bodyPr>
          <a:lstStyle/>
          <a:p>
            <a:pPr marL="0" indent="0">
              <a:buNone/>
            </a:pPr>
            <a:r>
              <a:rPr lang="en-GB" dirty="0"/>
              <a:t>Victims considered many years ago:</a:t>
            </a:r>
          </a:p>
          <a:p>
            <a:pPr marL="0" indent="0">
              <a:buNone/>
            </a:pPr>
            <a:endParaRPr lang="en-GB" dirty="0"/>
          </a:p>
          <a:p>
            <a:r>
              <a:rPr lang="en-GB"/>
              <a:t>“Whoever</a:t>
            </a:r>
            <a:r>
              <a:rPr lang="en-GB" dirty="0"/>
              <a:t> steels a man and sells </a:t>
            </a:r>
            <a:r>
              <a:rPr lang="en-GB"/>
              <a:t>him,</a:t>
            </a:r>
            <a:r>
              <a:rPr lang="en-GB" dirty="0"/>
              <a:t> and anyone found in possession of him, shall be put to death.” </a:t>
            </a:r>
          </a:p>
          <a:p>
            <a:r>
              <a:rPr lang="en-GB" dirty="0"/>
              <a:t>“But if in the open country a man meets a young woman who is promised, and the man seizes her and lies with her, then only the man who lay with her shall die. But you shall do nothing to the young woman; she has committed no offense punishable by death”. </a:t>
            </a:r>
          </a:p>
        </p:txBody>
      </p:sp>
      <p:pic>
        <p:nvPicPr>
          <p:cNvPr id="4" name="Audio 3">
            <a:hlinkClick r:id="" action="ppaction://media"/>
            <a:extLst>
              <a:ext uri="{FF2B5EF4-FFF2-40B4-BE49-F238E27FC236}">
                <a16:creationId xmlns:a16="http://schemas.microsoft.com/office/drawing/2014/main" id="{E537B987-B356-4860-86E5-EBAFFAEFBEB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834807081"/>
      </p:ext>
    </p:extLst>
  </p:cSld>
  <p:clrMapOvr>
    <a:masterClrMapping/>
  </p:clrMapOvr>
  <mc:AlternateContent xmlns:mc="http://schemas.openxmlformats.org/markup-compatibility/2006">
    <mc:Choice xmlns:p14="http://schemas.microsoft.com/office/powerpoint/2010/main" Requires="p14">
      <p:transition spd="slow" p14:dur="2000" advTm="110236"/>
    </mc:Choice>
    <mc:Fallback>
      <p:transition spd="slow" advTm="1102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E5D297-76DC-4402-9C6D-DE02AD93792C}"/>
              </a:ext>
            </a:extLst>
          </p:cNvPr>
          <p:cNvSpPr>
            <a:spLocks noGrp="1"/>
          </p:cNvSpPr>
          <p:nvPr>
            <p:ph type="title"/>
          </p:nvPr>
        </p:nvSpPr>
        <p:spPr>
          <a:xfrm>
            <a:off x="904877" y="2415322"/>
            <a:ext cx="3451730" cy="2399869"/>
          </a:xfrm>
        </p:spPr>
        <p:txBody>
          <a:bodyPr>
            <a:normAutofit/>
          </a:bodyPr>
          <a:lstStyle/>
          <a:p>
            <a:pPr algn="ctr"/>
            <a:r>
              <a:rPr lang="en-GB" sz="4000">
                <a:solidFill>
                  <a:srgbClr val="FFFFFF"/>
                </a:solidFill>
              </a:rPr>
              <a:t>Bible Versus</a:t>
            </a:r>
          </a:p>
        </p:txBody>
      </p:sp>
      <p:sp>
        <p:nvSpPr>
          <p:cNvPr id="3" name="Content Placeholder 2">
            <a:extLst>
              <a:ext uri="{FF2B5EF4-FFF2-40B4-BE49-F238E27FC236}">
                <a16:creationId xmlns:a16="http://schemas.microsoft.com/office/drawing/2014/main" id="{F9E6C1AA-C1AF-4143-BA7E-1E9021AD8944}"/>
              </a:ext>
            </a:extLst>
          </p:cNvPr>
          <p:cNvSpPr>
            <a:spLocks noGrp="1"/>
          </p:cNvSpPr>
          <p:nvPr>
            <p:ph idx="1"/>
          </p:nvPr>
        </p:nvSpPr>
        <p:spPr>
          <a:xfrm>
            <a:off x="4904980" y="804672"/>
            <a:ext cx="6497588" cy="5449939"/>
          </a:xfrm>
        </p:spPr>
        <p:txBody>
          <a:bodyPr anchor="ctr">
            <a:normAutofit/>
          </a:bodyPr>
          <a:lstStyle/>
          <a:p>
            <a:r>
              <a:rPr lang="en-GB" dirty="0"/>
              <a:t>“If there is a virgin, and a man meets her in the city and lies with her, then you shall bring them both out to the gate of that city, and you shall </a:t>
            </a:r>
            <a:r>
              <a:rPr lang="en-GB"/>
              <a:t>stone them to death. The young </a:t>
            </a:r>
            <a:r>
              <a:rPr lang="en-GB" dirty="0"/>
              <a:t>woman because she did not cry for help though she was in the city, and the man because he violated his neighbour's wife”.</a:t>
            </a:r>
            <a:endParaRPr lang="en-GB" dirty="0">
              <a:cs typeface="Calibri"/>
            </a:endParaRPr>
          </a:p>
          <a:p>
            <a:endParaRPr lang="en-GB" dirty="0">
              <a:cs typeface="Calibri"/>
            </a:endParaRPr>
          </a:p>
          <a:p>
            <a:r>
              <a:rPr lang="en-GB" dirty="0"/>
              <a:t>“If a thief is found breaking in and is struck so that he dies, there shall be no bloodguilt for him”.</a:t>
            </a:r>
            <a:endParaRPr lang="en-GB" dirty="0">
              <a:cs typeface="Calibri"/>
            </a:endParaRPr>
          </a:p>
          <a:p>
            <a:endParaRPr lang="en-GB" dirty="0">
              <a:cs typeface="Calibri"/>
            </a:endParaRPr>
          </a:p>
        </p:txBody>
      </p:sp>
      <p:pic>
        <p:nvPicPr>
          <p:cNvPr id="5" name="Audio 4">
            <a:hlinkClick r:id="" action="ppaction://media"/>
            <a:extLst>
              <a:ext uri="{FF2B5EF4-FFF2-40B4-BE49-F238E27FC236}">
                <a16:creationId xmlns:a16="http://schemas.microsoft.com/office/drawing/2014/main" id="{6FCD4453-6635-4BDB-9BD4-930C6F9E5AB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947421395"/>
      </p:ext>
    </p:extLst>
  </p:cSld>
  <p:clrMapOvr>
    <a:masterClrMapping/>
  </p:clrMapOvr>
  <mc:AlternateContent xmlns:mc="http://schemas.openxmlformats.org/markup-compatibility/2006">
    <mc:Choice xmlns:p14="http://schemas.microsoft.com/office/powerpoint/2010/main" Requires="p14">
      <p:transition spd="slow" p14:dur="2000" advTm="101550"/>
    </mc:Choice>
    <mc:Fallback>
      <p:transition spd="slow" advTm="1015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History </a:t>
            </a:r>
          </a:p>
        </p:txBody>
      </p:sp>
      <p:sp>
        <p:nvSpPr>
          <p:cNvPr id="3" name="Content Placeholder 2"/>
          <p:cNvSpPr>
            <a:spLocks noGrp="1"/>
          </p:cNvSpPr>
          <p:nvPr>
            <p:ph idx="1"/>
          </p:nvPr>
        </p:nvSpPr>
        <p:spPr>
          <a:xfrm>
            <a:off x="838200" y="1593669"/>
            <a:ext cx="10515600" cy="4556918"/>
          </a:xfrm>
        </p:spPr>
        <p:txBody>
          <a:bodyPr/>
          <a:lstStyle/>
          <a:p>
            <a:r>
              <a:rPr lang="en-GB" dirty="0"/>
              <a:t>Nineteenth Century and before Professional Police Forces the victim initiated criminal prosecutions. </a:t>
            </a:r>
          </a:p>
          <a:p>
            <a:r>
              <a:rPr lang="en-GB" dirty="0"/>
              <a:t>By the Twentieth Century victims were the ‘forgotten element’ in the Criminal Justice Process.</a:t>
            </a:r>
          </a:p>
          <a:p>
            <a:r>
              <a:rPr lang="en-GB" dirty="0"/>
              <a:t>Started a ‘Victim Movement’</a:t>
            </a:r>
          </a:p>
          <a:p>
            <a:r>
              <a:rPr lang="en-GB" dirty="0"/>
              <a:t>This drew attention to the problems victims faced within the criminal justice system.</a:t>
            </a:r>
          </a:p>
        </p:txBody>
      </p:sp>
      <p:pic>
        <p:nvPicPr>
          <p:cNvPr id="5" name="Audio 4">
            <a:hlinkClick r:id="" action="ppaction://media"/>
            <a:extLst>
              <a:ext uri="{FF2B5EF4-FFF2-40B4-BE49-F238E27FC236}">
                <a16:creationId xmlns:a16="http://schemas.microsoft.com/office/drawing/2014/main" id="{B0452155-C8E8-4A94-9552-502A6701146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12237225"/>
      </p:ext>
    </p:extLst>
  </p:cSld>
  <p:clrMapOvr>
    <a:masterClrMapping/>
  </p:clrMapOvr>
  <mc:AlternateContent xmlns:mc="http://schemas.openxmlformats.org/markup-compatibility/2006">
    <mc:Choice xmlns:p14="http://schemas.microsoft.com/office/powerpoint/2010/main" Requires="p14">
      <p:transition spd="slow" p14:dur="2000" advTm="121288"/>
    </mc:Choice>
    <mc:Fallback>
      <p:transition spd="slow" advTm="1212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471454"/>
          </a:xfrm>
        </p:spPr>
        <p:txBody>
          <a:bodyPr>
            <a:normAutofit fontScale="90000"/>
          </a:bodyPr>
          <a:lstStyle/>
          <a:p>
            <a:br>
              <a:rPr lang="en-GB" dirty="0"/>
            </a:br>
            <a:r>
              <a:rPr lang="en-GB" dirty="0"/>
              <a:t>Development of Victimology</a:t>
            </a:r>
            <a:br>
              <a:rPr lang="en-GB" dirty="0"/>
            </a:br>
            <a:endParaRPr lang="en-GB" dirty="0"/>
          </a:p>
        </p:txBody>
      </p:sp>
      <p:sp>
        <p:nvSpPr>
          <p:cNvPr id="3" name="Content Placeholder 2"/>
          <p:cNvSpPr>
            <a:spLocks noGrp="1"/>
          </p:cNvSpPr>
          <p:nvPr>
            <p:ph idx="1"/>
          </p:nvPr>
        </p:nvSpPr>
        <p:spPr>
          <a:xfrm>
            <a:off x="838200" y="1153391"/>
            <a:ext cx="10515600" cy="5023572"/>
          </a:xfrm>
        </p:spPr>
        <p:txBody>
          <a:bodyPr vert="horz" lIns="91440" tIns="45720" rIns="91440" bIns="45720" rtlCol="0" anchor="t">
            <a:normAutofit/>
          </a:bodyPr>
          <a:lstStyle/>
          <a:p>
            <a:pPr fontAlgn="base"/>
            <a:r>
              <a:rPr lang="en-GB" dirty="0"/>
              <a:t>A field of study began in the 1940s and 1950s</a:t>
            </a:r>
            <a:endParaRPr lang="en-GB" dirty="0">
              <a:cs typeface="Calibri"/>
            </a:endParaRPr>
          </a:p>
          <a:p>
            <a:pPr fontAlgn="base"/>
            <a:r>
              <a:rPr lang="en-GB" dirty="0"/>
              <a:t> </a:t>
            </a:r>
            <a:r>
              <a:rPr lang="en-GB" b="1" dirty="0"/>
              <a:t>Hans Von Hentig </a:t>
            </a:r>
            <a:r>
              <a:rPr lang="en-GB" dirty="0"/>
              <a:t>- victims were passive actors.</a:t>
            </a:r>
            <a:endParaRPr lang="en-GB" dirty="0">
              <a:cs typeface="Calibri"/>
            </a:endParaRPr>
          </a:p>
          <a:p>
            <a:pPr fontAlgn="base"/>
            <a:r>
              <a:rPr lang="en-GB" dirty="0"/>
              <a:t>“. . . Clear distinction between the one who does and the one who suffers”</a:t>
            </a:r>
          </a:p>
          <a:p>
            <a:pPr fontAlgn="base"/>
            <a:r>
              <a:rPr lang="en-GB" b="1" i="1" dirty="0"/>
              <a:t>The Criminal and His Victim </a:t>
            </a:r>
            <a:r>
              <a:rPr lang="en-GB" dirty="0"/>
              <a:t>(1948)</a:t>
            </a:r>
          </a:p>
          <a:p>
            <a:pPr fontAlgn="base"/>
            <a:r>
              <a:rPr lang="en-GB" dirty="0"/>
              <a:t>Considered victims that co-operates, conspires or provokes being a victim.</a:t>
            </a:r>
          </a:p>
          <a:p>
            <a:pPr fontAlgn="base"/>
            <a:r>
              <a:rPr lang="en-GB" dirty="0"/>
              <a:t>Certain individuals were ‘victim prone’</a:t>
            </a:r>
          </a:p>
          <a:p>
            <a:pPr fontAlgn="base"/>
            <a:r>
              <a:rPr lang="en-GB" dirty="0"/>
              <a:t>Victim and the Criminal not in isolation but together.</a:t>
            </a:r>
          </a:p>
          <a:p>
            <a:pPr fontAlgn="base"/>
            <a:endParaRPr lang="en-GB" dirty="0"/>
          </a:p>
          <a:p>
            <a:endParaRPr lang="en-GB" dirty="0"/>
          </a:p>
        </p:txBody>
      </p:sp>
      <p:pic>
        <p:nvPicPr>
          <p:cNvPr id="5" name="Audio 4">
            <a:hlinkClick r:id="" action="ppaction://media"/>
            <a:extLst>
              <a:ext uri="{FF2B5EF4-FFF2-40B4-BE49-F238E27FC236}">
                <a16:creationId xmlns:a16="http://schemas.microsoft.com/office/drawing/2014/main" id="{D5A7AAF9-49A8-47DB-B9B3-D5741E03F41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74185548"/>
      </p:ext>
    </p:extLst>
  </p:cSld>
  <p:clrMapOvr>
    <a:masterClrMapping/>
  </p:clrMapOvr>
  <mc:AlternateContent xmlns:mc="http://schemas.openxmlformats.org/markup-compatibility/2006">
    <mc:Choice xmlns:p14="http://schemas.microsoft.com/office/powerpoint/2010/main" Requires="p14">
      <p:transition spd="slow" p14:dur="2000" advTm="121218"/>
    </mc:Choice>
    <mc:Fallback>
      <p:transition spd="slow" advTm="1212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3775" y="1106007"/>
            <a:ext cx="10550025" cy="1182927"/>
          </a:xfrm>
        </p:spPr>
        <p:txBody>
          <a:bodyPr anchor="b">
            <a:normAutofit/>
          </a:bodyPr>
          <a:lstStyle/>
          <a:p>
            <a:r>
              <a:rPr lang="en-GB" sz="5600" b="1"/>
              <a:t>Hans Von Hentig</a:t>
            </a:r>
            <a:endParaRPr lang="en-GB" sz="5600"/>
          </a:p>
        </p:txBody>
      </p:sp>
      <p:sp>
        <p:nvSpPr>
          <p:cNvPr id="3" name="Content Placeholder 2"/>
          <p:cNvSpPr>
            <a:spLocks noGrp="1"/>
          </p:cNvSpPr>
          <p:nvPr>
            <p:ph idx="1"/>
          </p:nvPr>
        </p:nvSpPr>
        <p:spPr>
          <a:xfrm>
            <a:off x="803775" y="2288934"/>
            <a:ext cx="10550025" cy="3987361"/>
          </a:xfrm>
        </p:spPr>
        <p:txBody>
          <a:bodyPr vert="horz" lIns="91440" tIns="45720" rIns="91440" bIns="45720" rtlCol="0" anchor="t">
            <a:normAutofit/>
          </a:bodyPr>
          <a:lstStyle/>
          <a:p>
            <a:r>
              <a:rPr lang="en-GB" sz="2400" dirty="0">
                <a:solidFill>
                  <a:schemeClr val="tx1">
                    <a:alpha val="80000"/>
                  </a:schemeClr>
                </a:solidFill>
              </a:rPr>
              <a:t>Stated that victims may provoke victimisation:</a:t>
            </a:r>
          </a:p>
          <a:p>
            <a:r>
              <a:rPr lang="en-GB" sz="2400" dirty="0">
                <a:solidFill>
                  <a:schemeClr val="tx1">
                    <a:alpha val="80000"/>
                  </a:schemeClr>
                </a:solidFill>
              </a:rPr>
              <a:t>Identified 13 Predispositions:</a:t>
            </a:r>
          </a:p>
          <a:p>
            <a:pPr marL="514350" indent="-514350">
              <a:buFont typeface="+mj-lt"/>
              <a:buAutoNum type="arabicPeriod"/>
            </a:pPr>
            <a:r>
              <a:rPr lang="en-GB" sz="2400" dirty="0">
                <a:solidFill>
                  <a:schemeClr val="tx1">
                    <a:alpha val="80000"/>
                  </a:schemeClr>
                </a:solidFill>
              </a:rPr>
              <a:t>Young, old &amp; female – ignorant of risk taking or be taking advantage of.</a:t>
            </a:r>
          </a:p>
          <a:p>
            <a:pPr marL="514350" indent="-514350">
              <a:buFont typeface="+mj-lt"/>
              <a:buAutoNum type="arabicPeriod"/>
            </a:pPr>
            <a:r>
              <a:rPr lang="en-GB" sz="2400" dirty="0">
                <a:solidFill>
                  <a:schemeClr val="tx1">
                    <a:alpha val="80000"/>
                  </a:schemeClr>
                </a:solidFill>
              </a:rPr>
              <a:t>Immigrants – due to their social status and lack of activity in the community.</a:t>
            </a:r>
          </a:p>
          <a:p>
            <a:pPr marL="514350" indent="-514350">
              <a:buFont typeface="+mj-lt"/>
              <a:buAutoNum type="arabicPeriod"/>
            </a:pPr>
            <a:r>
              <a:rPr lang="en-GB" sz="2400" dirty="0">
                <a:solidFill>
                  <a:schemeClr val="tx1">
                    <a:alpha val="80000"/>
                  </a:schemeClr>
                </a:solidFill>
              </a:rPr>
              <a:t>Mentally ill/depressed – don’t recognise or respond to danger due to mental state</a:t>
            </a:r>
          </a:p>
          <a:p>
            <a:pPr marL="514350" indent="-514350">
              <a:buFont typeface="+mj-lt"/>
              <a:buAutoNum type="arabicPeriod"/>
            </a:pPr>
            <a:r>
              <a:rPr lang="en-GB" sz="2400" dirty="0">
                <a:solidFill>
                  <a:schemeClr val="tx1">
                    <a:alpha val="80000"/>
                  </a:schemeClr>
                </a:solidFill>
              </a:rPr>
              <a:t>Tormentors – provoke violence</a:t>
            </a:r>
          </a:p>
          <a:p>
            <a:pPr marL="514350" indent="-514350">
              <a:buFont typeface="+mj-lt"/>
              <a:buAutoNum type="arabicPeriod"/>
            </a:pPr>
            <a:r>
              <a:rPr lang="en-GB" sz="2400" dirty="0">
                <a:solidFill>
                  <a:schemeClr val="tx1">
                    <a:alpha val="80000"/>
                  </a:schemeClr>
                </a:solidFill>
              </a:rPr>
              <a:t>The blocked  - caught in poor decisions</a:t>
            </a:r>
          </a:p>
        </p:txBody>
      </p:sp>
      <p:pic>
        <p:nvPicPr>
          <p:cNvPr id="5" name="Audio 4">
            <a:hlinkClick r:id="" action="ppaction://media"/>
            <a:extLst>
              <a:ext uri="{FF2B5EF4-FFF2-40B4-BE49-F238E27FC236}">
                <a16:creationId xmlns:a16="http://schemas.microsoft.com/office/drawing/2014/main" id="{A1CDEBC8-9475-4B63-97D5-1E2F68E9823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220727507"/>
      </p:ext>
    </p:extLst>
  </p:cSld>
  <p:clrMapOvr>
    <a:masterClrMapping/>
  </p:clrMapOvr>
  <mc:AlternateContent xmlns:mc="http://schemas.openxmlformats.org/markup-compatibility/2006">
    <mc:Choice xmlns:p14="http://schemas.microsoft.com/office/powerpoint/2010/main" Requires="p14">
      <p:transition spd="slow" p14:dur="2000" advTm="194872"/>
    </mc:Choice>
    <mc:Fallback>
      <p:transition spd="slow" advTm="1948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28C2A-91F9-4DBA-9C6D-86B8F3421372}"/>
              </a:ext>
            </a:extLst>
          </p:cNvPr>
          <p:cNvSpPr>
            <a:spLocks noGrp="1"/>
          </p:cNvSpPr>
          <p:nvPr>
            <p:ph type="title"/>
          </p:nvPr>
        </p:nvSpPr>
        <p:spPr>
          <a:xfrm>
            <a:off x="1245072" y="1289765"/>
            <a:ext cx="3651101" cy="4270963"/>
          </a:xfrm>
        </p:spPr>
        <p:txBody>
          <a:bodyPr anchor="ctr">
            <a:normAutofit/>
          </a:bodyPr>
          <a:lstStyle/>
          <a:p>
            <a:pPr algn="ctr"/>
            <a:br>
              <a:rPr lang="en-GB" sz="5200">
                <a:solidFill>
                  <a:srgbClr val="FFFFFF"/>
                </a:solidFill>
              </a:rPr>
            </a:br>
            <a:r>
              <a:rPr lang="en-GB" sz="5200">
                <a:solidFill>
                  <a:srgbClr val="FFFFFF"/>
                </a:solidFill>
              </a:rPr>
              <a:t>Mendelsohn (1950’s) </a:t>
            </a:r>
            <a:br>
              <a:rPr lang="en-GB" sz="5200">
                <a:solidFill>
                  <a:srgbClr val="FFFFFF"/>
                </a:solidFill>
              </a:rPr>
            </a:br>
            <a:endParaRPr lang="en-GB" sz="5200">
              <a:solidFill>
                <a:srgbClr val="FFFFFF"/>
              </a:solidFill>
            </a:endParaRPr>
          </a:p>
        </p:txBody>
      </p:sp>
      <p:sp>
        <p:nvSpPr>
          <p:cNvPr id="3" name="Content Placeholder 2">
            <a:extLst>
              <a:ext uri="{FF2B5EF4-FFF2-40B4-BE49-F238E27FC236}">
                <a16:creationId xmlns:a16="http://schemas.microsoft.com/office/drawing/2014/main" id="{9FF73456-0FD7-4887-91C3-3B1C2539FDE2}"/>
              </a:ext>
            </a:extLst>
          </p:cNvPr>
          <p:cNvSpPr>
            <a:spLocks noGrp="1"/>
          </p:cNvSpPr>
          <p:nvPr>
            <p:ph idx="1"/>
          </p:nvPr>
        </p:nvSpPr>
        <p:spPr>
          <a:xfrm>
            <a:off x="6297233" y="518400"/>
            <a:ext cx="4771607" cy="5837949"/>
          </a:xfrm>
        </p:spPr>
        <p:txBody>
          <a:bodyPr anchor="ctr">
            <a:normAutofit/>
          </a:bodyPr>
          <a:lstStyle/>
          <a:p>
            <a:pPr fontAlgn="base"/>
            <a:r>
              <a:rPr lang="en-GB" sz="2400" dirty="0">
                <a:solidFill>
                  <a:schemeClr val="tx1">
                    <a:alpha val="80000"/>
                  </a:schemeClr>
                </a:solidFill>
              </a:rPr>
              <a:t>Examined the relationship between victims and offenders. </a:t>
            </a:r>
          </a:p>
          <a:p>
            <a:pPr fontAlgn="base"/>
            <a:r>
              <a:rPr lang="en-GB" sz="2400" dirty="0">
                <a:solidFill>
                  <a:schemeClr val="tx1">
                    <a:alpha val="80000"/>
                  </a:schemeClr>
                </a:solidFill>
              </a:rPr>
              <a:t>Early work was especially focused around victim actions and weaknesses.</a:t>
            </a:r>
          </a:p>
          <a:p>
            <a:pPr fontAlgn="base"/>
            <a:r>
              <a:rPr lang="en-GB" sz="2400" dirty="0">
                <a:solidFill>
                  <a:schemeClr val="tx1">
                    <a:alpha val="80000"/>
                  </a:schemeClr>
                </a:solidFill>
              </a:rPr>
              <a:t>He attempted to qualify the ‘victims guilt contributes to the crime’.</a:t>
            </a:r>
          </a:p>
          <a:p>
            <a:pPr fontAlgn="base"/>
            <a:r>
              <a:rPr lang="en-GB" sz="2400" dirty="0">
                <a:solidFill>
                  <a:schemeClr val="tx1">
                    <a:alpha val="80000"/>
                  </a:schemeClr>
                </a:solidFill>
              </a:rPr>
              <a:t>Ranging from ‘completely innocent’  to the ‘most guilty victim’</a:t>
            </a:r>
          </a:p>
          <a:p>
            <a:pPr fontAlgn="base"/>
            <a:r>
              <a:rPr lang="en-GB" sz="2400" dirty="0">
                <a:solidFill>
                  <a:schemeClr val="tx1">
                    <a:alpha val="80000"/>
                  </a:schemeClr>
                </a:solidFill>
              </a:rPr>
              <a:t>The ‘victim blaming’ attracted considerable criticism</a:t>
            </a:r>
          </a:p>
          <a:p>
            <a:endParaRPr lang="en-GB" sz="2000" dirty="0">
              <a:solidFill>
                <a:schemeClr val="tx1">
                  <a:alpha val="80000"/>
                </a:schemeClr>
              </a:solidFill>
            </a:endParaRPr>
          </a:p>
        </p:txBody>
      </p:sp>
      <p:pic>
        <p:nvPicPr>
          <p:cNvPr id="6" name="Audio 5">
            <a:hlinkClick r:id="" action="ppaction://media"/>
            <a:extLst>
              <a:ext uri="{FF2B5EF4-FFF2-40B4-BE49-F238E27FC236}">
                <a16:creationId xmlns:a16="http://schemas.microsoft.com/office/drawing/2014/main" id="{14F1DAF8-3A4F-441B-8E59-8F679BFE787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291083068"/>
      </p:ext>
    </p:extLst>
  </p:cSld>
  <p:clrMapOvr>
    <a:masterClrMapping/>
  </p:clrMapOvr>
  <mc:AlternateContent xmlns:mc="http://schemas.openxmlformats.org/markup-compatibility/2006">
    <mc:Choice xmlns:p14="http://schemas.microsoft.com/office/powerpoint/2010/main" Requires="p14">
      <p:transition spd="slow" p14:dur="2000" advTm="114113"/>
    </mc:Choice>
    <mc:Fallback>
      <p:transition spd="slow" advTm="1141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C53D4-5EAA-416A-9A0F-B3BB0C9E8108}"/>
              </a:ext>
            </a:extLst>
          </p:cNvPr>
          <p:cNvSpPr>
            <a:spLocks noGrp="1"/>
          </p:cNvSpPr>
          <p:nvPr>
            <p:ph type="title"/>
          </p:nvPr>
        </p:nvSpPr>
        <p:spPr>
          <a:xfrm>
            <a:off x="838200" y="365126"/>
            <a:ext cx="10515600" cy="861002"/>
          </a:xfrm>
        </p:spPr>
        <p:txBody>
          <a:bodyPr/>
          <a:lstStyle/>
          <a:p>
            <a:r>
              <a:rPr lang="en-GB"/>
              <a:t>Wolfgang, Marvin</a:t>
            </a:r>
            <a:endParaRPr lang="en-GB" dirty="0"/>
          </a:p>
        </p:txBody>
      </p:sp>
      <p:sp>
        <p:nvSpPr>
          <p:cNvPr id="3" name="Content Placeholder 2">
            <a:extLst>
              <a:ext uri="{FF2B5EF4-FFF2-40B4-BE49-F238E27FC236}">
                <a16:creationId xmlns:a16="http://schemas.microsoft.com/office/drawing/2014/main" id="{065E1299-152B-4F90-97B2-E9A3E40CBF75}"/>
              </a:ext>
            </a:extLst>
          </p:cNvPr>
          <p:cNvSpPr>
            <a:spLocks noGrp="1"/>
          </p:cNvSpPr>
          <p:nvPr>
            <p:ph idx="1"/>
          </p:nvPr>
        </p:nvSpPr>
        <p:spPr>
          <a:xfrm>
            <a:off x="838200" y="1226128"/>
            <a:ext cx="10515600" cy="4950835"/>
          </a:xfrm>
        </p:spPr>
        <p:txBody>
          <a:bodyPr>
            <a:normAutofit lnSpcReduction="10000"/>
          </a:bodyPr>
          <a:lstStyle/>
          <a:p>
            <a:r>
              <a:rPr lang="en-GB" i="1" dirty="0"/>
              <a:t>Patterns in Criminal Homicide </a:t>
            </a:r>
            <a:r>
              <a:rPr lang="en-GB" dirty="0"/>
              <a:t>(1958)</a:t>
            </a:r>
          </a:p>
          <a:p>
            <a:r>
              <a:rPr lang="en-GB" dirty="0"/>
              <a:t>‘victims were a direct positive precipitator in the crime’</a:t>
            </a:r>
          </a:p>
          <a:p>
            <a:r>
              <a:rPr lang="en-GB" dirty="0"/>
              <a:t>588 homicides Philadelphia 26% of homicides was victim-initiated </a:t>
            </a:r>
          </a:p>
          <a:p>
            <a:r>
              <a:rPr lang="en-GB" dirty="0"/>
              <a:t>Inspired other studies Amir </a:t>
            </a:r>
            <a:r>
              <a:rPr lang="en-GB" i="1" dirty="0"/>
              <a:t>Patterns of Forcible Rape </a:t>
            </a:r>
            <a:r>
              <a:rPr lang="en-GB" dirty="0"/>
              <a:t>(1971)</a:t>
            </a:r>
          </a:p>
          <a:p>
            <a:r>
              <a:rPr lang="en-GB" dirty="0"/>
              <a:t>646 forcible rapes in Philadelphia</a:t>
            </a:r>
          </a:p>
          <a:p>
            <a:r>
              <a:rPr lang="en-GB" dirty="0"/>
              <a:t>19% of these rapes were victim-initiated (agreeing to sexual relations but retracting)</a:t>
            </a:r>
          </a:p>
          <a:p>
            <a:r>
              <a:rPr lang="en-GB" dirty="0"/>
              <a:t>Was criticised Feminist movement, police attitude to rape victims, factors on the victim “ walk in dark alleys after dark”.</a:t>
            </a:r>
          </a:p>
          <a:p>
            <a:r>
              <a:rPr lang="en-GB" dirty="0"/>
              <a:t>Rape victims blamed for what they wear, drunk, nightclubs, sexual partners – always revisited evening today. </a:t>
            </a:r>
          </a:p>
          <a:p>
            <a:endParaRPr lang="en-GB" dirty="0"/>
          </a:p>
        </p:txBody>
      </p:sp>
      <p:pic>
        <p:nvPicPr>
          <p:cNvPr id="5" name="Audio 4">
            <a:hlinkClick r:id="" action="ppaction://media"/>
            <a:extLst>
              <a:ext uri="{FF2B5EF4-FFF2-40B4-BE49-F238E27FC236}">
                <a16:creationId xmlns:a16="http://schemas.microsoft.com/office/drawing/2014/main" id="{3D9B41CE-6A4E-489D-9B68-818CE12FA8E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709688385"/>
      </p:ext>
    </p:extLst>
  </p:cSld>
  <p:clrMapOvr>
    <a:masterClrMapping/>
  </p:clrMapOvr>
  <mc:AlternateContent xmlns:mc="http://schemas.openxmlformats.org/markup-compatibility/2006">
    <mc:Choice xmlns:p14="http://schemas.microsoft.com/office/powerpoint/2010/main" Requires="p14">
      <p:transition spd="slow" p14:dur="2000" advTm="138261"/>
    </mc:Choice>
    <mc:Fallback>
      <p:transition spd="slow" advTm="1382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9EADF-C8AB-4284-9EFD-D7113168B6B2}"/>
              </a:ext>
            </a:extLst>
          </p:cNvPr>
          <p:cNvSpPr>
            <a:spLocks noGrp="1"/>
          </p:cNvSpPr>
          <p:nvPr>
            <p:ph type="title"/>
          </p:nvPr>
        </p:nvSpPr>
        <p:spPr>
          <a:xfrm>
            <a:off x="803775" y="1106008"/>
            <a:ext cx="10550025" cy="911234"/>
          </a:xfrm>
        </p:spPr>
        <p:txBody>
          <a:bodyPr anchor="b">
            <a:normAutofit/>
          </a:bodyPr>
          <a:lstStyle/>
          <a:p>
            <a:r>
              <a:rPr lang="en-GB" sz="5600" dirty="0"/>
              <a:t>Victimology</a:t>
            </a:r>
          </a:p>
        </p:txBody>
      </p:sp>
      <p:sp>
        <p:nvSpPr>
          <p:cNvPr id="3" name="Content Placeholder 2">
            <a:extLst>
              <a:ext uri="{FF2B5EF4-FFF2-40B4-BE49-F238E27FC236}">
                <a16:creationId xmlns:a16="http://schemas.microsoft.com/office/drawing/2014/main" id="{C7C0E499-2973-4581-A269-A56EEBE8F432}"/>
              </a:ext>
            </a:extLst>
          </p:cNvPr>
          <p:cNvSpPr>
            <a:spLocks noGrp="1"/>
          </p:cNvSpPr>
          <p:nvPr>
            <p:ph idx="1"/>
          </p:nvPr>
        </p:nvSpPr>
        <p:spPr>
          <a:xfrm>
            <a:off x="803775" y="2464461"/>
            <a:ext cx="10550025" cy="3811834"/>
          </a:xfrm>
        </p:spPr>
        <p:txBody>
          <a:bodyPr anchor="t">
            <a:normAutofit/>
          </a:bodyPr>
          <a:lstStyle/>
          <a:p>
            <a:r>
              <a:rPr lang="en-GB" sz="2400" dirty="0">
                <a:solidFill>
                  <a:schemeClr val="tx1">
                    <a:alpha val="80000"/>
                  </a:schemeClr>
                </a:solidFill>
              </a:rPr>
              <a:t>Victimology attempts to understand why some people are more prone than others in becoming victims of crime. </a:t>
            </a:r>
          </a:p>
          <a:p>
            <a:r>
              <a:rPr lang="en-GB" sz="2400" dirty="0">
                <a:solidFill>
                  <a:schemeClr val="tx1">
                    <a:alpha val="80000"/>
                  </a:schemeClr>
                </a:solidFill>
              </a:rPr>
              <a:t>4 theories to explain why:</a:t>
            </a:r>
          </a:p>
          <a:p>
            <a:r>
              <a:rPr lang="en-GB" sz="2400" i="1" dirty="0">
                <a:solidFill>
                  <a:schemeClr val="tx1">
                    <a:alpha val="80000"/>
                  </a:schemeClr>
                </a:solidFill>
              </a:rPr>
              <a:t>Victim Precipitation Theory</a:t>
            </a:r>
          </a:p>
          <a:p>
            <a:r>
              <a:rPr lang="en-GB" sz="2400" i="1" dirty="0">
                <a:solidFill>
                  <a:schemeClr val="tx1">
                    <a:alpha val="80000"/>
                  </a:schemeClr>
                </a:solidFill>
              </a:rPr>
              <a:t>Lifestyle Theory</a:t>
            </a:r>
          </a:p>
          <a:p>
            <a:r>
              <a:rPr lang="en-GB" sz="2400" i="1" dirty="0">
                <a:solidFill>
                  <a:schemeClr val="tx1">
                    <a:alpha val="80000"/>
                  </a:schemeClr>
                </a:solidFill>
              </a:rPr>
              <a:t>Deviant Place Theory</a:t>
            </a:r>
          </a:p>
          <a:p>
            <a:r>
              <a:rPr lang="en-GB" sz="2400" i="1" dirty="0">
                <a:solidFill>
                  <a:schemeClr val="tx1">
                    <a:alpha val="80000"/>
                  </a:schemeClr>
                </a:solidFill>
              </a:rPr>
              <a:t>Routine Activities Theory </a:t>
            </a:r>
            <a:br>
              <a:rPr lang="en-GB" sz="2000" i="1" dirty="0">
                <a:solidFill>
                  <a:schemeClr val="tx1">
                    <a:alpha val="80000"/>
                  </a:schemeClr>
                </a:solidFill>
              </a:rPr>
            </a:br>
            <a:br>
              <a:rPr lang="en-GB" sz="2000" i="1" dirty="0">
                <a:solidFill>
                  <a:schemeClr val="tx1">
                    <a:alpha val="80000"/>
                  </a:schemeClr>
                </a:solidFill>
              </a:rPr>
            </a:br>
            <a:endParaRPr lang="en-GB" sz="2000" i="1" dirty="0">
              <a:solidFill>
                <a:schemeClr val="tx1">
                  <a:alpha val="80000"/>
                </a:schemeClr>
              </a:solidFill>
            </a:endParaRPr>
          </a:p>
          <a:p>
            <a:endParaRPr lang="en-GB" sz="2000" dirty="0">
              <a:solidFill>
                <a:schemeClr val="tx1">
                  <a:alpha val="80000"/>
                </a:schemeClr>
              </a:solidFill>
            </a:endParaRPr>
          </a:p>
        </p:txBody>
      </p:sp>
      <p:pic>
        <p:nvPicPr>
          <p:cNvPr id="4" name="Audio 3">
            <a:hlinkClick r:id="" action="ppaction://media"/>
            <a:extLst>
              <a:ext uri="{FF2B5EF4-FFF2-40B4-BE49-F238E27FC236}">
                <a16:creationId xmlns:a16="http://schemas.microsoft.com/office/drawing/2014/main" id="{E2110287-177C-443B-A08B-D6A6C8265E2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983403402"/>
      </p:ext>
    </p:extLst>
  </p:cSld>
  <p:clrMapOvr>
    <a:masterClrMapping/>
  </p:clrMapOvr>
  <mc:AlternateContent xmlns:mc="http://schemas.openxmlformats.org/markup-compatibility/2006">
    <mc:Choice xmlns:p14="http://schemas.microsoft.com/office/powerpoint/2010/main" Requires="p14">
      <p:transition spd="slow" p14:dur="2000" advTm="26341"/>
    </mc:Choice>
    <mc:Fallback>
      <p:transition spd="slow" advTm="263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07EED-4BB0-4BC7-856A-36E83F2533D4}"/>
              </a:ext>
            </a:extLst>
          </p:cNvPr>
          <p:cNvSpPr>
            <a:spLocks noGrp="1"/>
          </p:cNvSpPr>
          <p:nvPr>
            <p:ph type="title"/>
          </p:nvPr>
        </p:nvSpPr>
        <p:spPr>
          <a:xfrm>
            <a:off x="838200" y="365125"/>
            <a:ext cx="10515600" cy="739775"/>
          </a:xfrm>
        </p:spPr>
        <p:txBody>
          <a:bodyPr/>
          <a:lstStyle/>
          <a:p>
            <a:r>
              <a:rPr lang="en-GB" dirty="0"/>
              <a:t>Victimology Theory</a:t>
            </a:r>
          </a:p>
        </p:txBody>
      </p:sp>
      <p:sp>
        <p:nvSpPr>
          <p:cNvPr id="3" name="Content Placeholder 2">
            <a:extLst>
              <a:ext uri="{FF2B5EF4-FFF2-40B4-BE49-F238E27FC236}">
                <a16:creationId xmlns:a16="http://schemas.microsoft.com/office/drawing/2014/main" id="{B596513B-5931-4A1D-8EBC-267C7029C7E9}"/>
              </a:ext>
            </a:extLst>
          </p:cNvPr>
          <p:cNvSpPr>
            <a:spLocks noGrp="1"/>
          </p:cNvSpPr>
          <p:nvPr>
            <p:ph idx="1"/>
          </p:nvPr>
        </p:nvSpPr>
        <p:spPr>
          <a:xfrm>
            <a:off x="838200" y="1200150"/>
            <a:ext cx="10515600" cy="4976813"/>
          </a:xfrm>
        </p:spPr>
        <p:txBody>
          <a:bodyPr vert="horz" lIns="91440" tIns="45720" rIns="91440" bIns="45720" rtlCol="0" anchor="t">
            <a:normAutofit/>
          </a:bodyPr>
          <a:lstStyle/>
          <a:p>
            <a:r>
              <a:rPr lang="en-GB" i="1" dirty="0"/>
              <a:t>Victim Precipitation Theory</a:t>
            </a:r>
          </a:p>
          <a:p>
            <a:endParaRPr lang="en-GB" i="1" dirty="0"/>
          </a:p>
          <a:p>
            <a:r>
              <a:rPr lang="en-GB" dirty="0"/>
              <a:t>theory, some people may initiate the confrontation that eventually leads to their injury or death.</a:t>
            </a:r>
          </a:p>
          <a:p>
            <a:r>
              <a:rPr lang="en-GB" dirty="0"/>
              <a:t>Domestic abuse victims often contribute to their attacks by pursuing a relationship with the attacker.</a:t>
            </a:r>
          </a:p>
          <a:p>
            <a:r>
              <a:rPr lang="en-GB" dirty="0"/>
              <a:t>A woman may become the target of domestic violence when she disobeys the wishes which results in a backlash from her jealous spouse or partner.</a:t>
            </a:r>
          </a:p>
          <a:p>
            <a:r>
              <a:rPr lang="en-GB" dirty="0"/>
              <a:t>Becoming a member of a gang. </a:t>
            </a:r>
          </a:p>
        </p:txBody>
      </p:sp>
      <p:pic>
        <p:nvPicPr>
          <p:cNvPr id="4" name="Audio 3">
            <a:hlinkClick r:id="" action="ppaction://media"/>
            <a:extLst>
              <a:ext uri="{FF2B5EF4-FFF2-40B4-BE49-F238E27FC236}">
                <a16:creationId xmlns:a16="http://schemas.microsoft.com/office/drawing/2014/main" id="{DDD4D484-1DF9-41A3-AD60-40BF33842D9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686628670"/>
      </p:ext>
    </p:extLst>
  </p:cSld>
  <p:clrMapOvr>
    <a:masterClrMapping/>
  </p:clrMapOvr>
  <mc:AlternateContent xmlns:mc="http://schemas.openxmlformats.org/markup-compatibility/2006">
    <mc:Choice xmlns:p14="http://schemas.microsoft.com/office/powerpoint/2010/main" Requires="p14">
      <p:transition spd="slow" p14:dur="2000" advTm="109492"/>
    </mc:Choice>
    <mc:Fallback>
      <p:transition spd="slow" advTm="1094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2AA38-419D-42D5-80CD-AA6C8071AF42}"/>
              </a:ext>
            </a:extLst>
          </p:cNvPr>
          <p:cNvSpPr>
            <a:spLocks noGrp="1"/>
          </p:cNvSpPr>
          <p:nvPr>
            <p:ph type="title"/>
          </p:nvPr>
        </p:nvSpPr>
        <p:spPr>
          <a:xfrm>
            <a:off x="838200" y="365125"/>
            <a:ext cx="10515600" cy="957237"/>
          </a:xfrm>
        </p:spPr>
        <p:txBody>
          <a:bodyPr>
            <a:normAutofit fontScale="90000"/>
          </a:bodyPr>
          <a:lstStyle/>
          <a:p>
            <a:br>
              <a:rPr lang="en-GB" i="1" dirty="0"/>
            </a:br>
            <a:r>
              <a:rPr lang="en-GB" i="1" dirty="0"/>
              <a:t>Lifestyle Theory</a:t>
            </a:r>
            <a:br>
              <a:rPr lang="en-GB" i="1" dirty="0"/>
            </a:br>
            <a:endParaRPr lang="en-GB" dirty="0"/>
          </a:p>
        </p:txBody>
      </p:sp>
      <p:sp>
        <p:nvSpPr>
          <p:cNvPr id="3" name="Content Placeholder 2">
            <a:extLst>
              <a:ext uri="{FF2B5EF4-FFF2-40B4-BE49-F238E27FC236}">
                <a16:creationId xmlns:a16="http://schemas.microsoft.com/office/drawing/2014/main" id="{C867A5C8-08CD-4DFD-9770-96C695F1EDC0}"/>
              </a:ext>
            </a:extLst>
          </p:cNvPr>
          <p:cNvSpPr>
            <a:spLocks noGrp="1"/>
          </p:cNvSpPr>
          <p:nvPr>
            <p:ph idx="1"/>
          </p:nvPr>
        </p:nvSpPr>
        <p:spPr/>
        <p:txBody>
          <a:bodyPr vert="horz" lIns="91440" tIns="45720" rIns="91440" bIns="45720" rtlCol="0" anchor="t">
            <a:normAutofit/>
          </a:bodyPr>
          <a:lstStyle/>
          <a:p>
            <a:r>
              <a:rPr lang="en-GB" dirty="0"/>
              <a:t>Some criminologists believe people may become crime victims because their lifestyle increases their </a:t>
            </a:r>
            <a:r>
              <a:rPr lang="en-GB" b="1" dirty="0"/>
              <a:t>exposure to criminal offenders</a:t>
            </a:r>
            <a:r>
              <a:rPr lang="en-GB" dirty="0"/>
              <a:t>.</a:t>
            </a:r>
          </a:p>
          <a:p>
            <a:r>
              <a:rPr lang="en-GB"/>
              <a:t>People who drink frequently have are most likely to be assaulted.</a:t>
            </a:r>
            <a:endParaRPr lang="en-GB">
              <a:cs typeface="Calibri"/>
            </a:endParaRPr>
          </a:p>
          <a:p>
            <a:r>
              <a:rPr lang="en-GB" dirty="0"/>
              <a:t>People who belong to groups that have an extremely risky life—homeless, drug users, gang members—are at high risk for victimisation; the more time they are exposed to street life, the greater their risk of becoming crime victims.</a:t>
            </a:r>
          </a:p>
          <a:p>
            <a:endParaRPr lang="en-GB" dirty="0"/>
          </a:p>
        </p:txBody>
      </p:sp>
      <p:pic>
        <p:nvPicPr>
          <p:cNvPr id="4" name="Audio 3">
            <a:hlinkClick r:id="" action="ppaction://media"/>
            <a:extLst>
              <a:ext uri="{FF2B5EF4-FFF2-40B4-BE49-F238E27FC236}">
                <a16:creationId xmlns:a16="http://schemas.microsoft.com/office/drawing/2014/main" id="{60327804-FD75-4B2C-A714-E4C24A158A3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590827722"/>
      </p:ext>
    </p:extLst>
  </p:cSld>
  <p:clrMapOvr>
    <a:masterClrMapping/>
  </p:clrMapOvr>
  <mc:AlternateContent xmlns:mc="http://schemas.openxmlformats.org/markup-compatibility/2006">
    <mc:Choice xmlns:p14="http://schemas.microsoft.com/office/powerpoint/2010/main" Requires="p14">
      <p:transition spd="slow" p14:dur="2000" advTm="80885"/>
    </mc:Choice>
    <mc:Fallback>
      <p:transition spd="slow" advTm="808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05E421-6DF6-4AC1-A92E-26C79160B2CB}"/>
              </a:ext>
            </a:extLst>
          </p:cNvPr>
          <p:cNvSpPr>
            <a:spLocks noGrp="1"/>
          </p:cNvSpPr>
          <p:nvPr>
            <p:ph type="title"/>
          </p:nvPr>
        </p:nvSpPr>
        <p:spPr>
          <a:xfrm>
            <a:off x="838200" y="365126"/>
            <a:ext cx="10515600" cy="892174"/>
          </a:xfrm>
        </p:spPr>
        <p:txBody>
          <a:bodyPr>
            <a:normAutofit fontScale="90000"/>
          </a:bodyPr>
          <a:lstStyle/>
          <a:p>
            <a:br>
              <a:rPr lang="en-GB" i="1" dirty="0"/>
            </a:br>
            <a:r>
              <a:rPr lang="en-GB" i="1" dirty="0"/>
              <a:t>Deviant Place Theory</a:t>
            </a:r>
            <a:br>
              <a:rPr lang="en-GB" i="1" dirty="0"/>
            </a:br>
            <a:endParaRPr lang="en-GB" dirty="0"/>
          </a:p>
        </p:txBody>
      </p:sp>
      <p:sp>
        <p:nvSpPr>
          <p:cNvPr id="3" name="Content Placeholder 2">
            <a:extLst>
              <a:ext uri="{FF2B5EF4-FFF2-40B4-BE49-F238E27FC236}">
                <a16:creationId xmlns:a16="http://schemas.microsoft.com/office/drawing/2014/main" id="{6F10EE85-34C4-4A99-A18B-448194BA7D18}"/>
              </a:ext>
            </a:extLst>
          </p:cNvPr>
          <p:cNvSpPr>
            <a:spLocks noGrp="1"/>
          </p:cNvSpPr>
          <p:nvPr>
            <p:ph idx="1"/>
          </p:nvPr>
        </p:nvSpPr>
        <p:spPr>
          <a:xfrm>
            <a:off x="838200" y="1257300"/>
            <a:ext cx="10515600" cy="4919663"/>
          </a:xfrm>
        </p:spPr>
        <p:txBody>
          <a:bodyPr vert="horz" lIns="91440" tIns="45720" rIns="91440" bIns="45720" rtlCol="0" anchor="t">
            <a:normAutofit/>
          </a:bodyPr>
          <a:lstStyle/>
          <a:p>
            <a:r>
              <a:rPr lang="en-GB" dirty="0"/>
              <a:t>The more often victims visit dangerous places, the more likely they will be exposed to crime and violence. </a:t>
            </a:r>
          </a:p>
          <a:p>
            <a:r>
              <a:rPr lang="en-GB" dirty="0"/>
              <a:t>Victims do not encourage crime, but are victim prone because they live in </a:t>
            </a:r>
            <a:r>
              <a:rPr lang="en-GB" b="1" dirty="0"/>
              <a:t>socially disorganised high-crime areas</a:t>
            </a:r>
          </a:p>
          <a:p>
            <a:r>
              <a:rPr lang="en-GB" dirty="0"/>
              <a:t>Victims have a greatest risk of </a:t>
            </a:r>
            <a:r>
              <a:rPr lang="en-GB"/>
              <a:t>encountering</a:t>
            </a:r>
            <a:r>
              <a:rPr lang="en-GB" dirty="0"/>
              <a:t> criminal offenders, irrespective of their own behaviour or lifestyle.</a:t>
            </a:r>
          </a:p>
          <a:p>
            <a:endParaRPr lang="en-GB" dirty="0"/>
          </a:p>
        </p:txBody>
      </p:sp>
      <p:pic>
        <p:nvPicPr>
          <p:cNvPr id="4" name="Audio 3">
            <a:hlinkClick r:id="" action="ppaction://media"/>
            <a:extLst>
              <a:ext uri="{FF2B5EF4-FFF2-40B4-BE49-F238E27FC236}">
                <a16:creationId xmlns:a16="http://schemas.microsoft.com/office/drawing/2014/main" id="{ED57DBBB-061B-4B2D-A6BC-2FA82FFBB61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581938718"/>
      </p:ext>
    </p:extLst>
  </p:cSld>
  <p:clrMapOvr>
    <a:masterClrMapping/>
  </p:clrMapOvr>
  <mc:AlternateContent xmlns:mc="http://schemas.openxmlformats.org/markup-compatibility/2006">
    <mc:Choice xmlns:p14="http://schemas.microsoft.com/office/powerpoint/2010/main" Requires="p14">
      <p:transition spd="slow" p14:dur="2000" advTm="98137"/>
    </mc:Choice>
    <mc:Fallback>
      <p:transition spd="slow" advTm="981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22B42-DE1C-4CAA-94DD-0D47478F431B}"/>
              </a:ext>
            </a:extLst>
          </p:cNvPr>
          <p:cNvSpPr>
            <a:spLocks noGrp="1"/>
          </p:cNvSpPr>
          <p:nvPr>
            <p:ph type="title"/>
          </p:nvPr>
        </p:nvSpPr>
        <p:spPr>
          <a:xfrm>
            <a:off x="838200" y="365125"/>
            <a:ext cx="10515600" cy="511175"/>
          </a:xfrm>
        </p:spPr>
        <p:txBody>
          <a:bodyPr>
            <a:normAutofit fontScale="90000"/>
          </a:bodyPr>
          <a:lstStyle/>
          <a:p>
            <a:br>
              <a:rPr lang="en-GB" i="1" dirty="0"/>
            </a:br>
            <a:r>
              <a:rPr lang="en-GB" i="1" dirty="0"/>
              <a:t>Routine Activities Theory</a:t>
            </a:r>
            <a:br>
              <a:rPr lang="en-GB" i="1" dirty="0"/>
            </a:br>
            <a:endParaRPr lang="en-GB" dirty="0"/>
          </a:p>
        </p:txBody>
      </p:sp>
      <p:sp>
        <p:nvSpPr>
          <p:cNvPr id="3" name="Content Placeholder 2">
            <a:extLst>
              <a:ext uri="{FF2B5EF4-FFF2-40B4-BE49-F238E27FC236}">
                <a16:creationId xmlns:a16="http://schemas.microsoft.com/office/drawing/2014/main" id="{2D7FD516-B1E0-4BC3-9223-BB19852294BF}"/>
              </a:ext>
            </a:extLst>
          </p:cNvPr>
          <p:cNvSpPr>
            <a:spLocks noGrp="1"/>
          </p:cNvSpPr>
          <p:nvPr>
            <p:ph idx="1"/>
          </p:nvPr>
        </p:nvSpPr>
        <p:spPr>
          <a:xfrm>
            <a:off x="838200" y="1276350"/>
            <a:ext cx="5015484" cy="4900613"/>
          </a:xfrm>
        </p:spPr>
        <p:txBody>
          <a:bodyPr>
            <a:normAutofit/>
          </a:bodyPr>
          <a:lstStyle/>
          <a:p>
            <a:r>
              <a:rPr lang="en-GB" dirty="0"/>
              <a:t>The availability of </a:t>
            </a:r>
            <a:r>
              <a:rPr lang="en-GB" b="1" dirty="0"/>
              <a:t>suitable targets</a:t>
            </a:r>
            <a:r>
              <a:rPr lang="en-GB" dirty="0"/>
              <a:t>, such as homes containing easily saleable goods.</a:t>
            </a:r>
          </a:p>
          <a:p>
            <a:r>
              <a:rPr lang="en-GB" dirty="0"/>
              <a:t>The </a:t>
            </a:r>
            <a:r>
              <a:rPr lang="en-GB" b="1" dirty="0"/>
              <a:t>absence of capable guardians</a:t>
            </a:r>
            <a:r>
              <a:rPr lang="en-GB" dirty="0"/>
              <a:t>, such as police, homeowners, neighbours &amp; home security. </a:t>
            </a:r>
          </a:p>
          <a:p>
            <a:r>
              <a:rPr lang="en-GB" dirty="0"/>
              <a:t>The presence of </a:t>
            </a:r>
            <a:r>
              <a:rPr lang="en-GB" b="1" dirty="0"/>
              <a:t>motivated or likely  offenders</a:t>
            </a:r>
            <a:r>
              <a:rPr lang="en-GB" dirty="0"/>
              <a:t>, ready to engage in  criminal behaviour.  </a:t>
            </a:r>
          </a:p>
        </p:txBody>
      </p:sp>
      <p:pic>
        <p:nvPicPr>
          <p:cNvPr id="4" name="Picture 3">
            <a:extLst>
              <a:ext uri="{FF2B5EF4-FFF2-40B4-BE49-F238E27FC236}">
                <a16:creationId xmlns:a16="http://schemas.microsoft.com/office/drawing/2014/main" id="{83A080F4-C663-4B32-8FB7-1289D6C2F18C}"/>
              </a:ext>
            </a:extLst>
          </p:cNvPr>
          <p:cNvPicPr>
            <a:picLocks noChangeAspect="1"/>
          </p:cNvPicPr>
          <p:nvPr/>
        </p:nvPicPr>
        <p:blipFill rotWithShape="1">
          <a:blip r:embed="rId5" cstate="print"/>
          <a:srcRect l="2370" r="4109"/>
          <a:stretch/>
        </p:blipFill>
        <p:spPr>
          <a:xfrm>
            <a:off x="6338316" y="1409701"/>
            <a:ext cx="5074070" cy="4767262"/>
          </a:xfrm>
          <a:prstGeom prst="rect">
            <a:avLst/>
          </a:prstGeom>
        </p:spPr>
      </p:pic>
      <p:pic>
        <p:nvPicPr>
          <p:cNvPr id="5" name="Audio 4">
            <a:hlinkClick r:id="" action="ppaction://media"/>
            <a:extLst>
              <a:ext uri="{FF2B5EF4-FFF2-40B4-BE49-F238E27FC236}">
                <a16:creationId xmlns:a16="http://schemas.microsoft.com/office/drawing/2014/main" id="{E679792E-45BE-43C9-A63A-2F21F097A8A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334444427"/>
      </p:ext>
    </p:extLst>
  </p:cSld>
  <p:clrMapOvr>
    <a:masterClrMapping/>
  </p:clrMapOvr>
  <mc:AlternateContent xmlns:mc="http://schemas.openxmlformats.org/markup-compatibility/2006">
    <mc:Choice xmlns:p14="http://schemas.microsoft.com/office/powerpoint/2010/main" Requires="p14">
      <p:transition spd="slow" p14:dur="2000" advTm="191113"/>
    </mc:Choice>
    <mc:Fallback>
      <p:transition spd="slow" advTm="1911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2A01F-7FFD-4749-99C6-D29A1DA59BCF}"/>
              </a:ext>
            </a:extLst>
          </p:cNvPr>
          <p:cNvSpPr>
            <a:spLocks noGrp="1"/>
          </p:cNvSpPr>
          <p:nvPr>
            <p:ph type="title"/>
          </p:nvPr>
        </p:nvSpPr>
        <p:spPr>
          <a:xfrm>
            <a:off x="838200" y="421109"/>
            <a:ext cx="10515600" cy="829193"/>
          </a:xfrm>
        </p:spPr>
        <p:txBody>
          <a:bodyPr>
            <a:normAutofit/>
          </a:bodyPr>
          <a:lstStyle/>
          <a:p>
            <a:r>
              <a:rPr lang="en-GB" dirty="0"/>
              <a:t>Recent movement </a:t>
            </a:r>
          </a:p>
        </p:txBody>
      </p:sp>
      <p:sp>
        <p:nvSpPr>
          <p:cNvPr id="3" name="Content Placeholder 2">
            <a:extLst>
              <a:ext uri="{FF2B5EF4-FFF2-40B4-BE49-F238E27FC236}">
                <a16:creationId xmlns:a16="http://schemas.microsoft.com/office/drawing/2014/main" id="{764C08B7-C0EB-4861-B537-6B61694A0780}"/>
              </a:ext>
            </a:extLst>
          </p:cNvPr>
          <p:cNvSpPr>
            <a:spLocks noGrp="1"/>
          </p:cNvSpPr>
          <p:nvPr>
            <p:ph idx="1"/>
          </p:nvPr>
        </p:nvSpPr>
        <p:spPr/>
        <p:txBody>
          <a:bodyPr/>
          <a:lstStyle/>
          <a:p>
            <a:pPr fontAlgn="base"/>
            <a:r>
              <a:rPr lang="en-GB" dirty="0"/>
              <a:t>1970’s  where victimology was formally recognized as a subfield within criminology.</a:t>
            </a:r>
          </a:p>
          <a:p>
            <a:pPr fontAlgn="base"/>
            <a:r>
              <a:rPr lang="en-GB" dirty="0"/>
              <a:t>Growth within victimology has been substantial. </a:t>
            </a:r>
          </a:p>
          <a:p>
            <a:pPr fontAlgn="base"/>
            <a:r>
              <a:rPr lang="en-GB" dirty="0"/>
              <a:t>Result of a heightened attention to victims of crime. Increased interest in data collection, theorists and legislation development directed toward the victim rather than the perpetrator. </a:t>
            </a:r>
          </a:p>
          <a:p>
            <a:pPr fontAlgn="base"/>
            <a:r>
              <a:rPr lang="en-GB" dirty="0"/>
              <a:t>Victims’ Rights movement has been influential in drawing attention to crime victims and to the field of victimology.</a:t>
            </a:r>
          </a:p>
          <a:p>
            <a:endParaRPr lang="en-GB" dirty="0"/>
          </a:p>
        </p:txBody>
      </p:sp>
      <p:pic>
        <p:nvPicPr>
          <p:cNvPr id="4" name="Audio 3">
            <a:hlinkClick r:id="" action="ppaction://media"/>
            <a:extLst>
              <a:ext uri="{FF2B5EF4-FFF2-40B4-BE49-F238E27FC236}">
                <a16:creationId xmlns:a16="http://schemas.microsoft.com/office/drawing/2014/main" id="{55056B30-6AE1-4457-BF56-FFDBF5174FF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811909454"/>
      </p:ext>
    </p:extLst>
  </p:cSld>
  <p:clrMapOvr>
    <a:masterClrMapping/>
  </p:clrMapOvr>
  <mc:AlternateContent xmlns:mc="http://schemas.openxmlformats.org/markup-compatibility/2006">
    <mc:Choice xmlns:p14="http://schemas.microsoft.com/office/powerpoint/2010/main" Requires="p14">
      <p:transition spd="slow" p14:dur="2000" advTm="120034"/>
    </mc:Choice>
    <mc:Fallback>
      <p:transition spd="slow" advTm="1200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B4D1B-4DEE-48D9-82DC-08F5A8742736}"/>
              </a:ext>
            </a:extLst>
          </p:cNvPr>
          <p:cNvSpPr>
            <a:spLocks noGrp="1"/>
          </p:cNvSpPr>
          <p:nvPr>
            <p:ph type="title"/>
          </p:nvPr>
        </p:nvSpPr>
        <p:spPr>
          <a:xfrm>
            <a:off x="1075767" y="1188637"/>
            <a:ext cx="2988234" cy="4480726"/>
          </a:xfrm>
        </p:spPr>
        <p:txBody>
          <a:bodyPr>
            <a:normAutofit/>
          </a:bodyPr>
          <a:lstStyle/>
          <a:p>
            <a:pPr algn="r"/>
            <a:r>
              <a:rPr lang="en-GB" sz="5600"/>
              <a:t>Other Countries</a:t>
            </a:r>
          </a:p>
        </p:txBody>
      </p:sp>
      <p:sp>
        <p:nvSpPr>
          <p:cNvPr id="3" name="Content Placeholder 2">
            <a:extLst>
              <a:ext uri="{FF2B5EF4-FFF2-40B4-BE49-F238E27FC236}">
                <a16:creationId xmlns:a16="http://schemas.microsoft.com/office/drawing/2014/main" id="{5D813B27-7EAD-42CD-B760-E38A34BAE814}"/>
              </a:ext>
            </a:extLst>
          </p:cNvPr>
          <p:cNvSpPr>
            <a:spLocks noGrp="1"/>
          </p:cNvSpPr>
          <p:nvPr>
            <p:ph idx="1"/>
          </p:nvPr>
        </p:nvSpPr>
        <p:spPr>
          <a:xfrm>
            <a:off x="5255260" y="800100"/>
            <a:ext cx="6041390" cy="5143500"/>
          </a:xfrm>
        </p:spPr>
        <p:txBody>
          <a:bodyPr vert="horz" lIns="91440" tIns="45720" rIns="91440" bIns="45720" rtlCol="0" anchor="ctr">
            <a:noAutofit/>
          </a:bodyPr>
          <a:lstStyle/>
          <a:p>
            <a:r>
              <a:rPr lang="en-GB" sz="2400" dirty="0"/>
              <a:t>Africa / Asia punishments were sever. Congo leaders would cut lips, hands, fingers off.</a:t>
            </a:r>
            <a:endParaRPr lang="en-GB" sz="2400" dirty="0">
              <a:cs typeface="Calibri"/>
            </a:endParaRPr>
          </a:p>
          <a:p>
            <a:r>
              <a:rPr lang="en-GB" sz="2400" dirty="0"/>
              <a:t>Old traditions set up communities</a:t>
            </a:r>
          </a:p>
          <a:p>
            <a:r>
              <a:rPr lang="en-GB" sz="2400" dirty="0"/>
              <a:t>A ‘wrongdoing’  - something that effected the relationship between the offender and victim as well as the wider relationships. </a:t>
            </a:r>
          </a:p>
          <a:p>
            <a:r>
              <a:rPr lang="en-GB" sz="2400" dirty="0"/>
              <a:t>The act may be minor, but the effect sever.</a:t>
            </a:r>
          </a:p>
          <a:p>
            <a:r>
              <a:rPr lang="en-GB" sz="2400" dirty="0"/>
              <a:t>Arabic countries – Qur’an, traditions &amp; law.</a:t>
            </a:r>
          </a:p>
          <a:p>
            <a:pPr lvl="1"/>
            <a:r>
              <a:rPr lang="en-GB" dirty="0"/>
              <a:t>Rape victims – should not be punishable (eyes of the law) but in practice rape is treated as consensual (traditional). </a:t>
            </a:r>
          </a:p>
        </p:txBody>
      </p:sp>
      <p:pic>
        <p:nvPicPr>
          <p:cNvPr id="4" name="Audio 3">
            <a:hlinkClick r:id="" action="ppaction://media"/>
            <a:extLst>
              <a:ext uri="{FF2B5EF4-FFF2-40B4-BE49-F238E27FC236}">
                <a16:creationId xmlns:a16="http://schemas.microsoft.com/office/drawing/2014/main" id="{8934EC46-1F8D-4AE0-AC79-E6A58D096C6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78012549"/>
      </p:ext>
    </p:extLst>
  </p:cSld>
  <p:clrMapOvr>
    <a:masterClrMapping/>
  </p:clrMapOvr>
  <mc:AlternateContent xmlns:mc="http://schemas.openxmlformats.org/markup-compatibility/2006">
    <mc:Choice xmlns:p14="http://schemas.microsoft.com/office/powerpoint/2010/main" Requires="p14">
      <p:transition spd="slow" p14:dur="2000" advTm="116365"/>
    </mc:Choice>
    <mc:Fallback>
      <p:transition spd="slow" advTm="1163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06029"/>
          </a:xfrm>
        </p:spPr>
        <p:txBody>
          <a:bodyPr>
            <a:normAutofit/>
          </a:bodyPr>
          <a:lstStyle/>
          <a:p>
            <a:r>
              <a:rPr lang="en-GB" dirty="0"/>
              <a:t>What Victim’s felt</a:t>
            </a:r>
          </a:p>
        </p:txBody>
      </p:sp>
      <p:sp>
        <p:nvSpPr>
          <p:cNvPr id="3" name="Content Placeholder 2"/>
          <p:cNvSpPr>
            <a:spLocks noGrp="1"/>
          </p:cNvSpPr>
          <p:nvPr>
            <p:ph idx="1"/>
          </p:nvPr>
        </p:nvSpPr>
        <p:spPr>
          <a:xfrm>
            <a:off x="838200" y="1358537"/>
            <a:ext cx="10515600" cy="4818426"/>
          </a:xfrm>
        </p:spPr>
        <p:txBody>
          <a:bodyPr/>
          <a:lstStyle/>
          <a:p>
            <a:r>
              <a:rPr lang="en-GB" dirty="0"/>
              <a:t>Studies show that victims were dissatisfied with the treatment they received from the criminal justice system agencies</a:t>
            </a:r>
          </a:p>
          <a:p>
            <a:r>
              <a:rPr lang="en-GB" dirty="0"/>
              <a:t>Report to police nothing else would be done</a:t>
            </a:r>
          </a:p>
          <a:p>
            <a:r>
              <a:rPr lang="en-GB" dirty="0"/>
              <a:t>No practical help (change of locks/doors/windows)</a:t>
            </a:r>
          </a:p>
          <a:p>
            <a:r>
              <a:rPr lang="en-GB" dirty="0"/>
              <a:t>Giving evidence – witnesses were given little information on what was expected of them</a:t>
            </a:r>
          </a:p>
          <a:p>
            <a:r>
              <a:rPr lang="en-GB" dirty="0"/>
              <a:t>Medical Help </a:t>
            </a:r>
          </a:p>
          <a:p>
            <a:r>
              <a:rPr lang="en-GB" dirty="0"/>
              <a:t>Fear of crime / emotional support</a:t>
            </a:r>
          </a:p>
          <a:p>
            <a:r>
              <a:rPr lang="en-GB" dirty="0"/>
              <a:t>No compensation </a:t>
            </a:r>
          </a:p>
          <a:p>
            <a:endParaRPr lang="en-GB" dirty="0"/>
          </a:p>
        </p:txBody>
      </p:sp>
      <p:pic>
        <p:nvPicPr>
          <p:cNvPr id="4" name="Audio 3">
            <a:hlinkClick r:id="" action="ppaction://media"/>
            <a:extLst>
              <a:ext uri="{FF2B5EF4-FFF2-40B4-BE49-F238E27FC236}">
                <a16:creationId xmlns:a16="http://schemas.microsoft.com/office/drawing/2014/main" id="{0E02CDF2-F217-4FCD-8944-01B7EDB3396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655664187"/>
      </p:ext>
    </p:extLst>
  </p:cSld>
  <p:clrMapOvr>
    <a:masterClrMapping/>
  </p:clrMapOvr>
  <mc:AlternateContent xmlns:mc="http://schemas.openxmlformats.org/markup-compatibility/2006">
    <mc:Choice xmlns:p14="http://schemas.microsoft.com/office/powerpoint/2010/main" Requires="p14">
      <p:transition spd="slow" p14:dur="2000" advTm="165429"/>
    </mc:Choice>
    <mc:Fallback>
      <p:transition spd="slow" advTm="1654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2E0AF-C0DA-47AE-9D72-9BFDB8E71A25}"/>
              </a:ext>
            </a:extLst>
          </p:cNvPr>
          <p:cNvSpPr>
            <a:spLocks noGrp="1"/>
          </p:cNvSpPr>
          <p:nvPr>
            <p:ph type="title"/>
          </p:nvPr>
        </p:nvSpPr>
        <p:spPr>
          <a:xfrm>
            <a:off x="838200" y="365125"/>
            <a:ext cx="10515600" cy="1006475"/>
          </a:xfrm>
        </p:spPr>
        <p:txBody>
          <a:bodyPr/>
          <a:lstStyle/>
          <a:p>
            <a:r>
              <a:rPr lang="en-GB" dirty="0"/>
              <a:t>1970’s onwards</a:t>
            </a:r>
          </a:p>
        </p:txBody>
      </p:sp>
      <p:sp>
        <p:nvSpPr>
          <p:cNvPr id="3" name="Content Placeholder 2">
            <a:extLst>
              <a:ext uri="{FF2B5EF4-FFF2-40B4-BE49-F238E27FC236}">
                <a16:creationId xmlns:a16="http://schemas.microsoft.com/office/drawing/2014/main" id="{C22B1C39-585E-439A-8857-35BF2998B0F8}"/>
              </a:ext>
            </a:extLst>
          </p:cNvPr>
          <p:cNvSpPr>
            <a:spLocks noGrp="1"/>
          </p:cNvSpPr>
          <p:nvPr>
            <p:ph idx="1"/>
          </p:nvPr>
        </p:nvSpPr>
        <p:spPr>
          <a:xfrm>
            <a:off x="838200" y="1371600"/>
            <a:ext cx="10515600" cy="4805363"/>
          </a:xfrm>
        </p:spPr>
        <p:txBody>
          <a:bodyPr/>
          <a:lstStyle/>
          <a:p>
            <a:r>
              <a:rPr lang="en-GB" dirty="0"/>
              <a:t>Initiatives started to be developed to support victims.</a:t>
            </a:r>
          </a:p>
          <a:p>
            <a:r>
              <a:rPr lang="en-GB" dirty="0"/>
              <a:t>Recognition of victims’ – victim impact statements </a:t>
            </a:r>
          </a:p>
          <a:p>
            <a:r>
              <a:rPr lang="en-GB" dirty="0"/>
              <a:t>Witness Protection  </a:t>
            </a:r>
          </a:p>
          <a:p>
            <a:r>
              <a:rPr lang="en-GB" dirty="0"/>
              <a:t>1970s, the UK courts began to offer retribution for the victims, making them a more central focus in the courts</a:t>
            </a:r>
          </a:p>
          <a:p>
            <a:r>
              <a:rPr lang="en-GB" dirty="0"/>
              <a:t>Victim compensation scheme issued by the courts</a:t>
            </a:r>
          </a:p>
          <a:p>
            <a:r>
              <a:rPr lang="en-GB" dirty="0"/>
              <a:t>In 1972, the FBI formed the </a:t>
            </a:r>
            <a:r>
              <a:rPr lang="en-GB" b="1" dirty="0"/>
              <a:t>Behavioural Science Unit</a:t>
            </a:r>
            <a:r>
              <a:rPr lang="en-GB" dirty="0"/>
              <a:t> (BSU) to study the relationships between the offenders, victims and effects of being  victim. </a:t>
            </a:r>
          </a:p>
          <a:p>
            <a:r>
              <a:rPr lang="en-GB" dirty="0"/>
              <a:t>United Nations Handbook on Justice for Victims in 1999.</a:t>
            </a:r>
          </a:p>
          <a:p>
            <a:endParaRPr lang="en-GB" dirty="0"/>
          </a:p>
        </p:txBody>
      </p:sp>
      <p:pic>
        <p:nvPicPr>
          <p:cNvPr id="4" name="Audio 3">
            <a:hlinkClick r:id="" action="ppaction://media"/>
            <a:extLst>
              <a:ext uri="{FF2B5EF4-FFF2-40B4-BE49-F238E27FC236}">
                <a16:creationId xmlns:a16="http://schemas.microsoft.com/office/drawing/2014/main" id="{2E1FCDCF-7CB5-4127-9CD5-ED8AFE15FB6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705570482"/>
      </p:ext>
    </p:extLst>
  </p:cSld>
  <p:clrMapOvr>
    <a:masterClrMapping/>
  </p:clrMapOvr>
  <mc:AlternateContent xmlns:mc="http://schemas.openxmlformats.org/markup-compatibility/2006">
    <mc:Choice xmlns:p14="http://schemas.microsoft.com/office/powerpoint/2010/main" Requires="p14">
      <p:transition spd="slow" p14:dur="2000" advTm="63957"/>
    </mc:Choice>
    <mc:Fallback>
      <p:transition spd="slow" advTm="639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C8FCA-5E1C-4988-9DA0-58512D40D3F8}"/>
              </a:ext>
            </a:extLst>
          </p:cNvPr>
          <p:cNvSpPr>
            <a:spLocks noGrp="1"/>
          </p:cNvSpPr>
          <p:nvPr>
            <p:ph type="title"/>
          </p:nvPr>
        </p:nvSpPr>
        <p:spPr>
          <a:xfrm>
            <a:off x="838200" y="365125"/>
            <a:ext cx="10515600" cy="563789"/>
          </a:xfrm>
        </p:spPr>
        <p:txBody>
          <a:bodyPr>
            <a:normAutofit fontScale="90000"/>
          </a:bodyPr>
          <a:lstStyle/>
          <a:p>
            <a:br>
              <a:rPr lang="en-GB" dirty="0">
                <a:ea typeface="+mj-lt"/>
                <a:cs typeface="+mj-lt"/>
              </a:rPr>
            </a:br>
            <a:r>
              <a:rPr lang="en-GB" dirty="0">
                <a:ea typeface="+mj-lt"/>
                <a:cs typeface="+mj-lt"/>
              </a:rPr>
              <a:t>Tasks:</a:t>
            </a:r>
            <a:br>
              <a:rPr lang="en-GB" dirty="0">
                <a:ea typeface="+mj-lt"/>
                <a:cs typeface="+mj-lt"/>
              </a:rPr>
            </a:br>
            <a:endParaRPr lang="en-GB" dirty="0">
              <a:ea typeface="+mj-lt"/>
              <a:cs typeface="+mj-lt"/>
            </a:endParaRPr>
          </a:p>
        </p:txBody>
      </p:sp>
      <p:sp>
        <p:nvSpPr>
          <p:cNvPr id="3" name="Content Placeholder 2">
            <a:extLst>
              <a:ext uri="{FF2B5EF4-FFF2-40B4-BE49-F238E27FC236}">
                <a16:creationId xmlns:a16="http://schemas.microsoft.com/office/drawing/2014/main" id="{E71B79C4-F9F0-4C7D-8E37-59AD3804A2E7}"/>
              </a:ext>
            </a:extLst>
          </p:cNvPr>
          <p:cNvSpPr>
            <a:spLocks noGrp="1"/>
          </p:cNvSpPr>
          <p:nvPr>
            <p:ph idx="1"/>
          </p:nvPr>
        </p:nvSpPr>
        <p:spPr>
          <a:xfrm>
            <a:off x="838200" y="1161143"/>
            <a:ext cx="10515600" cy="5331732"/>
          </a:xfrm>
        </p:spPr>
        <p:txBody>
          <a:bodyPr vert="horz" lIns="91440" tIns="45720" rIns="91440" bIns="45720" rtlCol="0" anchor="t">
            <a:normAutofit/>
          </a:bodyPr>
          <a:lstStyle/>
          <a:p>
            <a:r>
              <a:rPr lang="en-GB" dirty="0">
                <a:cs typeface="Calibri"/>
              </a:rPr>
              <a:t>Read the case study (Ian) on page 2 of the book below </a:t>
            </a:r>
            <a:r>
              <a:rPr lang="en-GB" dirty="0">
                <a:ea typeface="+mn-lt"/>
                <a:cs typeface="+mn-lt"/>
              </a:rPr>
              <a:t>:</a:t>
            </a:r>
          </a:p>
          <a:p>
            <a:r>
              <a:rPr lang="en-GB" dirty="0">
                <a:ea typeface="+mn-lt"/>
                <a:cs typeface="+mn-lt"/>
              </a:rPr>
              <a:t>Spalek, B. (2017) </a:t>
            </a:r>
            <a:r>
              <a:rPr lang="en-GB" i="1" dirty="0">
                <a:ea typeface="+mn-lt"/>
                <a:cs typeface="+mn-lt"/>
              </a:rPr>
              <a:t>Crime Victims : Theory, Policy and Practice</a:t>
            </a:r>
            <a:r>
              <a:rPr lang="en-GB" dirty="0">
                <a:ea typeface="+mn-lt"/>
                <a:cs typeface="+mn-lt"/>
              </a:rPr>
              <a:t>. London: Palgrave</a:t>
            </a:r>
          </a:p>
          <a:p>
            <a:pPr lvl="1"/>
            <a:r>
              <a:rPr lang="en-GB" dirty="0">
                <a:ea typeface="+mn-lt"/>
                <a:cs typeface="+mn-lt"/>
              </a:rPr>
              <a:t>Available online University library.</a:t>
            </a:r>
            <a:endParaRPr lang="en-GB" dirty="0">
              <a:cs typeface="Calibri"/>
            </a:endParaRPr>
          </a:p>
          <a:p>
            <a:r>
              <a:rPr lang="en-GB" dirty="0">
                <a:cs typeface="Calibri"/>
              </a:rPr>
              <a:t>Consider the theories as discussed in lecture and relate to this case. </a:t>
            </a:r>
          </a:p>
          <a:p>
            <a:r>
              <a:rPr lang="en-GB" dirty="0">
                <a:cs typeface="Calibri"/>
              </a:rPr>
              <a:t>Have a think of any UK cases like this case and discuss in tutorial. </a:t>
            </a:r>
          </a:p>
          <a:p>
            <a:r>
              <a:rPr lang="en-GB" dirty="0">
                <a:ea typeface="+mn-lt"/>
                <a:cs typeface="+mn-lt"/>
              </a:rPr>
              <a:t>Slide 8  - is there such thing as victimless crime? Discuss</a:t>
            </a:r>
          </a:p>
          <a:p>
            <a:r>
              <a:rPr lang="en-GB" dirty="0">
                <a:ea typeface="+mn-lt"/>
                <a:cs typeface="+mn-lt"/>
              </a:rPr>
              <a:t>Discuss definition slide 11</a:t>
            </a:r>
          </a:p>
          <a:p>
            <a:r>
              <a:rPr lang="en-GB" dirty="0">
                <a:ea typeface="+mn-lt"/>
                <a:cs typeface="+mn-lt"/>
              </a:rPr>
              <a:t>How have we become victims of Covid-19?</a:t>
            </a:r>
          </a:p>
          <a:p>
            <a:pPr lvl="1"/>
            <a:r>
              <a:rPr lang="en-GB" dirty="0">
                <a:ea typeface="+mn-lt"/>
                <a:cs typeface="+mn-lt"/>
              </a:rPr>
              <a:t>Not necessary criminal but overall victims </a:t>
            </a:r>
          </a:p>
          <a:p>
            <a:pPr marL="0" indent="0">
              <a:buNone/>
            </a:pPr>
            <a:r>
              <a:rPr lang="en-GB" dirty="0">
                <a:cs typeface="Calibri"/>
              </a:rPr>
              <a:t>BRING ANY QUESTIONS!</a:t>
            </a:r>
          </a:p>
        </p:txBody>
      </p:sp>
      <p:pic>
        <p:nvPicPr>
          <p:cNvPr id="5" name="Audio 4">
            <a:hlinkClick r:id="" action="ppaction://media"/>
            <a:extLst>
              <a:ext uri="{FF2B5EF4-FFF2-40B4-BE49-F238E27FC236}">
                <a16:creationId xmlns:a16="http://schemas.microsoft.com/office/drawing/2014/main" id="{E8DE96E6-6B7D-4EDD-BB1B-E9E28600FDC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61603746"/>
      </p:ext>
    </p:extLst>
  </p:cSld>
  <p:clrMapOvr>
    <a:masterClrMapping/>
  </p:clrMapOvr>
  <mc:AlternateContent xmlns:mc="http://schemas.openxmlformats.org/markup-compatibility/2006">
    <mc:Choice xmlns:p14="http://schemas.microsoft.com/office/powerpoint/2010/main" Requires="p14">
      <p:transition spd="slow" p14:dur="2000" advTm="100459"/>
    </mc:Choice>
    <mc:Fallback>
      <p:transition spd="slow" advTm="1004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8954A1-D399-4D78-84A2-052684EA5F3F}"/>
              </a:ext>
            </a:extLst>
          </p:cNvPr>
          <p:cNvSpPr>
            <a:spLocks noGrp="1"/>
          </p:cNvSpPr>
          <p:nvPr>
            <p:ph type="title"/>
          </p:nvPr>
        </p:nvSpPr>
        <p:spPr>
          <a:xfrm>
            <a:off x="1115568" y="548640"/>
            <a:ext cx="10168128" cy="1179576"/>
          </a:xfrm>
        </p:spPr>
        <p:txBody>
          <a:bodyPr>
            <a:normAutofit/>
          </a:bodyPr>
          <a:lstStyle/>
          <a:p>
            <a:r>
              <a:rPr lang="en-GB" sz="4000"/>
              <a:t>Sources:</a:t>
            </a:r>
          </a:p>
        </p:txBody>
      </p:sp>
      <p:sp>
        <p:nvSpPr>
          <p:cNvPr id="3" name="Content Placeholder 2">
            <a:extLst>
              <a:ext uri="{FF2B5EF4-FFF2-40B4-BE49-F238E27FC236}">
                <a16:creationId xmlns:a16="http://schemas.microsoft.com/office/drawing/2014/main" id="{51A387B7-0FDC-428D-B72A-3A36081E6F1A}"/>
              </a:ext>
            </a:extLst>
          </p:cNvPr>
          <p:cNvSpPr>
            <a:spLocks noGrp="1"/>
          </p:cNvSpPr>
          <p:nvPr>
            <p:ph idx="1"/>
          </p:nvPr>
        </p:nvSpPr>
        <p:spPr>
          <a:xfrm>
            <a:off x="1115568" y="2481943"/>
            <a:ext cx="10168128" cy="3695020"/>
          </a:xfrm>
        </p:spPr>
        <p:txBody>
          <a:bodyPr>
            <a:normAutofit/>
          </a:bodyPr>
          <a:lstStyle/>
          <a:p>
            <a:r>
              <a:rPr lang="en-GB" sz="2200">
                <a:ea typeface="+mn-lt"/>
                <a:cs typeface="+mn-lt"/>
              </a:rPr>
              <a:t>Spalek, B. (2017) </a:t>
            </a:r>
            <a:r>
              <a:rPr lang="en-GB" sz="2200" i="1">
                <a:ea typeface="+mn-lt"/>
                <a:cs typeface="+mn-lt"/>
              </a:rPr>
              <a:t>Crime Victims : Theory, Policy and Practice</a:t>
            </a:r>
            <a:r>
              <a:rPr lang="en-GB" sz="2200">
                <a:ea typeface="+mn-lt"/>
                <a:cs typeface="+mn-lt"/>
              </a:rPr>
              <a:t>. London: Palgrave</a:t>
            </a:r>
          </a:p>
          <a:p>
            <a:r>
              <a:rPr lang="en-GB" sz="2200">
                <a:hlinkClick r:id="rId5"/>
              </a:rPr>
              <a:t>https://www.cps.gov.uk/legal-guidance/victims-crime-code-practice-cps-legal-guidance</a:t>
            </a:r>
            <a:endParaRPr lang="en-GB" sz="2200"/>
          </a:p>
          <a:p>
            <a:r>
              <a:rPr lang="en-GB" sz="2200">
                <a:hlinkClick r:id="rId6"/>
              </a:rPr>
              <a:t>https://www.victimsupport.org.uk/help-and-support/get-help/support-near-you/wales/south-wales</a:t>
            </a:r>
            <a:endParaRPr lang="en-GB" sz="2200"/>
          </a:p>
          <a:p>
            <a:r>
              <a:rPr lang="en-GB" sz="2200"/>
              <a:t>Victims commissioner</a:t>
            </a:r>
          </a:p>
          <a:p>
            <a:r>
              <a:rPr lang="en-GB" sz="2200"/>
              <a:t>UN Handbook for victims</a:t>
            </a:r>
          </a:p>
          <a:p>
            <a:endParaRPr lang="en-GB" sz="2200"/>
          </a:p>
          <a:p>
            <a:endParaRPr lang="en-GB" sz="2200"/>
          </a:p>
          <a:p>
            <a:endParaRPr lang="en-GB" sz="2200"/>
          </a:p>
        </p:txBody>
      </p:sp>
      <p:pic>
        <p:nvPicPr>
          <p:cNvPr id="4" name="Audio 3">
            <a:hlinkClick r:id="" action="ppaction://media"/>
            <a:extLst>
              <a:ext uri="{FF2B5EF4-FFF2-40B4-BE49-F238E27FC236}">
                <a16:creationId xmlns:a16="http://schemas.microsoft.com/office/drawing/2014/main" id="{C2371177-A383-455A-B658-72BB70EC04F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226461582"/>
      </p:ext>
    </p:extLst>
  </p:cSld>
  <p:clrMapOvr>
    <a:masterClrMapping/>
  </p:clrMapOvr>
  <mc:AlternateContent xmlns:mc="http://schemas.openxmlformats.org/markup-compatibility/2006">
    <mc:Choice xmlns:p14="http://schemas.microsoft.com/office/powerpoint/2010/main" Requires="p14">
      <p:transition spd="slow" p14:dur="2000" advTm="10923"/>
    </mc:Choice>
    <mc:Fallback>
      <p:transition spd="slow" advTm="109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3341</Words>
  <Application>Microsoft Office PowerPoint</Application>
  <PresentationFormat>Widescreen</PresentationFormat>
  <Paragraphs>279</Paragraphs>
  <Slides>32</Slides>
  <Notes>17</Notes>
  <HiddenSlides>0</HiddenSlides>
  <MMClips>32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Calibri</vt:lpstr>
      <vt:lpstr>Calibri Light</vt:lpstr>
      <vt:lpstr>Garamond</vt:lpstr>
      <vt:lpstr>Segoe UI</vt:lpstr>
      <vt:lpstr>Office Theme</vt:lpstr>
      <vt:lpstr>Vulnerability, Welfare and Risk</vt:lpstr>
      <vt:lpstr>What is your Module all about?</vt:lpstr>
      <vt:lpstr>Referencing refresher! </vt:lpstr>
      <vt:lpstr>Work Schedule</vt:lpstr>
      <vt:lpstr>Assignment 1</vt:lpstr>
      <vt:lpstr> Assignment 2: </vt:lpstr>
      <vt:lpstr>Criminal Justice System</vt:lpstr>
      <vt:lpstr>Understanding Victimology </vt:lpstr>
      <vt:lpstr>Victimology</vt:lpstr>
      <vt:lpstr>What is:</vt:lpstr>
      <vt:lpstr>World Society of Victimology </vt:lpstr>
      <vt:lpstr>What is Victimology?</vt:lpstr>
      <vt:lpstr>United Nations</vt:lpstr>
      <vt:lpstr>History</vt:lpstr>
      <vt:lpstr>Bible Versus </vt:lpstr>
      <vt:lpstr>Bible Versus</vt:lpstr>
      <vt:lpstr>History </vt:lpstr>
      <vt:lpstr> Development of Victimology </vt:lpstr>
      <vt:lpstr>Hans Von Hentig</vt:lpstr>
      <vt:lpstr> Mendelsohn (1950’s)  </vt:lpstr>
      <vt:lpstr>Wolfgang, Marvin</vt:lpstr>
      <vt:lpstr>Victimology</vt:lpstr>
      <vt:lpstr>Victimology Theory</vt:lpstr>
      <vt:lpstr> Lifestyle Theory </vt:lpstr>
      <vt:lpstr> Deviant Place Theory </vt:lpstr>
      <vt:lpstr> Routine Activities Theory </vt:lpstr>
      <vt:lpstr>Recent movement </vt:lpstr>
      <vt:lpstr>Other Countries</vt:lpstr>
      <vt:lpstr>What Victim’s felt</vt:lpstr>
      <vt:lpstr>1970’s onwards</vt:lpstr>
      <vt:lpstr> Tasks: </vt:lpstr>
      <vt:lpstr>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Vulnerability, Welfare and Risk</dc:title>
  <dc:creator>Jane Thomas</dc:creator>
  <cp:lastModifiedBy>Jane Thomas</cp:lastModifiedBy>
  <cp:revision>2</cp:revision>
  <dcterms:created xsi:type="dcterms:W3CDTF">2021-09-21T20:30:32Z</dcterms:created>
  <dcterms:modified xsi:type="dcterms:W3CDTF">2021-09-22T09:33:06Z</dcterms:modified>
</cp:coreProperties>
</file>