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60" r:id="rId5"/>
    <p:sldId id="325" r:id="rId6"/>
    <p:sldId id="334" r:id="rId7"/>
    <p:sldId id="305" r:id="rId8"/>
    <p:sldId id="327" r:id="rId9"/>
    <p:sldId id="328" r:id="rId10"/>
    <p:sldId id="329" r:id="rId11"/>
    <p:sldId id="330" r:id="rId12"/>
    <p:sldId id="331" r:id="rId13"/>
    <p:sldId id="336" r:id="rId14"/>
    <p:sldId id="332" r:id="rId15"/>
    <p:sldId id="333" r:id="rId16"/>
    <p:sldId id="335" r:id="rId17"/>
    <p:sldId id="340" r:id="rId18"/>
    <p:sldId id="341" r:id="rId19"/>
    <p:sldId id="342"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autoAdjust="0"/>
    <p:restoredTop sz="94660"/>
  </p:normalViewPr>
  <p:slideViewPr>
    <p:cSldViewPr>
      <p:cViewPr varScale="1">
        <p:scale>
          <a:sx n="84" d="100"/>
          <a:sy n="84" d="100"/>
        </p:scale>
        <p:origin x="634" y="77"/>
      </p:cViewPr>
      <p:guideLst>
        <p:guide orient="horz" pos="2160"/>
        <p:guide pos="2880"/>
      </p:guideLst>
    </p:cSldViewPr>
  </p:slideViewPr>
  <p:notesTextViewPr>
    <p:cViewPr>
      <p:scale>
        <a:sx n="1" d="1"/>
        <a:sy n="1" d="1"/>
      </p:scale>
      <p:origin x="0" y="0"/>
    </p:cViewPr>
  </p:notesTextViewPr>
  <p:sorterViewPr>
    <p:cViewPr>
      <p:scale>
        <a:sx n="100" d="100"/>
        <a:sy n="100" d="100"/>
      </p:scale>
      <p:origin x="0" y="-312"/>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18/03/2019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86FF1C4-32A3-451B-9EDB-8C4F4649BC1E}" type="datetimeFigureOut">
              <a:rPr lang="en-GB" smtClean="0"/>
              <a:t>18/03/2019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rdictionary.com/critica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1484784"/>
            <a:ext cx="8568952" cy="2376264"/>
          </a:xfrm>
        </p:spPr>
        <p:txBody>
          <a:bodyPr>
            <a:normAutofit fontScale="90000"/>
          </a:bodyPr>
          <a:lstStyle/>
          <a:p>
            <a:r>
              <a:rPr lang="en-GB" sz="3200" b="1" dirty="0" smtClean="0"/>
              <a:t>BMDM7001 Identity and </a:t>
            </a:r>
            <a:r>
              <a:rPr lang="en-GB" sz="3200" b="1" dirty="0" err="1" smtClean="0"/>
              <a:t>Approches</a:t>
            </a:r>
            <a:r>
              <a:rPr lang="en-GB" sz="3200" b="1" dirty="0" smtClean="0"/>
              <a:t> to Applied Business Research</a:t>
            </a:r>
            <a:br>
              <a:rPr lang="en-GB" sz="3200" b="1" dirty="0" smtClean="0"/>
            </a:br>
            <a:r>
              <a:rPr lang="en-GB" sz="3200" b="1" dirty="0"/>
              <a:t/>
            </a:r>
            <a:br>
              <a:rPr lang="en-GB" sz="3200" b="1" dirty="0"/>
            </a:br>
            <a:r>
              <a:rPr lang="en-GB" sz="3200" b="1" dirty="0" smtClean="0"/>
              <a:t>WEEK 1</a:t>
            </a:r>
            <a:br>
              <a:rPr lang="en-GB" sz="3200" b="1" dirty="0" smtClean="0"/>
            </a:br>
            <a:r>
              <a:rPr lang="en-GB" sz="3200" b="1" dirty="0" smtClean="0"/>
              <a:t>CRITICALITY, CRITICAL THINKING AND CRITICAL WRITING</a:t>
            </a:r>
            <a:endParaRPr lang="en-GB" sz="3200" b="1" dirty="0"/>
          </a:p>
        </p:txBody>
      </p:sp>
      <p:sp>
        <p:nvSpPr>
          <p:cNvPr id="3" name="Subtitle 2"/>
          <p:cNvSpPr>
            <a:spLocks noGrp="1"/>
          </p:cNvSpPr>
          <p:nvPr>
            <p:ph type="subTitle" idx="1"/>
          </p:nvPr>
        </p:nvSpPr>
        <p:spPr>
          <a:xfrm>
            <a:off x="467544" y="4437112"/>
            <a:ext cx="8136904" cy="1060102"/>
          </a:xfrm>
        </p:spPr>
        <p:txBody>
          <a:bodyPr/>
          <a:lstStyle/>
          <a:p>
            <a:r>
              <a:rPr lang="en-GB" sz="2800" b="1" smtClean="0">
                <a:solidFill>
                  <a:schemeClr val="tx1"/>
                </a:solidFill>
              </a:rPr>
              <a:t>Swansea Business School</a:t>
            </a:r>
          </a:p>
          <a:p>
            <a:r>
              <a:rPr lang="en-GB" sz="2800" b="1" smtClean="0">
                <a:solidFill>
                  <a:schemeClr val="tx1"/>
                </a:solidFill>
              </a:rPr>
              <a:t>Professor Jill Venus</a:t>
            </a:r>
            <a:endParaRPr lang="en-GB" sz="2800" b="1" dirty="0" smtClean="0">
              <a:solidFill>
                <a:schemeClr val="tx1"/>
              </a:solidFill>
            </a:endParaRPr>
          </a:p>
          <a:p>
            <a:pPr algn="r"/>
            <a:endParaRPr lang="en-GB" b="1" dirty="0">
              <a:solidFill>
                <a:schemeClr val="tx1"/>
              </a:solidFill>
            </a:endParaRPr>
          </a:p>
        </p:txBody>
      </p:sp>
    </p:spTree>
    <p:extLst>
      <p:ext uri="{BB962C8B-B14F-4D97-AF65-F5344CB8AC3E}">
        <p14:creationId xmlns:p14="http://schemas.microsoft.com/office/powerpoint/2010/main" val="12416105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3600" b="1" dirty="0"/>
          </a:p>
        </p:txBody>
      </p:sp>
      <p:sp>
        <p:nvSpPr>
          <p:cNvPr id="3" name="Content Placeholder 2"/>
          <p:cNvSpPr>
            <a:spLocks noGrp="1"/>
          </p:cNvSpPr>
          <p:nvPr>
            <p:ph idx="1"/>
          </p:nvPr>
        </p:nvSpPr>
        <p:spPr>
          <a:xfrm>
            <a:off x="457200" y="1417638"/>
            <a:ext cx="8229600" cy="5179714"/>
          </a:xfrm>
        </p:spPr>
        <p:txBody>
          <a:bodyPr>
            <a:normAutofit/>
          </a:bodyPr>
          <a:lstStyle/>
          <a:p>
            <a:pPr marL="0" indent="0">
              <a:buNone/>
            </a:pPr>
            <a:r>
              <a:rPr lang="en-GB" dirty="0" smtClean="0"/>
              <a:t>Cottrell S (2017) Critical Thinking Skills.  Palgrave Study Guides.</a:t>
            </a:r>
          </a:p>
          <a:p>
            <a:pPr marL="0" indent="0">
              <a:buNone/>
            </a:pPr>
            <a:endParaRPr lang="en-GB" dirty="0" smtClean="0"/>
          </a:p>
          <a:p>
            <a:pPr marL="0" indent="0">
              <a:buNone/>
            </a:pPr>
            <a:r>
              <a:rPr lang="en-GB" dirty="0" smtClean="0"/>
              <a:t>Useful background information.</a:t>
            </a:r>
            <a:endParaRPr lang="en-GB" dirty="0"/>
          </a:p>
        </p:txBody>
      </p:sp>
    </p:spTree>
    <p:extLst>
      <p:ext uri="{BB962C8B-B14F-4D97-AF65-F5344CB8AC3E}">
        <p14:creationId xmlns:p14="http://schemas.microsoft.com/office/powerpoint/2010/main" val="12727248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Useful introduction</a:t>
            </a:r>
            <a:endParaRPr lang="en-US" sz="3200" dirty="0"/>
          </a:p>
        </p:txBody>
      </p:sp>
      <p:sp>
        <p:nvSpPr>
          <p:cNvPr id="3" name="Content Placeholder 2"/>
          <p:cNvSpPr>
            <a:spLocks noGrp="1"/>
          </p:cNvSpPr>
          <p:nvPr>
            <p:ph idx="1"/>
          </p:nvPr>
        </p:nvSpPr>
        <p:spPr/>
        <p:txBody>
          <a:bodyPr/>
          <a:lstStyle/>
          <a:p>
            <a:pPr marL="0" indent="0">
              <a:buNone/>
            </a:pPr>
            <a:r>
              <a:rPr lang="en-GB" dirty="0" smtClean="0"/>
              <a:t>See –</a:t>
            </a:r>
          </a:p>
          <a:p>
            <a:r>
              <a:rPr lang="en-US" dirty="0">
                <a:hlinkClick r:id="rId2"/>
              </a:rPr>
              <a:t>https://</a:t>
            </a:r>
            <a:r>
              <a:rPr lang="en-US" dirty="0" smtClean="0">
                <a:hlinkClick r:id="rId2"/>
              </a:rPr>
              <a:t>www.skillsyouneed.com/learn/critical-thinking.html</a:t>
            </a:r>
            <a:r>
              <a:rPr lang="en-US" dirty="0" smtClean="0"/>
              <a:t> </a:t>
            </a:r>
            <a:endParaRPr lang="en-US" dirty="0"/>
          </a:p>
        </p:txBody>
      </p:sp>
    </p:spTree>
    <p:extLst>
      <p:ext uri="{BB962C8B-B14F-4D97-AF65-F5344CB8AC3E}">
        <p14:creationId xmlns:p14="http://schemas.microsoft.com/office/powerpoint/2010/main" val="24133447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criticality</a:t>
            </a:r>
            <a:endParaRPr lang="en-GB" sz="3200" b="1" dirty="0"/>
          </a:p>
        </p:txBody>
      </p:sp>
      <p:sp>
        <p:nvSpPr>
          <p:cNvPr id="3" name="Content Placeholder 2"/>
          <p:cNvSpPr>
            <a:spLocks noGrp="1"/>
          </p:cNvSpPr>
          <p:nvPr>
            <p:ph idx="1"/>
          </p:nvPr>
        </p:nvSpPr>
        <p:spPr/>
        <p:txBody>
          <a:bodyPr>
            <a:normAutofit/>
          </a:bodyPr>
          <a:lstStyle/>
          <a:p>
            <a:r>
              <a:rPr lang="en-GB" sz="2000" dirty="0"/>
              <a:t>The state of being </a:t>
            </a:r>
            <a:r>
              <a:rPr lang="en-GB" sz="2000" dirty="0">
                <a:hlinkClick r:id="rId2"/>
              </a:rPr>
              <a:t>critical</a:t>
            </a:r>
            <a:endParaRPr lang="en-GB" sz="2000" dirty="0"/>
          </a:p>
          <a:p>
            <a:r>
              <a:rPr lang="en-GB" sz="2000" dirty="0"/>
              <a:t>(education) A disposition for purposeful thinking and acting guided by criteria that are considered to be contextually appropriate and that are expected to result in positive outcomes related to the purpose.</a:t>
            </a:r>
          </a:p>
          <a:p>
            <a:pPr marL="0" indent="0">
              <a:buNone/>
            </a:pPr>
            <a:r>
              <a:rPr lang="en-GB" sz="2000" dirty="0" smtClean="0"/>
              <a:t>(yourdictionary.com)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440652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Critical thinking</a:t>
            </a:r>
            <a:endParaRPr lang="en-US" sz="3200" b="1" dirty="0"/>
          </a:p>
        </p:txBody>
      </p:sp>
      <p:sp>
        <p:nvSpPr>
          <p:cNvPr id="3" name="Content Placeholder 2"/>
          <p:cNvSpPr>
            <a:spLocks noGrp="1"/>
          </p:cNvSpPr>
          <p:nvPr>
            <p:ph idx="1"/>
          </p:nvPr>
        </p:nvSpPr>
        <p:spPr/>
        <p:txBody>
          <a:bodyPr>
            <a:normAutofit fontScale="70000" lnSpcReduction="20000"/>
          </a:bodyPr>
          <a:lstStyle/>
          <a:p>
            <a:r>
              <a:rPr lang="en-GB" b="1" dirty="0"/>
              <a:t>Critical Thinking Defined</a:t>
            </a:r>
          </a:p>
          <a:p>
            <a:r>
              <a:rPr lang="en-GB" b="1" dirty="0"/>
              <a:t>Critical thinking</a:t>
            </a:r>
            <a:r>
              <a:rPr lang="en-GB" dirty="0"/>
              <a:t> means making reasoned judgments that are logical and well-thought out. It is a way of thinking in which you don't simply accept all arguments and conclusions you are exposed to but rather have an attitude involving questioning such arguments and conclusions. It requires wanting to see what evidence is involved to support a particular argument or conclusion. People who use critical thinking are the ones who say things such as, 'How do you know that? Is this conclusion based on evidence or gut feelings?' and 'Are there alternative possibilities when given new pieces of information?'</a:t>
            </a:r>
          </a:p>
          <a:p>
            <a:pPr marL="0" indent="0">
              <a:buNone/>
            </a:pPr>
            <a:r>
              <a:rPr lang="en-GB" dirty="0" smtClean="0"/>
              <a:t>(study.com)</a:t>
            </a:r>
            <a:endParaRPr lang="en-US" dirty="0"/>
          </a:p>
        </p:txBody>
      </p:sp>
    </p:spTree>
    <p:extLst>
      <p:ext uri="{BB962C8B-B14F-4D97-AF65-F5344CB8AC3E}">
        <p14:creationId xmlns:p14="http://schemas.microsoft.com/office/powerpoint/2010/main" val="20991589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Critical thinking as a process</a:t>
            </a:r>
            <a:endParaRPr lang="en-US" sz="3200" dirty="0"/>
          </a:p>
        </p:txBody>
      </p:sp>
      <p:sp>
        <p:nvSpPr>
          <p:cNvPr id="3" name="Content Placeholder 2"/>
          <p:cNvSpPr>
            <a:spLocks noGrp="1"/>
          </p:cNvSpPr>
          <p:nvPr>
            <p:ph idx="1"/>
          </p:nvPr>
        </p:nvSpPr>
        <p:spPr>
          <a:xfrm>
            <a:off x="457200" y="1600200"/>
            <a:ext cx="8229600" cy="5069159"/>
          </a:xfrm>
        </p:spPr>
        <p:txBody>
          <a:bodyPr>
            <a:normAutofit fontScale="62500" lnSpcReduction="20000"/>
          </a:bodyPr>
          <a:lstStyle/>
          <a:p>
            <a:pPr marL="0" indent="0">
              <a:buNone/>
            </a:pPr>
            <a:r>
              <a:rPr lang="en-GB" dirty="0" smtClean="0"/>
              <a:t>A complex process of deliberation which involves a wide range of skills and attitudes.  It includes:</a:t>
            </a:r>
          </a:p>
          <a:p>
            <a:r>
              <a:rPr lang="en-GB" i="1" dirty="0" smtClean="0"/>
              <a:t>Identifying other peoples positions</a:t>
            </a:r>
            <a:r>
              <a:rPr lang="en-GB" dirty="0" smtClean="0"/>
              <a:t>, argument and conclusions</a:t>
            </a:r>
          </a:p>
          <a:p>
            <a:r>
              <a:rPr lang="en-GB" i="1" dirty="0" smtClean="0"/>
              <a:t>Evaluating the evidence </a:t>
            </a:r>
            <a:r>
              <a:rPr lang="en-GB" dirty="0" smtClean="0"/>
              <a:t>for alternative points of view</a:t>
            </a:r>
          </a:p>
          <a:p>
            <a:r>
              <a:rPr lang="en-GB" i="1" dirty="0" smtClean="0"/>
              <a:t>Weighing up opposing arguments </a:t>
            </a:r>
            <a:r>
              <a:rPr lang="en-GB" dirty="0" smtClean="0"/>
              <a:t>and evidence fairly</a:t>
            </a:r>
          </a:p>
          <a:p>
            <a:r>
              <a:rPr lang="en-GB" i="1" dirty="0" smtClean="0"/>
              <a:t>Being able to ‘read between the lines</a:t>
            </a:r>
            <a:r>
              <a:rPr lang="en-GB" dirty="0" smtClean="0"/>
              <a:t>’, seeing beyond surfaces, and identifying false or unfair assumptions</a:t>
            </a:r>
          </a:p>
          <a:p>
            <a:r>
              <a:rPr lang="en-GB" i="1" dirty="0" smtClean="0"/>
              <a:t>Recognising techniques </a:t>
            </a:r>
            <a:r>
              <a:rPr lang="en-GB" dirty="0" smtClean="0"/>
              <a:t>used to make certain positions more appealing than others, such as false logic and persuasive devices</a:t>
            </a:r>
          </a:p>
          <a:p>
            <a:r>
              <a:rPr lang="en-GB" i="1" dirty="0" smtClean="0"/>
              <a:t>Reflecting on issues in a structured way</a:t>
            </a:r>
            <a:r>
              <a:rPr lang="en-GB" dirty="0" smtClean="0"/>
              <a:t>, bringing logic and insight to beat</a:t>
            </a:r>
          </a:p>
          <a:p>
            <a:r>
              <a:rPr lang="en-GB" i="1" dirty="0" smtClean="0"/>
              <a:t>Drawing conclusions </a:t>
            </a:r>
            <a:r>
              <a:rPr lang="en-GB" dirty="0" smtClean="0"/>
              <a:t>about whether arguments are valid and justifiable, based on good evidence and sensible assumptions</a:t>
            </a:r>
          </a:p>
          <a:p>
            <a:r>
              <a:rPr lang="en-GB" i="1" dirty="0" smtClean="0"/>
              <a:t>Presenting a point of view</a:t>
            </a:r>
            <a:r>
              <a:rPr lang="en-GB" dirty="0" smtClean="0"/>
              <a:t> in a structured, clear, well-reasoned way that convinces others</a:t>
            </a:r>
          </a:p>
          <a:p>
            <a:pPr marL="0" indent="0" algn="r">
              <a:buNone/>
            </a:pPr>
            <a:r>
              <a:rPr lang="en-GB" dirty="0" smtClean="0"/>
              <a:t>(Cottrell</a:t>
            </a:r>
            <a:r>
              <a:rPr lang="en-GB" dirty="0"/>
              <a:t>, 2015</a:t>
            </a:r>
            <a:r>
              <a:rPr lang="en-GB" dirty="0" smtClean="0"/>
              <a:t>)</a:t>
            </a:r>
            <a:endParaRPr lang="en-GB" dirty="0"/>
          </a:p>
        </p:txBody>
      </p:sp>
    </p:spTree>
    <p:extLst>
      <p:ext uri="{BB962C8B-B14F-4D97-AF65-F5344CB8AC3E}">
        <p14:creationId xmlns:p14="http://schemas.microsoft.com/office/powerpoint/2010/main" val="3163026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7504" y="332656"/>
            <a:ext cx="8856984" cy="1143000"/>
          </a:xfrm>
        </p:spPr>
        <p:txBody>
          <a:bodyPr>
            <a:normAutofit/>
          </a:bodyPr>
          <a:lstStyle/>
          <a:p>
            <a:r>
              <a:rPr lang="en-GB" sz="2800" b="1" dirty="0" smtClean="0"/>
              <a:t>Many skills are involved within the critical thinking process</a:t>
            </a:r>
            <a:endParaRPr lang="en-US" sz="2800" b="1" dirty="0"/>
          </a:p>
        </p:txBody>
      </p:sp>
      <p:sp>
        <p:nvSpPr>
          <p:cNvPr id="3" name="Content Placeholder 2"/>
          <p:cNvSpPr>
            <a:spLocks noGrp="1"/>
          </p:cNvSpPr>
          <p:nvPr>
            <p:ph idx="1"/>
          </p:nvPr>
        </p:nvSpPr>
        <p:spPr>
          <a:xfrm>
            <a:off x="323528" y="1475656"/>
            <a:ext cx="8229600" cy="5150296"/>
          </a:xfrm>
        </p:spPr>
        <p:txBody>
          <a:bodyPr>
            <a:normAutofit fontScale="92500" lnSpcReduction="20000"/>
          </a:bodyPr>
          <a:lstStyle/>
          <a:p>
            <a:r>
              <a:rPr lang="en-GB" dirty="0" smtClean="0"/>
              <a:t>Reading / listening</a:t>
            </a:r>
          </a:p>
          <a:p>
            <a:r>
              <a:rPr lang="en-GB" dirty="0" smtClean="0"/>
              <a:t>Observation</a:t>
            </a:r>
          </a:p>
          <a:p>
            <a:r>
              <a:rPr lang="en-GB" dirty="0" smtClean="0"/>
              <a:t>Analysis</a:t>
            </a:r>
          </a:p>
          <a:p>
            <a:r>
              <a:rPr lang="en-GB" dirty="0" smtClean="0"/>
              <a:t>Interpretation</a:t>
            </a:r>
          </a:p>
          <a:p>
            <a:r>
              <a:rPr lang="en-GB" dirty="0" smtClean="0"/>
              <a:t>Reflection</a:t>
            </a:r>
          </a:p>
          <a:p>
            <a:r>
              <a:rPr lang="en-GB" dirty="0" smtClean="0"/>
              <a:t>Evaluation</a:t>
            </a:r>
          </a:p>
          <a:p>
            <a:r>
              <a:rPr lang="en-GB" dirty="0" smtClean="0"/>
              <a:t>Inference</a:t>
            </a:r>
          </a:p>
          <a:p>
            <a:r>
              <a:rPr lang="en-GB" dirty="0" smtClean="0"/>
              <a:t>Explanation</a:t>
            </a:r>
          </a:p>
          <a:p>
            <a:r>
              <a:rPr lang="en-GB" dirty="0" smtClean="0"/>
              <a:t>problem solving</a:t>
            </a:r>
          </a:p>
          <a:p>
            <a:r>
              <a:rPr lang="en-GB" dirty="0" smtClean="0"/>
              <a:t>decision </a:t>
            </a:r>
            <a:r>
              <a:rPr lang="en-GB" dirty="0"/>
              <a:t>making.</a:t>
            </a:r>
            <a:br>
              <a:rPr lang="en-GB" dirty="0"/>
            </a:br>
            <a:endParaRPr lang="en-US" dirty="0"/>
          </a:p>
        </p:txBody>
      </p:sp>
    </p:spTree>
    <p:extLst>
      <p:ext uri="{BB962C8B-B14F-4D97-AF65-F5344CB8AC3E}">
        <p14:creationId xmlns:p14="http://schemas.microsoft.com/office/powerpoint/2010/main" val="35432054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Important activities</a:t>
            </a:r>
            <a:endParaRPr lang="en-US" sz="2800" b="1" dirty="0"/>
          </a:p>
        </p:txBody>
      </p:sp>
      <p:sp>
        <p:nvSpPr>
          <p:cNvPr id="3" name="Content Placeholder 2"/>
          <p:cNvSpPr>
            <a:spLocks noGrp="1"/>
          </p:cNvSpPr>
          <p:nvPr>
            <p:ph idx="1"/>
          </p:nvPr>
        </p:nvSpPr>
        <p:spPr>
          <a:xfrm>
            <a:off x="457200" y="1600200"/>
            <a:ext cx="8229600" cy="4709119"/>
          </a:xfrm>
        </p:spPr>
        <p:txBody>
          <a:bodyPr>
            <a:normAutofit fontScale="92500" lnSpcReduction="10000"/>
          </a:bodyPr>
          <a:lstStyle/>
          <a:p>
            <a:r>
              <a:rPr lang="en-GB" dirty="0" smtClean="0"/>
              <a:t>Attention to the small details as well as bigger picture</a:t>
            </a:r>
          </a:p>
          <a:p>
            <a:r>
              <a:rPr lang="en-GB" dirty="0" smtClean="0"/>
              <a:t>Looking for trends and patterns</a:t>
            </a:r>
          </a:p>
          <a:p>
            <a:r>
              <a:rPr lang="en-GB" dirty="0" smtClean="0"/>
              <a:t>Examining from different perspectives</a:t>
            </a:r>
          </a:p>
          <a:p>
            <a:r>
              <a:rPr lang="en-GB" dirty="0" smtClean="0"/>
              <a:t>Repetition by looking and thinking about something several times</a:t>
            </a:r>
          </a:p>
          <a:p>
            <a:r>
              <a:rPr lang="en-GB" dirty="0" smtClean="0"/>
              <a:t>Trying to be objective but recognising your own subjectivity and positionality</a:t>
            </a:r>
          </a:p>
          <a:p>
            <a:r>
              <a:rPr lang="en-GB" dirty="0" smtClean="0"/>
              <a:t>Considering implications, potential outcomes and consequences</a:t>
            </a:r>
            <a:endParaRPr lang="en-US" dirty="0"/>
          </a:p>
        </p:txBody>
      </p:sp>
    </p:spTree>
    <p:extLst>
      <p:ext uri="{BB962C8B-B14F-4D97-AF65-F5344CB8AC3E}">
        <p14:creationId xmlns:p14="http://schemas.microsoft.com/office/powerpoint/2010/main" val="17392491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US" dirty="0"/>
          </a:p>
        </p:txBody>
      </p:sp>
      <p:sp>
        <p:nvSpPr>
          <p:cNvPr id="3" name="Content Placeholder 2"/>
          <p:cNvSpPr>
            <a:spLocks noGrp="1"/>
          </p:cNvSpPr>
          <p:nvPr>
            <p:ph idx="1"/>
          </p:nvPr>
        </p:nvSpPr>
        <p:spPr/>
        <p:txBody>
          <a:bodyPr>
            <a:normAutofit lnSpcReduction="10000"/>
          </a:bodyPr>
          <a:lstStyle/>
          <a:p>
            <a:r>
              <a:rPr lang="en-GB" dirty="0" smtClean="0"/>
              <a:t>Describe how you travelled from your home into the University today</a:t>
            </a:r>
          </a:p>
          <a:p>
            <a:r>
              <a:rPr lang="en-GB" dirty="0" smtClean="0"/>
              <a:t>Consider any places you pass on this route that might raise environmental safety concerns.</a:t>
            </a:r>
          </a:p>
          <a:p>
            <a:r>
              <a:rPr lang="en-GB" dirty="0" smtClean="0"/>
              <a:t>Evaluate ways in which locations on your route could be made more environmental acceptable</a:t>
            </a:r>
            <a:endParaRPr lang="en-US" dirty="0"/>
          </a:p>
        </p:txBody>
      </p:sp>
    </p:spTree>
    <p:extLst>
      <p:ext uri="{BB962C8B-B14F-4D97-AF65-F5344CB8AC3E}">
        <p14:creationId xmlns:p14="http://schemas.microsoft.com/office/powerpoint/2010/main" val="1426559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GB" dirty="0" smtClean="0"/>
              <a:t>On Becoming a Critically Reflexive Practitioner.  </a:t>
            </a:r>
            <a:r>
              <a:rPr lang="en-GB" dirty="0" err="1" smtClean="0"/>
              <a:t>Cunliffe</a:t>
            </a:r>
            <a:r>
              <a:rPr lang="en-GB" dirty="0" smtClean="0"/>
              <a:t> A L (2007)</a:t>
            </a:r>
            <a:endParaRPr lang="en-US" dirty="0"/>
          </a:p>
        </p:txBody>
      </p:sp>
    </p:spTree>
    <p:extLst>
      <p:ext uri="{BB962C8B-B14F-4D97-AF65-F5344CB8AC3E}">
        <p14:creationId xmlns:p14="http://schemas.microsoft.com/office/powerpoint/2010/main" val="7242578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Critical reading check-list</a:t>
            </a:r>
            <a:endParaRPr lang="en-US" sz="3200" b="1" dirty="0"/>
          </a:p>
        </p:txBody>
      </p:sp>
      <p:sp>
        <p:nvSpPr>
          <p:cNvPr id="3" name="Content Placeholder 2"/>
          <p:cNvSpPr>
            <a:spLocks noGrp="1"/>
          </p:cNvSpPr>
          <p:nvPr>
            <p:ph idx="1"/>
          </p:nvPr>
        </p:nvSpPr>
        <p:spPr>
          <a:xfrm>
            <a:off x="457200" y="1600200"/>
            <a:ext cx="8229600" cy="4997151"/>
          </a:xfrm>
        </p:spPr>
        <p:txBody>
          <a:bodyPr>
            <a:normAutofit fontScale="62500" lnSpcReduction="20000"/>
          </a:bodyPr>
          <a:lstStyle/>
          <a:p>
            <a:pPr lvl="0"/>
            <a:r>
              <a:rPr lang="en-GB" dirty="0" smtClean="0"/>
              <a:t>What </a:t>
            </a:r>
            <a:r>
              <a:rPr lang="en-GB" dirty="0"/>
              <a:t>is the main line of reasoning (the main argument)?</a:t>
            </a:r>
            <a:endParaRPr lang="en-US" dirty="0"/>
          </a:p>
          <a:p>
            <a:pPr lvl="0"/>
            <a:r>
              <a:rPr lang="en-GB" dirty="0"/>
              <a:t>Is the line of reasoning clear both in the introduction and in the conclusion?</a:t>
            </a:r>
            <a:endParaRPr lang="en-US" dirty="0"/>
          </a:p>
          <a:p>
            <a:pPr lvl="0"/>
            <a:r>
              <a:rPr lang="en-GB" dirty="0"/>
              <a:t>What is the key evidence used to support the </a:t>
            </a:r>
            <a:r>
              <a:rPr lang="en-GB" dirty="0" smtClean="0"/>
              <a:t>line </a:t>
            </a:r>
            <a:r>
              <a:rPr lang="en-GB" dirty="0"/>
              <a:t>of argument?  Is the </a:t>
            </a:r>
            <a:r>
              <a:rPr lang="en-GB" dirty="0" smtClean="0"/>
              <a:t>evidence </a:t>
            </a:r>
            <a:r>
              <a:rPr lang="en-GB" dirty="0"/>
              <a:t>presented in a way that develops the argument and leads clearly to the conclusion?</a:t>
            </a:r>
            <a:endParaRPr lang="en-US" dirty="0"/>
          </a:p>
          <a:p>
            <a:pPr lvl="0"/>
            <a:r>
              <a:rPr lang="en-GB" dirty="0"/>
              <a:t>When was the evidence produced?  Is it up to date?  Is it still relevant?</a:t>
            </a:r>
            <a:endParaRPr lang="en-US" dirty="0"/>
          </a:p>
          <a:p>
            <a:pPr lvl="0"/>
            <a:r>
              <a:rPr lang="en-GB" dirty="0"/>
              <a:t>Is </a:t>
            </a:r>
            <a:r>
              <a:rPr lang="en-GB" dirty="0" err="1"/>
              <a:t>ther</a:t>
            </a:r>
            <a:r>
              <a:rPr lang="en-GB" dirty="0"/>
              <a:t> sufficient evidence to prove the case?  Is the evidence relevant?  What might be missing?</a:t>
            </a:r>
            <a:endParaRPr lang="en-US" dirty="0"/>
          </a:p>
          <a:p>
            <a:pPr lvl="0"/>
            <a:r>
              <a:rPr lang="en-GB" dirty="0"/>
              <a:t>What (if any) would have been a better order in which to present the evidence so as to strengthen the line of reasoning?</a:t>
            </a:r>
            <a:endParaRPr lang="en-US" dirty="0"/>
          </a:p>
          <a:p>
            <a:pPr lvl="0"/>
            <a:r>
              <a:rPr lang="en-GB" dirty="0"/>
              <a:t>Are there any examples of flawed reasoning?  Attempts to persuade the reader through an appeal to the emotions?   Is evidence interpreted and used correctly?</a:t>
            </a:r>
            <a:endParaRPr lang="en-US" dirty="0"/>
          </a:p>
          <a:p>
            <a:pPr lvl="0"/>
            <a:r>
              <a:rPr lang="en-GB" dirty="0"/>
              <a:t>Has the writer given sufficient consideration to alternative points of view?</a:t>
            </a:r>
            <a:r>
              <a:rPr lang="en-GB" b="1" dirty="0"/>
              <a:t>  </a:t>
            </a:r>
            <a:endParaRPr lang="en-US" dirty="0"/>
          </a:p>
          <a:p>
            <a:endParaRPr lang="en-US" dirty="0"/>
          </a:p>
        </p:txBody>
      </p:sp>
    </p:spTree>
    <p:extLst>
      <p:ext uri="{BB962C8B-B14F-4D97-AF65-F5344CB8AC3E}">
        <p14:creationId xmlns:p14="http://schemas.microsoft.com/office/powerpoint/2010/main" val="6339573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Critical thinking when reading</a:t>
            </a:r>
            <a:endParaRPr lang="en-US" sz="3200" b="1" dirty="0"/>
          </a:p>
        </p:txBody>
      </p:sp>
      <p:sp>
        <p:nvSpPr>
          <p:cNvPr id="3" name="Content Placeholder 2"/>
          <p:cNvSpPr>
            <a:spLocks noGrp="1"/>
          </p:cNvSpPr>
          <p:nvPr>
            <p:ph idx="1"/>
          </p:nvPr>
        </p:nvSpPr>
        <p:spPr>
          <a:xfrm>
            <a:off x="457200" y="1196752"/>
            <a:ext cx="8229600" cy="5544615"/>
          </a:xfrm>
        </p:spPr>
        <p:txBody>
          <a:bodyPr>
            <a:normAutofit/>
          </a:bodyPr>
          <a:lstStyle/>
          <a:p>
            <a:pPr>
              <a:lnSpc>
                <a:spcPct val="80000"/>
              </a:lnSpc>
              <a:defRPr/>
            </a:pPr>
            <a:r>
              <a:rPr lang="en-GB" sz="2000" dirty="0"/>
              <a:t>Identify the line of reasoning</a:t>
            </a:r>
          </a:p>
          <a:p>
            <a:pPr>
              <a:lnSpc>
                <a:spcPct val="80000"/>
              </a:lnSpc>
              <a:defRPr/>
            </a:pPr>
            <a:r>
              <a:rPr lang="en-GB" sz="2000" dirty="0"/>
              <a:t>Critically evaluate the line of reasoning</a:t>
            </a:r>
          </a:p>
          <a:p>
            <a:pPr lvl="1">
              <a:lnSpc>
                <a:spcPct val="80000"/>
              </a:lnSpc>
              <a:buNone/>
              <a:defRPr/>
            </a:pPr>
            <a:r>
              <a:rPr lang="en-GB" sz="1800" dirty="0"/>
              <a:t>Look for:</a:t>
            </a:r>
          </a:p>
          <a:p>
            <a:pPr lvl="1">
              <a:lnSpc>
                <a:spcPct val="80000"/>
              </a:lnSpc>
              <a:defRPr/>
            </a:pPr>
            <a:r>
              <a:rPr lang="en-GB" sz="1800" dirty="0"/>
              <a:t>Relevant, contributing and sufficient propositions</a:t>
            </a:r>
          </a:p>
          <a:p>
            <a:pPr lvl="1">
              <a:lnSpc>
                <a:spcPct val="80000"/>
              </a:lnSpc>
              <a:defRPr/>
            </a:pPr>
            <a:r>
              <a:rPr lang="en-GB" sz="1800" dirty="0"/>
              <a:t>Logical progression</a:t>
            </a:r>
          </a:p>
          <a:p>
            <a:pPr lvl="1">
              <a:lnSpc>
                <a:spcPct val="80000"/>
              </a:lnSpc>
              <a:defRPr/>
            </a:pPr>
            <a:r>
              <a:rPr lang="en-GB" sz="1800" dirty="0"/>
              <a:t>False premises</a:t>
            </a:r>
          </a:p>
          <a:p>
            <a:pPr lvl="1">
              <a:lnSpc>
                <a:spcPct val="80000"/>
              </a:lnSpc>
              <a:defRPr/>
            </a:pPr>
            <a:r>
              <a:rPr lang="en-GB" sz="1800" dirty="0"/>
              <a:t>Flawed reasoning</a:t>
            </a:r>
          </a:p>
          <a:p>
            <a:pPr>
              <a:lnSpc>
                <a:spcPct val="80000"/>
              </a:lnSpc>
              <a:defRPr/>
            </a:pPr>
            <a:r>
              <a:rPr lang="en-GB" sz="2000" dirty="0"/>
              <a:t>Question surface appearances</a:t>
            </a:r>
          </a:p>
          <a:p>
            <a:pPr>
              <a:lnSpc>
                <a:spcPct val="80000"/>
              </a:lnSpc>
              <a:defRPr/>
            </a:pPr>
            <a:r>
              <a:rPr lang="en-GB" sz="2000" dirty="0"/>
              <a:t>Identify evidence in the text</a:t>
            </a:r>
          </a:p>
          <a:p>
            <a:pPr>
              <a:lnSpc>
                <a:spcPct val="80000"/>
              </a:lnSpc>
              <a:defRPr/>
            </a:pPr>
            <a:r>
              <a:rPr lang="en-GB" sz="2000" dirty="0"/>
              <a:t>Evaluate the evidence</a:t>
            </a:r>
          </a:p>
          <a:p>
            <a:pPr lvl="1">
              <a:lnSpc>
                <a:spcPct val="80000"/>
              </a:lnSpc>
              <a:defRPr/>
            </a:pPr>
            <a:r>
              <a:rPr lang="en-GB" sz="1800" dirty="0"/>
              <a:t>Use valid criteria to evaluate evidence</a:t>
            </a:r>
          </a:p>
          <a:p>
            <a:pPr lvl="1">
              <a:lnSpc>
                <a:spcPct val="80000"/>
              </a:lnSpc>
              <a:buNone/>
              <a:defRPr/>
            </a:pPr>
            <a:r>
              <a:rPr lang="en-GB" sz="1600" dirty="0"/>
              <a:t>	(dates of research, sources of information, bias, statistics, conditions of data collection, emotive language etc.)</a:t>
            </a:r>
          </a:p>
          <a:p>
            <a:pPr>
              <a:lnSpc>
                <a:spcPct val="80000"/>
              </a:lnSpc>
              <a:defRPr/>
            </a:pPr>
            <a:r>
              <a:rPr lang="en-GB" sz="2000" dirty="0"/>
              <a:t>Identify the writer’s conclusions</a:t>
            </a:r>
          </a:p>
          <a:p>
            <a:pPr>
              <a:lnSpc>
                <a:spcPct val="80000"/>
              </a:lnSpc>
              <a:defRPr/>
            </a:pPr>
            <a:r>
              <a:rPr lang="en-GB" sz="2000" dirty="0"/>
              <a:t>Evaluating whether the evidence supports the conclusions</a:t>
            </a:r>
          </a:p>
          <a:p>
            <a:pPr lvl="1">
              <a:lnSpc>
                <a:spcPct val="80000"/>
              </a:lnSpc>
              <a:defRPr/>
            </a:pPr>
            <a:r>
              <a:rPr lang="en-GB" sz="1800" dirty="0"/>
              <a:t>Check for hidden false assumptions</a:t>
            </a:r>
          </a:p>
          <a:p>
            <a:pPr lvl="1">
              <a:lnSpc>
                <a:spcPct val="80000"/>
              </a:lnSpc>
              <a:defRPr/>
            </a:pPr>
            <a:endParaRPr lang="en-GB" sz="1800" dirty="0"/>
          </a:p>
          <a:p>
            <a:pPr lvl="1" algn="r">
              <a:lnSpc>
                <a:spcPct val="80000"/>
              </a:lnSpc>
              <a:buNone/>
              <a:defRPr/>
            </a:pPr>
            <a:r>
              <a:rPr lang="en-GB" sz="1800" dirty="0"/>
              <a:t>(Cottrell, </a:t>
            </a:r>
            <a:r>
              <a:rPr lang="en-GB" sz="1800" dirty="0" smtClean="0"/>
              <a:t>2015)</a:t>
            </a:r>
            <a:endParaRPr lang="en-GB" sz="1800" dirty="0"/>
          </a:p>
          <a:p>
            <a:endParaRPr lang="en-US" dirty="0"/>
          </a:p>
        </p:txBody>
      </p:sp>
    </p:spTree>
    <p:extLst>
      <p:ext uri="{BB962C8B-B14F-4D97-AF65-F5344CB8AC3E}">
        <p14:creationId xmlns:p14="http://schemas.microsoft.com/office/powerpoint/2010/main" val="36521377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Descriptive writing v Critical analytical writing</a:t>
            </a:r>
            <a:endParaRPr lang="en-US" sz="28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6882541"/>
              </p:ext>
            </p:extLst>
          </p:nvPr>
        </p:nvGraphicFramePr>
        <p:xfrm>
          <a:off x="683568" y="1268759"/>
          <a:ext cx="7848872" cy="5112570"/>
        </p:xfrm>
        <a:graphic>
          <a:graphicData uri="http://schemas.openxmlformats.org/drawingml/2006/table">
            <a:tbl>
              <a:tblPr firstRow="1" firstCol="1" lastRow="1" lastCol="1" bandRow="1" bandCol="1">
                <a:tableStyleId>{5C22544A-7EE6-4342-B048-85BDC9FD1C3A}</a:tableStyleId>
              </a:tblPr>
              <a:tblGrid>
                <a:gridCol w="3924436"/>
                <a:gridCol w="3924436"/>
              </a:tblGrid>
              <a:tr h="289919">
                <a:tc>
                  <a:txBody>
                    <a:bodyPr/>
                    <a:lstStyle/>
                    <a:p>
                      <a:pPr>
                        <a:spcAft>
                          <a:spcPts val="0"/>
                        </a:spcAft>
                      </a:pPr>
                      <a:r>
                        <a:rPr lang="en-GB" sz="1000">
                          <a:effectLst/>
                        </a:rPr>
                        <a:t>Descriptive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Critical analytical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a:effectLst/>
                        </a:rPr>
                        <a:t>States what is happening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the significance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a:effectLst/>
                        </a:rPr>
                        <a:t>States what something is like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strengths and weaknesses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385585">
                <a:tc>
                  <a:txBody>
                    <a:bodyPr/>
                    <a:lstStyle/>
                    <a:p>
                      <a:pPr>
                        <a:spcAft>
                          <a:spcPts val="0"/>
                        </a:spcAft>
                      </a:pPr>
                      <a:r>
                        <a:rPr lang="en-GB" sz="1000">
                          <a:effectLst/>
                        </a:rPr>
                        <a:t>Gives the story so far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one piece of information against another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dirty="0">
                          <a:effectLst/>
                        </a:rPr>
                        <a:t>States the order in which things happened</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Makes reasoned judgements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a:effectLst/>
                        </a:rPr>
                        <a:t>Says how to do something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Argues a case according to the evidence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a:effectLst/>
                        </a:rPr>
                        <a:t>Explains what a theory is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why something is relevant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a:effectLst/>
                        </a:rPr>
                        <a:t>Explains how something works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Indicates why something will work (best)</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385585">
                <a:tc>
                  <a:txBody>
                    <a:bodyPr/>
                    <a:lstStyle/>
                    <a:p>
                      <a:pPr>
                        <a:spcAft>
                          <a:spcPts val="0"/>
                        </a:spcAft>
                      </a:pPr>
                      <a:r>
                        <a:rPr lang="en-GB" sz="1000">
                          <a:effectLst/>
                        </a:rPr>
                        <a:t>Notes the method used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whether something is appropriate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a:effectLst/>
                        </a:rPr>
                        <a:t>Says when something occurred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why the timing is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383353">
                <a:tc>
                  <a:txBody>
                    <a:bodyPr/>
                    <a:lstStyle/>
                    <a:p>
                      <a:pPr>
                        <a:spcAft>
                          <a:spcPts val="0"/>
                        </a:spcAft>
                      </a:pPr>
                      <a:r>
                        <a:rPr lang="en-GB" sz="1000">
                          <a:effectLst/>
                        </a:rPr>
                        <a:t>States the different components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up the importance of component parts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a:effectLst/>
                        </a:rPr>
                        <a:t>States opinions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Gives reasons for selecting each option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a:effectLst/>
                        </a:rPr>
                        <a:t>Lists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the relative significance of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383353">
                <a:tc>
                  <a:txBody>
                    <a:bodyPr/>
                    <a:lstStyle/>
                    <a:p>
                      <a:pPr>
                        <a:spcAft>
                          <a:spcPts val="0"/>
                        </a:spcAft>
                      </a:pPr>
                      <a:r>
                        <a:rPr lang="en-GB" sz="1000">
                          <a:effectLst/>
                        </a:rPr>
                        <a:t>Lists in any order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Structures information in order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385585">
                <a:tc>
                  <a:txBody>
                    <a:bodyPr/>
                    <a:lstStyle/>
                    <a:p>
                      <a:pPr>
                        <a:spcAft>
                          <a:spcPts val="0"/>
                        </a:spcAft>
                      </a:pPr>
                      <a:r>
                        <a:rPr lang="en-GB" sz="1000">
                          <a:effectLst/>
                        </a:rPr>
                        <a:t>States links between items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the relevance of links between pieces of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r h="289919">
                <a:tc>
                  <a:txBody>
                    <a:bodyPr/>
                    <a:lstStyle/>
                    <a:p>
                      <a:pPr>
                        <a:spcAft>
                          <a:spcPts val="0"/>
                        </a:spcAft>
                      </a:pPr>
                      <a:r>
                        <a:rPr lang="en-GB" sz="1000">
                          <a:effectLst/>
                        </a:rPr>
                        <a:t>Gives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dirty="0">
                          <a:effectLst/>
                        </a:rPr>
                        <a:t>Draws conclusions</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r>
            </a:tbl>
          </a:graphicData>
        </a:graphic>
      </p:graphicFrame>
    </p:spTree>
    <p:extLst>
      <p:ext uri="{BB962C8B-B14F-4D97-AF65-F5344CB8AC3E}">
        <p14:creationId xmlns:p14="http://schemas.microsoft.com/office/powerpoint/2010/main" val="21294938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935018"/>
          </a:xfrm>
        </p:spPr>
        <p:txBody>
          <a:bodyPr>
            <a:normAutofit fontScale="90000"/>
          </a:bodyPr>
          <a:lstStyle/>
          <a:p>
            <a:r>
              <a:rPr lang="en-GB" sz="3600" dirty="0" smtClean="0"/>
              <a:t>Why is critical thinking important for research?</a:t>
            </a:r>
            <a:endParaRPr lang="en-GB" sz="3600" dirty="0"/>
          </a:p>
        </p:txBody>
      </p:sp>
      <p:sp>
        <p:nvSpPr>
          <p:cNvPr id="3" name="Content Placeholder 2"/>
          <p:cNvSpPr>
            <a:spLocks noGrp="1"/>
          </p:cNvSpPr>
          <p:nvPr>
            <p:ph idx="1"/>
          </p:nvPr>
        </p:nvSpPr>
        <p:spPr bwMode="auto">
          <a:xfrm>
            <a:off x="462845" y="1988840"/>
            <a:ext cx="8229600" cy="4608512"/>
          </a:xfrm>
        </p:spPr>
        <p:txBody>
          <a:bodyPr>
            <a:normAutofit fontScale="70000" lnSpcReduction="20000"/>
          </a:bodyPr>
          <a:lstStyle/>
          <a:p>
            <a:pPr marL="0" indent="0">
              <a:buNone/>
            </a:pPr>
            <a:r>
              <a:rPr lang="en-GB" b="1" dirty="0"/>
              <a:t>A well cultivated critical thinker:</a:t>
            </a:r>
            <a:endParaRPr lang="en-GB" dirty="0"/>
          </a:p>
          <a:p>
            <a:r>
              <a:rPr lang="en-GB" dirty="0"/>
              <a:t>raises vital questions and problems, formulating them clearly and </a:t>
            </a:r>
            <a:r>
              <a:rPr lang="en-GB" dirty="0" smtClean="0"/>
              <a:t>precisely </a:t>
            </a:r>
            <a:r>
              <a:rPr lang="en-GB" i="1" dirty="0" smtClean="0"/>
              <a:t>= Research objective and research questions</a:t>
            </a:r>
            <a:endParaRPr lang="en-GB" i="1" dirty="0"/>
          </a:p>
          <a:p>
            <a:r>
              <a:rPr lang="en-GB" dirty="0"/>
              <a:t>gathers and assesses relevant information, using abstract ideas to interpret it effectively comes to well-reasoned conclusions and solutions, testing them against relevant criteria and </a:t>
            </a:r>
            <a:r>
              <a:rPr lang="en-GB" dirty="0" smtClean="0"/>
              <a:t>standards = </a:t>
            </a:r>
            <a:r>
              <a:rPr lang="en-GB" i="1" dirty="0" smtClean="0"/>
              <a:t>Hypothesis/model development</a:t>
            </a:r>
            <a:endParaRPr lang="en-GB" i="1" dirty="0"/>
          </a:p>
          <a:p>
            <a:r>
              <a:rPr lang="en-GB" dirty="0"/>
              <a:t>thinks </a:t>
            </a:r>
            <a:r>
              <a:rPr lang="en-GB" dirty="0" smtClean="0"/>
              <a:t>open-mindedly </a:t>
            </a:r>
            <a:r>
              <a:rPr lang="en-GB" dirty="0"/>
              <a:t>within alternative systems of thought, recognizing and assessing, as need be, their assumptions, implications, and practical consequences; </a:t>
            </a:r>
            <a:r>
              <a:rPr lang="en-GB" i="1" dirty="0" smtClean="0"/>
              <a:t>= problem solving and innovation</a:t>
            </a:r>
            <a:endParaRPr lang="en-GB" i="1" dirty="0"/>
          </a:p>
          <a:p>
            <a:r>
              <a:rPr lang="en-GB" dirty="0"/>
              <a:t>communicates effectively with others in figuring out solutions to complex problems.</a:t>
            </a:r>
          </a:p>
          <a:p>
            <a:pPr marL="0" indent="0">
              <a:buNone/>
            </a:pPr>
            <a:endParaRPr lang="en-GB" i="1" dirty="0" smtClean="0"/>
          </a:p>
          <a:p>
            <a:pPr marL="0" indent="0">
              <a:buNone/>
            </a:pPr>
            <a:r>
              <a:rPr lang="en-GB" sz="1400" dirty="0" smtClean="0"/>
              <a:t>(Foundation for Critical Thinking)</a:t>
            </a:r>
            <a:endParaRPr lang="en-GB" sz="1400" dirty="0"/>
          </a:p>
        </p:txBody>
      </p:sp>
    </p:spTree>
    <p:extLst>
      <p:ext uri="{BB962C8B-B14F-4D97-AF65-F5344CB8AC3E}">
        <p14:creationId xmlns:p14="http://schemas.microsoft.com/office/powerpoint/2010/main" val="36550403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1295400" y="838200"/>
          <a:ext cx="6096000" cy="5416427"/>
        </p:xfrm>
        <a:graphic>
          <a:graphicData uri="http://schemas.openxmlformats.org/drawingml/2006/table">
            <a:tbl>
              <a:tblPr firstRow="1" bandRow="1">
                <a:tableStyleId>{5C22544A-7EE6-4342-B048-85BDC9FD1C3A}</a:tableStyleId>
              </a:tblPr>
              <a:tblGrid>
                <a:gridCol w="3048000"/>
                <a:gridCol w="3048000"/>
              </a:tblGrid>
              <a:tr h="477481">
                <a:tc>
                  <a:txBody>
                    <a:bodyPr/>
                    <a:lstStyle/>
                    <a:p>
                      <a:r>
                        <a:rPr lang="en-GB" dirty="0" smtClean="0"/>
                        <a:t>Good practice (samples)</a:t>
                      </a:r>
                      <a:endParaRPr lang="en-GB" dirty="0"/>
                    </a:p>
                  </a:txBody>
                  <a:tcPr/>
                </a:tc>
                <a:tc>
                  <a:txBody>
                    <a:bodyPr/>
                    <a:lstStyle/>
                    <a:p>
                      <a:r>
                        <a:rPr lang="en-GB" dirty="0" smtClean="0"/>
                        <a:t>Not</a:t>
                      </a:r>
                      <a:r>
                        <a:rPr lang="en-GB" baseline="0" dirty="0" smtClean="0"/>
                        <a:t> as strong/descriptive</a:t>
                      </a:r>
                      <a:endParaRPr lang="en-GB" dirty="0"/>
                    </a:p>
                  </a:txBody>
                  <a:tcPr/>
                </a:tc>
              </a:tr>
              <a:tr h="824146">
                <a:tc>
                  <a:txBody>
                    <a:bodyPr/>
                    <a:lstStyle/>
                    <a:p>
                      <a:r>
                        <a:rPr lang="en-GB" sz="1600" dirty="0" smtClean="0"/>
                        <a:t>In comparison</a:t>
                      </a:r>
                      <a:r>
                        <a:rPr lang="en-GB" sz="1600" baseline="0" dirty="0" smtClean="0"/>
                        <a:t> to </a:t>
                      </a:r>
                      <a:r>
                        <a:rPr lang="en-GB" sz="1600" dirty="0" smtClean="0"/>
                        <a:t>Jones (2008)</a:t>
                      </a:r>
                      <a:r>
                        <a:rPr lang="en-GB" sz="1600" baseline="0" dirty="0" smtClean="0"/>
                        <a:t>, Smith (2009) …</a:t>
                      </a:r>
                      <a:endParaRPr lang="en-GB" sz="1600" dirty="0"/>
                    </a:p>
                  </a:txBody>
                  <a:tcPr/>
                </a:tc>
                <a:tc>
                  <a:txBody>
                    <a:bodyPr/>
                    <a:lstStyle/>
                    <a:p>
                      <a:r>
                        <a:rPr lang="en-GB" sz="1600" dirty="0" smtClean="0"/>
                        <a:t>Jones (2008) says … and Smith (2009) tells</a:t>
                      </a:r>
                      <a:r>
                        <a:rPr lang="en-GB" sz="1600" baseline="0" dirty="0" smtClean="0"/>
                        <a:t> us …</a:t>
                      </a:r>
                      <a:endParaRPr lang="en-GB" sz="1600" dirty="0"/>
                    </a:p>
                  </a:txBody>
                  <a:tcPr/>
                </a:tc>
              </a:tr>
              <a:tr h="477481">
                <a:tc>
                  <a:txBody>
                    <a:bodyPr/>
                    <a:lstStyle/>
                    <a:p>
                      <a:r>
                        <a:rPr lang="en-GB" sz="1600" dirty="0" smtClean="0"/>
                        <a:t>Jones (2008) agrees</a:t>
                      </a:r>
                      <a:r>
                        <a:rPr lang="en-GB" sz="1600" baseline="0" dirty="0" smtClean="0"/>
                        <a:t> with Smith (2009) on…</a:t>
                      </a:r>
                      <a:endParaRPr lang="en-GB" sz="1600" dirty="0"/>
                    </a:p>
                  </a:txBody>
                  <a:tcPr/>
                </a:tc>
                <a:tc>
                  <a:txBody>
                    <a:bodyPr/>
                    <a:lstStyle/>
                    <a:p>
                      <a:r>
                        <a:rPr lang="en-GB" sz="1600" dirty="0" smtClean="0"/>
                        <a:t>Jones (2008) states</a:t>
                      </a:r>
                      <a:r>
                        <a:rPr lang="en-GB" sz="1600" baseline="0" dirty="0" smtClean="0"/>
                        <a:t> …</a:t>
                      </a:r>
                      <a:endParaRPr lang="en-GB" sz="1600" dirty="0"/>
                    </a:p>
                  </a:txBody>
                  <a:tcPr/>
                </a:tc>
              </a:tr>
              <a:tr h="477481">
                <a:tc>
                  <a:txBody>
                    <a:bodyPr/>
                    <a:lstStyle/>
                    <a:p>
                      <a:r>
                        <a:rPr lang="en-GB" sz="1600" dirty="0" smtClean="0"/>
                        <a:t>In contrast to Jones (2008),</a:t>
                      </a:r>
                      <a:r>
                        <a:rPr lang="en-GB" sz="1600" baseline="0" dirty="0" smtClean="0"/>
                        <a:t> Smith (2009) maintains…</a:t>
                      </a:r>
                      <a:endParaRPr lang="en-GB" sz="1600" dirty="0"/>
                    </a:p>
                  </a:txBody>
                  <a:tcPr/>
                </a:tc>
                <a:tc>
                  <a:txBody>
                    <a:bodyPr/>
                    <a:lstStyle/>
                    <a:p>
                      <a:r>
                        <a:rPr lang="en-GB" sz="1600" dirty="0" smtClean="0"/>
                        <a:t>Jones (2008) maintains that … and Smith (2009) states..</a:t>
                      </a:r>
                      <a:endParaRPr lang="en-GB" sz="1600" dirty="0"/>
                    </a:p>
                  </a:txBody>
                  <a:tcPr/>
                </a:tc>
              </a:tr>
              <a:tr h="477481">
                <a:tc>
                  <a:txBody>
                    <a:bodyPr/>
                    <a:lstStyle/>
                    <a:p>
                      <a:r>
                        <a:rPr lang="en-GB" sz="1600" dirty="0" smtClean="0"/>
                        <a:t>Smith (2009) supports Jones (2008)</a:t>
                      </a:r>
                      <a:r>
                        <a:rPr lang="en-GB" sz="1600" baseline="0" dirty="0" smtClean="0"/>
                        <a:t> earlier work by also finding…</a:t>
                      </a:r>
                      <a:endParaRPr lang="en-GB" sz="1600" dirty="0"/>
                    </a:p>
                  </a:txBody>
                  <a:tcPr/>
                </a:tc>
                <a:tc>
                  <a:txBody>
                    <a:bodyPr/>
                    <a:lstStyle/>
                    <a:p>
                      <a:r>
                        <a:rPr lang="en-GB" sz="1600" dirty="0" smtClean="0"/>
                        <a:t>Jones (2008) says … and Smith (2009) tells</a:t>
                      </a:r>
                      <a:r>
                        <a:rPr lang="en-GB" sz="1600" baseline="0" dirty="0" smtClean="0"/>
                        <a:t> us …</a:t>
                      </a:r>
                      <a:endParaRPr lang="en-GB" sz="1600" dirty="0"/>
                    </a:p>
                  </a:txBody>
                  <a:tcPr/>
                </a:tc>
              </a:tr>
              <a:tr h="477481">
                <a:tc>
                  <a:txBody>
                    <a:bodyPr/>
                    <a:lstStyle/>
                    <a:p>
                      <a:r>
                        <a:rPr lang="en-GB" sz="1600" dirty="0" smtClean="0"/>
                        <a:t>The</a:t>
                      </a:r>
                      <a:r>
                        <a:rPr lang="en-GB" sz="1600" baseline="0" dirty="0" smtClean="0"/>
                        <a:t> literature remains ambiguous in this area, Smith (2009) and Jones (2008) come to different conclusions</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t>Jones (2008) maintains that … and Smith (2009) states..</a:t>
                      </a:r>
                    </a:p>
                    <a:p>
                      <a:endParaRPr lang="en-GB" sz="1600" dirty="0"/>
                    </a:p>
                  </a:txBody>
                  <a:tcPr/>
                </a:tc>
              </a:tr>
              <a:tr h="477481">
                <a:tc>
                  <a:txBody>
                    <a:bodyPr/>
                    <a:lstStyle/>
                    <a:p>
                      <a:r>
                        <a:rPr lang="en-GB" sz="1600" dirty="0" smtClean="0"/>
                        <a:t>Jones (2008) comes to the conclusion that … which</a:t>
                      </a:r>
                      <a:r>
                        <a:rPr lang="en-GB" sz="1600" baseline="0" dirty="0" smtClean="0"/>
                        <a:t> has been expanded by Smith (2009) to include…</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t>Jones (2008) claims that … and Smith (2009) states..</a:t>
                      </a:r>
                    </a:p>
                    <a:p>
                      <a:endParaRPr lang="en-GB" sz="1600" dirty="0"/>
                    </a:p>
                  </a:txBody>
                  <a:tcPr/>
                </a:tc>
              </a:tr>
            </a:tbl>
          </a:graphicData>
        </a:graphic>
      </p:graphicFrame>
    </p:spTree>
    <p:extLst>
      <p:ext uri="{BB962C8B-B14F-4D97-AF65-F5344CB8AC3E}">
        <p14:creationId xmlns:p14="http://schemas.microsoft.com/office/powerpoint/2010/main" val="2888737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And finally…</a:t>
            </a:r>
            <a:endParaRPr lang="en-GB" sz="3600"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“The essence of the independent mind lies not in what it thinks, but in how it thinks.” </a:t>
            </a:r>
            <a:br>
              <a:rPr lang="en-GB" dirty="0"/>
            </a:br>
            <a:r>
              <a:rPr lang="en-GB" sz="1700" dirty="0" smtClean="0"/>
              <a:t>(Christopher </a:t>
            </a:r>
            <a:r>
              <a:rPr lang="en-GB" sz="1700" dirty="0"/>
              <a:t>Hitchens, </a:t>
            </a:r>
            <a:r>
              <a:rPr lang="en-GB" sz="1700" dirty="0" smtClean="0"/>
              <a:t>from </a:t>
            </a:r>
            <a:r>
              <a:rPr lang="en-GB" sz="1700" i="1" dirty="0" smtClean="0"/>
              <a:t>Letters </a:t>
            </a:r>
            <a:r>
              <a:rPr lang="en-GB" sz="1700" i="1" dirty="0"/>
              <a:t>to a Young </a:t>
            </a:r>
            <a:r>
              <a:rPr lang="en-GB" sz="1700" i="1" dirty="0" smtClean="0"/>
              <a:t>Contrarian</a:t>
            </a:r>
            <a:r>
              <a:rPr lang="en-GB" sz="1700" dirty="0" smtClean="0"/>
              <a:t>, 2001</a:t>
            </a:r>
            <a:r>
              <a:rPr lang="en-GB" sz="1700" b="1" dirty="0" smtClean="0"/>
              <a:t>.)</a:t>
            </a:r>
          </a:p>
          <a:p>
            <a:pPr marL="0" indent="0">
              <a:buNone/>
            </a:pPr>
            <a:endParaRPr lang="en-GB" b="1" dirty="0"/>
          </a:p>
          <a:p>
            <a:pPr marL="0" indent="0">
              <a:buNone/>
            </a:pPr>
            <a:r>
              <a:rPr lang="en-GB" dirty="0"/>
              <a:t>“Responsibility to yourself means refusing to let others do your thinking, talking, and naming for you; it means learning to respect and use your own brains and instincts; hence, grappling with hard work.” </a:t>
            </a:r>
            <a:br>
              <a:rPr lang="en-GB" dirty="0"/>
            </a:br>
            <a:r>
              <a:rPr lang="en-GB" dirty="0" smtClean="0"/>
              <a:t>(</a:t>
            </a:r>
            <a:r>
              <a:rPr lang="en-GB" sz="1500" dirty="0" smtClean="0"/>
              <a:t>Adrienne Rich, from</a:t>
            </a:r>
            <a:r>
              <a:rPr lang="en-GB" sz="1500" i="1" dirty="0"/>
              <a:t> On Lies, Secrets, and Silence: Selected Prose </a:t>
            </a:r>
            <a:r>
              <a:rPr lang="en-GB" sz="1500" i="1" dirty="0" smtClean="0"/>
              <a:t>1966-1978</a:t>
            </a:r>
            <a:r>
              <a:rPr lang="en-GB" sz="1500" dirty="0" smtClean="0"/>
              <a:t>, </a:t>
            </a:r>
            <a:r>
              <a:rPr lang="en-GB" sz="1500" dirty="0"/>
              <a:t>1979</a:t>
            </a:r>
            <a:r>
              <a:rPr lang="en-GB" sz="1500" dirty="0" smtClean="0"/>
              <a:t>.)</a:t>
            </a:r>
            <a:endParaRPr lang="en-GB" sz="1500" dirty="0"/>
          </a:p>
        </p:txBody>
      </p:sp>
    </p:spTree>
    <p:extLst>
      <p:ext uri="{BB962C8B-B14F-4D97-AF65-F5344CB8AC3E}">
        <p14:creationId xmlns:p14="http://schemas.microsoft.com/office/powerpoint/2010/main" val="27208867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schemas.microsoft.com/office/2006/metadata/properties"/>
    <ds:schemaRef ds:uri="http://purl.org/dc/elements/1.1/"/>
    <ds:schemaRef ds:uri="303dbf9b-b85b-46a0-94f1-894078c07ecd"/>
    <ds:schemaRef ds:uri="http://schemas.openxmlformats.org/package/2006/metadata/core-properties"/>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3097</TotalTime>
  <Words>908</Words>
  <Application>Microsoft Office PowerPoint</Application>
  <PresentationFormat>On-screen Show (4:3)</PresentationFormat>
  <Paragraphs>137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Times New Roman</vt:lpstr>
      <vt:lpstr>20140311PresentationUWTSDTemplate</vt:lpstr>
      <vt:lpstr>BMDM7001 Identity and Approches to Applied Business Research  WEEK 1 CRITICALITY, CRITICAL THINKING AND CRITICAL WRITING</vt:lpstr>
      <vt:lpstr>PowerPoint Presentation</vt:lpstr>
      <vt:lpstr>Useful introduction</vt:lpstr>
      <vt:lpstr>criticality</vt:lpstr>
      <vt:lpstr>Critical thinking</vt:lpstr>
      <vt:lpstr>Critical thinking as a process</vt:lpstr>
      <vt:lpstr>Many skills are involved within the critical thinking process</vt:lpstr>
      <vt:lpstr>Important activities</vt:lpstr>
      <vt:lpstr>activity</vt:lpstr>
      <vt:lpstr>PowerPoint Presentation</vt:lpstr>
      <vt:lpstr>Critical reading check-list</vt:lpstr>
      <vt:lpstr>Critical thinking when reading</vt:lpstr>
      <vt:lpstr>Descriptive writing v Critical analytical writing</vt:lpstr>
      <vt:lpstr>Why is critical thinking important for research?</vt:lpstr>
      <vt:lpstr>PowerPoint Presentation</vt:lpstr>
      <vt:lpstr>And finally…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Jill Venus</cp:lastModifiedBy>
  <cp:revision>62</cp:revision>
  <cp:lastPrinted>2018-11-20T15:50:40Z</cp:lastPrinted>
  <dcterms:created xsi:type="dcterms:W3CDTF">2015-04-14T15:21:28Z</dcterms:created>
  <dcterms:modified xsi:type="dcterms:W3CDTF">2019-03-18T08:29:13Z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