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58" r:id="rId3"/>
    <p:sldId id="257" r:id="rId4"/>
    <p:sldId id="342" r:id="rId5"/>
    <p:sldId id="343" r:id="rId6"/>
    <p:sldId id="404" r:id="rId7"/>
    <p:sldId id="376" r:id="rId8"/>
    <p:sldId id="377" r:id="rId9"/>
    <p:sldId id="378" r:id="rId10"/>
    <p:sldId id="398" r:id="rId11"/>
    <p:sldId id="399" r:id="rId12"/>
    <p:sldId id="379" r:id="rId13"/>
    <p:sldId id="381" r:id="rId14"/>
    <p:sldId id="391" r:id="rId15"/>
    <p:sldId id="382" r:id="rId16"/>
    <p:sldId id="383" r:id="rId17"/>
    <p:sldId id="395" r:id="rId18"/>
    <p:sldId id="401" r:id="rId19"/>
    <p:sldId id="402" r:id="rId20"/>
    <p:sldId id="390" r:id="rId21"/>
    <p:sldId id="392" r:id="rId22"/>
    <p:sldId id="384" r:id="rId23"/>
    <p:sldId id="393" r:id="rId24"/>
    <p:sldId id="385" r:id="rId25"/>
    <p:sldId id="394" r:id="rId26"/>
    <p:sldId id="396" r:id="rId27"/>
    <p:sldId id="403" r:id="rId28"/>
    <p:sldId id="400" r:id="rId29"/>
    <p:sldId id="386" r:id="rId30"/>
    <p:sldId id="397" r:id="rId31"/>
    <p:sldId id="389" r:id="rId32"/>
    <p:sldId id="387" r:id="rId33"/>
    <p:sldId id="366" r:id="rId34"/>
    <p:sldId id="380" r:id="rId35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20" autoAdjust="0"/>
    <p:restoredTop sz="94660"/>
  </p:normalViewPr>
  <p:slideViewPr>
    <p:cSldViewPr>
      <p:cViewPr varScale="1">
        <p:scale>
          <a:sx n="103" d="100"/>
          <a:sy n="103" d="100"/>
        </p:scale>
        <p:origin x="16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24/07/2019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eb.cortland.edu/andersmd/ERIK/welcom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ECES4004/C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4/ Session 4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seicolegol-cymdeithasol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Psycho-social development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1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1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Arddangos dealltwriaeth o'r damcaniaethau a’r cysyniadau sy’n penderfynu datblygiad ffisiolegol a seicolegol unigolyn 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/>
              <a:t>Demonstrate an understanding of the theories and concepts that determine physiological and psychological development of an individual </a:t>
            </a:r>
            <a:endParaRPr lang="en-US" i="1" dirty="0"/>
          </a:p>
          <a:p>
            <a:endParaRPr lang="en-GB" i="1" dirty="0"/>
          </a:p>
        </p:txBody>
      </p:sp>
      <p:pic>
        <p:nvPicPr>
          <p:cNvPr id="1026" name="Picture 2" descr="C:\Users\l.roberts\AppData\Local\Microsoft\Windows\Temporary Internet Files\Content.IE5\6IDJCSBB\img_4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5085184"/>
            <a:ext cx="414144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896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2/ </a:t>
            </a:r>
            <a:r>
              <a:rPr lang="en-GB" sz="4000" i="1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</a:t>
            </a:r>
            <a:r>
              <a:rPr lang="en-GB" sz="4000" i="1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 2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cerrig</a:t>
            </a:r>
            <a:r>
              <a:rPr lang="en-GB" dirty="0"/>
              <a:t> </a:t>
            </a:r>
            <a:r>
              <a:rPr lang="en-GB" dirty="0" err="1"/>
              <a:t>milltir</a:t>
            </a:r>
            <a:r>
              <a:rPr lang="en-GB" dirty="0"/>
              <a:t> a </a:t>
            </a:r>
            <a:r>
              <a:rPr lang="en-GB" dirty="0" err="1"/>
              <a:t>wynebir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Discuss the key challenges and milestones faced by individuals </a:t>
            </a:r>
          </a:p>
        </p:txBody>
      </p:sp>
      <p:pic>
        <p:nvPicPr>
          <p:cNvPr id="2050" name="Picture 2" descr="C:\Users\l.roberts\AppData\Local\Microsoft\Windows\Temporary Internet Files\Content.IE5\FDGQFACQ\child-1354354842lF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648200"/>
            <a:ext cx="34290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66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3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3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•	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y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a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/</a:t>
            </a:r>
            <a:r>
              <a:rPr lang="en-GB" dirty="0" err="1"/>
              <a:t>deddfwriaeth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/>
              <a:t>Consider the importance of this development for practitioners working with individuals and the role of policy/legislation</a:t>
            </a:r>
            <a:endParaRPr lang="en-US" i="1" dirty="0"/>
          </a:p>
          <a:p>
            <a:endParaRPr lang="en-GB" i="1" dirty="0"/>
          </a:p>
        </p:txBody>
      </p:sp>
      <p:pic>
        <p:nvPicPr>
          <p:cNvPr id="3074" name="Picture 2" descr="C:\Users\l.roberts\AppData\Local\Microsoft\Windows\Temporary Internet Files\Content.IE5\HEPN0LIZ\7718281594_2d5069797d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300" y="4797152"/>
            <a:ext cx="3429000" cy="190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35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264871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(100%) </a:t>
            </a: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4 Blog / 4 Blog entries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(3000 </a:t>
            </a: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words: 750 words each/</a:t>
            </a:r>
            <a:b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3000 o </a:t>
            </a:r>
            <a:r>
              <a:rPr lang="en-GB" sz="36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: 750 </a:t>
            </a:r>
            <a:r>
              <a:rPr lang="en-GB" sz="36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600" b="1" i="1" smtClean="0">
                <a:latin typeface="Arial" panose="020B0604020202020204" pitchFamily="34" charset="0"/>
                <a:cs typeface="Arial" panose="020B0604020202020204" pitchFamily="34" charset="0"/>
              </a:rPr>
              <a:t> un</a:t>
            </a:r>
            <a:r>
              <a:rPr lang="en-GB" sz="3600" b="1" i="1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666999"/>
            <a:ext cx="4038600" cy="3687925"/>
          </a:xfrm>
        </p:spPr>
        <p:txBody>
          <a:bodyPr>
            <a:norm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/>
              <a:buChar char="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bedwar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blog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2666999"/>
            <a:ext cx="4038600" cy="3687925"/>
          </a:xfrm>
        </p:spPr>
        <p:txBody>
          <a:bodyPr>
            <a:norm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Write four blogs outlining different aspects of child development </a:t>
            </a:r>
          </a:p>
        </p:txBody>
      </p:sp>
    </p:spTree>
    <p:extLst>
      <p:ext uri="{BB962C8B-B14F-4D97-AF65-F5344CB8AC3E}">
        <p14:creationId xmlns:p14="http://schemas.microsoft.com/office/powerpoint/2010/main" val="324482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Theories of development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err="1" smtClean="0"/>
              <a:t>Damcaniaeth</a:t>
            </a:r>
            <a:r>
              <a:rPr lang="en-US" dirty="0" smtClean="0"/>
              <a:t> </a:t>
            </a:r>
            <a:r>
              <a:rPr lang="en-US" dirty="0" err="1" smtClean="0"/>
              <a:t>Seicodeinameg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Freud</a:t>
            </a:r>
          </a:p>
          <a:p>
            <a:r>
              <a:rPr lang="en-US" dirty="0" err="1" smtClean="0"/>
              <a:t>Damcaniaeth</a:t>
            </a:r>
            <a:r>
              <a:rPr lang="en-US" dirty="0" smtClean="0"/>
              <a:t> </a:t>
            </a:r>
            <a:r>
              <a:rPr lang="en-US" b="1" dirty="0" err="1" smtClean="0"/>
              <a:t>Seicocymdeithasol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Erikson</a:t>
            </a:r>
          </a:p>
          <a:p>
            <a:r>
              <a:rPr lang="en-US" dirty="0" err="1" smtClean="0"/>
              <a:t>Damcaniaeth</a:t>
            </a:r>
            <a:r>
              <a:rPr lang="en-US" dirty="0" smtClean="0"/>
              <a:t> </a:t>
            </a:r>
            <a:r>
              <a:rPr lang="en-US" dirty="0" err="1" smtClean="0"/>
              <a:t>ymddygiadaeth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Watson, Skinner, Bandura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safbwynt</a:t>
            </a:r>
            <a:r>
              <a:rPr lang="en-US" dirty="0" smtClean="0"/>
              <a:t> </a:t>
            </a:r>
            <a:r>
              <a:rPr lang="en-US" dirty="0" err="1" smtClean="0"/>
              <a:t>etholegol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Darwin, Lorenz, Bornstein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Psychodynamic theory e.g. Freud</a:t>
            </a:r>
          </a:p>
          <a:p>
            <a:r>
              <a:rPr lang="en-GB" b="1" i="1" dirty="0" smtClean="0"/>
              <a:t>Psychosocial theory</a:t>
            </a:r>
            <a:r>
              <a:rPr lang="en-GB" i="1" dirty="0" smtClean="0"/>
              <a:t>* e.g. Erikson</a:t>
            </a:r>
          </a:p>
          <a:p>
            <a:r>
              <a:rPr lang="en-GB" i="1" dirty="0" smtClean="0"/>
              <a:t>Behaviourism and social learning theory e.g. Watson, Skinner, Bandura</a:t>
            </a:r>
          </a:p>
          <a:p>
            <a:r>
              <a:rPr lang="en-GB" i="1" dirty="0" smtClean="0"/>
              <a:t>The ethological perspective*  e.g. Darwin, Lorenz, Bornstein</a:t>
            </a:r>
          </a:p>
          <a:p>
            <a:pPr marL="0" indent="0">
              <a:buNone/>
            </a:pPr>
            <a:r>
              <a:rPr lang="en-GB" sz="1700" dirty="0" smtClean="0"/>
              <a:t>( Keenan, Evans &amp; Crowley, 2016)</a:t>
            </a:r>
          </a:p>
        </p:txBody>
      </p:sp>
    </p:spTree>
    <p:extLst>
      <p:ext uri="{BB962C8B-B14F-4D97-AF65-F5344CB8AC3E}">
        <p14:creationId xmlns:p14="http://schemas.microsoft.com/office/powerpoint/2010/main" val="1752087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47748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Enghreifftiau</a:t>
            </a:r>
            <a:r>
              <a:rPr lang="en-GB" sz="3200" dirty="0" smtClean="0"/>
              <a:t> o </a:t>
            </a:r>
            <a:r>
              <a:rPr lang="en-GB" sz="3200" dirty="0" err="1" smtClean="0"/>
              <a:t>ddamcaniaethau</a:t>
            </a:r>
            <a:r>
              <a:rPr lang="en-GB" sz="3200" dirty="0" smtClean="0"/>
              <a:t> </a:t>
            </a:r>
            <a:r>
              <a:rPr lang="en-GB" sz="3200" dirty="0" err="1"/>
              <a:t>datblygiad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 smtClean="0"/>
              <a:t>Examples of Theories </a:t>
            </a:r>
            <a:r>
              <a:rPr lang="en-GB" sz="3200" dirty="0"/>
              <a:t>of development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038600" cy="4434840"/>
          </a:xfrm>
        </p:spPr>
        <p:txBody>
          <a:bodyPr/>
          <a:lstStyle/>
          <a:p>
            <a:r>
              <a:rPr lang="en-US" dirty="0" smtClean="0"/>
              <a:t>Model </a:t>
            </a:r>
            <a:r>
              <a:rPr lang="en-US" dirty="0" err="1" smtClean="0"/>
              <a:t>Bioecolegol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Bronfenbrenner</a:t>
            </a:r>
            <a:endParaRPr lang="en-US" dirty="0" smtClean="0"/>
          </a:p>
          <a:p>
            <a:r>
              <a:rPr lang="en-US" dirty="0" err="1" smtClean="0"/>
              <a:t>Damcaniaeth</a:t>
            </a:r>
            <a:r>
              <a:rPr lang="en-US" dirty="0" smtClean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Gwybyddol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Piaget, Vygotsky a </a:t>
            </a:r>
            <a:r>
              <a:rPr lang="en-US" dirty="0" err="1" smtClean="0"/>
              <a:t>damcaniaethau</a:t>
            </a:r>
            <a:r>
              <a:rPr lang="en-US" dirty="0" smtClean="0"/>
              <a:t> </a:t>
            </a:r>
            <a:r>
              <a:rPr lang="en-US" dirty="0" err="1" smtClean="0"/>
              <a:t>prosesu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Bioecological model </a:t>
            </a:r>
            <a:r>
              <a:rPr lang="en-GB" b="1" dirty="0" smtClean="0"/>
              <a:t> </a:t>
            </a:r>
            <a:r>
              <a:rPr lang="en-GB" dirty="0" smtClean="0"/>
              <a:t>e.g. </a:t>
            </a:r>
            <a:r>
              <a:rPr lang="en-GB" dirty="0" err="1" smtClean="0"/>
              <a:t>Bronfenbrenner</a:t>
            </a:r>
            <a:endParaRPr lang="en-GB" dirty="0" smtClean="0"/>
          </a:p>
          <a:p>
            <a:r>
              <a:rPr lang="en-GB" dirty="0" smtClean="0"/>
              <a:t>Cognitive developmental theories e.g.  Piaget, Vygotsky &amp; information processing theories</a:t>
            </a:r>
          </a:p>
          <a:p>
            <a:pPr marL="0" indent="0">
              <a:buNone/>
            </a:pPr>
            <a:r>
              <a:rPr lang="en-GB" sz="1600" dirty="0"/>
              <a:t>( Keenan, Evans &amp; Crowley, 2016)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784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Ardaloedd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Areas of development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Corfforol</a:t>
            </a:r>
            <a:endParaRPr lang="en-US" dirty="0" smtClean="0"/>
          </a:p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ymennydd</a:t>
            </a:r>
            <a:endParaRPr lang="en-US" dirty="0" smtClean="0"/>
          </a:p>
          <a:p>
            <a:r>
              <a:rPr lang="en-US" dirty="0" err="1" smtClean="0"/>
              <a:t>Canfyddiad</a:t>
            </a:r>
            <a:endParaRPr lang="en-US" dirty="0" smtClean="0"/>
          </a:p>
          <a:p>
            <a:r>
              <a:rPr lang="en-US" dirty="0" err="1" smtClean="0"/>
              <a:t>Gwybyddol</a:t>
            </a:r>
            <a:endParaRPr lang="en-US" dirty="0" smtClean="0"/>
          </a:p>
          <a:p>
            <a:r>
              <a:rPr lang="en-US" dirty="0" err="1" smtClean="0"/>
              <a:t>Iaith</a:t>
            </a:r>
            <a:r>
              <a:rPr lang="en-US" dirty="0" smtClean="0"/>
              <a:t> a </a:t>
            </a:r>
            <a:r>
              <a:rPr lang="en-US" dirty="0" err="1"/>
              <a:t>C</a:t>
            </a:r>
            <a:r>
              <a:rPr lang="en-US" dirty="0" err="1" smtClean="0"/>
              <a:t>hyfathrebu</a:t>
            </a:r>
            <a:endParaRPr lang="en-US" dirty="0" smtClean="0"/>
          </a:p>
          <a:p>
            <a:r>
              <a:rPr lang="en-US" dirty="0" err="1" smtClean="0"/>
              <a:t>Emosiynol</a:t>
            </a:r>
            <a:endParaRPr lang="en-US" dirty="0" smtClean="0"/>
          </a:p>
          <a:p>
            <a:r>
              <a:rPr lang="en-US" b="1" dirty="0" err="1" smtClean="0"/>
              <a:t>Cymdeithaso</a:t>
            </a:r>
            <a:r>
              <a:rPr lang="en-US" dirty="0" err="1" smtClean="0"/>
              <a:t>l</a:t>
            </a:r>
            <a:endParaRPr lang="en-US" dirty="0" smtClean="0"/>
          </a:p>
          <a:p>
            <a:r>
              <a:rPr lang="en-US" dirty="0" err="1" smtClean="0"/>
              <a:t>Moesol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Physical </a:t>
            </a:r>
          </a:p>
          <a:p>
            <a:r>
              <a:rPr lang="en-GB" dirty="0" smtClean="0"/>
              <a:t>The Brain </a:t>
            </a:r>
          </a:p>
          <a:p>
            <a:r>
              <a:rPr lang="en-GB" dirty="0" smtClean="0"/>
              <a:t>Perception</a:t>
            </a:r>
          </a:p>
          <a:p>
            <a:r>
              <a:rPr lang="en-GB" dirty="0" smtClean="0"/>
              <a:t>Cognition</a:t>
            </a:r>
          </a:p>
          <a:p>
            <a:r>
              <a:rPr lang="en-GB" dirty="0" smtClean="0"/>
              <a:t>Language and Communication</a:t>
            </a:r>
          </a:p>
          <a:p>
            <a:r>
              <a:rPr lang="en-GB" dirty="0" smtClean="0"/>
              <a:t>Emotional </a:t>
            </a:r>
          </a:p>
          <a:p>
            <a:r>
              <a:rPr lang="en-GB" b="1" dirty="0" smtClean="0"/>
              <a:t>Social </a:t>
            </a:r>
            <a:r>
              <a:rPr lang="en-GB" dirty="0" smtClean="0"/>
              <a:t>*</a:t>
            </a:r>
          </a:p>
          <a:p>
            <a:r>
              <a:rPr lang="en-GB" dirty="0" smtClean="0"/>
              <a:t>Moral</a:t>
            </a:r>
          </a:p>
          <a:p>
            <a:pPr marL="0" indent="0">
              <a:buNone/>
            </a:pPr>
            <a:r>
              <a:rPr lang="en-GB" sz="1700" dirty="0"/>
              <a:t>( Keenan, Evans &amp; Crowley,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722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Erikson (1902 – 1994)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Ganwyd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Almaen</a:t>
            </a:r>
            <a:endParaRPr lang="en-GB" dirty="0" smtClean="0"/>
          </a:p>
          <a:p>
            <a:r>
              <a:rPr lang="en-GB" dirty="0" err="1" smtClean="0"/>
              <a:t>Arbenigo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seicoanaleiddio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Ystyrir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lyfr</a:t>
            </a:r>
            <a:r>
              <a:rPr lang="en-GB" dirty="0" smtClean="0"/>
              <a:t> ‘Childhood and Society’ (1950)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clasur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addysgwyr</a:t>
            </a:r>
            <a:r>
              <a:rPr lang="en-GB" dirty="0" smtClean="0"/>
              <a:t>, </a:t>
            </a:r>
            <a:r>
              <a:rPr lang="en-GB" dirty="0" err="1" smtClean="0"/>
              <a:t>seicolegwyr</a:t>
            </a:r>
            <a:r>
              <a:rPr lang="en-GB" dirty="0" smtClean="0"/>
              <a:t> a </a:t>
            </a:r>
            <a:r>
              <a:rPr lang="en-GB" dirty="0" err="1" smtClean="0"/>
              <a:t>chymdeithasegwyr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Born in Germany</a:t>
            </a:r>
          </a:p>
          <a:p>
            <a:r>
              <a:rPr lang="en-GB" dirty="0" smtClean="0"/>
              <a:t>Specialized in child psychoanalysis</a:t>
            </a:r>
          </a:p>
          <a:p>
            <a:r>
              <a:rPr lang="en-GB" dirty="0" smtClean="0"/>
              <a:t>His book ‘Childhood and Society’ (1950) is considered a classic by educators, psychologists and sociologists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370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75" y="620688"/>
            <a:ext cx="8229600" cy="1143000"/>
          </a:xfrm>
        </p:spPr>
        <p:txBody>
          <a:bodyPr/>
          <a:lstStyle/>
          <a:p>
            <a:r>
              <a:rPr lang="en-GB" dirty="0" smtClean="0"/>
              <a:t>Erikson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85403" y="3284984"/>
            <a:ext cx="8229600" cy="2141592"/>
          </a:xfrm>
        </p:spPr>
        <p:txBody>
          <a:bodyPr/>
          <a:lstStyle/>
          <a:p>
            <a:pPr marL="0" indent="0">
              <a:buNone/>
            </a:pPr>
            <a:r>
              <a:rPr lang="en-GB" i="1" dirty="0" smtClean="0"/>
              <a:t>‘There is in every child at every stage a new miracle of vigorous unfolding, which constitutes a new hope and a new responsibility for all’</a:t>
            </a:r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GB" sz="1400" dirty="0" smtClean="0"/>
              <a:t>Erikson </a:t>
            </a:r>
            <a:r>
              <a:rPr lang="en-GB" sz="1400" i="1" dirty="0" smtClean="0"/>
              <a:t>cited in </a:t>
            </a:r>
            <a:r>
              <a:rPr lang="en-GB" sz="1400" dirty="0" smtClean="0"/>
              <a:t>Mooney, 2013)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30847"/>
            <a:ext cx="1656184" cy="255955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48064" y="2513405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(Berne,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94197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Seico-gymdeithasol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Psycho-social development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Erikson (1963)</a:t>
            </a:r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ffactorau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r>
              <a:rPr lang="en-US" dirty="0" smtClean="0"/>
              <a:t> a </a:t>
            </a:r>
            <a:r>
              <a:rPr lang="en-US" dirty="0" err="1" smtClean="0"/>
              <a:t>diwylliannol</a:t>
            </a:r>
            <a:endParaRPr lang="en-US" dirty="0" smtClean="0"/>
          </a:p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gydol-oes</a:t>
            </a:r>
            <a:endParaRPr lang="en-US" dirty="0" smtClean="0"/>
          </a:p>
          <a:p>
            <a:r>
              <a:rPr lang="en-US" dirty="0" err="1" smtClean="0"/>
              <a:t>Rhyngweithio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3 system</a:t>
            </a:r>
          </a:p>
          <a:p>
            <a:pPr lvl="1"/>
            <a:r>
              <a:rPr lang="en-US" dirty="0" smtClean="0"/>
              <a:t>System </a:t>
            </a:r>
            <a:r>
              <a:rPr lang="en-US" dirty="0" err="1" smtClean="0"/>
              <a:t>Somatig</a:t>
            </a:r>
            <a:endParaRPr lang="en-US" dirty="0" smtClean="0"/>
          </a:p>
          <a:p>
            <a:pPr lvl="1"/>
            <a:r>
              <a:rPr lang="en-US" dirty="0" smtClean="0"/>
              <a:t>System Ego</a:t>
            </a:r>
          </a:p>
          <a:p>
            <a:pPr lvl="1"/>
            <a:r>
              <a:rPr lang="en-US" dirty="0" smtClean="0"/>
              <a:t>System </a:t>
            </a:r>
            <a:r>
              <a:rPr lang="en-US" dirty="0" err="1" smtClean="0"/>
              <a:t>Cymdeithasol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Erikson ( 1963)</a:t>
            </a:r>
          </a:p>
          <a:p>
            <a:r>
              <a:rPr lang="en-GB" dirty="0" smtClean="0"/>
              <a:t>An emphasis on social and cultural factors</a:t>
            </a:r>
          </a:p>
          <a:p>
            <a:r>
              <a:rPr lang="en-GB" dirty="0" smtClean="0"/>
              <a:t>Life-span development</a:t>
            </a:r>
          </a:p>
          <a:p>
            <a:r>
              <a:rPr lang="en-GB" dirty="0" smtClean="0"/>
              <a:t>The interaction of 3 systems</a:t>
            </a:r>
          </a:p>
          <a:p>
            <a:pPr lvl="1"/>
            <a:r>
              <a:rPr lang="en-GB" dirty="0" smtClean="0"/>
              <a:t>Somatic system</a:t>
            </a:r>
          </a:p>
          <a:p>
            <a:pPr lvl="1"/>
            <a:r>
              <a:rPr lang="en-GB" dirty="0" smtClean="0"/>
              <a:t>Ego system</a:t>
            </a:r>
          </a:p>
          <a:p>
            <a:pPr lvl="1"/>
            <a:r>
              <a:rPr lang="en-GB" dirty="0" smtClean="0"/>
              <a:t>Societal system</a:t>
            </a:r>
          </a:p>
          <a:p>
            <a:pPr marL="393192" lvl="1" indent="0">
              <a:buNone/>
            </a:pPr>
            <a:r>
              <a:rPr lang="en-GB" sz="1600" dirty="0"/>
              <a:t>( Keenan, Evans &amp; Crowley, 2016)</a:t>
            </a:r>
          </a:p>
          <a:p>
            <a:pPr lvl="1"/>
            <a:endParaRPr lang="en-GB" dirty="0" smtClean="0"/>
          </a:p>
          <a:p>
            <a:pPr marL="393192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19212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Systemau</a:t>
            </a:r>
            <a:r>
              <a:rPr lang="en-GB" dirty="0"/>
              <a:t> </a:t>
            </a:r>
            <a:r>
              <a:rPr lang="en-GB" dirty="0" smtClean="0"/>
              <a:t>Erikson</a:t>
            </a:r>
            <a:br>
              <a:rPr lang="en-GB" dirty="0" smtClean="0"/>
            </a:br>
            <a:r>
              <a:rPr lang="en-GB" dirty="0" smtClean="0"/>
              <a:t>Erikson’s systems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System Somatic</a:t>
            </a:r>
          </a:p>
          <a:p>
            <a:pPr lvl="1"/>
            <a:r>
              <a:rPr lang="en-US" dirty="0" err="1" smtClean="0"/>
              <a:t>Prosesau</a:t>
            </a:r>
            <a:r>
              <a:rPr lang="en-US" dirty="0" smtClean="0"/>
              <a:t> </a:t>
            </a:r>
            <a:r>
              <a:rPr lang="en-US" dirty="0" err="1" smtClean="0"/>
              <a:t>Biolegol</a:t>
            </a:r>
            <a:endParaRPr lang="en-US" dirty="0" smtClean="0"/>
          </a:p>
          <a:p>
            <a:r>
              <a:rPr lang="en-US" dirty="0" smtClean="0"/>
              <a:t>System Ego</a:t>
            </a:r>
          </a:p>
          <a:p>
            <a:pPr lvl="1"/>
            <a:r>
              <a:rPr lang="en-US" dirty="0" err="1" smtClean="0"/>
              <a:t>Prosesau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a </a:t>
            </a:r>
            <a:r>
              <a:rPr lang="en-US" dirty="0" err="1" smtClean="0"/>
              <a:t>rhesymu</a:t>
            </a:r>
            <a:endParaRPr lang="en-US" dirty="0" smtClean="0"/>
          </a:p>
          <a:p>
            <a:r>
              <a:rPr lang="en-US" dirty="0" smtClean="0"/>
              <a:t>System </a:t>
            </a:r>
            <a:r>
              <a:rPr lang="en-US" dirty="0" err="1" smtClean="0"/>
              <a:t>Cymdeithasol</a:t>
            </a:r>
            <a:endParaRPr lang="en-US" dirty="0" smtClean="0"/>
          </a:p>
          <a:p>
            <a:pPr lvl="1"/>
            <a:r>
              <a:rPr lang="en-US" dirty="0" smtClean="0"/>
              <a:t>Proses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integreiddio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cymdeithas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Somatic system</a:t>
            </a:r>
          </a:p>
          <a:p>
            <a:pPr lvl="1"/>
            <a:r>
              <a:rPr lang="en-GB" dirty="0" smtClean="0"/>
              <a:t>Biological processes</a:t>
            </a:r>
          </a:p>
          <a:p>
            <a:r>
              <a:rPr lang="en-GB" dirty="0" smtClean="0"/>
              <a:t>Ego system</a:t>
            </a:r>
          </a:p>
          <a:p>
            <a:pPr lvl="1"/>
            <a:r>
              <a:rPr lang="en-GB" dirty="0" smtClean="0"/>
              <a:t>Processes central to thinking and reasoning</a:t>
            </a:r>
          </a:p>
          <a:p>
            <a:r>
              <a:rPr lang="en-GB" dirty="0" smtClean="0"/>
              <a:t>Societal system</a:t>
            </a:r>
          </a:p>
          <a:p>
            <a:pPr lvl="1"/>
            <a:r>
              <a:rPr lang="en-GB" dirty="0" smtClean="0"/>
              <a:t>Processes by which a person becomes integrated in society</a:t>
            </a:r>
          </a:p>
          <a:p>
            <a:pPr marL="393192" lvl="1" indent="0">
              <a:buNone/>
            </a:pPr>
            <a:r>
              <a:rPr lang="en-GB" sz="1600" dirty="0"/>
              <a:t>( Keenan, Evans &amp; Crowley, 2016)</a:t>
            </a:r>
          </a:p>
          <a:p>
            <a:pPr marL="393192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846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30721" y="476672"/>
            <a:ext cx="9036496" cy="114300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Camau</a:t>
            </a:r>
            <a:r>
              <a:rPr lang="en-GB" sz="3200" dirty="0" smtClean="0"/>
              <a:t> Erikson o </a:t>
            </a:r>
            <a:r>
              <a:rPr lang="en-GB" sz="3200" dirty="0" err="1" smtClean="0"/>
              <a:t>Ddatblygiad</a:t>
            </a:r>
            <a:r>
              <a:rPr lang="en-GB" sz="3200" dirty="0"/>
              <a:t> </a:t>
            </a:r>
            <a:r>
              <a:rPr lang="en-GB" sz="3200" dirty="0" err="1" smtClean="0"/>
              <a:t>Seico-gymdeithasol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Erikson’s Stages of Psychosocial Development</a:t>
            </a:r>
            <a:endParaRPr lang="en-GB" sz="32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0685964"/>
              </p:ext>
            </p:extLst>
          </p:nvPr>
        </p:nvGraphicFramePr>
        <p:xfrm>
          <a:off x="251520" y="1700808"/>
          <a:ext cx="8568951" cy="52574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8563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63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63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7130">
                <a:tc>
                  <a:txBody>
                    <a:bodyPr/>
                    <a:lstStyle/>
                    <a:p>
                      <a:r>
                        <a:rPr lang="en-GB" dirty="0" smtClean="0"/>
                        <a:t>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Strength</a:t>
                      </a:r>
                      <a:r>
                        <a:rPr lang="en-GB" baseline="0" dirty="0" smtClean="0"/>
                        <a:t> Developed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130">
                <a:tc>
                  <a:txBody>
                    <a:bodyPr/>
                    <a:lstStyle/>
                    <a:p>
                      <a:r>
                        <a:rPr lang="en-GB" dirty="0" smtClean="0"/>
                        <a:t>Birth</a:t>
                      </a:r>
                      <a:r>
                        <a:rPr lang="en-GB" baseline="0" dirty="0" smtClean="0"/>
                        <a:t> to 12 months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Trust Vs Mistrust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Hope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9432">
                <a:tc>
                  <a:txBody>
                    <a:bodyPr/>
                    <a:lstStyle/>
                    <a:p>
                      <a:r>
                        <a:rPr lang="en-GB" dirty="0" smtClean="0"/>
                        <a:t>1-3</a:t>
                      </a:r>
                      <a:r>
                        <a:rPr lang="en-GB" baseline="0" dirty="0" smtClean="0"/>
                        <a:t> years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Autonomy Vs Shame and Doubt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Willpower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961">
                <a:tc>
                  <a:txBody>
                    <a:bodyPr/>
                    <a:lstStyle/>
                    <a:p>
                      <a:r>
                        <a:rPr lang="en-GB" dirty="0" smtClean="0"/>
                        <a:t>3-6</a:t>
                      </a:r>
                      <a:r>
                        <a:rPr lang="en-GB" baseline="0" dirty="0" smtClean="0"/>
                        <a:t> years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Initiative Vs Guilt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Purpose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7130">
                <a:tc>
                  <a:txBody>
                    <a:bodyPr/>
                    <a:lstStyle/>
                    <a:p>
                      <a:r>
                        <a:rPr lang="en-GB" dirty="0" smtClean="0"/>
                        <a:t>6 – 11years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Industry Vs Inferiority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Competence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9432">
                <a:tc>
                  <a:txBody>
                    <a:bodyPr/>
                    <a:lstStyle/>
                    <a:p>
                      <a:r>
                        <a:rPr lang="en-GB" dirty="0" smtClean="0"/>
                        <a:t>Adolescence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Identity</a:t>
                      </a:r>
                      <a:r>
                        <a:rPr lang="en-GB" baseline="0" dirty="0" smtClean="0"/>
                        <a:t> Vs Role Confusion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Fidelity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7130">
                <a:tc>
                  <a:txBody>
                    <a:bodyPr/>
                    <a:lstStyle/>
                    <a:p>
                      <a:r>
                        <a:rPr lang="en-GB" dirty="0" smtClean="0"/>
                        <a:t>Young adulthood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Intimacy Vs Isolation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19432">
                <a:tc>
                  <a:txBody>
                    <a:bodyPr/>
                    <a:lstStyle/>
                    <a:p>
                      <a:r>
                        <a:rPr lang="en-GB" dirty="0" smtClean="0"/>
                        <a:t>Middle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Generativity</a:t>
                      </a:r>
                      <a:r>
                        <a:rPr lang="en-GB" dirty="0" smtClean="0"/>
                        <a:t> Vs Self – Absorption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96413">
                <a:tc>
                  <a:txBody>
                    <a:bodyPr/>
                    <a:lstStyle/>
                    <a:p>
                      <a:r>
                        <a:rPr lang="en-GB" dirty="0" smtClean="0"/>
                        <a:t>Old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Integrity Vs Despair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Wisdom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( Keenan, Evans &amp; Crowley, 2016)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53786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8 stages of psychosocial development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2276871"/>
            <a:ext cx="4540696" cy="4078054"/>
          </a:xfrm>
        </p:spPr>
        <p:txBody>
          <a:bodyPr>
            <a:normAutofit/>
          </a:bodyPr>
          <a:lstStyle/>
          <a:p>
            <a:r>
              <a:rPr lang="en-US" dirty="0" err="1" smtClean="0"/>
              <a:t>Ymddiried</a:t>
            </a:r>
            <a:r>
              <a:rPr lang="en-US" dirty="0" smtClean="0"/>
              <a:t> v </a:t>
            </a:r>
            <a:r>
              <a:rPr lang="en-US" dirty="0" err="1" smtClean="0"/>
              <a:t>diffyg</a:t>
            </a:r>
            <a:r>
              <a:rPr lang="en-US" dirty="0" smtClean="0"/>
              <a:t> </a:t>
            </a:r>
            <a:r>
              <a:rPr lang="en-US" dirty="0" err="1" smtClean="0"/>
              <a:t>ymddiried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genedigaeth</a:t>
            </a:r>
            <a:r>
              <a:rPr lang="en-US" dirty="0" smtClean="0"/>
              <a:t> tan 1 </a:t>
            </a:r>
            <a:r>
              <a:rPr lang="en-US" dirty="0" err="1"/>
              <a:t>m</a:t>
            </a:r>
            <a:r>
              <a:rPr lang="en-US" dirty="0" err="1" smtClean="0"/>
              <a:t>lwydd</a:t>
            </a:r>
            <a:r>
              <a:rPr lang="en-US" dirty="0" smtClean="0"/>
              <a:t> </a:t>
            </a:r>
            <a:r>
              <a:rPr lang="en-US" dirty="0" err="1" smtClean="0"/>
              <a:t>oed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Annibyniaeth</a:t>
            </a:r>
            <a:r>
              <a:rPr lang="en-US" dirty="0" smtClean="0"/>
              <a:t> v </a:t>
            </a:r>
            <a:r>
              <a:rPr lang="en-US" dirty="0" err="1" smtClean="0"/>
              <a:t>cywilydd</a:t>
            </a:r>
            <a:r>
              <a:rPr lang="en-US" dirty="0" smtClean="0"/>
              <a:t> ac </a:t>
            </a:r>
            <a:r>
              <a:rPr lang="en-US" dirty="0" err="1" smtClean="0"/>
              <a:t>amheuaeth</a:t>
            </a:r>
            <a:r>
              <a:rPr lang="en-US" dirty="0" smtClean="0"/>
              <a:t> (1 tan 3 </a:t>
            </a:r>
            <a:r>
              <a:rPr lang="en-US" dirty="0" err="1" smtClean="0"/>
              <a:t>oed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Symbyliad</a:t>
            </a:r>
            <a:r>
              <a:rPr lang="en-US" dirty="0" smtClean="0"/>
              <a:t> v </a:t>
            </a:r>
            <a:r>
              <a:rPr lang="en-US" dirty="0" err="1" smtClean="0"/>
              <a:t>euogrwydd</a:t>
            </a:r>
            <a:r>
              <a:rPr lang="en-US" dirty="0"/>
              <a:t> </a:t>
            </a:r>
            <a:r>
              <a:rPr lang="en-US" dirty="0" smtClean="0"/>
              <a:t>(3 tan 6 </a:t>
            </a:r>
            <a:r>
              <a:rPr lang="en-US" dirty="0" err="1" smtClean="0"/>
              <a:t>oed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Gweithgaredd</a:t>
            </a:r>
            <a:r>
              <a:rPr lang="en-US" dirty="0" smtClean="0"/>
              <a:t> v </a:t>
            </a:r>
            <a:r>
              <a:rPr lang="en-US" dirty="0" err="1" smtClean="0"/>
              <a:t>israddol</a:t>
            </a:r>
            <a:r>
              <a:rPr lang="en-US" dirty="0" smtClean="0"/>
              <a:t> (6 tan 11 </a:t>
            </a:r>
            <a:r>
              <a:rPr lang="en-US" dirty="0" err="1" smtClean="0"/>
              <a:t>oed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76871"/>
            <a:ext cx="4038600" cy="407805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Basic trust v mistrust </a:t>
            </a:r>
          </a:p>
          <a:p>
            <a:pPr marL="365760" lvl="1" indent="0">
              <a:buNone/>
            </a:pPr>
            <a:r>
              <a:rPr lang="en-GB" i="1" dirty="0" smtClean="0"/>
              <a:t>( birth to 1 year)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Autonomy v shame and doubt (1 to 3 years)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Initiative v guilt (3 to 6 years)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Industry v inferiority (6 to 11 years)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 i="1" dirty="0" smtClean="0"/>
              <a:t>(</a:t>
            </a:r>
            <a:r>
              <a:rPr lang="en-GB" sz="1300" dirty="0" smtClean="0"/>
              <a:t>Keenan</a:t>
            </a:r>
            <a:r>
              <a:rPr lang="en-GB" sz="1300" dirty="0"/>
              <a:t>, Evans &amp; Crowley, 2016)</a:t>
            </a:r>
          </a:p>
          <a:p>
            <a:pPr>
              <a:buFont typeface="Arial" panose="020B0604020202020204" pitchFamily="34" charset="0"/>
              <a:buChar char="•"/>
            </a:pP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2335507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Hunaniaeth</a:t>
            </a:r>
            <a:r>
              <a:rPr lang="en-US" dirty="0" smtClean="0"/>
              <a:t> v </a:t>
            </a:r>
            <a:r>
              <a:rPr lang="en-US" dirty="0" err="1" smtClean="0"/>
              <a:t>dryswch</a:t>
            </a:r>
            <a:r>
              <a:rPr lang="en-US" dirty="0" smtClean="0"/>
              <a:t> </a:t>
            </a:r>
            <a:r>
              <a:rPr lang="en-US" dirty="0" err="1" smtClean="0"/>
              <a:t>rôl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arddegau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Agosatrwydd</a:t>
            </a:r>
            <a:r>
              <a:rPr lang="en-US" dirty="0" smtClean="0"/>
              <a:t> v </a:t>
            </a:r>
            <a:r>
              <a:rPr lang="en-US" dirty="0" err="1" smtClean="0"/>
              <a:t>unigedd</a:t>
            </a:r>
            <a:r>
              <a:rPr lang="en-US" dirty="0" smtClean="0"/>
              <a:t> (</a:t>
            </a:r>
            <a:r>
              <a:rPr lang="en-US" dirty="0" err="1" smtClean="0"/>
              <a:t>oedolion</a:t>
            </a:r>
            <a:r>
              <a:rPr lang="en-US" dirty="0" smtClean="0"/>
              <a:t> </a:t>
            </a:r>
            <a:r>
              <a:rPr lang="en-US" dirty="0" err="1" smtClean="0"/>
              <a:t>ifanc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Gweithgarwch</a:t>
            </a:r>
            <a:r>
              <a:rPr lang="en-US" dirty="0" smtClean="0"/>
              <a:t> v </a:t>
            </a:r>
            <a:r>
              <a:rPr lang="en-US" dirty="0" err="1" smtClean="0"/>
              <a:t>diffyg</a:t>
            </a:r>
            <a:r>
              <a:rPr lang="en-US" dirty="0" smtClean="0"/>
              <a:t> </a:t>
            </a:r>
            <a:r>
              <a:rPr lang="en-US" dirty="0" err="1" smtClean="0"/>
              <a:t>gweithgarwch</a:t>
            </a:r>
            <a:r>
              <a:rPr lang="en-US" dirty="0" smtClean="0"/>
              <a:t> (</a:t>
            </a:r>
            <a:r>
              <a:rPr lang="en-US" dirty="0" err="1" smtClean="0"/>
              <a:t>oedolion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r>
              <a:rPr lang="en-US" dirty="0" smtClean="0"/>
              <a:t> </a:t>
            </a:r>
            <a:r>
              <a:rPr lang="en-US" dirty="0" err="1" smtClean="0"/>
              <a:t>oed</a:t>
            </a:r>
            <a:r>
              <a:rPr lang="en-US" dirty="0" smtClean="0"/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/>
              <a:t>Teimlo’n</a:t>
            </a:r>
            <a:r>
              <a:rPr lang="en-GB" dirty="0" smtClean="0"/>
              <a:t> </a:t>
            </a:r>
            <a:r>
              <a:rPr lang="en-GB" dirty="0" err="1"/>
              <a:t>f</a:t>
            </a:r>
            <a:r>
              <a:rPr lang="en-GB" dirty="0" err="1" smtClean="0"/>
              <a:t>odlon</a:t>
            </a:r>
            <a:r>
              <a:rPr lang="en-GB" dirty="0" smtClean="0"/>
              <a:t> v </a:t>
            </a:r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gobaith</a:t>
            </a:r>
            <a:r>
              <a:rPr lang="en-GB" dirty="0" smtClean="0"/>
              <a:t> (hen </a:t>
            </a:r>
            <a:r>
              <a:rPr lang="en-GB" dirty="0" err="1" smtClean="0"/>
              <a:t>oed</a:t>
            </a:r>
            <a:r>
              <a:rPr lang="en-GB" dirty="0" smtClean="0"/>
              <a:t>) </a:t>
            </a:r>
            <a:endParaRPr lang="en-US" dirty="0"/>
          </a:p>
          <a:p>
            <a:endParaRPr lang="en-US" dirty="0"/>
          </a:p>
          <a:p>
            <a:pPr marL="0" indent="0" algn="ctr">
              <a:buNone/>
            </a:pPr>
            <a:endParaRPr lang="en-US" dirty="0" smtClean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Identity v identity diffusion (adolescence)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Intimacy </a:t>
            </a:r>
            <a:r>
              <a:rPr lang="en-GB" i="1" dirty="0"/>
              <a:t>v </a:t>
            </a:r>
            <a:r>
              <a:rPr lang="en-GB" i="1" dirty="0" smtClean="0"/>
              <a:t>isolation</a:t>
            </a:r>
          </a:p>
          <a:p>
            <a:pPr marL="0" indent="0">
              <a:buNone/>
            </a:pPr>
            <a:r>
              <a:rPr lang="en-GB" i="1" dirty="0" smtClean="0"/>
              <a:t>   (young adulthood)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err="1" smtClean="0"/>
              <a:t>Generativity</a:t>
            </a:r>
            <a:r>
              <a:rPr lang="en-GB" i="1" dirty="0" smtClean="0"/>
              <a:t> </a:t>
            </a:r>
            <a:r>
              <a:rPr lang="en-GB" i="1" dirty="0"/>
              <a:t>v </a:t>
            </a:r>
            <a:r>
              <a:rPr lang="en-GB" i="1" dirty="0" smtClean="0"/>
              <a:t>stagnation</a:t>
            </a:r>
          </a:p>
          <a:p>
            <a:pPr marL="0" indent="0">
              <a:buNone/>
            </a:pPr>
            <a:r>
              <a:rPr lang="en-GB" i="1" dirty="0" smtClean="0"/>
              <a:t>   (middle adulthood)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 smtClean="0"/>
              <a:t>Ego </a:t>
            </a:r>
            <a:r>
              <a:rPr lang="en-GB" i="1" dirty="0"/>
              <a:t>integrity v </a:t>
            </a:r>
            <a:r>
              <a:rPr lang="en-GB" i="1" dirty="0" smtClean="0"/>
              <a:t>despair</a:t>
            </a:r>
          </a:p>
          <a:p>
            <a:pPr marL="0" indent="0">
              <a:buNone/>
            </a:pPr>
            <a:r>
              <a:rPr lang="en-GB" i="1" dirty="0" smtClean="0"/>
              <a:t>   (old age)</a:t>
            </a:r>
          </a:p>
          <a:p>
            <a:pPr marL="0" indent="0">
              <a:buNone/>
            </a:pPr>
            <a:r>
              <a:rPr lang="en-GB" sz="1300" dirty="0"/>
              <a:t>( Keenan, Evans &amp; Crowley, 2016)</a:t>
            </a:r>
          </a:p>
          <a:p>
            <a:pPr marL="0" indent="0">
              <a:buNone/>
            </a:pPr>
            <a:r>
              <a:rPr lang="en-GB" i="1" dirty="0" smtClean="0"/>
              <a:t> </a:t>
            </a:r>
            <a:endParaRPr lang="en-US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500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Camau</a:t>
            </a:r>
            <a:r>
              <a:rPr lang="en-GB" dirty="0" smtClean="0"/>
              <a:t> Erikson</a:t>
            </a:r>
            <a:br>
              <a:rPr lang="en-GB" dirty="0" smtClean="0"/>
            </a:br>
            <a:r>
              <a:rPr lang="en-GB" dirty="0" smtClean="0"/>
              <a:t>Erikson’s stages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cyfres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dryswch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ddatrys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mhob</a:t>
            </a:r>
            <a:r>
              <a:rPr lang="en-GB" dirty="0" smtClean="0"/>
              <a:t> cam</a:t>
            </a:r>
          </a:p>
          <a:p>
            <a:r>
              <a:rPr lang="en-GB" dirty="0" err="1" smtClean="0"/>
              <a:t>Datrusiad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mhob</a:t>
            </a:r>
            <a:r>
              <a:rPr lang="en-GB" dirty="0" smtClean="0"/>
              <a:t> cam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personoliaeth</a:t>
            </a:r>
            <a:r>
              <a:rPr lang="en-GB" dirty="0" smtClean="0"/>
              <a:t> </a:t>
            </a:r>
            <a:r>
              <a:rPr lang="en-GB" dirty="0" err="1" smtClean="0"/>
              <a:t>cytbwys</a:t>
            </a:r>
            <a:r>
              <a:rPr lang="en-GB" dirty="0" smtClean="0"/>
              <a:t> ac </a:t>
            </a:r>
            <a:r>
              <a:rPr lang="en-GB" dirty="0" err="1" smtClean="0"/>
              <a:t>iach</a:t>
            </a:r>
            <a:endParaRPr lang="en-GB" dirty="0" smtClean="0"/>
          </a:p>
          <a:p>
            <a:r>
              <a:rPr lang="en-GB" dirty="0" err="1" smtClean="0"/>
              <a:t>Pob</a:t>
            </a:r>
            <a:r>
              <a:rPr lang="en-GB" dirty="0" smtClean="0"/>
              <a:t> cam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dirty="0" err="1" smtClean="0"/>
              <a:t>sgiliau</a:t>
            </a:r>
            <a:r>
              <a:rPr lang="en-GB" dirty="0" smtClean="0"/>
              <a:t> a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Stages occur as orderly sequence</a:t>
            </a:r>
          </a:p>
          <a:p>
            <a:r>
              <a:rPr lang="en-GB" i="1" dirty="0" smtClean="0"/>
              <a:t>At each stage, person confronted with unique crisis they need to resolve</a:t>
            </a:r>
          </a:p>
          <a:p>
            <a:r>
              <a:rPr lang="en-GB" i="1" dirty="0" smtClean="0"/>
              <a:t>Successful resolutions at each stage lead to developing balanced and healthy personalities</a:t>
            </a:r>
          </a:p>
          <a:p>
            <a:r>
              <a:rPr lang="en-GB" i="1" dirty="0" smtClean="0"/>
              <a:t>Each stage leads to new skills and capabilities</a:t>
            </a:r>
          </a:p>
          <a:p>
            <a:pPr marL="0" indent="0">
              <a:buNone/>
            </a:pPr>
            <a:r>
              <a:rPr lang="en-GB" sz="1300" dirty="0"/>
              <a:t>( Keenan, Evans &amp; Crowley, 2016)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36747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Trust vs mistrust = hope</a:t>
            </a:r>
            <a:br>
              <a:rPr lang="en-GB" dirty="0" smtClean="0"/>
            </a:br>
            <a:r>
              <a:rPr lang="en-GB" dirty="0" smtClean="0"/>
              <a:t>(birth to 1 year)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ymdeimlad</a:t>
            </a:r>
            <a:r>
              <a:rPr lang="en-GB" dirty="0" smtClean="0"/>
              <a:t> o </a:t>
            </a:r>
            <a:r>
              <a:rPr lang="en-GB" dirty="0" err="1" smtClean="0"/>
              <a:t>ymddiriedaeth</a:t>
            </a:r>
            <a:endParaRPr lang="en-GB" dirty="0" smtClean="0"/>
          </a:p>
          <a:p>
            <a:r>
              <a:rPr lang="en-GB" dirty="0" smtClean="0"/>
              <a:t>Sylfaen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ymddiriedaeth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gofal</a:t>
            </a:r>
            <a:r>
              <a:rPr lang="en-GB" dirty="0" smtClean="0"/>
              <a:t> </a:t>
            </a:r>
            <a:r>
              <a:rPr lang="en-GB" dirty="0" err="1" smtClean="0"/>
              <a:t>cyson</a:t>
            </a:r>
            <a:r>
              <a:rPr lang="en-GB" dirty="0" smtClean="0"/>
              <a:t> a </a:t>
            </a:r>
            <a:r>
              <a:rPr lang="en-GB" dirty="0" err="1" smtClean="0"/>
              <a:t>dibynadwy</a:t>
            </a:r>
            <a:endParaRPr lang="en-GB" dirty="0" smtClean="0"/>
          </a:p>
          <a:p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nad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gofal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ddibynadwy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amau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Develop a sense of trust</a:t>
            </a:r>
          </a:p>
          <a:p>
            <a:r>
              <a:rPr lang="en-GB" i="1" dirty="0" smtClean="0"/>
              <a:t>Trust based on consistency and reliability of care</a:t>
            </a:r>
          </a:p>
          <a:p>
            <a:r>
              <a:rPr lang="en-GB" i="1" dirty="0" smtClean="0"/>
              <a:t>If care not reliable the child learns to mistr</a:t>
            </a:r>
            <a:r>
              <a:rPr lang="en-GB" dirty="0" smtClean="0"/>
              <a:t>ust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4053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Points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gofal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anghyson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amau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perthnasau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dyfodol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iddynt</a:t>
            </a:r>
            <a:r>
              <a:rPr lang="en-GB" dirty="0" smtClean="0"/>
              <a:t> </a:t>
            </a:r>
            <a:r>
              <a:rPr lang="en-GB" dirty="0" err="1" smtClean="0"/>
              <a:t>mewnoli</a:t>
            </a:r>
            <a:r>
              <a:rPr lang="en-GB" dirty="0" smtClean="0"/>
              <a:t> </a:t>
            </a:r>
            <a:r>
              <a:rPr lang="en-GB" dirty="0" err="1" smtClean="0"/>
              <a:t>teimladau</a:t>
            </a:r>
            <a:r>
              <a:rPr lang="en-GB" dirty="0" smtClean="0"/>
              <a:t> o </a:t>
            </a:r>
            <a:r>
              <a:rPr lang="en-GB" dirty="0" err="1" smtClean="0"/>
              <a:t>bryder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If the care lacks consistency and reliability then the child learns to mistrust</a:t>
            </a:r>
          </a:p>
          <a:p>
            <a:r>
              <a:rPr lang="en-GB" i="1" dirty="0" smtClean="0"/>
              <a:t>This will effect future relationships and they acquire and internalize associated anxieties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806977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72783"/>
          </a:xfrm>
        </p:spPr>
        <p:txBody>
          <a:bodyPr>
            <a:noAutofit/>
          </a:bodyPr>
          <a:lstStyle/>
          <a:p>
            <a:r>
              <a:rPr lang="en-GB" sz="3600" dirty="0" smtClean="0"/>
              <a:t>Autonomy vs Shame and Doubt= Willpower</a:t>
            </a:r>
            <a:r>
              <a:rPr lang="en-GB" sz="3600" dirty="0"/>
              <a:t> </a:t>
            </a:r>
            <a:r>
              <a:rPr lang="en-GB" sz="3600" dirty="0" smtClean="0"/>
              <a:t>(1 </a:t>
            </a:r>
            <a:r>
              <a:rPr lang="en-GB" sz="3600" dirty="0"/>
              <a:t>to </a:t>
            </a:r>
            <a:r>
              <a:rPr lang="en-GB" sz="3600" dirty="0" smtClean="0"/>
              <a:t>3 years</a:t>
            </a:r>
            <a:r>
              <a:rPr lang="en-GB" sz="3600" dirty="0"/>
              <a:t>)</a:t>
            </a:r>
            <a:br>
              <a:rPr lang="en-GB" sz="3600" dirty="0"/>
            </a:b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76871"/>
            <a:ext cx="4038600" cy="407805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annibyniaeth</a:t>
            </a:r>
            <a:endParaRPr lang="en-US" dirty="0" smtClean="0"/>
          </a:p>
          <a:p>
            <a:r>
              <a:rPr lang="en-US" dirty="0" smtClean="0"/>
              <a:t>Plant </a:t>
            </a:r>
            <a:r>
              <a:rPr lang="en-US" dirty="0" err="1" smtClean="0"/>
              <a:t>bach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annibynnol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un </a:t>
            </a:r>
            <a:r>
              <a:rPr lang="en-US" dirty="0" err="1" smtClean="0"/>
              <a:t>pryd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cefnogaeth</a:t>
            </a:r>
            <a:endParaRPr lang="en-US" dirty="0" smtClean="0"/>
          </a:p>
          <a:p>
            <a:r>
              <a:rPr lang="en-US" dirty="0" err="1" smtClean="0"/>
              <a:t>Yr</a:t>
            </a:r>
            <a:r>
              <a:rPr lang="en-US" dirty="0" smtClean="0"/>
              <a:t> her o </a:t>
            </a:r>
            <a:r>
              <a:rPr lang="en-US" dirty="0" err="1" smtClean="0"/>
              <a:t>ddal</a:t>
            </a:r>
            <a:r>
              <a:rPr lang="en-US" dirty="0" smtClean="0"/>
              <a:t> </a:t>
            </a:r>
            <a:r>
              <a:rPr lang="en-US" dirty="0" err="1" smtClean="0"/>
              <a:t>ymlaen</a:t>
            </a:r>
            <a:r>
              <a:rPr lang="en-US" dirty="0" smtClean="0"/>
              <a:t> a </a:t>
            </a:r>
            <a:r>
              <a:rPr lang="en-US" dirty="0" err="1" smtClean="0"/>
              <a:t>gollwng</a:t>
            </a:r>
            <a:r>
              <a:rPr lang="en-US" dirty="0" smtClean="0"/>
              <a:t> </a:t>
            </a:r>
            <a:r>
              <a:rPr lang="en-US" dirty="0" err="1" smtClean="0"/>
              <a:t>fynd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</a:t>
            </a:r>
          </a:p>
          <a:p>
            <a:pPr lvl="1"/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ffrindiau</a:t>
            </a:r>
            <a:r>
              <a:rPr lang="en-US" dirty="0" smtClean="0"/>
              <a:t>, </a:t>
            </a:r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rhieni</a:t>
            </a:r>
            <a:r>
              <a:rPr lang="en-US" dirty="0" smtClean="0"/>
              <a:t>,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t</a:t>
            </a:r>
            <a:r>
              <a:rPr lang="cy-GB" dirty="0" smtClean="0">
                <a:latin typeface="Calibri"/>
                <a:cs typeface="Calibri"/>
              </a:rPr>
              <a:t>ŷ</a:t>
            </a:r>
            <a:r>
              <a:rPr lang="en-US" dirty="0" smtClean="0"/>
              <a:t> </a:t>
            </a:r>
            <a:r>
              <a:rPr lang="en-US" dirty="0" err="1" smtClean="0"/>
              <a:t>bach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annibynnol</a:t>
            </a:r>
            <a:r>
              <a:rPr lang="en-US" dirty="0" smtClean="0"/>
              <a:t> a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penderfyniadau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348879"/>
            <a:ext cx="4038600" cy="4006045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 smtClean="0"/>
              <a:t>Develop independence</a:t>
            </a:r>
          </a:p>
          <a:p>
            <a:r>
              <a:rPr lang="en-US" i="1" dirty="0" smtClean="0"/>
              <a:t>Toddlers fiercely independent but also needy and clingy</a:t>
            </a:r>
          </a:p>
          <a:p>
            <a:r>
              <a:rPr lang="en-US" i="1" dirty="0" smtClean="0"/>
              <a:t>The challenge of holding on and letting go e.g.</a:t>
            </a:r>
          </a:p>
          <a:p>
            <a:pPr lvl="1"/>
            <a:r>
              <a:rPr lang="en-US" i="1" dirty="0" smtClean="0"/>
              <a:t>Sharing with friends, relationships with parents, independent toileting and making choices.</a:t>
            </a:r>
          </a:p>
        </p:txBody>
      </p:sp>
    </p:spTree>
    <p:extLst>
      <p:ext uri="{BB962C8B-B14F-4D97-AF65-F5344CB8AC3E}">
        <p14:creationId xmlns:p14="http://schemas.microsoft.com/office/powerpoint/2010/main" val="4585797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Pwyntiau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Points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cydbwysedd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a </a:t>
            </a:r>
            <a:r>
              <a:rPr lang="en-GB" dirty="0" err="1" smtClean="0"/>
              <a:t>rheoli</a:t>
            </a:r>
            <a:endParaRPr lang="en-GB" dirty="0" smtClean="0"/>
          </a:p>
          <a:p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teimlad</a:t>
            </a:r>
            <a:r>
              <a:rPr lang="en-GB" dirty="0" smtClean="0"/>
              <a:t> o </a:t>
            </a:r>
            <a:r>
              <a:rPr lang="en-GB" dirty="0" err="1" smtClean="0"/>
              <a:t>hunan-reolaeth</a:t>
            </a:r>
            <a:r>
              <a:rPr lang="en-GB" dirty="0" smtClean="0"/>
              <a:t> </a:t>
            </a:r>
            <a:r>
              <a:rPr lang="en-GB" dirty="0" err="1" smtClean="0"/>
              <a:t>heb</a:t>
            </a:r>
            <a:r>
              <a:rPr lang="en-GB" dirty="0" smtClean="0"/>
              <a:t> </a:t>
            </a:r>
            <a:r>
              <a:rPr lang="en-GB" dirty="0" err="1" smtClean="0"/>
              <a:t>golli</a:t>
            </a:r>
            <a:r>
              <a:rPr lang="en-GB" dirty="0" smtClean="0"/>
              <a:t> </a:t>
            </a:r>
            <a:r>
              <a:rPr lang="en-GB" dirty="0" err="1" smtClean="0"/>
              <a:t>hunan-barch</a:t>
            </a:r>
            <a:endParaRPr lang="en-GB" dirty="0" smtClean="0"/>
          </a:p>
          <a:p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blentyn</a:t>
            </a:r>
            <a:endParaRPr lang="en-GB" dirty="0" smtClean="0"/>
          </a:p>
          <a:p>
            <a:r>
              <a:rPr lang="en-GB" dirty="0" smtClean="0"/>
              <a:t>Dim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ffug</a:t>
            </a:r>
            <a:r>
              <a:rPr lang="en-GB" dirty="0" smtClean="0"/>
              <a:t> </a:t>
            </a:r>
            <a:r>
              <a:rPr lang="en-GB" dirty="0" err="1" smtClean="0"/>
              <a:t>ddewisiadau</a:t>
            </a:r>
            <a:endParaRPr lang="en-GB" dirty="0" smtClean="0"/>
          </a:p>
          <a:p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cyfyngiadau</a:t>
            </a:r>
            <a:r>
              <a:rPr lang="en-GB" dirty="0" smtClean="0"/>
              <a:t> </a:t>
            </a:r>
            <a:r>
              <a:rPr lang="en-GB" dirty="0" err="1" smtClean="0"/>
              <a:t>clir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dim </a:t>
            </a:r>
            <a:r>
              <a:rPr lang="en-GB" dirty="0" err="1" smtClean="0"/>
              <a:t>bychanu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endParaRPr lang="en-GB" dirty="0" smtClean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aflwyddiannus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or-</a:t>
            </a:r>
            <a:r>
              <a:rPr lang="en-GB" dirty="0" err="1" smtClean="0"/>
              <a:t>ddibyniaeth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a </a:t>
            </a:r>
            <a:r>
              <a:rPr lang="en-GB" dirty="0" err="1" smtClean="0"/>
              <a:t>hunan</a:t>
            </a:r>
            <a:r>
              <a:rPr lang="en-GB" dirty="0" smtClean="0"/>
              <a:t> </a:t>
            </a:r>
            <a:r>
              <a:rPr lang="en-GB" dirty="0" err="1" smtClean="0"/>
              <a:t>werth</a:t>
            </a:r>
            <a:r>
              <a:rPr lang="en-GB" dirty="0" smtClean="0"/>
              <a:t> </a:t>
            </a:r>
            <a:r>
              <a:rPr lang="en-GB" dirty="0" err="1" smtClean="0"/>
              <a:t>isel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Balance between choice and control is needed</a:t>
            </a:r>
          </a:p>
          <a:p>
            <a:r>
              <a:rPr lang="en-GB" i="1" dirty="0" smtClean="0"/>
              <a:t>Enable child to develop sense of self- control without loss of self – esteem.</a:t>
            </a:r>
          </a:p>
          <a:p>
            <a:r>
              <a:rPr lang="en-GB" i="1" dirty="0" smtClean="0"/>
              <a:t>Give children simple choices</a:t>
            </a:r>
          </a:p>
          <a:p>
            <a:r>
              <a:rPr lang="en-GB" i="1" dirty="0" smtClean="0"/>
              <a:t>Not giving false choices</a:t>
            </a:r>
          </a:p>
          <a:p>
            <a:r>
              <a:rPr lang="en-GB" i="1" dirty="0" smtClean="0"/>
              <a:t>Setting clear limits but not overly disciplined or ‘put down’</a:t>
            </a:r>
          </a:p>
          <a:p>
            <a:r>
              <a:rPr lang="en-GB" i="1" dirty="0" smtClean="0"/>
              <a:t>Unsuccessful progression can lead to over – dependence on others and low self esteem</a:t>
            </a:r>
          </a:p>
        </p:txBody>
      </p:sp>
    </p:spTree>
    <p:extLst>
      <p:ext uri="{BB962C8B-B14F-4D97-AF65-F5344CB8AC3E}">
        <p14:creationId xmlns:p14="http://schemas.microsoft.com/office/powerpoint/2010/main" val="33811688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932824"/>
          </a:xfrm>
        </p:spPr>
        <p:txBody>
          <a:bodyPr>
            <a:normAutofit fontScale="90000"/>
          </a:bodyPr>
          <a:lstStyle/>
          <a:p>
            <a:r>
              <a:rPr lang="en-GB" dirty="0"/>
              <a:t>Initiative v guilt </a:t>
            </a:r>
            <a:r>
              <a:rPr lang="en-GB" dirty="0" smtClean="0"/>
              <a:t>= purpose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    (3 to </a:t>
            </a:r>
            <a:r>
              <a:rPr lang="en-GB" dirty="0" smtClean="0"/>
              <a:t>6 years</a:t>
            </a:r>
            <a:r>
              <a:rPr lang="en-GB" dirty="0"/>
              <a:t>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3"/>
            <a:ext cx="4038600" cy="4150061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chwilio</a:t>
            </a:r>
            <a:r>
              <a:rPr lang="en-US" dirty="0" smtClean="0"/>
              <a:t> am </a:t>
            </a:r>
            <a:r>
              <a:rPr lang="en-US" dirty="0" err="1" smtClean="0"/>
              <a:t>ymdeimlad</a:t>
            </a:r>
            <a:r>
              <a:rPr lang="en-US" dirty="0" smtClean="0"/>
              <a:t> o </a:t>
            </a:r>
            <a:r>
              <a:rPr lang="en-US" dirty="0" err="1" smtClean="0"/>
              <a:t>bwrpas</a:t>
            </a:r>
            <a:endParaRPr lang="en-US" dirty="0" smtClean="0"/>
          </a:p>
          <a:p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endParaRPr lang="en-US" dirty="0" smtClean="0"/>
          </a:p>
          <a:p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empathi</a:t>
            </a:r>
            <a:endParaRPr lang="en-US" dirty="0" smtClean="0"/>
          </a:p>
          <a:p>
            <a:r>
              <a:rPr lang="en-US" dirty="0" smtClean="0"/>
              <a:t>Holi </a:t>
            </a:r>
            <a:r>
              <a:rPr lang="en-US" dirty="0" err="1" smtClean="0"/>
              <a:t>cwestiynau</a:t>
            </a:r>
            <a:endParaRPr lang="en-US" dirty="0" smtClean="0"/>
          </a:p>
          <a:p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llwyddo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ail gam, </a:t>
            </a:r>
            <a:r>
              <a:rPr lang="en-US" dirty="0" err="1" smtClean="0"/>
              <a:t>yna</a:t>
            </a: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dirty="0" smtClean="0"/>
              <a:t> cam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llai</a:t>
            </a:r>
            <a:r>
              <a:rPr lang="en-US" dirty="0" smtClean="0"/>
              <a:t> am </a:t>
            </a:r>
            <a:r>
              <a:rPr lang="en-US" dirty="0" err="1" smtClean="0"/>
              <a:t>rheolaeth</a:t>
            </a:r>
            <a:r>
              <a:rPr lang="en-US" dirty="0" smtClean="0"/>
              <a:t> a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ynglyn</a:t>
            </a:r>
            <a:r>
              <a:rPr lang="en-US" dirty="0" smtClean="0"/>
              <a:t> â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pethau</a:t>
            </a:r>
            <a:endParaRPr lang="en-US" dirty="0" smtClean="0"/>
          </a:p>
          <a:p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gyfeiriad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 – clod </a:t>
            </a:r>
            <a:r>
              <a:rPr lang="en-US" dirty="0" err="1" smtClean="0"/>
              <a:t>neu</a:t>
            </a:r>
            <a:r>
              <a:rPr lang="en-US" dirty="0" smtClean="0"/>
              <a:t> bod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ddinistriol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4862"/>
            <a:ext cx="4038600" cy="4464497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 smtClean="0"/>
              <a:t>Children seek to acquire a sense of purpose</a:t>
            </a:r>
          </a:p>
          <a:p>
            <a:r>
              <a:rPr lang="en-US" i="1" dirty="0" smtClean="0"/>
              <a:t>Developing language </a:t>
            </a:r>
          </a:p>
          <a:p>
            <a:r>
              <a:rPr lang="en-US" i="1" dirty="0" smtClean="0"/>
              <a:t>Developing ability to empathize.</a:t>
            </a:r>
          </a:p>
          <a:p>
            <a:r>
              <a:rPr lang="en-US" i="1" dirty="0" smtClean="0"/>
              <a:t>Ask questions</a:t>
            </a:r>
          </a:p>
          <a:p>
            <a:r>
              <a:rPr lang="en-US" i="1" dirty="0" smtClean="0"/>
              <a:t>If successful in second stage, in this stage less about control and more about getting things done</a:t>
            </a:r>
          </a:p>
          <a:p>
            <a:r>
              <a:rPr lang="en-US" i="1" dirty="0" smtClean="0"/>
              <a:t>Two possible directions – glory or destruction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802656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Pwyntiau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Points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Annog</a:t>
            </a:r>
            <a:r>
              <a:rPr lang="en-GB" dirty="0" smtClean="0"/>
              <a:t> plant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annibynnol</a:t>
            </a:r>
            <a:r>
              <a:rPr lang="en-GB" dirty="0" smtClean="0"/>
              <a:t> a </a:t>
            </a:r>
            <a:r>
              <a:rPr lang="en-GB" dirty="0" err="1" smtClean="0"/>
              <a:t>phosib</a:t>
            </a:r>
            <a:endParaRPr lang="en-GB" dirty="0" smtClean="0"/>
          </a:p>
          <a:p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lwyddiant</a:t>
            </a:r>
            <a:r>
              <a:rPr lang="en-GB" dirty="0" smtClean="0"/>
              <a:t>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camgymeriadau</a:t>
            </a:r>
            <a:endParaRPr lang="en-GB" dirty="0" smtClean="0"/>
          </a:p>
          <a:p>
            <a:r>
              <a:rPr lang="en-GB" dirty="0" err="1" smtClean="0"/>
              <a:t>Gwerthfawrogi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endParaRPr lang="en-GB" dirty="0" smtClean="0"/>
          </a:p>
          <a:p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disgwyliadau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cyrraedd</a:t>
            </a:r>
            <a:r>
              <a:rPr lang="en-GB" dirty="0" smtClean="0"/>
              <a:t> </a:t>
            </a:r>
            <a:r>
              <a:rPr lang="en-GB" dirty="0" err="1" smtClean="0"/>
              <a:t>unigolion</a:t>
            </a:r>
            <a:endParaRPr lang="en-GB" dirty="0" smtClean="0"/>
          </a:p>
          <a:p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 a </a:t>
            </a:r>
            <a:r>
              <a:rPr lang="en-GB" dirty="0" err="1" smtClean="0"/>
              <a:t>phrofiadau</a:t>
            </a:r>
            <a:r>
              <a:rPr lang="en-GB" dirty="0" smtClean="0"/>
              <a:t> go </a:t>
            </a:r>
            <a:r>
              <a:rPr lang="en-GB" dirty="0" err="1" smtClean="0"/>
              <a:t>iawn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Encourage children to be as independent as possible</a:t>
            </a:r>
          </a:p>
          <a:p>
            <a:r>
              <a:rPr lang="en-GB" i="1" dirty="0" smtClean="0"/>
              <a:t>Focus on gains as children practice new skills not mistakes along the way</a:t>
            </a:r>
          </a:p>
          <a:p>
            <a:r>
              <a:rPr lang="en-GB" i="1" dirty="0" smtClean="0"/>
              <a:t>Appreciate their questions</a:t>
            </a:r>
          </a:p>
          <a:p>
            <a:r>
              <a:rPr lang="en-GB" i="1" dirty="0" smtClean="0"/>
              <a:t>Set expectations that are in line with children’s individual abilities</a:t>
            </a:r>
          </a:p>
          <a:p>
            <a:r>
              <a:rPr lang="en-GB" i="1" dirty="0" smtClean="0"/>
              <a:t>Focus curriculum on real things and on doing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827484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</p:spPr>
        <p:txBody>
          <a:bodyPr>
            <a:noAutofit/>
          </a:bodyPr>
          <a:lstStyle/>
          <a:p>
            <a:r>
              <a:rPr lang="en-GB" sz="4000" dirty="0"/>
              <a:t>Industry v </a:t>
            </a:r>
            <a:r>
              <a:rPr lang="en-GB" sz="4000" dirty="0" smtClean="0"/>
              <a:t>inferiority = competence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>      ( 6 to 11 years)</a:t>
            </a:r>
            <a:br>
              <a:rPr lang="en-GB" sz="4000" dirty="0"/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348879"/>
            <a:ext cx="4038600" cy="4006045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anelu</a:t>
            </a:r>
            <a:r>
              <a:rPr lang="en-US" dirty="0" smtClean="0"/>
              <a:t> at </a:t>
            </a:r>
            <a:r>
              <a:rPr lang="en-US" dirty="0" err="1" smtClean="0"/>
              <a:t>faestroli</a:t>
            </a:r>
            <a:r>
              <a:rPr lang="en-US" dirty="0" smtClean="0"/>
              <a:t> </a:t>
            </a:r>
            <a:r>
              <a:rPr lang="en-US" dirty="0" err="1" smtClean="0"/>
              <a:t>heriau</a:t>
            </a:r>
            <a:r>
              <a:rPr lang="en-US" dirty="0" smtClean="0"/>
              <a:t> </a:t>
            </a:r>
            <a:r>
              <a:rPr lang="en-US" dirty="0" err="1" smtClean="0"/>
              <a:t>deallusol</a:t>
            </a:r>
            <a:r>
              <a:rPr lang="en-US" dirty="0" smtClean="0"/>
              <a:t> a </a:t>
            </a:r>
            <a:r>
              <a:rPr lang="en-US" dirty="0" err="1" smtClean="0"/>
              <a:t>chymdeithasol</a:t>
            </a:r>
            <a:endParaRPr lang="en-US" dirty="0" smtClean="0"/>
          </a:p>
          <a:p>
            <a:r>
              <a:rPr lang="en-US" dirty="0" err="1" smtClean="0"/>
              <a:t>Dylanwad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endParaRPr lang="en-US" dirty="0" smtClean="0"/>
          </a:p>
          <a:p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cadarnhad</a:t>
            </a:r>
            <a:r>
              <a:rPr lang="en-US" dirty="0" smtClean="0"/>
              <a:t> </a:t>
            </a:r>
            <a:r>
              <a:rPr lang="en-US" dirty="0" err="1" smtClean="0"/>
              <a:t>cyfoedion</a:t>
            </a:r>
            <a:endParaRPr lang="en-US" dirty="0" smtClean="0"/>
          </a:p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am </a:t>
            </a:r>
            <a:r>
              <a:rPr lang="en-US" dirty="0" err="1" smtClean="0"/>
              <a:t>gymeradwyaeth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348878"/>
            <a:ext cx="4038600" cy="4176465"/>
          </a:xfrm>
        </p:spPr>
        <p:txBody>
          <a:bodyPr>
            <a:normAutofit lnSpcReduction="10000"/>
          </a:bodyPr>
          <a:lstStyle/>
          <a:p>
            <a:r>
              <a:rPr lang="en-US" i="1" dirty="0" smtClean="0"/>
              <a:t>Children aiming to master intellectual and social challenges</a:t>
            </a:r>
          </a:p>
          <a:p>
            <a:r>
              <a:rPr lang="en-US" i="1" dirty="0" smtClean="0"/>
              <a:t>Teacher’s influence is important</a:t>
            </a:r>
          </a:p>
          <a:p>
            <a:r>
              <a:rPr lang="en-US" i="1" dirty="0" smtClean="0"/>
              <a:t>Peer group approval is needed</a:t>
            </a:r>
          </a:p>
          <a:p>
            <a:r>
              <a:rPr lang="en-US" i="1" dirty="0" smtClean="0"/>
              <a:t>The need to win approval for accomplishments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5403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Pwyntiau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Points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annogaeth</a:t>
            </a:r>
            <a:endParaRPr lang="en-GB" dirty="0" smtClean="0"/>
          </a:p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peth</a:t>
            </a:r>
            <a:r>
              <a:rPr lang="en-GB" dirty="0" smtClean="0"/>
              <a:t> </a:t>
            </a:r>
            <a:r>
              <a:rPr lang="en-GB" dirty="0" err="1" smtClean="0"/>
              <a:t>methiant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gwyleidd-dra</a:t>
            </a:r>
            <a:endParaRPr lang="en-GB" dirty="0" smtClean="0"/>
          </a:p>
          <a:p>
            <a:r>
              <a:rPr lang="en-GB" dirty="0" err="1" smtClean="0"/>
              <a:t>Gormod</a:t>
            </a:r>
            <a:r>
              <a:rPr lang="en-GB" dirty="0" smtClean="0"/>
              <a:t> o </a:t>
            </a:r>
            <a:r>
              <a:rPr lang="en-GB" dirty="0" err="1" smtClean="0"/>
              <a:t>fethu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dirty="0" err="1" smtClean="0"/>
              <a:t>deimladau</a:t>
            </a:r>
            <a:r>
              <a:rPr lang="en-GB" dirty="0" smtClean="0"/>
              <a:t> o </a:t>
            </a:r>
            <a:r>
              <a:rPr lang="en-GB" dirty="0" err="1" smtClean="0"/>
              <a:t>israddoldeb</a:t>
            </a:r>
            <a:r>
              <a:rPr lang="en-GB" dirty="0" smtClean="0"/>
              <a:t> a </a:t>
            </a:r>
            <a:r>
              <a:rPr lang="en-GB" dirty="0" err="1" smtClean="0"/>
              <a:t>methiant</a:t>
            </a:r>
            <a:endParaRPr lang="en-GB" dirty="0" smtClean="0"/>
          </a:p>
          <a:p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cam </a:t>
            </a:r>
            <a:r>
              <a:rPr lang="en-GB" dirty="0" err="1" smtClean="0"/>
              <a:t>yma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hyderus</a:t>
            </a:r>
            <a:r>
              <a:rPr lang="en-GB" dirty="0" smtClean="0"/>
              <a:t> a </a:t>
            </a:r>
            <a:r>
              <a:rPr lang="en-GB" dirty="0" err="1" smtClean="0"/>
              <a:t>gweithgar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Encouragement needed</a:t>
            </a:r>
          </a:p>
          <a:p>
            <a:r>
              <a:rPr lang="en-GB" i="1" dirty="0" smtClean="0"/>
              <a:t>Some failure necessary to develop modesty</a:t>
            </a:r>
          </a:p>
          <a:p>
            <a:r>
              <a:rPr lang="en-GB" i="1" dirty="0" smtClean="0"/>
              <a:t>Too much failure may lead to feelings of inferiority and incompetence</a:t>
            </a:r>
          </a:p>
          <a:p>
            <a:r>
              <a:rPr lang="en-GB" i="1" dirty="0" smtClean="0"/>
              <a:t>If successful at this stage children will feel confident and industrious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140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Criticism of Erikson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Cyfres</a:t>
            </a:r>
            <a:r>
              <a:rPr lang="en-GB" dirty="0" smtClean="0"/>
              <a:t> o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heb</a:t>
            </a:r>
            <a:r>
              <a:rPr lang="en-GB" dirty="0" smtClean="0"/>
              <a:t> </a:t>
            </a:r>
            <a:r>
              <a:rPr lang="en-GB" dirty="0" err="1" smtClean="0"/>
              <a:t>gyswllt</a:t>
            </a:r>
            <a:r>
              <a:rPr lang="en-GB" dirty="0" smtClean="0"/>
              <a:t> </a:t>
            </a:r>
            <a:r>
              <a:rPr lang="en-GB" dirty="0" err="1" smtClean="0"/>
              <a:t>clir</a:t>
            </a:r>
            <a:r>
              <a:rPr lang="en-GB" dirty="0" smtClean="0"/>
              <a:t>, </a:t>
            </a:r>
            <a:r>
              <a:rPr lang="en-GB" dirty="0" err="1" smtClean="0"/>
              <a:t>systematig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Anodd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brofi’r</a:t>
            </a:r>
            <a:r>
              <a:rPr lang="en-GB" dirty="0" smtClean="0"/>
              <a:t> </a:t>
            </a:r>
            <a:r>
              <a:rPr lang="en-GB" dirty="0" err="1" smtClean="0"/>
              <a:t>ddamcaniaeth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smtClean="0"/>
              <a:t>Dim </a:t>
            </a:r>
            <a:r>
              <a:rPr lang="en-GB" dirty="0" err="1" smtClean="0"/>
              <a:t>esboniad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o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disgrifio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r>
              <a:rPr lang="en-GB" dirty="0" smtClean="0"/>
              <a:t> </a:t>
            </a:r>
            <a:r>
              <a:rPr lang="en-GB" dirty="0" err="1" smtClean="0"/>
              <a:t>aeddfediant</a:t>
            </a:r>
            <a:r>
              <a:rPr lang="en-GB" dirty="0" smtClean="0"/>
              <a:t> a </a:t>
            </a:r>
            <a:r>
              <a:rPr lang="en-GB" dirty="0" err="1" smtClean="0"/>
              <a:t>phwerau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methu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/>
              <a:t> </a:t>
            </a:r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y </a:t>
            </a:r>
            <a:r>
              <a:rPr lang="en-GB" dirty="0" err="1" smtClean="0"/>
              <a:t>camau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dweud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ddamcaniaeth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fechgyn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merched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bosib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unigolion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 smtClean="0"/>
              <a:t>A loosely connected set of ideas that lacks a systematic quality</a:t>
            </a:r>
          </a:p>
          <a:p>
            <a:r>
              <a:rPr lang="en-GB" i="1" dirty="0" smtClean="0"/>
              <a:t>Difficult to test the theory empirically</a:t>
            </a:r>
          </a:p>
          <a:p>
            <a:r>
              <a:rPr lang="en-GB" i="1" dirty="0" smtClean="0"/>
              <a:t>No specific explanation of how development occurs</a:t>
            </a:r>
          </a:p>
          <a:p>
            <a:r>
              <a:rPr lang="en-GB" i="1" dirty="0" smtClean="0"/>
              <a:t>It describes roles of maturation and social forces but fails to show how these create movement between stages</a:t>
            </a:r>
          </a:p>
          <a:p>
            <a:r>
              <a:rPr lang="en-GB" i="1" dirty="0" smtClean="0"/>
              <a:t>Some critics say that his theory is more applicable to boys than girls</a:t>
            </a:r>
          </a:p>
          <a:p>
            <a:r>
              <a:rPr lang="en-GB" i="1" dirty="0" smtClean="0"/>
              <a:t>Is it possible for an individual to change through life? </a:t>
            </a:r>
          </a:p>
          <a:p>
            <a:pPr marL="0" indent="0">
              <a:buNone/>
            </a:pPr>
            <a:r>
              <a:rPr lang="en-GB" dirty="0" smtClean="0"/>
              <a:t>( Cramer, Flynn &amp; </a:t>
            </a:r>
            <a:r>
              <a:rPr lang="en-GB" dirty="0" err="1" smtClean="0"/>
              <a:t>LaFave</a:t>
            </a:r>
            <a:r>
              <a:rPr lang="en-GB" dirty="0" smtClean="0"/>
              <a:t>, 1997).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6702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pwysigrwydd</a:t>
            </a:r>
            <a:r>
              <a:rPr lang="en-GB" dirty="0" smtClean="0"/>
              <a:t> </a:t>
            </a:r>
            <a:r>
              <a:rPr lang="en-GB" dirty="0" err="1" smtClean="0"/>
              <a:t>damcaniaeth</a:t>
            </a:r>
            <a:r>
              <a:rPr lang="en-GB" dirty="0" smtClean="0"/>
              <a:t> Erikson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phlant</a:t>
            </a:r>
            <a:r>
              <a:rPr lang="en-GB" dirty="0" smtClean="0"/>
              <a:t> o </a:t>
            </a:r>
            <a:r>
              <a:rPr lang="en-GB" dirty="0" err="1" smtClean="0"/>
              <a:t>oed</a:t>
            </a:r>
            <a:r>
              <a:rPr lang="en-GB" dirty="0" smtClean="0"/>
              <a:t> </a:t>
            </a:r>
            <a:r>
              <a:rPr lang="en-GB" dirty="0" err="1" smtClean="0"/>
              <a:t>cynradd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Consider the importance of Erikson’s theory to practitioners working with children of a primary school age.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811019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55576" y="2636912"/>
            <a:ext cx="7772400" cy="1362456"/>
          </a:xfrm>
        </p:spPr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Social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0200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Peer interaction ( 2- 5 years)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Arwyddion</a:t>
            </a:r>
            <a:r>
              <a:rPr lang="en-US" dirty="0" smtClean="0"/>
              <a:t> o </a:t>
            </a:r>
            <a:r>
              <a:rPr lang="en-US" dirty="0" err="1" smtClean="0"/>
              <a:t>ymddygiad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endParaRPr lang="en-US" dirty="0" smtClean="0"/>
          </a:p>
          <a:p>
            <a:r>
              <a:rPr lang="en-US" dirty="0" err="1" smtClean="0"/>
              <a:t>Cymryd</a:t>
            </a:r>
            <a:r>
              <a:rPr lang="en-US" dirty="0" smtClean="0"/>
              <a:t> </a:t>
            </a:r>
            <a:r>
              <a:rPr lang="en-US" dirty="0" err="1" smtClean="0"/>
              <a:t>tro</a:t>
            </a:r>
            <a:endParaRPr lang="en-US" dirty="0" smtClean="0"/>
          </a:p>
          <a:p>
            <a:r>
              <a:rPr lang="en-US" dirty="0" err="1" smtClean="0"/>
              <a:t>Dynwared</a:t>
            </a:r>
            <a:endParaRPr lang="en-US" dirty="0" smtClean="0"/>
          </a:p>
          <a:p>
            <a:r>
              <a:rPr lang="en-US" dirty="0" err="1" smtClean="0"/>
              <a:t>Chwarae</a:t>
            </a:r>
            <a:r>
              <a:rPr lang="en-US" dirty="0" smtClean="0"/>
              <a:t> </a:t>
            </a:r>
            <a:r>
              <a:rPr lang="en-US" dirty="0" err="1" smtClean="0"/>
              <a:t>dychmygus</a:t>
            </a:r>
            <a:endParaRPr lang="en-US" dirty="0" smtClean="0"/>
          </a:p>
          <a:p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ddatblygu</a:t>
            </a:r>
            <a:r>
              <a:rPr lang="en-US" dirty="0" smtClean="0"/>
              <a:t> </a:t>
            </a:r>
            <a:r>
              <a:rPr lang="en-US" dirty="0" err="1" smtClean="0"/>
              <a:t>gwir</a:t>
            </a:r>
            <a:r>
              <a:rPr lang="en-US" dirty="0" smtClean="0"/>
              <a:t> </a:t>
            </a:r>
            <a:r>
              <a:rPr lang="en-US" dirty="0" err="1"/>
              <a:t>g</a:t>
            </a:r>
            <a:r>
              <a:rPr lang="en-US" dirty="0" err="1" smtClean="0"/>
              <a:t>yfeillgarwch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cam </a:t>
            </a:r>
            <a:r>
              <a:rPr lang="en-US" dirty="0" err="1" smtClean="0"/>
              <a:t>hyn</a:t>
            </a:r>
            <a:endParaRPr lang="en-US" dirty="0" smtClean="0"/>
          </a:p>
          <a:p>
            <a:r>
              <a:rPr lang="en-US" dirty="0" err="1" smtClean="0"/>
              <a:t>Hierarchiaeth</a:t>
            </a:r>
            <a:r>
              <a:rPr lang="en-US" dirty="0" smtClean="0"/>
              <a:t> </a:t>
            </a:r>
            <a:r>
              <a:rPr lang="en-US" dirty="0" err="1" smtClean="0"/>
              <a:t>dominyddiaeth</a:t>
            </a:r>
            <a:endParaRPr lang="en-US" dirty="0" smtClean="0"/>
          </a:p>
          <a:p>
            <a:r>
              <a:rPr lang="en-US" dirty="0" err="1" smtClean="0"/>
              <a:t>Ecoleg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cyfoedion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i="1" dirty="0"/>
              <a:t>Signs of </a:t>
            </a:r>
            <a:r>
              <a:rPr lang="en-US" i="1" dirty="0" err="1"/>
              <a:t>prosocial</a:t>
            </a:r>
            <a:r>
              <a:rPr lang="en-US" i="1" dirty="0"/>
              <a:t> behavior</a:t>
            </a:r>
          </a:p>
          <a:p>
            <a:r>
              <a:rPr lang="en-US" i="1" dirty="0" smtClean="0"/>
              <a:t>Turn-taking</a:t>
            </a:r>
          </a:p>
          <a:p>
            <a:r>
              <a:rPr lang="en-US" i="1" dirty="0" smtClean="0"/>
              <a:t>Imitate</a:t>
            </a:r>
          </a:p>
          <a:p>
            <a:r>
              <a:rPr lang="en-US" i="1" dirty="0" smtClean="0"/>
              <a:t>Pretend play</a:t>
            </a:r>
          </a:p>
          <a:p>
            <a:r>
              <a:rPr lang="en-US" i="1" dirty="0" smtClean="0"/>
              <a:t>At this stage children’s relationships do not equal true friendships</a:t>
            </a:r>
          </a:p>
          <a:p>
            <a:r>
              <a:rPr lang="en-US" i="1" dirty="0" smtClean="0"/>
              <a:t>Dominance hierarchies</a:t>
            </a:r>
          </a:p>
          <a:p>
            <a:r>
              <a:rPr lang="en-US" i="1" dirty="0" smtClean="0"/>
              <a:t>Social ecology controls peer relationships 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141062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Peer interaction ( 6 - 12 years)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Cyswllt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chyfoedion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cynyddu</a:t>
            </a:r>
            <a:endParaRPr lang="en-US" dirty="0" smtClean="0"/>
          </a:p>
          <a:p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mawr</a:t>
            </a:r>
            <a:r>
              <a:rPr lang="en-US" dirty="0" smtClean="0"/>
              <a:t> ac </a:t>
            </a:r>
            <a:r>
              <a:rPr lang="en-US" dirty="0" err="1" smtClean="0"/>
              <a:t>amrywiol</a:t>
            </a:r>
            <a:r>
              <a:rPr lang="en-US" dirty="0" smtClean="0"/>
              <a:t> o </a:t>
            </a:r>
            <a:r>
              <a:rPr lang="en-US" dirty="0" err="1" smtClean="0"/>
              <a:t>gyfoedion</a:t>
            </a:r>
            <a:endParaRPr lang="en-US" dirty="0" smtClean="0"/>
          </a:p>
          <a:p>
            <a:r>
              <a:rPr lang="en-US" dirty="0" err="1" smtClean="0"/>
              <a:t>Gemau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rheolau</a:t>
            </a:r>
            <a:endParaRPr lang="en-US" dirty="0" smtClean="0"/>
          </a:p>
          <a:p>
            <a:r>
              <a:rPr lang="en-US" dirty="0" err="1" smtClean="0"/>
              <a:t>Hierarchiaeth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r>
              <a:rPr lang="en-US" dirty="0" smtClean="0"/>
              <a:t> </a:t>
            </a:r>
            <a:r>
              <a:rPr lang="en-US" dirty="0" err="1" smtClean="0"/>
              <a:t>dominyddol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cadarn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smtClean="0"/>
              <a:t>Increased contact with peers</a:t>
            </a:r>
          </a:p>
          <a:p>
            <a:r>
              <a:rPr lang="en-US" i="1" dirty="0" smtClean="0"/>
              <a:t>Larger and more diverse group of peers</a:t>
            </a:r>
          </a:p>
          <a:p>
            <a:r>
              <a:rPr lang="en-US" i="1" dirty="0" smtClean="0"/>
              <a:t>Games with rules</a:t>
            </a:r>
          </a:p>
          <a:p>
            <a:r>
              <a:rPr lang="en-US" i="1" dirty="0" smtClean="0"/>
              <a:t>Social dominance hierarchies more stab</a:t>
            </a:r>
            <a:r>
              <a:rPr lang="en-US" dirty="0" smtClean="0"/>
              <a:t>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6406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Peer acceptance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endParaRPr lang="en-US" dirty="0" smtClean="0"/>
          </a:p>
          <a:p>
            <a:r>
              <a:rPr lang="en-US" dirty="0" err="1" smtClean="0"/>
              <a:t>Pwysigrwydd</a:t>
            </a:r>
            <a:r>
              <a:rPr lang="en-US" dirty="0" smtClean="0"/>
              <a:t> </a:t>
            </a:r>
            <a:r>
              <a:rPr lang="en-US" dirty="0" err="1" smtClean="0"/>
              <a:t>enw</a:t>
            </a:r>
            <a:endParaRPr lang="en-US" dirty="0" smtClean="0"/>
          </a:p>
          <a:p>
            <a:r>
              <a:rPr lang="en-US" dirty="0" err="1" smtClean="0"/>
              <a:t>Atynolrwydd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prydferthwch</a:t>
            </a:r>
            <a:endParaRPr lang="en-US" dirty="0" smtClean="0"/>
          </a:p>
          <a:p>
            <a:r>
              <a:rPr lang="en-US" dirty="0" err="1" smtClean="0"/>
              <a:t>Maint</a:t>
            </a:r>
            <a:r>
              <a:rPr lang="en-US" dirty="0" smtClean="0"/>
              <a:t> </a:t>
            </a:r>
            <a:r>
              <a:rPr lang="en-US" dirty="0" err="1" smtClean="0"/>
              <a:t>corff</a:t>
            </a:r>
            <a:endParaRPr lang="en-US" dirty="0" smtClean="0"/>
          </a:p>
          <a:p>
            <a:r>
              <a:rPr lang="en-US" dirty="0" smtClean="0"/>
              <a:t>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gyffredinol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hoff</a:t>
            </a:r>
            <a:r>
              <a:rPr lang="en-US" dirty="0" smtClean="0"/>
              <a:t> o </a:t>
            </a:r>
            <a:r>
              <a:rPr lang="en-US" dirty="0" err="1" smtClean="0"/>
              <a:t>chwarae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chyfoedion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un </a:t>
            </a:r>
            <a:r>
              <a:rPr lang="en-US" dirty="0" err="1" smtClean="0"/>
              <a:t>rhyw</a:t>
            </a:r>
            <a:endParaRPr lang="en-US" dirty="0" smtClean="0"/>
          </a:p>
          <a:p>
            <a:r>
              <a:rPr lang="en-US" dirty="0" err="1" smtClean="0"/>
              <a:t>Oed</a:t>
            </a:r>
            <a:r>
              <a:rPr lang="en-US" dirty="0" smtClean="0"/>
              <a:t> –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enwedig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diwylliant</a:t>
            </a:r>
            <a:r>
              <a:rPr lang="en-US" dirty="0" smtClean="0"/>
              <a:t> </a:t>
            </a:r>
            <a:r>
              <a:rPr lang="en-US" dirty="0" err="1" smtClean="0"/>
              <a:t>Gorllewinol</a:t>
            </a:r>
            <a:endParaRPr lang="en-US" dirty="0" smtClean="0"/>
          </a:p>
          <a:p>
            <a:r>
              <a:rPr lang="en-US" dirty="0" err="1" smtClean="0"/>
              <a:t>Cyfeillgaru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bobl</a:t>
            </a:r>
            <a:r>
              <a:rPr lang="en-US" dirty="0" smtClean="0"/>
              <a:t> </a:t>
            </a:r>
            <a:r>
              <a:rPr lang="en-US" dirty="0" err="1" smtClean="0"/>
              <a:t>tebyg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i="1" dirty="0" smtClean="0"/>
              <a:t>Social skills are important</a:t>
            </a:r>
          </a:p>
          <a:p>
            <a:r>
              <a:rPr lang="en-US" i="1" dirty="0" smtClean="0"/>
              <a:t>Importance of a name</a:t>
            </a:r>
          </a:p>
          <a:p>
            <a:r>
              <a:rPr lang="en-US" i="1" dirty="0" smtClean="0"/>
              <a:t>Physical attractiveness or beauty</a:t>
            </a:r>
          </a:p>
          <a:p>
            <a:r>
              <a:rPr lang="en-US" i="1" dirty="0" smtClean="0"/>
              <a:t>Body size</a:t>
            </a:r>
          </a:p>
          <a:p>
            <a:r>
              <a:rPr lang="en-US" i="1" dirty="0" smtClean="0"/>
              <a:t>Children generally prefer to play with peers of the same sex</a:t>
            </a:r>
          </a:p>
          <a:p>
            <a:r>
              <a:rPr lang="en-US" i="1" dirty="0" smtClean="0"/>
              <a:t>Age – especially in Western cultures</a:t>
            </a:r>
          </a:p>
          <a:p>
            <a:r>
              <a:rPr lang="en-US" i="1" dirty="0" smtClean="0"/>
              <a:t>Similarity to us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3105346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Friendship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Beth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ffrindiau</a:t>
            </a:r>
            <a:r>
              <a:rPr lang="en-US" dirty="0" smtClean="0"/>
              <a:t>?</a:t>
            </a:r>
          </a:p>
          <a:p>
            <a:pPr lvl="1"/>
            <a:r>
              <a:rPr lang="en-US" dirty="0" err="1" smtClean="0"/>
              <a:t>Cyswllt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gyfathrebu</a:t>
            </a:r>
            <a:endParaRPr lang="en-US" dirty="0" smtClean="0"/>
          </a:p>
          <a:p>
            <a:pPr lvl="1"/>
            <a:r>
              <a:rPr lang="en-US" dirty="0" err="1" smtClean="0"/>
              <a:t>Cyfnewid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endParaRPr lang="en-US" dirty="0" smtClean="0"/>
          </a:p>
          <a:p>
            <a:pPr lvl="1"/>
            <a:r>
              <a:rPr lang="en-US" dirty="0" err="1" smtClean="0"/>
              <a:t>Pethau’n</a:t>
            </a:r>
            <a:r>
              <a:rPr lang="en-US" dirty="0" smtClean="0"/>
              <a:t> </a:t>
            </a:r>
            <a:r>
              <a:rPr lang="en-US" dirty="0" err="1" smtClean="0"/>
              <a:t>gyffredin</a:t>
            </a:r>
            <a:endParaRPr lang="en-US" dirty="0" smtClean="0"/>
          </a:p>
          <a:p>
            <a:pPr lvl="1"/>
            <a:r>
              <a:rPr lang="en-US" dirty="0" err="1" smtClean="0"/>
              <a:t>Datrys</a:t>
            </a:r>
            <a:r>
              <a:rPr lang="en-US" dirty="0" smtClean="0"/>
              <a:t> </a:t>
            </a:r>
            <a:r>
              <a:rPr lang="en-US" dirty="0" err="1" smtClean="0"/>
              <a:t>gwrthdaro’n</a:t>
            </a:r>
            <a:r>
              <a:rPr lang="en-US" dirty="0" smtClean="0"/>
              <a:t> </a:t>
            </a:r>
            <a:r>
              <a:rPr lang="en-US" dirty="0" err="1" smtClean="0"/>
              <a:t>llwyddiannus</a:t>
            </a:r>
            <a:endParaRPr lang="en-US" dirty="0" smtClean="0"/>
          </a:p>
          <a:p>
            <a:pPr lvl="1"/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gadarnhaol</a:t>
            </a:r>
            <a:endParaRPr lang="en-US" dirty="0" smtClean="0"/>
          </a:p>
          <a:p>
            <a:pPr lvl="1"/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cyfrinachau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i="1" dirty="0" smtClean="0"/>
              <a:t>How do we form friendships?</a:t>
            </a:r>
          </a:p>
          <a:p>
            <a:pPr lvl="1"/>
            <a:r>
              <a:rPr lang="en-US" i="1" dirty="0" smtClean="0"/>
              <a:t>Connectedness in communication</a:t>
            </a:r>
          </a:p>
          <a:p>
            <a:pPr lvl="1"/>
            <a:r>
              <a:rPr lang="en-US" i="1" dirty="0" smtClean="0"/>
              <a:t>Exchanging information</a:t>
            </a:r>
          </a:p>
          <a:p>
            <a:pPr lvl="1"/>
            <a:r>
              <a:rPr lang="en-US" i="1" dirty="0" smtClean="0"/>
              <a:t>Establishing common ground</a:t>
            </a:r>
          </a:p>
          <a:p>
            <a:pPr lvl="1"/>
            <a:r>
              <a:rPr lang="en-US" i="1" dirty="0" smtClean="0"/>
              <a:t>Successfully resolving conflicts</a:t>
            </a:r>
          </a:p>
          <a:p>
            <a:pPr lvl="1"/>
            <a:r>
              <a:rPr lang="en-US" i="1" dirty="0" smtClean="0"/>
              <a:t>Showing positive reciprocity</a:t>
            </a:r>
          </a:p>
          <a:p>
            <a:pPr lvl="1"/>
            <a:r>
              <a:rPr lang="en-US" i="1" dirty="0" smtClean="0"/>
              <a:t>Self – disclosure</a:t>
            </a:r>
          </a:p>
          <a:p>
            <a:pPr marL="393192" lvl="1" indent="0">
              <a:buNone/>
            </a:pPr>
            <a:r>
              <a:rPr lang="en-US" sz="1900" dirty="0" smtClean="0"/>
              <a:t>(</a:t>
            </a:r>
            <a:r>
              <a:rPr lang="en-US" sz="1900" dirty="0" err="1" smtClean="0"/>
              <a:t>Gottman</a:t>
            </a:r>
            <a:r>
              <a:rPr lang="en-US" sz="1900" dirty="0" smtClean="0"/>
              <a:t> 1983 </a:t>
            </a:r>
            <a:r>
              <a:rPr lang="en-US" sz="1900" i="1" dirty="0" smtClean="0"/>
              <a:t>cited in </a:t>
            </a:r>
            <a:r>
              <a:rPr lang="en-US" sz="1900" dirty="0" smtClean="0"/>
              <a:t>Keenan, Evans and Crowley, 2016)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21031946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TASG/TASK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Beth </a:t>
            </a:r>
            <a:r>
              <a:rPr lang="en-GB" sz="2800" dirty="0" err="1" smtClean="0"/>
              <a:t>ydych</a:t>
            </a:r>
            <a:r>
              <a:rPr lang="en-GB" sz="2800" dirty="0" smtClean="0"/>
              <a:t> </a:t>
            </a:r>
            <a:r>
              <a:rPr lang="en-GB" sz="2800" dirty="0" err="1" smtClean="0"/>
              <a:t>chi’n</a:t>
            </a:r>
            <a:r>
              <a:rPr lang="en-GB" sz="2800" dirty="0" smtClean="0"/>
              <a:t> </a:t>
            </a:r>
            <a:r>
              <a:rPr lang="en-GB" sz="2800" dirty="0" err="1" smtClean="0"/>
              <a:t>deall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</a:t>
            </a:r>
            <a:r>
              <a:rPr lang="en-GB" sz="2800" dirty="0" err="1" smtClean="0"/>
              <a:t>ddatblygiad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ac </a:t>
            </a:r>
            <a:r>
              <a:rPr lang="en-GB" sz="2800" dirty="0" err="1" smtClean="0"/>
              <a:t>emosiynol</a:t>
            </a:r>
            <a:r>
              <a:rPr lang="en-GB" sz="2800" dirty="0" smtClean="0"/>
              <a:t>?</a:t>
            </a:r>
          </a:p>
          <a:p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fedr</a:t>
            </a:r>
            <a:r>
              <a:rPr lang="en-GB" sz="2800" dirty="0" smtClean="0"/>
              <a:t> </a:t>
            </a:r>
            <a:r>
              <a:rPr lang="en-GB" sz="2800" dirty="0" err="1" smtClean="0"/>
              <a:t>ymarferwyr</a:t>
            </a:r>
            <a:r>
              <a:rPr lang="en-GB" sz="2800" dirty="0" smtClean="0"/>
              <a:t> </a:t>
            </a:r>
            <a:r>
              <a:rPr lang="en-GB" sz="2800" dirty="0" err="1" smtClean="0"/>
              <a:t>gefnogi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emosiynol</a:t>
            </a:r>
            <a:r>
              <a:rPr lang="en-GB" sz="2800" dirty="0" smtClean="0"/>
              <a:t> a </a:t>
            </a:r>
            <a:r>
              <a:rPr lang="en-GB" sz="2800" dirty="0" err="1" smtClean="0"/>
              <a:t>chymdeithasol</a:t>
            </a:r>
            <a:r>
              <a:rPr lang="en-GB" sz="2800" dirty="0" smtClean="0"/>
              <a:t>? 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What do you understand by social and emotional development?</a:t>
            </a:r>
          </a:p>
          <a:p>
            <a:r>
              <a:rPr lang="en-GB" sz="2800" i="1" dirty="0" smtClean="0"/>
              <a:t>How can practitioners support social and emotional development? </a:t>
            </a:r>
            <a:endParaRPr lang="cy-GB" sz="2800" i="1" dirty="0"/>
          </a:p>
        </p:txBody>
      </p:sp>
      <p:pic>
        <p:nvPicPr>
          <p:cNvPr id="102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342900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19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Cramer, C. , Flynn, B. &amp; </a:t>
            </a:r>
            <a:r>
              <a:rPr lang="en-US" dirty="0" err="1" smtClean="0"/>
              <a:t>LaFave</a:t>
            </a:r>
            <a:r>
              <a:rPr lang="en-US" dirty="0" smtClean="0"/>
              <a:t>, A. (1997</a:t>
            </a:r>
            <a:r>
              <a:rPr lang="en-US" dirty="0"/>
              <a:t>) </a:t>
            </a:r>
            <a:r>
              <a:rPr lang="en-US" i="1" dirty="0"/>
              <a:t>Erik Erikson's </a:t>
            </a:r>
            <a:r>
              <a:rPr lang="en-US" i="1" dirty="0" smtClean="0"/>
              <a:t>8 </a:t>
            </a:r>
            <a:r>
              <a:rPr lang="en-US" i="1" dirty="0"/>
              <a:t>Stages </a:t>
            </a:r>
            <a:r>
              <a:rPr lang="en-US" i="1" dirty="0" smtClean="0"/>
              <a:t>of Psychosocial Development.</a:t>
            </a:r>
            <a:r>
              <a:rPr lang="en-US" dirty="0" smtClean="0"/>
              <a:t> </a:t>
            </a:r>
            <a:r>
              <a:rPr lang="en-US" dirty="0"/>
              <a:t>Available at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web.cortland.edu/andersmd/ERIK/welcome.HTML</a:t>
            </a:r>
            <a:r>
              <a:rPr lang="en-US" dirty="0" smtClean="0"/>
              <a:t> ( Accessed 07/08/18) </a:t>
            </a:r>
          </a:p>
          <a:p>
            <a:r>
              <a:rPr lang="en-GB" dirty="0" smtClean="0"/>
              <a:t>Keenan, T., Evans, S. &amp; Crowley. K. ( 2016) ( 3</a:t>
            </a:r>
            <a:r>
              <a:rPr lang="en-GB" baseline="30000" dirty="0" smtClean="0"/>
              <a:t>rd</a:t>
            </a:r>
            <a:r>
              <a:rPr lang="en-GB" dirty="0" smtClean="0"/>
              <a:t> edition) </a:t>
            </a:r>
            <a:r>
              <a:rPr lang="en-GB" i="1" dirty="0" smtClean="0"/>
              <a:t>An Introduction to Child Development.</a:t>
            </a:r>
            <a:r>
              <a:rPr lang="en-GB" dirty="0" smtClean="0"/>
              <a:t> Sage: London</a:t>
            </a:r>
          </a:p>
          <a:p>
            <a:r>
              <a:rPr lang="en-GB" dirty="0" err="1" smtClean="0"/>
              <a:t>Macblain</a:t>
            </a:r>
            <a:r>
              <a:rPr lang="en-GB" dirty="0" smtClean="0"/>
              <a:t>, S. (2014) </a:t>
            </a:r>
            <a:r>
              <a:rPr lang="en-GB" i="1" dirty="0" smtClean="0"/>
              <a:t>How Children Learn</a:t>
            </a:r>
            <a:r>
              <a:rPr lang="en-GB" dirty="0" smtClean="0"/>
              <a:t>. Sage: London</a:t>
            </a:r>
          </a:p>
          <a:p>
            <a:r>
              <a:rPr lang="en-GB" dirty="0" smtClean="0"/>
              <a:t>Mooney, C.G. (2013) </a:t>
            </a:r>
            <a:r>
              <a:rPr lang="en-GB" i="1" dirty="0" smtClean="0"/>
              <a:t>Theories of Childhood: An Introduction to Dewey, Montessori, Erikson, Piaget &amp; Vygotsky.</a:t>
            </a:r>
            <a:r>
              <a:rPr lang="en-GB" dirty="0" smtClean="0"/>
              <a:t>  St Paul: </a:t>
            </a:r>
            <a:r>
              <a:rPr lang="en-GB" dirty="0" err="1" smtClean="0"/>
              <a:t>Redleaf</a:t>
            </a:r>
            <a:r>
              <a:rPr lang="en-GB" dirty="0" smtClean="0"/>
              <a:t> Press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0842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1404</TotalTime>
  <Words>1961</Words>
  <Application>Microsoft Office PowerPoint</Application>
  <PresentationFormat>On-screen Show (4:3)</PresentationFormat>
  <Paragraphs>317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Symbol</vt:lpstr>
      <vt:lpstr>Wingdings 2</vt:lpstr>
      <vt:lpstr>Flow</vt:lpstr>
      <vt:lpstr>ECES4004/C Individual Development Datblygiad Unigol</vt:lpstr>
      <vt:lpstr>Gorolwg Sesiwn / Session Overview</vt:lpstr>
      <vt:lpstr>Deilliant Dysgu 1 / Learning Outcome 1</vt:lpstr>
      <vt:lpstr>Deilliant Dysgu 2/ Learning Outcome 2</vt:lpstr>
      <vt:lpstr>Deilliant Dysgu 3 / Learning Outcome 3</vt:lpstr>
      <vt:lpstr>Asesiad  (100%) Assessment  4 Blog / 4 Blog entries (3000 words: 750 words each/ 3000 o eiriau: 750 gair yr un)   </vt:lpstr>
      <vt:lpstr>Damcaniaethau datblygiad Theories of development</vt:lpstr>
      <vt:lpstr>Enghreifftiau o ddamcaniaethau datblygiad Examples of Theories of development</vt:lpstr>
      <vt:lpstr>Ardaloedd datblygiad Areas of development </vt:lpstr>
      <vt:lpstr>Erikson (1902 – 1994)</vt:lpstr>
      <vt:lpstr>Erikson</vt:lpstr>
      <vt:lpstr>Datblygiad Seico-gymdeithasol Psycho-social development </vt:lpstr>
      <vt:lpstr>Systemau Erikson Erikson’s systems</vt:lpstr>
      <vt:lpstr>Camau Erikson o Ddatblygiad Seico-gymdeithasol Erikson’s Stages of Psychosocial Development</vt:lpstr>
      <vt:lpstr>8 stages of psychosocial development </vt:lpstr>
      <vt:lpstr>PowerPoint Presentation</vt:lpstr>
      <vt:lpstr>Camau Erikson Erikson’s stages</vt:lpstr>
      <vt:lpstr>Trust vs mistrust = hope (birth to 1 year)</vt:lpstr>
      <vt:lpstr>Pwyntiau pwysig Points to consider</vt:lpstr>
      <vt:lpstr>Autonomy vs Shame and Doubt= Willpower (1 to 3 years) </vt:lpstr>
      <vt:lpstr>Pwyntiau pwysig Points to consider</vt:lpstr>
      <vt:lpstr>Initiative v guilt = purpose       (3 to 6 years) </vt:lpstr>
      <vt:lpstr>Pwyntiau pwysig Points to consider</vt:lpstr>
      <vt:lpstr>Industry v inferiority = competence       ( 6 to 11 years) </vt:lpstr>
      <vt:lpstr>Pwyntiau pwysig Points to consider</vt:lpstr>
      <vt:lpstr>Criticism of Erikson</vt:lpstr>
      <vt:lpstr>Tasg / Task</vt:lpstr>
      <vt:lpstr>Datblygiad cymdeithasol Social development</vt:lpstr>
      <vt:lpstr>Peer interaction ( 2- 5 years)</vt:lpstr>
      <vt:lpstr>Peer interaction ( 6 - 12 years)</vt:lpstr>
      <vt:lpstr>Peer acceptance </vt:lpstr>
      <vt:lpstr>Friendship</vt:lpstr>
      <vt:lpstr>TASG/TASK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Lynwen Roberts</cp:lastModifiedBy>
  <cp:revision>102</cp:revision>
  <dcterms:created xsi:type="dcterms:W3CDTF">2015-01-21T10:50:09Z</dcterms:created>
  <dcterms:modified xsi:type="dcterms:W3CDTF">2019-07-24T11:52:51Z</dcterms:modified>
</cp:coreProperties>
</file>