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59" r:id="rId5"/>
    <p:sldId id="260" r:id="rId6"/>
    <p:sldId id="272" r:id="rId7"/>
    <p:sldId id="261" r:id="rId8"/>
    <p:sldId id="262" r:id="rId9"/>
    <p:sldId id="263" r:id="rId10"/>
    <p:sldId id="264" r:id="rId11"/>
    <p:sldId id="265" r:id="rId12"/>
    <p:sldId id="266" r:id="rId13"/>
    <p:sldId id="267" r:id="rId14"/>
    <p:sldId id="268" r:id="rId15"/>
    <p:sldId id="269" r:id="rId16"/>
    <p:sldId id="270" r:id="rId17"/>
    <p:sldId id="271"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5" autoAdjust="0"/>
    <p:restoredTop sz="94660"/>
  </p:normalViewPr>
  <p:slideViewPr>
    <p:cSldViewPr snapToGrid="0">
      <p:cViewPr varScale="1">
        <p:scale>
          <a:sx n="69" d="100"/>
          <a:sy n="69" d="100"/>
        </p:scale>
        <p:origin x="654"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88829F-605A-46B4-873B-36F2EE0D5090}" type="datetimeFigureOut">
              <a:rPr lang="en-US" smtClean="0"/>
              <a:pPr/>
              <a:t>5/15/2019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1688DB-C6BA-4521-937A-0F2B77A7DE47}" type="slidenum">
              <a:rPr lang="en-US" smtClean="0"/>
              <a:pPr/>
              <a:t>‹#›</a:t>
            </a:fld>
            <a:endParaRPr lang="en-US"/>
          </a:p>
        </p:txBody>
      </p:sp>
    </p:spTree>
    <p:extLst>
      <p:ext uri="{BB962C8B-B14F-4D97-AF65-F5344CB8AC3E}">
        <p14:creationId xmlns:p14="http://schemas.microsoft.com/office/powerpoint/2010/main" val="11280624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Royal Commission also gives importance to the matters which are generally filled with controversies</a:t>
            </a:r>
          </a:p>
          <a:p>
            <a:pPr marL="171450" indent="-171450">
              <a:buFont typeface="Arial" panose="020B0604020202020204" pitchFamily="34" charset="0"/>
              <a:buChar char="•"/>
            </a:pPr>
            <a:r>
              <a:rPr lang="en-US" dirty="0"/>
              <a:t>These</a:t>
            </a:r>
            <a:r>
              <a:rPr lang="en-US" baseline="0" dirty="0"/>
              <a:t> include matters like structure of the government, the treatment towards the minorities and events related to public interests</a:t>
            </a:r>
          </a:p>
          <a:p>
            <a:pPr marL="171450" indent="-171450">
              <a:buFont typeface="Arial" panose="020B0604020202020204" pitchFamily="34" charset="0"/>
              <a:buChar char="•"/>
            </a:pPr>
            <a:r>
              <a:rPr lang="en-US" baseline="0" dirty="0"/>
              <a:t>A particular royal commission may continue for many years</a:t>
            </a:r>
            <a:endParaRPr lang="en-US" dirty="0"/>
          </a:p>
        </p:txBody>
      </p:sp>
      <p:sp>
        <p:nvSpPr>
          <p:cNvPr id="4" name="Slide Number Placeholder 3"/>
          <p:cNvSpPr>
            <a:spLocks noGrp="1"/>
          </p:cNvSpPr>
          <p:nvPr>
            <p:ph type="sldNum" sz="quarter" idx="10"/>
          </p:nvPr>
        </p:nvSpPr>
        <p:spPr/>
        <p:txBody>
          <a:bodyPr/>
          <a:lstStyle/>
          <a:p>
            <a:fld id="{A31688DB-C6BA-4521-937A-0F2B77A7DE47}" type="slidenum">
              <a:rPr lang="en-US" smtClean="0"/>
              <a:pPr/>
              <a:t>3</a:t>
            </a:fld>
            <a:endParaRPr lang="en-US"/>
          </a:p>
        </p:txBody>
      </p:sp>
    </p:spTree>
    <p:extLst>
      <p:ext uri="{BB962C8B-B14F-4D97-AF65-F5344CB8AC3E}">
        <p14:creationId xmlns:p14="http://schemas.microsoft.com/office/powerpoint/2010/main" val="31371069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RCAHMW has</a:t>
            </a:r>
            <a:r>
              <a:rPr lang="en-US" baseline="0" dirty="0">
                <a:latin typeface="Times New Roman" panose="02020603050405020304" pitchFamily="18" charset="0"/>
                <a:cs typeface="Times New Roman" panose="02020603050405020304" pitchFamily="18" charset="0"/>
              </a:rPr>
              <a:t> a national aspect in the management or administration of the archaeological, erected and nautical heritage of Wales</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Plays the role of a curator, originator as well as supplier of authoritative or authentic information for individual, corporate and governmental decision makers, researchers as well as the common public</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31688DB-C6BA-4521-937A-0F2B77A7DE47}" type="slidenum">
              <a:rPr lang="en-US" smtClean="0"/>
              <a:pPr/>
              <a:t>4</a:t>
            </a:fld>
            <a:endParaRPr lang="en-US"/>
          </a:p>
        </p:txBody>
      </p:sp>
    </p:spTree>
    <p:extLst>
      <p:ext uri="{BB962C8B-B14F-4D97-AF65-F5344CB8AC3E}">
        <p14:creationId xmlns:p14="http://schemas.microsoft.com/office/powerpoint/2010/main" val="1571557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Also</a:t>
            </a:r>
            <a:r>
              <a:rPr lang="en-US" baseline="0" dirty="0">
                <a:latin typeface="Times New Roman" panose="02020603050405020304" pitchFamily="18" charset="0"/>
                <a:cs typeface="Times New Roman" panose="02020603050405020304" pitchFamily="18" charset="0"/>
              </a:rPr>
              <a:t> support the people from around the world to learn and gather knowledge about the rich heritage of Wales through the help of public engagement, inline resources, superior publications and unprejudiced advice</a:t>
            </a:r>
          </a:p>
          <a:p>
            <a:pPr marL="171450" indent="-171450">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31688DB-C6BA-4521-937A-0F2B77A7DE47}" type="slidenum">
              <a:rPr lang="en-US" smtClean="0"/>
              <a:pPr/>
              <a:t>5</a:t>
            </a:fld>
            <a:endParaRPr lang="en-US"/>
          </a:p>
        </p:txBody>
      </p:sp>
    </p:spTree>
    <p:extLst>
      <p:ext uri="{BB962C8B-B14F-4D97-AF65-F5344CB8AC3E}">
        <p14:creationId xmlns:p14="http://schemas.microsoft.com/office/powerpoint/2010/main" val="25421278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staffs are trained and competent enough to face all kind of situations</a:t>
            </a:r>
          </a:p>
          <a:p>
            <a:pPr marL="17145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Focused and committed members</a:t>
            </a:r>
          </a:p>
          <a:p>
            <a:pPr marL="17145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Support</a:t>
            </a:r>
            <a:r>
              <a:rPr lang="en-US" baseline="0" dirty="0">
                <a:latin typeface="Times New Roman" panose="02020603050405020304" pitchFamily="18" charset="0"/>
                <a:cs typeface="Times New Roman" panose="02020603050405020304" pitchFamily="18" charset="0"/>
              </a:rPr>
              <a:t> from the community</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Excellent publicity, coverage through media and terrific public relations</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Keeping good relations with others</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Recognition of the name</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31688DB-C6BA-4521-937A-0F2B77A7DE47}" type="slidenum">
              <a:rPr lang="en-US" smtClean="0"/>
              <a:pPr/>
              <a:t>7</a:t>
            </a:fld>
            <a:endParaRPr lang="en-US"/>
          </a:p>
        </p:txBody>
      </p:sp>
    </p:spTree>
    <p:extLst>
      <p:ext uri="{BB962C8B-B14F-4D97-AF65-F5344CB8AC3E}">
        <p14:creationId xmlns:p14="http://schemas.microsoft.com/office/powerpoint/2010/main" val="40198572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Lack of young</a:t>
            </a:r>
            <a:r>
              <a:rPr lang="en-US" baseline="0" dirty="0">
                <a:latin typeface="Times New Roman" panose="02020603050405020304" pitchFamily="18" charset="0"/>
                <a:cs typeface="Times New Roman" panose="02020603050405020304" pitchFamily="18" charset="0"/>
              </a:rPr>
              <a:t> volunteers</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Lack of manpower</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Not active membership</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Lack of younger volunteers</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31688DB-C6BA-4521-937A-0F2B77A7DE47}" type="slidenum">
              <a:rPr lang="en-US" smtClean="0"/>
              <a:pPr/>
              <a:t>8</a:t>
            </a:fld>
            <a:endParaRPr lang="en-US"/>
          </a:p>
        </p:txBody>
      </p:sp>
    </p:spTree>
    <p:extLst>
      <p:ext uri="{BB962C8B-B14F-4D97-AF65-F5344CB8AC3E}">
        <p14:creationId xmlns:p14="http://schemas.microsoft.com/office/powerpoint/2010/main" val="19136595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Opportunities for display outside the archaeological</a:t>
            </a:r>
            <a:r>
              <a:rPr lang="en-US" baseline="0" dirty="0">
                <a:latin typeface="Times New Roman" panose="02020603050405020304" pitchFamily="18" charset="0"/>
                <a:cs typeface="Times New Roman" panose="02020603050405020304" pitchFamily="18" charset="0"/>
              </a:rPr>
              <a:t> sites, buildings and monuments</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Opportunities for partnerships with the other similar kind of organizations or institutes</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Diversification of tourism product portfolio</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Help to unlock the financial potentiality of heritage tourism</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Emerging the interest level of foreign tourists in heritage tourism</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Help to get recognition internationally of the heritage sites</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31688DB-C6BA-4521-937A-0F2B77A7DE47}" type="slidenum">
              <a:rPr lang="en-US" smtClean="0"/>
              <a:pPr/>
              <a:t>9</a:t>
            </a:fld>
            <a:endParaRPr lang="en-US"/>
          </a:p>
        </p:txBody>
      </p:sp>
    </p:spTree>
    <p:extLst>
      <p:ext uri="{BB962C8B-B14F-4D97-AF65-F5344CB8AC3E}">
        <p14:creationId xmlns:p14="http://schemas.microsoft.com/office/powerpoint/2010/main" val="5173403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Loss of</a:t>
            </a:r>
            <a:r>
              <a:rPr lang="en-US" baseline="0" dirty="0">
                <a:latin typeface="Times New Roman" panose="02020603050405020304" pitchFamily="18" charset="0"/>
                <a:cs typeface="Times New Roman" panose="02020603050405020304" pitchFamily="18" charset="0"/>
              </a:rPr>
              <a:t> the archives due to lack of space</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Lack of collaboration or cooperation among the shareholders</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Political instability within the country</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Improper implementation of the policy of tourism of the country of Wales</a:t>
            </a:r>
          </a:p>
          <a:p>
            <a:pPr marL="17145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Lack of awareness among the shareholders about the promise of the heritage tourism of the country</a:t>
            </a:r>
          </a:p>
          <a:p>
            <a:pPr marL="17145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Lack of preserving the effort of the heritage sites</a:t>
            </a:r>
          </a:p>
          <a:p>
            <a:pPr marL="17145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Tough competition in the industry of heritage</a:t>
            </a:r>
            <a:r>
              <a:rPr lang="en-US" baseline="0" dirty="0">
                <a:latin typeface="Times New Roman" panose="02020603050405020304" pitchFamily="18" charset="0"/>
                <a:cs typeface="Times New Roman" panose="02020603050405020304" pitchFamily="18" charset="0"/>
              </a:rPr>
              <a:t> tourism with the neighboring countries</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31688DB-C6BA-4521-937A-0F2B77A7DE47}" type="slidenum">
              <a:rPr lang="en-US" smtClean="0"/>
              <a:pPr/>
              <a:t>10</a:t>
            </a:fld>
            <a:endParaRPr lang="en-US"/>
          </a:p>
        </p:txBody>
      </p:sp>
    </p:spTree>
    <p:extLst>
      <p:ext uri="{BB962C8B-B14F-4D97-AF65-F5344CB8AC3E}">
        <p14:creationId xmlns:p14="http://schemas.microsoft.com/office/powerpoint/2010/main" val="3373036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Development of heritage tourism information system to help</a:t>
            </a:r>
            <a:r>
              <a:rPr lang="en-US" baseline="0" dirty="0">
                <a:latin typeface="Times New Roman" panose="02020603050405020304" pitchFamily="18" charset="0"/>
                <a:cs typeface="Times New Roman" panose="02020603050405020304" pitchFamily="18" charset="0"/>
              </a:rPr>
              <a:t> to contain important information about the archives and other important information related to RCAHMW</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Presence of proper marketing experts to strategize and structure the marketing plan</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31688DB-C6BA-4521-937A-0F2B77A7DE47}" type="slidenum">
              <a:rPr lang="en-US" smtClean="0"/>
              <a:pPr/>
              <a:t>11</a:t>
            </a:fld>
            <a:endParaRPr lang="en-US"/>
          </a:p>
        </p:txBody>
      </p:sp>
    </p:spTree>
    <p:extLst>
      <p:ext uri="{BB962C8B-B14F-4D97-AF65-F5344CB8AC3E}">
        <p14:creationId xmlns:p14="http://schemas.microsoft.com/office/powerpoint/2010/main" val="32697047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latin typeface="Times New Roman" panose="02020603050405020304" pitchFamily="18" charset="0"/>
                <a:cs typeface="Times New Roman" panose="02020603050405020304" pitchFamily="18" charset="0"/>
              </a:rPr>
              <a:t>6 ethical values are there that should be maintained by the marketers according to American Ethical Norms</a:t>
            </a:r>
          </a:p>
          <a:p>
            <a:pPr marL="17145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Honesty, Responsibility, Fairness, Respect, Transparency and Citizenship</a:t>
            </a:r>
          </a:p>
          <a:p>
            <a:pPr marL="17145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Helping to compare all these against the benefits of ethical marketing in the long run</a:t>
            </a:r>
            <a:r>
              <a:rPr lang="en-US" baseline="0" dirty="0">
                <a:latin typeface="Times New Roman" panose="02020603050405020304" pitchFamily="18" charset="0"/>
                <a:cs typeface="Times New Roman" panose="02020603050405020304" pitchFamily="18" charset="0"/>
              </a:rPr>
              <a:t> process</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Marketers should outlook or estimate the long-term effects of the decisions which will be taken</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Special care must be taken to watch carefully the trends and changes in the value and beliefs of the society</a:t>
            </a:r>
            <a:endParaRPr lang="en-US" dirty="0">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A31688DB-C6BA-4521-937A-0F2B77A7DE47}" type="slidenum">
              <a:rPr lang="en-US" smtClean="0"/>
              <a:pPr/>
              <a:t>12</a:t>
            </a:fld>
            <a:endParaRPr lang="en-US"/>
          </a:p>
        </p:txBody>
      </p:sp>
    </p:spTree>
    <p:extLst>
      <p:ext uri="{BB962C8B-B14F-4D97-AF65-F5344CB8AC3E}">
        <p14:creationId xmlns:p14="http://schemas.microsoft.com/office/powerpoint/2010/main" val="11757231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Speak up against company policies that do not reflect the ethical profile of the company – marketers should express their concerns for unethical means, being the face of RCAHMW</a:t>
            </a:r>
          </a:p>
          <a:p>
            <a:pPr marL="17145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Will help to aware the organization about the happenings of unethical means of approaching</a:t>
            </a:r>
            <a:r>
              <a:rPr lang="en-US" baseline="0" dirty="0">
                <a:latin typeface="Times New Roman" panose="02020603050405020304" pitchFamily="18" charset="0"/>
                <a:cs typeface="Times New Roman" panose="02020603050405020304" pitchFamily="18" charset="0"/>
              </a:rPr>
              <a:t> while archiving the information or photographs or other things</a:t>
            </a:r>
          </a:p>
          <a:p>
            <a:pPr marL="17145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Helping to compare all these against the benefits of ethical marketing in the long run</a:t>
            </a:r>
            <a:r>
              <a:rPr lang="en-US" baseline="0" dirty="0">
                <a:latin typeface="Times New Roman" panose="02020603050405020304" pitchFamily="18" charset="0"/>
                <a:cs typeface="Times New Roman" panose="02020603050405020304" pitchFamily="18" charset="0"/>
              </a:rPr>
              <a:t> process</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Marketers should look for the long-term effects of the decisions which will be taken by RCAHMW </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Particular care must be taken to watch carefully changes in the attitude of the society towards RCAHMW</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31688DB-C6BA-4521-937A-0F2B77A7DE47}" type="slidenum">
              <a:rPr lang="en-US" smtClean="0"/>
              <a:pPr/>
              <a:t>13</a:t>
            </a:fld>
            <a:endParaRPr lang="en-US"/>
          </a:p>
        </p:txBody>
      </p:sp>
    </p:spTree>
    <p:extLst>
      <p:ext uri="{BB962C8B-B14F-4D97-AF65-F5344CB8AC3E}">
        <p14:creationId xmlns:p14="http://schemas.microsoft.com/office/powerpoint/2010/main" val="23861374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Helping to compare all these against the benefits of ethical marketing in the long run</a:t>
            </a:r>
            <a:r>
              <a:rPr lang="en-US" baseline="0" dirty="0">
                <a:latin typeface="Times New Roman" panose="02020603050405020304" pitchFamily="18" charset="0"/>
                <a:cs typeface="Times New Roman" panose="02020603050405020304" pitchFamily="18" charset="0"/>
              </a:rPr>
              <a:t> process</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Marketers should outlook or estimate the long-term effects of the decisions which will be taken</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Special care must be taken to watch carefully the trends and changes in the value and beliefs of the society</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31688DB-C6BA-4521-937A-0F2B77A7DE47}" type="slidenum">
              <a:rPr lang="en-US" smtClean="0"/>
              <a:pPr/>
              <a:t>14</a:t>
            </a:fld>
            <a:endParaRPr lang="en-US"/>
          </a:p>
        </p:txBody>
      </p:sp>
    </p:spTree>
    <p:extLst>
      <p:ext uri="{BB962C8B-B14F-4D97-AF65-F5344CB8AC3E}">
        <p14:creationId xmlns:p14="http://schemas.microsoft.com/office/powerpoint/2010/main" val="15429982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Value of the service – RCAHMW do not have to think much about the value as they are into a business which is culturally rich and people appreciates this</a:t>
            </a:r>
          </a:p>
          <a:p>
            <a:pPr marL="17145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But proper flow of fund must be there as thus kind of projects need lots of money so the</a:t>
            </a:r>
            <a:r>
              <a:rPr lang="en-US" baseline="0" dirty="0">
                <a:latin typeface="Times New Roman" panose="02020603050405020304" pitchFamily="18" charset="0"/>
                <a:cs typeface="Times New Roman" panose="02020603050405020304" pitchFamily="18" charset="0"/>
              </a:rPr>
              <a:t> new shareholders should be tapped to fetch money from them</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Impact on society – The socially responsible marketers mostly aims at providing the services according to the needs and demands of the people</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This kind of service helps to gain feedbacks for development of more sites and paying back the happiness back to the society</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31688DB-C6BA-4521-937A-0F2B77A7DE47}" type="slidenum">
              <a:rPr lang="en-US" smtClean="0"/>
              <a:pPr/>
              <a:t>15</a:t>
            </a:fld>
            <a:endParaRPr lang="en-US"/>
          </a:p>
        </p:txBody>
      </p:sp>
    </p:spTree>
    <p:extLst>
      <p:ext uri="{BB962C8B-B14F-4D97-AF65-F5344CB8AC3E}">
        <p14:creationId xmlns:p14="http://schemas.microsoft.com/office/powerpoint/2010/main" val="34544411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Should be systematic on the way of approach, which will help them to do the respective work</a:t>
            </a:r>
            <a:r>
              <a:rPr lang="en-US" baseline="0" dirty="0">
                <a:latin typeface="Times New Roman" panose="02020603050405020304" pitchFamily="18" charset="0"/>
                <a:cs typeface="Times New Roman" panose="02020603050405020304" pitchFamily="18" charset="0"/>
              </a:rPr>
              <a:t> professionally and carefully, which is the major requirement in the field where RCAHMW works</a:t>
            </a:r>
          </a:p>
          <a:p>
            <a:pPr marL="171450" indent="-171450">
              <a:buFont typeface="Arial" panose="020B0604020202020204" pitchFamily="34" charset="0"/>
              <a:buChar char="•"/>
            </a:pPr>
            <a:r>
              <a:rPr lang="en-US" baseline="0" dirty="0">
                <a:latin typeface="Times New Roman" panose="02020603050405020304" pitchFamily="18" charset="0"/>
                <a:cs typeface="Times New Roman" panose="02020603050405020304" pitchFamily="18" charset="0"/>
              </a:rPr>
              <a:t>Have to balance the approach of the organization globally</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31688DB-C6BA-4521-937A-0F2B77A7DE47}" type="slidenum">
              <a:rPr lang="en-US" smtClean="0"/>
              <a:pPr/>
              <a:t>16</a:t>
            </a:fld>
            <a:endParaRPr lang="en-US"/>
          </a:p>
        </p:txBody>
      </p:sp>
    </p:spTree>
    <p:extLst>
      <p:ext uri="{BB962C8B-B14F-4D97-AF65-F5344CB8AC3E}">
        <p14:creationId xmlns:p14="http://schemas.microsoft.com/office/powerpoint/2010/main" val="31542842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29F27CB-4134-43A1-83E2-A41937E62499}" type="datetimeFigureOut">
              <a:rPr lang="en-US" smtClean="0"/>
              <a:pPr/>
              <a:t>5/15/2019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64E8DA-27CF-47CE-8E39-481EC77B9764}" type="slidenum">
              <a:rPr lang="en-US" smtClean="0"/>
              <a:pPr/>
              <a:t>‹#›</a:t>
            </a:fld>
            <a:endParaRPr lang="en-US"/>
          </a:p>
        </p:txBody>
      </p:sp>
    </p:spTree>
    <p:extLst>
      <p:ext uri="{BB962C8B-B14F-4D97-AF65-F5344CB8AC3E}">
        <p14:creationId xmlns:p14="http://schemas.microsoft.com/office/powerpoint/2010/main" val="3755269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9F27CB-4134-43A1-83E2-A41937E62499}" type="datetimeFigureOut">
              <a:rPr lang="en-US" smtClean="0"/>
              <a:pPr/>
              <a:t>5/15/2019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64E8DA-27CF-47CE-8E39-481EC77B9764}" type="slidenum">
              <a:rPr lang="en-US" smtClean="0"/>
              <a:pPr/>
              <a:t>‹#›</a:t>
            </a:fld>
            <a:endParaRPr lang="en-US"/>
          </a:p>
        </p:txBody>
      </p:sp>
    </p:spTree>
    <p:extLst>
      <p:ext uri="{BB962C8B-B14F-4D97-AF65-F5344CB8AC3E}">
        <p14:creationId xmlns:p14="http://schemas.microsoft.com/office/powerpoint/2010/main" val="321416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29F27CB-4134-43A1-83E2-A41937E62499}" type="datetimeFigureOut">
              <a:rPr lang="en-US" smtClean="0"/>
              <a:pPr/>
              <a:t>5/15/2019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64E8DA-27CF-47CE-8E39-481EC77B9764}" type="slidenum">
              <a:rPr lang="en-US" smtClean="0"/>
              <a:pPr/>
              <a:t>‹#›</a:t>
            </a:fld>
            <a:endParaRPr lang="en-US"/>
          </a:p>
        </p:txBody>
      </p:sp>
    </p:spTree>
    <p:extLst>
      <p:ext uri="{BB962C8B-B14F-4D97-AF65-F5344CB8AC3E}">
        <p14:creationId xmlns:p14="http://schemas.microsoft.com/office/powerpoint/2010/main" val="1670929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9F27CB-4134-43A1-83E2-A41937E62499}" type="datetimeFigureOut">
              <a:rPr lang="en-US" smtClean="0"/>
              <a:pPr/>
              <a:t>5/15/2019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64E8DA-27CF-47CE-8E39-481EC77B9764}" type="slidenum">
              <a:rPr lang="en-US" smtClean="0"/>
              <a:pPr/>
              <a:t>‹#›</a:t>
            </a:fld>
            <a:endParaRPr lang="en-US"/>
          </a:p>
        </p:txBody>
      </p:sp>
    </p:spTree>
    <p:extLst>
      <p:ext uri="{BB962C8B-B14F-4D97-AF65-F5344CB8AC3E}">
        <p14:creationId xmlns:p14="http://schemas.microsoft.com/office/powerpoint/2010/main" val="14809356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29F27CB-4134-43A1-83E2-A41937E62499}" type="datetimeFigureOut">
              <a:rPr lang="en-US" smtClean="0"/>
              <a:pPr/>
              <a:t>5/15/2019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564E8DA-27CF-47CE-8E39-481EC77B9764}" type="slidenum">
              <a:rPr lang="en-US" smtClean="0"/>
              <a:pPr/>
              <a:t>‹#›</a:t>
            </a:fld>
            <a:endParaRPr lang="en-US"/>
          </a:p>
        </p:txBody>
      </p:sp>
    </p:spTree>
    <p:extLst>
      <p:ext uri="{BB962C8B-B14F-4D97-AF65-F5344CB8AC3E}">
        <p14:creationId xmlns:p14="http://schemas.microsoft.com/office/powerpoint/2010/main" val="20048371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29F27CB-4134-43A1-83E2-A41937E62499}" type="datetimeFigureOut">
              <a:rPr lang="en-US" smtClean="0"/>
              <a:pPr/>
              <a:t>5/15/2019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564E8DA-27CF-47CE-8E39-481EC77B9764}" type="slidenum">
              <a:rPr lang="en-US" smtClean="0"/>
              <a:pPr/>
              <a:t>‹#›</a:t>
            </a:fld>
            <a:endParaRPr lang="en-US"/>
          </a:p>
        </p:txBody>
      </p:sp>
    </p:spTree>
    <p:extLst>
      <p:ext uri="{BB962C8B-B14F-4D97-AF65-F5344CB8AC3E}">
        <p14:creationId xmlns:p14="http://schemas.microsoft.com/office/powerpoint/2010/main" val="1077757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9F27CB-4134-43A1-83E2-A41937E62499}" type="datetimeFigureOut">
              <a:rPr lang="en-US" smtClean="0"/>
              <a:pPr/>
              <a:t>5/15/2019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564E8DA-27CF-47CE-8E39-481EC77B9764}" type="slidenum">
              <a:rPr lang="en-US" smtClean="0"/>
              <a:pPr/>
              <a:t>‹#›</a:t>
            </a:fld>
            <a:endParaRPr lang="en-US"/>
          </a:p>
        </p:txBody>
      </p:sp>
    </p:spTree>
    <p:extLst>
      <p:ext uri="{BB962C8B-B14F-4D97-AF65-F5344CB8AC3E}">
        <p14:creationId xmlns:p14="http://schemas.microsoft.com/office/powerpoint/2010/main" val="7209702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9F27CB-4134-43A1-83E2-A41937E62499}" type="datetimeFigureOut">
              <a:rPr lang="en-US" smtClean="0"/>
              <a:pPr/>
              <a:t>5/15/2019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64E8DA-27CF-47CE-8E39-481EC77B9764}" type="slidenum">
              <a:rPr lang="en-US" smtClean="0"/>
              <a:pPr/>
              <a:t>‹#›</a:t>
            </a:fld>
            <a:endParaRPr lang="en-US"/>
          </a:p>
        </p:txBody>
      </p:sp>
    </p:spTree>
    <p:extLst>
      <p:ext uri="{BB962C8B-B14F-4D97-AF65-F5344CB8AC3E}">
        <p14:creationId xmlns:p14="http://schemas.microsoft.com/office/powerpoint/2010/main" val="7341233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9F27CB-4134-43A1-83E2-A41937E62499}" type="datetimeFigureOut">
              <a:rPr lang="en-US" smtClean="0"/>
              <a:pPr/>
              <a:t>5/15/2019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64E8DA-27CF-47CE-8E39-481EC77B9764}" type="slidenum">
              <a:rPr lang="en-US" smtClean="0"/>
              <a:pPr/>
              <a:t>‹#›</a:t>
            </a:fld>
            <a:endParaRPr lang="en-US"/>
          </a:p>
        </p:txBody>
      </p:sp>
    </p:spTree>
    <p:extLst>
      <p:ext uri="{BB962C8B-B14F-4D97-AF65-F5344CB8AC3E}">
        <p14:creationId xmlns:p14="http://schemas.microsoft.com/office/powerpoint/2010/main" val="1921122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9F27CB-4134-43A1-83E2-A41937E62499}" type="datetimeFigureOut">
              <a:rPr lang="en-US" smtClean="0"/>
              <a:pPr/>
              <a:t>5/15/2019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64E8DA-27CF-47CE-8E39-481EC77B9764}" type="slidenum">
              <a:rPr lang="en-US" smtClean="0"/>
              <a:pPr/>
              <a:t>‹#›</a:t>
            </a:fld>
            <a:endParaRPr lang="en-US"/>
          </a:p>
        </p:txBody>
      </p:sp>
    </p:spTree>
    <p:extLst>
      <p:ext uri="{BB962C8B-B14F-4D97-AF65-F5344CB8AC3E}">
        <p14:creationId xmlns:p14="http://schemas.microsoft.com/office/powerpoint/2010/main" val="2795784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9F27CB-4134-43A1-83E2-A41937E62499}" type="datetimeFigureOut">
              <a:rPr lang="en-US" smtClean="0"/>
              <a:pPr/>
              <a:t>5/15/2019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64E8DA-27CF-47CE-8E39-481EC77B9764}" type="slidenum">
              <a:rPr lang="en-US" smtClean="0"/>
              <a:pPr/>
              <a:t>‹#›</a:t>
            </a:fld>
            <a:endParaRPr lang="en-US"/>
          </a:p>
        </p:txBody>
      </p:sp>
    </p:spTree>
    <p:extLst>
      <p:ext uri="{BB962C8B-B14F-4D97-AF65-F5344CB8AC3E}">
        <p14:creationId xmlns:p14="http://schemas.microsoft.com/office/powerpoint/2010/main" val="959104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9F27CB-4134-43A1-83E2-A41937E62499}" type="datetimeFigureOut">
              <a:rPr lang="en-US" smtClean="0"/>
              <a:pPr/>
              <a:t>5/15/2019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64E8DA-27CF-47CE-8E39-481EC77B9764}" type="slidenum">
              <a:rPr lang="en-US" smtClean="0"/>
              <a:pPr/>
              <a:t>‹#›</a:t>
            </a:fld>
            <a:endParaRPr lang="en-US"/>
          </a:p>
        </p:txBody>
      </p:sp>
    </p:spTree>
    <p:extLst>
      <p:ext uri="{BB962C8B-B14F-4D97-AF65-F5344CB8AC3E}">
        <p14:creationId xmlns:p14="http://schemas.microsoft.com/office/powerpoint/2010/main" val="1198626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86604"/>
            <a:ext cx="9144000" cy="805218"/>
          </a:xfrm>
        </p:spPr>
        <p:txBody>
          <a:bodyPr>
            <a:normAutofit/>
          </a:bodyPr>
          <a:lstStyle/>
          <a:p>
            <a:r>
              <a:rPr lang="en-US" sz="4000" b="1" dirty="0">
                <a:latin typeface="Times New Roman" panose="02020603050405020304" pitchFamily="18" charset="0"/>
                <a:cs typeface="Times New Roman" panose="02020603050405020304" pitchFamily="18" charset="0"/>
              </a:rPr>
              <a:t>Social and Ethical Marketing</a:t>
            </a:r>
          </a:p>
        </p:txBody>
      </p:sp>
      <p:sp>
        <p:nvSpPr>
          <p:cNvPr id="3" name="Subtitle 2"/>
          <p:cNvSpPr>
            <a:spLocks noGrp="1"/>
          </p:cNvSpPr>
          <p:nvPr>
            <p:ph type="subTitle" idx="1"/>
          </p:nvPr>
        </p:nvSpPr>
        <p:spPr>
          <a:xfrm>
            <a:off x="1439839" y="4633202"/>
            <a:ext cx="9144000" cy="2488034"/>
          </a:xfrm>
        </p:spPr>
        <p:txBody>
          <a:bodyPr>
            <a:normAutofit/>
          </a:bodyPr>
          <a:lstStyle/>
          <a:p>
            <a:r>
              <a:rPr lang="en-US" sz="2800" b="1" dirty="0">
                <a:latin typeface="Times New Roman" panose="02020603050405020304" pitchFamily="18" charset="0"/>
                <a:cs typeface="Times New Roman" panose="02020603050405020304" pitchFamily="18" charset="0"/>
              </a:rPr>
              <a:t>Social and Ethical Marketing (BMSP5003)</a:t>
            </a:r>
          </a:p>
          <a:p>
            <a:r>
              <a:rPr lang="en-US" sz="2800" b="1" dirty="0" err="1">
                <a:latin typeface="Times New Roman" panose="02020603050405020304" pitchFamily="18" charset="0"/>
                <a:cs typeface="Times New Roman" panose="02020603050405020304" pitchFamily="18" charset="0"/>
              </a:rPr>
              <a:t>Ishag</a:t>
            </a:r>
            <a:r>
              <a:rPr lang="en-US" sz="2800" b="1" dirty="0">
                <a:latin typeface="Times New Roman" panose="02020603050405020304" pitchFamily="18" charset="0"/>
                <a:cs typeface="Times New Roman" panose="02020603050405020304" pitchFamily="18" charset="0"/>
              </a:rPr>
              <a:t> Osman </a:t>
            </a:r>
            <a:r>
              <a:rPr lang="en-US" sz="2800" b="1" dirty="0" err="1">
                <a:latin typeface="Times New Roman" panose="02020603050405020304" pitchFamily="18" charset="0"/>
                <a:cs typeface="Times New Roman" panose="02020603050405020304" pitchFamily="18" charset="0"/>
              </a:rPr>
              <a:t>Ishag</a:t>
            </a:r>
            <a:endParaRPr lang="en-US" sz="2800" b="1" dirty="0">
              <a:latin typeface="Times New Roman" panose="02020603050405020304" pitchFamily="18" charset="0"/>
              <a:cs typeface="Times New Roman" panose="02020603050405020304" pitchFamily="18" charset="0"/>
            </a:endParaRPr>
          </a:p>
          <a:p>
            <a:r>
              <a:rPr lang="en-US" sz="2800" b="1" dirty="0">
                <a:latin typeface="Times New Roman" panose="02020603050405020304" pitchFamily="18" charset="0"/>
                <a:cs typeface="Times New Roman" panose="02020603050405020304" pitchFamily="18" charset="0"/>
              </a:rPr>
              <a:t>Professor Jessica Shore</a:t>
            </a:r>
          </a:p>
          <a:p>
            <a:r>
              <a:rPr lang="en-US" sz="2800" b="1" dirty="0">
                <a:latin typeface="Times New Roman" panose="02020603050405020304" pitchFamily="18" charset="0"/>
                <a:cs typeface="Times New Roman" panose="02020603050405020304" pitchFamily="18" charset="0"/>
              </a:rPr>
              <a:t>15</a:t>
            </a:r>
            <a:r>
              <a:rPr lang="en-US" sz="2800" b="1" baseline="30000" dirty="0">
                <a:latin typeface="Times New Roman" panose="02020603050405020304" pitchFamily="18" charset="0"/>
                <a:cs typeface="Times New Roman" panose="02020603050405020304" pitchFamily="18" charset="0"/>
              </a:rPr>
              <a:t>th</a:t>
            </a:r>
            <a:r>
              <a:rPr lang="en-US" sz="2800" b="1" dirty="0">
                <a:latin typeface="Times New Roman" panose="02020603050405020304" pitchFamily="18" charset="0"/>
                <a:cs typeface="Times New Roman" panose="02020603050405020304" pitchFamily="18" charset="0"/>
              </a:rPr>
              <a:t> May 2019</a:t>
            </a:r>
          </a:p>
          <a:p>
            <a:endParaRPr lang="en-US" sz="2800" b="1"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170" y="1289927"/>
            <a:ext cx="5255526" cy="334327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09982" y="1289926"/>
            <a:ext cx="5391433" cy="3343276"/>
          </a:xfrm>
          <a:prstGeom prst="rect">
            <a:avLst/>
          </a:prstGeom>
        </p:spPr>
      </p:pic>
    </p:spTree>
    <p:extLst>
      <p:ext uri="{BB962C8B-B14F-4D97-AF65-F5344CB8AC3E}">
        <p14:creationId xmlns:p14="http://schemas.microsoft.com/office/powerpoint/2010/main" val="12329303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0126"/>
            <a:ext cx="10515600" cy="614150"/>
          </a:xfrm>
        </p:spPr>
        <p:txBody>
          <a:bodyPr>
            <a:normAutofit fontScale="90000"/>
          </a:bodyPr>
          <a:lstStyle/>
          <a:p>
            <a:pPr algn="ctr"/>
            <a:r>
              <a:rPr lang="en-US" sz="4000" b="1"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838200" y="3370996"/>
            <a:ext cx="10515600" cy="3370997"/>
          </a:xfrm>
        </p:spPr>
        <p:txBody>
          <a:bodyPr>
            <a:normAutofit fontScale="92500" lnSpcReduction="10000"/>
          </a:bodyPr>
          <a:lstStyle/>
          <a:p>
            <a:r>
              <a:rPr lang="en-US" dirty="0">
                <a:latin typeface="Times New Roman" panose="02020603050405020304" pitchFamily="18" charset="0"/>
                <a:cs typeface="Times New Roman" panose="02020603050405020304" pitchFamily="18" charset="0"/>
              </a:rPr>
              <a:t>Help to determine or assess the improvement or development of marketing in creating value in a social background</a:t>
            </a:r>
          </a:p>
          <a:p>
            <a:r>
              <a:rPr lang="en-US" dirty="0">
                <a:latin typeface="Times New Roman" panose="02020603050405020304" pitchFamily="18" charset="0"/>
                <a:cs typeface="Times New Roman" panose="02020603050405020304" pitchFamily="18" charset="0"/>
              </a:rPr>
              <a:t>To identify the relevant shareholders and assess or evaluate the impact of marketing activities of the Royal Commission</a:t>
            </a:r>
          </a:p>
          <a:p>
            <a:r>
              <a:rPr lang="en-US" dirty="0">
                <a:latin typeface="Times New Roman" panose="02020603050405020304" pitchFamily="18" charset="0"/>
                <a:cs typeface="Times New Roman" panose="02020603050405020304" pitchFamily="18" charset="0"/>
              </a:rPr>
              <a:t>Help to understand critically the process of marketing, the concepts and techniques along with the application and proper uses, including the task of the marketing mix, the marketing environment and marketing ethics</a:t>
            </a:r>
          </a:p>
          <a:p>
            <a:r>
              <a:rPr lang="en-US" dirty="0">
                <a:latin typeface="Times New Roman" panose="02020603050405020304" pitchFamily="18" charset="0"/>
                <a:cs typeface="Times New Roman" panose="02020603050405020304" pitchFamily="18" charset="0"/>
              </a:rPr>
              <a:t>Will include a social marketing plan for the Royal Commission on the Ancient and Historical Monuments of Wales</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6854" y="341194"/>
            <a:ext cx="3930556" cy="2552131"/>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04449" y="341194"/>
            <a:ext cx="4389120" cy="2552131"/>
          </a:xfrm>
          <a:prstGeom prst="rect">
            <a:avLst/>
          </a:prstGeom>
        </p:spPr>
      </p:pic>
    </p:spTree>
    <p:extLst>
      <p:ext uri="{BB962C8B-B14F-4D97-AF65-F5344CB8AC3E}">
        <p14:creationId xmlns:p14="http://schemas.microsoft.com/office/powerpoint/2010/main" val="25799153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7422"/>
            <a:ext cx="11165114" cy="668740"/>
          </a:xfrm>
        </p:spPr>
        <p:txBody>
          <a:bodyPr wrap="square">
            <a:normAutofit/>
          </a:bodyPr>
          <a:lstStyle/>
          <a:p>
            <a:pPr algn="r"/>
            <a:r>
              <a:rPr lang="en-US" sz="4000" b="1" dirty="0">
                <a:latin typeface="Times New Roman" panose="02020603050405020304" pitchFamily="18" charset="0"/>
                <a:cs typeface="Times New Roman" panose="02020603050405020304" pitchFamily="18" charset="0"/>
              </a:rPr>
              <a:t>Royal Commission –Overall Introduction</a:t>
            </a:r>
          </a:p>
        </p:txBody>
      </p:sp>
      <p:sp>
        <p:nvSpPr>
          <p:cNvPr id="3" name="Content Placeholder 2"/>
          <p:cNvSpPr>
            <a:spLocks noGrp="1"/>
          </p:cNvSpPr>
          <p:nvPr>
            <p:ph idx="1"/>
          </p:nvPr>
        </p:nvSpPr>
        <p:spPr>
          <a:xfrm>
            <a:off x="838200" y="2249713"/>
            <a:ext cx="10515600" cy="4484915"/>
          </a:xfrm>
        </p:spPr>
        <p:txBody>
          <a:bodyPr>
            <a:normAutofit/>
          </a:bodyPr>
          <a:lstStyle/>
          <a:p>
            <a:r>
              <a:rPr lang="en-US" dirty="0">
                <a:latin typeface="Times New Roman" panose="02020603050405020304" pitchFamily="18" charset="0"/>
                <a:cs typeface="Times New Roman" panose="02020603050405020304" pitchFamily="18" charset="0"/>
              </a:rPr>
              <a:t>It is prime ad-hoc official general inquiry involved into a particular or detailed or specified issue in some of the monarchies</a:t>
            </a:r>
          </a:p>
          <a:p>
            <a:r>
              <a:rPr lang="en-US" dirty="0">
                <a:latin typeface="Times New Roman" panose="02020603050405020304" pitchFamily="18" charset="0"/>
                <a:cs typeface="Times New Roman" panose="02020603050405020304" pitchFamily="18" charset="0"/>
              </a:rPr>
              <a:t>This has took place in the United Kingdom, Australia, Canada, New Zealand and Saudi Arabia</a:t>
            </a:r>
          </a:p>
          <a:p>
            <a:r>
              <a:rPr lang="en-US" dirty="0">
                <a:latin typeface="Times New Roman" panose="02020603050405020304" pitchFamily="18" charset="0"/>
                <a:cs typeface="Times New Roman" panose="02020603050405020304" pitchFamily="18" charset="0"/>
              </a:rPr>
              <a:t>The function of Royal Commission is alike to that of a agency of inquiry, found in other countries like Ireland, South Africa and Hong Kong</a:t>
            </a:r>
          </a:p>
          <a:p>
            <a:r>
              <a:rPr lang="en-US" dirty="0">
                <a:latin typeface="Times New Roman" panose="02020603050405020304" pitchFamily="18" charset="0"/>
                <a:cs typeface="Times New Roman" panose="02020603050405020304" pitchFamily="18" charset="0"/>
              </a:rPr>
              <a:t>Consists of  noticeable or important powers,  usually more than that of a judge but limited to the terms and conditions of the commission</a:t>
            </a:r>
          </a:p>
          <a:p>
            <a:r>
              <a:rPr lang="en-US" dirty="0">
                <a:latin typeface="Times New Roman" panose="02020603050405020304" pitchFamily="18" charset="0"/>
                <a:cs typeface="Times New Roman" panose="02020603050405020304" pitchFamily="18" charset="0"/>
              </a:rPr>
              <a:t>Created by the Head of the State, on the guidance of the Government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0915" y="177422"/>
            <a:ext cx="2336800" cy="1627315"/>
          </a:xfrm>
          <a:prstGeom prst="rect">
            <a:avLst/>
          </a:prstGeom>
        </p:spPr>
      </p:pic>
    </p:spTree>
    <p:extLst>
      <p:ext uri="{BB962C8B-B14F-4D97-AF65-F5344CB8AC3E}">
        <p14:creationId xmlns:p14="http://schemas.microsoft.com/office/powerpoint/2010/main" val="3006031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657" y="174171"/>
            <a:ext cx="11194143" cy="551543"/>
          </a:xfrm>
        </p:spPr>
        <p:txBody>
          <a:bodyPr>
            <a:normAutofit fontScale="90000"/>
          </a:bodyPr>
          <a:lstStyle/>
          <a:p>
            <a:r>
              <a:rPr lang="en-US" sz="4000" b="1" dirty="0">
                <a:latin typeface="Times New Roman" panose="02020603050405020304" pitchFamily="18" charset="0"/>
                <a:cs typeface="Times New Roman" panose="02020603050405020304" pitchFamily="18" charset="0"/>
              </a:rPr>
              <a:t>Royal Commission of Wales</a:t>
            </a:r>
          </a:p>
        </p:txBody>
      </p:sp>
      <p:sp>
        <p:nvSpPr>
          <p:cNvPr id="3" name="Content Placeholder 2"/>
          <p:cNvSpPr>
            <a:spLocks noGrp="1"/>
          </p:cNvSpPr>
          <p:nvPr>
            <p:ph idx="1"/>
          </p:nvPr>
        </p:nvSpPr>
        <p:spPr>
          <a:xfrm>
            <a:off x="261257" y="899886"/>
            <a:ext cx="9695543" cy="5733143"/>
          </a:xfrm>
        </p:spPr>
        <p:txBody>
          <a:bodyPr/>
          <a:lstStyle/>
          <a:p>
            <a:r>
              <a:rPr lang="en-US" dirty="0">
                <a:latin typeface="Times New Roman" panose="02020603050405020304" pitchFamily="18" charset="0"/>
                <a:cs typeface="Times New Roman" panose="02020603050405020304" pitchFamily="18" charset="0"/>
              </a:rPr>
              <a:t>It is known as the Royal Commission on the Ancient and Historical Monuments of Wales (RCAHMW)</a:t>
            </a:r>
          </a:p>
          <a:p>
            <a:r>
              <a:rPr lang="en-US" dirty="0">
                <a:latin typeface="Times New Roman" panose="02020603050405020304" pitchFamily="18" charset="0"/>
                <a:cs typeface="Times New Roman" panose="02020603050405020304" pitchFamily="18" charset="0"/>
              </a:rPr>
              <a:t>Founded on 10</a:t>
            </a:r>
            <a:r>
              <a:rPr lang="en-US" baseline="30000" dirty="0">
                <a:latin typeface="Times New Roman" panose="02020603050405020304" pitchFamily="18" charset="0"/>
                <a:cs typeface="Times New Roman" panose="02020603050405020304" pitchFamily="18" charset="0"/>
              </a:rPr>
              <a:t>th</a:t>
            </a:r>
            <a:r>
              <a:rPr lang="en-US" dirty="0">
                <a:latin typeface="Times New Roman" panose="02020603050405020304" pitchFamily="18" charset="0"/>
                <a:cs typeface="Times New Roman" panose="02020603050405020304" pitchFamily="18" charset="0"/>
              </a:rPr>
              <a:t> August, 1908, by Royal Warrant</a:t>
            </a:r>
          </a:p>
          <a:p>
            <a:r>
              <a:rPr lang="en-US" dirty="0">
                <a:latin typeface="Times New Roman" panose="02020603050405020304" pitchFamily="18" charset="0"/>
                <a:cs typeface="Times New Roman" panose="02020603050405020304" pitchFamily="18" charset="0"/>
              </a:rPr>
              <a:t>Sponsored by the Government of Wales</a:t>
            </a:r>
          </a:p>
          <a:p>
            <a:r>
              <a:rPr lang="en-US" dirty="0">
                <a:latin typeface="Times New Roman" panose="02020603050405020304" pitchFamily="18" charset="0"/>
                <a:cs typeface="Times New Roman" panose="02020603050405020304" pitchFamily="18" charset="0"/>
              </a:rPr>
              <a:t>Concerned with the archaeological, architecture and historic environment of the country of Wales</a:t>
            </a:r>
          </a:p>
          <a:p>
            <a:r>
              <a:rPr lang="en-US" dirty="0">
                <a:latin typeface="Times New Roman" panose="02020603050405020304" pitchFamily="18" charset="0"/>
                <a:cs typeface="Times New Roman" panose="02020603050405020304" pitchFamily="18" charset="0"/>
              </a:rPr>
              <a:t>Based in Aberystwyth</a:t>
            </a:r>
          </a:p>
          <a:p>
            <a:r>
              <a:rPr lang="en-US" dirty="0">
                <a:latin typeface="Times New Roman" panose="02020603050405020304" pitchFamily="18" charset="0"/>
                <a:cs typeface="Times New Roman" panose="02020603050405020304" pitchFamily="18" charset="0"/>
              </a:rPr>
              <a:t>It helps to control and curate the National Monuments Record of Wales (NMRW)</a:t>
            </a:r>
          </a:p>
          <a:p>
            <a:r>
              <a:rPr lang="en-US" dirty="0">
                <a:latin typeface="Times New Roman" panose="02020603050405020304" pitchFamily="18" charset="0"/>
                <a:cs typeface="Times New Roman" panose="02020603050405020304" pitchFamily="18" charset="0"/>
              </a:rPr>
              <a:t>Online version of NMRW is called Coflein</a:t>
            </a:r>
          </a:p>
          <a:p>
            <a:r>
              <a:rPr lang="en-US" dirty="0">
                <a:latin typeface="Times New Roman" panose="02020603050405020304" pitchFamily="18" charset="0"/>
                <a:cs typeface="Times New Roman" panose="02020603050405020304" pitchFamily="18" charset="0"/>
              </a:rPr>
              <a:t>Christopher is the Director</a:t>
            </a:r>
          </a:p>
          <a:p>
            <a:r>
              <a:rPr lang="en-US" dirty="0">
                <a:latin typeface="Times New Roman" panose="02020603050405020304" pitchFamily="18" charset="0"/>
                <a:cs typeface="Times New Roman" panose="02020603050405020304" pitchFamily="18" charset="0"/>
              </a:rPr>
              <a:t>There are around 30 full time employees</a:t>
            </a:r>
          </a:p>
          <a:p>
            <a:endParaRPr lang="en-US"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10635" r="11270"/>
          <a:stretch/>
        </p:blipFill>
        <p:spPr>
          <a:xfrm>
            <a:off x="8882742" y="174171"/>
            <a:ext cx="3149601" cy="2510972"/>
          </a:xfrm>
          <a:prstGeom prst="rect">
            <a:avLst/>
          </a:prstGeom>
        </p:spPr>
      </p:pic>
    </p:spTree>
    <p:extLst>
      <p:ext uri="{BB962C8B-B14F-4D97-AF65-F5344CB8AC3E}">
        <p14:creationId xmlns:p14="http://schemas.microsoft.com/office/powerpoint/2010/main" val="27634179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8687"/>
            <a:ext cx="10515600" cy="609599"/>
          </a:xfrm>
        </p:spPr>
        <p:txBody>
          <a:bodyPr>
            <a:normAutofit fontScale="90000"/>
          </a:bodyPr>
          <a:lstStyle/>
          <a:p>
            <a:pPr algn="r"/>
            <a:r>
              <a:rPr lang="en-US" sz="4000" b="1" dirty="0">
                <a:latin typeface="Times New Roman" panose="02020603050405020304" pitchFamily="18" charset="0"/>
                <a:cs typeface="Times New Roman" panose="02020603050405020304" pitchFamily="18" charset="0"/>
              </a:rPr>
              <a:t>RCAHMW</a:t>
            </a:r>
          </a:p>
        </p:txBody>
      </p:sp>
      <p:sp>
        <p:nvSpPr>
          <p:cNvPr id="3" name="Content Placeholder 2"/>
          <p:cNvSpPr>
            <a:spLocks noGrp="1"/>
          </p:cNvSpPr>
          <p:nvPr>
            <p:ph idx="1"/>
          </p:nvPr>
        </p:nvSpPr>
        <p:spPr>
          <a:xfrm>
            <a:off x="275771" y="2351314"/>
            <a:ext cx="11771085" cy="4325256"/>
          </a:xfrm>
        </p:spPr>
        <p:txBody>
          <a:bodyPr>
            <a:normAutofit fontScale="92500" lnSpcReduction="10000"/>
          </a:bodyPr>
          <a:lstStyle/>
          <a:p>
            <a:r>
              <a:rPr lang="en-US" dirty="0">
                <a:latin typeface="Times New Roman" panose="02020603050405020304" pitchFamily="18" charset="0"/>
                <a:cs typeface="Times New Roman" panose="02020603050405020304" pitchFamily="18" charset="0"/>
              </a:rPr>
              <a:t>Involves in surveys, interpretations and maintaining the records of the man-made environment of Wales</a:t>
            </a:r>
          </a:p>
          <a:p>
            <a:r>
              <a:rPr lang="en-US" dirty="0">
                <a:latin typeface="Times New Roman" panose="02020603050405020304" pitchFamily="18" charset="0"/>
                <a:cs typeface="Times New Roman" panose="02020603050405020304" pitchFamily="18" charset="0"/>
              </a:rPr>
              <a:t>Helps in compilation and maintenance and taking care of the National Monuments Records of Wales</a:t>
            </a:r>
          </a:p>
          <a:p>
            <a:r>
              <a:rPr lang="en-US" dirty="0">
                <a:latin typeface="Times New Roman" panose="02020603050405020304" pitchFamily="18" charset="0"/>
                <a:cs typeface="Times New Roman" panose="02020603050405020304" pitchFamily="18" charset="0"/>
              </a:rPr>
              <a:t>Helps in the promotion of the understanding of all these information by taking the help of all appropriate means</a:t>
            </a:r>
          </a:p>
          <a:p>
            <a:r>
              <a:rPr lang="en-US" dirty="0">
                <a:latin typeface="Times New Roman" panose="02020603050405020304" pitchFamily="18" charset="0"/>
                <a:cs typeface="Times New Roman" panose="02020603050405020304" pitchFamily="18" charset="0"/>
              </a:rPr>
              <a:t>Helps in researching and recording the archaeology, buildings, sceneries and nautical remains from ancient ages to the present ones</a:t>
            </a:r>
          </a:p>
          <a:p>
            <a:r>
              <a:rPr lang="en-US" dirty="0">
                <a:latin typeface="Times New Roman" panose="02020603050405020304" pitchFamily="18" charset="0"/>
                <a:cs typeface="Times New Roman" panose="02020603050405020304" pitchFamily="18" charset="0"/>
              </a:rPr>
              <a:t>Helps to care for the archive of the richness of Wales on permanent basis along with the photographs, reports, plans and drawings of the environment filled with the richness of history</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371" y="188686"/>
            <a:ext cx="8040915" cy="2032000"/>
          </a:xfrm>
          <a:prstGeom prst="rect">
            <a:avLst/>
          </a:prstGeom>
        </p:spPr>
      </p:pic>
    </p:spTree>
    <p:extLst>
      <p:ext uri="{BB962C8B-B14F-4D97-AF65-F5344CB8AC3E}">
        <p14:creationId xmlns:p14="http://schemas.microsoft.com/office/powerpoint/2010/main" val="6737797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9657"/>
            <a:ext cx="10515600" cy="566057"/>
          </a:xfrm>
        </p:spPr>
        <p:txBody>
          <a:bodyPr>
            <a:normAutofit fontScale="90000"/>
          </a:bodyPr>
          <a:lstStyle/>
          <a:p>
            <a:pPr algn="ctr"/>
            <a:r>
              <a:rPr lang="en-US" sz="4000" b="1" dirty="0">
                <a:latin typeface="Times New Roman" panose="02020603050405020304" pitchFamily="18" charset="0"/>
                <a:cs typeface="Times New Roman" panose="02020603050405020304" pitchFamily="18" charset="0"/>
              </a:rPr>
              <a:t>Steps for Creating a Marketing Plan</a:t>
            </a:r>
          </a:p>
        </p:txBody>
      </p:sp>
      <p:sp>
        <p:nvSpPr>
          <p:cNvPr id="3" name="Content Placeholder 2"/>
          <p:cNvSpPr>
            <a:spLocks noGrp="1"/>
          </p:cNvSpPr>
          <p:nvPr>
            <p:ph idx="1"/>
          </p:nvPr>
        </p:nvSpPr>
        <p:spPr>
          <a:xfrm>
            <a:off x="838200" y="3730171"/>
            <a:ext cx="10515600" cy="2859314"/>
          </a:xfrm>
        </p:spPr>
        <p:txBody>
          <a:bodyPr>
            <a:normAutofit lnSpcReduction="10000"/>
          </a:bodyPr>
          <a:lstStyle/>
          <a:p>
            <a:pPr marL="514350" indent="-514350">
              <a:buFont typeface="+mj-lt"/>
              <a:buAutoNum type="arabicPeriod"/>
            </a:pPr>
            <a:r>
              <a:rPr lang="en-US" dirty="0"/>
              <a:t> </a:t>
            </a:r>
            <a:r>
              <a:rPr lang="en-US" dirty="0">
                <a:latin typeface="Times New Roman" panose="02020603050405020304" pitchFamily="18" charset="0"/>
                <a:cs typeface="Times New Roman" panose="02020603050405020304" pitchFamily="18" charset="0"/>
              </a:rPr>
              <a:t>Define the business aim or goal of Royal Commission on the  Ancient and Historical Monuments of Wales (RCAHMW)</a:t>
            </a:r>
          </a:p>
          <a:p>
            <a:pPr marL="514350" indent="-514350">
              <a:buFont typeface="+mj-lt"/>
              <a:buAutoNum type="arabicPeriod"/>
            </a:pPr>
            <a:r>
              <a:rPr lang="en-US" dirty="0">
                <a:latin typeface="Times New Roman" panose="02020603050405020304" pitchFamily="18" charset="0"/>
                <a:cs typeface="Times New Roman" panose="02020603050405020304" pitchFamily="18" charset="0"/>
              </a:rPr>
              <a:t> Conduct a Marketing SWOT and  set Goals as well as Budget</a:t>
            </a:r>
          </a:p>
          <a:p>
            <a:pPr marL="514350" indent="-514350">
              <a:buFont typeface="+mj-lt"/>
              <a:buAutoNum type="arabicPeriod"/>
            </a:pPr>
            <a:r>
              <a:rPr lang="en-US" dirty="0">
                <a:latin typeface="Times New Roman" panose="02020603050405020304" pitchFamily="18" charset="0"/>
                <a:cs typeface="Times New Roman" panose="02020603050405020304" pitchFamily="18" charset="0"/>
              </a:rPr>
              <a:t> Define the Target Personas</a:t>
            </a:r>
          </a:p>
          <a:p>
            <a:pPr marL="514350" indent="-514350">
              <a:buFont typeface="+mj-lt"/>
              <a:buAutoNum type="arabicPeriod"/>
            </a:pPr>
            <a:r>
              <a:rPr lang="en-US" dirty="0">
                <a:latin typeface="Times New Roman" panose="02020603050405020304" pitchFamily="18" charset="0"/>
                <a:cs typeface="Times New Roman" panose="02020603050405020304" pitchFamily="18" charset="0"/>
              </a:rPr>
              <a:t> Create the Execution Plan</a:t>
            </a:r>
          </a:p>
          <a:p>
            <a:pPr marL="514350" indent="-514350">
              <a:buFont typeface="+mj-lt"/>
              <a:buAutoNum type="arabicPeriod"/>
            </a:pP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Organise</a:t>
            </a:r>
            <a:r>
              <a:rPr lang="en-US" dirty="0">
                <a:latin typeface="Times New Roman" panose="02020603050405020304" pitchFamily="18" charset="0"/>
                <a:cs typeface="Times New Roman" panose="02020603050405020304" pitchFamily="18" charset="0"/>
              </a:rPr>
              <a:t> and Measure</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6760" t="2077" r="7831" b="9219"/>
          <a:stretch/>
        </p:blipFill>
        <p:spPr>
          <a:xfrm>
            <a:off x="2380343" y="841829"/>
            <a:ext cx="7532913" cy="2728686"/>
          </a:xfrm>
          <a:prstGeom prst="rect">
            <a:avLst/>
          </a:prstGeom>
        </p:spPr>
      </p:pic>
    </p:spTree>
    <p:extLst>
      <p:ext uri="{BB962C8B-B14F-4D97-AF65-F5344CB8AC3E}">
        <p14:creationId xmlns:p14="http://schemas.microsoft.com/office/powerpoint/2010/main" val="3231585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04798"/>
            <a:ext cx="10515600" cy="682172"/>
          </a:xfrm>
        </p:spPr>
        <p:txBody>
          <a:bodyPr>
            <a:normAutofit/>
          </a:bodyPr>
          <a:lstStyle/>
          <a:p>
            <a:pPr algn="ctr"/>
            <a:r>
              <a:rPr lang="en-US" sz="4000" b="1" dirty="0">
                <a:latin typeface="Times New Roman" panose="02020603050405020304" pitchFamily="18" charset="0"/>
                <a:cs typeface="Times New Roman" panose="02020603050405020304" pitchFamily="18" charset="0"/>
              </a:rPr>
              <a:t>SWOT Analysis of RCAHMW</a:t>
            </a:r>
          </a:p>
        </p:txBody>
      </p:sp>
      <p:sp>
        <p:nvSpPr>
          <p:cNvPr id="3" name="Content Placeholder 2"/>
          <p:cNvSpPr>
            <a:spLocks noGrp="1"/>
          </p:cNvSpPr>
          <p:nvPr>
            <p:ph idx="1"/>
          </p:nvPr>
        </p:nvSpPr>
        <p:spPr>
          <a:xfrm>
            <a:off x="838200" y="986970"/>
            <a:ext cx="10515600" cy="5617029"/>
          </a:xfrm>
        </p:spPr>
        <p:txBody>
          <a:bodyPr/>
          <a:lstStyle/>
          <a:p>
            <a:pPr marL="0" indent="0" algn="ctr">
              <a:buNone/>
            </a:pPr>
            <a:r>
              <a:rPr lang="en-US" b="1" dirty="0">
                <a:latin typeface="Times New Roman" panose="02020603050405020304" pitchFamily="18" charset="0"/>
                <a:cs typeface="Times New Roman" panose="02020603050405020304" pitchFamily="18" charset="0"/>
              </a:rPr>
              <a:t>STRENGTHS</a:t>
            </a:r>
          </a:p>
          <a:p>
            <a:r>
              <a:rPr lang="en-US" dirty="0">
                <a:latin typeface="Times New Roman" panose="02020603050405020304" pitchFamily="18" charset="0"/>
                <a:cs typeface="Times New Roman" panose="02020603050405020304" pitchFamily="18" charset="0"/>
              </a:rPr>
              <a:t>Works in a subject which is an area of interest for the people of Wales</a:t>
            </a:r>
          </a:p>
          <a:p>
            <a:r>
              <a:rPr lang="en-US" dirty="0">
                <a:latin typeface="Times New Roman" panose="02020603050405020304" pitchFamily="18" charset="0"/>
                <a:cs typeface="Times New Roman" panose="02020603050405020304" pitchFamily="18" charset="0"/>
              </a:rPr>
              <a:t>Includes a wide range of activities, which includes some high profile projects as well (For example, Unloved Heritage, CHERISH, and others)</a:t>
            </a:r>
          </a:p>
          <a:p>
            <a:r>
              <a:rPr lang="en-US" dirty="0">
                <a:latin typeface="Times New Roman" panose="02020603050405020304" pitchFamily="18" charset="0"/>
                <a:cs typeface="Times New Roman" panose="02020603050405020304" pitchFamily="18" charset="0"/>
              </a:rPr>
              <a:t>Consists a huge database and archival information, most of which is visual, </a:t>
            </a:r>
            <a:r>
              <a:rPr lang="en-US" dirty="0" err="1">
                <a:latin typeface="Times New Roman" panose="02020603050405020304" pitchFamily="18" charset="0"/>
                <a:cs typeface="Times New Roman" panose="02020603050405020304" pitchFamily="18" charset="0"/>
              </a:rPr>
              <a:t>digitised</a:t>
            </a:r>
            <a:r>
              <a:rPr lang="en-US" dirty="0">
                <a:latin typeface="Times New Roman" panose="02020603050405020304" pitchFamily="18" charset="0"/>
                <a:cs typeface="Times New Roman" panose="02020603050405020304" pitchFamily="18" charset="0"/>
              </a:rPr>
              <a:t> and availability on online platform</a:t>
            </a:r>
          </a:p>
          <a:p>
            <a:r>
              <a:rPr lang="en-US" dirty="0">
                <a:latin typeface="Times New Roman" panose="02020603050405020304" pitchFamily="18" charset="0"/>
                <a:cs typeface="Times New Roman" panose="02020603050405020304" pitchFamily="18" charset="0"/>
              </a:rPr>
              <a:t>Consist of interested or excited employees who are always keen to share their knowledge of work among others</a:t>
            </a:r>
          </a:p>
          <a:p>
            <a:r>
              <a:rPr lang="en-US" dirty="0">
                <a:latin typeface="Times New Roman" panose="02020603050405020304" pitchFamily="18" charset="0"/>
                <a:cs typeface="Times New Roman" panose="02020603050405020304" pitchFamily="18" charset="0"/>
              </a:rPr>
              <a:t>Helps to gather knowledge from the unique archival of collection of maps, publications, photographs, reports and images</a:t>
            </a:r>
          </a:p>
          <a:p>
            <a:r>
              <a:rPr lang="en-US" dirty="0">
                <a:latin typeface="Times New Roman" panose="02020603050405020304" pitchFamily="18" charset="0"/>
                <a:cs typeface="Times New Roman" panose="02020603050405020304" pitchFamily="18" charset="0"/>
              </a:rPr>
              <a:t>Help from the Government of Wales, as a financial strength</a:t>
            </a:r>
          </a:p>
          <a:p>
            <a:endParaRPr lang="en-US" dirty="0"/>
          </a:p>
        </p:txBody>
      </p:sp>
    </p:spTree>
    <p:extLst>
      <p:ext uri="{BB962C8B-B14F-4D97-AF65-F5344CB8AC3E}">
        <p14:creationId xmlns:p14="http://schemas.microsoft.com/office/powerpoint/2010/main" val="39974258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30630"/>
            <a:ext cx="10515600" cy="754742"/>
          </a:xfrm>
        </p:spPr>
        <p:txBody>
          <a:bodyPr>
            <a:normAutofit/>
          </a:bodyPr>
          <a:lstStyle/>
          <a:p>
            <a:pPr algn="ctr"/>
            <a:r>
              <a:rPr lang="en-US" sz="4000" b="1" dirty="0">
                <a:latin typeface="Times New Roman" panose="02020603050405020304" pitchFamily="18" charset="0"/>
                <a:cs typeface="Times New Roman" panose="02020603050405020304" pitchFamily="18" charset="0"/>
              </a:rPr>
              <a:t>SWOT Analysis of RCAHMW</a:t>
            </a:r>
            <a:endParaRPr lang="en-US" sz="4000" dirty="0"/>
          </a:p>
        </p:txBody>
      </p:sp>
      <p:sp>
        <p:nvSpPr>
          <p:cNvPr id="3" name="Content Placeholder 2"/>
          <p:cNvSpPr>
            <a:spLocks noGrp="1"/>
          </p:cNvSpPr>
          <p:nvPr>
            <p:ph idx="1"/>
          </p:nvPr>
        </p:nvSpPr>
        <p:spPr>
          <a:xfrm>
            <a:off x="838200" y="885372"/>
            <a:ext cx="10515600" cy="5689599"/>
          </a:xfrm>
        </p:spPr>
        <p:txBody>
          <a:bodyPr/>
          <a:lstStyle/>
          <a:p>
            <a:pPr marL="0" indent="0" algn="ctr">
              <a:buNone/>
            </a:pPr>
            <a:r>
              <a:rPr lang="en-US" b="1" dirty="0">
                <a:latin typeface="Times New Roman" panose="02020603050405020304" pitchFamily="18" charset="0"/>
                <a:cs typeface="Times New Roman" panose="02020603050405020304" pitchFamily="18" charset="0"/>
              </a:rPr>
              <a:t>Weaknesses</a:t>
            </a:r>
          </a:p>
          <a:p>
            <a:r>
              <a:rPr lang="en-US" dirty="0">
                <a:latin typeface="Times New Roman" panose="02020603050405020304" pitchFamily="18" charset="0"/>
                <a:cs typeface="Times New Roman" panose="02020603050405020304" pitchFamily="18" charset="0"/>
              </a:rPr>
              <a:t>Very little or no budget for marketing being a small </a:t>
            </a:r>
            <a:r>
              <a:rPr lang="en-US" dirty="0" err="1">
                <a:latin typeface="Times New Roman" panose="02020603050405020304" pitchFamily="18" charset="0"/>
                <a:cs typeface="Times New Roman" panose="02020603050405020304" pitchFamily="18" charset="0"/>
              </a:rPr>
              <a:t>organisation</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Very limited diversity in the current base of the users of the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which comprises people who are mostly over 50 years of age</a:t>
            </a:r>
          </a:p>
          <a:p>
            <a:r>
              <a:rPr lang="en-US" dirty="0">
                <a:latin typeface="Times New Roman" panose="02020603050405020304" pitchFamily="18" charset="0"/>
                <a:cs typeface="Times New Roman" panose="02020603050405020304" pitchFamily="18" charset="0"/>
              </a:rPr>
              <a:t>Based in Aberystwyth, an old market town, beside the sea, but they the having the transmit throughout Wales</a:t>
            </a:r>
          </a:p>
          <a:p>
            <a:r>
              <a:rPr lang="en-US" dirty="0">
                <a:latin typeface="Times New Roman" panose="02020603050405020304" pitchFamily="18" charset="0"/>
                <a:cs typeface="Times New Roman" panose="02020603050405020304" pitchFamily="18" charset="0"/>
              </a:rPr>
              <a:t>It consists the diversified brands with long names, like RCAHMW and NMRW</a:t>
            </a:r>
          </a:p>
          <a:p>
            <a:r>
              <a:rPr lang="en-US" dirty="0">
                <a:latin typeface="Times New Roman" panose="02020603050405020304" pitchFamily="18" charset="0"/>
                <a:cs typeface="Times New Roman" panose="02020603050405020304" pitchFamily="18" charset="0"/>
              </a:rPr>
              <a:t>Lack of methods to generate funds</a:t>
            </a:r>
          </a:p>
          <a:p>
            <a:r>
              <a:rPr lang="en-US" dirty="0">
                <a:latin typeface="Times New Roman" panose="02020603050405020304" pitchFamily="18" charset="0"/>
                <a:cs typeface="Times New Roman" panose="02020603050405020304" pitchFamily="18" charset="0"/>
              </a:rPr>
              <a:t>Lack of general or normal volunteers, or activity of the members and their participation</a:t>
            </a:r>
          </a:p>
        </p:txBody>
      </p:sp>
    </p:spTree>
    <p:extLst>
      <p:ext uri="{BB962C8B-B14F-4D97-AF65-F5344CB8AC3E}">
        <p14:creationId xmlns:p14="http://schemas.microsoft.com/office/powerpoint/2010/main" val="38630542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9657"/>
            <a:ext cx="10515600" cy="667657"/>
          </a:xfrm>
        </p:spPr>
        <p:txBody>
          <a:bodyPr>
            <a:normAutofit fontScale="90000"/>
          </a:bodyPr>
          <a:lstStyle/>
          <a:p>
            <a:pPr algn="ctr"/>
            <a:r>
              <a:rPr lang="en-US" b="1" dirty="0">
                <a:latin typeface="Times New Roman" panose="02020603050405020304" pitchFamily="18" charset="0"/>
                <a:cs typeface="Times New Roman" panose="02020603050405020304" pitchFamily="18" charset="0"/>
              </a:rPr>
              <a:t>SWOT Analysis of RCAHMW</a:t>
            </a:r>
            <a:endParaRPr lang="en-US" dirty="0"/>
          </a:p>
        </p:txBody>
      </p:sp>
      <p:sp>
        <p:nvSpPr>
          <p:cNvPr id="3" name="Content Placeholder 2"/>
          <p:cNvSpPr>
            <a:spLocks noGrp="1"/>
          </p:cNvSpPr>
          <p:nvPr>
            <p:ph idx="1"/>
          </p:nvPr>
        </p:nvSpPr>
        <p:spPr>
          <a:xfrm>
            <a:off x="838200" y="1092200"/>
            <a:ext cx="10515600" cy="5511799"/>
          </a:xfrm>
        </p:spPr>
        <p:txBody>
          <a:bodyPr/>
          <a:lstStyle/>
          <a:p>
            <a:pPr marL="0" indent="0" algn="ctr">
              <a:buNone/>
            </a:pPr>
            <a:r>
              <a:rPr lang="en-US" b="1" dirty="0">
                <a:latin typeface="Times New Roman" panose="02020603050405020304" pitchFamily="18" charset="0"/>
                <a:cs typeface="Times New Roman" panose="02020603050405020304" pitchFamily="18" charset="0"/>
              </a:rPr>
              <a:t>Opportunities</a:t>
            </a:r>
          </a:p>
          <a:p>
            <a:r>
              <a:rPr lang="en-US" dirty="0">
                <a:latin typeface="Times New Roman" panose="02020603050405020304" pitchFamily="18" charset="0"/>
                <a:cs typeface="Times New Roman" panose="02020603050405020304" pitchFamily="18" charset="0"/>
              </a:rPr>
              <a:t>Working and tie-ups with other </a:t>
            </a:r>
            <a:r>
              <a:rPr lang="en-US" dirty="0" err="1">
                <a:latin typeface="Times New Roman" panose="02020603050405020304" pitchFamily="18" charset="0"/>
                <a:cs typeface="Times New Roman" panose="02020603050405020304" pitchFamily="18" charset="0"/>
              </a:rPr>
              <a:t>organisations</a:t>
            </a:r>
            <a:r>
              <a:rPr lang="en-US" dirty="0">
                <a:latin typeface="Times New Roman" panose="02020603050405020304" pitchFamily="18" charset="0"/>
                <a:cs typeface="Times New Roman" panose="02020603050405020304" pitchFamily="18" charset="0"/>
              </a:rPr>
              <a:t> as well as campaigns to raise the profile or the image of the </a:t>
            </a:r>
            <a:r>
              <a:rPr lang="en-US" dirty="0" err="1">
                <a:latin typeface="Times New Roman" panose="02020603050405020304" pitchFamily="18" charset="0"/>
                <a:cs typeface="Times New Roman" panose="02020603050405020304" pitchFamily="18" charset="0"/>
              </a:rPr>
              <a:t>organisation</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Catching the eyeballs or attracting the projects which are funded externally, including the budget for promotional and engagement activities</a:t>
            </a:r>
          </a:p>
          <a:p>
            <a:r>
              <a:rPr lang="en-US" dirty="0">
                <a:latin typeface="Times New Roman" panose="02020603050405020304" pitchFamily="18" charset="0"/>
                <a:cs typeface="Times New Roman" panose="02020603050405020304" pitchFamily="18" charset="0"/>
              </a:rPr>
              <a:t>Strong presence in the social media platforms</a:t>
            </a:r>
          </a:p>
          <a:p>
            <a:r>
              <a:rPr lang="en-US" dirty="0">
                <a:latin typeface="Times New Roman" panose="02020603050405020304" pitchFamily="18" charset="0"/>
                <a:cs typeface="Times New Roman" panose="02020603050405020304" pitchFamily="18" charset="0"/>
              </a:rPr>
              <a:t>Engaged in programs related to education as well as culture</a:t>
            </a:r>
          </a:p>
          <a:p>
            <a:r>
              <a:rPr lang="en-US" dirty="0">
                <a:latin typeface="Times New Roman" panose="02020603050405020304" pitchFamily="18" charset="0"/>
                <a:cs typeface="Times New Roman" panose="02020603050405020304" pitchFamily="18" charset="0"/>
              </a:rPr>
              <a:t>Leadership roles for other </a:t>
            </a:r>
            <a:r>
              <a:rPr lang="en-US" dirty="0" err="1">
                <a:latin typeface="Times New Roman" panose="02020603050405020304" pitchFamily="18" charset="0"/>
                <a:cs typeface="Times New Roman" panose="02020603050405020304" pitchFamily="18" charset="0"/>
              </a:rPr>
              <a:t>organisations</a:t>
            </a:r>
            <a:r>
              <a:rPr lang="en-US" dirty="0">
                <a:latin typeface="Times New Roman" panose="02020603050405020304" pitchFamily="18" charset="0"/>
                <a:cs typeface="Times New Roman" panose="02020603050405020304" pitchFamily="18" charset="0"/>
              </a:rPr>
              <a:t> similar to this</a:t>
            </a:r>
          </a:p>
          <a:p>
            <a:r>
              <a:rPr lang="en-US" dirty="0">
                <a:latin typeface="Times New Roman" panose="02020603050405020304" pitchFamily="18" charset="0"/>
                <a:cs typeface="Times New Roman" panose="02020603050405020304" pitchFamily="18" charset="0"/>
              </a:rPr>
              <a:t>Opportunities for the leadership role</a:t>
            </a:r>
          </a:p>
          <a:p>
            <a:r>
              <a:rPr lang="en-US" dirty="0">
                <a:latin typeface="Times New Roman" panose="02020603050405020304" pitchFamily="18" charset="0"/>
                <a:cs typeface="Times New Roman" panose="02020603050405020304" pitchFamily="18" charset="0"/>
              </a:rPr>
              <a:t>Opportunities for the bank slate</a:t>
            </a:r>
          </a:p>
          <a:p>
            <a:pPr marL="0" indent="0">
              <a:buNone/>
            </a:pPr>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33194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30630"/>
            <a:ext cx="10515600" cy="638628"/>
          </a:xfrm>
        </p:spPr>
        <p:txBody>
          <a:bodyPr>
            <a:noAutofit/>
          </a:bodyPr>
          <a:lstStyle/>
          <a:p>
            <a:pPr algn="ctr"/>
            <a:r>
              <a:rPr lang="en-US" sz="4000" b="1" dirty="0">
                <a:latin typeface="Times New Roman" panose="02020603050405020304" pitchFamily="18" charset="0"/>
                <a:cs typeface="Times New Roman" panose="02020603050405020304" pitchFamily="18" charset="0"/>
              </a:rPr>
              <a:t>SWOT Analysis of RCAHMW</a:t>
            </a:r>
            <a:endParaRPr lang="en-US" sz="4000" dirty="0"/>
          </a:p>
        </p:txBody>
      </p:sp>
      <p:sp>
        <p:nvSpPr>
          <p:cNvPr id="3" name="Content Placeholder 2"/>
          <p:cNvSpPr>
            <a:spLocks noGrp="1"/>
          </p:cNvSpPr>
          <p:nvPr>
            <p:ph idx="1"/>
          </p:nvPr>
        </p:nvSpPr>
        <p:spPr>
          <a:xfrm>
            <a:off x="838200" y="914400"/>
            <a:ext cx="10515600" cy="5689600"/>
          </a:xfrm>
        </p:spPr>
        <p:txBody>
          <a:bodyPr/>
          <a:lstStyle/>
          <a:p>
            <a:pPr marL="0" indent="0" algn="ctr">
              <a:buNone/>
            </a:pPr>
            <a:r>
              <a:rPr lang="en-US" b="1" dirty="0">
                <a:latin typeface="Times New Roman" panose="02020603050405020304" pitchFamily="18" charset="0"/>
                <a:cs typeface="Times New Roman" panose="02020603050405020304" pitchFamily="18" charset="0"/>
              </a:rPr>
              <a:t>Threats</a:t>
            </a:r>
          </a:p>
          <a:p>
            <a:r>
              <a:rPr lang="en-US" dirty="0">
                <a:latin typeface="Times New Roman" panose="02020603050405020304" pitchFamily="18" charset="0"/>
                <a:cs typeface="Times New Roman" panose="02020603050405020304" pitchFamily="18" charset="0"/>
              </a:rPr>
              <a:t>Creating confusion with the other  </a:t>
            </a:r>
            <a:r>
              <a:rPr lang="en-US" dirty="0" err="1">
                <a:latin typeface="Times New Roman" panose="02020603050405020304" pitchFamily="18" charset="0"/>
                <a:cs typeface="Times New Roman" panose="02020603050405020304" pitchFamily="18" charset="0"/>
              </a:rPr>
              <a:t>organisations</a:t>
            </a:r>
            <a:r>
              <a:rPr lang="en-US" dirty="0">
                <a:latin typeface="Times New Roman" panose="02020603050405020304" pitchFamily="18" charset="0"/>
                <a:cs typeface="Times New Roman" panose="02020603050405020304" pitchFamily="18" charset="0"/>
              </a:rPr>
              <a:t> like CADW, and Welsh Archaeological Trusts</a:t>
            </a:r>
          </a:p>
          <a:p>
            <a:r>
              <a:rPr lang="en-US" dirty="0">
                <a:latin typeface="Times New Roman" panose="02020603050405020304" pitchFamily="18" charset="0"/>
                <a:cs typeface="Times New Roman" panose="02020603050405020304" pitchFamily="18" charset="0"/>
              </a:rPr>
              <a:t>Failure to attract funding due to lack of proper profile</a:t>
            </a:r>
          </a:p>
          <a:p>
            <a:r>
              <a:rPr lang="en-US" dirty="0">
                <a:latin typeface="Times New Roman" panose="02020603050405020304" pitchFamily="18" charset="0"/>
                <a:cs typeface="Times New Roman" panose="02020603050405020304" pitchFamily="18" charset="0"/>
              </a:rPr>
              <a:t>Supply of the information  in terms of using of too technical and inaccessible terms</a:t>
            </a:r>
          </a:p>
          <a:p>
            <a:r>
              <a:rPr lang="en-US" dirty="0">
                <a:latin typeface="Times New Roman" panose="02020603050405020304" pitchFamily="18" charset="0"/>
                <a:cs typeface="Times New Roman" panose="02020603050405020304" pitchFamily="18" charset="0"/>
              </a:rPr>
              <a:t>Lack of initiatives to raise funds for the development of the projects associated with the RCAHMW</a:t>
            </a:r>
          </a:p>
          <a:p>
            <a:r>
              <a:rPr lang="en-US" dirty="0">
                <a:latin typeface="Times New Roman" panose="02020603050405020304" pitchFamily="18" charset="0"/>
                <a:cs typeface="Times New Roman" panose="02020603050405020304" pitchFamily="18" charset="0"/>
              </a:rPr>
              <a:t>Lack of planning, which hampers the storage of various important archives</a:t>
            </a:r>
          </a:p>
          <a:p>
            <a:r>
              <a:rPr lang="en-US" dirty="0">
                <a:latin typeface="Times New Roman" panose="02020603050405020304" pitchFamily="18" charset="0"/>
                <a:cs typeface="Times New Roman" panose="02020603050405020304" pitchFamily="18" charset="0"/>
              </a:rPr>
              <a:t>Facing of unexpected or unbudgeted costs</a:t>
            </a:r>
          </a:p>
          <a:p>
            <a:r>
              <a:rPr lang="en-US" dirty="0">
                <a:latin typeface="Times New Roman" panose="02020603050405020304" pitchFamily="18" charset="0"/>
                <a:cs typeface="Times New Roman" panose="02020603050405020304" pitchFamily="18" charset="0"/>
              </a:rPr>
              <a:t>Cuts to the support from the government financially</a:t>
            </a:r>
          </a:p>
        </p:txBody>
      </p:sp>
    </p:spTree>
    <p:extLst>
      <p:ext uri="{BB962C8B-B14F-4D97-AF65-F5344CB8AC3E}">
        <p14:creationId xmlns:p14="http://schemas.microsoft.com/office/powerpoint/2010/main" val="3273533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4171"/>
            <a:ext cx="10515600" cy="653143"/>
          </a:xfrm>
        </p:spPr>
        <p:txBody>
          <a:bodyPr>
            <a:normAutofit/>
          </a:bodyPr>
          <a:lstStyle/>
          <a:p>
            <a:pPr algn="ctr"/>
            <a:r>
              <a:rPr lang="en-US" sz="4000" b="1" dirty="0">
                <a:latin typeface="Times New Roman" panose="02020603050405020304" pitchFamily="18" charset="0"/>
                <a:cs typeface="Times New Roman" panose="02020603050405020304" pitchFamily="18" charset="0"/>
              </a:rPr>
              <a:t>Marketing Plan</a:t>
            </a:r>
          </a:p>
        </p:txBody>
      </p:sp>
      <p:sp>
        <p:nvSpPr>
          <p:cNvPr id="3" name="Content Placeholder 2"/>
          <p:cNvSpPr>
            <a:spLocks noGrp="1"/>
          </p:cNvSpPr>
          <p:nvPr>
            <p:ph idx="1"/>
          </p:nvPr>
        </p:nvSpPr>
        <p:spPr>
          <a:xfrm>
            <a:off x="838200" y="1371600"/>
            <a:ext cx="10515600" cy="5217886"/>
          </a:xfrm>
        </p:spPr>
        <p:txBody>
          <a:bodyPr>
            <a:normAutofit lnSpcReduction="10000"/>
          </a:bodyPr>
          <a:lstStyle/>
          <a:p>
            <a:r>
              <a:rPr lang="en-US" dirty="0">
                <a:latin typeface="Times New Roman" panose="02020603050405020304" pitchFamily="18" charset="0"/>
                <a:cs typeface="Times New Roman" panose="02020603050405020304" pitchFamily="18" charset="0"/>
              </a:rPr>
              <a:t>First of all, RCAHMW has to form a planning group, to guide about the market scenarios, to formulate the marketing plan effectively</a:t>
            </a:r>
          </a:p>
          <a:p>
            <a:r>
              <a:rPr lang="en-US" dirty="0">
                <a:latin typeface="Times New Roman" panose="02020603050405020304" pitchFamily="18" charset="0"/>
                <a:cs typeface="Times New Roman" panose="02020603050405020304" pitchFamily="18" charset="0"/>
              </a:rPr>
              <a:t> The group should be included with members from the government of Wales, researchers, scholars. historians, important business communities and other shareholders involved in heritage tourism</a:t>
            </a:r>
          </a:p>
          <a:p>
            <a:r>
              <a:rPr lang="en-US" dirty="0">
                <a:latin typeface="Times New Roman" panose="02020603050405020304" pitchFamily="18" charset="0"/>
                <a:cs typeface="Times New Roman" panose="02020603050405020304" pitchFamily="18" charset="0"/>
              </a:rPr>
              <a:t>They will help to develop the mission as well as vision statement, to attract more people with RCAHMW</a:t>
            </a:r>
          </a:p>
          <a:p>
            <a:r>
              <a:rPr lang="en-US" dirty="0">
                <a:latin typeface="Times New Roman" panose="02020603050405020304" pitchFamily="18" charset="0"/>
                <a:cs typeface="Times New Roman" panose="02020603050405020304" pitchFamily="18" charset="0"/>
              </a:rPr>
              <a:t>A co-operative marketing plan should be thereto provide guidance about the promotional or communication program</a:t>
            </a:r>
          </a:p>
          <a:p>
            <a:r>
              <a:rPr lang="en-US" dirty="0">
                <a:latin typeface="Times New Roman" panose="02020603050405020304" pitchFamily="18" charset="0"/>
                <a:cs typeface="Times New Roman" panose="02020603050405020304" pitchFamily="18" charset="0"/>
              </a:rPr>
              <a:t>Marketing strategy will be developed to segment the market of heritage tourists and target the segmented market</a:t>
            </a:r>
          </a:p>
          <a:p>
            <a:r>
              <a:rPr lang="en-US" dirty="0">
                <a:latin typeface="Times New Roman" panose="02020603050405020304" pitchFamily="18" charset="0"/>
                <a:cs typeface="Times New Roman" panose="02020603050405020304" pitchFamily="18" charset="0"/>
              </a:rPr>
              <a:t>Development of relationship management program for different kinds of promotional engagements</a:t>
            </a:r>
          </a:p>
        </p:txBody>
      </p:sp>
    </p:spTree>
    <p:extLst>
      <p:ext uri="{BB962C8B-B14F-4D97-AF65-F5344CB8AC3E}">
        <p14:creationId xmlns:p14="http://schemas.microsoft.com/office/powerpoint/2010/main" val="15427683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114" y="217715"/>
            <a:ext cx="11237686" cy="682171"/>
          </a:xfrm>
        </p:spPr>
        <p:txBody>
          <a:bodyPr>
            <a:normAutofit/>
          </a:bodyPr>
          <a:lstStyle/>
          <a:p>
            <a:r>
              <a:rPr lang="en-US" sz="4000" b="1" dirty="0">
                <a:latin typeface="Times New Roman" panose="02020603050405020304" pitchFamily="18" charset="0"/>
                <a:cs typeface="Times New Roman" panose="02020603050405020304" pitchFamily="18" charset="0"/>
              </a:rPr>
              <a:t>Ethical Marketing</a:t>
            </a:r>
          </a:p>
        </p:txBody>
      </p:sp>
      <p:sp>
        <p:nvSpPr>
          <p:cNvPr id="3" name="Content Placeholder 2"/>
          <p:cNvSpPr>
            <a:spLocks noGrp="1"/>
          </p:cNvSpPr>
          <p:nvPr>
            <p:ph idx="1"/>
          </p:nvPr>
        </p:nvSpPr>
        <p:spPr>
          <a:xfrm>
            <a:off x="217714" y="2148113"/>
            <a:ext cx="10769600" cy="4586516"/>
          </a:xfrm>
        </p:spPr>
        <p:txBody>
          <a:bodyPr>
            <a:normAutofit/>
          </a:bodyPr>
          <a:lstStyle/>
          <a:p>
            <a:r>
              <a:rPr lang="en-US" dirty="0">
                <a:latin typeface="Times New Roman" panose="02020603050405020304" pitchFamily="18" charset="0"/>
                <a:cs typeface="Times New Roman" panose="02020603050405020304" pitchFamily="18" charset="0"/>
              </a:rPr>
              <a:t>It is a philosophy or ideology that aims on justness, authority and honesty</a:t>
            </a:r>
          </a:p>
          <a:p>
            <a:r>
              <a:rPr lang="en-US" dirty="0">
                <a:latin typeface="Times New Roman" panose="02020603050405020304" pitchFamily="18" charset="0"/>
                <a:cs typeface="Times New Roman" panose="02020603050405020304" pitchFamily="18" charset="0"/>
              </a:rPr>
              <a:t>The principles includes a common basis of truth in marketing relations.</a:t>
            </a:r>
          </a:p>
          <a:p>
            <a:r>
              <a:rPr lang="en-US" dirty="0">
                <a:latin typeface="Times New Roman" panose="02020603050405020304" pitchFamily="18" charset="0"/>
                <a:cs typeface="Times New Roman" panose="02020603050405020304" pitchFamily="18" charset="0"/>
              </a:rPr>
              <a:t>A clear differentiation between advertising and sensationalism</a:t>
            </a:r>
          </a:p>
          <a:p>
            <a:r>
              <a:rPr lang="en-US" dirty="0">
                <a:latin typeface="Times New Roman" panose="02020603050405020304" pitchFamily="18" charset="0"/>
                <a:cs typeface="Times New Roman" panose="02020603050405020304" pitchFamily="18" charset="0"/>
              </a:rPr>
              <a:t>Endorsements or </a:t>
            </a:r>
            <a:r>
              <a:rPr lang="en-US" dirty="0" err="1">
                <a:latin typeface="Times New Roman" panose="02020603050405020304" pitchFamily="18" charset="0"/>
                <a:cs typeface="Times New Roman" panose="02020603050405020304" pitchFamily="18" charset="0"/>
              </a:rPr>
              <a:t>authorisations</a:t>
            </a:r>
            <a:r>
              <a:rPr lang="en-US" dirty="0">
                <a:latin typeface="Times New Roman" panose="02020603050405020304" pitchFamily="18" charset="0"/>
                <a:cs typeface="Times New Roman" panose="02020603050405020304" pitchFamily="18" charset="0"/>
              </a:rPr>
              <a:t> should be crystal clear and translucent</a:t>
            </a:r>
          </a:p>
          <a:p>
            <a:r>
              <a:rPr lang="en-US" dirty="0">
                <a:latin typeface="Times New Roman" panose="02020603050405020304" pitchFamily="18" charset="0"/>
                <a:cs typeface="Times New Roman" panose="02020603050405020304" pitchFamily="18" charset="0"/>
              </a:rPr>
              <a:t>Privacy of the consumers should be preserved on priority basis all the times</a:t>
            </a:r>
          </a:p>
          <a:p>
            <a:r>
              <a:rPr lang="en-US" dirty="0">
                <a:latin typeface="Times New Roman" panose="02020603050405020304" pitchFamily="18" charset="0"/>
                <a:cs typeface="Times New Roman" panose="02020603050405020304" pitchFamily="18" charset="0"/>
              </a:rPr>
              <a:t>Rules and regulations of the government must be followed properly and exercised by marketers</a:t>
            </a:r>
          </a:p>
          <a:p>
            <a:endParaRPr lang="en-US" dirty="0"/>
          </a:p>
          <a:p>
            <a:endParaRPr lang="en-US"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5728" t="6002" r="7169" b="6688"/>
          <a:stretch/>
        </p:blipFill>
        <p:spPr>
          <a:xfrm>
            <a:off x="5326744" y="130629"/>
            <a:ext cx="6545942" cy="1843314"/>
          </a:xfrm>
          <a:prstGeom prst="rect">
            <a:avLst/>
          </a:prstGeom>
        </p:spPr>
      </p:pic>
    </p:spTree>
    <p:extLst>
      <p:ext uri="{BB962C8B-B14F-4D97-AF65-F5344CB8AC3E}">
        <p14:creationId xmlns:p14="http://schemas.microsoft.com/office/powerpoint/2010/main" val="28170041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30629"/>
            <a:ext cx="10515600" cy="595085"/>
          </a:xfrm>
        </p:spPr>
        <p:txBody>
          <a:bodyPr>
            <a:normAutofit fontScale="90000"/>
          </a:bodyPr>
          <a:lstStyle/>
          <a:p>
            <a:pPr algn="ctr"/>
            <a:r>
              <a:rPr lang="en-US" sz="4000" b="1" dirty="0">
                <a:latin typeface="Times New Roman" panose="02020603050405020304" pitchFamily="18" charset="0"/>
                <a:cs typeface="Times New Roman" panose="02020603050405020304" pitchFamily="18" charset="0"/>
              </a:rPr>
              <a:t>Ethical Marketing &amp; Merging Social Responsibility</a:t>
            </a:r>
          </a:p>
        </p:txBody>
      </p:sp>
      <p:sp>
        <p:nvSpPr>
          <p:cNvPr id="3" name="Content Placeholder 2"/>
          <p:cNvSpPr>
            <a:spLocks noGrp="1"/>
          </p:cNvSpPr>
          <p:nvPr>
            <p:ph idx="1"/>
          </p:nvPr>
        </p:nvSpPr>
        <p:spPr>
          <a:xfrm>
            <a:off x="838200" y="899886"/>
            <a:ext cx="10515600" cy="5660571"/>
          </a:xfrm>
        </p:spPr>
        <p:txBody>
          <a:bodyPr/>
          <a:lstStyle/>
          <a:p>
            <a:r>
              <a:rPr lang="en-US" dirty="0"/>
              <a:t>There are three code of principles according to the Canadian Marketing Code</a:t>
            </a:r>
          </a:p>
          <a:p>
            <a:r>
              <a:rPr lang="en-US" dirty="0"/>
              <a:t>Campaign Limitation, Personal Information Protection and Truthfulness</a:t>
            </a:r>
          </a:p>
          <a:p>
            <a:r>
              <a:rPr lang="en-US" dirty="0"/>
              <a:t>RCAHMW should </a:t>
            </a:r>
            <a:r>
              <a:rPr lang="en-US" dirty="0" err="1"/>
              <a:t>organise</a:t>
            </a:r>
            <a:r>
              <a:rPr lang="en-US" dirty="0"/>
              <a:t> a fairly sound marketing plan and combine it into all features of their marketing mix</a:t>
            </a:r>
          </a:p>
          <a:p>
            <a:r>
              <a:rPr lang="en-US" dirty="0"/>
              <a:t>Do good not just to look good – aim to be dutiful and the way of helping truly the neighboring countries</a:t>
            </a:r>
          </a:p>
          <a:p>
            <a:r>
              <a:rPr lang="en-US" dirty="0"/>
              <a:t>Will help to impress all the people including the press, tourists and others</a:t>
            </a:r>
          </a:p>
          <a:p>
            <a:r>
              <a:rPr lang="en-US" dirty="0"/>
              <a:t>Think about long term effects, not short term gains – will help to value properly the effect of responsible marketing</a:t>
            </a:r>
          </a:p>
        </p:txBody>
      </p:sp>
    </p:spTree>
    <p:extLst>
      <p:ext uri="{BB962C8B-B14F-4D97-AF65-F5344CB8AC3E}">
        <p14:creationId xmlns:p14="http://schemas.microsoft.com/office/powerpoint/2010/main" val="3832953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5144"/>
            <a:ext cx="10515600" cy="725714"/>
          </a:xfrm>
        </p:spPr>
        <p:txBody>
          <a:bodyPr>
            <a:normAutofit/>
          </a:bodyPr>
          <a:lstStyle/>
          <a:p>
            <a:pPr algn="ctr"/>
            <a:r>
              <a:rPr lang="en-US" sz="4000" b="1" dirty="0">
                <a:latin typeface="Times New Roman" panose="02020603050405020304" pitchFamily="18" charset="0"/>
                <a:cs typeface="Times New Roman" panose="02020603050405020304" pitchFamily="18" charset="0"/>
              </a:rPr>
              <a:t>Socially Responsible Marketing Plan</a:t>
            </a:r>
          </a:p>
        </p:txBody>
      </p:sp>
      <p:sp>
        <p:nvSpPr>
          <p:cNvPr id="3" name="Content Placeholder 2"/>
          <p:cNvSpPr>
            <a:spLocks noGrp="1"/>
          </p:cNvSpPr>
          <p:nvPr>
            <p:ph idx="1"/>
          </p:nvPr>
        </p:nvSpPr>
        <p:spPr>
          <a:xfrm>
            <a:off x="838200" y="870858"/>
            <a:ext cx="10515600" cy="5776685"/>
          </a:xfrm>
        </p:spPr>
        <p:txBody>
          <a:bodyPr>
            <a:normAutofit lnSpcReduction="10000"/>
          </a:bodyPr>
          <a:lstStyle/>
          <a:p>
            <a:r>
              <a:rPr lang="en-US" dirty="0">
                <a:latin typeface="Times New Roman" panose="02020603050405020304" pitchFamily="18" charset="0"/>
                <a:cs typeface="Times New Roman" panose="02020603050405020304" pitchFamily="18" charset="0"/>
              </a:rPr>
              <a:t>Ethics aims or focuses on the decision taken by a person or a marketing group</a:t>
            </a:r>
          </a:p>
          <a:p>
            <a:r>
              <a:rPr lang="en-US" dirty="0">
                <a:latin typeface="Times New Roman" panose="02020603050405020304" pitchFamily="18" charset="0"/>
                <a:cs typeface="Times New Roman" panose="02020603050405020304" pitchFamily="18" charset="0"/>
              </a:rPr>
              <a:t>Social responsibility takes the overall impact or effect of marketing process on the society</a:t>
            </a:r>
          </a:p>
          <a:p>
            <a:r>
              <a:rPr lang="en-US" dirty="0">
                <a:latin typeface="Times New Roman" panose="02020603050405020304" pitchFamily="18" charset="0"/>
                <a:cs typeface="Times New Roman" panose="02020603050405020304" pitchFamily="18" charset="0"/>
              </a:rPr>
              <a:t>Five steps should be followed to flourish and execute a socially responsible marketing plan, which is sustainable too</a:t>
            </a:r>
          </a:p>
          <a:p>
            <a:r>
              <a:rPr lang="en-US" dirty="0">
                <a:latin typeface="Times New Roman" panose="02020603050405020304" pitchFamily="18" charset="0"/>
                <a:cs typeface="Times New Roman" panose="02020603050405020304" pitchFamily="18" charset="0"/>
              </a:rPr>
              <a:t>Define the ethical marketing of Royal Commission on the Ancient and Historical Monuments of Wales (RCAHMW)</a:t>
            </a:r>
          </a:p>
          <a:p>
            <a:r>
              <a:rPr lang="en-US" dirty="0">
                <a:latin typeface="Times New Roman" panose="02020603050405020304" pitchFamily="18" charset="0"/>
                <a:cs typeface="Times New Roman" panose="02020603050405020304" pitchFamily="18" charset="0"/>
              </a:rPr>
              <a:t>Decide which branch of ethics RCAHMW will apply</a:t>
            </a:r>
          </a:p>
          <a:p>
            <a:r>
              <a:rPr lang="en-US" dirty="0">
                <a:latin typeface="Times New Roman" panose="02020603050405020304" pitchFamily="18" charset="0"/>
                <a:cs typeface="Times New Roman" panose="02020603050405020304" pitchFamily="18" charset="0"/>
              </a:rPr>
              <a:t>Determine the way of implication of the ethical approach to marketing</a:t>
            </a:r>
          </a:p>
          <a:p>
            <a:r>
              <a:rPr lang="en-US" dirty="0">
                <a:latin typeface="Times New Roman" panose="02020603050405020304" pitchFamily="18" charset="0"/>
                <a:cs typeface="Times New Roman" panose="02020603050405020304" pitchFamily="18" charset="0"/>
              </a:rPr>
              <a:t>Discuss the areas of the operation of RCAHMW, where ethical marketing will be considered as part of the program </a:t>
            </a:r>
          </a:p>
          <a:p>
            <a:r>
              <a:rPr lang="en-US" dirty="0">
                <a:latin typeface="Times New Roman" panose="02020603050405020304" pitchFamily="18" charset="0"/>
                <a:cs typeface="Times New Roman" panose="02020603050405020304" pitchFamily="18" charset="0"/>
              </a:rPr>
              <a:t>Investigate and assess the cost of ethical marketing to RCAHMW</a:t>
            </a:r>
          </a:p>
        </p:txBody>
      </p:sp>
    </p:spTree>
    <p:extLst>
      <p:ext uri="{BB962C8B-B14F-4D97-AF65-F5344CB8AC3E}">
        <p14:creationId xmlns:p14="http://schemas.microsoft.com/office/powerpoint/2010/main" val="28656426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17715"/>
            <a:ext cx="10515600" cy="638628"/>
          </a:xfrm>
        </p:spPr>
        <p:txBody>
          <a:bodyPr>
            <a:normAutofit fontScale="90000"/>
          </a:bodyPr>
          <a:lstStyle/>
          <a:p>
            <a:pPr algn="ctr"/>
            <a:r>
              <a:rPr lang="en-US" sz="4000" b="1" dirty="0">
                <a:latin typeface="Times New Roman" panose="02020603050405020304" pitchFamily="18" charset="0"/>
                <a:cs typeface="Times New Roman" panose="02020603050405020304" pitchFamily="18" charset="0"/>
              </a:rPr>
              <a:t>Aspects of Socially Responsible Marketing</a:t>
            </a:r>
          </a:p>
        </p:txBody>
      </p:sp>
      <p:sp>
        <p:nvSpPr>
          <p:cNvPr id="3" name="Content Placeholder 2"/>
          <p:cNvSpPr>
            <a:spLocks noGrp="1"/>
          </p:cNvSpPr>
          <p:nvPr>
            <p:ph idx="1"/>
          </p:nvPr>
        </p:nvSpPr>
        <p:spPr>
          <a:xfrm>
            <a:off x="838200" y="1045028"/>
            <a:ext cx="10515600" cy="5558971"/>
          </a:xfrm>
        </p:spPr>
        <p:txBody>
          <a:bodyPr/>
          <a:lstStyle/>
          <a:p>
            <a:r>
              <a:rPr lang="en-US" dirty="0">
                <a:latin typeface="Times New Roman" panose="02020603050405020304" pitchFamily="18" charset="0"/>
                <a:cs typeface="Times New Roman" panose="02020603050405020304" pitchFamily="18" charset="0"/>
              </a:rPr>
              <a:t>Consumer Orientation – This practice which is very much socially responsible, teaches that the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should follow the procedures, policies and the actions on a consumer viewpoint</a:t>
            </a:r>
          </a:p>
          <a:p>
            <a:r>
              <a:rPr lang="en-US" dirty="0">
                <a:latin typeface="Times New Roman" panose="02020603050405020304" pitchFamily="18" charset="0"/>
                <a:cs typeface="Times New Roman" panose="02020603050405020304" pitchFamily="18" charset="0"/>
              </a:rPr>
              <a:t>Here, the consumers are the people who are engaged with the RCAHMW, who are preventing the cultural heritage of Wales</a:t>
            </a:r>
          </a:p>
          <a:p>
            <a:r>
              <a:rPr lang="en-US" dirty="0">
                <a:latin typeface="Times New Roman" panose="02020603050405020304" pitchFamily="18" charset="0"/>
                <a:cs typeface="Times New Roman" panose="02020603050405020304" pitchFamily="18" charset="0"/>
              </a:rPr>
              <a:t>Innovation – Improving the procedures of improving and promoting the understanding of the various heritage of Wales</a:t>
            </a:r>
          </a:p>
          <a:p>
            <a:r>
              <a:rPr lang="en-US" dirty="0">
                <a:latin typeface="Times New Roman" panose="02020603050405020304" pitchFamily="18" charset="0"/>
                <a:cs typeface="Times New Roman" panose="02020603050405020304" pitchFamily="18" charset="0"/>
              </a:rPr>
              <a:t>Improving the procedures improves the experience of the people using the information from Royal Commission on the Ancient and Historical Monuments of Wales (RCAHMW)</a:t>
            </a:r>
          </a:p>
          <a:p>
            <a:r>
              <a:rPr lang="en-US" dirty="0">
                <a:latin typeface="Times New Roman" panose="02020603050405020304" pitchFamily="18" charset="0"/>
                <a:cs typeface="Times New Roman" panose="02020603050405020304" pitchFamily="18" charset="0"/>
              </a:rPr>
              <a:t>Helps to improvise the procedures, brand personality as well as the marketing strategies</a:t>
            </a:r>
          </a:p>
          <a:p>
            <a:endParaRPr lang="en-US" dirty="0"/>
          </a:p>
        </p:txBody>
      </p:sp>
    </p:spTree>
    <p:extLst>
      <p:ext uri="{BB962C8B-B14F-4D97-AF65-F5344CB8AC3E}">
        <p14:creationId xmlns:p14="http://schemas.microsoft.com/office/powerpoint/2010/main" val="39996139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30629"/>
            <a:ext cx="10515600" cy="667657"/>
          </a:xfrm>
        </p:spPr>
        <p:txBody>
          <a:bodyPr>
            <a:normAutofit/>
          </a:bodyPr>
          <a:lstStyle/>
          <a:p>
            <a:pPr algn="ctr"/>
            <a:r>
              <a:rPr lang="en-US" sz="4000" b="1" dirty="0">
                <a:latin typeface="Times New Roman" panose="02020603050405020304" pitchFamily="18" charset="0"/>
                <a:cs typeface="Times New Roman" panose="02020603050405020304" pitchFamily="18" charset="0"/>
              </a:rPr>
              <a:t>Effective Execution of the Marketing Plan</a:t>
            </a:r>
          </a:p>
        </p:txBody>
      </p:sp>
      <p:sp>
        <p:nvSpPr>
          <p:cNvPr id="3" name="Content Placeholder 2"/>
          <p:cNvSpPr>
            <a:spLocks noGrp="1"/>
          </p:cNvSpPr>
          <p:nvPr>
            <p:ph idx="1"/>
          </p:nvPr>
        </p:nvSpPr>
        <p:spPr>
          <a:xfrm>
            <a:off x="838200" y="1074057"/>
            <a:ext cx="10515600" cy="5602514"/>
          </a:xfrm>
        </p:spPr>
        <p:txBody>
          <a:bodyPr/>
          <a:lstStyle/>
          <a:p>
            <a:r>
              <a:rPr lang="en-US" dirty="0">
                <a:latin typeface="Times New Roman" panose="02020603050405020304" pitchFamily="18" charset="0"/>
                <a:cs typeface="Times New Roman" panose="02020603050405020304" pitchFamily="18" charset="0"/>
              </a:rPr>
              <a:t>Focus or aim should be sharpened for proper execution of the marketing plan of Royal Commission on the Ancient and Historical Monuments of Wales (RCAHMW)</a:t>
            </a:r>
          </a:p>
          <a:p>
            <a:r>
              <a:rPr lang="en-US" dirty="0">
                <a:latin typeface="Times New Roman" panose="02020603050405020304" pitchFamily="18" charset="0"/>
                <a:cs typeface="Times New Roman" panose="02020603050405020304" pitchFamily="18" charset="0"/>
              </a:rPr>
              <a:t>Keep the marketing plan and its execution as simple as possible</a:t>
            </a:r>
          </a:p>
          <a:p>
            <a:r>
              <a:rPr lang="en-US" dirty="0">
                <a:latin typeface="Times New Roman" panose="02020603050405020304" pitchFamily="18" charset="0"/>
                <a:cs typeface="Times New Roman" panose="02020603050405020304" pitchFamily="18" charset="0"/>
              </a:rPr>
              <a:t>Identification of the Unique Selling Proposition of RCAHMW, to maintain the brand value and uniqueness of them</a:t>
            </a:r>
          </a:p>
          <a:p>
            <a:r>
              <a:rPr lang="en-US" dirty="0">
                <a:latin typeface="Times New Roman" panose="02020603050405020304" pitchFamily="18" charset="0"/>
                <a:cs typeface="Times New Roman" panose="02020603050405020304" pitchFamily="18" charset="0"/>
              </a:rPr>
              <a:t>RCAHMW should know what to allow and what not to, so that it will help to reserve all kind of documents in a proper way</a:t>
            </a:r>
          </a:p>
          <a:p>
            <a:r>
              <a:rPr lang="en-US" dirty="0">
                <a:latin typeface="Times New Roman" panose="02020603050405020304" pitchFamily="18" charset="0"/>
                <a:cs typeface="Times New Roman" panose="02020603050405020304" pitchFamily="18" charset="0"/>
              </a:rPr>
              <a:t>Building the ability or increase the proficiency level of the organization</a:t>
            </a:r>
          </a:p>
          <a:p>
            <a:r>
              <a:rPr lang="en-US" dirty="0">
                <a:latin typeface="Times New Roman" panose="02020603050405020304" pitchFamily="18" charset="0"/>
                <a:cs typeface="Times New Roman" panose="02020603050405020304" pitchFamily="18" charset="0"/>
              </a:rPr>
              <a:t>Have to know the way of treasuring the way or procedures of preserving the archives to help in the research in future</a:t>
            </a:r>
          </a:p>
          <a:p>
            <a:pPr marL="0" indent="0">
              <a:buNone/>
            </a:pPr>
            <a:endParaRPr lang="en-US" dirty="0"/>
          </a:p>
          <a:p>
            <a:endParaRPr lang="en-US" dirty="0"/>
          </a:p>
        </p:txBody>
      </p:sp>
    </p:spTree>
    <p:extLst>
      <p:ext uri="{BB962C8B-B14F-4D97-AF65-F5344CB8AC3E}">
        <p14:creationId xmlns:p14="http://schemas.microsoft.com/office/powerpoint/2010/main" val="3127040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171" y="188687"/>
            <a:ext cx="11179629" cy="580570"/>
          </a:xfrm>
        </p:spPr>
        <p:txBody>
          <a:bodyPr>
            <a:noAutofit/>
          </a:bodyPr>
          <a:lstStyle/>
          <a:p>
            <a:pPr algn="ctr"/>
            <a:r>
              <a:rPr lang="en-US" sz="4000" b="1"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xfrm>
            <a:off x="838200" y="2569029"/>
            <a:ext cx="10515600" cy="4122056"/>
          </a:xfrm>
        </p:spPr>
        <p:txBody>
          <a:bodyPr/>
          <a:lstStyle/>
          <a:p>
            <a:r>
              <a:rPr lang="en-US" dirty="0">
                <a:latin typeface="Times New Roman" panose="02020603050405020304" pitchFamily="18" charset="0"/>
                <a:cs typeface="Times New Roman" panose="02020603050405020304" pitchFamily="18" charset="0"/>
              </a:rPr>
              <a:t>Royal Commission on the Ancient and Historical Monuments of Wales (RCAHMW) should follow the work ethics along with a proper execution of the marketing plan</a:t>
            </a:r>
          </a:p>
          <a:p>
            <a:r>
              <a:rPr lang="en-US" dirty="0">
                <a:latin typeface="Times New Roman" panose="02020603050405020304" pitchFamily="18" charset="0"/>
                <a:cs typeface="Times New Roman" panose="02020603050405020304" pitchFamily="18" charset="0"/>
              </a:rPr>
              <a:t>Help the people of Wales along with the people around the world to research and explain the cultural and historic richness of the historic buildings as well as the archaeology around us</a:t>
            </a:r>
          </a:p>
          <a:p>
            <a:r>
              <a:rPr lang="en-US" dirty="0">
                <a:latin typeface="Times New Roman" panose="02020603050405020304" pitchFamily="18" charset="0"/>
                <a:cs typeface="Times New Roman" panose="02020603050405020304" pitchFamily="18" charset="0"/>
              </a:rPr>
              <a:t>Maintain the level of uniqueness of collection of so many things within the archive of RCAHMW</a:t>
            </a:r>
          </a:p>
          <a:p>
            <a:r>
              <a:rPr lang="en-US" dirty="0">
                <a:latin typeface="Times New Roman" panose="02020603050405020304" pitchFamily="18" charset="0"/>
                <a:cs typeface="Times New Roman" panose="02020603050405020304" pitchFamily="18" charset="0"/>
              </a:rPr>
              <a:t>Have to maintain the responsibility of  keeping the people up to date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2457" y="885372"/>
            <a:ext cx="10381343" cy="1494972"/>
          </a:xfrm>
          <a:prstGeom prst="rect">
            <a:avLst/>
          </a:prstGeom>
        </p:spPr>
      </p:pic>
    </p:spTree>
    <p:extLst>
      <p:ext uri="{BB962C8B-B14F-4D97-AF65-F5344CB8AC3E}">
        <p14:creationId xmlns:p14="http://schemas.microsoft.com/office/powerpoint/2010/main" val="19207512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5144"/>
            <a:ext cx="10515600" cy="493486"/>
          </a:xfrm>
        </p:spPr>
        <p:txBody>
          <a:bodyPr>
            <a:normAutofit fontScale="90000"/>
          </a:bodyPr>
          <a:lstStyle/>
          <a:p>
            <a:pPr algn="ctr"/>
            <a:r>
              <a:rPr lang="en-US" sz="4000" b="1" dirty="0">
                <a:latin typeface="Times New Roman" panose="02020603050405020304" pitchFamily="18" charset="0"/>
                <a:cs typeface="Times New Roman" panose="02020603050405020304" pitchFamily="18" charset="0"/>
              </a:rPr>
              <a:t>Reference</a:t>
            </a:r>
          </a:p>
        </p:txBody>
      </p:sp>
      <p:sp>
        <p:nvSpPr>
          <p:cNvPr id="3" name="Content Placeholder 2"/>
          <p:cNvSpPr>
            <a:spLocks noGrp="1"/>
          </p:cNvSpPr>
          <p:nvPr>
            <p:ph idx="1"/>
          </p:nvPr>
        </p:nvSpPr>
        <p:spPr>
          <a:xfrm>
            <a:off x="838200" y="1103086"/>
            <a:ext cx="10515600" cy="5617028"/>
          </a:xfrm>
        </p:spPr>
        <p:txBody>
          <a:bodyPr/>
          <a:lstStyle/>
          <a:p>
            <a:r>
              <a:rPr lang="en-IN" dirty="0"/>
              <a:t>D. Newton, J., J. Newton, F., Turk, T., &amp; T. Ewing, M. (2013). Ethical evaluation of audience segmentation in social marketing. </a:t>
            </a:r>
            <a:r>
              <a:rPr lang="en-US" i="1" dirty="0"/>
              <a:t>European Journal of Marketing</a:t>
            </a:r>
            <a:r>
              <a:rPr lang="en-US" dirty="0"/>
              <a:t>, </a:t>
            </a:r>
            <a:r>
              <a:rPr lang="en-US" i="1" dirty="0"/>
              <a:t>47</a:t>
            </a:r>
            <a:r>
              <a:rPr lang="en-US" dirty="0"/>
              <a:t>(9), 1421-1438.</a:t>
            </a:r>
          </a:p>
          <a:p>
            <a:r>
              <a:rPr lang="en-IN" dirty="0" err="1"/>
              <a:t>Domegan</a:t>
            </a:r>
            <a:r>
              <a:rPr lang="en-IN" dirty="0"/>
              <a:t>, C., Collins, K., Stead, M., McHugh, P., &amp; Hughes, T. (2013). Value co-creation in social marketing: functional or fanciful</a:t>
            </a:r>
            <a:endParaRPr lang="en-US" dirty="0"/>
          </a:p>
          <a:p>
            <a:r>
              <a:rPr lang="en-IN" dirty="0"/>
              <a:t>Lee, D. (2013). What is marketing?. </a:t>
            </a:r>
            <a:r>
              <a:rPr lang="en-US" i="1" dirty="0"/>
              <a:t>Public services quarterly</a:t>
            </a:r>
            <a:r>
              <a:rPr lang="en-US" dirty="0"/>
              <a:t>, </a:t>
            </a:r>
            <a:r>
              <a:rPr lang="en-US" i="1" dirty="0"/>
              <a:t>9</a:t>
            </a:r>
            <a:r>
              <a:rPr lang="en-US" dirty="0"/>
              <a:t>(2), 169-171.</a:t>
            </a:r>
          </a:p>
          <a:p>
            <a:r>
              <a:rPr lang="en-IN" dirty="0"/>
              <a:t>Links, E. (2017). Heritage at Risk Part One.</a:t>
            </a:r>
            <a:endParaRPr lang="en-US" dirty="0"/>
          </a:p>
          <a:p>
            <a:r>
              <a:rPr lang="en-IN" dirty="0"/>
              <a:t>Thomas, D., &amp; </a:t>
            </a:r>
            <a:r>
              <a:rPr lang="en-IN" dirty="0" err="1"/>
              <a:t>McKeague</a:t>
            </a:r>
            <a:r>
              <a:rPr lang="en-IN" dirty="0"/>
              <a:t>, P. (2013). SHARED WEB INFORMATION SYSTEMS FOR HERITAGE IN SCOTLAND AND WALES–FLEXIBILITY IN PARTNERSHIP. </a:t>
            </a:r>
            <a:r>
              <a:rPr lang="en-US" i="1" dirty="0"/>
              <a:t>International Archives of the Photogrammetry, Remote Sensing and Spatial Information Sciences</a:t>
            </a:r>
            <a:r>
              <a:rPr lang="en-US" dirty="0"/>
              <a:t>, </a:t>
            </a:r>
            <a:r>
              <a:rPr lang="en-US" i="1" dirty="0"/>
              <a:t>5</a:t>
            </a:r>
            <a:r>
              <a:rPr lang="en-US" dirty="0"/>
              <a:t>, W2.</a:t>
            </a:r>
          </a:p>
        </p:txBody>
      </p:sp>
    </p:spTree>
    <p:extLst>
      <p:ext uri="{BB962C8B-B14F-4D97-AF65-F5344CB8AC3E}">
        <p14:creationId xmlns:p14="http://schemas.microsoft.com/office/powerpoint/2010/main" val="6013831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854</TotalTime>
  <Words>2342</Words>
  <Application>Microsoft Office PowerPoint</Application>
  <PresentationFormat>Widescreen</PresentationFormat>
  <Paragraphs>189</Paragraphs>
  <Slides>18</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Times New Roman</vt:lpstr>
      <vt:lpstr>Office Theme</vt:lpstr>
      <vt:lpstr>Social and Ethical Marketing</vt:lpstr>
      <vt:lpstr>Introduction</vt:lpstr>
      <vt:lpstr>Royal Commission –Overall Introduction</vt:lpstr>
      <vt:lpstr>Royal Commission of Wales</vt:lpstr>
      <vt:lpstr>RCAHMW</vt:lpstr>
      <vt:lpstr>Steps for Creating a Marketing Plan</vt:lpstr>
      <vt:lpstr>SWOT Analysis of RCAHMW</vt:lpstr>
      <vt:lpstr>SWOT Analysis of RCAHMW</vt:lpstr>
      <vt:lpstr>SWOT Analysis of RCAHMW</vt:lpstr>
      <vt:lpstr>SWOT Analysis of RCAHMW</vt:lpstr>
      <vt:lpstr>Marketing Plan</vt:lpstr>
      <vt:lpstr>Ethical Marketing</vt:lpstr>
      <vt:lpstr>Ethical Marketing &amp; Merging Social Responsibility</vt:lpstr>
      <vt:lpstr>Socially Responsible Marketing Plan</vt:lpstr>
      <vt:lpstr>Aspects of Socially Responsible Marketing</vt:lpstr>
      <vt:lpstr>Effective Execution of the Marketing Plan</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Uuser</dc:creator>
  <cp:lastModifiedBy>Ishag Osman</cp:lastModifiedBy>
  <cp:revision>94</cp:revision>
  <dcterms:created xsi:type="dcterms:W3CDTF">2019-05-03T04:57:35Z</dcterms:created>
  <dcterms:modified xsi:type="dcterms:W3CDTF">2019-05-15T17:20:29Z</dcterms:modified>
</cp:coreProperties>
</file>