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2" r:id="rId7"/>
    <p:sldId id="263" r:id="rId8"/>
    <p:sldId id="264" r:id="rId9"/>
    <p:sldId id="266" r:id="rId10"/>
    <p:sldId id="267" r:id="rId11"/>
    <p:sldId id="268" r:id="rId12"/>
    <p:sldId id="269" r:id="rId13"/>
    <p:sldId id="270" r:id="rId14"/>
    <p:sldId id="272" r:id="rId15"/>
    <p:sldId id="273" r:id="rId16"/>
    <p:sldId id="271" r:id="rId17"/>
    <p:sldId id="265" r:id="rId18"/>
    <p:sldId id="342" r:id="rId19"/>
    <p:sldId id="339" r:id="rId20"/>
    <p:sldId id="343" r:id="rId21"/>
    <p:sldId id="345" r:id="rId22"/>
    <p:sldId id="344" r:id="rId23"/>
    <p:sldId id="346" r:id="rId24"/>
    <p:sldId id="347" r:id="rId25"/>
    <p:sldId id="261"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2/13/2023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cpa.org.uk/cpa/policies_on_ageing.htm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equalityhumanrights.com/en/advice-and-guidance/religion-or-belief-discrimination" TargetMode="External"/><Relationship Id="rId3" Type="http://schemas.openxmlformats.org/officeDocument/2006/relationships/hyperlink" Target="https://www.equalityhumanrights.com/en/advice-and-guidance/disability-discrimination" TargetMode="External"/><Relationship Id="rId7" Type="http://schemas.openxmlformats.org/officeDocument/2006/relationships/hyperlink" Target="https://www.equalityhumanrights.com/en/advice-and-guidance/race-discrimination" TargetMode="External"/><Relationship Id="rId2" Type="http://schemas.openxmlformats.org/officeDocument/2006/relationships/hyperlink" Target="https://www.equalityhumanrights.com/en/advice-and-guidance/age-discrimination" TargetMode="External"/><Relationship Id="rId1" Type="http://schemas.openxmlformats.org/officeDocument/2006/relationships/slideLayout" Target="../slideLayouts/slideLayout2.xml"/><Relationship Id="rId6" Type="http://schemas.openxmlformats.org/officeDocument/2006/relationships/hyperlink" Target="https://www.equalityhumanrights.com/en/our-work/managing-pregnancy-and-maternity-workplace" TargetMode="External"/><Relationship Id="rId5" Type="http://schemas.openxmlformats.org/officeDocument/2006/relationships/hyperlink" Target="https://www.equalityhumanrights.com/en/advice-and-guidance/marriage-and-civil-partnership-discrimination" TargetMode="External"/><Relationship Id="rId10" Type="http://schemas.openxmlformats.org/officeDocument/2006/relationships/hyperlink" Target="https://www.equalityhumanrights.com/en/advice-and-guidance/sexual-orientation-discrimination" TargetMode="External"/><Relationship Id="rId4" Type="http://schemas.openxmlformats.org/officeDocument/2006/relationships/hyperlink" Target="https://www.equalityhumanrights.com/en/advice-and-guidance/gender-reassignment-discrimination" TargetMode="External"/><Relationship Id="rId9" Type="http://schemas.openxmlformats.org/officeDocument/2006/relationships/hyperlink" Target="https://www.equalityhumanrights.com/en/advice-and-guidance/sex-discrimination"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cqc.org.uk/guidance-providers/regulations-enforcement/regulation-13-safeguarding-service-users-abuse-improper"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bsab.org/how-to-report-abus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cps.gov.uk/legal-guidance/older-people-prosecuting-crimes-against"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equalityhumanrights.com/en/advice-and-guidance/your-rights-under-equality-act-2010#:~:text=Under%20the%20Equality%20Act%2C%20there,gender%20reassignment" TargetMode="External"/><Relationship Id="rId2" Type="http://schemas.openxmlformats.org/officeDocument/2006/relationships/hyperlink" Target="https://www.bgs.org.uk/resources/a-brief-history-of-the-care-of-the-elderly" TargetMode="External"/><Relationship Id="rId1" Type="http://schemas.openxmlformats.org/officeDocument/2006/relationships/slideLayout" Target="../slideLayouts/slideLayout2.xml"/><Relationship Id="rId5" Type="http://schemas.openxmlformats.org/officeDocument/2006/relationships/hyperlink" Target="http://www.historyandpolicy.org/docs/thane_social_care.pdf" TargetMode="External"/><Relationship Id="rId4" Type="http://schemas.openxmlformats.org/officeDocument/2006/relationships/hyperlink" Target="https://www.equalityhumanrights.com/en/equality-act-2010/what-equality-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latin typeface="Arial" panose="020B0604020202020204" pitchFamily="34" charset="0"/>
                <a:cs typeface="Arial" panose="020B0604020202020204" pitchFamily="34" charset="0"/>
              </a:rPr>
              <a:t>Care Policies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Older People</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16550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History </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Began with care given by religious orders was not governed</a:t>
            </a:r>
          </a:p>
          <a:p>
            <a:r>
              <a:rPr lang="en-GB" dirty="0">
                <a:latin typeface="Arial" panose="020B0604020202020204" pitchFamily="34" charset="0"/>
                <a:cs typeface="Arial" panose="020B0604020202020204" pitchFamily="34" charset="0"/>
              </a:rPr>
              <a:t>1601 the Poor Law- creation of workhouses, alms houses and infirmaries</a:t>
            </a:r>
          </a:p>
          <a:p>
            <a:r>
              <a:rPr lang="en-GB" dirty="0">
                <a:latin typeface="Arial" panose="020B0604020202020204" pitchFamily="34" charset="0"/>
                <a:cs typeface="Arial" panose="020B0604020202020204" pitchFamily="34" charset="0"/>
              </a:rPr>
              <a:t>Poor Law amended in 1834 but ‘aged’ and ‘infirm’ were housed together.</a:t>
            </a:r>
          </a:p>
          <a:p>
            <a:r>
              <a:rPr lang="en-GB" dirty="0">
                <a:latin typeface="Arial" panose="020B0604020202020204" pitchFamily="34" charset="0"/>
                <a:cs typeface="Arial" panose="020B0604020202020204" pitchFamily="34" charset="0"/>
              </a:rPr>
              <a:t>This continued in some form until the late 19</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and early 20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Century when reformers </a:t>
            </a:r>
          </a:p>
        </p:txBody>
      </p:sp>
    </p:spTree>
    <p:extLst>
      <p:ext uri="{BB962C8B-B14F-4D97-AF65-F5344CB8AC3E}">
        <p14:creationId xmlns:p14="http://schemas.microsoft.com/office/powerpoint/2010/main" val="2959483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History </a:t>
            </a:r>
          </a:p>
        </p:txBody>
      </p:sp>
      <p:sp>
        <p:nvSpPr>
          <p:cNvPr id="3" name="Content Placeholder 2"/>
          <p:cNvSpPr>
            <a:spLocks noGrp="1"/>
          </p:cNvSpPr>
          <p:nvPr>
            <p:ph idx="1"/>
          </p:nvPr>
        </p:nvSpPr>
        <p:spPr>
          <a:xfrm>
            <a:off x="1295400" y="2556932"/>
            <a:ext cx="10280903" cy="3318936"/>
          </a:xfrm>
        </p:spPr>
        <p:txBody>
          <a:bodyPr/>
          <a:lstStyle/>
          <a:p>
            <a:r>
              <a:rPr lang="en-GB" dirty="0">
                <a:latin typeface="Arial" panose="020B0604020202020204" pitchFamily="34" charset="0"/>
                <a:cs typeface="Arial" panose="020B0604020202020204" pitchFamily="34" charset="0"/>
              </a:rPr>
              <a:t>By early 20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Century care of an aged relative was seen as the concern of the state.</a:t>
            </a:r>
          </a:p>
          <a:p>
            <a:r>
              <a:rPr lang="en-GB" dirty="0">
                <a:latin typeface="Arial" panose="020B0604020202020204" pitchFamily="34" charset="0"/>
                <a:cs typeface="Arial" panose="020B0604020202020204" pitchFamily="34" charset="0"/>
              </a:rPr>
              <a:t>Chronic sick bed for ‘life’ homes given up (resulting in homelessness?)</a:t>
            </a:r>
          </a:p>
          <a:p>
            <a:r>
              <a:rPr lang="en-GB" dirty="0">
                <a:latin typeface="Arial" panose="020B0604020202020204" pitchFamily="34" charset="0"/>
                <a:cs typeface="Arial" panose="020B0604020202020204" pitchFamily="34" charset="0"/>
              </a:rPr>
              <a:t>Some older people became institutionalised and did not want to be discharged</a:t>
            </a:r>
          </a:p>
        </p:txBody>
      </p:sp>
      <p:sp>
        <p:nvSpPr>
          <p:cNvPr id="4" name="Rectangle 3"/>
          <p:cNvSpPr/>
          <p:nvPr/>
        </p:nvSpPr>
        <p:spPr>
          <a:xfrm>
            <a:off x="9633821" y="5373924"/>
            <a:ext cx="1851789"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(Denham, 2016)</a:t>
            </a:r>
          </a:p>
        </p:txBody>
      </p:sp>
    </p:spTree>
    <p:extLst>
      <p:ext uri="{BB962C8B-B14F-4D97-AF65-F5344CB8AC3E}">
        <p14:creationId xmlns:p14="http://schemas.microsoft.com/office/powerpoint/2010/main" val="2953415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Advent of the NHS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and the 1940’s</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Pioneers in geriatric medicine aimed to reverse the poor quality of care and accommodation provided for the chronic sick by applying modern investigations and treatment. </a:t>
            </a:r>
          </a:p>
          <a:p>
            <a:r>
              <a:rPr lang="en-GB" dirty="0">
                <a:latin typeface="Arial" panose="020B0604020202020204" pitchFamily="34" charset="0"/>
                <a:cs typeface="Arial" panose="020B0604020202020204" pitchFamily="34" charset="0"/>
              </a:rPr>
              <a:t>The Ministry of Health had to tackle the problem posed by 70,000 hospital beds in England occupied by chronic sick patients whose presence could seriously impede the progress of the new NHS</a:t>
            </a:r>
          </a:p>
          <a:p>
            <a:r>
              <a:rPr lang="en-GB" dirty="0">
                <a:latin typeface="Arial" panose="020B0604020202020204" pitchFamily="34" charset="0"/>
                <a:cs typeface="Arial" panose="020B0604020202020204" pitchFamily="34" charset="0"/>
              </a:rPr>
              <a:t>Major charitable organisations began supporting research into the ageing process (gerontology) and created national councils for the ‘care and comfort of the aged poor’</a:t>
            </a:r>
          </a:p>
          <a:p>
            <a:endParaRPr lang="en-GB" dirty="0"/>
          </a:p>
        </p:txBody>
      </p:sp>
      <p:sp>
        <p:nvSpPr>
          <p:cNvPr id="6" name="Rectangle 5"/>
          <p:cNvSpPr/>
          <p:nvPr/>
        </p:nvSpPr>
        <p:spPr>
          <a:xfrm>
            <a:off x="9556741" y="5506536"/>
            <a:ext cx="1292341" cy="276999"/>
          </a:xfrm>
          <a:prstGeom prst="rect">
            <a:avLst/>
          </a:prstGeom>
        </p:spPr>
        <p:txBody>
          <a:bodyPr wrap="none">
            <a:spAutoFit/>
          </a:bodyPr>
          <a:lstStyle/>
          <a:p>
            <a:r>
              <a:rPr lang="en-GB" sz="1200" dirty="0">
                <a:latin typeface="Arial" panose="020B0604020202020204" pitchFamily="34" charset="0"/>
                <a:cs typeface="Arial" panose="020B0604020202020204" pitchFamily="34" charset="0"/>
              </a:rPr>
              <a:t>(Denham, 2016)</a:t>
            </a:r>
          </a:p>
        </p:txBody>
      </p:sp>
    </p:spTree>
    <p:extLst>
      <p:ext uri="{BB962C8B-B14F-4D97-AF65-F5344CB8AC3E}">
        <p14:creationId xmlns:p14="http://schemas.microsoft.com/office/powerpoint/2010/main" val="2834719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The Welfare State</a:t>
            </a:r>
          </a:p>
        </p:txBody>
      </p:sp>
      <p:sp>
        <p:nvSpPr>
          <p:cNvPr id="3" name="Content Placeholder 2"/>
          <p:cNvSpPr>
            <a:spLocks noGrp="1"/>
          </p:cNvSpPr>
          <p:nvPr>
            <p:ph idx="1"/>
          </p:nvPr>
        </p:nvSpPr>
        <p:spPr>
          <a:xfrm>
            <a:off x="842212" y="2556932"/>
            <a:ext cx="10804356" cy="3318936"/>
          </a:xfrm>
        </p:spPr>
        <p:txBody>
          <a:bodyPr>
            <a:normAutofit/>
          </a:bodyPr>
          <a:lstStyle/>
          <a:p>
            <a:r>
              <a:rPr lang="en-GB" dirty="0">
                <a:latin typeface="Arial" panose="020B0604020202020204" pitchFamily="34" charset="0"/>
                <a:cs typeface="Arial" panose="020B0604020202020204" pitchFamily="34" charset="0"/>
              </a:rPr>
              <a:t>Welfare State. From 1948, all health services were ‘free at the point of delivery’. Local authorities had responsibility for social care, either directly delivered or through independent institutions supervised by the local authority (LA), for which charges could be made</a:t>
            </a:r>
          </a:p>
          <a:p>
            <a:r>
              <a:rPr lang="en-GB" dirty="0">
                <a:latin typeface="Arial" panose="020B0604020202020204" pitchFamily="34" charset="0"/>
                <a:cs typeface="Arial" panose="020B0604020202020204" pitchFamily="34" charset="0"/>
              </a:rPr>
              <a:t>From the 1950’s elderly care started to move away from residential to community care as it was seen as cheaper and more effective</a:t>
            </a:r>
          </a:p>
        </p:txBody>
      </p:sp>
      <p:sp>
        <p:nvSpPr>
          <p:cNvPr id="4" name="TextBox 3"/>
          <p:cNvSpPr txBox="1"/>
          <p:nvPr/>
        </p:nvSpPr>
        <p:spPr>
          <a:xfrm>
            <a:off x="10166684" y="5462337"/>
            <a:ext cx="261085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(Denham, 2016)</a:t>
            </a:r>
          </a:p>
        </p:txBody>
      </p:sp>
    </p:spTree>
    <p:extLst>
      <p:ext uri="{BB962C8B-B14F-4D97-AF65-F5344CB8AC3E}">
        <p14:creationId xmlns:p14="http://schemas.microsoft.com/office/powerpoint/2010/main" val="3604231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History of Care Policy</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The Poor Law (1601) (Public Assistance following the Local Government Act in 1929).</a:t>
            </a:r>
          </a:p>
          <a:p>
            <a:r>
              <a:rPr lang="en-GB" dirty="0">
                <a:latin typeface="Arial" panose="020B0604020202020204" pitchFamily="34" charset="0"/>
                <a:cs typeface="Arial" panose="020B0604020202020204" pitchFamily="34" charset="0"/>
              </a:rPr>
              <a:t>From 1885 free Poor Law Healthcare was available to all but was patchy and unequal</a:t>
            </a:r>
          </a:p>
          <a:p>
            <a:r>
              <a:rPr lang="en-GB" dirty="0">
                <a:latin typeface="Arial" panose="020B0604020202020204" pitchFamily="34" charset="0"/>
                <a:cs typeface="Arial" panose="020B0604020202020204" pitchFamily="34" charset="0"/>
              </a:rPr>
              <a:t>The National Assistance Act (1946 abolished the Poor Law.</a:t>
            </a:r>
          </a:p>
          <a:p>
            <a:r>
              <a:rPr lang="en-GB" dirty="0">
                <a:latin typeface="Arial" panose="020B0604020202020204" pitchFamily="34" charset="0"/>
                <a:cs typeface="Arial" panose="020B0604020202020204" pitchFamily="34" charset="0"/>
              </a:rPr>
              <a:t>Local Authorities were required to provide residential accommodation for older and disabled people in need of care and attention</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5" name="Rectangle 4"/>
          <p:cNvSpPr/>
          <p:nvPr/>
        </p:nvSpPr>
        <p:spPr>
          <a:xfrm>
            <a:off x="9802982" y="5506536"/>
            <a:ext cx="1148071" cy="276999"/>
          </a:xfrm>
          <a:prstGeom prst="rect">
            <a:avLst/>
          </a:prstGeom>
        </p:spPr>
        <p:txBody>
          <a:bodyPr wrap="none">
            <a:spAutoFit/>
          </a:bodyPr>
          <a:lstStyle/>
          <a:p>
            <a:r>
              <a:rPr lang="en-GB" sz="1200" dirty="0">
                <a:latin typeface="Arial" panose="020B0604020202020204" pitchFamily="34" charset="0"/>
                <a:cs typeface="Arial" panose="020B0604020202020204" pitchFamily="34" charset="0"/>
              </a:rPr>
              <a:t>(Thane, 2009)</a:t>
            </a:r>
          </a:p>
        </p:txBody>
      </p:sp>
    </p:spTree>
    <p:extLst>
      <p:ext uri="{BB962C8B-B14F-4D97-AF65-F5344CB8AC3E}">
        <p14:creationId xmlns:p14="http://schemas.microsoft.com/office/powerpoint/2010/main" val="3962009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History of Care Policy</a:t>
            </a:r>
          </a:p>
        </p:txBody>
      </p:sp>
      <p:sp>
        <p:nvSpPr>
          <p:cNvPr id="3" name="Content Placeholder 2"/>
          <p:cNvSpPr>
            <a:spLocks noGrp="1"/>
          </p:cNvSpPr>
          <p:nvPr>
            <p:ph idx="1"/>
          </p:nvPr>
        </p:nvSpPr>
        <p:spPr>
          <a:xfrm>
            <a:off x="1136783" y="2556932"/>
            <a:ext cx="9601196" cy="3318936"/>
          </a:xfrm>
        </p:spPr>
        <p:txBody>
          <a:bodyPr>
            <a:normAutofit lnSpcReduction="10000"/>
          </a:bodyPr>
          <a:lstStyle/>
          <a:p>
            <a:r>
              <a:rPr lang="en-GB" dirty="0">
                <a:latin typeface="Arial" panose="020B0604020202020204" pitchFamily="34" charset="0"/>
                <a:cs typeface="Arial" panose="020B0604020202020204" pitchFamily="34" charset="0"/>
              </a:rPr>
              <a:t>1950’s and 1960’s</a:t>
            </a:r>
          </a:p>
          <a:p>
            <a:r>
              <a:rPr lang="en-GB" dirty="0">
                <a:latin typeface="Arial" panose="020B0604020202020204" pitchFamily="34" charset="0"/>
                <a:cs typeface="Arial" panose="020B0604020202020204" pitchFamily="34" charset="0"/>
              </a:rPr>
              <a:t>Surveys found poor care and treatment in hospitals and homes for disabled and elderly so care increasingly moved to the community</a:t>
            </a:r>
          </a:p>
          <a:p>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Health Services and Public Health Act 1968 </a:t>
            </a:r>
            <a:r>
              <a:rPr lang="en-GB" dirty="0">
                <a:latin typeface="Arial" panose="020B0604020202020204" pitchFamily="34" charset="0"/>
                <a:cs typeface="Arial" panose="020B0604020202020204" pitchFamily="34" charset="0"/>
              </a:rPr>
              <a:t>increased local authority powers to provide care services, including visiting, laundry, social work and wardens, to inform older and disabled people about services and to make adaptations to their homes</a:t>
            </a:r>
          </a:p>
          <a:p>
            <a:r>
              <a:rPr lang="en-GB" dirty="0">
                <a:latin typeface="Arial" panose="020B0604020202020204" pitchFamily="34" charset="0"/>
                <a:cs typeface="Arial" panose="020B0604020202020204" pitchFamily="34" charset="0"/>
              </a:rPr>
              <a:t>Day centres for elderly were established</a:t>
            </a:r>
          </a:p>
        </p:txBody>
      </p:sp>
      <p:sp>
        <p:nvSpPr>
          <p:cNvPr id="5" name="TextBox 4"/>
          <p:cNvSpPr txBox="1"/>
          <p:nvPr/>
        </p:nvSpPr>
        <p:spPr>
          <a:xfrm>
            <a:off x="9422729" y="5478826"/>
            <a:ext cx="294773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(Thane, 2009)</a:t>
            </a:r>
          </a:p>
        </p:txBody>
      </p:sp>
    </p:spTree>
    <p:extLst>
      <p:ext uri="{BB962C8B-B14F-4D97-AF65-F5344CB8AC3E}">
        <p14:creationId xmlns:p14="http://schemas.microsoft.com/office/powerpoint/2010/main" val="3926259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History of Care Policy</a:t>
            </a:r>
          </a:p>
        </p:txBody>
      </p:sp>
      <p:sp>
        <p:nvSpPr>
          <p:cNvPr id="3" name="Content Placeholder 2"/>
          <p:cNvSpPr>
            <a:spLocks noGrp="1"/>
          </p:cNvSpPr>
          <p:nvPr>
            <p:ph idx="1"/>
          </p:nvPr>
        </p:nvSpPr>
        <p:spPr>
          <a:xfrm>
            <a:off x="1129967" y="2618785"/>
            <a:ext cx="9601196" cy="3318936"/>
          </a:xfrm>
        </p:spPr>
        <p:txBody>
          <a:bodyPr>
            <a:normAutofit/>
          </a:bodyPr>
          <a:lstStyle/>
          <a:p>
            <a:r>
              <a:rPr lang="en-GB" dirty="0">
                <a:latin typeface="Arial" panose="020B0604020202020204" pitchFamily="34" charset="0"/>
                <a:cs typeface="Arial" panose="020B0604020202020204" pitchFamily="34" charset="0"/>
              </a:rPr>
              <a:t>In the 1980’s the push for care in the community accelerated also because of government privatisation and reduced government spending</a:t>
            </a:r>
          </a:p>
          <a:p>
            <a:r>
              <a:rPr lang="en-GB" dirty="0">
                <a:latin typeface="Arial" panose="020B0604020202020204" pitchFamily="34" charset="0"/>
                <a:cs typeface="Arial" panose="020B0604020202020204" pitchFamily="34" charset="0"/>
              </a:rPr>
              <a:t> This carried out throughout the 1990’s and to the present day where few LA’s carry out hands on care and residential homes are primarily privately owned.</a:t>
            </a:r>
          </a:p>
        </p:txBody>
      </p:sp>
      <p:sp>
        <p:nvSpPr>
          <p:cNvPr id="4" name="Rectangle 3"/>
          <p:cNvSpPr/>
          <p:nvPr/>
        </p:nvSpPr>
        <p:spPr>
          <a:xfrm>
            <a:off x="10503038" y="5660722"/>
            <a:ext cx="1148071" cy="276999"/>
          </a:xfrm>
          <a:prstGeom prst="rect">
            <a:avLst/>
          </a:prstGeom>
        </p:spPr>
        <p:txBody>
          <a:bodyPr wrap="none">
            <a:spAutoFit/>
          </a:bodyPr>
          <a:lstStyle/>
          <a:p>
            <a:pPr lvl="0"/>
            <a:r>
              <a:rPr lang="en-GB" sz="1200" dirty="0">
                <a:solidFill>
                  <a:prstClr val="black"/>
                </a:solidFill>
                <a:latin typeface="Arial" panose="020B0604020202020204" pitchFamily="34" charset="0"/>
                <a:cs typeface="Arial" panose="020B0604020202020204" pitchFamily="34" charset="0"/>
              </a:rPr>
              <a:t>(Thane, 2009)</a:t>
            </a:r>
          </a:p>
        </p:txBody>
      </p:sp>
    </p:spTree>
    <p:extLst>
      <p:ext uri="{BB962C8B-B14F-4D97-AF65-F5344CB8AC3E}">
        <p14:creationId xmlns:p14="http://schemas.microsoft.com/office/powerpoint/2010/main" val="1791681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Current Policy</a:t>
            </a:r>
          </a:p>
        </p:txBody>
      </p:sp>
      <p:sp>
        <p:nvSpPr>
          <p:cNvPr id="3" name="Content Placeholder 2"/>
          <p:cNvSpPr>
            <a:spLocks noGrp="1"/>
          </p:cNvSpPr>
          <p:nvPr>
            <p:ph idx="1"/>
          </p:nvPr>
        </p:nvSpPr>
        <p:spPr/>
        <p:txBody>
          <a:bodyPr/>
          <a:lstStyle/>
          <a:p>
            <a:r>
              <a:rPr lang="en-GB" sz="2800" b="1" dirty="0">
                <a:latin typeface="Arial" panose="020B0604020202020204" pitchFamily="34" charset="0"/>
                <a:cs typeface="Arial" panose="020B0604020202020204" pitchFamily="34" charset="0"/>
              </a:rPr>
              <a:t>Task…</a:t>
            </a:r>
          </a:p>
          <a:p>
            <a:r>
              <a:rPr lang="en-GB" dirty="0">
                <a:latin typeface="Arial" panose="020B0604020202020204" pitchFamily="34" charset="0"/>
                <a:cs typeface="Arial" panose="020B0604020202020204" pitchFamily="34" charset="0"/>
              </a:rPr>
              <a:t>What are the current policies regarding  Health and social Care for Older People?</a:t>
            </a:r>
          </a:p>
          <a:p>
            <a:r>
              <a:rPr lang="en-GB" dirty="0">
                <a:latin typeface="Arial" panose="020B0604020202020204" pitchFamily="34" charset="0"/>
                <a:cs typeface="Arial" panose="020B0604020202020204" pitchFamily="34" charset="0"/>
              </a:rPr>
              <a:t>This could be worldwide, national or regional</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Look for these and feed back to the group</a:t>
            </a:r>
          </a:p>
        </p:txBody>
      </p:sp>
    </p:spTree>
    <p:extLst>
      <p:ext uri="{BB962C8B-B14F-4D97-AF65-F5344CB8AC3E}">
        <p14:creationId xmlns:p14="http://schemas.microsoft.com/office/powerpoint/2010/main" val="2171318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Policies </a:t>
            </a:r>
          </a:p>
        </p:txBody>
      </p:sp>
      <p:sp>
        <p:nvSpPr>
          <p:cNvPr id="3" name="Content Placeholder 2"/>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Some Policies and Legislation relevant to older people are…</a:t>
            </a:r>
          </a:p>
          <a:p>
            <a:r>
              <a:rPr lang="en-GB" dirty="0">
                <a:latin typeface="Arial" panose="020B0604020202020204" pitchFamily="34" charset="0"/>
                <a:cs typeface="Arial" panose="020B0604020202020204" pitchFamily="34" charset="0"/>
              </a:rPr>
              <a:t>Human Rights Act (1998) </a:t>
            </a:r>
          </a:p>
          <a:p>
            <a:r>
              <a:rPr lang="en-GB" dirty="0">
                <a:latin typeface="Arial" panose="020B0604020202020204" pitchFamily="34" charset="0"/>
                <a:cs typeface="Arial" panose="020B0604020202020204" pitchFamily="34" charset="0"/>
              </a:rPr>
              <a:t>The Equality Act (2010)</a:t>
            </a:r>
          </a:p>
          <a:p>
            <a:r>
              <a:rPr lang="en-GB" dirty="0">
                <a:latin typeface="Arial" panose="020B0604020202020204" pitchFamily="34" charset="0"/>
                <a:cs typeface="Arial" panose="020B0604020202020204" pitchFamily="34" charset="0"/>
              </a:rPr>
              <a:t>The Care Act (2014)</a:t>
            </a:r>
          </a:p>
          <a:p>
            <a:r>
              <a:rPr lang="en-GB" dirty="0">
                <a:latin typeface="Arial" panose="020B0604020202020204" pitchFamily="34" charset="0"/>
                <a:cs typeface="Arial" panose="020B0604020202020204" pitchFamily="34" charset="0"/>
              </a:rPr>
              <a:t>NHS policy- National and Regional</a:t>
            </a:r>
          </a:p>
          <a:p>
            <a:r>
              <a:rPr lang="en-GB">
                <a:latin typeface="Arial" panose="020B0604020202020204" pitchFamily="34" charset="0"/>
                <a:cs typeface="Arial" panose="020B0604020202020204" pitchFamily="34" charset="0"/>
                <a:hlinkClick r:id="rId2"/>
              </a:rPr>
              <a:t>Centre for Policy on Ageing - Policies on Ageing - (cpa.org.uk)</a:t>
            </a:r>
            <a:endParaRPr lang="en-GB">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0607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Human Rights Act (1998)</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a:latin typeface="Arial" panose="020B0604020202020204" pitchFamily="34" charset="0"/>
                <a:cs typeface="Arial" panose="020B0604020202020204" pitchFamily="34" charset="0"/>
              </a:rPr>
              <a:t>10 Basic Human Rights</a:t>
            </a:r>
          </a:p>
          <a:p>
            <a:r>
              <a:rPr lang="en-GB" dirty="0">
                <a:latin typeface="Arial" panose="020B0604020202020204" pitchFamily="34" charset="0"/>
                <a:cs typeface="Arial" panose="020B0604020202020204" pitchFamily="34" charset="0"/>
              </a:rPr>
              <a:t>The right to equality and </a:t>
            </a:r>
            <a:r>
              <a:rPr lang="en-GB" b="1" dirty="0">
                <a:latin typeface="Arial" panose="020B0604020202020204" pitchFamily="34" charset="0"/>
                <a:cs typeface="Arial" panose="020B0604020202020204" pitchFamily="34" charset="0"/>
              </a:rPr>
              <a:t>freedom from discrimination</a:t>
            </a:r>
            <a:r>
              <a:rPr lang="en-GB" dirty="0">
                <a:latin typeface="Arial" panose="020B0604020202020204" pitchFamily="34" charset="0"/>
                <a:cs typeface="Arial" panose="020B0604020202020204" pitchFamily="34" charset="0"/>
              </a:rPr>
              <a:t>.</a:t>
            </a:r>
          </a:p>
          <a:p>
            <a:r>
              <a:rPr lang="en-GB" b="1" dirty="0">
                <a:latin typeface="Arial" panose="020B0604020202020204" pitchFamily="34" charset="0"/>
                <a:cs typeface="Arial" panose="020B0604020202020204" pitchFamily="34" charset="0"/>
              </a:rPr>
              <a:t>The right to life</a:t>
            </a:r>
            <a:r>
              <a:rPr lang="en-GB" dirty="0">
                <a:latin typeface="Arial" panose="020B0604020202020204" pitchFamily="34" charset="0"/>
                <a:cs typeface="Arial" panose="020B0604020202020204" pitchFamily="34" charset="0"/>
              </a:rPr>
              <a:t>, liberty, and personal security.</a:t>
            </a:r>
          </a:p>
          <a:p>
            <a:r>
              <a:rPr lang="en-GB" dirty="0">
                <a:latin typeface="Arial" panose="020B0604020202020204" pitchFamily="34" charset="0"/>
                <a:cs typeface="Arial" panose="020B0604020202020204" pitchFamily="34" charset="0"/>
              </a:rPr>
              <a:t>Freedom from torture and degrading treatment.</a:t>
            </a:r>
          </a:p>
          <a:p>
            <a:r>
              <a:rPr lang="en-GB" dirty="0">
                <a:latin typeface="Arial" panose="020B0604020202020204" pitchFamily="34" charset="0"/>
                <a:cs typeface="Arial" panose="020B0604020202020204" pitchFamily="34" charset="0"/>
              </a:rPr>
              <a:t>The right to </a:t>
            </a:r>
            <a:r>
              <a:rPr lang="en-GB" b="1" dirty="0">
                <a:latin typeface="Arial" panose="020B0604020202020204" pitchFamily="34" charset="0"/>
                <a:cs typeface="Arial" panose="020B0604020202020204" pitchFamily="34" charset="0"/>
              </a:rPr>
              <a:t>equality before the law</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The right to a fair trial.</a:t>
            </a:r>
          </a:p>
          <a:p>
            <a:r>
              <a:rPr lang="en-GB" dirty="0">
                <a:latin typeface="Arial" panose="020B0604020202020204" pitchFamily="34" charset="0"/>
                <a:cs typeface="Arial" panose="020B0604020202020204" pitchFamily="34" charset="0"/>
              </a:rPr>
              <a:t>The right to </a:t>
            </a:r>
            <a:r>
              <a:rPr lang="en-GB" b="1" dirty="0">
                <a:latin typeface="Arial" panose="020B0604020202020204" pitchFamily="34" charset="0"/>
                <a:cs typeface="Arial" panose="020B0604020202020204" pitchFamily="34" charset="0"/>
              </a:rPr>
              <a:t>privacy</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Freedom of </a:t>
            </a:r>
            <a:r>
              <a:rPr lang="en-GB" b="1" dirty="0">
                <a:latin typeface="Arial" panose="020B0604020202020204" pitchFamily="34" charset="0"/>
                <a:cs typeface="Arial" panose="020B0604020202020204" pitchFamily="34" charset="0"/>
              </a:rPr>
              <a:t>belief and religion</a:t>
            </a:r>
            <a:r>
              <a:rPr lang="en-GB" dirty="0">
                <a:latin typeface="Arial" panose="020B0604020202020204" pitchFamily="34" charset="0"/>
                <a:cs typeface="Arial" panose="020B0604020202020204" pitchFamily="34" charset="0"/>
              </a:rPr>
              <a:t>.</a:t>
            </a:r>
          </a:p>
          <a:p>
            <a:r>
              <a:rPr lang="en-GB" b="1" dirty="0">
                <a:latin typeface="Arial" panose="020B0604020202020204" pitchFamily="34" charset="0"/>
                <a:cs typeface="Arial" panose="020B0604020202020204" pitchFamily="34" charset="0"/>
              </a:rPr>
              <a:t>Freedom of opinion</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85457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Equality Act (2010)</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A legal framework to protect the rights of individuals and </a:t>
            </a:r>
            <a:r>
              <a:rPr lang="en-GB" dirty="0" err="1">
                <a:latin typeface="Arial" panose="020B0604020202020204" pitchFamily="34" charset="0"/>
                <a:cs typeface="Arial" panose="020B0604020202020204" pitchFamily="34" charset="0"/>
              </a:rPr>
              <a:t>and</a:t>
            </a:r>
            <a:r>
              <a:rPr lang="en-GB" dirty="0">
                <a:latin typeface="Arial" panose="020B0604020202020204" pitchFamily="34" charset="0"/>
                <a:cs typeface="Arial" panose="020B0604020202020204" pitchFamily="34" charset="0"/>
              </a:rPr>
              <a:t> advance Equality</a:t>
            </a:r>
          </a:p>
          <a:p>
            <a:r>
              <a:rPr lang="en-GB" dirty="0">
                <a:latin typeface="Arial" panose="020B0604020202020204" pitchFamily="34" charset="0"/>
                <a:cs typeface="Arial" panose="020B0604020202020204" pitchFamily="34" charset="0"/>
              </a:rPr>
              <a:t>The Act provides a legal framework to protect the rights of individuals and advance equality of opportunity for all.</a:t>
            </a:r>
          </a:p>
          <a:p>
            <a:r>
              <a:rPr lang="en-GB" dirty="0">
                <a:latin typeface="Arial" panose="020B0604020202020204" pitchFamily="34" charset="0"/>
                <a:cs typeface="Arial" panose="020B0604020202020204" pitchFamily="34" charset="0"/>
              </a:rPr>
              <a:t>It provides Britain with a discrimination law which protects individuals from unfair treatment and promotes a fair and more equal society</a:t>
            </a:r>
          </a:p>
        </p:txBody>
      </p:sp>
      <p:sp>
        <p:nvSpPr>
          <p:cNvPr id="4" name="TextBox 3"/>
          <p:cNvSpPr txBox="1"/>
          <p:nvPr/>
        </p:nvSpPr>
        <p:spPr>
          <a:xfrm>
            <a:off x="10088380" y="5506536"/>
            <a:ext cx="1933731" cy="369332"/>
          </a:xfrm>
          <a:prstGeom prst="rect">
            <a:avLst/>
          </a:prstGeom>
          <a:noFill/>
        </p:spPr>
        <p:txBody>
          <a:bodyPr wrap="square" rtlCol="0">
            <a:spAutoFit/>
          </a:bodyPr>
          <a:lstStyle/>
          <a:p>
            <a:r>
              <a:rPr lang="en-GB" dirty="0"/>
              <a:t>(EHCRC, 2019)</a:t>
            </a:r>
          </a:p>
        </p:txBody>
      </p:sp>
    </p:spTree>
    <p:extLst>
      <p:ext uri="{BB962C8B-B14F-4D97-AF65-F5344CB8AC3E}">
        <p14:creationId xmlns:p14="http://schemas.microsoft.com/office/powerpoint/2010/main" val="17139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Equality Act (2010)</a:t>
            </a:r>
          </a:p>
        </p:txBody>
      </p:sp>
      <p:sp>
        <p:nvSpPr>
          <p:cNvPr id="3" name="Content Placeholder 2"/>
          <p:cNvSpPr>
            <a:spLocks noGrp="1"/>
          </p:cNvSpPr>
          <p:nvPr>
            <p:ph idx="1"/>
          </p:nvPr>
        </p:nvSpPr>
        <p:spPr/>
        <p:txBody>
          <a:bodyPr>
            <a:normAutofit fontScale="77500" lnSpcReduction="20000"/>
          </a:bodyPr>
          <a:lstStyle/>
          <a:p>
            <a:r>
              <a:rPr lang="en-GB" u="sng" dirty="0">
                <a:latin typeface="Arial" panose="020B0604020202020204" pitchFamily="34" charset="0"/>
                <a:cs typeface="Arial" panose="020B0604020202020204" pitchFamily="34" charset="0"/>
                <a:hlinkClick r:id="rId2" tooltip="Age discrimination"/>
              </a:rPr>
              <a:t>age</a:t>
            </a:r>
            <a:endParaRPr lang="en-GB" dirty="0">
              <a:latin typeface="Arial" panose="020B0604020202020204" pitchFamily="34" charset="0"/>
              <a:cs typeface="Arial" panose="020B0604020202020204" pitchFamily="34" charset="0"/>
            </a:endParaRPr>
          </a:p>
          <a:p>
            <a:r>
              <a:rPr lang="en-GB" u="sng" dirty="0">
                <a:latin typeface="Arial" panose="020B0604020202020204" pitchFamily="34" charset="0"/>
                <a:cs typeface="Arial" panose="020B0604020202020204" pitchFamily="34" charset="0"/>
                <a:hlinkClick r:id="rId3"/>
              </a:rPr>
              <a:t>disability</a:t>
            </a:r>
            <a:endParaRPr lang="en-GB" dirty="0">
              <a:latin typeface="Arial" panose="020B0604020202020204" pitchFamily="34" charset="0"/>
              <a:cs typeface="Arial" panose="020B0604020202020204" pitchFamily="34" charset="0"/>
            </a:endParaRPr>
          </a:p>
          <a:p>
            <a:r>
              <a:rPr lang="en-GB" u="sng" dirty="0">
                <a:latin typeface="Arial" panose="020B0604020202020204" pitchFamily="34" charset="0"/>
                <a:cs typeface="Arial" panose="020B0604020202020204" pitchFamily="34" charset="0"/>
                <a:hlinkClick r:id="rId4" tooltip="Gender Reassignment discrimination"/>
              </a:rPr>
              <a:t>gender reassignment</a:t>
            </a:r>
            <a:endParaRPr lang="en-GB" dirty="0">
              <a:latin typeface="Arial" panose="020B0604020202020204" pitchFamily="34" charset="0"/>
              <a:cs typeface="Arial" panose="020B0604020202020204" pitchFamily="34" charset="0"/>
            </a:endParaRPr>
          </a:p>
          <a:p>
            <a:r>
              <a:rPr lang="en-GB" u="sng" dirty="0">
                <a:latin typeface="Arial" panose="020B0604020202020204" pitchFamily="34" charset="0"/>
                <a:cs typeface="Arial" panose="020B0604020202020204" pitchFamily="34" charset="0"/>
                <a:hlinkClick r:id="rId5" tooltip="Marriage and Civil Partnership discrimination"/>
              </a:rPr>
              <a:t>marriage and civil partnership</a:t>
            </a:r>
            <a:endParaRPr lang="en-GB" dirty="0">
              <a:latin typeface="Arial" panose="020B0604020202020204" pitchFamily="34" charset="0"/>
              <a:cs typeface="Arial" panose="020B0604020202020204" pitchFamily="34" charset="0"/>
            </a:endParaRPr>
          </a:p>
          <a:p>
            <a:r>
              <a:rPr lang="en-GB" u="sng" dirty="0">
                <a:latin typeface="Arial" panose="020B0604020202020204" pitchFamily="34" charset="0"/>
                <a:cs typeface="Arial" panose="020B0604020202020204" pitchFamily="34" charset="0"/>
                <a:hlinkClick r:id="rId6"/>
              </a:rPr>
              <a:t>pregnancy and maternity</a:t>
            </a:r>
            <a:endParaRPr lang="en-GB" dirty="0">
              <a:latin typeface="Arial" panose="020B0604020202020204" pitchFamily="34" charset="0"/>
              <a:cs typeface="Arial" panose="020B0604020202020204" pitchFamily="34" charset="0"/>
            </a:endParaRPr>
          </a:p>
          <a:p>
            <a:r>
              <a:rPr lang="en-GB" u="sng" dirty="0">
                <a:latin typeface="Arial" panose="020B0604020202020204" pitchFamily="34" charset="0"/>
                <a:cs typeface="Arial" panose="020B0604020202020204" pitchFamily="34" charset="0"/>
                <a:hlinkClick r:id="rId7" tooltip="Race discrimination"/>
              </a:rPr>
              <a:t>race</a:t>
            </a:r>
            <a:endParaRPr lang="en-GB" dirty="0">
              <a:latin typeface="Arial" panose="020B0604020202020204" pitchFamily="34" charset="0"/>
              <a:cs typeface="Arial" panose="020B0604020202020204" pitchFamily="34" charset="0"/>
            </a:endParaRPr>
          </a:p>
          <a:p>
            <a:r>
              <a:rPr lang="en-GB" u="sng" dirty="0">
                <a:latin typeface="Arial" panose="020B0604020202020204" pitchFamily="34" charset="0"/>
                <a:cs typeface="Arial" panose="020B0604020202020204" pitchFamily="34" charset="0"/>
                <a:hlinkClick r:id="rId8"/>
              </a:rPr>
              <a:t>religion or belief</a:t>
            </a:r>
            <a:endParaRPr lang="en-GB" dirty="0">
              <a:latin typeface="Arial" panose="020B0604020202020204" pitchFamily="34" charset="0"/>
              <a:cs typeface="Arial" panose="020B0604020202020204" pitchFamily="34" charset="0"/>
            </a:endParaRPr>
          </a:p>
          <a:p>
            <a:r>
              <a:rPr lang="en-GB" u="sng" dirty="0">
                <a:latin typeface="Arial" panose="020B0604020202020204" pitchFamily="34" charset="0"/>
                <a:cs typeface="Arial" panose="020B0604020202020204" pitchFamily="34" charset="0"/>
                <a:hlinkClick r:id="rId9" tooltip="Sex discrimination"/>
              </a:rPr>
              <a:t>sex</a:t>
            </a:r>
            <a:endParaRPr lang="en-GB" dirty="0">
              <a:latin typeface="Arial" panose="020B0604020202020204" pitchFamily="34" charset="0"/>
              <a:cs typeface="Arial" panose="020B0604020202020204" pitchFamily="34" charset="0"/>
            </a:endParaRPr>
          </a:p>
          <a:p>
            <a:r>
              <a:rPr lang="en-GB" u="sng" dirty="0">
                <a:latin typeface="Arial" panose="020B0604020202020204" pitchFamily="34" charset="0"/>
                <a:cs typeface="Arial" panose="020B0604020202020204" pitchFamily="34" charset="0"/>
                <a:hlinkClick r:id="rId10" tooltip="Sexual Orientation discrimination"/>
              </a:rPr>
              <a:t>sexual orientation</a:t>
            </a: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803567" y="5506536"/>
            <a:ext cx="193373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(EHCRC, 2020)</a:t>
            </a:r>
          </a:p>
        </p:txBody>
      </p:sp>
    </p:spTree>
    <p:extLst>
      <p:ext uri="{BB962C8B-B14F-4D97-AF65-F5344CB8AC3E}">
        <p14:creationId xmlns:p14="http://schemas.microsoft.com/office/powerpoint/2010/main" val="1446258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Care Act (2014)</a:t>
            </a:r>
          </a:p>
        </p:txBody>
      </p:sp>
      <p:sp>
        <p:nvSpPr>
          <p:cNvPr id="3" name="Content Placeholder 2"/>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Under the Care Act, local authorities have to make sure that people who live in their areas:</a:t>
            </a:r>
          </a:p>
          <a:p>
            <a:pPr>
              <a:buFont typeface="Arial" panose="020B0604020202020204" pitchFamily="34" charset="0"/>
              <a:buChar char="•"/>
            </a:pPr>
            <a:r>
              <a:rPr lang="en-GB" dirty="0">
                <a:latin typeface="Arial" panose="020B0604020202020204" pitchFamily="34" charset="0"/>
                <a:cs typeface="Arial" panose="020B0604020202020204" pitchFamily="34" charset="0"/>
              </a:rPr>
              <a:t>Receive services that prevent their care needs from becoming more serious, or delay the impact of their needs</a:t>
            </a:r>
          </a:p>
          <a:p>
            <a:pPr>
              <a:buFont typeface="Arial" panose="020B0604020202020204" pitchFamily="34" charset="0"/>
              <a:buChar char="•"/>
            </a:pPr>
            <a:r>
              <a:rPr lang="en-GB" dirty="0">
                <a:latin typeface="Arial" panose="020B0604020202020204" pitchFamily="34" charset="0"/>
                <a:cs typeface="Arial" panose="020B0604020202020204" pitchFamily="34" charset="0"/>
              </a:rPr>
              <a:t>Can get the information and advice they need to make good decisions about care and support</a:t>
            </a:r>
          </a:p>
          <a:p>
            <a:pPr>
              <a:buFont typeface="Arial" panose="020B0604020202020204" pitchFamily="34" charset="0"/>
              <a:buChar char="•"/>
            </a:pPr>
            <a:r>
              <a:rPr lang="en-GB" dirty="0">
                <a:latin typeface="Arial" panose="020B0604020202020204" pitchFamily="34" charset="0"/>
                <a:cs typeface="Arial" panose="020B0604020202020204" pitchFamily="34" charset="0"/>
              </a:rPr>
              <a:t>Have a range of provision of high quality, appropriate services to choose from</a:t>
            </a:r>
          </a:p>
        </p:txBody>
      </p:sp>
    </p:spTree>
    <p:extLst>
      <p:ext uri="{BB962C8B-B14F-4D97-AF65-F5344CB8AC3E}">
        <p14:creationId xmlns:p14="http://schemas.microsoft.com/office/powerpoint/2010/main" val="2652412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Care Act (2014)</a:t>
            </a:r>
          </a:p>
        </p:txBody>
      </p:sp>
      <p:sp>
        <p:nvSpPr>
          <p:cNvPr id="3" name="Content Placeholder 2"/>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The Care Act aims to ensure the wellbeing of people in need of care and support services.</a:t>
            </a:r>
          </a:p>
          <a:p>
            <a:pPr marL="0" indent="0">
              <a:buNone/>
            </a:pPr>
            <a:r>
              <a:rPr lang="en-GB" dirty="0">
                <a:latin typeface="Arial" panose="020B0604020202020204" pitchFamily="34" charset="0"/>
                <a:cs typeface="Arial" panose="020B0604020202020204" pitchFamily="34" charset="0"/>
              </a:rPr>
              <a:t>It also aims to bring about the personalisation of care services, putting the person at the centre of the process (person centred practice</a:t>
            </a:r>
          </a:p>
          <a:p>
            <a:pPr marL="0" indent="0">
              <a:buNone/>
            </a:pPr>
            <a:r>
              <a:rPr lang="en-GB" b="1" dirty="0">
                <a:latin typeface="Arial" panose="020B0604020202020204" pitchFamily="34" charset="0"/>
                <a:cs typeface="Arial" panose="020B0604020202020204" pitchFamily="34" charset="0"/>
              </a:rPr>
              <a:t>Care Act 2014- </a:t>
            </a:r>
            <a:r>
              <a:rPr lang="en-GB" dirty="0">
                <a:latin typeface="Arial" panose="020B0604020202020204" pitchFamily="34" charset="0"/>
                <a:cs typeface="Arial" panose="020B0604020202020204" pitchFamily="34" charset="0"/>
              </a:rPr>
              <a:t>(s.43) LA’s must have a Safeguarding Adults Board </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1251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Care Act (2014)</a:t>
            </a:r>
          </a:p>
        </p:txBody>
      </p:sp>
      <p:sp>
        <p:nvSpPr>
          <p:cNvPr id="3" name="Content Placeholder 2"/>
          <p:cNvSpPr>
            <a:spLocks noGrp="1"/>
          </p:cNvSpPr>
          <p:nvPr>
            <p:ph idx="1"/>
          </p:nvPr>
        </p:nvSpPr>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Six Principles</a:t>
            </a:r>
          </a:p>
          <a:p>
            <a:r>
              <a:rPr lang="en-GB" dirty="0">
                <a:latin typeface="Arial" panose="020B0604020202020204" pitchFamily="34" charset="0"/>
                <a:cs typeface="Arial" panose="020B0604020202020204" pitchFamily="34" charset="0"/>
              </a:rPr>
              <a:t>Empowerment.</a:t>
            </a:r>
          </a:p>
          <a:p>
            <a:r>
              <a:rPr lang="en-GB" dirty="0">
                <a:latin typeface="Arial" panose="020B0604020202020204" pitchFamily="34" charset="0"/>
                <a:cs typeface="Arial" panose="020B0604020202020204" pitchFamily="34" charset="0"/>
              </a:rPr>
              <a:t>Protection.</a:t>
            </a:r>
          </a:p>
          <a:p>
            <a:r>
              <a:rPr lang="en-GB" dirty="0">
                <a:latin typeface="Arial" panose="020B0604020202020204" pitchFamily="34" charset="0"/>
                <a:cs typeface="Arial" panose="020B0604020202020204" pitchFamily="34" charset="0"/>
              </a:rPr>
              <a:t>Prevention.</a:t>
            </a:r>
          </a:p>
          <a:p>
            <a:r>
              <a:rPr lang="en-GB" dirty="0">
                <a:latin typeface="Arial" panose="020B0604020202020204" pitchFamily="34" charset="0"/>
                <a:cs typeface="Arial" panose="020B0604020202020204" pitchFamily="34" charset="0"/>
              </a:rPr>
              <a:t>Proportionality.</a:t>
            </a:r>
          </a:p>
          <a:p>
            <a:r>
              <a:rPr lang="en-GB" dirty="0">
                <a:latin typeface="Arial" panose="020B0604020202020204" pitchFamily="34" charset="0"/>
                <a:cs typeface="Arial" panose="020B0604020202020204" pitchFamily="34" charset="0"/>
              </a:rPr>
              <a:t>Partnership.</a:t>
            </a:r>
          </a:p>
          <a:p>
            <a:r>
              <a:rPr lang="en-GB" dirty="0">
                <a:latin typeface="Arial" panose="020B0604020202020204" pitchFamily="34" charset="0"/>
                <a:cs typeface="Arial" panose="020B0604020202020204" pitchFamily="34" charset="0"/>
              </a:rPr>
              <a:t>Accountability</a:t>
            </a:r>
          </a:p>
        </p:txBody>
      </p:sp>
    </p:spTree>
    <p:extLst>
      <p:ext uri="{BB962C8B-B14F-4D97-AF65-F5344CB8AC3E}">
        <p14:creationId xmlns:p14="http://schemas.microsoft.com/office/powerpoint/2010/main" val="3714078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Task…20 minutes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Can you look at current Health and Social Care Policy in the UK today</a:t>
            </a:r>
          </a:p>
          <a:p>
            <a:r>
              <a:rPr lang="en-GB" dirty="0">
                <a:latin typeface="Arial" panose="020B0604020202020204" pitchFamily="34" charset="0"/>
                <a:cs typeface="Arial" panose="020B0604020202020204" pitchFamily="34" charset="0"/>
              </a:rPr>
              <a:t>Which of these would be relevant to Older People?</a:t>
            </a:r>
          </a:p>
          <a:p>
            <a:r>
              <a:rPr lang="en-GB" dirty="0">
                <a:latin typeface="Arial" panose="020B0604020202020204" pitchFamily="34" charset="0"/>
                <a:cs typeface="Arial" panose="020B0604020202020204" pitchFamily="34" charset="0"/>
              </a:rPr>
              <a:t>Look at this website</a:t>
            </a:r>
          </a:p>
        </p:txBody>
      </p:sp>
    </p:spTree>
    <p:extLst>
      <p:ext uri="{BB962C8B-B14F-4D97-AF65-F5344CB8AC3E}">
        <p14:creationId xmlns:p14="http://schemas.microsoft.com/office/powerpoint/2010/main" val="32199621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6DED1-87E2-425F-9A6F-596FC4E419DD}"/>
              </a:ext>
            </a:extLst>
          </p:cNvPr>
          <p:cNvSpPr>
            <a:spLocks noGrp="1"/>
          </p:cNvSpPr>
          <p:nvPr>
            <p:ph type="title"/>
          </p:nvPr>
        </p:nvSpPr>
        <p:spPr>
          <a:xfrm>
            <a:off x="609600" y="1035583"/>
            <a:ext cx="10972800" cy="1143000"/>
          </a:xfrm>
        </p:spPr>
        <p:txBody>
          <a:bodyPr/>
          <a:lstStyle/>
          <a:p>
            <a:r>
              <a:rPr lang="en-GB" sz="5400" b="1" dirty="0">
                <a:latin typeface="Arial" panose="020B0604020202020204" pitchFamily="34" charset="0"/>
                <a:cs typeface="Arial" panose="020B0604020202020204" pitchFamily="34" charset="0"/>
              </a:rPr>
              <a:t>Abuse</a:t>
            </a:r>
            <a:r>
              <a:rPr lang="en-GB" b="1" dirty="0">
                <a:latin typeface="Arial" panose="020B0604020202020204" pitchFamily="34" charset="0"/>
                <a:cs typeface="Arial" panose="020B0604020202020204" pitchFamily="34" charset="0"/>
              </a:rPr>
              <a:t>- Policy and Legislation</a:t>
            </a:r>
          </a:p>
        </p:txBody>
      </p:sp>
      <p:sp>
        <p:nvSpPr>
          <p:cNvPr id="3" name="Content Placeholder 2">
            <a:extLst>
              <a:ext uri="{FF2B5EF4-FFF2-40B4-BE49-F238E27FC236}">
                <a16:creationId xmlns:a16="http://schemas.microsoft.com/office/drawing/2014/main" id="{E76A2140-327D-4ACA-9F44-14C28CF82BE1}"/>
              </a:ext>
            </a:extLst>
          </p:cNvPr>
          <p:cNvSpPr>
            <a:spLocks noGrp="1"/>
          </p:cNvSpPr>
          <p:nvPr>
            <p:ph idx="1"/>
          </p:nvPr>
        </p:nvSpPr>
        <p:spPr>
          <a:xfrm>
            <a:off x="904067" y="2767518"/>
            <a:ext cx="10972800" cy="3917032"/>
          </a:xfrm>
        </p:spPr>
        <p:txBody>
          <a:bodyPr/>
          <a:lstStyle/>
          <a:p>
            <a:pPr marL="0" indent="0">
              <a:buNone/>
            </a:pPr>
            <a:r>
              <a:rPr lang="en-GB" sz="3600" dirty="0">
                <a:latin typeface="Arial" panose="020B0604020202020204" pitchFamily="34" charset="0"/>
                <a:cs typeface="Arial" panose="020B0604020202020204" pitchFamily="34" charset="0"/>
              </a:rPr>
              <a:t>Which legislation is relevant to Elder abuse..?</a:t>
            </a:r>
          </a:p>
          <a:p>
            <a:pPr marL="0" indent="0">
              <a:buNone/>
            </a:pPr>
            <a:endParaRPr lang="en-GB" sz="36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Think about this, look online and feed back</a:t>
            </a:r>
          </a:p>
        </p:txBody>
      </p:sp>
      <p:sp>
        <p:nvSpPr>
          <p:cNvPr id="4" name="Date Placeholder 3">
            <a:extLst>
              <a:ext uri="{FF2B5EF4-FFF2-40B4-BE49-F238E27FC236}">
                <a16:creationId xmlns:a16="http://schemas.microsoft.com/office/drawing/2014/main" id="{2773C3C5-F2DB-4ADB-91CE-4FEE988CA63B}"/>
              </a:ext>
            </a:extLst>
          </p:cNvPr>
          <p:cNvSpPr>
            <a:spLocks noGrp="1"/>
          </p:cNvSpPr>
          <p:nvPr>
            <p:ph type="dt" sz="half" idx="10"/>
          </p:nvPr>
        </p:nvSpPr>
        <p:spPr/>
        <p:txBody>
          <a:bodyPr/>
          <a:lstStyle/>
          <a:p>
            <a:pPr>
              <a:defRPr/>
            </a:pPr>
            <a:fld id="{ADEE70DA-8F40-C645-B0B2-ACC5C58BB2BA}" type="datetime1">
              <a:rPr lang="en-GB" altLang="en-US" smtClean="0"/>
              <a:pPr>
                <a:defRPr/>
              </a:pPr>
              <a:t>13/02/2023</a:t>
            </a:fld>
            <a:endParaRPr lang="en-GB" altLang="en-US" dirty="0"/>
          </a:p>
        </p:txBody>
      </p:sp>
      <p:sp>
        <p:nvSpPr>
          <p:cNvPr id="5" name="Slide Number Placeholder 4">
            <a:extLst>
              <a:ext uri="{FF2B5EF4-FFF2-40B4-BE49-F238E27FC236}">
                <a16:creationId xmlns:a16="http://schemas.microsoft.com/office/drawing/2014/main" id="{5C4B0B29-B70B-4B47-831E-9FC0ED52C496}"/>
              </a:ext>
            </a:extLst>
          </p:cNvPr>
          <p:cNvSpPr>
            <a:spLocks noGrp="1"/>
          </p:cNvSpPr>
          <p:nvPr>
            <p:ph type="sldNum" sz="quarter" idx="12"/>
          </p:nvPr>
        </p:nvSpPr>
        <p:spPr/>
        <p:txBody>
          <a:bodyPr/>
          <a:lstStyle/>
          <a:p>
            <a:pPr>
              <a:defRPr/>
            </a:pPr>
            <a:fld id="{B4C3F47E-DD02-FB45-82B3-7F77F7ED4894}" type="slidenum">
              <a:rPr lang="en-GB" altLang="en-US" smtClean="0"/>
              <a:pPr>
                <a:defRPr/>
              </a:pPr>
              <a:t>18</a:t>
            </a:fld>
            <a:endParaRPr lang="en-GB" altLang="en-US"/>
          </a:p>
        </p:txBody>
      </p:sp>
    </p:spTree>
    <p:extLst>
      <p:ext uri="{BB962C8B-B14F-4D97-AF65-F5344CB8AC3E}">
        <p14:creationId xmlns:p14="http://schemas.microsoft.com/office/powerpoint/2010/main" val="78630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EC3D-2B75-3546-8251-7B4F7BE8C7A1}"/>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Elder Abuse</a:t>
            </a:r>
          </a:p>
        </p:txBody>
      </p:sp>
      <p:sp>
        <p:nvSpPr>
          <p:cNvPr id="3" name="Content Placeholder 2">
            <a:extLst>
              <a:ext uri="{FF2B5EF4-FFF2-40B4-BE49-F238E27FC236}">
                <a16:creationId xmlns:a16="http://schemas.microsoft.com/office/drawing/2014/main" id="{F85454B0-EE49-0643-9C73-6C562740B8A7}"/>
              </a:ext>
            </a:extLst>
          </p:cNvPr>
          <p:cNvSpPr>
            <a:spLocks noGrp="1"/>
          </p:cNvSpPr>
          <p:nvPr>
            <p:ph idx="1"/>
          </p:nvPr>
        </p:nvSpPr>
        <p:spPr>
          <a:xfrm>
            <a:off x="715004" y="2613486"/>
            <a:ext cx="11722888" cy="3917032"/>
          </a:xfrm>
        </p:spPr>
        <p:txBody>
          <a:bodyPr/>
          <a:lstStyle/>
          <a:p>
            <a:r>
              <a:rPr lang="en-US" dirty="0">
                <a:latin typeface="Arial" panose="020B0604020202020204" pitchFamily="34" charset="0"/>
                <a:cs typeface="Arial" panose="020B0604020202020204" pitchFamily="34" charset="0"/>
              </a:rPr>
              <a:t>There is no specific legislation on </a:t>
            </a:r>
            <a:r>
              <a:rPr lang="en-US" b="1" dirty="0">
                <a:latin typeface="Arial" panose="020B0604020202020204" pitchFamily="34" charset="0"/>
                <a:cs typeface="Arial" panose="020B0604020202020204" pitchFamily="34" charset="0"/>
              </a:rPr>
              <a:t>elder abuse</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This is something that older people’s organisations are trying to address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Is </a:t>
            </a:r>
            <a:r>
              <a:rPr lang="en-US" b="1" dirty="0">
                <a:latin typeface="Arial" panose="020B0604020202020204" pitchFamily="34" charset="0"/>
                <a:cs typeface="Arial" panose="020B0604020202020204" pitchFamily="34" charset="0"/>
              </a:rPr>
              <a:t>elder abuse </a:t>
            </a:r>
            <a:r>
              <a:rPr lang="en-US" dirty="0">
                <a:latin typeface="Arial" panose="020B0604020202020204" pitchFamily="34" charset="0"/>
                <a:cs typeface="Arial" panose="020B0604020202020204" pitchFamily="34" charset="0"/>
              </a:rPr>
              <a:t>a hate crime? If it is, what could this mean?</a:t>
            </a:r>
          </a:p>
          <a:p>
            <a:endParaRPr lang="en-US"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CD84F31-1446-B644-8E3B-1CA739635EED}"/>
              </a:ext>
            </a:extLst>
          </p:cNvPr>
          <p:cNvSpPr>
            <a:spLocks noGrp="1"/>
          </p:cNvSpPr>
          <p:nvPr>
            <p:ph type="dt" sz="half" idx="10"/>
          </p:nvPr>
        </p:nvSpPr>
        <p:spPr/>
        <p:txBody>
          <a:bodyPr/>
          <a:lstStyle/>
          <a:p>
            <a:pPr>
              <a:defRPr/>
            </a:pPr>
            <a:fld id="{ADEE70DA-8F40-C645-B0B2-ACC5C58BB2BA}" type="datetime1">
              <a:rPr lang="en-GB" altLang="en-US" smtClean="0"/>
              <a:pPr>
                <a:defRPr/>
              </a:pPr>
              <a:t>13/02/2023</a:t>
            </a:fld>
            <a:endParaRPr lang="en-GB" altLang="en-US" dirty="0"/>
          </a:p>
        </p:txBody>
      </p:sp>
      <p:sp>
        <p:nvSpPr>
          <p:cNvPr id="5" name="Slide Number Placeholder 4">
            <a:extLst>
              <a:ext uri="{FF2B5EF4-FFF2-40B4-BE49-F238E27FC236}">
                <a16:creationId xmlns:a16="http://schemas.microsoft.com/office/drawing/2014/main" id="{4C76821D-44F5-7541-8C9F-A8F63256F380}"/>
              </a:ext>
            </a:extLst>
          </p:cNvPr>
          <p:cNvSpPr>
            <a:spLocks noGrp="1"/>
          </p:cNvSpPr>
          <p:nvPr>
            <p:ph type="sldNum" sz="quarter" idx="12"/>
          </p:nvPr>
        </p:nvSpPr>
        <p:spPr/>
        <p:txBody>
          <a:bodyPr/>
          <a:lstStyle/>
          <a:p>
            <a:pPr>
              <a:defRPr/>
            </a:pPr>
            <a:fld id="{B4C3F47E-DD02-FB45-82B3-7F77F7ED4894}" type="slidenum">
              <a:rPr lang="en-GB" altLang="en-US" smtClean="0"/>
              <a:pPr>
                <a:defRPr/>
              </a:pPr>
              <a:t>19</a:t>
            </a:fld>
            <a:endParaRPr lang="en-GB" altLang="en-US"/>
          </a:p>
        </p:txBody>
      </p:sp>
    </p:spTree>
    <p:extLst>
      <p:ext uri="{BB962C8B-B14F-4D97-AF65-F5344CB8AC3E}">
        <p14:creationId xmlns:p14="http://schemas.microsoft.com/office/powerpoint/2010/main" val="1934721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93D50-12CF-4D54-8A4A-11F6BE97031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Legislation…</a:t>
            </a:r>
          </a:p>
        </p:txBody>
      </p:sp>
      <p:sp>
        <p:nvSpPr>
          <p:cNvPr id="3" name="Content Placeholder 2">
            <a:extLst>
              <a:ext uri="{FF2B5EF4-FFF2-40B4-BE49-F238E27FC236}">
                <a16:creationId xmlns:a16="http://schemas.microsoft.com/office/drawing/2014/main" id="{671D84CA-5198-45D6-ADD1-07CADA743107}"/>
              </a:ext>
            </a:extLst>
          </p:cNvPr>
          <p:cNvSpPr>
            <a:spLocks noGrp="1"/>
          </p:cNvSpPr>
          <p:nvPr>
            <p:ph idx="1"/>
          </p:nvPr>
        </p:nvSpPr>
        <p:spPr>
          <a:xfrm>
            <a:off x="581023" y="2528356"/>
            <a:ext cx="10315574" cy="3910543"/>
          </a:xfrm>
        </p:spPr>
        <p:txBody>
          <a:bodyPr>
            <a:normAutofit fontScale="70000" lnSpcReduction="20000"/>
          </a:bodyPr>
          <a:lstStyle/>
          <a:p>
            <a:r>
              <a:rPr lang="en-GB" sz="3200" b="1" dirty="0">
                <a:latin typeface="Arial" panose="020B0604020202020204" pitchFamily="34" charset="0"/>
                <a:cs typeface="Arial" panose="020B0604020202020204" pitchFamily="34" charset="0"/>
              </a:rPr>
              <a:t>Health and Social Care Act 2012- </a:t>
            </a:r>
            <a:r>
              <a:rPr lang="en-GB" sz="3200" dirty="0">
                <a:latin typeface="Arial" panose="020B0604020202020204" pitchFamily="34" charset="0"/>
                <a:cs typeface="Arial" panose="020B0604020202020204" pitchFamily="34" charset="0"/>
              </a:rPr>
              <a:t>(s.13) Safeguards service users and makes providers responsible for having </a:t>
            </a:r>
            <a:r>
              <a:rPr lang="en-GB" sz="3200" b="0" i="0" dirty="0">
                <a:solidFill>
                  <a:srgbClr val="3E3E35"/>
                </a:solidFill>
                <a:effectLst/>
                <a:latin typeface="Arial" panose="020B0604020202020204" pitchFamily="34" charset="0"/>
                <a:cs typeface="Arial" panose="020B0604020202020204" pitchFamily="34" charset="0"/>
              </a:rPr>
              <a:t>robust procedures and processes to prevent people using the service from being abused by staff or other people they may have contact with when using the service, including visitors. </a:t>
            </a:r>
          </a:p>
          <a:p>
            <a:r>
              <a:rPr lang="en-GB" sz="3200" b="0" i="0" dirty="0">
                <a:solidFill>
                  <a:srgbClr val="3E3E35"/>
                </a:solidFill>
                <a:effectLst/>
                <a:latin typeface="Arial" panose="020B0604020202020204" pitchFamily="34" charset="0"/>
                <a:cs typeface="Arial" panose="020B0604020202020204" pitchFamily="34" charset="0"/>
              </a:rPr>
              <a:t>Abuse and improper treatment includes care or treatment that is degrading for people and care or treatment that significantly disregards their needs or that involves inappropriate recourse to restraint. For these purposes, 'restraint' includes the use or threat of force, and physical, chemical or mechanical methods of restricting liberty to overcome a person's resistance to the treatment in question</a:t>
            </a:r>
          </a:p>
          <a:p>
            <a:r>
              <a:rPr lang="en-GB" sz="3200" b="0" i="0" dirty="0">
                <a:solidFill>
                  <a:srgbClr val="3E3E35"/>
                </a:solidFill>
                <a:effectLst/>
                <a:latin typeface="Arial" panose="020B0604020202020204" pitchFamily="34" charset="0"/>
                <a:cs typeface="Arial" panose="020B0604020202020204" pitchFamily="34" charset="0"/>
                <a:hlinkClick r:id="rId2"/>
              </a:rPr>
              <a:t>https://www.cqc.org.uk/guidance-providers/regulations-enforcement/regulation-13-safeguarding-service-users-abuse-improper</a:t>
            </a:r>
            <a:r>
              <a:rPr lang="en-GB" sz="3200" b="0" i="0" dirty="0">
                <a:solidFill>
                  <a:srgbClr val="3E3E35"/>
                </a:solidFill>
                <a:effectLst/>
                <a:latin typeface="Arial" panose="020B0604020202020204" pitchFamily="34" charset="0"/>
                <a:cs typeface="Arial" panose="020B0604020202020204" pitchFamily="34" charset="0"/>
              </a:rPr>
              <a:t> </a:t>
            </a:r>
            <a:endParaRPr lang="en-GB" sz="32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8423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93D50-12CF-4D54-8A4A-11F6BE97031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Legislation…(CPS)</a:t>
            </a:r>
          </a:p>
        </p:txBody>
      </p:sp>
      <p:sp>
        <p:nvSpPr>
          <p:cNvPr id="3" name="Content Placeholder 2">
            <a:extLst>
              <a:ext uri="{FF2B5EF4-FFF2-40B4-BE49-F238E27FC236}">
                <a16:creationId xmlns:a16="http://schemas.microsoft.com/office/drawing/2014/main" id="{671D84CA-5198-45D6-ADD1-07CADA743107}"/>
              </a:ext>
            </a:extLst>
          </p:cNvPr>
          <p:cNvSpPr>
            <a:spLocks noGrp="1"/>
          </p:cNvSpPr>
          <p:nvPr>
            <p:ph idx="1"/>
          </p:nvPr>
        </p:nvSpPr>
        <p:spPr>
          <a:xfrm>
            <a:off x="1370903" y="2495238"/>
            <a:ext cx="9601196" cy="3318936"/>
          </a:xfrm>
        </p:spPr>
        <p:txBody>
          <a:bodyPr>
            <a:noAutofit/>
          </a:bodyPr>
          <a:lstStyle/>
          <a:p>
            <a:pPr algn="l">
              <a:buFont typeface="Arial" panose="020B0604020202020204" pitchFamily="34" charset="0"/>
              <a:buChar char="•"/>
            </a:pPr>
            <a:r>
              <a:rPr lang="en-GB" sz="1200" b="0" i="0" dirty="0">
                <a:solidFill>
                  <a:srgbClr val="444444"/>
                </a:solidFill>
                <a:effectLst/>
                <a:latin typeface="Arial" panose="020B0604020202020204" pitchFamily="34" charset="0"/>
                <a:cs typeface="Arial" panose="020B0604020202020204" pitchFamily="34" charset="0"/>
              </a:rPr>
              <a:t>Section 44 </a:t>
            </a:r>
            <a:r>
              <a:rPr lang="en-GB" sz="1200" b="1" i="0" dirty="0">
                <a:solidFill>
                  <a:srgbClr val="444444"/>
                </a:solidFill>
                <a:effectLst/>
                <a:latin typeface="Arial" panose="020B0604020202020204" pitchFamily="34" charset="0"/>
                <a:cs typeface="Arial" panose="020B0604020202020204" pitchFamily="34" charset="0"/>
              </a:rPr>
              <a:t>Mental Capacity Act 2005 </a:t>
            </a:r>
            <a:r>
              <a:rPr lang="en-GB" sz="1200" b="0" i="0" dirty="0">
                <a:solidFill>
                  <a:srgbClr val="444444"/>
                </a:solidFill>
                <a:effectLst/>
                <a:latin typeface="Arial" panose="020B0604020202020204" pitchFamily="34" charset="0"/>
                <a:cs typeface="Arial" panose="020B0604020202020204" pitchFamily="34" charset="0"/>
              </a:rPr>
              <a:t>wilful neglect or ill-treatment of a person lacking capacity;</a:t>
            </a:r>
          </a:p>
          <a:p>
            <a:pPr algn="l">
              <a:buFont typeface="Arial" panose="020B0604020202020204" pitchFamily="34" charset="0"/>
              <a:buChar char="•"/>
            </a:pPr>
            <a:r>
              <a:rPr lang="en-GB" sz="1200" b="0" i="0" dirty="0">
                <a:solidFill>
                  <a:srgbClr val="444444"/>
                </a:solidFill>
                <a:effectLst/>
                <a:latin typeface="Arial" panose="020B0604020202020204" pitchFamily="34" charset="0"/>
                <a:cs typeface="Arial" panose="020B0604020202020204" pitchFamily="34" charset="0"/>
              </a:rPr>
              <a:t>Section 127 </a:t>
            </a:r>
            <a:r>
              <a:rPr lang="en-GB" sz="1200" b="1" i="0" dirty="0">
                <a:solidFill>
                  <a:srgbClr val="444444"/>
                </a:solidFill>
                <a:effectLst/>
                <a:latin typeface="Arial" panose="020B0604020202020204" pitchFamily="34" charset="0"/>
                <a:cs typeface="Arial" panose="020B0604020202020204" pitchFamily="34" charset="0"/>
              </a:rPr>
              <a:t>Mental Health Act 1983 </a:t>
            </a:r>
            <a:r>
              <a:rPr lang="en-GB" sz="1200" b="0" i="0" dirty="0">
                <a:solidFill>
                  <a:srgbClr val="444444"/>
                </a:solidFill>
                <a:effectLst/>
                <a:latin typeface="Arial" panose="020B0604020202020204" pitchFamily="34" charset="0"/>
                <a:cs typeface="Arial" panose="020B0604020202020204" pitchFamily="34" charset="0"/>
              </a:rPr>
              <a:t>ill-treatment of a patients with mental disorder;</a:t>
            </a:r>
          </a:p>
          <a:p>
            <a:pPr algn="l">
              <a:buFont typeface="Arial" panose="020B0604020202020204" pitchFamily="34" charset="0"/>
              <a:buChar char="•"/>
            </a:pPr>
            <a:r>
              <a:rPr lang="en-GB" sz="1200" b="0" i="0" dirty="0">
                <a:solidFill>
                  <a:srgbClr val="444444"/>
                </a:solidFill>
                <a:effectLst/>
                <a:latin typeface="Arial" panose="020B0604020202020204" pitchFamily="34" charset="0"/>
                <a:cs typeface="Arial" panose="020B0604020202020204" pitchFamily="34" charset="0"/>
              </a:rPr>
              <a:t>Sections 20 and 21 of the </a:t>
            </a:r>
            <a:r>
              <a:rPr lang="en-GB" sz="1200" b="1" i="0" dirty="0">
                <a:solidFill>
                  <a:srgbClr val="444444"/>
                </a:solidFill>
                <a:effectLst/>
                <a:latin typeface="Arial" panose="020B0604020202020204" pitchFamily="34" charset="0"/>
                <a:cs typeface="Arial" panose="020B0604020202020204" pitchFamily="34" charset="0"/>
              </a:rPr>
              <a:t>Criminal Justice and Courts Act 2015 </a:t>
            </a:r>
            <a:r>
              <a:rPr lang="en-GB" sz="1200" b="0" i="0" dirty="0">
                <a:solidFill>
                  <a:srgbClr val="444444"/>
                </a:solidFill>
                <a:effectLst/>
                <a:latin typeface="Arial" panose="020B0604020202020204" pitchFamily="34" charset="0"/>
                <a:cs typeface="Arial" panose="020B0604020202020204" pitchFamily="34" charset="0"/>
              </a:rPr>
              <a:t>ill treatment or wilful neglect by care workers or care providers;</a:t>
            </a:r>
          </a:p>
          <a:p>
            <a:pPr>
              <a:buFont typeface="Arial" panose="020B0604020202020204" pitchFamily="34" charset="0"/>
              <a:buChar char="•"/>
            </a:pPr>
            <a:r>
              <a:rPr lang="en-GB" sz="1200" dirty="0">
                <a:solidFill>
                  <a:srgbClr val="444444"/>
                </a:solidFill>
                <a:latin typeface="Arial" panose="020B0604020202020204" pitchFamily="34" charset="0"/>
                <a:cs typeface="Arial" panose="020B0604020202020204" pitchFamily="34" charset="0"/>
              </a:rPr>
              <a:t>Section 76 of the </a:t>
            </a:r>
            <a:r>
              <a:rPr lang="en-GB" sz="1200" b="1" dirty="0">
                <a:solidFill>
                  <a:srgbClr val="444444"/>
                </a:solidFill>
                <a:latin typeface="Arial" panose="020B0604020202020204" pitchFamily="34" charset="0"/>
                <a:cs typeface="Arial" panose="020B0604020202020204" pitchFamily="34" charset="0"/>
              </a:rPr>
              <a:t>Serious Crime Act 2015 </a:t>
            </a:r>
            <a:r>
              <a:rPr lang="en-GB" sz="1200" dirty="0">
                <a:solidFill>
                  <a:srgbClr val="444444"/>
                </a:solidFill>
                <a:latin typeface="Arial" panose="020B0604020202020204" pitchFamily="34" charset="0"/>
                <a:cs typeface="Arial" panose="020B0604020202020204" pitchFamily="34" charset="0"/>
              </a:rPr>
              <a:t>controlling and coercive </a:t>
            </a:r>
            <a:r>
              <a:rPr lang="en-GB" sz="1200" dirty="0" err="1">
                <a:solidFill>
                  <a:srgbClr val="444444"/>
                </a:solidFill>
                <a:latin typeface="Arial" panose="020B0604020202020204" pitchFamily="34" charset="0"/>
                <a:cs typeface="Arial" panose="020B0604020202020204" pitchFamily="34" charset="0"/>
              </a:rPr>
              <a:t>behavior</a:t>
            </a:r>
            <a:r>
              <a:rPr lang="en-GB" sz="1200" dirty="0">
                <a:solidFill>
                  <a:srgbClr val="444444"/>
                </a:solidFill>
                <a:latin typeface="Arial" panose="020B0604020202020204" pitchFamily="34" charset="0"/>
                <a:cs typeface="Arial" panose="020B0604020202020204" pitchFamily="34" charset="0"/>
              </a:rPr>
              <a:t> in an intimate or family relationship;</a:t>
            </a:r>
          </a:p>
          <a:p>
            <a:pPr>
              <a:buFont typeface="Arial" panose="020B0604020202020204" pitchFamily="34" charset="0"/>
              <a:buChar char="•"/>
            </a:pPr>
            <a:r>
              <a:rPr lang="en-GB" sz="1200" dirty="0">
                <a:solidFill>
                  <a:srgbClr val="444444"/>
                </a:solidFill>
                <a:latin typeface="Arial" panose="020B0604020202020204" pitchFamily="34" charset="0"/>
                <a:cs typeface="Arial" panose="020B0604020202020204" pitchFamily="34" charset="0"/>
              </a:rPr>
              <a:t>Section 128 </a:t>
            </a:r>
            <a:r>
              <a:rPr lang="en-GB" sz="1200" b="1" dirty="0">
                <a:solidFill>
                  <a:srgbClr val="444444"/>
                </a:solidFill>
                <a:latin typeface="Arial" panose="020B0604020202020204" pitchFamily="34" charset="0"/>
                <a:cs typeface="Arial" panose="020B0604020202020204" pitchFamily="34" charset="0"/>
              </a:rPr>
              <a:t>Mental Health Act 1959 </a:t>
            </a:r>
            <a:r>
              <a:rPr lang="en-GB" sz="1200" dirty="0">
                <a:solidFill>
                  <a:srgbClr val="444444"/>
                </a:solidFill>
                <a:latin typeface="Arial" panose="020B0604020202020204" pitchFamily="34" charset="0"/>
                <a:cs typeface="Arial" panose="020B0604020202020204" pitchFamily="34" charset="0"/>
              </a:rPr>
              <a:t>offences pre-dating implementation of the Sexual Offences Act 2003, unlawful sexual intercourse with patients/residents suffering mental disorder;</a:t>
            </a:r>
          </a:p>
          <a:p>
            <a:pPr>
              <a:buFont typeface="Arial" panose="020B0604020202020204" pitchFamily="34" charset="0"/>
              <a:buChar char="•"/>
            </a:pPr>
            <a:r>
              <a:rPr lang="en-GB" sz="1200" b="1" dirty="0">
                <a:solidFill>
                  <a:srgbClr val="444444"/>
                </a:solidFill>
                <a:latin typeface="Arial" panose="020B0604020202020204" pitchFamily="34" charset="0"/>
                <a:cs typeface="Arial" panose="020B0604020202020204" pitchFamily="34" charset="0"/>
              </a:rPr>
              <a:t>Corporate Manslaughter and Corporate Homicide Act 2007- </a:t>
            </a:r>
            <a:r>
              <a:rPr lang="en-GB" sz="1200" dirty="0">
                <a:solidFill>
                  <a:srgbClr val="444444"/>
                </a:solidFill>
                <a:latin typeface="Arial" panose="020B0604020202020204" pitchFamily="34" charset="0"/>
                <a:cs typeface="Arial" panose="020B0604020202020204" pitchFamily="34" charset="0"/>
              </a:rPr>
              <a:t>gross breach of duty of care causing a person's death;</a:t>
            </a:r>
          </a:p>
          <a:p>
            <a:pPr>
              <a:buFont typeface="Arial" panose="020B0604020202020204" pitchFamily="34" charset="0"/>
              <a:buChar char="•"/>
            </a:pPr>
            <a:r>
              <a:rPr lang="en-GB" sz="1200" dirty="0">
                <a:solidFill>
                  <a:srgbClr val="444444"/>
                </a:solidFill>
                <a:latin typeface="Arial" panose="020B0604020202020204" pitchFamily="34" charset="0"/>
                <a:cs typeface="Arial" panose="020B0604020202020204" pitchFamily="34" charset="0"/>
              </a:rPr>
              <a:t>Regulations 214(2) and 255(1)(b) of </a:t>
            </a:r>
            <a:r>
              <a:rPr lang="en-GB" sz="1200" b="1" dirty="0">
                <a:solidFill>
                  <a:srgbClr val="444444"/>
                </a:solidFill>
                <a:latin typeface="Arial" panose="020B0604020202020204" pitchFamily="34" charset="0"/>
                <a:cs typeface="Arial" panose="020B0604020202020204" pitchFamily="34" charset="0"/>
              </a:rPr>
              <a:t>The Human Medicines Regulations 2012 </a:t>
            </a:r>
            <a:r>
              <a:rPr lang="en-GB" sz="1200" dirty="0">
                <a:solidFill>
                  <a:srgbClr val="444444"/>
                </a:solidFill>
                <a:latin typeface="Arial" panose="020B0604020202020204" pitchFamily="34" charset="0"/>
                <a:cs typeface="Arial" panose="020B0604020202020204" pitchFamily="34" charset="0"/>
              </a:rPr>
              <a:t>- unlawfully administering medication;</a:t>
            </a:r>
          </a:p>
          <a:p>
            <a:pPr>
              <a:buFont typeface="Arial" panose="020B0604020202020204" pitchFamily="34" charset="0"/>
              <a:buChar char="•"/>
            </a:pPr>
            <a:r>
              <a:rPr lang="en-GB" sz="1200" dirty="0">
                <a:solidFill>
                  <a:srgbClr val="444444"/>
                </a:solidFill>
                <a:latin typeface="Arial" panose="020B0604020202020204" pitchFamily="34" charset="0"/>
                <a:cs typeface="Arial" panose="020B0604020202020204" pitchFamily="34" charset="0"/>
              </a:rPr>
              <a:t>Section 63 </a:t>
            </a:r>
            <a:r>
              <a:rPr lang="en-GB" sz="1200" b="1" dirty="0">
                <a:solidFill>
                  <a:srgbClr val="444444"/>
                </a:solidFill>
                <a:latin typeface="Arial" panose="020B0604020202020204" pitchFamily="34" charset="0"/>
                <a:cs typeface="Arial" panose="020B0604020202020204" pitchFamily="34" charset="0"/>
              </a:rPr>
              <a:t>Medicines Act 1968 </a:t>
            </a:r>
            <a:r>
              <a:rPr lang="en-GB" sz="1200" dirty="0">
                <a:solidFill>
                  <a:srgbClr val="444444"/>
                </a:solidFill>
                <a:latin typeface="Arial" panose="020B0604020202020204" pitchFamily="34" charset="0"/>
                <a:cs typeface="Arial" panose="020B0604020202020204" pitchFamily="34" charset="0"/>
              </a:rPr>
              <a:t>adulteration of medicinal products;</a:t>
            </a:r>
          </a:p>
          <a:p>
            <a:pPr>
              <a:buFont typeface="Arial" panose="020B0604020202020204" pitchFamily="34" charset="0"/>
              <a:buChar char="•"/>
            </a:pPr>
            <a:r>
              <a:rPr lang="en-GB" sz="1200" dirty="0">
                <a:solidFill>
                  <a:srgbClr val="444444"/>
                </a:solidFill>
                <a:latin typeface="Arial" panose="020B0604020202020204" pitchFamily="34" charset="0"/>
                <a:cs typeface="Arial" panose="020B0604020202020204" pitchFamily="34" charset="0"/>
              </a:rPr>
              <a:t>Section 4 </a:t>
            </a:r>
            <a:r>
              <a:rPr lang="en-GB" sz="1200" b="1" dirty="0">
                <a:solidFill>
                  <a:srgbClr val="444444"/>
                </a:solidFill>
                <a:latin typeface="Arial" panose="020B0604020202020204" pitchFamily="34" charset="0"/>
                <a:cs typeface="Arial" panose="020B0604020202020204" pitchFamily="34" charset="0"/>
              </a:rPr>
              <a:t>Fraud Act 2006 </a:t>
            </a:r>
            <a:r>
              <a:rPr lang="en-GB" sz="1200" dirty="0">
                <a:solidFill>
                  <a:srgbClr val="444444"/>
                </a:solidFill>
                <a:latin typeface="Arial" panose="020B0604020202020204" pitchFamily="34" charset="0"/>
                <a:cs typeface="Arial" panose="020B0604020202020204" pitchFamily="34" charset="0"/>
              </a:rPr>
              <a:t>abuse of position;</a:t>
            </a:r>
          </a:p>
          <a:p>
            <a:pPr>
              <a:buFont typeface="Arial" panose="020B0604020202020204" pitchFamily="34" charset="0"/>
              <a:buChar char="•"/>
            </a:pPr>
            <a:r>
              <a:rPr lang="en-GB" sz="1200" dirty="0">
                <a:solidFill>
                  <a:srgbClr val="444444"/>
                </a:solidFill>
                <a:latin typeface="Arial" panose="020B0604020202020204" pitchFamily="34" charset="0"/>
                <a:cs typeface="Arial" panose="020B0604020202020204" pitchFamily="34" charset="0"/>
              </a:rPr>
              <a:t>Section 5 </a:t>
            </a:r>
            <a:r>
              <a:rPr lang="en-GB" sz="1200" b="1" dirty="0">
                <a:solidFill>
                  <a:srgbClr val="444444"/>
                </a:solidFill>
                <a:latin typeface="Arial" panose="020B0604020202020204" pitchFamily="34" charset="0"/>
                <a:cs typeface="Arial" panose="020B0604020202020204" pitchFamily="34" charset="0"/>
              </a:rPr>
              <a:t>Domestic Violence, Crime and Victims Act 2004 </a:t>
            </a:r>
            <a:r>
              <a:rPr lang="en-GB" sz="1200" dirty="0">
                <a:solidFill>
                  <a:srgbClr val="444444"/>
                </a:solidFill>
                <a:latin typeface="Arial" panose="020B0604020202020204" pitchFamily="34" charset="0"/>
                <a:cs typeface="Arial" panose="020B0604020202020204" pitchFamily="34" charset="0"/>
              </a:rPr>
              <a:t>causing or allowing a vulnerable adult to die or suffer serious physical harm;</a:t>
            </a:r>
          </a:p>
          <a:p>
            <a:pPr>
              <a:buFont typeface="Arial" panose="020B0604020202020204" pitchFamily="34" charset="0"/>
              <a:buChar char="•"/>
            </a:pPr>
            <a:r>
              <a:rPr lang="en-GB" sz="1200" dirty="0">
                <a:solidFill>
                  <a:srgbClr val="444444"/>
                </a:solidFill>
                <a:latin typeface="Arial" panose="020B0604020202020204" pitchFamily="34" charset="0"/>
                <a:cs typeface="Arial" panose="020B0604020202020204" pitchFamily="34" charset="0"/>
              </a:rPr>
              <a:t>Health and Safety at Work Act 1974</a:t>
            </a:r>
          </a:p>
          <a:p>
            <a:pPr marL="0" indent="0" algn="l">
              <a:buNone/>
            </a:pPr>
            <a:endParaRPr lang="en-GB" sz="1200" b="0" i="0" dirty="0">
              <a:solidFill>
                <a:srgbClr val="444444"/>
              </a:solidFill>
              <a:effectLst/>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4539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8CE81-4702-4781-AE82-72347420906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Reporting Elder Abuse</a:t>
            </a:r>
          </a:p>
        </p:txBody>
      </p:sp>
      <p:sp>
        <p:nvSpPr>
          <p:cNvPr id="3" name="Content Placeholder 2">
            <a:extLst>
              <a:ext uri="{FF2B5EF4-FFF2-40B4-BE49-F238E27FC236}">
                <a16:creationId xmlns:a16="http://schemas.microsoft.com/office/drawing/2014/main" id="{3320ECF0-430D-4915-B8B8-68C65A4C34F6}"/>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What would you do if you thought someone was experiencing </a:t>
            </a:r>
            <a:r>
              <a:rPr lang="en-GB" b="1" dirty="0">
                <a:latin typeface="Arial" panose="020B0604020202020204" pitchFamily="34" charset="0"/>
                <a:cs typeface="Arial" panose="020B0604020202020204" pitchFamily="34" charset="0"/>
              </a:rPr>
              <a:t>elder abuse?</a:t>
            </a:r>
          </a:p>
          <a:p>
            <a:r>
              <a:rPr lang="en-GB" dirty="0">
                <a:latin typeface="Arial" panose="020B0604020202020204" pitchFamily="34" charset="0"/>
                <a:cs typeface="Arial" panose="020B0604020202020204" pitchFamily="34" charset="0"/>
              </a:rPr>
              <a:t>Who would you tell?</a:t>
            </a:r>
          </a:p>
          <a:p>
            <a:r>
              <a:rPr lang="en-GB" dirty="0">
                <a:latin typeface="Arial" panose="020B0604020202020204" pitchFamily="34" charset="0"/>
                <a:cs typeface="Arial" panose="020B0604020202020204" pitchFamily="34" charset="0"/>
              </a:rPr>
              <a:t>Can you give some reasons that </a:t>
            </a:r>
            <a:r>
              <a:rPr lang="en-GB" b="1" dirty="0">
                <a:latin typeface="Arial" panose="020B0604020202020204" pitchFamily="34" charset="0"/>
                <a:cs typeface="Arial" panose="020B0604020202020204" pitchFamily="34" charset="0"/>
              </a:rPr>
              <a:t>elder abuse </a:t>
            </a:r>
            <a:r>
              <a:rPr lang="en-GB" dirty="0">
                <a:latin typeface="Arial" panose="020B0604020202020204" pitchFamily="34" charset="0"/>
                <a:cs typeface="Arial" panose="020B0604020202020204" pitchFamily="34" charset="0"/>
              </a:rPr>
              <a:t>is not always reported?</a:t>
            </a:r>
          </a:p>
          <a:p>
            <a:r>
              <a:rPr lang="en-GB" dirty="0">
                <a:latin typeface="Arial" panose="020B0604020202020204" pitchFamily="34" charset="0"/>
                <a:cs typeface="Arial" panose="020B0604020202020204" pitchFamily="34" charset="0"/>
              </a:rPr>
              <a:t>How to report elder abuse in Birmingham </a:t>
            </a:r>
            <a:r>
              <a:rPr lang="en-GB" dirty="0">
                <a:latin typeface="Arial" panose="020B0604020202020204" pitchFamily="34" charset="0"/>
                <a:cs typeface="Arial" panose="020B0604020202020204" pitchFamily="34" charset="0"/>
                <a:hlinkClick r:id="rId2"/>
              </a:rPr>
              <a:t>How to report abuse | Birmingham Safeguarding Adults Board (bsab.org)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8714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4587A-3269-414F-A486-39BC001076D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Whistleblowing…</a:t>
            </a:r>
          </a:p>
        </p:txBody>
      </p:sp>
      <p:sp>
        <p:nvSpPr>
          <p:cNvPr id="3" name="Content Placeholder 2">
            <a:extLst>
              <a:ext uri="{FF2B5EF4-FFF2-40B4-BE49-F238E27FC236}">
                <a16:creationId xmlns:a16="http://schemas.microsoft.com/office/drawing/2014/main" id="{87E8E30F-9C81-45F1-AEAF-7AD4C099B62F}"/>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Who would you report </a:t>
            </a:r>
            <a:r>
              <a:rPr lang="en-GB" b="1" dirty="0">
                <a:latin typeface="Arial" panose="020B0604020202020204" pitchFamily="34" charset="0"/>
                <a:cs typeface="Arial" panose="020B0604020202020204" pitchFamily="34" charset="0"/>
              </a:rPr>
              <a:t>elder abuse </a:t>
            </a:r>
            <a:r>
              <a:rPr lang="en-GB" dirty="0">
                <a:latin typeface="Arial" panose="020B0604020202020204" pitchFamily="34" charset="0"/>
                <a:cs typeface="Arial" panose="020B0604020202020204" pitchFamily="34" charset="0"/>
              </a:rPr>
              <a:t>to?</a:t>
            </a:r>
          </a:p>
          <a:p>
            <a:r>
              <a:rPr lang="en-GB" dirty="0">
                <a:latin typeface="Arial" panose="020B0604020202020204" pitchFamily="34" charset="0"/>
                <a:cs typeface="Arial" panose="020B0604020202020204" pitchFamily="34" charset="0"/>
              </a:rPr>
              <a:t>Line Manager/ supervisor/ team leader</a:t>
            </a:r>
          </a:p>
          <a:p>
            <a:r>
              <a:rPr lang="en-GB" dirty="0">
                <a:latin typeface="Arial" panose="020B0604020202020204" pitchFamily="34" charset="0"/>
                <a:cs typeface="Arial" panose="020B0604020202020204" pitchFamily="34" charset="0"/>
              </a:rPr>
              <a:t>Manager of care company</a:t>
            </a:r>
          </a:p>
          <a:p>
            <a:r>
              <a:rPr lang="en-GB" dirty="0">
                <a:latin typeface="Arial" panose="020B0604020202020204" pitchFamily="34" charset="0"/>
                <a:cs typeface="Arial" panose="020B0604020202020204" pitchFamily="34" charset="0"/>
              </a:rPr>
              <a:t>LA Safeguarding Boards</a:t>
            </a:r>
          </a:p>
          <a:p>
            <a:r>
              <a:rPr lang="en-GB" dirty="0">
                <a:latin typeface="Arial" panose="020B0604020202020204" pitchFamily="34" charset="0"/>
                <a:cs typeface="Arial" panose="020B0604020202020204" pitchFamily="34" charset="0"/>
              </a:rPr>
              <a:t>CQC</a:t>
            </a:r>
          </a:p>
          <a:p>
            <a:r>
              <a:rPr lang="en-GB" dirty="0">
                <a:latin typeface="Arial" panose="020B0604020202020204" pitchFamily="34" charset="0"/>
                <a:cs typeface="Arial" panose="020B0604020202020204" pitchFamily="34" charset="0"/>
              </a:rPr>
              <a:t>What reasons can you give for individuals not wanting to </a:t>
            </a:r>
            <a:r>
              <a:rPr lang="en-GB" b="1" dirty="0" err="1">
                <a:latin typeface="Arial" panose="020B0604020202020204" pitchFamily="34" charset="0"/>
                <a:cs typeface="Arial" panose="020B0604020202020204" pitchFamily="34" charset="0"/>
              </a:rPr>
              <a:t>whistleblow</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355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DAF82-6040-462D-BBE8-649A6ECBECF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Help to Report Elder Abuse</a:t>
            </a:r>
          </a:p>
        </p:txBody>
      </p:sp>
      <p:sp>
        <p:nvSpPr>
          <p:cNvPr id="3" name="Content Placeholder 2">
            <a:extLst>
              <a:ext uri="{FF2B5EF4-FFF2-40B4-BE49-F238E27FC236}">
                <a16:creationId xmlns:a16="http://schemas.microsoft.com/office/drawing/2014/main" id="{EFDD045B-916D-4C39-9122-FFDD4BE0D755}"/>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Public Interest Disclosure Act 1998 </a:t>
            </a:r>
            <a:r>
              <a:rPr lang="en-GB" dirty="0">
                <a:latin typeface="Arial" panose="020B0604020202020204" pitchFamily="34" charset="0"/>
                <a:cs typeface="Arial" panose="020B0604020202020204" pitchFamily="34" charset="0"/>
              </a:rPr>
              <a:t>gives protection to people inside organisations such as care homes</a:t>
            </a:r>
          </a:p>
          <a:p>
            <a:r>
              <a:rPr lang="en-GB" dirty="0">
                <a:latin typeface="Arial" panose="020B0604020202020204" pitchFamily="34" charset="0"/>
                <a:cs typeface="Arial" panose="020B0604020202020204" pitchFamily="34" charset="0"/>
                <a:hlinkClick r:id="rId2"/>
              </a:rPr>
              <a:t>https://www.cps.gov.uk/legal-guidance/older-people-prosecuting-crimes-against</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There are a number of organisations that offer support and guidance (helplines etc)</a:t>
            </a:r>
          </a:p>
        </p:txBody>
      </p:sp>
    </p:spTree>
    <p:extLst>
      <p:ext uri="{BB962C8B-B14F-4D97-AF65-F5344CB8AC3E}">
        <p14:creationId xmlns:p14="http://schemas.microsoft.com/office/powerpoint/2010/main" val="1232368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p:txBody>
          <a:bodyPr>
            <a:normAutofit lnSpcReduction="10000"/>
          </a:bodyPr>
          <a:lstStyle/>
          <a:p>
            <a:r>
              <a:rPr lang="en-GB" sz="1600" dirty="0">
                <a:latin typeface="Arial" panose="020B0604020202020204" pitchFamily="34" charset="0"/>
                <a:cs typeface="Arial" panose="020B0604020202020204" pitchFamily="34" charset="0"/>
              </a:rPr>
              <a:t>Denham, M. (2016) </a:t>
            </a:r>
            <a:r>
              <a:rPr lang="en-GB" sz="1600" i="1" dirty="0">
                <a:latin typeface="Arial" panose="020B0604020202020204" pitchFamily="34" charset="0"/>
                <a:cs typeface="Arial" panose="020B0604020202020204" pitchFamily="34" charset="0"/>
              </a:rPr>
              <a:t>A Brief History of the Care of the Elderly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2"/>
              </a:rPr>
              <a:t>https://www.bgs.org.uk/resources/a-brief-history-of-the-care-of-the-elderly</a:t>
            </a:r>
            <a:r>
              <a:rPr lang="en-GB" sz="1600" dirty="0">
                <a:latin typeface="Arial" panose="020B0604020202020204" pitchFamily="34" charset="0"/>
                <a:cs typeface="Arial" panose="020B0604020202020204" pitchFamily="34" charset="0"/>
              </a:rPr>
              <a:t>   (Accessed: 23 January 2023).</a:t>
            </a:r>
          </a:p>
          <a:p>
            <a:r>
              <a:rPr lang="en-GB" sz="1600" dirty="0">
                <a:latin typeface="Arial" panose="020B0604020202020204" pitchFamily="34" charset="0"/>
                <a:cs typeface="Arial" panose="020B0604020202020204" pitchFamily="34" charset="0"/>
              </a:rPr>
              <a:t>EHCRC, (2020) </a:t>
            </a:r>
            <a:r>
              <a:rPr lang="en-GB" sz="1600" i="1" dirty="0">
                <a:latin typeface="Arial" panose="020B0604020202020204" pitchFamily="34" charset="0"/>
                <a:cs typeface="Arial" panose="020B0604020202020204" pitchFamily="34" charset="0"/>
              </a:rPr>
              <a:t>Your Rights Under the Equality Act 2010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3"/>
              </a:rPr>
              <a:t>https://www.equalityhumanrights.com/en/advice-and-guidance/your-rights-under-equality-act-2010#:~:text=Under%20the%20Equality%20Act%2C%20there,gender%20reassignment</a:t>
            </a:r>
            <a:r>
              <a:rPr lang="en-GB" sz="1600" dirty="0">
                <a:latin typeface="Arial" panose="020B0604020202020204" pitchFamily="34" charset="0"/>
                <a:cs typeface="Arial" panose="020B0604020202020204" pitchFamily="34" charset="0"/>
              </a:rPr>
              <a:t> (Accessed: 23 January 2023).</a:t>
            </a:r>
          </a:p>
          <a:p>
            <a:r>
              <a:rPr lang="en-GB" sz="1600" dirty="0">
                <a:latin typeface="Arial" panose="020B0604020202020204" pitchFamily="34" charset="0"/>
                <a:cs typeface="Arial" panose="020B0604020202020204" pitchFamily="34" charset="0"/>
              </a:rPr>
              <a:t>EHCRC, (2019) </a:t>
            </a:r>
            <a:r>
              <a:rPr lang="en-GB" sz="1600" i="1" dirty="0">
                <a:latin typeface="Arial" panose="020B0604020202020204" pitchFamily="34" charset="0"/>
                <a:cs typeface="Arial" panose="020B0604020202020204" pitchFamily="34" charset="0"/>
              </a:rPr>
              <a:t>What is the Equality Act?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4"/>
              </a:rPr>
              <a:t>https://www.equalityhumanrights.com/en/equality-act-2010/what-equality-act</a:t>
            </a:r>
            <a:r>
              <a:rPr lang="en-GB" sz="1600" dirty="0">
                <a:latin typeface="Arial" panose="020B0604020202020204" pitchFamily="34" charset="0"/>
                <a:cs typeface="Arial" panose="020B0604020202020204" pitchFamily="34" charset="0"/>
              </a:rPr>
              <a:t> (Accessed: 23 January 2023).</a:t>
            </a:r>
          </a:p>
          <a:p>
            <a:r>
              <a:rPr lang="en-GB" sz="1600" dirty="0">
                <a:latin typeface="Arial" panose="020B0604020202020204" pitchFamily="34" charset="0"/>
                <a:cs typeface="Arial" panose="020B0604020202020204" pitchFamily="34" charset="0"/>
              </a:rPr>
              <a:t>Thane, P. (2009) </a:t>
            </a:r>
            <a:r>
              <a:rPr lang="en-GB" sz="1600" i="1" dirty="0">
                <a:latin typeface="Arial" panose="020B0604020202020204" pitchFamily="34" charset="0"/>
                <a:cs typeface="Arial" panose="020B0604020202020204" pitchFamily="34" charset="0"/>
              </a:rPr>
              <a:t>History and Policy.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5"/>
              </a:rPr>
              <a:t>http://www.historyandpolicy.org/docs/thane_social_care.pdf</a:t>
            </a:r>
            <a:r>
              <a:rPr lang="en-GB" sz="1600" dirty="0">
                <a:latin typeface="Arial" panose="020B0604020202020204" pitchFamily="34" charset="0"/>
                <a:cs typeface="Arial" panose="020B0604020202020204" pitchFamily="34" charset="0"/>
              </a:rPr>
              <a:t> (Accessed: 23 January 2023).</a:t>
            </a:r>
          </a:p>
        </p:txBody>
      </p:sp>
    </p:spTree>
    <p:extLst>
      <p:ext uri="{BB962C8B-B14F-4D97-AF65-F5344CB8AC3E}">
        <p14:creationId xmlns:p14="http://schemas.microsoft.com/office/powerpoint/2010/main" val="54620580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6444</TotalTime>
  <Words>1625</Words>
  <Application>Microsoft Office PowerPoint</Application>
  <PresentationFormat>Widescreen</PresentationFormat>
  <Paragraphs>148</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Garamond</vt:lpstr>
      <vt:lpstr>Organic</vt:lpstr>
      <vt:lpstr>Care Policies Older People</vt:lpstr>
      <vt:lpstr>History </vt:lpstr>
      <vt:lpstr>History </vt:lpstr>
      <vt:lpstr>Advent of the NHS and the 1940’s</vt:lpstr>
      <vt:lpstr>The Welfare State</vt:lpstr>
      <vt:lpstr>History of Care Policy</vt:lpstr>
      <vt:lpstr>History of Care Policy</vt:lpstr>
      <vt:lpstr>History of Care Policy</vt:lpstr>
      <vt:lpstr>Current Policy</vt:lpstr>
      <vt:lpstr>Policies </vt:lpstr>
      <vt:lpstr>Human Rights Act (1998)  </vt:lpstr>
      <vt:lpstr>The Equality Act (2010)</vt:lpstr>
      <vt:lpstr>The Equality Act (2010)</vt:lpstr>
      <vt:lpstr>The Care Act (2014)</vt:lpstr>
      <vt:lpstr>The Care Act (2014)</vt:lpstr>
      <vt:lpstr>The Care Act (2014)</vt:lpstr>
      <vt:lpstr>Task…20 minutes</vt:lpstr>
      <vt:lpstr>Abuse- Policy and Legislation</vt:lpstr>
      <vt:lpstr>Elder Abuse</vt:lpstr>
      <vt:lpstr>Legislation…</vt:lpstr>
      <vt:lpstr>Legislation…(CPS)</vt:lpstr>
      <vt:lpstr>Reporting Elder Abuse</vt:lpstr>
      <vt:lpstr>Whistleblowing…</vt:lpstr>
      <vt:lpstr>Help to Report Elder Abuse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Policies for Older People</dc:title>
  <dc:creator>Joanne Davies (Yr Athrofa)</dc:creator>
  <cp:lastModifiedBy>Joanne Davies (Yr Athrofa)</cp:lastModifiedBy>
  <cp:revision>19</cp:revision>
  <dcterms:created xsi:type="dcterms:W3CDTF">2021-02-11T20:11:16Z</dcterms:created>
  <dcterms:modified xsi:type="dcterms:W3CDTF">2023-02-13T17:00:42Z</dcterms:modified>
</cp:coreProperties>
</file>