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slideLayouts/slideLayout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5.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6" r:id="rId3"/>
    <p:sldMasterId id="2147483668" r:id="rId4"/>
    <p:sldMasterId id="2147483669" r:id="rId5"/>
    <p:sldMasterId id="2147483768" r:id="rId6"/>
    <p:sldMasterId id="2147483778" r:id="rId7"/>
    <p:sldMasterId id="2147483788" r:id="rId8"/>
    <p:sldMasterId id="2147483798" r:id="rId9"/>
    <p:sldMasterId id="2147483752" r:id="rId10"/>
    <p:sldMasterId id="2147483754" r:id="rId11"/>
    <p:sldMasterId id="2147483756" r:id="rId12"/>
    <p:sldMasterId id="2147483758" r:id="rId13"/>
    <p:sldMasterId id="2147483760" r:id="rId14"/>
    <p:sldMasterId id="2147483762" r:id="rId15"/>
    <p:sldMasterId id="2147483764" r:id="rId16"/>
    <p:sldMasterId id="2147483766" r:id="rId17"/>
    <p:sldMasterId id="2147483740" r:id="rId18"/>
  </p:sldMasterIdLst>
  <p:notesMasterIdLst>
    <p:notesMasterId r:id="rId45"/>
  </p:notesMasterIdLst>
  <p:sldIdLst>
    <p:sldId id="257" r:id="rId19"/>
    <p:sldId id="258" r:id="rId20"/>
    <p:sldId id="298" r:id="rId21"/>
    <p:sldId id="259" r:id="rId22"/>
    <p:sldId id="302" r:id="rId23"/>
    <p:sldId id="285" r:id="rId24"/>
    <p:sldId id="290" r:id="rId25"/>
    <p:sldId id="308" r:id="rId26"/>
    <p:sldId id="297" r:id="rId27"/>
    <p:sldId id="306" r:id="rId28"/>
    <p:sldId id="301" r:id="rId29"/>
    <p:sldId id="304" r:id="rId30"/>
    <p:sldId id="312" r:id="rId31"/>
    <p:sldId id="313" r:id="rId32"/>
    <p:sldId id="289" r:id="rId33"/>
    <p:sldId id="314" r:id="rId34"/>
    <p:sldId id="293" r:id="rId35"/>
    <p:sldId id="307" r:id="rId36"/>
    <p:sldId id="311" r:id="rId37"/>
    <p:sldId id="287" r:id="rId38"/>
    <p:sldId id="294" r:id="rId39"/>
    <p:sldId id="295" r:id="rId40"/>
    <p:sldId id="296" r:id="rId41"/>
    <p:sldId id="299" r:id="rId42"/>
    <p:sldId id="300" r:id="rId43"/>
    <p:sldId id="310" r:id="rId4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86816" autoAdjust="0"/>
  </p:normalViewPr>
  <p:slideViewPr>
    <p:cSldViewPr snapToGrid="0" snapToObjects="1">
      <p:cViewPr varScale="1">
        <p:scale>
          <a:sx n="93" d="100"/>
          <a:sy n="93" d="100"/>
        </p:scale>
        <p:origin x="1740" y="9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1.xml"/><Relationship Id="rId11" Type="http://schemas.openxmlformats.org/officeDocument/2006/relationships/slideMaster" Target="slideMasters/slideMaster11.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presProps" Target="presProps.xml"/><Relationship Id="rId20" Type="http://schemas.openxmlformats.org/officeDocument/2006/relationships/slide" Target="slides/slide2.xml"/><Relationship Id="rId41"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9349A1-357C-403D-B3A7-D26512D50BD9}" type="doc">
      <dgm:prSet loTypeId="urn:microsoft.com/office/officeart/2005/8/layout/cycle2" loCatId="cycle" qsTypeId="urn:microsoft.com/office/officeart/2005/8/quickstyle/simple1" qsCatId="simple" csTypeId="urn:microsoft.com/office/officeart/2005/8/colors/accent1_4" csCatId="accent1" phldr="1"/>
      <dgm:spPr/>
      <dgm:t>
        <a:bodyPr/>
        <a:lstStyle/>
        <a:p>
          <a:endParaRPr lang="en-GB"/>
        </a:p>
      </dgm:t>
    </dgm:pt>
    <dgm:pt modelId="{EBC643D0-B597-455A-A728-A870B522547D}">
      <dgm:prSet phldrT="[Text]"/>
      <dgm:spPr/>
      <dgm:t>
        <a:bodyPr/>
        <a:lstStyle/>
        <a:p>
          <a:r>
            <a:rPr lang="en-GB" dirty="0"/>
            <a:t>ADHD</a:t>
          </a:r>
        </a:p>
      </dgm:t>
    </dgm:pt>
    <dgm:pt modelId="{C62E7A78-1ABF-4438-BC23-04948C4AD1AC}" type="parTrans" cxnId="{A0E4D089-9DBB-483A-9876-5B9449B7D01F}">
      <dgm:prSet/>
      <dgm:spPr/>
      <dgm:t>
        <a:bodyPr/>
        <a:lstStyle/>
        <a:p>
          <a:endParaRPr lang="en-GB"/>
        </a:p>
      </dgm:t>
    </dgm:pt>
    <dgm:pt modelId="{25043E2A-19C9-4A84-B9F4-A2C337FAD294}" type="sibTrans" cxnId="{A0E4D089-9DBB-483A-9876-5B9449B7D01F}">
      <dgm:prSet/>
      <dgm:spPr/>
      <dgm:t>
        <a:bodyPr/>
        <a:lstStyle/>
        <a:p>
          <a:endParaRPr lang="en-GB"/>
        </a:p>
      </dgm:t>
    </dgm:pt>
    <dgm:pt modelId="{F8D74557-3E39-4473-AD3B-632F1FA352BF}">
      <dgm:prSet phldrT="[Text]"/>
      <dgm:spPr/>
      <dgm:t>
        <a:bodyPr/>
        <a:lstStyle/>
        <a:p>
          <a:r>
            <a:rPr lang="en-GB" dirty="0"/>
            <a:t>ASC</a:t>
          </a:r>
        </a:p>
      </dgm:t>
    </dgm:pt>
    <dgm:pt modelId="{D59B70B1-9F12-4FCB-82F2-F3090C7AF50C}" type="parTrans" cxnId="{AFC705D7-2E2D-4DA9-AB35-08B422CEAB85}">
      <dgm:prSet/>
      <dgm:spPr/>
      <dgm:t>
        <a:bodyPr/>
        <a:lstStyle/>
        <a:p>
          <a:endParaRPr lang="en-GB"/>
        </a:p>
      </dgm:t>
    </dgm:pt>
    <dgm:pt modelId="{984B927C-E3FD-4BB6-98F6-742BA0912E71}" type="sibTrans" cxnId="{AFC705D7-2E2D-4DA9-AB35-08B422CEAB85}">
      <dgm:prSet/>
      <dgm:spPr/>
      <dgm:t>
        <a:bodyPr/>
        <a:lstStyle/>
        <a:p>
          <a:endParaRPr lang="en-GB"/>
        </a:p>
      </dgm:t>
    </dgm:pt>
    <dgm:pt modelId="{2C83BAC0-3A66-40DA-88E9-B0F0C15D2415}">
      <dgm:prSet phldrT="[Text]"/>
      <dgm:spPr/>
      <dgm:t>
        <a:bodyPr/>
        <a:lstStyle/>
        <a:p>
          <a:r>
            <a:rPr lang="en-GB" dirty="0"/>
            <a:t>OCD</a:t>
          </a:r>
        </a:p>
      </dgm:t>
    </dgm:pt>
    <dgm:pt modelId="{BE7E04C7-6776-449C-8EB2-D2F7F8B720DF}" type="parTrans" cxnId="{531F9A57-2397-4BA8-B6EB-285244BE930A}">
      <dgm:prSet/>
      <dgm:spPr/>
      <dgm:t>
        <a:bodyPr/>
        <a:lstStyle/>
        <a:p>
          <a:endParaRPr lang="en-GB"/>
        </a:p>
      </dgm:t>
    </dgm:pt>
    <dgm:pt modelId="{F814ACB7-9950-47B8-903C-E5015C57A609}" type="sibTrans" cxnId="{531F9A57-2397-4BA8-B6EB-285244BE930A}">
      <dgm:prSet/>
      <dgm:spPr/>
      <dgm:t>
        <a:bodyPr/>
        <a:lstStyle/>
        <a:p>
          <a:endParaRPr lang="en-GB"/>
        </a:p>
      </dgm:t>
    </dgm:pt>
    <dgm:pt modelId="{5B528156-7EB6-4019-8E18-591FFC628932}">
      <dgm:prSet phldrT="[Text]"/>
      <dgm:spPr/>
      <dgm:t>
        <a:bodyPr/>
        <a:lstStyle/>
        <a:p>
          <a:r>
            <a:rPr lang="en-GB" dirty="0"/>
            <a:t>PDA</a:t>
          </a:r>
        </a:p>
      </dgm:t>
    </dgm:pt>
    <dgm:pt modelId="{68C9890C-620B-4A8C-BD4B-972F5113799D}" type="parTrans" cxnId="{4ED69C8A-4ED1-43A0-9797-301079AE08F7}">
      <dgm:prSet/>
      <dgm:spPr/>
      <dgm:t>
        <a:bodyPr/>
        <a:lstStyle/>
        <a:p>
          <a:endParaRPr lang="en-GB"/>
        </a:p>
      </dgm:t>
    </dgm:pt>
    <dgm:pt modelId="{4050F9D0-AC43-4302-BAC6-15ED5A95AAEF}" type="sibTrans" cxnId="{4ED69C8A-4ED1-43A0-9797-301079AE08F7}">
      <dgm:prSet/>
      <dgm:spPr/>
      <dgm:t>
        <a:bodyPr/>
        <a:lstStyle/>
        <a:p>
          <a:endParaRPr lang="en-GB"/>
        </a:p>
      </dgm:t>
    </dgm:pt>
    <dgm:pt modelId="{DA18BEC2-D73B-4C9C-8822-2289147E1FCF}">
      <dgm:prSet phldrT="[Text]"/>
      <dgm:spPr/>
      <dgm:t>
        <a:bodyPr/>
        <a:lstStyle/>
        <a:p>
          <a:r>
            <a:rPr lang="en-GB" dirty="0"/>
            <a:t>Tourette’s</a:t>
          </a:r>
        </a:p>
      </dgm:t>
    </dgm:pt>
    <dgm:pt modelId="{409390A9-CA87-4F93-9D30-7C18CA240BF9}" type="parTrans" cxnId="{9953C1A5-402A-4D41-9ABC-356251614C35}">
      <dgm:prSet/>
      <dgm:spPr/>
      <dgm:t>
        <a:bodyPr/>
        <a:lstStyle/>
        <a:p>
          <a:endParaRPr lang="en-GB"/>
        </a:p>
      </dgm:t>
    </dgm:pt>
    <dgm:pt modelId="{57A1B88A-8345-4B36-8E6A-B9409940887D}" type="sibTrans" cxnId="{9953C1A5-402A-4D41-9ABC-356251614C35}">
      <dgm:prSet/>
      <dgm:spPr/>
      <dgm:t>
        <a:bodyPr/>
        <a:lstStyle/>
        <a:p>
          <a:endParaRPr lang="en-GB"/>
        </a:p>
      </dgm:t>
    </dgm:pt>
    <dgm:pt modelId="{23C5B478-2CC1-4808-8978-9D8DDB10ADC7}">
      <dgm:prSet/>
      <dgm:spPr/>
      <dgm:t>
        <a:bodyPr/>
        <a:lstStyle/>
        <a:p>
          <a:r>
            <a:rPr lang="en-GB" dirty="0"/>
            <a:t>Dyslexia</a:t>
          </a:r>
        </a:p>
      </dgm:t>
    </dgm:pt>
    <dgm:pt modelId="{03A6BD90-EBD2-45D4-9DAF-03613F0410C4}" type="parTrans" cxnId="{12A893AA-839A-4806-922A-A20D3643ECA3}">
      <dgm:prSet/>
      <dgm:spPr/>
      <dgm:t>
        <a:bodyPr/>
        <a:lstStyle/>
        <a:p>
          <a:endParaRPr lang="en-GB"/>
        </a:p>
      </dgm:t>
    </dgm:pt>
    <dgm:pt modelId="{4C0A3D10-BE27-4C75-8625-15278C297844}" type="sibTrans" cxnId="{12A893AA-839A-4806-922A-A20D3643ECA3}">
      <dgm:prSet/>
      <dgm:spPr/>
      <dgm:t>
        <a:bodyPr/>
        <a:lstStyle/>
        <a:p>
          <a:endParaRPr lang="en-GB"/>
        </a:p>
      </dgm:t>
    </dgm:pt>
    <dgm:pt modelId="{57300CC6-42A1-4845-A635-516ABDABC88F}">
      <dgm:prSet/>
      <dgm:spPr/>
      <dgm:t>
        <a:bodyPr/>
        <a:lstStyle/>
        <a:p>
          <a:r>
            <a:rPr lang="en-GB" dirty="0"/>
            <a:t>Dyscalculia</a:t>
          </a:r>
        </a:p>
      </dgm:t>
    </dgm:pt>
    <dgm:pt modelId="{D73DA5C2-EC8A-427F-97AD-0FF5748BA92A}" type="parTrans" cxnId="{D72656DB-C89F-4169-8117-6A9846F9613B}">
      <dgm:prSet/>
      <dgm:spPr/>
      <dgm:t>
        <a:bodyPr/>
        <a:lstStyle/>
        <a:p>
          <a:endParaRPr lang="en-GB"/>
        </a:p>
      </dgm:t>
    </dgm:pt>
    <dgm:pt modelId="{EE2FD7DE-F168-4CDF-86E8-70CF75028C30}" type="sibTrans" cxnId="{D72656DB-C89F-4169-8117-6A9846F9613B}">
      <dgm:prSet/>
      <dgm:spPr/>
      <dgm:t>
        <a:bodyPr/>
        <a:lstStyle/>
        <a:p>
          <a:endParaRPr lang="en-GB"/>
        </a:p>
      </dgm:t>
    </dgm:pt>
    <dgm:pt modelId="{506760A5-0E2C-4FDE-9AF0-9B7248D99AF1}">
      <dgm:prSet/>
      <dgm:spPr/>
      <dgm:t>
        <a:bodyPr/>
        <a:lstStyle/>
        <a:p>
          <a:r>
            <a:rPr lang="en-GB" dirty="0"/>
            <a:t>Dyspraxia</a:t>
          </a:r>
        </a:p>
      </dgm:t>
    </dgm:pt>
    <dgm:pt modelId="{9D93D2D6-3ADD-4354-BF49-945BB1313F23}" type="parTrans" cxnId="{5AA2980A-2350-4530-A505-4A6BEFE49810}">
      <dgm:prSet/>
      <dgm:spPr/>
      <dgm:t>
        <a:bodyPr/>
        <a:lstStyle/>
        <a:p>
          <a:endParaRPr lang="en-GB"/>
        </a:p>
      </dgm:t>
    </dgm:pt>
    <dgm:pt modelId="{FF303D9C-C40F-462B-8E94-E5C58B00DCF1}" type="sibTrans" cxnId="{5AA2980A-2350-4530-A505-4A6BEFE49810}">
      <dgm:prSet/>
      <dgm:spPr/>
      <dgm:t>
        <a:bodyPr/>
        <a:lstStyle/>
        <a:p>
          <a:endParaRPr lang="en-GB"/>
        </a:p>
      </dgm:t>
    </dgm:pt>
    <dgm:pt modelId="{85111C54-3011-4CD6-9E61-35BF144AAB4C}">
      <dgm:prSet/>
      <dgm:spPr/>
      <dgm:t>
        <a:bodyPr/>
        <a:lstStyle/>
        <a:p>
          <a:r>
            <a:rPr lang="en-GB" dirty="0"/>
            <a:t>Dysgraphia</a:t>
          </a:r>
        </a:p>
      </dgm:t>
    </dgm:pt>
    <dgm:pt modelId="{4BACBC2F-6CA3-4748-97B0-9F402B4D9349}" type="parTrans" cxnId="{D6629DB0-7C86-4F01-A921-F20C4FE2356E}">
      <dgm:prSet/>
      <dgm:spPr/>
      <dgm:t>
        <a:bodyPr/>
        <a:lstStyle/>
        <a:p>
          <a:endParaRPr lang="en-GB"/>
        </a:p>
      </dgm:t>
    </dgm:pt>
    <dgm:pt modelId="{8993DD99-F082-4A28-9638-E0E483C319A3}" type="sibTrans" cxnId="{D6629DB0-7C86-4F01-A921-F20C4FE2356E}">
      <dgm:prSet/>
      <dgm:spPr/>
      <dgm:t>
        <a:bodyPr/>
        <a:lstStyle/>
        <a:p>
          <a:endParaRPr lang="en-GB"/>
        </a:p>
      </dgm:t>
    </dgm:pt>
    <dgm:pt modelId="{D271D51B-E9CD-43B4-88D1-32DBD3B90501}" type="pres">
      <dgm:prSet presAssocID="{9C9349A1-357C-403D-B3A7-D26512D50BD9}" presName="cycle" presStyleCnt="0">
        <dgm:presLayoutVars>
          <dgm:dir/>
          <dgm:resizeHandles val="exact"/>
        </dgm:presLayoutVars>
      </dgm:prSet>
      <dgm:spPr/>
    </dgm:pt>
    <dgm:pt modelId="{69AED093-3653-44A9-BD34-7DA23DC97E0A}" type="pres">
      <dgm:prSet presAssocID="{EBC643D0-B597-455A-A728-A870B522547D}" presName="node" presStyleLbl="node1" presStyleIdx="0" presStyleCnt="9">
        <dgm:presLayoutVars>
          <dgm:bulletEnabled val="1"/>
        </dgm:presLayoutVars>
      </dgm:prSet>
      <dgm:spPr/>
    </dgm:pt>
    <dgm:pt modelId="{7600F233-CD62-4F85-84C2-E29FF206723A}" type="pres">
      <dgm:prSet presAssocID="{25043E2A-19C9-4A84-B9F4-A2C337FAD294}" presName="sibTrans" presStyleLbl="sibTrans2D1" presStyleIdx="0" presStyleCnt="9"/>
      <dgm:spPr/>
    </dgm:pt>
    <dgm:pt modelId="{2FBE9B00-3C50-4583-8985-CCF816EB899E}" type="pres">
      <dgm:prSet presAssocID="{25043E2A-19C9-4A84-B9F4-A2C337FAD294}" presName="connectorText" presStyleLbl="sibTrans2D1" presStyleIdx="0" presStyleCnt="9"/>
      <dgm:spPr/>
    </dgm:pt>
    <dgm:pt modelId="{304A4FE7-7F9D-4661-9C99-93B966B769DB}" type="pres">
      <dgm:prSet presAssocID="{F8D74557-3E39-4473-AD3B-632F1FA352BF}" presName="node" presStyleLbl="node1" presStyleIdx="1" presStyleCnt="9">
        <dgm:presLayoutVars>
          <dgm:bulletEnabled val="1"/>
        </dgm:presLayoutVars>
      </dgm:prSet>
      <dgm:spPr/>
    </dgm:pt>
    <dgm:pt modelId="{1FFE4385-45C1-4390-92E8-036519C83617}" type="pres">
      <dgm:prSet presAssocID="{984B927C-E3FD-4BB6-98F6-742BA0912E71}" presName="sibTrans" presStyleLbl="sibTrans2D1" presStyleIdx="1" presStyleCnt="9"/>
      <dgm:spPr/>
    </dgm:pt>
    <dgm:pt modelId="{3E759519-8070-49F1-ADD7-8DB96FAE1FCE}" type="pres">
      <dgm:prSet presAssocID="{984B927C-E3FD-4BB6-98F6-742BA0912E71}" presName="connectorText" presStyleLbl="sibTrans2D1" presStyleIdx="1" presStyleCnt="9"/>
      <dgm:spPr/>
    </dgm:pt>
    <dgm:pt modelId="{FC326770-090F-4CED-8085-68F249DBA8BE}" type="pres">
      <dgm:prSet presAssocID="{57300CC6-42A1-4845-A635-516ABDABC88F}" presName="node" presStyleLbl="node1" presStyleIdx="2" presStyleCnt="9">
        <dgm:presLayoutVars>
          <dgm:bulletEnabled val="1"/>
        </dgm:presLayoutVars>
      </dgm:prSet>
      <dgm:spPr/>
    </dgm:pt>
    <dgm:pt modelId="{EB14FD0D-B21A-4684-9818-2877551FE936}" type="pres">
      <dgm:prSet presAssocID="{EE2FD7DE-F168-4CDF-86E8-70CF75028C30}" presName="sibTrans" presStyleLbl="sibTrans2D1" presStyleIdx="2" presStyleCnt="9"/>
      <dgm:spPr/>
    </dgm:pt>
    <dgm:pt modelId="{CB02A013-8C90-416C-902E-4E69ED0FC58A}" type="pres">
      <dgm:prSet presAssocID="{EE2FD7DE-F168-4CDF-86E8-70CF75028C30}" presName="connectorText" presStyleLbl="sibTrans2D1" presStyleIdx="2" presStyleCnt="9"/>
      <dgm:spPr/>
    </dgm:pt>
    <dgm:pt modelId="{A0FCB73E-014F-414E-B395-D404A61FCC3A}" type="pres">
      <dgm:prSet presAssocID="{85111C54-3011-4CD6-9E61-35BF144AAB4C}" presName="node" presStyleLbl="node1" presStyleIdx="3" presStyleCnt="9">
        <dgm:presLayoutVars>
          <dgm:bulletEnabled val="1"/>
        </dgm:presLayoutVars>
      </dgm:prSet>
      <dgm:spPr/>
    </dgm:pt>
    <dgm:pt modelId="{612D9FF9-911C-4735-9693-3F73E4346A76}" type="pres">
      <dgm:prSet presAssocID="{8993DD99-F082-4A28-9638-E0E483C319A3}" presName="sibTrans" presStyleLbl="sibTrans2D1" presStyleIdx="3" presStyleCnt="9"/>
      <dgm:spPr/>
    </dgm:pt>
    <dgm:pt modelId="{FF35AB84-3C87-45D9-96E2-6C85DB6029F6}" type="pres">
      <dgm:prSet presAssocID="{8993DD99-F082-4A28-9638-E0E483C319A3}" presName="connectorText" presStyleLbl="sibTrans2D1" presStyleIdx="3" presStyleCnt="9"/>
      <dgm:spPr/>
    </dgm:pt>
    <dgm:pt modelId="{40023B74-F3A2-4CE6-9183-7C51526AFC8A}" type="pres">
      <dgm:prSet presAssocID="{23C5B478-2CC1-4808-8978-9D8DDB10ADC7}" presName="node" presStyleLbl="node1" presStyleIdx="4" presStyleCnt="9">
        <dgm:presLayoutVars>
          <dgm:bulletEnabled val="1"/>
        </dgm:presLayoutVars>
      </dgm:prSet>
      <dgm:spPr/>
    </dgm:pt>
    <dgm:pt modelId="{82913DD2-F00E-40E1-85D1-BEE4CA6B2E18}" type="pres">
      <dgm:prSet presAssocID="{4C0A3D10-BE27-4C75-8625-15278C297844}" presName="sibTrans" presStyleLbl="sibTrans2D1" presStyleIdx="4" presStyleCnt="9"/>
      <dgm:spPr/>
    </dgm:pt>
    <dgm:pt modelId="{CE032D21-ECCC-4F1F-AF4B-BFF2F83EF37F}" type="pres">
      <dgm:prSet presAssocID="{4C0A3D10-BE27-4C75-8625-15278C297844}" presName="connectorText" presStyleLbl="sibTrans2D1" presStyleIdx="4" presStyleCnt="9"/>
      <dgm:spPr/>
    </dgm:pt>
    <dgm:pt modelId="{01F22A0B-2E10-43F8-9114-6B6774AF7A8C}" type="pres">
      <dgm:prSet presAssocID="{506760A5-0E2C-4FDE-9AF0-9B7248D99AF1}" presName="node" presStyleLbl="node1" presStyleIdx="5" presStyleCnt="9">
        <dgm:presLayoutVars>
          <dgm:bulletEnabled val="1"/>
        </dgm:presLayoutVars>
      </dgm:prSet>
      <dgm:spPr/>
    </dgm:pt>
    <dgm:pt modelId="{57B06ACE-79AA-46FB-9F15-4E016CA7BE64}" type="pres">
      <dgm:prSet presAssocID="{FF303D9C-C40F-462B-8E94-E5C58B00DCF1}" presName="sibTrans" presStyleLbl="sibTrans2D1" presStyleIdx="5" presStyleCnt="9"/>
      <dgm:spPr/>
    </dgm:pt>
    <dgm:pt modelId="{D6E4E5AA-FBF6-42CF-A3AC-976FAB7631EF}" type="pres">
      <dgm:prSet presAssocID="{FF303D9C-C40F-462B-8E94-E5C58B00DCF1}" presName="connectorText" presStyleLbl="sibTrans2D1" presStyleIdx="5" presStyleCnt="9"/>
      <dgm:spPr/>
    </dgm:pt>
    <dgm:pt modelId="{E8A7B991-EFA2-4A05-AFDD-781B0D1EC600}" type="pres">
      <dgm:prSet presAssocID="{2C83BAC0-3A66-40DA-88E9-B0F0C15D2415}" presName="node" presStyleLbl="node1" presStyleIdx="6" presStyleCnt="9">
        <dgm:presLayoutVars>
          <dgm:bulletEnabled val="1"/>
        </dgm:presLayoutVars>
      </dgm:prSet>
      <dgm:spPr/>
    </dgm:pt>
    <dgm:pt modelId="{FAFAA193-47E7-4648-BD9D-5D2022EB18AE}" type="pres">
      <dgm:prSet presAssocID="{F814ACB7-9950-47B8-903C-E5015C57A609}" presName="sibTrans" presStyleLbl="sibTrans2D1" presStyleIdx="6" presStyleCnt="9"/>
      <dgm:spPr/>
    </dgm:pt>
    <dgm:pt modelId="{B64516FF-C77D-4007-B793-4745A97FEC08}" type="pres">
      <dgm:prSet presAssocID="{F814ACB7-9950-47B8-903C-E5015C57A609}" presName="connectorText" presStyleLbl="sibTrans2D1" presStyleIdx="6" presStyleCnt="9"/>
      <dgm:spPr/>
    </dgm:pt>
    <dgm:pt modelId="{A7D6A656-9B16-40A0-8762-2C5AD1F34CE7}" type="pres">
      <dgm:prSet presAssocID="{5B528156-7EB6-4019-8E18-591FFC628932}" presName="node" presStyleLbl="node1" presStyleIdx="7" presStyleCnt="9">
        <dgm:presLayoutVars>
          <dgm:bulletEnabled val="1"/>
        </dgm:presLayoutVars>
      </dgm:prSet>
      <dgm:spPr/>
    </dgm:pt>
    <dgm:pt modelId="{2A1E278A-A64A-4838-AFFA-50DC5567CCF9}" type="pres">
      <dgm:prSet presAssocID="{4050F9D0-AC43-4302-BAC6-15ED5A95AAEF}" presName="sibTrans" presStyleLbl="sibTrans2D1" presStyleIdx="7" presStyleCnt="9"/>
      <dgm:spPr/>
    </dgm:pt>
    <dgm:pt modelId="{57F1A8A6-4E5A-4038-A052-6282F68049D7}" type="pres">
      <dgm:prSet presAssocID="{4050F9D0-AC43-4302-BAC6-15ED5A95AAEF}" presName="connectorText" presStyleLbl="sibTrans2D1" presStyleIdx="7" presStyleCnt="9"/>
      <dgm:spPr/>
    </dgm:pt>
    <dgm:pt modelId="{37C07694-CD0D-49A4-B2DE-8409F60CB6D6}" type="pres">
      <dgm:prSet presAssocID="{DA18BEC2-D73B-4C9C-8822-2289147E1FCF}" presName="node" presStyleLbl="node1" presStyleIdx="8" presStyleCnt="9">
        <dgm:presLayoutVars>
          <dgm:bulletEnabled val="1"/>
        </dgm:presLayoutVars>
      </dgm:prSet>
      <dgm:spPr/>
    </dgm:pt>
    <dgm:pt modelId="{745421E4-F715-446F-A17B-E99D744210C5}" type="pres">
      <dgm:prSet presAssocID="{57A1B88A-8345-4B36-8E6A-B9409940887D}" presName="sibTrans" presStyleLbl="sibTrans2D1" presStyleIdx="8" presStyleCnt="9"/>
      <dgm:spPr/>
    </dgm:pt>
    <dgm:pt modelId="{89620245-75CC-461C-90CC-DC70B171A1E1}" type="pres">
      <dgm:prSet presAssocID="{57A1B88A-8345-4B36-8E6A-B9409940887D}" presName="connectorText" presStyleLbl="sibTrans2D1" presStyleIdx="8" presStyleCnt="9"/>
      <dgm:spPr/>
    </dgm:pt>
  </dgm:ptLst>
  <dgm:cxnLst>
    <dgm:cxn modelId="{5AA2980A-2350-4530-A505-4A6BEFE49810}" srcId="{9C9349A1-357C-403D-B3A7-D26512D50BD9}" destId="{506760A5-0E2C-4FDE-9AF0-9B7248D99AF1}" srcOrd="5" destOrd="0" parTransId="{9D93D2D6-3ADD-4354-BF49-945BB1313F23}" sibTransId="{FF303D9C-C40F-462B-8E94-E5C58B00DCF1}"/>
    <dgm:cxn modelId="{F43D2A1F-0E4D-4403-AFAD-F809803122D4}" type="presOf" srcId="{5B528156-7EB6-4019-8E18-591FFC628932}" destId="{A7D6A656-9B16-40A0-8762-2C5AD1F34CE7}" srcOrd="0" destOrd="0" presId="urn:microsoft.com/office/officeart/2005/8/layout/cycle2"/>
    <dgm:cxn modelId="{64F2E523-E380-4A89-8731-958834CC08B1}" type="presOf" srcId="{F814ACB7-9950-47B8-903C-E5015C57A609}" destId="{B64516FF-C77D-4007-B793-4745A97FEC08}" srcOrd="1" destOrd="0" presId="urn:microsoft.com/office/officeart/2005/8/layout/cycle2"/>
    <dgm:cxn modelId="{49E0A724-7A34-4F47-BC4C-1782157ABDCF}" type="presOf" srcId="{4C0A3D10-BE27-4C75-8625-15278C297844}" destId="{CE032D21-ECCC-4F1F-AF4B-BFF2F83EF37F}" srcOrd="1" destOrd="0" presId="urn:microsoft.com/office/officeart/2005/8/layout/cycle2"/>
    <dgm:cxn modelId="{B1714F27-73CA-4106-931B-4EA7D8A8AA9F}" type="presOf" srcId="{4050F9D0-AC43-4302-BAC6-15ED5A95AAEF}" destId="{57F1A8A6-4E5A-4038-A052-6282F68049D7}" srcOrd="1" destOrd="0" presId="urn:microsoft.com/office/officeart/2005/8/layout/cycle2"/>
    <dgm:cxn modelId="{D3F70529-F223-4EF1-A9B5-FF2D1900F6C8}" type="presOf" srcId="{2C83BAC0-3A66-40DA-88E9-B0F0C15D2415}" destId="{E8A7B991-EFA2-4A05-AFDD-781B0D1EC600}" srcOrd="0" destOrd="0" presId="urn:microsoft.com/office/officeart/2005/8/layout/cycle2"/>
    <dgm:cxn modelId="{089E1A2A-C16A-406A-B2D7-979F76A1E1C7}" type="presOf" srcId="{25043E2A-19C9-4A84-B9F4-A2C337FAD294}" destId="{7600F233-CD62-4F85-84C2-E29FF206723A}" srcOrd="0" destOrd="0" presId="urn:microsoft.com/office/officeart/2005/8/layout/cycle2"/>
    <dgm:cxn modelId="{8A2DA32A-7541-43B1-BB85-7AABBFCEDDAF}" type="presOf" srcId="{4C0A3D10-BE27-4C75-8625-15278C297844}" destId="{82913DD2-F00E-40E1-85D1-BEE4CA6B2E18}" srcOrd="0" destOrd="0" presId="urn:microsoft.com/office/officeart/2005/8/layout/cycle2"/>
    <dgm:cxn modelId="{CF1A2C2C-8DC4-44E8-9432-8943A376A650}" type="presOf" srcId="{984B927C-E3FD-4BB6-98F6-742BA0912E71}" destId="{3E759519-8070-49F1-ADD7-8DB96FAE1FCE}" srcOrd="1" destOrd="0" presId="urn:microsoft.com/office/officeart/2005/8/layout/cycle2"/>
    <dgm:cxn modelId="{53A53C2E-3A7A-4D6F-87E6-2740F5DD4F0F}" type="presOf" srcId="{8993DD99-F082-4A28-9638-E0E483C319A3}" destId="{FF35AB84-3C87-45D9-96E2-6C85DB6029F6}" srcOrd="1" destOrd="0" presId="urn:microsoft.com/office/officeart/2005/8/layout/cycle2"/>
    <dgm:cxn modelId="{BC897C34-CBB7-4E21-A500-58173392B88D}" type="presOf" srcId="{57A1B88A-8345-4B36-8E6A-B9409940887D}" destId="{89620245-75CC-461C-90CC-DC70B171A1E1}" srcOrd="1" destOrd="0" presId="urn:microsoft.com/office/officeart/2005/8/layout/cycle2"/>
    <dgm:cxn modelId="{F9F33F63-0871-4C80-80BF-A6AE1C9D9724}" type="presOf" srcId="{57300CC6-42A1-4845-A635-516ABDABC88F}" destId="{FC326770-090F-4CED-8085-68F249DBA8BE}" srcOrd="0" destOrd="0" presId="urn:microsoft.com/office/officeart/2005/8/layout/cycle2"/>
    <dgm:cxn modelId="{9E178E63-E83A-4A75-BA1F-3889E6E0A5EE}" type="presOf" srcId="{FF303D9C-C40F-462B-8E94-E5C58B00DCF1}" destId="{57B06ACE-79AA-46FB-9F15-4E016CA7BE64}" srcOrd="0" destOrd="0" presId="urn:microsoft.com/office/officeart/2005/8/layout/cycle2"/>
    <dgm:cxn modelId="{5949CB4B-D26A-43EF-A38F-752879FB6D29}" type="presOf" srcId="{23C5B478-2CC1-4808-8978-9D8DDB10ADC7}" destId="{40023B74-F3A2-4CE6-9183-7C51526AFC8A}" srcOrd="0" destOrd="0" presId="urn:microsoft.com/office/officeart/2005/8/layout/cycle2"/>
    <dgm:cxn modelId="{531F9A57-2397-4BA8-B6EB-285244BE930A}" srcId="{9C9349A1-357C-403D-B3A7-D26512D50BD9}" destId="{2C83BAC0-3A66-40DA-88E9-B0F0C15D2415}" srcOrd="6" destOrd="0" parTransId="{BE7E04C7-6776-449C-8EB2-D2F7F8B720DF}" sibTransId="{F814ACB7-9950-47B8-903C-E5015C57A609}"/>
    <dgm:cxn modelId="{94362D79-7BC8-4859-AC3E-2B6280B129CC}" type="presOf" srcId="{984B927C-E3FD-4BB6-98F6-742BA0912E71}" destId="{1FFE4385-45C1-4390-92E8-036519C83617}" srcOrd="0" destOrd="0" presId="urn:microsoft.com/office/officeart/2005/8/layout/cycle2"/>
    <dgm:cxn modelId="{022C377F-5AE1-455A-A31D-85793A8AF930}" type="presOf" srcId="{EBC643D0-B597-455A-A728-A870B522547D}" destId="{69AED093-3653-44A9-BD34-7DA23DC97E0A}" srcOrd="0" destOrd="0" presId="urn:microsoft.com/office/officeart/2005/8/layout/cycle2"/>
    <dgm:cxn modelId="{A0E4D089-9DBB-483A-9876-5B9449B7D01F}" srcId="{9C9349A1-357C-403D-B3A7-D26512D50BD9}" destId="{EBC643D0-B597-455A-A728-A870B522547D}" srcOrd="0" destOrd="0" parTransId="{C62E7A78-1ABF-4438-BC23-04948C4AD1AC}" sibTransId="{25043E2A-19C9-4A84-B9F4-A2C337FAD294}"/>
    <dgm:cxn modelId="{4ED69C8A-4ED1-43A0-9797-301079AE08F7}" srcId="{9C9349A1-357C-403D-B3A7-D26512D50BD9}" destId="{5B528156-7EB6-4019-8E18-591FFC628932}" srcOrd="7" destOrd="0" parTransId="{68C9890C-620B-4A8C-BD4B-972F5113799D}" sibTransId="{4050F9D0-AC43-4302-BAC6-15ED5A95AAEF}"/>
    <dgm:cxn modelId="{D34C0E9E-FBAA-49AF-B29B-2A2FBA045AE6}" type="presOf" srcId="{EE2FD7DE-F168-4CDF-86E8-70CF75028C30}" destId="{EB14FD0D-B21A-4684-9818-2877551FE936}" srcOrd="0" destOrd="0" presId="urn:microsoft.com/office/officeart/2005/8/layout/cycle2"/>
    <dgm:cxn modelId="{9953C1A5-402A-4D41-9ABC-356251614C35}" srcId="{9C9349A1-357C-403D-B3A7-D26512D50BD9}" destId="{DA18BEC2-D73B-4C9C-8822-2289147E1FCF}" srcOrd="8" destOrd="0" parTransId="{409390A9-CA87-4F93-9D30-7C18CA240BF9}" sibTransId="{57A1B88A-8345-4B36-8E6A-B9409940887D}"/>
    <dgm:cxn modelId="{12A893AA-839A-4806-922A-A20D3643ECA3}" srcId="{9C9349A1-357C-403D-B3A7-D26512D50BD9}" destId="{23C5B478-2CC1-4808-8978-9D8DDB10ADC7}" srcOrd="4" destOrd="0" parTransId="{03A6BD90-EBD2-45D4-9DAF-03613F0410C4}" sibTransId="{4C0A3D10-BE27-4C75-8625-15278C297844}"/>
    <dgm:cxn modelId="{2C92E7AF-A7D2-43ED-B669-461E5F3C425F}" type="presOf" srcId="{4050F9D0-AC43-4302-BAC6-15ED5A95AAEF}" destId="{2A1E278A-A64A-4838-AFFA-50DC5567CCF9}" srcOrd="0" destOrd="0" presId="urn:microsoft.com/office/officeart/2005/8/layout/cycle2"/>
    <dgm:cxn modelId="{D6629DB0-7C86-4F01-A921-F20C4FE2356E}" srcId="{9C9349A1-357C-403D-B3A7-D26512D50BD9}" destId="{85111C54-3011-4CD6-9E61-35BF144AAB4C}" srcOrd="3" destOrd="0" parTransId="{4BACBC2F-6CA3-4748-97B0-9F402B4D9349}" sibTransId="{8993DD99-F082-4A28-9638-E0E483C319A3}"/>
    <dgm:cxn modelId="{D80F8DB2-9938-4BF5-97A6-655E5C27711A}" type="presOf" srcId="{FF303D9C-C40F-462B-8E94-E5C58B00DCF1}" destId="{D6E4E5AA-FBF6-42CF-A3AC-976FAB7631EF}" srcOrd="1" destOrd="0" presId="urn:microsoft.com/office/officeart/2005/8/layout/cycle2"/>
    <dgm:cxn modelId="{BF69C1B3-552C-4E2C-8B4C-F1605CD95DAC}" type="presOf" srcId="{9C9349A1-357C-403D-B3A7-D26512D50BD9}" destId="{D271D51B-E9CD-43B4-88D1-32DBD3B90501}" srcOrd="0" destOrd="0" presId="urn:microsoft.com/office/officeart/2005/8/layout/cycle2"/>
    <dgm:cxn modelId="{9196EDB4-7FF1-4392-8809-991BC0AFF5E5}" type="presOf" srcId="{EE2FD7DE-F168-4CDF-86E8-70CF75028C30}" destId="{CB02A013-8C90-416C-902E-4E69ED0FC58A}" srcOrd="1" destOrd="0" presId="urn:microsoft.com/office/officeart/2005/8/layout/cycle2"/>
    <dgm:cxn modelId="{F67E35B7-6E50-4C33-A212-7F3B2ED18841}" type="presOf" srcId="{DA18BEC2-D73B-4C9C-8822-2289147E1FCF}" destId="{37C07694-CD0D-49A4-B2DE-8409F60CB6D6}" srcOrd="0" destOrd="0" presId="urn:microsoft.com/office/officeart/2005/8/layout/cycle2"/>
    <dgm:cxn modelId="{71EEADBD-CADF-460A-91D3-630868CBE8EC}" type="presOf" srcId="{8993DD99-F082-4A28-9638-E0E483C319A3}" destId="{612D9FF9-911C-4735-9693-3F73E4346A76}" srcOrd="0" destOrd="0" presId="urn:microsoft.com/office/officeart/2005/8/layout/cycle2"/>
    <dgm:cxn modelId="{A232B2C1-8D20-4AA7-A8C4-466E46147264}" type="presOf" srcId="{F814ACB7-9950-47B8-903C-E5015C57A609}" destId="{FAFAA193-47E7-4648-BD9D-5D2022EB18AE}" srcOrd="0" destOrd="0" presId="urn:microsoft.com/office/officeart/2005/8/layout/cycle2"/>
    <dgm:cxn modelId="{6F9844C6-AFE4-4576-8361-6B0F9537352F}" type="presOf" srcId="{506760A5-0E2C-4FDE-9AF0-9B7248D99AF1}" destId="{01F22A0B-2E10-43F8-9114-6B6774AF7A8C}" srcOrd="0" destOrd="0" presId="urn:microsoft.com/office/officeart/2005/8/layout/cycle2"/>
    <dgm:cxn modelId="{FA429DD5-36EC-4426-90AB-8F42E9EB7A1D}" type="presOf" srcId="{85111C54-3011-4CD6-9E61-35BF144AAB4C}" destId="{A0FCB73E-014F-414E-B395-D404A61FCC3A}" srcOrd="0" destOrd="0" presId="urn:microsoft.com/office/officeart/2005/8/layout/cycle2"/>
    <dgm:cxn modelId="{AFC705D7-2E2D-4DA9-AB35-08B422CEAB85}" srcId="{9C9349A1-357C-403D-B3A7-D26512D50BD9}" destId="{F8D74557-3E39-4473-AD3B-632F1FA352BF}" srcOrd="1" destOrd="0" parTransId="{D59B70B1-9F12-4FCB-82F2-F3090C7AF50C}" sibTransId="{984B927C-E3FD-4BB6-98F6-742BA0912E71}"/>
    <dgm:cxn modelId="{C9CF57D9-FB1C-4BA4-9E18-D8E63F88124E}" type="presOf" srcId="{F8D74557-3E39-4473-AD3B-632F1FA352BF}" destId="{304A4FE7-7F9D-4661-9C99-93B966B769DB}" srcOrd="0" destOrd="0" presId="urn:microsoft.com/office/officeart/2005/8/layout/cycle2"/>
    <dgm:cxn modelId="{7391FDD9-15B4-44B1-948C-4CE27BFEC200}" type="presOf" srcId="{57A1B88A-8345-4B36-8E6A-B9409940887D}" destId="{745421E4-F715-446F-A17B-E99D744210C5}" srcOrd="0" destOrd="0" presId="urn:microsoft.com/office/officeart/2005/8/layout/cycle2"/>
    <dgm:cxn modelId="{D72656DB-C89F-4169-8117-6A9846F9613B}" srcId="{9C9349A1-357C-403D-B3A7-D26512D50BD9}" destId="{57300CC6-42A1-4845-A635-516ABDABC88F}" srcOrd="2" destOrd="0" parTransId="{D73DA5C2-EC8A-427F-97AD-0FF5748BA92A}" sibTransId="{EE2FD7DE-F168-4CDF-86E8-70CF75028C30}"/>
    <dgm:cxn modelId="{0DA2F5EA-904C-4932-995D-4AD7D30F1DB9}" type="presOf" srcId="{25043E2A-19C9-4A84-B9F4-A2C337FAD294}" destId="{2FBE9B00-3C50-4583-8985-CCF816EB899E}" srcOrd="1" destOrd="0" presId="urn:microsoft.com/office/officeart/2005/8/layout/cycle2"/>
    <dgm:cxn modelId="{ACB36BC9-41D2-45A7-819C-12250F4A4BE6}" type="presParOf" srcId="{D271D51B-E9CD-43B4-88D1-32DBD3B90501}" destId="{69AED093-3653-44A9-BD34-7DA23DC97E0A}" srcOrd="0" destOrd="0" presId="urn:microsoft.com/office/officeart/2005/8/layout/cycle2"/>
    <dgm:cxn modelId="{1BD23BCD-75A0-44C8-83AE-28CE09822CBB}" type="presParOf" srcId="{D271D51B-E9CD-43B4-88D1-32DBD3B90501}" destId="{7600F233-CD62-4F85-84C2-E29FF206723A}" srcOrd="1" destOrd="0" presId="urn:microsoft.com/office/officeart/2005/8/layout/cycle2"/>
    <dgm:cxn modelId="{72A24C24-651D-4A39-BF60-D9AC950F2F93}" type="presParOf" srcId="{7600F233-CD62-4F85-84C2-E29FF206723A}" destId="{2FBE9B00-3C50-4583-8985-CCF816EB899E}" srcOrd="0" destOrd="0" presId="urn:microsoft.com/office/officeart/2005/8/layout/cycle2"/>
    <dgm:cxn modelId="{92833733-D965-4A9E-A0FD-ECD703F06A46}" type="presParOf" srcId="{D271D51B-E9CD-43B4-88D1-32DBD3B90501}" destId="{304A4FE7-7F9D-4661-9C99-93B966B769DB}" srcOrd="2" destOrd="0" presId="urn:microsoft.com/office/officeart/2005/8/layout/cycle2"/>
    <dgm:cxn modelId="{84046D39-B46B-4383-84B4-622AD41C4C7A}" type="presParOf" srcId="{D271D51B-E9CD-43B4-88D1-32DBD3B90501}" destId="{1FFE4385-45C1-4390-92E8-036519C83617}" srcOrd="3" destOrd="0" presId="urn:microsoft.com/office/officeart/2005/8/layout/cycle2"/>
    <dgm:cxn modelId="{3C8614B4-7754-432B-AFDA-B765E649E8B2}" type="presParOf" srcId="{1FFE4385-45C1-4390-92E8-036519C83617}" destId="{3E759519-8070-49F1-ADD7-8DB96FAE1FCE}" srcOrd="0" destOrd="0" presId="urn:microsoft.com/office/officeart/2005/8/layout/cycle2"/>
    <dgm:cxn modelId="{F72C696C-AF12-49F5-946C-D620FE919085}" type="presParOf" srcId="{D271D51B-E9CD-43B4-88D1-32DBD3B90501}" destId="{FC326770-090F-4CED-8085-68F249DBA8BE}" srcOrd="4" destOrd="0" presId="urn:microsoft.com/office/officeart/2005/8/layout/cycle2"/>
    <dgm:cxn modelId="{AA4ED43A-62B6-4839-A682-BE2485C21FE2}" type="presParOf" srcId="{D271D51B-E9CD-43B4-88D1-32DBD3B90501}" destId="{EB14FD0D-B21A-4684-9818-2877551FE936}" srcOrd="5" destOrd="0" presId="urn:microsoft.com/office/officeart/2005/8/layout/cycle2"/>
    <dgm:cxn modelId="{2A464C21-450C-4C12-A80A-A4379E6DAD44}" type="presParOf" srcId="{EB14FD0D-B21A-4684-9818-2877551FE936}" destId="{CB02A013-8C90-416C-902E-4E69ED0FC58A}" srcOrd="0" destOrd="0" presId="urn:microsoft.com/office/officeart/2005/8/layout/cycle2"/>
    <dgm:cxn modelId="{295AAD83-9B52-452F-97B8-7DD9F0DDCE8B}" type="presParOf" srcId="{D271D51B-E9CD-43B4-88D1-32DBD3B90501}" destId="{A0FCB73E-014F-414E-B395-D404A61FCC3A}" srcOrd="6" destOrd="0" presId="urn:microsoft.com/office/officeart/2005/8/layout/cycle2"/>
    <dgm:cxn modelId="{0B70264A-BDD8-435E-B1BF-635CC277911D}" type="presParOf" srcId="{D271D51B-E9CD-43B4-88D1-32DBD3B90501}" destId="{612D9FF9-911C-4735-9693-3F73E4346A76}" srcOrd="7" destOrd="0" presId="urn:microsoft.com/office/officeart/2005/8/layout/cycle2"/>
    <dgm:cxn modelId="{B2093941-107D-4754-B266-8ED28938760F}" type="presParOf" srcId="{612D9FF9-911C-4735-9693-3F73E4346A76}" destId="{FF35AB84-3C87-45D9-96E2-6C85DB6029F6}" srcOrd="0" destOrd="0" presId="urn:microsoft.com/office/officeart/2005/8/layout/cycle2"/>
    <dgm:cxn modelId="{1F9AD577-7D96-468B-9A04-9A58C381EAAF}" type="presParOf" srcId="{D271D51B-E9CD-43B4-88D1-32DBD3B90501}" destId="{40023B74-F3A2-4CE6-9183-7C51526AFC8A}" srcOrd="8" destOrd="0" presId="urn:microsoft.com/office/officeart/2005/8/layout/cycle2"/>
    <dgm:cxn modelId="{99156A0B-1F2A-4E5B-A56D-FD76EDEBE065}" type="presParOf" srcId="{D271D51B-E9CD-43B4-88D1-32DBD3B90501}" destId="{82913DD2-F00E-40E1-85D1-BEE4CA6B2E18}" srcOrd="9" destOrd="0" presId="urn:microsoft.com/office/officeart/2005/8/layout/cycle2"/>
    <dgm:cxn modelId="{F010DCCD-2EB0-47D7-B0A7-20DD8BB4B295}" type="presParOf" srcId="{82913DD2-F00E-40E1-85D1-BEE4CA6B2E18}" destId="{CE032D21-ECCC-4F1F-AF4B-BFF2F83EF37F}" srcOrd="0" destOrd="0" presId="urn:microsoft.com/office/officeart/2005/8/layout/cycle2"/>
    <dgm:cxn modelId="{914851C7-88F7-4A2A-BD3D-91FE0A1F2F1D}" type="presParOf" srcId="{D271D51B-E9CD-43B4-88D1-32DBD3B90501}" destId="{01F22A0B-2E10-43F8-9114-6B6774AF7A8C}" srcOrd="10" destOrd="0" presId="urn:microsoft.com/office/officeart/2005/8/layout/cycle2"/>
    <dgm:cxn modelId="{D5C3C98D-8C01-4822-9DD7-978CE39DE5F0}" type="presParOf" srcId="{D271D51B-E9CD-43B4-88D1-32DBD3B90501}" destId="{57B06ACE-79AA-46FB-9F15-4E016CA7BE64}" srcOrd="11" destOrd="0" presId="urn:microsoft.com/office/officeart/2005/8/layout/cycle2"/>
    <dgm:cxn modelId="{7C2EB474-598C-4869-8AA4-EBFC6CD5575F}" type="presParOf" srcId="{57B06ACE-79AA-46FB-9F15-4E016CA7BE64}" destId="{D6E4E5AA-FBF6-42CF-A3AC-976FAB7631EF}" srcOrd="0" destOrd="0" presId="urn:microsoft.com/office/officeart/2005/8/layout/cycle2"/>
    <dgm:cxn modelId="{E21FACD4-5A6A-43F9-A934-F87702617D0F}" type="presParOf" srcId="{D271D51B-E9CD-43B4-88D1-32DBD3B90501}" destId="{E8A7B991-EFA2-4A05-AFDD-781B0D1EC600}" srcOrd="12" destOrd="0" presId="urn:microsoft.com/office/officeart/2005/8/layout/cycle2"/>
    <dgm:cxn modelId="{D4617208-3989-45C9-BBD3-256DC0596F18}" type="presParOf" srcId="{D271D51B-E9CD-43B4-88D1-32DBD3B90501}" destId="{FAFAA193-47E7-4648-BD9D-5D2022EB18AE}" srcOrd="13" destOrd="0" presId="urn:microsoft.com/office/officeart/2005/8/layout/cycle2"/>
    <dgm:cxn modelId="{ADBF9CD9-B2E6-410B-9A52-7925CB631ED4}" type="presParOf" srcId="{FAFAA193-47E7-4648-BD9D-5D2022EB18AE}" destId="{B64516FF-C77D-4007-B793-4745A97FEC08}" srcOrd="0" destOrd="0" presId="urn:microsoft.com/office/officeart/2005/8/layout/cycle2"/>
    <dgm:cxn modelId="{1653D67A-76F5-4235-8835-49B6F6000BFF}" type="presParOf" srcId="{D271D51B-E9CD-43B4-88D1-32DBD3B90501}" destId="{A7D6A656-9B16-40A0-8762-2C5AD1F34CE7}" srcOrd="14" destOrd="0" presId="urn:microsoft.com/office/officeart/2005/8/layout/cycle2"/>
    <dgm:cxn modelId="{AE5EB4C4-1EF7-4F6B-AC9E-E16AC272FB1C}" type="presParOf" srcId="{D271D51B-E9CD-43B4-88D1-32DBD3B90501}" destId="{2A1E278A-A64A-4838-AFFA-50DC5567CCF9}" srcOrd="15" destOrd="0" presId="urn:microsoft.com/office/officeart/2005/8/layout/cycle2"/>
    <dgm:cxn modelId="{22038746-8943-4155-BA38-6995A5C495B6}" type="presParOf" srcId="{2A1E278A-A64A-4838-AFFA-50DC5567CCF9}" destId="{57F1A8A6-4E5A-4038-A052-6282F68049D7}" srcOrd="0" destOrd="0" presId="urn:microsoft.com/office/officeart/2005/8/layout/cycle2"/>
    <dgm:cxn modelId="{BC6A2077-3BF4-4D20-BD6F-585780FD97C3}" type="presParOf" srcId="{D271D51B-E9CD-43B4-88D1-32DBD3B90501}" destId="{37C07694-CD0D-49A4-B2DE-8409F60CB6D6}" srcOrd="16" destOrd="0" presId="urn:microsoft.com/office/officeart/2005/8/layout/cycle2"/>
    <dgm:cxn modelId="{80DE9789-04DE-4B2E-BE00-8CA693A9D2E6}" type="presParOf" srcId="{D271D51B-E9CD-43B4-88D1-32DBD3B90501}" destId="{745421E4-F715-446F-A17B-E99D744210C5}" srcOrd="17" destOrd="0" presId="urn:microsoft.com/office/officeart/2005/8/layout/cycle2"/>
    <dgm:cxn modelId="{284403E8-3DEE-4317-A186-ADD847E20C9A}" type="presParOf" srcId="{745421E4-F715-446F-A17B-E99D744210C5}" destId="{89620245-75CC-461C-90CC-DC70B171A1E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ED093-3653-44A9-BD34-7DA23DC97E0A}">
      <dsp:nvSpPr>
        <dsp:cNvPr id="0" name=""/>
        <dsp:cNvSpPr/>
      </dsp:nvSpPr>
      <dsp:spPr>
        <a:xfrm>
          <a:off x="3889510" y="885"/>
          <a:ext cx="924303" cy="924303"/>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ADHD</a:t>
          </a:r>
        </a:p>
      </dsp:txBody>
      <dsp:txXfrm>
        <a:off x="4024871" y="136246"/>
        <a:ext cx="653581" cy="653581"/>
      </dsp:txXfrm>
    </dsp:sp>
    <dsp:sp modelId="{7600F233-CD62-4F85-84C2-E29FF206723A}">
      <dsp:nvSpPr>
        <dsp:cNvPr id="0" name=""/>
        <dsp:cNvSpPr/>
      </dsp:nvSpPr>
      <dsp:spPr>
        <a:xfrm rot="1200000">
          <a:off x="4874157" y="541839"/>
          <a:ext cx="245103" cy="31195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4876374" y="591654"/>
        <a:ext cx="171572" cy="187172"/>
      </dsp:txXfrm>
    </dsp:sp>
    <dsp:sp modelId="{304A4FE7-7F9D-4661-9C99-93B966B769DB}">
      <dsp:nvSpPr>
        <dsp:cNvPr id="0" name=""/>
        <dsp:cNvSpPr/>
      </dsp:nvSpPr>
      <dsp:spPr>
        <a:xfrm>
          <a:off x="5192642" y="475186"/>
          <a:ext cx="924303" cy="924303"/>
        </a:xfrm>
        <a:prstGeom prst="ellipse">
          <a:avLst/>
        </a:prstGeom>
        <a:solidFill>
          <a:schemeClr val="accent1">
            <a:shade val="50000"/>
            <a:hueOff val="89443"/>
            <a:satOff val="-2178"/>
            <a:lumOff val="9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ASC</a:t>
          </a:r>
        </a:p>
      </dsp:txBody>
      <dsp:txXfrm>
        <a:off x="5328003" y="610547"/>
        <a:ext cx="653581" cy="653581"/>
      </dsp:txXfrm>
    </dsp:sp>
    <dsp:sp modelId="{1FFE4385-45C1-4390-92E8-036519C83617}">
      <dsp:nvSpPr>
        <dsp:cNvPr id="0" name=""/>
        <dsp:cNvSpPr/>
      </dsp:nvSpPr>
      <dsp:spPr>
        <a:xfrm rot="3600000">
          <a:off x="5875464" y="1375840"/>
          <a:ext cx="245103" cy="311952"/>
        </a:xfrm>
        <a:prstGeom prst="rightArrow">
          <a:avLst>
            <a:gd name="adj1" fmla="val 60000"/>
            <a:gd name="adj2" fmla="val 50000"/>
          </a:avLst>
        </a:prstGeom>
        <a:solidFill>
          <a:schemeClr val="accent1">
            <a:shade val="90000"/>
            <a:hueOff val="92317"/>
            <a:satOff val="-1971"/>
            <a:lumOff val="73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5893847" y="1406390"/>
        <a:ext cx="171572" cy="187172"/>
      </dsp:txXfrm>
    </dsp:sp>
    <dsp:sp modelId="{FC326770-090F-4CED-8085-68F249DBA8BE}">
      <dsp:nvSpPr>
        <dsp:cNvPr id="0" name=""/>
        <dsp:cNvSpPr/>
      </dsp:nvSpPr>
      <dsp:spPr>
        <a:xfrm>
          <a:off x="5886023" y="1676159"/>
          <a:ext cx="924303" cy="924303"/>
        </a:xfrm>
        <a:prstGeom prst="ellipse">
          <a:avLst/>
        </a:prstGeom>
        <a:solidFill>
          <a:schemeClr val="accent1">
            <a:shade val="50000"/>
            <a:hueOff val="178886"/>
            <a:satOff val="-4356"/>
            <a:lumOff val="190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Dyscalculia</a:t>
          </a:r>
        </a:p>
      </dsp:txBody>
      <dsp:txXfrm>
        <a:off x="6021384" y="1811520"/>
        <a:ext cx="653581" cy="653581"/>
      </dsp:txXfrm>
    </dsp:sp>
    <dsp:sp modelId="{EB14FD0D-B21A-4684-9818-2877551FE936}">
      <dsp:nvSpPr>
        <dsp:cNvPr id="0" name=""/>
        <dsp:cNvSpPr/>
      </dsp:nvSpPr>
      <dsp:spPr>
        <a:xfrm rot="6000000">
          <a:off x="6106423" y="2658350"/>
          <a:ext cx="245103" cy="311952"/>
        </a:xfrm>
        <a:prstGeom prst="rightArrow">
          <a:avLst>
            <a:gd name="adj1" fmla="val 60000"/>
            <a:gd name="adj2" fmla="val 50000"/>
          </a:avLst>
        </a:prstGeom>
        <a:solidFill>
          <a:schemeClr val="accent1">
            <a:shade val="90000"/>
            <a:hueOff val="184634"/>
            <a:satOff val="-3943"/>
            <a:lumOff val="147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6149573" y="2684533"/>
        <a:ext cx="171572" cy="187172"/>
      </dsp:txXfrm>
    </dsp:sp>
    <dsp:sp modelId="{A0FCB73E-014F-414E-B395-D404A61FCC3A}">
      <dsp:nvSpPr>
        <dsp:cNvPr id="0" name=""/>
        <dsp:cNvSpPr/>
      </dsp:nvSpPr>
      <dsp:spPr>
        <a:xfrm>
          <a:off x="5645215" y="3041854"/>
          <a:ext cx="924303" cy="924303"/>
        </a:xfrm>
        <a:prstGeom prst="ellipse">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Dysgraphia</a:t>
          </a:r>
        </a:p>
      </dsp:txBody>
      <dsp:txXfrm>
        <a:off x="5780576" y="3177215"/>
        <a:ext cx="653581" cy="653581"/>
      </dsp:txXfrm>
    </dsp:sp>
    <dsp:sp modelId="{612D9FF9-911C-4735-9693-3F73E4346A76}">
      <dsp:nvSpPr>
        <dsp:cNvPr id="0" name=""/>
        <dsp:cNvSpPr/>
      </dsp:nvSpPr>
      <dsp:spPr>
        <a:xfrm rot="8400000">
          <a:off x="5458967" y="3789268"/>
          <a:ext cx="245103" cy="31195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5523897" y="3828026"/>
        <a:ext cx="171572" cy="187172"/>
      </dsp:txXfrm>
    </dsp:sp>
    <dsp:sp modelId="{40023B74-F3A2-4CE6-9183-7C51526AFC8A}">
      <dsp:nvSpPr>
        <dsp:cNvPr id="0" name=""/>
        <dsp:cNvSpPr/>
      </dsp:nvSpPr>
      <dsp:spPr>
        <a:xfrm>
          <a:off x="4582892" y="3933248"/>
          <a:ext cx="924303" cy="924303"/>
        </a:xfrm>
        <a:prstGeom prst="ellipse">
          <a:avLst/>
        </a:prstGeom>
        <a:solidFill>
          <a:schemeClr val="accent1">
            <a:shade val="50000"/>
            <a:hueOff val="357772"/>
            <a:satOff val="-8713"/>
            <a:lumOff val="38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Dyslexia</a:t>
          </a:r>
        </a:p>
      </dsp:txBody>
      <dsp:txXfrm>
        <a:off x="4718253" y="4068609"/>
        <a:ext cx="653581" cy="653581"/>
      </dsp:txXfrm>
    </dsp:sp>
    <dsp:sp modelId="{82913DD2-F00E-40E1-85D1-BEE4CA6B2E18}">
      <dsp:nvSpPr>
        <dsp:cNvPr id="0" name=""/>
        <dsp:cNvSpPr/>
      </dsp:nvSpPr>
      <dsp:spPr>
        <a:xfrm rot="10800000">
          <a:off x="4236047" y="4239424"/>
          <a:ext cx="245103" cy="311952"/>
        </a:xfrm>
        <a:prstGeom prst="rightArrow">
          <a:avLst>
            <a:gd name="adj1" fmla="val 60000"/>
            <a:gd name="adj2" fmla="val 50000"/>
          </a:avLst>
        </a:prstGeom>
        <a:solidFill>
          <a:schemeClr val="accent1">
            <a:shade val="90000"/>
            <a:hueOff val="369268"/>
            <a:satOff val="-7885"/>
            <a:lumOff val="294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4309578" y="4301814"/>
        <a:ext cx="171572" cy="187172"/>
      </dsp:txXfrm>
    </dsp:sp>
    <dsp:sp modelId="{01F22A0B-2E10-43F8-9114-6B6774AF7A8C}">
      <dsp:nvSpPr>
        <dsp:cNvPr id="0" name=""/>
        <dsp:cNvSpPr/>
      </dsp:nvSpPr>
      <dsp:spPr>
        <a:xfrm>
          <a:off x="3196129" y="3933248"/>
          <a:ext cx="924303" cy="924303"/>
        </a:xfrm>
        <a:prstGeom prst="ellipse">
          <a:avLst/>
        </a:prstGeom>
        <a:solidFill>
          <a:schemeClr val="accent1">
            <a:shade val="50000"/>
            <a:hueOff val="357772"/>
            <a:satOff val="-8713"/>
            <a:lumOff val="38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Dyspraxia</a:t>
          </a:r>
        </a:p>
      </dsp:txBody>
      <dsp:txXfrm>
        <a:off x="3331490" y="4068609"/>
        <a:ext cx="653581" cy="653581"/>
      </dsp:txXfrm>
    </dsp:sp>
    <dsp:sp modelId="{57B06ACE-79AA-46FB-9F15-4E016CA7BE64}">
      <dsp:nvSpPr>
        <dsp:cNvPr id="0" name=""/>
        <dsp:cNvSpPr/>
      </dsp:nvSpPr>
      <dsp:spPr>
        <a:xfrm rot="13200000">
          <a:off x="3009881" y="3798186"/>
          <a:ext cx="245103" cy="311952"/>
        </a:xfrm>
        <a:prstGeom prst="rightArrow">
          <a:avLst>
            <a:gd name="adj1" fmla="val 60000"/>
            <a:gd name="adj2" fmla="val 50000"/>
          </a:avLst>
        </a:prstGeom>
        <a:solidFill>
          <a:schemeClr val="accent1">
            <a:shade val="90000"/>
            <a:hueOff val="369268"/>
            <a:satOff val="-7885"/>
            <a:lumOff val="294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3074811" y="3884208"/>
        <a:ext cx="171572" cy="187172"/>
      </dsp:txXfrm>
    </dsp:sp>
    <dsp:sp modelId="{E8A7B991-EFA2-4A05-AFDD-781B0D1EC600}">
      <dsp:nvSpPr>
        <dsp:cNvPr id="0" name=""/>
        <dsp:cNvSpPr/>
      </dsp:nvSpPr>
      <dsp:spPr>
        <a:xfrm>
          <a:off x="2133806" y="3041854"/>
          <a:ext cx="924303" cy="924303"/>
        </a:xfrm>
        <a:prstGeom prst="ellipse">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OCD</a:t>
          </a:r>
        </a:p>
      </dsp:txBody>
      <dsp:txXfrm>
        <a:off x="2269167" y="3177215"/>
        <a:ext cx="653581" cy="653581"/>
      </dsp:txXfrm>
    </dsp:sp>
    <dsp:sp modelId="{FAFAA193-47E7-4648-BD9D-5D2022EB18AE}">
      <dsp:nvSpPr>
        <dsp:cNvPr id="0" name=""/>
        <dsp:cNvSpPr/>
      </dsp:nvSpPr>
      <dsp:spPr>
        <a:xfrm rot="15600000">
          <a:off x="2354206" y="2672013"/>
          <a:ext cx="245103" cy="31195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2397356" y="2770610"/>
        <a:ext cx="171572" cy="187172"/>
      </dsp:txXfrm>
    </dsp:sp>
    <dsp:sp modelId="{A7D6A656-9B16-40A0-8762-2C5AD1F34CE7}">
      <dsp:nvSpPr>
        <dsp:cNvPr id="0" name=""/>
        <dsp:cNvSpPr/>
      </dsp:nvSpPr>
      <dsp:spPr>
        <a:xfrm>
          <a:off x="1892997" y="1676159"/>
          <a:ext cx="924303" cy="924303"/>
        </a:xfrm>
        <a:prstGeom prst="ellipse">
          <a:avLst/>
        </a:prstGeom>
        <a:solidFill>
          <a:schemeClr val="accent1">
            <a:shade val="50000"/>
            <a:hueOff val="178886"/>
            <a:satOff val="-4356"/>
            <a:lumOff val="190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PDA</a:t>
          </a:r>
        </a:p>
      </dsp:txBody>
      <dsp:txXfrm>
        <a:off x="2028358" y="1811520"/>
        <a:ext cx="653581" cy="653581"/>
      </dsp:txXfrm>
    </dsp:sp>
    <dsp:sp modelId="{2A1E278A-A64A-4838-AFFA-50DC5567CCF9}">
      <dsp:nvSpPr>
        <dsp:cNvPr id="0" name=""/>
        <dsp:cNvSpPr/>
      </dsp:nvSpPr>
      <dsp:spPr>
        <a:xfrm rot="18000000">
          <a:off x="2575819" y="1387855"/>
          <a:ext cx="245103" cy="311952"/>
        </a:xfrm>
        <a:prstGeom prst="rightArrow">
          <a:avLst>
            <a:gd name="adj1" fmla="val 60000"/>
            <a:gd name="adj2" fmla="val 50000"/>
          </a:avLst>
        </a:prstGeom>
        <a:solidFill>
          <a:schemeClr val="accent1">
            <a:shade val="90000"/>
            <a:hueOff val="184634"/>
            <a:satOff val="-3943"/>
            <a:lumOff val="147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594202" y="1482085"/>
        <a:ext cx="171572" cy="187172"/>
      </dsp:txXfrm>
    </dsp:sp>
    <dsp:sp modelId="{37C07694-CD0D-49A4-B2DE-8409F60CB6D6}">
      <dsp:nvSpPr>
        <dsp:cNvPr id="0" name=""/>
        <dsp:cNvSpPr/>
      </dsp:nvSpPr>
      <dsp:spPr>
        <a:xfrm>
          <a:off x="2586379" y="475186"/>
          <a:ext cx="924303" cy="924303"/>
        </a:xfrm>
        <a:prstGeom prst="ellipse">
          <a:avLst/>
        </a:prstGeom>
        <a:solidFill>
          <a:schemeClr val="accent1">
            <a:shade val="50000"/>
            <a:hueOff val="89443"/>
            <a:satOff val="-2178"/>
            <a:lumOff val="9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Tourette’s</a:t>
          </a:r>
        </a:p>
      </dsp:txBody>
      <dsp:txXfrm>
        <a:off x="2721740" y="610547"/>
        <a:ext cx="653581" cy="653581"/>
      </dsp:txXfrm>
    </dsp:sp>
    <dsp:sp modelId="{745421E4-F715-446F-A17B-E99D744210C5}">
      <dsp:nvSpPr>
        <dsp:cNvPr id="0" name=""/>
        <dsp:cNvSpPr/>
      </dsp:nvSpPr>
      <dsp:spPr>
        <a:xfrm rot="20400000">
          <a:off x="3571026" y="546584"/>
          <a:ext cx="245103" cy="311952"/>
        </a:xfrm>
        <a:prstGeom prst="rightArrow">
          <a:avLst>
            <a:gd name="adj1" fmla="val 60000"/>
            <a:gd name="adj2" fmla="val 50000"/>
          </a:avLst>
        </a:prstGeom>
        <a:solidFill>
          <a:schemeClr val="accent1">
            <a:shade val="90000"/>
            <a:hueOff val="92317"/>
            <a:satOff val="-1971"/>
            <a:lumOff val="73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573243" y="621549"/>
        <a:ext cx="171572" cy="18717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3E62973-5E8C-6249-93BD-BAF7AE7072BD}" type="datetimeFigureOut">
              <a:rPr lang="en-US" smtClean="0"/>
              <a:t>11/29/2024</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3378687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3599964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666127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760466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998792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682762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584191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490679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4179187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Dyslexia – 1 in 8</a:t>
            </a:r>
          </a:p>
          <a:p>
            <a:r>
              <a:rPr lang="en-GB" dirty="0"/>
              <a:t>Dyscalculia – 1 in 20</a:t>
            </a:r>
          </a:p>
          <a:p>
            <a:r>
              <a:rPr lang="en-GB" dirty="0"/>
              <a:t>ADHD – 1 in 20</a:t>
            </a:r>
          </a:p>
          <a:p>
            <a:r>
              <a:rPr lang="en-GB" dirty="0"/>
              <a:t>ASC – 1 in 28</a:t>
            </a:r>
          </a:p>
          <a:p>
            <a:r>
              <a:rPr lang="en-GB" dirty="0"/>
              <a:t>DCD – Developmental Co-ordination Disorder (Dyspraxia) -  1 in 20</a:t>
            </a:r>
          </a:p>
          <a:p>
            <a:r>
              <a:rPr lang="en-GB" dirty="0"/>
              <a:t>DLD – Developmental Language Disorder – 1 in 6; not often identified and diagnosed</a:t>
            </a: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338175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783290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9592820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587252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6716284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0949487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7560096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5427441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0349232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0531132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9285088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18569053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5918882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32813364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5505127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5635437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630245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2.xml"/></Relationships>
</file>

<file path=ppt/slideMasters/_rels/slideMaster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theme" Target="../theme/theme7.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8.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21.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11/29/2024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11/29/2024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11/29/2024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flickr.com/photos/sameergoyal/30622968353"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23.xml"/><Relationship Id="rId1" Type="http://schemas.openxmlformats.org/officeDocument/2006/relationships/slideLayout" Target="../slideLayouts/slideLayout9.xml"/><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3" Type="http://schemas.openxmlformats.org/officeDocument/2006/relationships/hyperlink" Target="https://www.adhdfoundation.org.uk/" TargetMode="External"/><Relationship Id="rId2" Type="http://schemas.openxmlformats.org/officeDocument/2006/relationships/notesSlide" Target="../notesSlides/notesSlide24.xml"/><Relationship Id="rId1" Type="http://schemas.openxmlformats.org/officeDocument/2006/relationships/slideLayout" Target="../slideLayouts/slideLayout9.xml"/><Relationship Id="rId4" Type="http://schemas.openxmlformats.org/officeDocument/2006/relationships/hyperlink" Target="https://apcymru.org.uk/"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theequalityblog.co.uk/author/ceaserflask/" TargetMode="External"/><Relationship Id="rId2" Type="http://schemas.openxmlformats.org/officeDocument/2006/relationships/notesSlide" Target="../notesSlides/notesSlide25.xml"/><Relationship Id="rId1" Type="http://schemas.openxmlformats.org/officeDocument/2006/relationships/slideLayout" Target="../slideLayouts/slideLayout8.xml"/><Relationship Id="rId4" Type="http://schemas.openxmlformats.org/officeDocument/2006/relationships/hyperlink" Target="https://www.adhdfoundation.org.uk/"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84085" y="1952215"/>
            <a:ext cx="8558074" cy="3337841"/>
          </a:xfrm>
        </p:spPr>
        <p:txBody>
          <a:bodyPr/>
          <a:lstStyle/>
          <a:p>
            <a:pPr algn="ctr"/>
            <a:r>
              <a:rPr lang="en-GB" sz="4400" dirty="0"/>
              <a:t>Y </a:t>
            </a:r>
            <a:r>
              <a:rPr lang="en-GB" sz="4400" dirty="0" err="1"/>
              <a:t>Paradeim</a:t>
            </a:r>
            <a:r>
              <a:rPr lang="en-GB" sz="4400" dirty="0"/>
              <a:t> </a:t>
            </a:r>
            <a:r>
              <a:rPr lang="en-GB" sz="4400" dirty="0" err="1"/>
              <a:t>Niwroamrywiaeth</a:t>
            </a:r>
            <a:br>
              <a:rPr lang="en-GB" sz="4400" dirty="0"/>
            </a:br>
            <a:br>
              <a:rPr lang="en-GB" sz="4400" dirty="0"/>
            </a:br>
            <a:br>
              <a:rPr lang="en-GB" sz="4400" dirty="0"/>
            </a:br>
            <a:r>
              <a:rPr lang="en-GB" sz="4400" dirty="0">
                <a:solidFill>
                  <a:schemeClr val="accent4">
                    <a:lumMod val="20000"/>
                    <a:lumOff val="80000"/>
                  </a:schemeClr>
                </a:solidFill>
              </a:rPr>
              <a:t>The Neurodiversity Paradigm</a:t>
            </a:r>
            <a:br>
              <a:rPr lang="en-GB" sz="4400" dirty="0">
                <a:solidFill>
                  <a:schemeClr val="accent4">
                    <a:lumMod val="20000"/>
                    <a:lumOff val="80000"/>
                  </a:schemeClr>
                </a:solidFill>
              </a:rPr>
            </a:br>
            <a:endParaRPr lang="en-GB" sz="4400" i="1" dirty="0">
              <a:solidFill>
                <a:schemeClr val="accent4">
                  <a:lumMod val="20000"/>
                  <a:lumOff val="80000"/>
                </a:schemeClr>
              </a:solidFill>
            </a:endParaRPr>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Content</a:t>
            </a:r>
          </a:p>
        </p:txBody>
      </p:sp>
      <p:sp>
        <p:nvSpPr>
          <p:cNvPr id="2" name="Content Placeholder 1">
            <a:extLst>
              <a:ext uri="{FF2B5EF4-FFF2-40B4-BE49-F238E27FC236}">
                <a16:creationId xmlns:a16="http://schemas.microsoft.com/office/drawing/2014/main" id="{FB73F1E4-D153-B5DE-A662-57B3C2E21BF6}"/>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Iaith;</a:t>
            </a:r>
          </a:p>
          <a:p>
            <a:r>
              <a:rPr lang="cy-GB" dirty="0">
                <a:latin typeface="Arial" panose="020B0604020202020204" pitchFamily="34" charset="0"/>
                <a:cs typeface="Arial" panose="020B0604020202020204" pitchFamily="34" charset="0"/>
              </a:rPr>
              <a:t>Modelau;</a:t>
            </a:r>
          </a:p>
          <a:p>
            <a:r>
              <a:rPr lang="cy-GB" dirty="0">
                <a:latin typeface="Arial" panose="020B0604020202020204" pitchFamily="34" charset="0"/>
                <a:cs typeface="Arial" panose="020B0604020202020204" pitchFamily="34" charset="0"/>
              </a:rPr>
              <a:t>Paradeim </a:t>
            </a:r>
            <a:r>
              <a:rPr lang="cy-GB" dirty="0" err="1">
                <a:latin typeface="Arial" panose="020B0604020202020204" pitchFamily="34" charset="0"/>
                <a:cs typeface="Arial" panose="020B0604020202020204" pitchFamily="34" charset="0"/>
              </a:rPr>
              <a:t>Niwroamrywiaeth</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Myfyrwyr;</a:t>
            </a:r>
          </a:p>
          <a:p>
            <a:r>
              <a:rPr lang="cy-GB" dirty="0">
                <a:latin typeface="Arial" panose="020B0604020202020204" pitchFamily="34" charset="0"/>
                <a:cs typeface="Arial" panose="020B0604020202020204" pitchFamily="34" charset="0"/>
              </a:rPr>
              <a:t>Strategaethau.</a:t>
            </a:r>
          </a:p>
        </p:txBody>
      </p:sp>
      <p:sp>
        <p:nvSpPr>
          <p:cNvPr id="5" name="Content Placeholder 4">
            <a:extLst>
              <a:ext uri="{FF2B5EF4-FFF2-40B4-BE49-F238E27FC236}">
                <a16:creationId xmlns:a16="http://schemas.microsoft.com/office/drawing/2014/main" id="{B474A426-C79D-C131-B78C-13B0424729CE}"/>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Language;</a:t>
            </a:r>
          </a:p>
          <a:p>
            <a:r>
              <a:rPr lang="en-GB" dirty="0">
                <a:solidFill>
                  <a:srgbClr val="0070C0"/>
                </a:solidFill>
                <a:latin typeface="Arial" panose="020B0604020202020204" pitchFamily="34" charset="0"/>
                <a:cs typeface="Arial" panose="020B0604020202020204" pitchFamily="34" charset="0"/>
              </a:rPr>
              <a:t>Models;</a:t>
            </a:r>
          </a:p>
          <a:p>
            <a:r>
              <a:rPr lang="en-GB" dirty="0">
                <a:solidFill>
                  <a:srgbClr val="0070C0"/>
                </a:solidFill>
                <a:latin typeface="Arial" panose="020B0604020202020204" pitchFamily="34" charset="0"/>
                <a:cs typeface="Arial" panose="020B0604020202020204" pitchFamily="34" charset="0"/>
              </a:rPr>
              <a:t>Neurodiversity Paradigm;</a:t>
            </a:r>
          </a:p>
          <a:p>
            <a:r>
              <a:rPr lang="en-GB" dirty="0">
                <a:solidFill>
                  <a:srgbClr val="0070C0"/>
                </a:solidFill>
                <a:latin typeface="Arial" panose="020B0604020202020204" pitchFamily="34" charset="0"/>
                <a:cs typeface="Arial" panose="020B0604020202020204" pitchFamily="34" charset="0"/>
              </a:rPr>
              <a:t>Students;</a:t>
            </a:r>
          </a:p>
          <a:p>
            <a:r>
              <a:rPr lang="en-GB" dirty="0">
                <a:solidFill>
                  <a:srgbClr val="0070C0"/>
                </a:solidFill>
                <a:latin typeface="Arial" panose="020B0604020202020204" pitchFamily="34" charset="0"/>
                <a:cs typeface="Arial" panose="020B0604020202020204" pitchFamily="34" charset="0"/>
              </a:rPr>
              <a:t>Strategies.</a:t>
            </a:r>
          </a:p>
          <a:p>
            <a:endParaRPr lang="en-GB" dirty="0"/>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Termau</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Terms</a:t>
            </a:r>
            <a:endParaRPr lang="en-GB"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82B13E3-A536-5275-EA8A-FFB78831F5BA}"/>
              </a:ext>
            </a:extLst>
          </p:cNvPr>
          <p:cNvSpPr>
            <a:spLocks noGrp="1"/>
          </p:cNvSpPr>
          <p:nvPr>
            <p:ph sz="half" idx="1"/>
          </p:nvPr>
        </p:nvSpPr>
        <p:spPr/>
        <p:txBody>
          <a:bodyPr/>
          <a:lstStyle/>
          <a:p>
            <a:r>
              <a:rPr lang="cy-GB" dirty="0" err="1">
                <a:latin typeface="Arial" panose="020B0604020202020204" pitchFamily="34" charset="0"/>
                <a:cs typeface="Arial" panose="020B0604020202020204" pitchFamily="34" charset="0"/>
              </a:rPr>
              <a:t>Niwronodweddiadol</a:t>
            </a:r>
            <a:r>
              <a:rPr lang="cy-GB" dirty="0">
                <a:latin typeface="Arial" panose="020B0604020202020204" pitchFamily="34" charset="0"/>
                <a:cs typeface="Arial" panose="020B0604020202020204" pitchFamily="34" charset="0"/>
              </a:rPr>
              <a:t>;</a:t>
            </a:r>
          </a:p>
          <a:p>
            <a:r>
              <a:rPr lang="cy-GB" dirty="0" err="1">
                <a:latin typeface="Arial" panose="020B0604020202020204" pitchFamily="34" charset="0"/>
                <a:cs typeface="Arial" panose="020B0604020202020204" pitchFamily="34" charset="0"/>
              </a:rPr>
              <a:t>Niwrowahanol</a:t>
            </a:r>
            <a:r>
              <a:rPr lang="cy-GB" dirty="0">
                <a:latin typeface="Arial" panose="020B0604020202020204" pitchFamily="34" charset="0"/>
                <a:cs typeface="Arial" panose="020B0604020202020204" pitchFamily="34" charset="0"/>
              </a:rPr>
              <a:t>;</a:t>
            </a:r>
          </a:p>
          <a:p>
            <a:r>
              <a:rPr lang="cy-GB" dirty="0" err="1">
                <a:latin typeface="Arial" panose="020B0604020202020204" pitchFamily="34" charset="0"/>
                <a:cs typeface="Arial" panose="020B0604020202020204" pitchFamily="34" charset="0"/>
              </a:rPr>
              <a:t>Niwroamrywiol</a:t>
            </a:r>
            <a:r>
              <a:rPr lang="cy-GB" dirty="0">
                <a:latin typeface="Arial" panose="020B0604020202020204" pitchFamily="34" charset="0"/>
                <a:cs typeface="Arial" panose="020B0604020202020204" pitchFamily="34" charset="0"/>
              </a:rPr>
              <a:t>;</a:t>
            </a:r>
          </a:p>
          <a:p>
            <a:r>
              <a:rPr lang="cy-GB" dirty="0" err="1">
                <a:latin typeface="Arial" panose="020B0604020202020204" pitchFamily="34" charset="0"/>
                <a:cs typeface="Arial" panose="020B0604020202020204" pitchFamily="34" charset="0"/>
              </a:rPr>
              <a:t>Niwrowybyddol</a:t>
            </a:r>
            <a:r>
              <a:rPr lang="cy-GB" dirty="0">
                <a:latin typeface="Arial" panose="020B0604020202020204" pitchFamily="34" charset="0"/>
                <a:cs typeface="Arial" panose="020B0604020202020204" pitchFamily="34" charset="0"/>
              </a:rPr>
              <a:t>;</a:t>
            </a:r>
          </a:p>
          <a:p>
            <a:r>
              <a:rPr lang="cy-GB" dirty="0" err="1">
                <a:latin typeface="Arial" panose="020B0604020202020204" pitchFamily="34" charset="0"/>
                <a:cs typeface="Arial" panose="020B0604020202020204" pitchFamily="34" charset="0"/>
              </a:rPr>
              <a:t>Niwroteip</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Heriau/cyflyrau sy’n cyd-ddigwydd.</a:t>
            </a:r>
          </a:p>
          <a:p>
            <a:endParaRPr lang="en-GB" dirty="0"/>
          </a:p>
        </p:txBody>
      </p:sp>
      <p:sp>
        <p:nvSpPr>
          <p:cNvPr id="9" name="Content Placeholder 8">
            <a:extLst>
              <a:ext uri="{FF2B5EF4-FFF2-40B4-BE49-F238E27FC236}">
                <a16:creationId xmlns:a16="http://schemas.microsoft.com/office/drawing/2014/main" id="{F46F21B7-C09F-3708-625B-96847C9C6632}"/>
              </a:ext>
            </a:extLst>
          </p:cNvPr>
          <p:cNvSpPr>
            <a:spLocks noGrp="1"/>
          </p:cNvSpPr>
          <p:nvPr>
            <p:ph sz="half" idx="2"/>
          </p:nvPr>
        </p:nvSpPr>
        <p:spPr>
          <a:xfrm>
            <a:off x="4648199" y="1825625"/>
            <a:ext cx="4181007" cy="3809862"/>
          </a:xfrm>
        </p:spPr>
        <p:txBody>
          <a:bodyPr/>
          <a:lstStyle/>
          <a:p>
            <a:r>
              <a:rPr lang="en-GB" dirty="0">
                <a:solidFill>
                  <a:srgbClr val="0070C0"/>
                </a:solidFill>
                <a:latin typeface="Arial" panose="020B0604020202020204" pitchFamily="34" charset="0"/>
                <a:cs typeface="Arial" panose="020B0604020202020204" pitchFamily="34" charset="0"/>
              </a:rPr>
              <a:t>Neurotypical;</a:t>
            </a:r>
          </a:p>
          <a:p>
            <a:r>
              <a:rPr lang="en-GB" dirty="0">
                <a:solidFill>
                  <a:srgbClr val="0070C0"/>
                </a:solidFill>
                <a:latin typeface="Arial" panose="020B0604020202020204" pitchFamily="34" charset="0"/>
                <a:cs typeface="Arial" panose="020B0604020202020204" pitchFamily="34" charset="0"/>
              </a:rPr>
              <a:t>Neurodivergent;</a:t>
            </a:r>
          </a:p>
          <a:p>
            <a:r>
              <a:rPr lang="en-GB" dirty="0">
                <a:solidFill>
                  <a:srgbClr val="0070C0"/>
                </a:solidFill>
                <a:latin typeface="Arial" panose="020B0604020202020204" pitchFamily="34" charset="0"/>
                <a:cs typeface="Arial" panose="020B0604020202020204" pitchFamily="34" charset="0"/>
              </a:rPr>
              <a:t>Neurodiverse;</a:t>
            </a:r>
          </a:p>
          <a:p>
            <a:r>
              <a:rPr lang="en-GB" dirty="0">
                <a:solidFill>
                  <a:srgbClr val="0070C0"/>
                </a:solidFill>
                <a:latin typeface="Arial" panose="020B0604020202020204" pitchFamily="34" charset="0"/>
                <a:cs typeface="Arial" panose="020B0604020202020204" pitchFamily="34" charset="0"/>
              </a:rPr>
              <a:t>Neurocognitive;</a:t>
            </a:r>
          </a:p>
          <a:p>
            <a:r>
              <a:rPr lang="en-GB" dirty="0">
                <a:solidFill>
                  <a:srgbClr val="0070C0"/>
                </a:solidFill>
                <a:latin typeface="Arial" panose="020B0604020202020204" pitchFamily="34" charset="0"/>
                <a:cs typeface="Arial" panose="020B0604020202020204" pitchFamily="34" charset="0"/>
              </a:rPr>
              <a:t>Neurotype;</a:t>
            </a:r>
          </a:p>
          <a:p>
            <a:r>
              <a:rPr lang="en-GB" dirty="0">
                <a:solidFill>
                  <a:srgbClr val="0070C0"/>
                </a:solidFill>
                <a:latin typeface="Arial" panose="020B0604020202020204" pitchFamily="34" charset="0"/>
                <a:cs typeface="Arial" panose="020B0604020202020204" pitchFamily="34" charset="0"/>
              </a:rPr>
              <a:t>Co-occurring challenges/conditions.</a:t>
            </a:r>
          </a:p>
        </p:txBody>
      </p:sp>
    </p:spTree>
    <p:extLst>
      <p:ext uri="{BB962C8B-B14F-4D97-AF65-F5344CB8AC3E}">
        <p14:creationId xmlns:p14="http://schemas.microsoft.com/office/powerpoint/2010/main" val="1687858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Diffiniad</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Definition</a:t>
            </a:r>
            <a:endParaRPr lang="en-GB" dirty="0">
              <a:solidFill>
                <a:srgbClr val="0070C0"/>
              </a:solidFill>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F46F21B7-C09F-3708-625B-96847C9C6632}"/>
              </a:ext>
            </a:extLst>
          </p:cNvPr>
          <p:cNvSpPr>
            <a:spLocks noGrp="1"/>
          </p:cNvSpPr>
          <p:nvPr>
            <p:ph sz="half" idx="2"/>
          </p:nvPr>
        </p:nvSpPr>
        <p:spPr>
          <a:xfrm>
            <a:off x="628650" y="1825625"/>
            <a:ext cx="7886700" cy="3809862"/>
          </a:xfrm>
        </p:spPr>
        <p:txBody>
          <a:bodyPr>
            <a:normAutofit lnSpcReduction="10000"/>
          </a:bodyPr>
          <a:lstStyle/>
          <a:p>
            <a:pPr marL="0" indent="0">
              <a:buNone/>
            </a:pPr>
            <a:r>
              <a:rPr lang="en-GB" i="1" dirty="0">
                <a:latin typeface="Arial" panose="020B0604020202020204" pitchFamily="34" charset="0"/>
                <a:cs typeface="Arial" panose="020B0604020202020204" pitchFamily="34" charset="0"/>
              </a:rPr>
              <a:t>“…the diversity of ways in which humans think, learn and relate to others.”</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“Different people flourish in different environments.”</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“..we will not all respond in the same way to the same inputs around us.”</a:t>
            </a:r>
          </a:p>
          <a:p>
            <a:pPr marL="0" indent="0" algn="r">
              <a:buNone/>
            </a:pPr>
            <a:r>
              <a:rPr lang="en-GB" sz="1800" dirty="0">
                <a:latin typeface="Arial" panose="020B0604020202020204" pitchFamily="34" charset="0"/>
                <a:cs typeface="Arial" panose="020B0604020202020204" pitchFamily="34" charset="0"/>
              </a:rPr>
              <a:t>(Honeybourne, 2018, p9).</a:t>
            </a:r>
          </a:p>
        </p:txBody>
      </p:sp>
    </p:spTree>
    <p:extLst>
      <p:ext uri="{BB962C8B-B14F-4D97-AF65-F5344CB8AC3E}">
        <p14:creationId xmlns:p14="http://schemas.microsoft.com/office/powerpoint/2010/main" val="2868164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A bowl of fruit salad&#10;&#10;Description automatically generated">
            <a:extLst>
              <a:ext uri="{FF2B5EF4-FFF2-40B4-BE49-F238E27FC236}">
                <a16:creationId xmlns:a16="http://schemas.microsoft.com/office/drawing/2014/main" id="{D6747C3F-74CD-FD2E-E231-91A360537308}"/>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1654526" y="604007"/>
            <a:ext cx="5990186" cy="4744310"/>
          </a:xfrm>
        </p:spPr>
      </p:pic>
      <p:sp>
        <p:nvSpPr>
          <p:cNvPr id="13" name="TextBox 12">
            <a:extLst>
              <a:ext uri="{FF2B5EF4-FFF2-40B4-BE49-F238E27FC236}">
                <a16:creationId xmlns:a16="http://schemas.microsoft.com/office/drawing/2014/main" id="{1FB1BC7C-A4E3-6D22-D365-C1AB46257E66}"/>
              </a:ext>
            </a:extLst>
          </p:cNvPr>
          <p:cNvSpPr txBox="1"/>
          <p:nvPr/>
        </p:nvSpPr>
        <p:spPr>
          <a:xfrm>
            <a:off x="2508310" y="5294257"/>
            <a:ext cx="5136402" cy="230832"/>
          </a:xfrm>
          <a:prstGeom prst="rect">
            <a:avLst/>
          </a:prstGeom>
          <a:noFill/>
        </p:spPr>
        <p:txBody>
          <a:bodyPr wrap="square" rtlCol="0">
            <a:spAutoFit/>
          </a:bodyPr>
          <a:lstStyle/>
          <a:p>
            <a:r>
              <a:rPr lang="en-GB" sz="900">
                <a:hlinkClick r:id="rId4" tooltip="https://www.flickr.com/photos/sameergoyal/30622968353"/>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81802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514905" y="365125"/>
            <a:ext cx="8238478" cy="1325563"/>
          </a:xfrm>
        </p:spPr>
        <p:txBody>
          <a:bodyPr>
            <a:normAutofit fontScale="90000"/>
          </a:bodyPr>
          <a:lstStyle/>
          <a:p>
            <a:pPr algn="ctr"/>
            <a:r>
              <a:rPr lang="cy-GB" dirty="0">
                <a:latin typeface="Arial" panose="020B0604020202020204" pitchFamily="34" charset="0"/>
                <a:cs typeface="Arial" panose="020B0604020202020204" pitchFamily="34" charset="0"/>
              </a:rPr>
              <a:t>Model Meddygol</a:t>
            </a:r>
            <a:br>
              <a:rPr lang="cy-GB" dirty="0">
                <a:latin typeface="Arial" panose="020B0604020202020204" pitchFamily="34" charset="0"/>
                <a:cs typeface="Arial" panose="020B0604020202020204" pitchFamily="34" charset="0"/>
              </a:rPr>
            </a:br>
            <a:r>
              <a:rPr lang="cy-GB" dirty="0">
                <a:solidFill>
                  <a:srgbClr val="0070C0"/>
                </a:solidFill>
                <a:latin typeface="Arial" panose="020B0604020202020204" pitchFamily="34" charset="0"/>
                <a:cs typeface="Arial" panose="020B0604020202020204" pitchFamily="34" charset="0"/>
              </a:rPr>
              <a:t>Medical Model</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Mae’r ADY yn broblem sydd rhaid gwella;</a:t>
            </a:r>
          </a:p>
          <a:p>
            <a:r>
              <a:rPr lang="cy-GB" dirty="0">
                <a:latin typeface="Arial" panose="020B0604020202020204" pitchFamily="34" charset="0"/>
                <a:cs typeface="Arial" panose="020B0604020202020204" pitchFamily="34" charset="0"/>
              </a:rPr>
              <a:t>Ystyried beth sydd '</a:t>
            </a:r>
            <a:r>
              <a:rPr lang="cy-GB" i="1" dirty="0">
                <a:latin typeface="Arial" panose="020B0604020202020204" pitchFamily="34" charset="0"/>
                <a:cs typeface="Arial" panose="020B0604020202020204" pitchFamily="34" charset="0"/>
              </a:rPr>
              <a:t>o'i le</a:t>
            </a:r>
            <a:r>
              <a:rPr lang="cy-GB" dirty="0">
                <a:latin typeface="Arial" panose="020B0604020202020204" pitchFamily="34" charset="0"/>
                <a:cs typeface="Arial" panose="020B0604020202020204" pitchFamily="34" charset="0"/>
              </a:rPr>
              <a:t>' gyda dysgwyr, nid beth yw eu hanghenion;</a:t>
            </a:r>
          </a:p>
          <a:p>
            <a:r>
              <a:rPr lang="cy-GB" dirty="0" err="1">
                <a:latin typeface="Arial" panose="020B0604020202020204" pitchFamily="34" charset="0"/>
                <a:cs typeface="Arial" panose="020B0604020202020204" pitchFamily="34" charset="0"/>
              </a:rPr>
              <a:t>Labelau</a:t>
            </a:r>
            <a:r>
              <a:rPr lang="cy-GB" dirty="0">
                <a:latin typeface="Arial" panose="020B0604020202020204" pitchFamily="34" charset="0"/>
                <a:cs typeface="Arial" panose="020B0604020202020204" pitchFamily="34" charset="0"/>
              </a:rPr>
              <a:t>/diagnosisau.</a:t>
            </a: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The ALN is a problem that needs to be cured;</a:t>
            </a:r>
          </a:p>
          <a:p>
            <a:r>
              <a:rPr lang="en-GB" dirty="0">
                <a:solidFill>
                  <a:srgbClr val="0070C0"/>
                </a:solidFill>
                <a:latin typeface="Arial" panose="020B0604020202020204" pitchFamily="34" charset="0"/>
                <a:cs typeface="Arial" panose="020B0604020202020204" pitchFamily="34" charset="0"/>
              </a:rPr>
              <a:t>Considers what is ‘</a:t>
            </a:r>
            <a:r>
              <a:rPr lang="en-GB" i="1" dirty="0">
                <a:solidFill>
                  <a:srgbClr val="0070C0"/>
                </a:solidFill>
                <a:latin typeface="Arial" panose="020B0604020202020204" pitchFamily="34" charset="0"/>
                <a:cs typeface="Arial" panose="020B0604020202020204" pitchFamily="34" charset="0"/>
              </a:rPr>
              <a:t>wrong</a:t>
            </a:r>
            <a:r>
              <a:rPr lang="en-GB" dirty="0">
                <a:solidFill>
                  <a:srgbClr val="0070C0"/>
                </a:solidFill>
                <a:latin typeface="Arial" panose="020B0604020202020204" pitchFamily="34" charset="0"/>
                <a:cs typeface="Arial" panose="020B0604020202020204" pitchFamily="34" charset="0"/>
              </a:rPr>
              <a:t>’ with learners, not what their needs are;</a:t>
            </a:r>
          </a:p>
          <a:p>
            <a:r>
              <a:rPr lang="en-GB" dirty="0">
                <a:solidFill>
                  <a:srgbClr val="0070C0"/>
                </a:solidFill>
                <a:latin typeface="Arial" panose="020B0604020202020204" pitchFamily="34" charset="0"/>
                <a:cs typeface="Arial" panose="020B0604020202020204" pitchFamily="34" charset="0"/>
              </a:rPr>
              <a:t>Labels/diagnoses.</a:t>
            </a:r>
          </a:p>
        </p:txBody>
      </p:sp>
    </p:spTree>
    <p:extLst>
      <p:ext uri="{BB962C8B-B14F-4D97-AF65-F5344CB8AC3E}">
        <p14:creationId xmlns:p14="http://schemas.microsoft.com/office/powerpoint/2010/main" val="3756727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514905" y="365125"/>
            <a:ext cx="8238478" cy="1325563"/>
          </a:xfrm>
        </p:spPr>
        <p:txBody>
          <a:bodyPr>
            <a:normAutofit fontScale="90000"/>
          </a:bodyPr>
          <a:lstStyle/>
          <a:p>
            <a:pPr algn="ctr"/>
            <a:r>
              <a:rPr lang="cy-GB" dirty="0">
                <a:latin typeface="Arial" panose="020B0604020202020204" pitchFamily="34" charset="0"/>
                <a:cs typeface="Arial" panose="020B0604020202020204" pitchFamily="34" charset="0"/>
              </a:rPr>
              <a:t>Model Cymdeithasol</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Social</a:t>
            </a:r>
            <a:r>
              <a:rPr lang="cy-GB" dirty="0">
                <a:solidFill>
                  <a:srgbClr val="0070C0"/>
                </a:solidFill>
                <a:latin typeface="Arial" panose="020B0604020202020204" pitchFamily="34" charset="0"/>
                <a:cs typeface="Arial" panose="020B0604020202020204" pitchFamily="34" charset="0"/>
              </a:rPr>
              <a:t> Model</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a:xfrm>
            <a:off x="628650" y="1825625"/>
            <a:ext cx="3725236" cy="3809862"/>
          </a:xfrm>
        </p:spPr>
        <p:txBody>
          <a:bodyPr>
            <a:normAutofit/>
          </a:bodyPr>
          <a:lstStyle/>
          <a:p>
            <a:r>
              <a:rPr lang="cy-GB" dirty="0">
                <a:latin typeface="Arial" panose="020B0604020202020204" pitchFamily="34" charset="0"/>
                <a:cs typeface="Arial" panose="020B0604020202020204" pitchFamily="34" charset="0"/>
              </a:rPr>
              <a:t>Cymdeithas yw’r broblem;</a:t>
            </a:r>
          </a:p>
          <a:p>
            <a:r>
              <a:rPr lang="cy-GB" dirty="0">
                <a:latin typeface="Arial" panose="020B0604020202020204" pitchFamily="34" charset="0"/>
                <a:cs typeface="Arial" panose="020B0604020202020204" pitchFamily="34" charset="0"/>
              </a:rPr>
              <a:t>Agweddau/credoau;</a:t>
            </a:r>
          </a:p>
          <a:p>
            <a:r>
              <a:rPr lang="cy-GB" dirty="0">
                <a:latin typeface="Arial" panose="020B0604020202020204" pitchFamily="34" charset="0"/>
                <a:cs typeface="Arial" panose="020B0604020202020204" pitchFamily="34" charset="0"/>
              </a:rPr>
              <a:t>Amgylchedd corfforol;</a:t>
            </a:r>
          </a:p>
          <a:p>
            <a:r>
              <a:rPr lang="cy-GB" b="1" dirty="0">
                <a:latin typeface="Arial" panose="020B0604020202020204" pitchFamily="34" charset="0"/>
                <a:cs typeface="Arial" panose="020B0604020202020204" pitchFamily="34" charset="0"/>
              </a:rPr>
              <a:t>Diffyg hyfforddiant.</a:t>
            </a: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Society is the problem;</a:t>
            </a:r>
          </a:p>
          <a:p>
            <a:r>
              <a:rPr lang="en-GB" dirty="0">
                <a:solidFill>
                  <a:srgbClr val="0070C0"/>
                </a:solidFill>
                <a:latin typeface="Arial" panose="020B0604020202020204" pitchFamily="34" charset="0"/>
                <a:cs typeface="Arial" panose="020B0604020202020204" pitchFamily="34" charset="0"/>
              </a:rPr>
              <a:t>Attitudes/beliefs;</a:t>
            </a:r>
          </a:p>
          <a:p>
            <a:r>
              <a:rPr lang="en-GB" dirty="0">
                <a:solidFill>
                  <a:srgbClr val="0070C0"/>
                </a:solidFill>
                <a:latin typeface="Arial" panose="020B0604020202020204" pitchFamily="34" charset="0"/>
                <a:cs typeface="Arial" panose="020B0604020202020204" pitchFamily="34" charset="0"/>
              </a:rPr>
              <a:t>Physical environment;</a:t>
            </a:r>
          </a:p>
          <a:p>
            <a:r>
              <a:rPr lang="en-GB" b="1" dirty="0">
                <a:solidFill>
                  <a:srgbClr val="0070C0"/>
                </a:solidFill>
                <a:latin typeface="Arial" panose="020B0604020202020204" pitchFamily="34" charset="0"/>
                <a:cs typeface="Arial" panose="020B0604020202020204" pitchFamily="34" charset="0"/>
              </a:rPr>
              <a:t>Lack of training.</a:t>
            </a:r>
          </a:p>
        </p:txBody>
      </p:sp>
    </p:spTree>
    <p:extLst>
      <p:ext uri="{BB962C8B-B14F-4D97-AF65-F5344CB8AC3E}">
        <p14:creationId xmlns:p14="http://schemas.microsoft.com/office/powerpoint/2010/main" val="1647379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FF11D-FB09-9D34-304D-78B9FC6A3460}"/>
              </a:ext>
            </a:extLst>
          </p:cNvPr>
          <p:cNvSpPr>
            <a:spLocks noGrp="1"/>
          </p:cNvSpPr>
          <p:nvPr>
            <p:ph type="title"/>
          </p:nvPr>
        </p:nvSpPr>
        <p:spPr>
          <a:xfrm>
            <a:off x="628650" y="365125"/>
            <a:ext cx="7886700" cy="960336"/>
          </a:xfrm>
        </p:spPr>
        <p:txBody>
          <a:bodyPr>
            <a:normAutofit/>
          </a:bodyPr>
          <a:lstStyle/>
          <a:p>
            <a:pPr algn="ctr"/>
            <a:r>
              <a:rPr lang="en-GB" sz="2800" dirty="0">
                <a:latin typeface="Arial" panose="020B0604020202020204" pitchFamily="34" charset="0"/>
                <a:cs typeface="Arial" panose="020B0604020202020204" pitchFamily="34" charset="0"/>
              </a:rPr>
              <a:t>Y </a:t>
            </a:r>
            <a:r>
              <a:rPr lang="en-GB" sz="2800" dirty="0" err="1">
                <a:latin typeface="Arial" panose="020B0604020202020204" pitchFamily="34" charset="0"/>
                <a:cs typeface="Arial" panose="020B0604020202020204" pitchFamily="34" charset="0"/>
              </a:rPr>
              <a:t>Paradeim</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Niwroamlrywiaeth</a:t>
            </a:r>
            <a:br>
              <a:rPr lang="en-GB" sz="2800" dirty="0">
                <a:latin typeface="Arial" panose="020B0604020202020204" pitchFamily="34" charset="0"/>
                <a:cs typeface="Arial" panose="020B0604020202020204" pitchFamily="34" charset="0"/>
              </a:rPr>
            </a:br>
            <a:r>
              <a:rPr lang="en-GB" sz="2800" dirty="0">
                <a:solidFill>
                  <a:srgbClr val="0070C0"/>
                </a:solidFill>
                <a:latin typeface="Arial" panose="020B0604020202020204" pitchFamily="34" charset="0"/>
                <a:cs typeface="Arial" panose="020B0604020202020204" pitchFamily="34" charset="0"/>
              </a:rPr>
              <a:t>The Neurodiverse Paradigm</a:t>
            </a:r>
          </a:p>
        </p:txBody>
      </p:sp>
      <p:sp>
        <p:nvSpPr>
          <p:cNvPr id="4" name="Content Placeholder 3">
            <a:extLst>
              <a:ext uri="{FF2B5EF4-FFF2-40B4-BE49-F238E27FC236}">
                <a16:creationId xmlns:a16="http://schemas.microsoft.com/office/drawing/2014/main" id="{DD221A21-3841-35F9-EE48-27AD56F48C84}"/>
              </a:ext>
            </a:extLst>
          </p:cNvPr>
          <p:cNvSpPr>
            <a:spLocks noGrp="1"/>
          </p:cNvSpPr>
          <p:nvPr>
            <p:ph idx="1"/>
          </p:nvPr>
        </p:nvSpPr>
        <p:spPr>
          <a:xfrm>
            <a:off x="218113" y="1409350"/>
            <a:ext cx="8598715" cy="4169329"/>
          </a:xfrm>
        </p:spPr>
        <p:txBody>
          <a:bodyPr>
            <a:normAutofit lnSpcReduction="10000"/>
          </a:bodyPr>
          <a:lstStyle/>
          <a:p>
            <a:pPr marL="0" indent="0">
              <a:buNone/>
            </a:pPr>
            <a:r>
              <a:rPr lang="en-GB" i="1" dirty="0">
                <a:latin typeface="Arial" panose="020B0604020202020204" pitchFamily="34" charset="0"/>
                <a:cs typeface="Arial" panose="020B0604020202020204" pitchFamily="34" charset="0"/>
              </a:rPr>
              <a:t>“The concept of neurodiversity represents a paradigm shift for the fields of SEN and disability. Instead of pathologizing individuals with perceived ‘deficits’ in the way that they think, learn and relate to others, the neurodiversity paradigm considers this diversity and variation of differences to be a normal, and totally expected, aspect of human variation…The concept of neurodiversity is refreshingly liberating: there is no normal; no one group is superior to any other; it is normal to be different.”</a:t>
            </a:r>
          </a:p>
          <a:p>
            <a:pPr marL="0" indent="0" algn="r">
              <a:buNone/>
            </a:pPr>
            <a:r>
              <a:rPr lang="en-GB" sz="1800" dirty="0">
                <a:latin typeface="Arial" panose="020B0604020202020204" pitchFamily="34" charset="0"/>
                <a:cs typeface="Arial" panose="020B0604020202020204" pitchFamily="34" charset="0"/>
              </a:rPr>
              <a:t>(Honeybourne, 2018, p19-20).</a:t>
            </a:r>
          </a:p>
        </p:txBody>
      </p:sp>
    </p:spTree>
    <p:extLst>
      <p:ext uri="{BB962C8B-B14F-4D97-AF65-F5344CB8AC3E}">
        <p14:creationId xmlns:p14="http://schemas.microsoft.com/office/powerpoint/2010/main" val="3117039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FF11D-FB09-9D34-304D-78B9FC6A3460}"/>
              </a:ext>
            </a:extLst>
          </p:cNvPr>
          <p:cNvSpPr>
            <a:spLocks noGrp="1"/>
          </p:cNvSpPr>
          <p:nvPr>
            <p:ph type="title"/>
          </p:nvPr>
        </p:nvSpPr>
        <p:spPr>
          <a:xfrm>
            <a:off x="628650" y="365125"/>
            <a:ext cx="7886700" cy="521733"/>
          </a:xfrm>
        </p:spPr>
        <p:txBody>
          <a:bodyPr>
            <a:normAutofit fontScale="90000"/>
          </a:bodyPr>
          <a:lstStyle/>
          <a:p>
            <a:pPr algn="ctr"/>
            <a:r>
              <a:rPr lang="en-GB" sz="2800" dirty="0">
                <a:latin typeface="Arial" panose="020B0604020202020204" pitchFamily="34" charset="0"/>
                <a:cs typeface="Arial" panose="020B0604020202020204" pitchFamily="34" charset="0"/>
              </a:rPr>
              <a:t>Y </a:t>
            </a:r>
            <a:r>
              <a:rPr lang="en-GB" sz="2800" dirty="0" err="1">
                <a:latin typeface="Arial" panose="020B0604020202020204" pitchFamily="34" charset="0"/>
                <a:cs typeface="Arial" panose="020B0604020202020204" pitchFamily="34" charset="0"/>
              </a:rPr>
              <a:t>Paradeim</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Niwroamlrywiaeth</a:t>
            </a:r>
            <a:br>
              <a:rPr lang="en-GB" sz="2800" dirty="0">
                <a:latin typeface="Arial" panose="020B0604020202020204" pitchFamily="34" charset="0"/>
                <a:cs typeface="Arial" panose="020B0604020202020204" pitchFamily="34" charset="0"/>
              </a:rPr>
            </a:br>
            <a:r>
              <a:rPr lang="en-GB" sz="2800" dirty="0">
                <a:solidFill>
                  <a:srgbClr val="0070C0"/>
                </a:solidFill>
                <a:latin typeface="Arial" panose="020B0604020202020204" pitchFamily="34" charset="0"/>
                <a:cs typeface="Arial" panose="020B0604020202020204" pitchFamily="34" charset="0"/>
              </a:rPr>
              <a:t>The Neurodiverse Paradigm</a:t>
            </a:r>
          </a:p>
        </p:txBody>
      </p:sp>
      <p:graphicFrame>
        <p:nvGraphicFramePr>
          <p:cNvPr id="6" name="Content Placeholder 5">
            <a:extLst>
              <a:ext uri="{FF2B5EF4-FFF2-40B4-BE49-F238E27FC236}">
                <a16:creationId xmlns:a16="http://schemas.microsoft.com/office/drawing/2014/main" id="{3BE181B4-6626-9FAB-56EE-421E880A3E4E}"/>
              </a:ext>
            </a:extLst>
          </p:cNvPr>
          <p:cNvGraphicFramePr>
            <a:graphicFrameLocks noGrp="1"/>
          </p:cNvGraphicFramePr>
          <p:nvPr>
            <p:ph idx="1"/>
            <p:extLst>
              <p:ext uri="{D42A27DB-BD31-4B8C-83A1-F6EECF244321}">
                <p14:modId xmlns:p14="http://schemas.microsoft.com/office/powerpoint/2010/main" val="4010406451"/>
              </p:ext>
            </p:extLst>
          </p:nvPr>
        </p:nvGraphicFramePr>
        <p:xfrm>
          <a:off x="187287" y="1112704"/>
          <a:ext cx="8703325" cy="4858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D0253914-D2CB-A3F6-1C33-580E806E80ED}"/>
              </a:ext>
            </a:extLst>
          </p:cNvPr>
          <p:cNvSpPr txBox="1"/>
          <p:nvPr/>
        </p:nvSpPr>
        <p:spPr>
          <a:xfrm>
            <a:off x="3305060" y="3062688"/>
            <a:ext cx="2500829"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Normal</a:t>
            </a:r>
          </a:p>
        </p:txBody>
      </p:sp>
    </p:spTree>
    <p:extLst>
      <p:ext uri="{BB962C8B-B14F-4D97-AF65-F5344CB8AC3E}">
        <p14:creationId xmlns:p14="http://schemas.microsoft.com/office/powerpoint/2010/main" val="583365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80973-927B-6618-C9D0-CAA0365E0007}"/>
              </a:ext>
            </a:extLst>
          </p:cNvPr>
          <p:cNvSpPr>
            <a:spLocks noGrp="1"/>
          </p:cNvSpPr>
          <p:nvPr>
            <p:ph type="title"/>
          </p:nvPr>
        </p:nvSpPr>
        <p:spPr/>
        <p:txBody>
          <a:bodyPr>
            <a:normAutofit/>
          </a:bodyPr>
          <a:lstStyle/>
          <a:p>
            <a:pPr algn="ctr"/>
            <a:r>
              <a:rPr lang="en-GB" dirty="0" err="1">
                <a:latin typeface="Arial" panose="020B0604020202020204" pitchFamily="34" charset="0"/>
                <a:cs typeface="Arial" panose="020B0604020202020204" pitchFamily="34" charset="0"/>
              </a:rPr>
              <a:t>Ystadegau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Statistics</a:t>
            </a:r>
          </a:p>
        </p:txBody>
      </p:sp>
      <p:sp>
        <p:nvSpPr>
          <p:cNvPr id="3" name="Content Placeholder 2">
            <a:extLst>
              <a:ext uri="{FF2B5EF4-FFF2-40B4-BE49-F238E27FC236}">
                <a16:creationId xmlns:a16="http://schemas.microsoft.com/office/drawing/2014/main" id="{3E0DC7F7-0A82-09FC-AA64-9D76EDE79B80}"/>
              </a:ext>
            </a:extLst>
          </p:cNvPr>
          <p:cNvSpPr>
            <a:spLocks noGrp="1"/>
          </p:cNvSpPr>
          <p:nvPr>
            <p:ph sz="half" idx="1"/>
          </p:nvPr>
        </p:nvSpPr>
        <p:spPr>
          <a:xfrm>
            <a:off x="209320" y="1825625"/>
            <a:ext cx="4286480" cy="3809862"/>
          </a:xfrm>
        </p:spPr>
        <p:txBody>
          <a:bodyPr>
            <a:normAutofit fontScale="92500"/>
          </a:bodyPr>
          <a:lstStyle/>
          <a:p>
            <a:pPr marL="0" indent="0">
              <a:buNone/>
            </a:pPr>
            <a:r>
              <a:rPr lang="en-GB" dirty="0">
                <a:latin typeface="Arial" panose="020B0604020202020204" pitchFamily="34" charset="0"/>
                <a:cs typeface="Arial" panose="020B0604020202020204" pitchFamily="34" charset="0"/>
              </a:rPr>
              <a:t>Plant </a:t>
            </a:r>
            <a:r>
              <a:rPr lang="en-GB" dirty="0" err="1">
                <a:latin typeface="Arial" panose="020B0604020202020204" pitchFamily="34" charset="0"/>
                <a:cs typeface="Arial" panose="020B0604020202020204" pitchFamily="34" charset="0"/>
              </a:rPr>
              <a:t>ysgol</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- 80% </a:t>
            </a:r>
            <a:r>
              <a:rPr lang="en-GB" dirty="0" err="1">
                <a:latin typeface="Arial" panose="020B0604020202020204" pitchFamily="34" charset="0"/>
                <a:cs typeface="Arial" panose="020B0604020202020204" pitchFamily="34" charset="0"/>
              </a:rPr>
              <a:t>niwronodweddiadol</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- 20% </a:t>
            </a:r>
            <a:r>
              <a:rPr lang="en-GB" dirty="0" err="1">
                <a:latin typeface="Arial" panose="020B0604020202020204" pitchFamily="34" charset="0"/>
                <a:cs typeface="Arial" panose="020B0604020202020204" pitchFamily="34" charset="0"/>
              </a:rPr>
              <a:t>niwroamrywiol</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Oedolion</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-1 o bob 7 </a:t>
            </a:r>
            <a:r>
              <a:rPr lang="en-GB" dirty="0" err="1">
                <a:latin typeface="Arial" panose="020B0604020202020204" pitchFamily="34" charset="0"/>
                <a:cs typeface="Arial" panose="020B0604020202020204" pitchFamily="34" charset="0"/>
              </a:rPr>
              <a:t>niwroamrywiol</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357,250 o </a:t>
            </a:r>
            <a:r>
              <a:rPr lang="en-GB" dirty="0" err="1">
                <a:latin typeface="Arial" panose="020B0604020202020204" pitchFamily="34" charset="0"/>
                <a:cs typeface="Arial" panose="020B0604020202020204" pitchFamily="34" charset="0"/>
              </a:rPr>
              <a:t>fyfyrwyr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AU.</a:t>
            </a:r>
          </a:p>
          <a:p>
            <a:endParaRPr lang="en-GB" dirty="0"/>
          </a:p>
        </p:txBody>
      </p:sp>
      <p:sp>
        <p:nvSpPr>
          <p:cNvPr id="4" name="Content Placeholder 3">
            <a:extLst>
              <a:ext uri="{FF2B5EF4-FFF2-40B4-BE49-F238E27FC236}">
                <a16:creationId xmlns:a16="http://schemas.microsoft.com/office/drawing/2014/main" id="{70D63BF8-8343-F1C1-29CD-14929B11039F}"/>
              </a:ext>
            </a:extLst>
          </p:cNvPr>
          <p:cNvSpPr>
            <a:spLocks noGrp="1"/>
          </p:cNvSpPr>
          <p:nvPr>
            <p:ph sz="half" idx="2"/>
          </p:nvPr>
        </p:nvSpPr>
        <p:spPr>
          <a:xfrm>
            <a:off x="4648200" y="1825625"/>
            <a:ext cx="4286480" cy="3809862"/>
          </a:xfrm>
        </p:spPr>
        <p:txBody>
          <a:bodyPr>
            <a:normAutofit fontScale="92500"/>
          </a:bodyPr>
          <a:lstStyle/>
          <a:p>
            <a:pPr marL="0" indent="0">
              <a:buNone/>
            </a:pPr>
            <a:r>
              <a:rPr lang="en-GB" dirty="0">
                <a:solidFill>
                  <a:srgbClr val="0070C0"/>
                </a:solidFill>
                <a:latin typeface="Arial" panose="020B0604020202020204" pitchFamily="34" charset="0"/>
                <a:cs typeface="Arial" panose="020B0604020202020204" pitchFamily="34" charset="0"/>
              </a:rPr>
              <a:t>School children:</a:t>
            </a:r>
          </a:p>
          <a:p>
            <a:pPr>
              <a:buFontTx/>
              <a:buChar char="-"/>
            </a:pPr>
            <a:r>
              <a:rPr lang="en-GB" dirty="0">
                <a:solidFill>
                  <a:srgbClr val="0070C0"/>
                </a:solidFill>
                <a:latin typeface="Arial" panose="020B0604020202020204" pitchFamily="34" charset="0"/>
                <a:cs typeface="Arial" panose="020B0604020202020204" pitchFamily="34" charset="0"/>
              </a:rPr>
              <a:t>80% neurotypical;</a:t>
            </a:r>
          </a:p>
          <a:p>
            <a:pPr>
              <a:buFontTx/>
              <a:buChar char="-"/>
            </a:pPr>
            <a:r>
              <a:rPr lang="en-GB" dirty="0">
                <a:solidFill>
                  <a:srgbClr val="0070C0"/>
                </a:solidFill>
                <a:latin typeface="Arial" panose="020B0604020202020204" pitchFamily="34" charset="0"/>
                <a:cs typeface="Arial" panose="020B0604020202020204" pitchFamily="34" charset="0"/>
              </a:rPr>
              <a:t>20% neurodivergent.</a:t>
            </a:r>
          </a:p>
          <a:p>
            <a:pPr>
              <a:buFontTx/>
              <a:buChar char="-"/>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Adults:</a:t>
            </a:r>
          </a:p>
          <a:p>
            <a:pPr marL="0" indent="0">
              <a:buNone/>
            </a:pPr>
            <a:r>
              <a:rPr lang="en-GB" dirty="0">
                <a:solidFill>
                  <a:srgbClr val="0070C0"/>
                </a:solidFill>
                <a:latin typeface="Arial" panose="020B0604020202020204" pitchFamily="34" charset="0"/>
                <a:cs typeface="Arial" panose="020B0604020202020204" pitchFamily="34" charset="0"/>
              </a:rPr>
              <a:t>- 1 in 7 neurodivergent;</a:t>
            </a:r>
          </a:p>
          <a:p>
            <a:pPr marL="0" indent="0">
              <a:buNone/>
            </a:pPr>
            <a:r>
              <a:rPr lang="en-GB" dirty="0">
                <a:solidFill>
                  <a:srgbClr val="0070C0"/>
                </a:solidFill>
                <a:latin typeface="Arial" panose="020B0604020202020204" pitchFamily="34" charset="0"/>
                <a:cs typeface="Arial" panose="020B0604020202020204" pitchFamily="34" charset="0"/>
              </a:rPr>
              <a:t>= 357,250 students in HE.</a:t>
            </a:r>
          </a:p>
        </p:txBody>
      </p:sp>
    </p:spTree>
    <p:extLst>
      <p:ext uri="{BB962C8B-B14F-4D97-AF65-F5344CB8AC3E}">
        <p14:creationId xmlns:p14="http://schemas.microsoft.com/office/powerpoint/2010/main" val="3284247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E1080F2-FBF4-C045-D4E1-1D705F4C7ABD}"/>
              </a:ext>
            </a:extLst>
          </p:cNvPr>
          <p:cNvPicPr>
            <a:picLocks noGrp="1" noChangeAspect="1"/>
          </p:cNvPicPr>
          <p:nvPr>
            <p:ph sz="half" idx="1"/>
          </p:nvPr>
        </p:nvPicPr>
        <p:blipFill>
          <a:blip r:embed="rId3"/>
          <a:stretch>
            <a:fillRect/>
          </a:stretch>
        </p:blipFill>
        <p:spPr>
          <a:xfrm>
            <a:off x="164893" y="194872"/>
            <a:ext cx="8844196" cy="5606321"/>
          </a:xfrm>
          <a:prstGeom prst="rect">
            <a:avLst/>
          </a:prstGeom>
        </p:spPr>
      </p:pic>
    </p:spTree>
    <p:extLst>
      <p:ext uri="{BB962C8B-B14F-4D97-AF65-F5344CB8AC3E}">
        <p14:creationId xmlns:p14="http://schemas.microsoft.com/office/powerpoint/2010/main" val="487582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7D833-AE6A-6134-8687-BDF2B565DAF1}"/>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Gwahaniaethau synhwyraidd</a:t>
            </a:r>
            <a:br>
              <a:rPr lang="cy-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Sensory differences</a:t>
            </a:r>
            <a:endParaRPr lang="en-GB" dirty="0"/>
          </a:p>
        </p:txBody>
      </p:sp>
      <p:sp>
        <p:nvSpPr>
          <p:cNvPr id="3" name="Content Placeholder 2">
            <a:extLst>
              <a:ext uri="{FF2B5EF4-FFF2-40B4-BE49-F238E27FC236}">
                <a16:creationId xmlns:a16="http://schemas.microsoft.com/office/drawing/2014/main" id="{D5F27F80-EBA9-4C68-B590-75E44157F81A}"/>
              </a:ext>
            </a:extLst>
          </p:cNvPr>
          <p:cNvSpPr>
            <a:spLocks noGrp="1"/>
          </p:cNvSpPr>
          <p:nvPr>
            <p:ph sz="half" idx="1"/>
          </p:nvPr>
        </p:nvSpPr>
        <p:spPr>
          <a:xfrm>
            <a:off x="628650" y="1825625"/>
            <a:ext cx="3867150" cy="3809862"/>
          </a:xfrm>
        </p:spPr>
        <p:txBody>
          <a:bodyPr>
            <a:normAutofit fontScale="92500" lnSpcReduction="10000"/>
          </a:bodyPr>
          <a:lstStyle/>
          <a:p>
            <a:pPr marL="0" indent="0">
              <a:buNone/>
            </a:pPr>
            <a:r>
              <a:rPr lang="cy-GB" dirty="0">
                <a:latin typeface="Arial" panose="020B0604020202020204" pitchFamily="34" charset="0"/>
                <a:cs typeface="Arial" panose="020B0604020202020204" pitchFamily="34" charset="0"/>
              </a:rPr>
              <a:t>- Golwg;</a:t>
            </a:r>
          </a:p>
          <a:p>
            <a:pPr marL="0" indent="0">
              <a:buNone/>
            </a:pPr>
            <a:r>
              <a:rPr lang="cy-GB" dirty="0">
                <a:latin typeface="Arial" panose="020B0604020202020204" pitchFamily="34" charset="0"/>
                <a:cs typeface="Arial" panose="020B0604020202020204" pitchFamily="34" charset="0"/>
              </a:rPr>
              <a:t>- Clywed; </a:t>
            </a:r>
          </a:p>
          <a:p>
            <a:pPr marL="0" indent="0">
              <a:buNone/>
            </a:pPr>
            <a:r>
              <a:rPr lang="cy-GB" dirty="0">
                <a:latin typeface="Arial" panose="020B0604020202020204" pitchFamily="34" charset="0"/>
                <a:cs typeface="Arial" panose="020B0604020202020204" pitchFamily="34" charset="0"/>
              </a:rPr>
              <a:t>- Blasu; </a:t>
            </a:r>
          </a:p>
          <a:p>
            <a:pPr marL="0" indent="0">
              <a:buNone/>
            </a:pPr>
            <a:r>
              <a:rPr lang="cy-GB" dirty="0">
                <a:latin typeface="Arial" panose="020B0604020202020204" pitchFamily="34" charset="0"/>
                <a:cs typeface="Arial" panose="020B0604020202020204" pitchFamily="34" charset="0"/>
              </a:rPr>
              <a:t>- Arogli;</a:t>
            </a:r>
          </a:p>
          <a:p>
            <a:pPr marL="0" indent="0">
              <a:buNone/>
            </a:pPr>
            <a:r>
              <a:rPr lang="cy-GB" dirty="0">
                <a:latin typeface="Arial" panose="020B0604020202020204" pitchFamily="34" charset="0"/>
                <a:cs typeface="Arial" panose="020B0604020202020204" pitchFamily="34" charset="0"/>
              </a:rPr>
              <a:t>- Cyffwrdd;</a:t>
            </a:r>
          </a:p>
          <a:p>
            <a:pPr marL="0" indent="0">
              <a:buNone/>
            </a:pPr>
            <a:r>
              <a:rPr lang="cy-GB" dirty="0">
                <a:latin typeface="Arial" panose="020B0604020202020204" pitchFamily="34" charset="0"/>
                <a:cs typeface="Arial" panose="020B0604020202020204" pitchFamily="34" charset="0"/>
              </a:rPr>
              <a:t>- Cydbwyso;</a:t>
            </a:r>
          </a:p>
          <a:p>
            <a:pPr marL="0" indent="0">
              <a:buNone/>
            </a:pP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Propriodderbyniad</a:t>
            </a:r>
            <a:r>
              <a:rPr lang="cy-GB" dirty="0">
                <a:latin typeface="Arial" panose="020B0604020202020204" pitchFamily="34" charset="0"/>
                <a:cs typeface="Arial" panose="020B0604020202020204" pitchFamily="34" charset="0"/>
              </a:rPr>
              <a:t>;</a:t>
            </a:r>
          </a:p>
          <a:p>
            <a:pPr marL="0" indent="0">
              <a:buNone/>
            </a:pPr>
            <a:r>
              <a:rPr lang="cy-GB" dirty="0">
                <a:latin typeface="Arial" panose="020B0604020202020204" pitchFamily="34" charset="0"/>
                <a:cs typeface="Arial" panose="020B0604020202020204" pitchFamily="34" charset="0"/>
              </a:rPr>
              <a:t>- Mewndderbyniad.</a:t>
            </a:r>
          </a:p>
          <a:p>
            <a:endParaRPr lang="en-GB" dirty="0"/>
          </a:p>
        </p:txBody>
      </p:sp>
      <p:sp>
        <p:nvSpPr>
          <p:cNvPr id="4" name="Content Placeholder 3">
            <a:extLst>
              <a:ext uri="{FF2B5EF4-FFF2-40B4-BE49-F238E27FC236}">
                <a16:creationId xmlns:a16="http://schemas.microsoft.com/office/drawing/2014/main" id="{38DF2A9C-BB4E-3BB8-9BD7-C9FDC89B6BF9}"/>
              </a:ext>
            </a:extLst>
          </p:cNvPr>
          <p:cNvSpPr>
            <a:spLocks noGrp="1"/>
          </p:cNvSpPr>
          <p:nvPr>
            <p:ph sz="half" idx="2"/>
          </p:nvPr>
        </p:nvSpPr>
        <p:spPr>
          <a:xfrm>
            <a:off x="4648199" y="1825625"/>
            <a:ext cx="4121227" cy="3809862"/>
          </a:xfrm>
        </p:spPr>
        <p:txBody>
          <a:bodyPr>
            <a:normAutofit fontScale="92500" lnSpcReduction="10000"/>
          </a:bodyPr>
          <a:lstStyle/>
          <a:p>
            <a:pPr>
              <a:buFontTx/>
              <a:buChar char="-"/>
            </a:pPr>
            <a:r>
              <a:rPr lang="en-GB" dirty="0">
                <a:solidFill>
                  <a:srgbClr val="0070C0"/>
                </a:solidFill>
                <a:latin typeface="Arial" panose="020B0604020202020204" pitchFamily="34" charset="0"/>
                <a:cs typeface="Arial" panose="020B0604020202020204" pitchFamily="34" charset="0"/>
              </a:rPr>
              <a:t>Sight;</a:t>
            </a:r>
          </a:p>
          <a:p>
            <a:pPr>
              <a:buFontTx/>
              <a:buChar char="-"/>
            </a:pPr>
            <a:r>
              <a:rPr lang="en-GB" dirty="0">
                <a:solidFill>
                  <a:srgbClr val="0070C0"/>
                </a:solidFill>
                <a:latin typeface="Arial" panose="020B0604020202020204" pitchFamily="34" charset="0"/>
                <a:cs typeface="Arial" panose="020B0604020202020204" pitchFamily="34" charset="0"/>
              </a:rPr>
              <a:t>Hearing; </a:t>
            </a:r>
          </a:p>
          <a:p>
            <a:pPr>
              <a:buFontTx/>
              <a:buChar char="-"/>
            </a:pPr>
            <a:r>
              <a:rPr lang="en-GB" dirty="0">
                <a:solidFill>
                  <a:srgbClr val="0070C0"/>
                </a:solidFill>
                <a:latin typeface="Arial" panose="020B0604020202020204" pitchFamily="34" charset="0"/>
                <a:cs typeface="Arial" panose="020B0604020202020204" pitchFamily="34" charset="0"/>
              </a:rPr>
              <a:t>Taste; </a:t>
            </a:r>
          </a:p>
          <a:p>
            <a:pPr>
              <a:buFontTx/>
              <a:buChar char="-"/>
            </a:pPr>
            <a:r>
              <a:rPr lang="en-GB" dirty="0">
                <a:solidFill>
                  <a:srgbClr val="0070C0"/>
                </a:solidFill>
                <a:latin typeface="Arial" panose="020B0604020202020204" pitchFamily="34" charset="0"/>
                <a:cs typeface="Arial" panose="020B0604020202020204" pitchFamily="34" charset="0"/>
              </a:rPr>
              <a:t>Smell;</a:t>
            </a:r>
          </a:p>
          <a:p>
            <a:pPr>
              <a:buFontTx/>
              <a:buChar char="-"/>
            </a:pPr>
            <a:r>
              <a:rPr lang="en-GB" dirty="0">
                <a:solidFill>
                  <a:srgbClr val="0070C0"/>
                </a:solidFill>
                <a:latin typeface="Arial" panose="020B0604020202020204" pitchFamily="34" charset="0"/>
                <a:cs typeface="Arial" panose="020B0604020202020204" pitchFamily="34" charset="0"/>
              </a:rPr>
              <a:t>Touch;</a:t>
            </a:r>
          </a:p>
          <a:p>
            <a:pPr>
              <a:buFontTx/>
              <a:buChar char="-"/>
            </a:pPr>
            <a:r>
              <a:rPr lang="en-GB" dirty="0">
                <a:solidFill>
                  <a:srgbClr val="0070C0"/>
                </a:solidFill>
                <a:latin typeface="Arial" panose="020B0604020202020204" pitchFamily="34" charset="0"/>
                <a:cs typeface="Arial" panose="020B0604020202020204" pitchFamily="34" charset="0"/>
              </a:rPr>
              <a:t>Balance;</a:t>
            </a:r>
          </a:p>
          <a:p>
            <a:pPr>
              <a:buFontTx/>
              <a:buChar char="-"/>
            </a:pPr>
            <a:r>
              <a:rPr lang="en-GB" dirty="0">
                <a:solidFill>
                  <a:srgbClr val="0070C0"/>
                </a:solidFill>
                <a:latin typeface="Arial" panose="020B0604020202020204" pitchFamily="34" charset="0"/>
                <a:cs typeface="Arial" panose="020B0604020202020204" pitchFamily="34" charset="0"/>
              </a:rPr>
              <a:t>Proprioception;</a:t>
            </a:r>
          </a:p>
          <a:p>
            <a:pPr>
              <a:buFontTx/>
              <a:buChar char="-"/>
            </a:pPr>
            <a:r>
              <a:rPr lang="en-GB" dirty="0" err="1">
                <a:solidFill>
                  <a:srgbClr val="0070C0"/>
                </a:solidFill>
                <a:latin typeface="Arial" panose="020B0604020202020204" pitchFamily="34" charset="0"/>
                <a:cs typeface="Arial" panose="020B0604020202020204" pitchFamily="34" charset="0"/>
              </a:rPr>
              <a:t>Interoception</a:t>
            </a:r>
            <a:r>
              <a:rPr lang="en-GB" dirty="0">
                <a:solidFill>
                  <a:srgbClr val="0070C0"/>
                </a:solidFill>
                <a:latin typeface="Arial" panose="020B0604020202020204" pitchFamily="34" charset="0"/>
                <a:cs typeface="Arial" panose="020B0604020202020204" pitchFamily="34" charset="0"/>
              </a:rPr>
              <a:t>.</a:t>
            </a:r>
          </a:p>
          <a:p>
            <a:pPr>
              <a:buFontTx/>
              <a:buChar char="-"/>
            </a:pPr>
            <a:endParaRPr lang="en-GB" dirty="0"/>
          </a:p>
          <a:p>
            <a:pPr>
              <a:buFontTx/>
              <a:buChar char="-"/>
            </a:pPr>
            <a:endParaRPr lang="en-GB" dirty="0"/>
          </a:p>
        </p:txBody>
      </p:sp>
    </p:spTree>
    <p:extLst>
      <p:ext uri="{BB962C8B-B14F-4D97-AF65-F5344CB8AC3E}">
        <p14:creationId xmlns:p14="http://schemas.microsoft.com/office/powerpoint/2010/main" val="3813529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01E3E-B75D-E18C-782B-7ACA7B7352D0}"/>
              </a:ext>
            </a:extLst>
          </p:cNvPr>
          <p:cNvSpPr>
            <a:spLocks noGrp="1"/>
          </p:cNvSpPr>
          <p:nvPr>
            <p:ph type="title"/>
          </p:nvPr>
        </p:nvSpPr>
        <p:spPr>
          <a:xfrm>
            <a:off x="628650" y="365126"/>
            <a:ext cx="7886700" cy="870516"/>
          </a:xfrm>
        </p:spPr>
        <p:txBody>
          <a:bodyPr>
            <a:normAutofit/>
          </a:bodyPr>
          <a:lstStyle/>
          <a:p>
            <a:pPr algn="ctr"/>
            <a:r>
              <a:rPr lang="en-GB" dirty="0" err="1">
                <a:latin typeface="Arial" panose="020B0604020202020204" pitchFamily="34" charset="0"/>
                <a:cs typeface="Arial" panose="020B0604020202020204" pitchFamily="34" charset="0"/>
              </a:rPr>
              <a:t>Ymatebion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emosiynol</a:t>
            </a:r>
            <a:endParaRPr lang="en-GB" dirty="0">
              <a:latin typeface="Arial" panose="020B0604020202020204" pitchFamily="34" charset="0"/>
              <a:cs typeface="Arial" panose="020B0604020202020204" pitchFamily="34" charset="0"/>
            </a:endParaRPr>
          </a:p>
        </p:txBody>
      </p:sp>
      <p:sp>
        <p:nvSpPr>
          <p:cNvPr id="8" name="Callout: Line with Accent Bar 7">
            <a:extLst>
              <a:ext uri="{FF2B5EF4-FFF2-40B4-BE49-F238E27FC236}">
                <a16:creationId xmlns:a16="http://schemas.microsoft.com/office/drawing/2014/main" id="{A3ACFB13-04C0-23D5-63D6-30F002F21053}"/>
              </a:ext>
            </a:extLst>
          </p:cNvPr>
          <p:cNvSpPr/>
          <p:nvPr/>
        </p:nvSpPr>
        <p:spPr>
          <a:xfrm>
            <a:off x="6442365" y="1877516"/>
            <a:ext cx="1395349" cy="479882"/>
          </a:xfrm>
          <a:prstGeom prst="accentCallout1">
            <a:avLst>
              <a:gd name="adj1" fmla="val 17296"/>
              <a:gd name="adj2" fmla="val -3119"/>
              <a:gd name="adj3" fmla="val 112500"/>
              <a:gd name="adj4" fmla="val -3833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Rhwystredig</a:t>
            </a:r>
            <a:endParaRPr lang="en-GB" dirty="0"/>
          </a:p>
        </p:txBody>
      </p:sp>
      <p:sp>
        <p:nvSpPr>
          <p:cNvPr id="9" name="Callout: Bent Line with Accent Bar 8">
            <a:extLst>
              <a:ext uri="{FF2B5EF4-FFF2-40B4-BE49-F238E27FC236}">
                <a16:creationId xmlns:a16="http://schemas.microsoft.com/office/drawing/2014/main" id="{1D5BF641-D053-461B-4EFF-0E4EFE5CF74C}"/>
              </a:ext>
            </a:extLst>
          </p:cNvPr>
          <p:cNvSpPr/>
          <p:nvPr/>
        </p:nvSpPr>
        <p:spPr>
          <a:xfrm>
            <a:off x="6821148" y="2949118"/>
            <a:ext cx="1395349" cy="479882"/>
          </a:xfrm>
          <a:prstGeom prst="accentCallout2">
            <a:avLst>
              <a:gd name="adj1" fmla="val -633"/>
              <a:gd name="adj2" fmla="val -1576"/>
              <a:gd name="adj3" fmla="val 18750"/>
              <a:gd name="adj4" fmla="val -16667"/>
              <a:gd name="adj5" fmla="val 112500"/>
              <a:gd name="adj6" fmla="val -4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Ofnus</a:t>
            </a:r>
            <a:endParaRPr lang="en-GB" dirty="0"/>
          </a:p>
        </p:txBody>
      </p:sp>
      <p:sp>
        <p:nvSpPr>
          <p:cNvPr id="10" name="Callout: Line 9">
            <a:extLst>
              <a:ext uri="{FF2B5EF4-FFF2-40B4-BE49-F238E27FC236}">
                <a16:creationId xmlns:a16="http://schemas.microsoft.com/office/drawing/2014/main" id="{0FE8A370-1DA2-2752-5248-FA17B1C73A57}"/>
              </a:ext>
            </a:extLst>
          </p:cNvPr>
          <p:cNvSpPr/>
          <p:nvPr/>
        </p:nvSpPr>
        <p:spPr>
          <a:xfrm>
            <a:off x="6821148" y="4400876"/>
            <a:ext cx="1230316" cy="479881"/>
          </a:xfrm>
          <a:prstGeom prst="borderCallout1">
            <a:avLst>
              <a:gd name="adj1" fmla="val 40731"/>
              <a:gd name="adj2" fmla="val -4924"/>
              <a:gd name="adj3" fmla="val 112500"/>
              <a:gd name="adj4" fmla="val -3833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Pryderus</a:t>
            </a:r>
            <a:endParaRPr lang="en-GB" dirty="0"/>
          </a:p>
        </p:txBody>
      </p:sp>
      <p:sp>
        <p:nvSpPr>
          <p:cNvPr id="11" name="Callout: Line 10">
            <a:extLst>
              <a:ext uri="{FF2B5EF4-FFF2-40B4-BE49-F238E27FC236}">
                <a16:creationId xmlns:a16="http://schemas.microsoft.com/office/drawing/2014/main" id="{79D84C87-258A-36CB-7FD9-A2563DD1A94D}"/>
              </a:ext>
            </a:extLst>
          </p:cNvPr>
          <p:cNvSpPr/>
          <p:nvPr/>
        </p:nvSpPr>
        <p:spPr>
          <a:xfrm>
            <a:off x="6673932" y="5142476"/>
            <a:ext cx="1674421" cy="507744"/>
          </a:xfrm>
          <a:prstGeom prst="borderCallout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Ynysedig</a:t>
            </a:r>
            <a:r>
              <a:rPr lang="en-GB" dirty="0"/>
              <a:t>/</a:t>
            </a:r>
            <a:r>
              <a:rPr lang="en-GB" dirty="0" err="1"/>
              <a:t>unig</a:t>
            </a:r>
            <a:endParaRPr lang="en-GB" dirty="0"/>
          </a:p>
        </p:txBody>
      </p:sp>
      <p:sp>
        <p:nvSpPr>
          <p:cNvPr id="12" name="Callout: Line with No Border 11">
            <a:extLst>
              <a:ext uri="{FF2B5EF4-FFF2-40B4-BE49-F238E27FC236}">
                <a16:creationId xmlns:a16="http://schemas.microsoft.com/office/drawing/2014/main" id="{5B732455-8CC8-691D-1FEA-04FC9CDE6CA0}"/>
              </a:ext>
            </a:extLst>
          </p:cNvPr>
          <p:cNvSpPr/>
          <p:nvPr/>
        </p:nvSpPr>
        <p:spPr>
          <a:xfrm>
            <a:off x="4144487" y="1750287"/>
            <a:ext cx="1175657" cy="612648"/>
          </a:xfrm>
          <a:prstGeom prst="callout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Tristwch</a:t>
            </a:r>
            <a:endParaRPr lang="en-GB" dirty="0"/>
          </a:p>
        </p:txBody>
      </p:sp>
      <p:sp>
        <p:nvSpPr>
          <p:cNvPr id="13" name="Callout: Double Bent Line with Accent Bar 12">
            <a:extLst>
              <a:ext uri="{FF2B5EF4-FFF2-40B4-BE49-F238E27FC236}">
                <a16:creationId xmlns:a16="http://schemas.microsoft.com/office/drawing/2014/main" id="{CE09AC04-3DE8-EBD4-0352-7FB176A558E5}"/>
              </a:ext>
            </a:extLst>
          </p:cNvPr>
          <p:cNvSpPr/>
          <p:nvPr/>
        </p:nvSpPr>
        <p:spPr>
          <a:xfrm>
            <a:off x="1603169" y="1877515"/>
            <a:ext cx="997527" cy="390671"/>
          </a:xfrm>
          <a:prstGeom prst="accentCallout3">
            <a:avLst>
              <a:gd name="adj1" fmla="val 18750"/>
              <a:gd name="adj2" fmla="val -8333"/>
              <a:gd name="adj3" fmla="val 18750"/>
              <a:gd name="adj4" fmla="val -16667"/>
              <a:gd name="adj5" fmla="val 100000"/>
              <a:gd name="adj6" fmla="val -16667"/>
              <a:gd name="adj7" fmla="val 163360"/>
              <a:gd name="adj8" fmla="val 9816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Blinedig</a:t>
            </a:r>
            <a:endParaRPr lang="en-GB" dirty="0"/>
          </a:p>
        </p:txBody>
      </p:sp>
      <p:sp>
        <p:nvSpPr>
          <p:cNvPr id="14" name="Callout: Double Bent Line with Accent Bar 13">
            <a:extLst>
              <a:ext uri="{FF2B5EF4-FFF2-40B4-BE49-F238E27FC236}">
                <a16:creationId xmlns:a16="http://schemas.microsoft.com/office/drawing/2014/main" id="{7D3E3C60-E982-29AD-5895-C4932B5C4FC9}"/>
              </a:ext>
            </a:extLst>
          </p:cNvPr>
          <p:cNvSpPr/>
          <p:nvPr/>
        </p:nvSpPr>
        <p:spPr>
          <a:xfrm>
            <a:off x="807522" y="2755685"/>
            <a:ext cx="1199410" cy="533780"/>
          </a:xfrm>
          <a:prstGeom prst="accentCallout3">
            <a:avLst>
              <a:gd name="adj1" fmla="val 18750"/>
              <a:gd name="adj2" fmla="val -8333"/>
              <a:gd name="adj3" fmla="val 18750"/>
              <a:gd name="adj4" fmla="val -16667"/>
              <a:gd name="adj5" fmla="val 100000"/>
              <a:gd name="adj6" fmla="val -16667"/>
              <a:gd name="adj7" fmla="val 138162"/>
              <a:gd name="adj8" fmla="val 1643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Digalon</a:t>
            </a:r>
            <a:endParaRPr lang="en-GB" dirty="0"/>
          </a:p>
        </p:txBody>
      </p:sp>
      <p:sp>
        <p:nvSpPr>
          <p:cNvPr id="15" name="Callout: Double Bent Line with Accent Bar 14">
            <a:extLst>
              <a:ext uri="{FF2B5EF4-FFF2-40B4-BE49-F238E27FC236}">
                <a16:creationId xmlns:a16="http://schemas.microsoft.com/office/drawing/2014/main" id="{8B536E75-165A-F973-C55D-8D568190C858}"/>
              </a:ext>
            </a:extLst>
          </p:cNvPr>
          <p:cNvSpPr/>
          <p:nvPr/>
        </p:nvSpPr>
        <p:spPr>
          <a:xfrm>
            <a:off x="670954" y="3867097"/>
            <a:ext cx="1585357" cy="533780"/>
          </a:xfrm>
          <a:prstGeom prst="accentCallout3">
            <a:avLst>
              <a:gd name="adj1" fmla="val 18750"/>
              <a:gd name="adj2" fmla="val -8333"/>
              <a:gd name="adj3" fmla="val 18750"/>
              <a:gd name="adj4" fmla="val -16667"/>
              <a:gd name="adj5" fmla="val 100000"/>
              <a:gd name="adj6" fmla="val -16667"/>
              <a:gd name="adj7" fmla="val 149792"/>
              <a:gd name="adj8" fmla="val 13712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Wedi’u</a:t>
            </a:r>
            <a:r>
              <a:rPr lang="en-GB" dirty="0"/>
              <a:t> </a:t>
            </a:r>
            <a:r>
              <a:rPr lang="en-GB" dirty="0" err="1"/>
              <a:t>llethu</a:t>
            </a:r>
            <a:endParaRPr lang="en-GB" dirty="0"/>
          </a:p>
        </p:txBody>
      </p:sp>
      <p:sp>
        <p:nvSpPr>
          <p:cNvPr id="16" name="Callout: Double Bent Line with Accent Bar 15">
            <a:extLst>
              <a:ext uri="{FF2B5EF4-FFF2-40B4-BE49-F238E27FC236}">
                <a16:creationId xmlns:a16="http://schemas.microsoft.com/office/drawing/2014/main" id="{D98FA144-5AF1-BAE3-F1BE-33AA7837C41B}"/>
              </a:ext>
            </a:extLst>
          </p:cNvPr>
          <p:cNvSpPr/>
          <p:nvPr/>
        </p:nvSpPr>
        <p:spPr>
          <a:xfrm>
            <a:off x="427512" y="4809508"/>
            <a:ext cx="1863203" cy="578090"/>
          </a:xfrm>
          <a:prstGeom prst="accentCallout3">
            <a:avLst>
              <a:gd name="adj1" fmla="val 18750"/>
              <a:gd name="adj2" fmla="val -8333"/>
              <a:gd name="adj3" fmla="val 18750"/>
              <a:gd name="adj4" fmla="val -16667"/>
              <a:gd name="adj5" fmla="val 100000"/>
              <a:gd name="adj6" fmla="val -16667"/>
              <a:gd name="adj7" fmla="val 140100"/>
              <a:gd name="adj8" fmla="val 22413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Diymadferthwch</a:t>
            </a:r>
            <a:endParaRPr lang="en-GB" dirty="0"/>
          </a:p>
        </p:txBody>
      </p:sp>
      <p:sp>
        <p:nvSpPr>
          <p:cNvPr id="17" name="Callout: Line with Accent Bar 16">
            <a:extLst>
              <a:ext uri="{FF2B5EF4-FFF2-40B4-BE49-F238E27FC236}">
                <a16:creationId xmlns:a16="http://schemas.microsoft.com/office/drawing/2014/main" id="{377ED870-1259-FA4D-B4FD-02462B7735E2}"/>
              </a:ext>
            </a:extLst>
          </p:cNvPr>
          <p:cNvSpPr/>
          <p:nvPr/>
        </p:nvSpPr>
        <p:spPr>
          <a:xfrm>
            <a:off x="6673933" y="3714396"/>
            <a:ext cx="1395349" cy="479882"/>
          </a:xfrm>
          <a:prstGeom prst="accentCallout1">
            <a:avLst>
              <a:gd name="adj1" fmla="val 18750"/>
              <a:gd name="adj2" fmla="val -8333"/>
              <a:gd name="adj3" fmla="val 69856"/>
              <a:gd name="adj4" fmla="val -19028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Annifyr</a:t>
            </a:r>
            <a:endParaRPr lang="en-GB" dirty="0"/>
          </a:p>
        </p:txBody>
      </p:sp>
      <p:pic>
        <p:nvPicPr>
          <p:cNvPr id="6" name="Content Placeholder 5" descr="A child sitting on the floor with his hands in his face&#10;&#10;Description automatically generated">
            <a:extLst>
              <a:ext uri="{FF2B5EF4-FFF2-40B4-BE49-F238E27FC236}">
                <a16:creationId xmlns:a16="http://schemas.microsoft.com/office/drawing/2014/main" id="{826BC920-574A-227C-E4BD-8A1E1228DA42}"/>
              </a:ext>
            </a:extLst>
          </p:cNvPr>
          <p:cNvPicPr>
            <a:picLocks noGrp="1" noChangeAspect="1"/>
          </p:cNvPicPr>
          <p:nvPr>
            <p:ph idx="1"/>
          </p:nvPr>
        </p:nvPicPr>
        <p:blipFill>
          <a:blip r:embed="rId3"/>
          <a:stretch>
            <a:fillRect/>
          </a:stretch>
        </p:blipFill>
        <p:spPr>
          <a:xfrm>
            <a:off x="2470068" y="2486346"/>
            <a:ext cx="3920081" cy="3163874"/>
          </a:xfrm>
        </p:spPr>
      </p:pic>
    </p:spTree>
    <p:extLst>
      <p:ext uri="{BB962C8B-B14F-4D97-AF65-F5344CB8AC3E}">
        <p14:creationId xmlns:p14="http://schemas.microsoft.com/office/powerpoint/2010/main" val="1732151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01E3E-B75D-E18C-782B-7ACA7B7352D0}"/>
              </a:ext>
            </a:extLst>
          </p:cNvPr>
          <p:cNvSpPr>
            <a:spLocks noGrp="1"/>
          </p:cNvSpPr>
          <p:nvPr>
            <p:ph type="title"/>
          </p:nvPr>
        </p:nvSpPr>
        <p:spPr>
          <a:xfrm>
            <a:off x="628650" y="365126"/>
            <a:ext cx="7886700" cy="870516"/>
          </a:xfrm>
        </p:spPr>
        <p:txBody>
          <a:bodyPr>
            <a:normAutofit fontScale="90000"/>
          </a:bodyPr>
          <a:lstStyle/>
          <a:p>
            <a:pPr algn="ctr"/>
            <a:r>
              <a:rPr lang="en-GB" dirty="0">
                <a:solidFill>
                  <a:srgbClr val="0070C0"/>
                </a:solidFill>
                <a:latin typeface="Arial" panose="020B0604020202020204" pitchFamily="34" charset="0"/>
                <a:cs typeface="Arial" panose="020B0604020202020204" pitchFamily="34" charset="0"/>
              </a:rPr>
              <a:t>Emotional reactions and wellbeing</a:t>
            </a:r>
          </a:p>
        </p:txBody>
      </p:sp>
      <p:sp>
        <p:nvSpPr>
          <p:cNvPr id="8" name="Callout: Line with Accent Bar 7">
            <a:extLst>
              <a:ext uri="{FF2B5EF4-FFF2-40B4-BE49-F238E27FC236}">
                <a16:creationId xmlns:a16="http://schemas.microsoft.com/office/drawing/2014/main" id="{A3ACFB13-04C0-23D5-63D6-30F002F21053}"/>
              </a:ext>
            </a:extLst>
          </p:cNvPr>
          <p:cNvSpPr/>
          <p:nvPr/>
        </p:nvSpPr>
        <p:spPr>
          <a:xfrm>
            <a:off x="6442365" y="1877516"/>
            <a:ext cx="1395349" cy="479882"/>
          </a:xfrm>
          <a:prstGeom prst="accentCallout1">
            <a:avLst>
              <a:gd name="adj1" fmla="val 17296"/>
              <a:gd name="adj2" fmla="val -3119"/>
              <a:gd name="adj3" fmla="val 112500"/>
              <a:gd name="adj4" fmla="val -3833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Frustrated</a:t>
            </a:r>
          </a:p>
        </p:txBody>
      </p:sp>
      <p:sp>
        <p:nvSpPr>
          <p:cNvPr id="9" name="Callout: Bent Line with Accent Bar 8">
            <a:extLst>
              <a:ext uri="{FF2B5EF4-FFF2-40B4-BE49-F238E27FC236}">
                <a16:creationId xmlns:a16="http://schemas.microsoft.com/office/drawing/2014/main" id="{1D5BF641-D053-461B-4EFF-0E4EFE5CF74C}"/>
              </a:ext>
            </a:extLst>
          </p:cNvPr>
          <p:cNvSpPr/>
          <p:nvPr/>
        </p:nvSpPr>
        <p:spPr>
          <a:xfrm>
            <a:off x="6821148" y="2949118"/>
            <a:ext cx="1395349" cy="479882"/>
          </a:xfrm>
          <a:prstGeom prst="accentCallout2">
            <a:avLst>
              <a:gd name="adj1" fmla="val -633"/>
              <a:gd name="adj2" fmla="val -1576"/>
              <a:gd name="adj3" fmla="val 18750"/>
              <a:gd name="adj4" fmla="val -16667"/>
              <a:gd name="adj5" fmla="val 112500"/>
              <a:gd name="adj6" fmla="val -4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Frightened</a:t>
            </a:r>
          </a:p>
        </p:txBody>
      </p:sp>
      <p:sp>
        <p:nvSpPr>
          <p:cNvPr id="10" name="Callout: Line 9">
            <a:extLst>
              <a:ext uri="{FF2B5EF4-FFF2-40B4-BE49-F238E27FC236}">
                <a16:creationId xmlns:a16="http://schemas.microsoft.com/office/drawing/2014/main" id="{0FE8A370-1DA2-2752-5248-FA17B1C73A57}"/>
              </a:ext>
            </a:extLst>
          </p:cNvPr>
          <p:cNvSpPr/>
          <p:nvPr/>
        </p:nvSpPr>
        <p:spPr>
          <a:xfrm>
            <a:off x="6821148" y="4400876"/>
            <a:ext cx="1230316" cy="479881"/>
          </a:xfrm>
          <a:prstGeom prst="borderCallout1">
            <a:avLst>
              <a:gd name="adj1" fmla="val 40731"/>
              <a:gd name="adj2" fmla="val -4924"/>
              <a:gd name="adj3" fmla="val 112500"/>
              <a:gd name="adj4" fmla="val -3833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Anxious</a:t>
            </a:r>
          </a:p>
        </p:txBody>
      </p:sp>
      <p:sp>
        <p:nvSpPr>
          <p:cNvPr id="11" name="Callout: Line 10">
            <a:extLst>
              <a:ext uri="{FF2B5EF4-FFF2-40B4-BE49-F238E27FC236}">
                <a16:creationId xmlns:a16="http://schemas.microsoft.com/office/drawing/2014/main" id="{79D84C87-258A-36CB-7FD9-A2563DD1A94D}"/>
              </a:ext>
            </a:extLst>
          </p:cNvPr>
          <p:cNvSpPr/>
          <p:nvPr/>
        </p:nvSpPr>
        <p:spPr>
          <a:xfrm>
            <a:off x="6673932" y="5142476"/>
            <a:ext cx="1542565" cy="507744"/>
          </a:xfrm>
          <a:prstGeom prst="borderCallout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Isolated/alone</a:t>
            </a:r>
          </a:p>
        </p:txBody>
      </p:sp>
      <p:sp>
        <p:nvSpPr>
          <p:cNvPr id="12" name="Callout: Line with No Border 11">
            <a:extLst>
              <a:ext uri="{FF2B5EF4-FFF2-40B4-BE49-F238E27FC236}">
                <a16:creationId xmlns:a16="http://schemas.microsoft.com/office/drawing/2014/main" id="{5B732455-8CC8-691D-1FEA-04FC9CDE6CA0}"/>
              </a:ext>
            </a:extLst>
          </p:cNvPr>
          <p:cNvSpPr/>
          <p:nvPr/>
        </p:nvSpPr>
        <p:spPr>
          <a:xfrm>
            <a:off x="4144487" y="1750287"/>
            <a:ext cx="1175657" cy="612648"/>
          </a:xfrm>
          <a:prstGeom prst="callout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Unhappy</a:t>
            </a:r>
          </a:p>
        </p:txBody>
      </p:sp>
      <p:sp>
        <p:nvSpPr>
          <p:cNvPr id="13" name="Callout: Double Bent Line with Accent Bar 12">
            <a:extLst>
              <a:ext uri="{FF2B5EF4-FFF2-40B4-BE49-F238E27FC236}">
                <a16:creationId xmlns:a16="http://schemas.microsoft.com/office/drawing/2014/main" id="{CE09AC04-3DE8-EBD4-0352-7FB176A558E5}"/>
              </a:ext>
            </a:extLst>
          </p:cNvPr>
          <p:cNvSpPr/>
          <p:nvPr/>
        </p:nvSpPr>
        <p:spPr>
          <a:xfrm>
            <a:off x="1603169" y="1877515"/>
            <a:ext cx="997527" cy="390671"/>
          </a:xfrm>
          <a:prstGeom prst="accentCallout3">
            <a:avLst>
              <a:gd name="adj1" fmla="val 18750"/>
              <a:gd name="adj2" fmla="val -8333"/>
              <a:gd name="adj3" fmla="val 18750"/>
              <a:gd name="adj4" fmla="val -16667"/>
              <a:gd name="adj5" fmla="val 100000"/>
              <a:gd name="adj6" fmla="val -16667"/>
              <a:gd name="adj7" fmla="val 163360"/>
              <a:gd name="adj8" fmla="val 9816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Tired</a:t>
            </a:r>
          </a:p>
        </p:txBody>
      </p:sp>
      <p:sp>
        <p:nvSpPr>
          <p:cNvPr id="14" name="Callout: Double Bent Line with Accent Bar 13">
            <a:extLst>
              <a:ext uri="{FF2B5EF4-FFF2-40B4-BE49-F238E27FC236}">
                <a16:creationId xmlns:a16="http://schemas.microsoft.com/office/drawing/2014/main" id="{7D3E3C60-E982-29AD-5895-C4932B5C4FC9}"/>
              </a:ext>
            </a:extLst>
          </p:cNvPr>
          <p:cNvSpPr/>
          <p:nvPr/>
        </p:nvSpPr>
        <p:spPr>
          <a:xfrm>
            <a:off x="807522" y="2755685"/>
            <a:ext cx="1199410" cy="533780"/>
          </a:xfrm>
          <a:prstGeom prst="accentCallout3">
            <a:avLst>
              <a:gd name="adj1" fmla="val 18750"/>
              <a:gd name="adj2" fmla="val -8333"/>
              <a:gd name="adj3" fmla="val 18750"/>
              <a:gd name="adj4" fmla="val -16667"/>
              <a:gd name="adj5" fmla="val 100000"/>
              <a:gd name="adj6" fmla="val -16667"/>
              <a:gd name="adj7" fmla="val 138162"/>
              <a:gd name="adj8" fmla="val 1643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Depressed</a:t>
            </a:r>
          </a:p>
        </p:txBody>
      </p:sp>
      <p:sp>
        <p:nvSpPr>
          <p:cNvPr id="15" name="Callout: Double Bent Line with Accent Bar 14">
            <a:extLst>
              <a:ext uri="{FF2B5EF4-FFF2-40B4-BE49-F238E27FC236}">
                <a16:creationId xmlns:a16="http://schemas.microsoft.com/office/drawing/2014/main" id="{8B536E75-165A-F973-C55D-8D568190C858}"/>
              </a:ext>
            </a:extLst>
          </p:cNvPr>
          <p:cNvSpPr/>
          <p:nvPr/>
        </p:nvSpPr>
        <p:spPr>
          <a:xfrm>
            <a:off x="670954" y="3867097"/>
            <a:ext cx="1585357" cy="533780"/>
          </a:xfrm>
          <a:prstGeom prst="accentCallout3">
            <a:avLst>
              <a:gd name="adj1" fmla="val 18750"/>
              <a:gd name="adj2" fmla="val -8333"/>
              <a:gd name="adj3" fmla="val 18750"/>
              <a:gd name="adj4" fmla="val -16667"/>
              <a:gd name="adj5" fmla="val 100000"/>
              <a:gd name="adj6" fmla="val -16667"/>
              <a:gd name="adj7" fmla="val 149792"/>
              <a:gd name="adj8" fmla="val 13712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Overwhelmed</a:t>
            </a:r>
          </a:p>
        </p:txBody>
      </p:sp>
      <p:sp>
        <p:nvSpPr>
          <p:cNvPr id="16" name="Callout: Double Bent Line with Accent Bar 15">
            <a:extLst>
              <a:ext uri="{FF2B5EF4-FFF2-40B4-BE49-F238E27FC236}">
                <a16:creationId xmlns:a16="http://schemas.microsoft.com/office/drawing/2014/main" id="{D98FA144-5AF1-BAE3-F1BE-33AA7837C41B}"/>
              </a:ext>
            </a:extLst>
          </p:cNvPr>
          <p:cNvSpPr/>
          <p:nvPr/>
        </p:nvSpPr>
        <p:spPr>
          <a:xfrm>
            <a:off x="670955" y="4809508"/>
            <a:ext cx="1472541" cy="578090"/>
          </a:xfrm>
          <a:prstGeom prst="accentCallout3">
            <a:avLst>
              <a:gd name="adj1" fmla="val 18750"/>
              <a:gd name="adj2" fmla="val -8333"/>
              <a:gd name="adj3" fmla="val 18750"/>
              <a:gd name="adj4" fmla="val -16667"/>
              <a:gd name="adj5" fmla="val 100000"/>
              <a:gd name="adj6" fmla="val -16667"/>
              <a:gd name="adj7" fmla="val 140100"/>
              <a:gd name="adj8" fmla="val 22413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Helplessness</a:t>
            </a:r>
          </a:p>
        </p:txBody>
      </p:sp>
      <p:sp>
        <p:nvSpPr>
          <p:cNvPr id="17" name="Callout: Line with Accent Bar 16">
            <a:extLst>
              <a:ext uri="{FF2B5EF4-FFF2-40B4-BE49-F238E27FC236}">
                <a16:creationId xmlns:a16="http://schemas.microsoft.com/office/drawing/2014/main" id="{377ED870-1259-FA4D-B4FD-02462B7735E2}"/>
              </a:ext>
            </a:extLst>
          </p:cNvPr>
          <p:cNvSpPr/>
          <p:nvPr/>
        </p:nvSpPr>
        <p:spPr>
          <a:xfrm>
            <a:off x="6673933" y="3714396"/>
            <a:ext cx="1841418" cy="479882"/>
          </a:xfrm>
          <a:prstGeom prst="accentCallout1">
            <a:avLst>
              <a:gd name="adj1" fmla="val 18750"/>
              <a:gd name="adj2" fmla="val -8333"/>
              <a:gd name="adj3" fmla="val 69856"/>
              <a:gd name="adj4" fmla="val -19028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Embarrassed</a:t>
            </a:r>
          </a:p>
        </p:txBody>
      </p:sp>
      <p:pic>
        <p:nvPicPr>
          <p:cNvPr id="6" name="Content Placeholder 5" descr="A child sitting on the floor with his hands in his face&#10;&#10;Description automatically generated">
            <a:extLst>
              <a:ext uri="{FF2B5EF4-FFF2-40B4-BE49-F238E27FC236}">
                <a16:creationId xmlns:a16="http://schemas.microsoft.com/office/drawing/2014/main" id="{01FCE7B4-C575-7655-FF82-29C8CB1A5D1B}"/>
              </a:ext>
            </a:extLst>
          </p:cNvPr>
          <p:cNvPicPr>
            <a:picLocks noGrp="1" noChangeAspect="1"/>
          </p:cNvPicPr>
          <p:nvPr>
            <p:ph idx="1"/>
          </p:nvPr>
        </p:nvPicPr>
        <p:blipFill>
          <a:blip r:embed="rId3"/>
          <a:stretch>
            <a:fillRect/>
          </a:stretch>
        </p:blipFill>
        <p:spPr>
          <a:xfrm>
            <a:off x="2600696" y="2401362"/>
            <a:ext cx="3728185" cy="3403537"/>
          </a:xfrm>
        </p:spPr>
      </p:pic>
    </p:spTree>
    <p:extLst>
      <p:ext uri="{BB962C8B-B14F-4D97-AF65-F5344CB8AC3E}">
        <p14:creationId xmlns:p14="http://schemas.microsoft.com/office/powerpoint/2010/main" val="1810366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B42E6-3119-11BB-5CBE-8E212B312B1A}"/>
              </a:ext>
            </a:extLst>
          </p:cNvPr>
          <p:cNvSpPr>
            <a:spLocks noGrp="1"/>
          </p:cNvSpPr>
          <p:nvPr>
            <p:ph type="title"/>
          </p:nvPr>
        </p:nvSpPr>
        <p:spPr>
          <a:xfrm>
            <a:off x="628650" y="365126"/>
            <a:ext cx="7886700" cy="857388"/>
          </a:xfrm>
        </p:spPr>
        <p:txBody>
          <a:bodyPr>
            <a:normAutofit/>
          </a:bodyPr>
          <a:lstStyle/>
          <a:p>
            <a:pPr algn="ctr"/>
            <a:r>
              <a:rPr lang="en-GB" dirty="0" err="1">
                <a:latin typeface="Arial" panose="020B0604020202020204" pitchFamily="34" charset="0"/>
                <a:cs typeface="Arial" panose="020B0604020202020204" pitchFamily="34" charset="0"/>
              </a:rPr>
              <a:t>Bywyd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ysgol</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D40CD5E-B235-8AE5-FAA0-7D69A7612E06}"/>
              </a:ext>
            </a:extLst>
          </p:cNvPr>
          <p:cNvSpPr>
            <a:spLocks noGrp="1"/>
          </p:cNvSpPr>
          <p:nvPr>
            <p:ph sz="half" idx="1"/>
          </p:nvPr>
        </p:nvSpPr>
        <p:spPr>
          <a:xfrm>
            <a:off x="415636" y="1757548"/>
            <a:ext cx="4080164" cy="4263242"/>
          </a:xfrm>
        </p:spPr>
        <p:txBody>
          <a:bodyPr>
            <a:normAutofit/>
          </a:bodyPr>
          <a:lstStyle/>
          <a:p>
            <a:r>
              <a:rPr lang="cy-GB" dirty="0">
                <a:latin typeface="Arial" panose="020B0604020202020204" pitchFamily="34" charset="0"/>
                <a:cs typeface="Arial" panose="020B0604020202020204" pitchFamily="34" charset="0"/>
              </a:rPr>
              <a:t>Cyfraddau amrywiol o ddatblygiad/caffael sgiliau;</a:t>
            </a:r>
          </a:p>
          <a:p>
            <a:r>
              <a:rPr lang="cy-GB" dirty="0">
                <a:latin typeface="Arial" panose="020B0604020202020204" pitchFamily="34" charset="0"/>
                <a:cs typeface="Arial" panose="020B0604020202020204" pitchFamily="34" charset="0"/>
              </a:rPr>
              <a:t>Prosesu gwybodaeth;</a:t>
            </a:r>
          </a:p>
          <a:p>
            <a:r>
              <a:rPr lang="cy-GB" dirty="0">
                <a:latin typeface="Arial" panose="020B0604020202020204" pitchFamily="34" charset="0"/>
                <a:cs typeface="Arial" panose="020B0604020202020204" pitchFamily="34" charset="0"/>
              </a:rPr>
              <a:t>Darllen, ysgrifennu, deall; </a:t>
            </a:r>
          </a:p>
          <a:p>
            <a:r>
              <a:rPr lang="cy-GB" dirty="0">
                <a:latin typeface="Arial" panose="020B0604020202020204" pitchFamily="34" charset="0"/>
                <a:cs typeface="Arial" panose="020B0604020202020204" pitchFamily="34" charset="0"/>
              </a:rPr>
              <a:t>Ynganiad;</a:t>
            </a:r>
          </a:p>
        </p:txBody>
      </p:sp>
      <p:sp>
        <p:nvSpPr>
          <p:cNvPr id="4" name="Content Placeholder 3">
            <a:extLst>
              <a:ext uri="{FF2B5EF4-FFF2-40B4-BE49-F238E27FC236}">
                <a16:creationId xmlns:a16="http://schemas.microsoft.com/office/drawing/2014/main" id="{12498197-088C-971D-D041-795AF5B7E99E}"/>
              </a:ext>
            </a:extLst>
          </p:cNvPr>
          <p:cNvSpPr>
            <a:spLocks noGrp="1"/>
          </p:cNvSpPr>
          <p:nvPr>
            <p:ph sz="half" idx="2"/>
          </p:nvPr>
        </p:nvSpPr>
        <p:spPr>
          <a:xfrm>
            <a:off x="4648200" y="1757546"/>
            <a:ext cx="4300928" cy="4263243"/>
          </a:xfrm>
        </p:spPr>
        <p:txBody>
          <a:bodyPr>
            <a:normAutofit/>
          </a:bodyPr>
          <a:lstStyle/>
          <a:p>
            <a:r>
              <a:rPr lang="cy-GB" dirty="0">
                <a:latin typeface="Arial" panose="020B0604020202020204" pitchFamily="34" charset="0"/>
                <a:cs typeface="Arial" panose="020B0604020202020204" pitchFamily="34" charset="0"/>
              </a:rPr>
              <a:t>Cynllunio a threfnu;</a:t>
            </a:r>
          </a:p>
          <a:p>
            <a:r>
              <a:rPr lang="cy-GB" dirty="0">
                <a:latin typeface="Arial" panose="020B0604020202020204" pitchFamily="34" charset="0"/>
                <a:cs typeface="Arial" panose="020B0604020202020204" pitchFamily="34" charset="0"/>
              </a:rPr>
              <a:t>Gohirio gwneud;</a:t>
            </a:r>
          </a:p>
          <a:p>
            <a:r>
              <a:rPr lang="cy-GB" dirty="0">
                <a:latin typeface="Arial" panose="020B0604020202020204" pitchFamily="34" charset="0"/>
                <a:cs typeface="Arial" panose="020B0604020202020204" pitchFamily="34" charset="0"/>
              </a:rPr>
              <a:t>Tynnu sylw’n hawdd;</a:t>
            </a:r>
          </a:p>
          <a:p>
            <a:r>
              <a:rPr lang="cy-GB" dirty="0">
                <a:latin typeface="Arial" panose="020B0604020202020204" pitchFamily="34" charset="0"/>
                <a:cs typeface="Arial" panose="020B0604020202020204" pitchFamily="34" charset="0"/>
              </a:rPr>
              <a:t>Anhawster dilyn gwersi;</a:t>
            </a:r>
          </a:p>
          <a:p>
            <a:r>
              <a:rPr lang="cy-GB" dirty="0">
                <a:latin typeface="Arial" panose="020B0604020202020204" pitchFamily="34" charset="0"/>
                <a:cs typeface="Arial" panose="020B0604020202020204" pitchFamily="34" charset="0"/>
              </a:rPr>
              <a:t>Diffyg canolbwyntio a chanolbwyntio;</a:t>
            </a:r>
          </a:p>
          <a:p>
            <a:r>
              <a:rPr lang="cy-GB" b="1" dirty="0">
                <a:latin typeface="Arial" panose="020B0604020202020204" pitchFamily="34" charset="0"/>
                <a:cs typeface="Arial" panose="020B0604020202020204" pitchFamily="34" charset="0"/>
              </a:rPr>
              <a:t>Dim yn gofyn am help.</a:t>
            </a:r>
          </a:p>
          <a:p>
            <a:pPr marL="0" indent="0" algn="r">
              <a:buNone/>
            </a:pPr>
            <a:r>
              <a:rPr lang="cy-GB" sz="2000" dirty="0">
                <a:latin typeface="Arial" panose="020B0604020202020204" pitchFamily="34" charset="0"/>
                <a:cs typeface="Arial" panose="020B0604020202020204" pitchFamily="34" charset="0"/>
              </a:rPr>
              <a:t>(</a:t>
            </a:r>
            <a:r>
              <a:rPr lang="cy-GB" sz="2000" dirty="0" err="1">
                <a:latin typeface="Arial" panose="020B0604020202020204" pitchFamily="34" charset="0"/>
                <a:cs typeface="Arial" panose="020B0604020202020204" pitchFamily="34" charset="0"/>
              </a:rPr>
              <a:t>Clouder</a:t>
            </a:r>
            <a:r>
              <a:rPr lang="cy-GB" sz="2000" dirty="0">
                <a:latin typeface="Arial" panose="020B0604020202020204" pitchFamily="34" charset="0"/>
                <a:cs typeface="Arial" panose="020B0604020202020204" pitchFamily="34" charset="0"/>
              </a:rPr>
              <a:t> </a:t>
            </a:r>
            <a:r>
              <a:rPr lang="cy-GB" sz="2000" i="1" dirty="0" err="1">
                <a:latin typeface="Arial" panose="020B0604020202020204" pitchFamily="34" charset="0"/>
                <a:cs typeface="Arial" panose="020B0604020202020204" pitchFamily="34" charset="0"/>
              </a:rPr>
              <a:t>et</a:t>
            </a:r>
            <a:r>
              <a:rPr lang="cy-GB" sz="2000" i="1" dirty="0">
                <a:latin typeface="Arial" panose="020B0604020202020204" pitchFamily="34" charset="0"/>
                <a:cs typeface="Arial" panose="020B0604020202020204" pitchFamily="34" charset="0"/>
              </a:rPr>
              <a:t> </a:t>
            </a:r>
            <a:r>
              <a:rPr lang="cy-GB" sz="2000" i="1" dirty="0" err="1">
                <a:latin typeface="Arial" panose="020B0604020202020204" pitchFamily="34" charset="0"/>
                <a:cs typeface="Arial" panose="020B0604020202020204" pitchFamily="34" charset="0"/>
              </a:rPr>
              <a:t>al</a:t>
            </a:r>
            <a:r>
              <a:rPr lang="cy-GB" sz="2000" dirty="0">
                <a:latin typeface="Arial" panose="020B0604020202020204" pitchFamily="34" charset="0"/>
                <a:cs typeface="Arial" panose="020B0604020202020204" pitchFamily="34" charset="0"/>
              </a:rPr>
              <a:t>., 2020)</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489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B42E6-3119-11BB-5CBE-8E212B312B1A}"/>
              </a:ext>
            </a:extLst>
          </p:cNvPr>
          <p:cNvSpPr>
            <a:spLocks noGrp="1"/>
          </p:cNvSpPr>
          <p:nvPr>
            <p:ph type="title"/>
          </p:nvPr>
        </p:nvSpPr>
        <p:spPr>
          <a:xfrm>
            <a:off x="628650" y="365126"/>
            <a:ext cx="7886700" cy="857388"/>
          </a:xfrm>
        </p:spPr>
        <p:txBody>
          <a:bodyPr/>
          <a:lstStyle/>
          <a:p>
            <a:pPr algn="ctr"/>
            <a:r>
              <a:rPr lang="en-GB" dirty="0">
                <a:solidFill>
                  <a:srgbClr val="0070C0"/>
                </a:solidFill>
                <a:latin typeface="Arial" panose="020B0604020202020204" pitchFamily="34" charset="0"/>
                <a:cs typeface="Arial" panose="020B0604020202020204" pitchFamily="34" charset="0"/>
              </a:rPr>
              <a:t>School life</a:t>
            </a:r>
          </a:p>
        </p:txBody>
      </p:sp>
      <p:sp>
        <p:nvSpPr>
          <p:cNvPr id="3" name="Content Placeholder 2">
            <a:extLst>
              <a:ext uri="{FF2B5EF4-FFF2-40B4-BE49-F238E27FC236}">
                <a16:creationId xmlns:a16="http://schemas.microsoft.com/office/drawing/2014/main" id="{7D40CD5E-B235-8AE5-FAA0-7D69A7612E06}"/>
              </a:ext>
            </a:extLst>
          </p:cNvPr>
          <p:cNvSpPr>
            <a:spLocks noGrp="1"/>
          </p:cNvSpPr>
          <p:nvPr>
            <p:ph sz="half" idx="1"/>
          </p:nvPr>
        </p:nvSpPr>
        <p:spPr>
          <a:xfrm>
            <a:off x="415636" y="1757548"/>
            <a:ext cx="4080164" cy="4263242"/>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Various rates of development/acquiring skills;</a:t>
            </a:r>
          </a:p>
          <a:p>
            <a:r>
              <a:rPr lang="en-GB" dirty="0">
                <a:solidFill>
                  <a:srgbClr val="0070C0"/>
                </a:solidFill>
                <a:latin typeface="Arial" panose="020B0604020202020204" pitchFamily="34" charset="0"/>
                <a:cs typeface="Arial" panose="020B0604020202020204" pitchFamily="34" charset="0"/>
              </a:rPr>
              <a:t>Information processing;</a:t>
            </a:r>
          </a:p>
          <a:p>
            <a:r>
              <a:rPr lang="en-GB" dirty="0">
                <a:solidFill>
                  <a:srgbClr val="0070C0"/>
                </a:solidFill>
                <a:latin typeface="Arial" panose="020B0604020202020204" pitchFamily="34" charset="0"/>
                <a:cs typeface="Arial" panose="020B0604020202020204" pitchFamily="34" charset="0"/>
              </a:rPr>
              <a:t>Reading, writing, comprehension; </a:t>
            </a:r>
          </a:p>
          <a:p>
            <a:r>
              <a:rPr lang="en-GB" dirty="0">
                <a:solidFill>
                  <a:srgbClr val="0070C0"/>
                </a:solidFill>
                <a:latin typeface="Arial" panose="020B0604020202020204" pitchFamily="34" charset="0"/>
                <a:cs typeface="Arial" panose="020B0604020202020204" pitchFamily="34" charset="0"/>
              </a:rPr>
              <a:t>Pronunciation;</a:t>
            </a:r>
          </a:p>
        </p:txBody>
      </p:sp>
      <p:sp>
        <p:nvSpPr>
          <p:cNvPr id="4" name="Content Placeholder 3">
            <a:extLst>
              <a:ext uri="{FF2B5EF4-FFF2-40B4-BE49-F238E27FC236}">
                <a16:creationId xmlns:a16="http://schemas.microsoft.com/office/drawing/2014/main" id="{12498197-088C-971D-D041-795AF5B7E99E}"/>
              </a:ext>
            </a:extLst>
          </p:cNvPr>
          <p:cNvSpPr>
            <a:spLocks noGrp="1"/>
          </p:cNvSpPr>
          <p:nvPr>
            <p:ph sz="half" idx="2"/>
          </p:nvPr>
        </p:nvSpPr>
        <p:spPr>
          <a:xfrm>
            <a:off x="4648200" y="1757546"/>
            <a:ext cx="4300928" cy="4263243"/>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Planning and organisation;</a:t>
            </a:r>
          </a:p>
          <a:p>
            <a:r>
              <a:rPr lang="en-GB" dirty="0">
                <a:solidFill>
                  <a:srgbClr val="0070C0"/>
                </a:solidFill>
                <a:latin typeface="Arial" panose="020B0604020202020204" pitchFamily="34" charset="0"/>
                <a:cs typeface="Arial" panose="020B0604020202020204" pitchFamily="34" charset="0"/>
              </a:rPr>
              <a:t>Procrastination;</a:t>
            </a:r>
          </a:p>
          <a:p>
            <a:r>
              <a:rPr lang="en-GB" dirty="0">
                <a:solidFill>
                  <a:srgbClr val="0070C0"/>
                </a:solidFill>
                <a:latin typeface="Arial" panose="020B0604020202020204" pitchFamily="34" charset="0"/>
                <a:cs typeface="Arial" panose="020B0604020202020204" pitchFamily="34" charset="0"/>
              </a:rPr>
              <a:t>Easily distracted;</a:t>
            </a:r>
          </a:p>
          <a:p>
            <a:r>
              <a:rPr lang="en-GB" dirty="0">
                <a:solidFill>
                  <a:srgbClr val="0070C0"/>
                </a:solidFill>
                <a:latin typeface="Arial" panose="020B0604020202020204" pitchFamily="34" charset="0"/>
                <a:cs typeface="Arial" panose="020B0604020202020204" pitchFamily="34" charset="0"/>
              </a:rPr>
              <a:t>Difficulty following lessons;</a:t>
            </a:r>
          </a:p>
          <a:p>
            <a:r>
              <a:rPr lang="en-GB" dirty="0">
                <a:solidFill>
                  <a:srgbClr val="0070C0"/>
                </a:solidFill>
                <a:latin typeface="Arial" panose="020B0604020202020204" pitchFamily="34" charset="0"/>
                <a:cs typeface="Arial" panose="020B0604020202020204" pitchFamily="34" charset="0"/>
              </a:rPr>
              <a:t>Lack concentration and focus;</a:t>
            </a:r>
          </a:p>
          <a:p>
            <a:r>
              <a:rPr lang="en-GB" b="1" dirty="0">
                <a:solidFill>
                  <a:srgbClr val="0070C0"/>
                </a:solidFill>
                <a:latin typeface="Arial" panose="020B0604020202020204" pitchFamily="34" charset="0"/>
                <a:cs typeface="Arial" panose="020B0604020202020204" pitchFamily="34" charset="0"/>
              </a:rPr>
              <a:t>Do not ask for help.</a:t>
            </a:r>
          </a:p>
          <a:p>
            <a:pPr marL="0" indent="0" algn="r">
              <a:buNone/>
            </a:pPr>
            <a:r>
              <a:rPr lang="cy-GB" sz="2000" dirty="0">
                <a:solidFill>
                  <a:srgbClr val="0070C0"/>
                </a:solidFill>
                <a:latin typeface="Arial" panose="020B0604020202020204" pitchFamily="34" charset="0"/>
                <a:cs typeface="Arial" panose="020B0604020202020204" pitchFamily="34" charset="0"/>
              </a:rPr>
              <a:t>(</a:t>
            </a:r>
            <a:r>
              <a:rPr lang="cy-GB" sz="2000" dirty="0" err="1">
                <a:solidFill>
                  <a:srgbClr val="0070C0"/>
                </a:solidFill>
                <a:latin typeface="Arial" panose="020B0604020202020204" pitchFamily="34" charset="0"/>
                <a:cs typeface="Arial" panose="020B0604020202020204" pitchFamily="34" charset="0"/>
              </a:rPr>
              <a:t>Clouder</a:t>
            </a:r>
            <a:r>
              <a:rPr lang="cy-GB" sz="2000" dirty="0">
                <a:solidFill>
                  <a:srgbClr val="0070C0"/>
                </a:solidFill>
                <a:latin typeface="Arial" panose="020B0604020202020204" pitchFamily="34" charset="0"/>
                <a:cs typeface="Arial" panose="020B0604020202020204" pitchFamily="34" charset="0"/>
              </a:rPr>
              <a:t> </a:t>
            </a:r>
            <a:r>
              <a:rPr lang="cy-GB" sz="2000" i="1" dirty="0" err="1">
                <a:solidFill>
                  <a:srgbClr val="0070C0"/>
                </a:solidFill>
                <a:latin typeface="Arial" panose="020B0604020202020204" pitchFamily="34" charset="0"/>
                <a:cs typeface="Arial" panose="020B0604020202020204" pitchFamily="34" charset="0"/>
              </a:rPr>
              <a:t>et</a:t>
            </a:r>
            <a:r>
              <a:rPr lang="cy-GB" sz="2000" i="1" dirty="0">
                <a:solidFill>
                  <a:srgbClr val="0070C0"/>
                </a:solidFill>
                <a:latin typeface="Arial" panose="020B0604020202020204" pitchFamily="34" charset="0"/>
                <a:cs typeface="Arial" panose="020B0604020202020204" pitchFamily="34" charset="0"/>
              </a:rPr>
              <a:t> </a:t>
            </a:r>
            <a:r>
              <a:rPr lang="cy-GB" sz="2000" i="1" dirty="0" err="1">
                <a:solidFill>
                  <a:srgbClr val="0070C0"/>
                </a:solidFill>
                <a:latin typeface="Arial" panose="020B0604020202020204" pitchFamily="34" charset="0"/>
                <a:cs typeface="Arial" panose="020B0604020202020204" pitchFamily="34" charset="0"/>
              </a:rPr>
              <a:t>al</a:t>
            </a:r>
            <a:r>
              <a:rPr lang="cy-GB" sz="2000" dirty="0">
                <a:solidFill>
                  <a:srgbClr val="0070C0"/>
                </a:solidFill>
                <a:latin typeface="Arial" panose="020B0604020202020204" pitchFamily="34" charset="0"/>
                <a:cs typeface="Arial" panose="020B0604020202020204" pitchFamily="34" charset="0"/>
              </a:rPr>
              <a:t>., 2020)</a:t>
            </a:r>
          </a:p>
          <a:p>
            <a:endParaRPr lang="en-GB" sz="2000" b="1" dirty="0">
              <a:solidFill>
                <a:srgbClr val="0070C0"/>
              </a:solidFill>
              <a:latin typeface="Arial" panose="020B0604020202020204" pitchFamily="34" charset="0"/>
              <a:cs typeface="Arial" panose="020B0604020202020204" pitchFamily="34" charset="0"/>
            </a:endParaRP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3730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B42E6-3119-11BB-5CBE-8E212B312B1A}"/>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Meddylfryd</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Mindset</a:t>
            </a:r>
          </a:p>
        </p:txBody>
      </p:sp>
      <p:sp>
        <p:nvSpPr>
          <p:cNvPr id="3" name="Content Placeholder 2">
            <a:extLst>
              <a:ext uri="{FF2B5EF4-FFF2-40B4-BE49-F238E27FC236}">
                <a16:creationId xmlns:a16="http://schemas.microsoft.com/office/drawing/2014/main" id="{216B1643-6121-6667-AE31-418AF8301277}"/>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Y 'peth' lleiaf yn achosi pryder;</a:t>
            </a:r>
          </a:p>
          <a:p>
            <a:r>
              <a:rPr lang="cy-GB" dirty="0">
                <a:latin typeface="Arial" panose="020B0604020202020204" pitchFamily="34" charset="0"/>
                <a:cs typeface="Arial" panose="020B0604020202020204" pitchFamily="34" charset="0"/>
              </a:rPr>
              <a:t>Gall fod yn negyddol am eu hunain;</a:t>
            </a:r>
          </a:p>
          <a:p>
            <a:r>
              <a:rPr lang="cy-GB" dirty="0">
                <a:latin typeface="Arial" panose="020B0604020202020204" pitchFamily="34" charset="0"/>
                <a:cs typeface="Arial" panose="020B0604020202020204" pitchFamily="34" charset="0"/>
              </a:rPr>
              <a:t>Canolbwyntio ar wendidau eu hunain;</a:t>
            </a:r>
          </a:p>
          <a:p>
            <a:r>
              <a:rPr lang="cy-GB" dirty="0">
                <a:latin typeface="Arial" panose="020B0604020202020204" pitchFamily="34" charset="0"/>
                <a:cs typeface="Arial" panose="020B0604020202020204" pitchFamily="34" charset="0"/>
              </a:rPr>
              <a:t>Meddylfryd sefydlog.</a:t>
            </a:r>
          </a:p>
          <a:p>
            <a:endParaRPr lang="en-GB" dirty="0"/>
          </a:p>
        </p:txBody>
      </p:sp>
      <p:sp>
        <p:nvSpPr>
          <p:cNvPr id="4" name="Content Placeholder 3">
            <a:extLst>
              <a:ext uri="{FF2B5EF4-FFF2-40B4-BE49-F238E27FC236}">
                <a16:creationId xmlns:a16="http://schemas.microsoft.com/office/drawing/2014/main" id="{BFEB089C-A102-36E0-C85D-10C37E553F28}"/>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Smallest ‘thing’ causes anxiety;</a:t>
            </a:r>
          </a:p>
          <a:p>
            <a:r>
              <a:rPr lang="en-GB" dirty="0">
                <a:solidFill>
                  <a:srgbClr val="0070C0"/>
                </a:solidFill>
                <a:latin typeface="Arial" panose="020B0604020202020204" pitchFamily="34" charset="0"/>
                <a:cs typeface="Arial" panose="020B0604020202020204" pitchFamily="34" charset="0"/>
              </a:rPr>
              <a:t>May be negative about themselves;</a:t>
            </a:r>
          </a:p>
          <a:p>
            <a:r>
              <a:rPr lang="en-GB" dirty="0">
                <a:solidFill>
                  <a:srgbClr val="0070C0"/>
                </a:solidFill>
                <a:latin typeface="Arial" panose="020B0604020202020204" pitchFamily="34" charset="0"/>
                <a:cs typeface="Arial" panose="020B0604020202020204" pitchFamily="34" charset="0"/>
              </a:rPr>
              <a:t>Focus on own weaknesses;</a:t>
            </a:r>
          </a:p>
          <a:p>
            <a:r>
              <a:rPr lang="en-GB" dirty="0">
                <a:solidFill>
                  <a:srgbClr val="0070C0"/>
                </a:solidFill>
                <a:latin typeface="Arial" panose="020B0604020202020204" pitchFamily="34" charset="0"/>
                <a:cs typeface="Arial" panose="020B0604020202020204" pitchFamily="34" charset="0"/>
              </a:rPr>
              <a:t>Fixed mindset.</a:t>
            </a:r>
          </a:p>
          <a:p>
            <a:endParaRPr lang="en-GB" dirty="0"/>
          </a:p>
        </p:txBody>
      </p:sp>
    </p:spTree>
    <p:extLst>
      <p:ext uri="{BB962C8B-B14F-4D97-AF65-F5344CB8AC3E}">
        <p14:creationId xmlns:p14="http://schemas.microsoft.com/office/powerpoint/2010/main" val="3254431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CB0C0-D136-3D62-F0AA-524D3A25C0FD}"/>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Meddylfryd</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Mindset</a:t>
            </a:r>
          </a:p>
        </p:txBody>
      </p:sp>
      <p:pic>
        <p:nvPicPr>
          <p:cNvPr id="16" name="Content Placeholder 15" descr="A close-up of two heads&#10;&#10;Description automatically generated">
            <a:extLst>
              <a:ext uri="{FF2B5EF4-FFF2-40B4-BE49-F238E27FC236}">
                <a16:creationId xmlns:a16="http://schemas.microsoft.com/office/drawing/2014/main" id="{F5B82926-BB42-FDEE-6C57-9545BCA65088}"/>
              </a:ext>
            </a:extLst>
          </p:cNvPr>
          <p:cNvPicPr>
            <a:picLocks noGrp="1" noChangeAspect="1"/>
          </p:cNvPicPr>
          <p:nvPr>
            <p:ph idx="1"/>
          </p:nvPr>
        </p:nvPicPr>
        <p:blipFill>
          <a:blip r:embed="rId3"/>
          <a:stretch>
            <a:fillRect/>
          </a:stretch>
        </p:blipFill>
        <p:spPr>
          <a:xfrm>
            <a:off x="628650" y="1690688"/>
            <a:ext cx="7886699" cy="4302487"/>
          </a:xfrm>
        </p:spPr>
      </p:pic>
    </p:spTree>
    <p:extLst>
      <p:ext uri="{BB962C8B-B14F-4D97-AF65-F5344CB8AC3E}">
        <p14:creationId xmlns:p14="http://schemas.microsoft.com/office/powerpoint/2010/main" val="16128612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863D0F0-6558-01D0-8B4D-61CA415EB40D}"/>
              </a:ext>
            </a:extLst>
          </p:cNvPr>
          <p:cNvSpPr>
            <a:spLocks noGrp="1"/>
          </p:cNvSpPr>
          <p:nvPr>
            <p:ph type="title"/>
          </p:nvPr>
        </p:nvSpPr>
        <p:spPr>
          <a:xfrm>
            <a:off x="261257" y="365125"/>
            <a:ext cx="8657111" cy="1325563"/>
          </a:xfrm>
        </p:spPr>
        <p:txBody>
          <a:bodyPr>
            <a:normAutofit/>
          </a:bodyPr>
          <a:lstStyle/>
          <a:p>
            <a:pPr algn="ctr"/>
            <a:r>
              <a:rPr lang="en-GB" sz="4400" dirty="0" err="1">
                <a:latin typeface="Arial" panose="020B0604020202020204" pitchFamily="34" charset="0"/>
                <a:cs typeface="Arial" panose="020B0604020202020204" pitchFamily="34" charset="0"/>
              </a:rPr>
              <a:t>Gwneud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addasiadau</a:t>
            </a:r>
            <a:br>
              <a:rPr lang="en-GB" sz="4400" dirty="0">
                <a:latin typeface="Arial" panose="020B0604020202020204" pitchFamily="34" charset="0"/>
                <a:cs typeface="Arial" panose="020B0604020202020204" pitchFamily="34" charset="0"/>
              </a:rPr>
            </a:br>
            <a:r>
              <a:rPr lang="en-GB" sz="4400" dirty="0">
                <a:solidFill>
                  <a:srgbClr val="0070C0"/>
                </a:solidFill>
                <a:latin typeface="Arial" panose="020B0604020202020204" pitchFamily="34" charset="0"/>
                <a:cs typeface="Arial" panose="020B0604020202020204" pitchFamily="34" charset="0"/>
              </a:rPr>
              <a:t>Making adjustments</a:t>
            </a:r>
            <a:endParaRPr lang="en-GB" dirty="0">
              <a:solidFill>
                <a:srgbClr val="0070C0"/>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EE48017D-671C-C05D-C1EE-38EAA6B14EB7}"/>
              </a:ext>
            </a:extLst>
          </p:cNvPr>
          <p:cNvSpPr>
            <a:spLocks noGrp="1"/>
          </p:cNvSpPr>
          <p:nvPr>
            <p:ph sz="half" idx="1"/>
          </p:nvPr>
        </p:nvSpPr>
        <p:spPr>
          <a:xfrm>
            <a:off x="628650" y="2327563"/>
            <a:ext cx="3867150" cy="3307923"/>
          </a:xfrm>
        </p:spPr>
        <p:txBody>
          <a:bodyPr>
            <a:normAutofit lnSpcReduction="10000"/>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Yr </a:t>
            </a:r>
            <a:r>
              <a:rPr lang="en-GB" dirty="0" err="1">
                <a:latin typeface="Arial" panose="020B0604020202020204" pitchFamily="34" charset="0"/>
                <a:cs typeface="Arial" panose="020B0604020202020204" pitchFamily="34" charset="0"/>
              </a:rPr>
              <a:t>unigolyn</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Yr </a:t>
            </a:r>
            <a:r>
              <a:rPr lang="en-GB" dirty="0" err="1">
                <a:latin typeface="Arial" panose="020B0604020202020204" pitchFamily="34" charset="0"/>
                <a:cs typeface="Arial" panose="020B0604020202020204" pitchFamily="34" charset="0"/>
              </a:rPr>
              <a:t>amgylchedd</a:t>
            </a:r>
            <a:r>
              <a:rPr lang="en-GB" dirty="0">
                <a:latin typeface="Arial" panose="020B0604020202020204" pitchFamily="34" charset="0"/>
                <a:cs typeface="Arial" panose="020B0604020202020204" pitchFamily="34" charset="0"/>
              </a:rPr>
              <a:t>.</a:t>
            </a:r>
          </a:p>
        </p:txBody>
      </p:sp>
      <p:sp>
        <p:nvSpPr>
          <p:cNvPr id="7" name="Content Placeholder 6">
            <a:extLst>
              <a:ext uri="{FF2B5EF4-FFF2-40B4-BE49-F238E27FC236}">
                <a16:creationId xmlns:a16="http://schemas.microsoft.com/office/drawing/2014/main" id="{17CCB0DB-848A-35A8-5A05-8BE0FC9AB48A}"/>
              </a:ext>
            </a:extLst>
          </p:cNvPr>
          <p:cNvSpPr>
            <a:spLocks noGrp="1"/>
          </p:cNvSpPr>
          <p:nvPr>
            <p:ph sz="half" idx="2"/>
          </p:nvPr>
        </p:nvSpPr>
        <p:spPr>
          <a:xfrm>
            <a:off x="4648200" y="2327563"/>
            <a:ext cx="3867150" cy="3307924"/>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Task;</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Individual;</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Environment.</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lgn="r">
              <a:buNone/>
            </a:pPr>
            <a:r>
              <a:rPr lang="en-GB" sz="2000" dirty="0">
                <a:solidFill>
                  <a:srgbClr val="0070C0"/>
                </a:solidFill>
                <a:latin typeface="Arial" panose="020B0604020202020204" pitchFamily="34" charset="0"/>
                <a:cs typeface="Arial" panose="020B0604020202020204" pitchFamily="34" charset="0"/>
              </a:rPr>
              <a:t>(Kirby, 2023)</a:t>
            </a:r>
          </a:p>
        </p:txBody>
      </p:sp>
    </p:spTree>
    <p:extLst>
      <p:ext uri="{BB962C8B-B14F-4D97-AF65-F5344CB8AC3E}">
        <p14:creationId xmlns:p14="http://schemas.microsoft.com/office/powerpoint/2010/main" val="276747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A76D7-6676-C46D-B01E-E46D104CC8E7}"/>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Strategaethau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Strategies</a:t>
            </a:r>
          </a:p>
        </p:txBody>
      </p:sp>
      <p:sp>
        <p:nvSpPr>
          <p:cNvPr id="3" name="Content Placeholder 2">
            <a:extLst>
              <a:ext uri="{FF2B5EF4-FFF2-40B4-BE49-F238E27FC236}">
                <a16:creationId xmlns:a16="http://schemas.microsoft.com/office/drawing/2014/main" id="{9CD49B55-89D1-0FF8-2EA7-9740E2F60E54}"/>
              </a:ext>
            </a:extLst>
          </p:cNvPr>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Adnoddau ac offer i </a:t>
            </a:r>
            <a:r>
              <a:rPr lang="cy-GB" b="1" dirty="0">
                <a:latin typeface="Arial" panose="020B0604020202020204" pitchFamily="34" charset="0"/>
                <a:cs typeface="Arial" panose="020B0604020202020204" pitchFamily="34" charset="0"/>
              </a:rPr>
              <a:t>bawb</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Deunyddiau ysgrifenedig clir;</a:t>
            </a:r>
          </a:p>
          <a:p>
            <a:r>
              <a:rPr lang="cy-GB" dirty="0">
                <a:latin typeface="Arial" panose="020B0604020202020204" pitchFamily="34" charset="0"/>
                <a:cs typeface="Arial" panose="020B0604020202020204" pitchFamily="34" charset="0"/>
              </a:rPr>
              <a:t>Delweddau defnyddiol;</a:t>
            </a:r>
          </a:p>
          <a:p>
            <a:r>
              <a:rPr lang="cy-GB" dirty="0">
                <a:latin typeface="Arial" panose="020B0604020202020204" pitchFamily="34" charset="0"/>
                <a:cs typeface="Arial" panose="020B0604020202020204" pitchFamily="34" charset="0"/>
              </a:rPr>
              <a:t>Dim gwrthdyniad clywedol/gweledol;</a:t>
            </a:r>
          </a:p>
          <a:p>
            <a:endParaRPr lang="cy-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C9A8268-893D-F809-6AF0-201FDAF84FAB}"/>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Resources and equipment for </a:t>
            </a:r>
            <a:r>
              <a:rPr lang="en-GB" b="1" dirty="0">
                <a:solidFill>
                  <a:srgbClr val="0070C0"/>
                </a:solidFill>
                <a:latin typeface="Arial" panose="020B0604020202020204" pitchFamily="34" charset="0"/>
                <a:cs typeface="Arial" panose="020B0604020202020204" pitchFamily="34" charset="0"/>
              </a:rPr>
              <a:t>all</a:t>
            </a:r>
            <a:r>
              <a:rPr lang="en-GB" dirty="0">
                <a:solidFill>
                  <a:srgbClr val="0070C0"/>
                </a:solidFill>
                <a:latin typeface="Arial" panose="020B0604020202020204" pitchFamily="34" charset="0"/>
                <a:cs typeface="Arial" panose="020B0604020202020204" pitchFamily="34" charset="0"/>
              </a:rPr>
              <a:t>;</a:t>
            </a:r>
          </a:p>
          <a:p>
            <a:r>
              <a:rPr lang="en-GB" dirty="0">
                <a:solidFill>
                  <a:srgbClr val="0070C0"/>
                </a:solidFill>
                <a:latin typeface="Arial" panose="020B0604020202020204" pitchFamily="34" charset="0"/>
                <a:cs typeface="Arial" panose="020B0604020202020204" pitchFamily="34" charset="0"/>
              </a:rPr>
              <a:t>Clear written materials;</a:t>
            </a:r>
          </a:p>
          <a:p>
            <a:r>
              <a:rPr lang="en-GB" dirty="0">
                <a:solidFill>
                  <a:srgbClr val="0070C0"/>
                </a:solidFill>
                <a:latin typeface="Arial" panose="020B0604020202020204" pitchFamily="34" charset="0"/>
                <a:cs typeface="Arial" panose="020B0604020202020204" pitchFamily="34" charset="0"/>
              </a:rPr>
              <a:t>Helpful visuals;</a:t>
            </a:r>
          </a:p>
          <a:p>
            <a:r>
              <a:rPr lang="en-GB" dirty="0">
                <a:solidFill>
                  <a:srgbClr val="0070C0"/>
                </a:solidFill>
                <a:latin typeface="Arial" panose="020B0604020202020204" pitchFamily="34" charset="0"/>
                <a:cs typeface="Arial" panose="020B0604020202020204" pitchFamily="34" charset="0"/>
              </a:rPr>
              <a:t>No auditory/visual distractions;</a:t>
            </a:r>
          </a:p>
        </p:txBody>
      </p:sp>
    </p:spTree>
    <p:extLst>
      <p:ext uri="{BB962C8B-B14F-4D97-AF65-F5344CB8AC3E}">
        <p14:creationId xmlns:p14="http://schemas.microsoft.com/office/powerpoint/2010/main" val="2030834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A76D7-6676-C46D-B01E-E46D104CC8E7}"/>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Strategaethau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Strategies</a:t>
            </a:r>
          </a:p>
        </p:txBody>
      </p:sp>
      <p:sp>
        <p:nvSpPr>
          <p:cNvPr id="3" name="Content Placeholder 2">
            <a:extLst>
              <a:ext uri="{FF2B5EF4-FFF2-40B4-BE49-F238E27FC236}">
                <a16:creationId xmlns:a16="http://schemas.microsoft.com/office/drawing/2014/main" id="{9CD49B55-89D1-0FF8-2EA7-9740E2F60E54}"/>
              </a:ext>
            </a:extLst>
          </p:cNvPr>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Cyfathrebu clir a chyson;</a:t>
            </a:r>
          </a:p>
          <a:p>
            <a:r>
              <a:rPr lang="cy-GB" dirty="0">
                <a:latin typeface="Arial" panose="020B0604020202020204" pitchFamily="34" charset="0"/>
                <a:cs typeface="Arial" panose="020B0604020202020204" pitchFamily="34" charset="0"/>
              </a:rPr>
              <a:t>Caniatáu amser prosesu ychwanegol;</a:t>
            </a:r>
          </a:p>
          <a:p>
            <a:r>
              <a:rPr lang="cy-GB" dirty="0">
                <a:latin typeface="Arial" panose="020B0604020202020204" pitchFamily="34" charset="0"/>
                <a:cs typeface="Arial" panose="020B0604020202020204" pitchFamily="34" charset="0"/>
              </a:rPr>
              <a:t>Darparu dulliau gwahanol o ymateb;</a:t>
            </a:r>
          </a:p>
          <a:p>
            <a:pPr marL="0" indent="0">
              <a:buNone/>
            </a:pPr>
            <a:endParaRPr lang="cy-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C9A8268-893D-F809-6AF0-201FDAF84FAB}"/>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Clear and consistent communication;</a:t>
            </a:r>
          </a:p>
          <a:p>
            <a:r>
              <a:rPr lang="en-GB" dirty="0">
                <a:solidFill>
                  <a:srgbClr val="0070C0"/>
                </a:solidFill>
                <a:latin typeface="Arial" panose="020B0604020202020204" pitchFamily="34" charset="0"/>
                <a:cs typeface="Arial" panose="020B0604020202020204" pitchFamily="34" charset="0"/>
              </a:rPr>
              <a:t>Allow for additional processing time;</a:t>
            </a:r>
          </a:p>
          <a:p>
            <a:r>
              <a:rPr lang="en-GB" dirty="0">
                <a:solidFill>
                  <a:srgbClr val="0070C0"/>
                </a:solidFill>
                <a:latin typeface="Arial" panose="020B0604020202020204" pitchFamily="34" charset="0"/>
                <a:cs typeface="Arial" panose="020B0604020202020204" pitchFamily="34" charset="0"/>
              </a:rPr>
              <a:t>Provide different methods of responding;</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28318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A76D7-6676-C46D-B01E-E46D104CC8E7}"/>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Strategaethau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Strategies</a:t>
            </a:r>
          </a:p>
        </p:txBody>
      </p:sp>
      <p:sp>
        <p:nvSpPr>
          <p:cNvPr id="3" name="Content Placeholder 2">
            <a:extLst>
              <a:ext uri="{FF2B5EF4-FFF2-40B4-BE49-F238E27FC236}">
                <a16:creationId xmlns:a16="http://schemas.microsoft.com/office/drawing/2014/main" id="{9CD49B55-89D1-0FF8-2EA7-9740E2F60E54}"/>
              </a:ext>
            </a:extLst>
          </p:cNvPr>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Cydnabod gwahanol ffyrdd o gyflwyno gwaith;</a:t>
            </a:r>
          </a:p>
          <a:p>
            <a:r>
              <a:rPr lang="cy-GB" dirty="0">
                <a:latin typeface="Arial" panose="020B0604020202020204" pitchFamily="34" charset="0"/>
                <a:cs typeface="Arial" panose="020B0604020202020204" pitchFamily="34" charset="0"/>
              </a:rPr>
              <a:t>Creu llinellau amser;</a:t>
            </a:r>
          </a:p>
          <a:p>
            <a:r>
              <a:rPr lang="cy-GB" dirty="0">
                <a:latin typeface="Arial" panose="020B0604020202020204" pitchFamily="34" charset="0"/>
                <a:cs typeface="Arial" panose="020B0604020202020204" pitchFamily="34" charset="0"/>
              </a:rPr>
              <a:t>Caniatáu amser symud;</a:t>
            </a:r>
          </a:p>
          <a:p>
            <a:r>
              <a:rPr lang="cy-GB" dirty="0">
                <a:latin typeface="Arial" panose="020B0604020202020204" pitchFamily="34" charset="0"/>
                <a:cs typeface="Arial" panose="020B0604020202020204" pitchFamily="34" charset="0"/>
              </a:rPr>
              <a:t>Caniatáu teclynnau aflonyddu.</a:t>
            </a:r>
          </a:p>
          <a:p>
            <a:pPr marL="0" indent="0">
              <a:buNone/>
            </a:pPr>
            <a:endParaRPr lang="cy-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C9A8268-893D-F809-6AF0-201FDAF84FAB}"/>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Acknowledge different ways of presenting work;</a:t>
            </a:r>
          </a:p>
          <a:p>
            <a:r>
              <a:rPr lang="en-GB" dirty="0">
                <a:solidFill>
                  <a:srgbClr val="0070C0"/>
                </a:solidFill>
                <a:latin typeface="Arial" panose="020B0604020202020204" pitchFamily="34" charset="0"/>
                <a:cs typeface="Arial" panose="020B0604020202020204" pitchFamily="34" charset="0"/>
              </a:rPr>
              <a:t>Create timelines;</a:t>
            </a:r>
          </a:p>
          <a:p>
            <a:r>
              <a:rPr lang="en-GB" dirty="0">
                <a:solidFill>
                  <a:srgbClr val="0070C0"/>
                </a:solidFill>
                <a:latin typeface="Arial" panose="020B0604020202020204" pitchFamily="34" charset="0"/>
                <a:cs typeface="Arial" panose="020B0604020202020204" pitchFamily="34" charset="0"/>
              </a:rPr>
              <a:t>Allow movement breaks;</a:t>
            </a:r>
          </a:p>
          <a:p>
            <a:r>
              <a:rPr lang="en-GB" dirty="0">
                <a:solidFill>
                  <a:srgbClr val="0070C0"/>
                </a:solidFill>
                <a:latin typeface="Arial" panose="020B0604020202020204" pitchFamily="34" charset="0"/>
                <a:cs typeface="Arial" panose="020B0604020202020204" pitchFamily="34" charset="0"/>
              </a:rPr>
              <a:t>Allow fidget tools.</a:t>
            </a:r>
          </a:p>
        </p:txBody>
      </p:sp>
    </p:spTree>
    <p:extLst>
      <p:ext uri="{BB962C8B-B14F-4D97-AF65-F5344CB8AC3E}">
        <p14:creationId xmlns:p14="http://schemas.microsoft.com/office/powerpoint/2010/main" val="1512073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A76D7-6676-C46D-B01E-E46D104CC8E7}"/>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Darllen defnyddiol</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Useful reading</a:t>
            </a:r>
          </a:p>
        </p:txBody>
      </p:sp>
      <p:pic>
        <p:nvPicPr>
          <p:cNvPr id="8" name="Content Placeholder 7" descr="A book cover with colorful circles&#10;&#10;Description automatically generated">
            <a:extLst>
              <a:ext uri="{FF2B5EF4-FFF2-40B4-BE49-F238E27FC236}">
                <a16:creationId xmlns:a16="http://schemas.microsoft.com/office/drawing/2014/main" id="{D55D340C-B363-2F79-489A-50C82711D416}"/>
              </a:ext>
            </a:extLst>
          </p:cNvPr>
          <p:cNvPicPr>
            <a:picLocks noGrp="1" noChangeAspect="1"/>
          </p:cNvPicPr>
          <p:nvPr>
            <p:ph sz="half" idx="1"/>
          </p:nvPr>
        </p:nvPicPr>
        <p:blipFill>
          <a:blip r:embed="rId3"/>
          <a:stretch>
            <a:fillRect/>
          </a:stretch>
        </p:blipFill>
        <p:spPr>
          <a:xfrm>
            <a:off x="1222886" y="1825625"/>
            <a:ext cx="2678678" cy="3810000"/>
          </a:xfrm>
        </p:spPr>
      </p:pic>
      <p:pic>
        <p:nvPicPr>
          <p:cNvPr id="1026" name="Picture 2" descr="Page 1">
            <a:extLst>
              <a:ext uri="{FF2B5EF4-FFF2-40B4-BE49-F238E27FC236}">
                <a16:creationId xmlns:a16="http://schemas.microsoft.com/office/drawing/2014/main" id="{1F0DF6A7-0E74-9E2A-2E90-F7337781F970}"/>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319140" y="1825625"/>
            <a:ext cx="2525269"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2642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A76D7-6676-C46D-B01E-E46D104CC8E7}"/>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Pobl i’w dilyn</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People to follow</a:t>
            </a:r>
          </a:p>
        </p:txBody>
      </p:sp>
      <p:sp>
        <p:nvSpPr>
          <p:cNvPr id="4" name="Content Placeholder 3">
            <a:extLst>
              <a:ext uri="{FF2B5EF4-FFF2-40B4-BE49-F238E27FC236}">
                <a16:creationId xmlns:a16="http://schemas.microsoft.com/office/drawing/2014/main" id="{1BB6E68B-2456-C0C8-7615-8F8925D62877}"/>
              </a:ext>
            </a:extLst>
          </p:cNvPr>
          <p:cNvSpPr>
            <a:spLocks noGrp="1"/>
          </p:cNvSpPr>
          <p:nvPr>
            <p:ph sz="half" idx="1"/>
          </p:nvPr>
        </p:nvSpPr>
        <p:spPr>
          <a:xfrm>
            <a:off x="628650" y="1825625"/>
            <a:ext cx="7886700" cy="3809862"/>
          </a:xfrm>
        </p:spPr>
        <p:txBody>
          <a:bodyPr/>
          <a:lstStyle/>
          <a:p>
            <a:r>
              <a:rPr lang="en-GB" dirty="0">
                <a:latin typeface="Arial" panose="020B0604020202020204" pitchFamily="34" charset="0"/>
                <a:cs typeface="Arial" panose="020B0604020202020204" pitchFamily="34" charset="0"/>
              </a:rPr>
              <a:t>Professor Amanda Kirby;</a:t>
            </a:r>
          </a:p>
          <a:p>
            <a:r>
              <a:rPr lang="en-GB" dirty="0">
                <a:latin typeface="Arial" panose="020B0604020202020204" pitchFamily="34" charset="0"/>
                <a:cs typeface="Arial" panose="020B0604020202020204" pitchFamily="34" charset="0"/>
              </a:rPr>
              <a:t>Abby Osbourne;</a:t>
            </a:r>
          </a:p>
          <a:p>
            <a:r>
              <a:rPr lang="en-GB" dirty="0">
                <a:latin typeface="Arial" panose="020B0604020202020204" pitchFamily="34" charset="0"/>
                <a:cs typeface="Arial" panose="020B0604020202020204" pitchFamily="34" charset="0"/>
              </a:rPr>
              <a:t>Catrina Lowri (</a:t>
            </a:r>
            <a:r>
              <a:rPr lang="en-GB" dirty="0" err="1">
                <a:latin typeface="Arial" panose="020B0604020202020204" pitchFamily="34" charset="0"/>
                <a:cs typeface="Arial" panose="020B0604020202020204" pitchFamily="34" charset="0"/>
              </a:rPr>
              <a:t>Neuroteachers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The ADHD Foundation -  </a:t>
            </a:r>
            <a:r>
              <a:rPr lang="en-GB" dirty="0">
                <a:latin typeface="Arial" panose="020B0604020202020204" pitchFamily="34" charset="0"/>
                <a:cs typeface="Arial" panose="020B0604020202020204" pitchFamily="34" charset="0"/>
                <a:hlinkClick r:id="rId3"/>
              </a:rPr>
              <a:t>https://www.adhdfoundation.org.uk/</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AP Cymru – </a:t>
            </a:r>
            <a:r>
              <a:rPr lang="en-GB" dirty="0">
                <a:latin typeface="Arial" panose="020B0604020202020204" pitchFamily="34" charset="0"/>
                <a:cs typeface="Arial" panose="020B0604020202020204" pitchFamily="34" charset="0"/>
                <a:hlinkClick r:id="rId4"/>
              </a:rPr>
              <a:t>https://apcymru.org.uk/</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23787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3128B7-E955-339C-3E3E-0F3FEB445DC0}"/>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Ffynonellau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Sources</a:t>
            </a:r>
          </a:p>
        </p:txBody>
      </p:sp>
      <p:sp>
        <p:nvSpPr>
          <p:cNvPr id="6" name="Content Placeholder 5">
            <a:extLst>
              <a:ext uri="{FF2B5EF4-FFF2-40B4-BE49-F238E27FC236}">
                <a16:creationId xmlns:a16="http://schemas.microsoft.com/office/drawing/2014/main" id="{F39C71EE-838F-01AB-A732-ED5202A90649}"/>
              </a:ext>
            </a:extLst>
          </p:cNvPr>
          <p:cNvSpPr>
            <a:spLocks noGrp="1"/>
          </p:cNvSpPr>
          <p:nvPr>
            <p:ph idx="1"/>
          </p:nvPr>
        </p:nvSpPr>
        <p:spPr>
          <a:xfrm>
            <a:off x="198303" y="1825625"/>
            <a:ext cx="8659257" cy="4046365"/>
          </a:xfrm>
        </p:spPr>
        <p:txBody>
          <a:bodyPr>
            <a:normAutofit fontScale="92500" lnSpcReduction="20000"/>
          </a:bodyPr>
          <a:lstStyle/>
          <a:p>
            <a:pPr marL="0" indent="0" algn="l">
              <a:buNone/>
            </a:pPr>
            <a:r>
              <a:rPr lang="en-GB" b="0" i="0" dirty="0" err="1">
                <a:solidFill>
                  <a:srgbClr val="333333"/>
                </a:solidFill>
                <a:effectLst/>
                <a:latin typeface="Arial" panose="020B0604020202020204" pitchFamily="34" charset="0"/>
                <a:cs typeface="Arial" panose="020B0604020202020204" pitchFamily="34" charset="0"/>
              </a:rPr>
              <a:t>Clouder</a:t>
            </a:r>
            <a:r>
              <a:rPr lang="en-GB" b="0" i="0" dirty="0">
                <a:solidFill>
                  <a:srgbClr val="333333"/>
                </a:solidFill>
                <a:effectLst/>
                <a:latin typeface="Arial" panose="020B0604020202020204" pitchFamily="34" charset="0"/>
                <a:cs typeface="Arial" panose="020B0604020202020204" pitchFamily="34" charset="0"/>
              </a:rPr>
              <a:t>, L. </a:t>
            </a:r>
            <a:r>
              <a:rPr lang="en-GB" b="0" i="1" dirty="0">
                <a:solidFill>
                  <a:srgbClr val="333333"/>
                </a:solidFill>
                <a:effectLst/>
                <a:latin typeface="Arial" panose="020B0604020202020204" pitchFamily="34" charset="0"/>
                <a:cs typeface="Arial" panose="020B0604020202020204" pitchFamily="34" charset="0"/>
              </a:rPr>
              <a:t>et al</a:t>
            </a:r>
            <a:r>
              <a:rPr lang="en-GB" b="0" i="0" dirty="0">
                <a:solidFill>
                  <a:srgbClr val="333333"/>
                </a:solidFill>
                <a:effectLst/>
                <a:latin typeface="Arial" panose="020B0604020202020204" pitchFamily="34" charset="0"/>
                <a:cs typeface="Arial" panose="020B0604020202020204" pitchFamily="34" charset="0"/>
              </a:rPr>
              <a:t>. (2020) ‘Neurodiversity in higher education: a narrative synthesis’, </a:t>
            </a:r>
            <a:r>
              <a:rPr lang="en-GB" b="0" i="1" dirty="0">
                <a:solidFill>
                  <a:srgbClr val="333333"/>
                </a:solidFill>
                <a:effectLst/>
                <a:latin typeface="Arial" panose="020B0604020202020204" pitchFamily="34" charset="0"/>
                <a:cs typeface="Arial" panose="020B0604020202020204" pitchFamily="34" charset="0"/>
              </a:rPr>
              <a:t>Higher Education, 80, pp. </a:t>
            </a:r>
            <a:r>
              <a:rPr lang="en-GB" b="0" i="0" dirty="0">
                <a:solidFill>
                  <a:srgbClr val="333333"/>
                </a:solidFill>
                <a:effectLst/>
                <a:latin typeface="Arial" panose="020B0604020202020204" pitchFamily="34" charset="0"/>
                <a:cs typeface="Arial" panose="020B0604020202020204" pitchFamily="34" charset="0"/>
              </a:rPr>
              <a:t>757–778.</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Ellis, P.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(2023) </a:t>
            </a:r>
            <a:r>
              <a:rPr lang="en-GB" i="1" dirty="0">
                <a:latin typeface="Arial" panose="020B0604020202020204" pitchFamily="34" charset="0"/>
                <a:cs typeface="Arial" panose="020B0604020202020204" pitchFamily="34" charset="0"/>
              </a:rPr>
              <a:t>Neurodiversity and education. </a:t>
            </a:r>
            <a:r>
              <a:rPr lang="en-GB" dirty="0">
                <a:latin typeface="Arial" panose="020B0604020202020204" pitchFamily="34" charset="0"/>
                <a:cs typeface="Arial" panose="020B0604020202020204" pitchFamily="34" charset="0"/>
              </a:rPr>
              <a:t>London: SAGE Publications LTD.</a:t>
            </a:r>
          </a:p>
          <a:p>
            <a:pPr marL="0" indent="0">
              <a:buNone/>
            </a:pPr>
            <a:r>
              <a:rPr lang="en-GB" dirty="0">
                <a:latin typeface="Arial" panose="020B0604020202020204" pitchFamily="34" charset="0"/>
                <a:cs typeface="Arial" panose="020B0604020202020204" pitchFamily="34" charset="0"/>
              </a:rPr>
              <a:t>Honeybourne, V. (2018) </a:t>
            </a:r>
            <a:r>
              <a:rPr lang="en-GB" i="1" dirty="0">
                <a:latin typeface="Arial" panose="020B0604020202020204" pitchFamily="34" charset="0"/>
                <a:cs typeface="Arial" panose="020B0604020202020204" pitchFamily="34" charset="0"/>
              </a:rPr>
              <a:t>The neurodiverse classroom. </a:t>
            </a:r>
            <a:r>
              <a:rPr lang="en-GB" dirty="0">
                <a:latin typeface="Arial" panose="020B0604020202020204" pitchFamily="34" charset="0"/>
                <a:cs typeface="Arial" panose="020B0604020202020204" pitchFamily="34" charset="0"/>
              </a:rPr>
              <a:t>London: Jessica Kingsley Publishers.</a:t>
            </a:r>
          </a:p>
          <a:p>
            <a:pPr marL="0" indent="0">
              <a:buNone/>
            </a:pPr>
            <a:r>
              <a:rPr lang="en-GB" dirty="0">
                <a:latin typeface="Arial" panose="020B0604020202020204" pitchFamily="34" charset="0"/>
                <a:cs typeface="Arial" panose="020B0604020202020204" pitchFamily="34" charset="0"/>
              </a:rPr>
              <a:t>Kirby, A. (2023) </a:t>
            </a:r>
            <a:r>
              <a:rPr lang="en-GB" i="1" dirty="0">
                <a:latin typeface="Arial" panose="020B0604020202020204" pitchFamily="34" charset="0"/>
                <a:cs typeface="Arial" panose="020B0604020202020204" pitchFamily="34" charset="0"/>
              </a:rPr>
              <a:t>Managing neurodiversity in the workplace. </a:t>
            </a:r>
            <a:r>
              <a:rPr lang="en-GB" dirty="0">
                <a:latin typeface="Arial" panose="020B0604020202020204" pitchFamily="34" charset="0"/>
                <a:cs typeface="Arial" panose="020B0604020202020204" pitchFamily="34" charset="0"/>
                <a:hlinkClick r:id="rId3"/>
              </a:rPr>
              <a:t>https://theequalityblog.co.uk/author/ceaserflask/</a:t>
            </a: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The ADHD Foundation -  </a:t>
            </a:r>
            <a:r>
              <a:rPr lang="en-GB" dirty="0">
                <a:latin typeface="Arial" panose="020B0604020202020204" pitchFamily="34" charset="0"/>
                <a:cs typeface="Arial" panose="020B0604020202020204" pitchFamily="34" charset="0"/>
                <a:hlinkClick r:id="rId4"/>
              </a:rPr>
              <a:t>https://www.adhdfoundation.org.uk/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46470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AB25D4-EB46-1C81-2B15-267EF0042576}"/>
              </a:ext>
            </a:extLst>
          </p:cNvPr>
          <p:cNvSpPr>
            <a:spLocks noGrp="1"/>
          </p:cNvSpPr>
          <p:nvPr>
            <p:ph sz="half" idx="1"/>
          </p:nvPr>
        </p:nvSpPr>
        <p:spPr>
          <a:xfrm>
            <a:off x="628650" y="1769423"/>
            <a:ext cx="3867150" cy="3866064"/>
          </a:xfrm>
        </p:spPr>
        <p:txBody>
          <a:bodyPr/>
          <a:lstStyle/>
          <a:p>
            <a:pPr marL="0" indent="0">
              <a:buNone/>
            </a:pPr>
            <a:r>
              <a:rPr lang="en-GB" i="1" dirty="0">
                <a:latin typeface="Arial" panose="020B0604020202020204" pitchFamily="34" charset="0"/>
                <a:cs typeface="Arial" panose="020B0604020202020204" pitchFamily="34" charset="0"/>
              </a:rPr>
              <a:t>“Start by doing what’s necessary; </a:t>
            </a:r>
          </a:p>
          <a:p>
            <a:pPr marL="0" indent="0">
              <a:buNone/>
            </a:pPr>
            <a:r>
              <a:rPr lang="en-GB" i="1" dirty="0">
                <a:latin typeface="Arial" panose="020B0604020202020204" pitchFamily="34" charset="0"/>
                <a:cs typeface="Arial" panose="020B0604020202020204" pitchFamily="34" charset="0"/>
              </a:rPr>
              <a:t>Then do what’s possible;</a:t>
            </a:r>
          </a:p>
          <a:p>
            <a:pPr marL="0" indent="0">
              <a:buNone/>
            </a:pPr>
            <a:r>
              <a:rPr lang="en-GB" i="1" dirty="0">
                <a:latin typeface="Arial" panose="020B0604020202020204" pitchFamily="34" charset="0"/>
                <a:cs typeface="Arial" panose="020B0604020202020204" pitchFamily="34" charset="0"/>
              </a:rPr>
              <a:t>Suddenly, you are doing the impossible.”</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sz="2000" dirty="0">
                <a:latin typeface="Arial" panose="020B0604020202020204" pitchFamily="34" charset="0"/>
                <a:cs typeface="Arial" panose="020B0604020202020204" pitchFamily="34" charset="0"/>
              </a:rPr>
              <a:t>St. Francis of Assisi </a:t>
            </a:r>
          </a:p>
        </p:txBody>
      </p:sp>
      <p:pic>
        <p:nvPicPr>
          <p:cNvPr id="6" name="Content Placeholder 5">
            <a:extLst>
              <a:ext uri="{FF2B5EF4-FFF2-40B4-BE49-F238E27FC236}">
                <a16:creationId xmlns:a16="http://schemas.microsoft.com/office/drawing/2014/main" id="{CC34F489-D4EA-5E15-4289-716FF9026F2A}"/>
              </a:ext>
            </a:extLst>
          </p:cNvPr>
          <p:cNvPicPr>
            <a:picLocks noGrp="1" noChangeAspect="1"/>
          </p:cNvPicPr>
          <p:nvPr>
            <p:ph sz="half" idx="2"/>
          </p:nvPr>
        </p:nvPicPr>
        <p:blipFill>
          <a:blip r:embed="rId3"/>
          <a:stretch>
            <a:fillRect/>
          </a:stretch>
        </p:blipFill>
        <p:spPr>
          <a:xfrm>
            <a:off x="4925092" y="1243734"/>
            <a:ext cx="3435879" cy="3708276"/>
          </a:xfrm>
          <a:prstGeom prst="rect">
            <a:avLst/>
          </a:prstGeom>
        </p:spPr>
      </p:pic>
    </p:spTree>
    <p:extLst>
      <p:ext uri="{BB962C8B-B14F-4D97-AF65-F5344CB8AC3E}">
        <p14:creationId xmlns:p14="http://schemas.microsoft.com/office/powerpoint/2010/main" val="520236825"/>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1041</Words>
  <Application>Microsoft Office PowerPoint</Application>
  <PresentationFormat>On-screen Show (4:3)</PresentationFormat>
  <Paragraphs>241</Paragraphs>
  <Slides>26</Slides>
  <Notes>26</Notes>
  <HiddenSlides>0</HiddenSlides>
  <MMClips>0</MMClips>
  <ScaleCrop>false</ScaleCrop>
  <HeadingPairs>
    <vt:vector size="6" baseType="variant">
      <vt:variant>
        <vt:lpstr>Fonts Used</vt:lpstr>
      </vt:variant>
      <vt:variant>
        <vt:i4>3</vt:i4>
      </vt:variant>
      <vt:variant>
        <vt:lpstr>Theme</vt:lpstr>
      </vt:variant>
      <vt:variant>
        <vt:i4>18</vt:i4>
      </vt:variant>
      <vt:variant>
        <vt:lpstr>Slide Titles</vt:lpstr>
      </vt:variant>
      <vt:variant>
        <vt:i4>26</vt:i4>
      </vt:variant>
    </vt:vector>
  </HeadingPairs>
  <TitlesOfParts>
    <vt:vector size="47" baseType="lpstr">
      <vt:lpstr>Arial</vt:lpstr>
      <vt:lpstr>Calibri</vt:lpstr>
      <vt:lpstr>Calibri Light</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Y Paradeim Niwroamrywiaeth   The Neurodiversity Paradigm </vt:lpstr>
      <vt:lpstr>Cynnwys Content</vt:lpstr>
      <vt:lpstr>Termau Terms</vt:lpstr>
      <vt:lpstr>Diffiniad Definition</vt:lpstr>
      <vt:lpstr>PowerPoint Presentation</vt:lpstr>
      <vt:lpstr>Model Meddygol Medical Model </vt:lpstr>
      <vt:lpstr>Model Cymdeithasol Social Model </vt:lpstr>
      <vt:lpstr>Y Paradeim Niwroamlrywiaeth The Neurodiverse Paradigm</vt:lpstr>
      <vt:lpstr>Y Paradeim Niwroamlrywiaeth The Neurodiverse Paradigm</vt:lpstr>
      <vt:lpstr>Ystadegau Statistics</vt:lpstr>
      <vt:lpstr>PowerPoint Presentation</vt:lpstr>
      <vt:lpstr>Gwahaniaethau synhwyraidd Sensory differences</vt:lpstr>
      <vt:lpstr>Ymatebion a lles emosiynol</vt:lpstr>
      <vt:lpstr>Emotional reactions and wellbeing</vt:lpstr>
      <vt:lpstr>Bywyd ysgol</vt:lpstr>
      <vt:lpstr>School life</vt:lpstr>
      <vt:lpstr>Meddylfryd Mindset</vt:lpstr>
      <vt:lpstr>Meddylfryd Mindset</vt:lpstr>
      <vt:lpstr>Gwneud addasiadau Making adjustments</vt:lpstr>
      <vt:lpstr>Strategaethau Strategies</vt:lpstr>
      <vt:lpstr>Strategaethau Strategies</vt:lpstr>
      <vt:lpstr>Strategaethau Strategies</vt:lpstr>
      <vt:lpstr>Darllen defnyddiol Useful reading</vt:lpstr>
      <vt:lpstr>Pobl i’w dilyn People to follow</vt:lpstr>
      <vt:lpstr>Ffynonellau Sources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12</cp:revision>
  <cp:lastPrinted>2023-09-06T07:03:10Z</cp:lastPrinted>
  <dcterms:created xsi:type="dcterms:W3CDTF">2021-03-10T12:10:47Z</dcterms:created>
  <dcterms:modified xsi:type="dcterms:W3CDTF">2024-11-29T10:04:18Z</dcterms:modified>
</cp:coreProperties>
</file>