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65" r:id="rId3"/>
    <p:sldId id="266" r:id="rId4"/>
    <p:sldId id="267" r:id="rId5"/>
    <p:sldId id="258" r:id="rId6"/>
    <p:sldId id="269" r:id="rId7"/>
    <p:sldId id="270" r:id="rId8"/>
    <p:sldId id="271" r:id="rId9"/>
    <p:sldId id="275" r:id="rId10"/>
    <p:sldId id="272" r:id="rId11"/>
    <p:sldId id="273"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0732"/>
  </p:normalViewPr>
  <p:slideViewPr>
    <p:cSldViewPr snapToGrid="0">
      <p:cViewPr>
        <p:scale>
          <a:sx n="103" d="100"/>
          <a:sy n="103" d="100"/>
        </p:scale>
        <p:origin x="896"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a:t>20m</a:t>
            </a:r>
            <a:r>
              <a:rPr lang="en-US" b="1" baseline="0"/>
              <a:t> Sprint Times - Pre and Post Plyo Intervention</a:t>
            </a:r>
            <a:endParaRPr lang="en-US" b="1"/>
          </a:p>
        </c:rich>
      </c:tx>
      <c:layout>
        <c:manualLayout>
          <c:xMode val="edge"/>
          <c:yMode val="edge"/>
          <c:x val="0.12866666666666668"/>
          <c:y val="3.240740740740740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Mean</c:v>
                </c:pt>
              </c:strCache>
            </c:strRef>
          </c:tx>
          <c:spPr>
            <a:solidFill>
              <a:schemeClr val="tx1">
                <a:lumMod val="95000"/>
                <a:lumOff val="5000"/>
              </a:schemeClr>
            </a:solidFill>
            <a:ln>
              <a:noFill/>
            </a:ln>
            <a:effectLst/>
          </c:spPr>
          <c:invertIfNegative val="0"/>
          <c:dPt>
            <c:idx val="0"/>
            <c:invertIfNegative val="0"/>
            <c:bubble3D val="0"/>
            <c:spPr>
              <a:solidFill>
                <a:schemeClr val="bg1">
                  <a:lumMod val="50000"/>
                </a:schemeClr>
              </a:solidFill>
              <a:ln>
                <a:noFill/>
              </a:ln>
              <a:effectLst/>
            </c:spPr>
            <c:extLst>
              <c:ext xmlns:c16="http://schemas.microsoft.com/office/drawing/2014/chart" uri="{C3380CC4-5D6E-409C-BE32-E72D297353CC}">
                <c16:uniqueId val="{00000001-DE4F-6844-90E9-32D7C216F8A1}"/>
              </c:ext>
            </c:extLst>
          </c:dPt>
          <c:errBars>
            <c:errBarType val="plus"/>
            <c:errValType val="cust"/>
            <c:noEndCap val="0"/>
            <c:plus>
              <c:numLit>
                <c:formatCode>General</c:formatCode>
                <c:ptCount val="1"/>
                <c:pt idx="0">
                  <c:v>0.4</c:v>
                </c:pt>
              </c:numLit>
            </c:plus>
            <c:minus>
              <c:numLit>
                <c:formatCode>General</c:formatCode>
                <c:ptCount val="1"/>
                <c:pt idx="0">
                  <c:v>0.4</c:v>
                </c:pt>
              </c:numLit>
            </c:minus>
            <c:spPr>
              <a:noFill/>
              <a:ln w="9525" cap="flat" cmpd="sng" algn="ctr">
                <a:solidFill>
                  <a:schemeClr val="tx1">
                    <a:lumMod val="65000"/>
                    <a:lumOff val="35000"/>
                  </a:schemeClr>
                </a:solidFill>
                <a:round/>
              </a:ln>
              <a:effectLst/>
            </c:spPr>
          </c:errBars>
          <c:cat>
            <c:strRef>
              <c:f>Sheet1!$A$2:$A$3</c:f>
              <c:strCache>
                <c:ptCount val="2"/>
                <c:pt idx="0">
                  <c:v>Pre-Plyo</c:v>
                </c:pt>
                <c:pt idx="1">
                  <c:v>Post-Plyo</c:v>
                </c:pt>
              </c:strCache>
            </c:strRef>
          </c:cat>
          <c:val>
            <c:numRef>
              <c:f>Sheet1!$B$2:$B$3</c:f>
              <c:numCache>
                <c:formatCode>General</c:formatCode>
                <c:ptCount val="2"/>
                <c:pt idx="0">
                  <c:v>3.34</c:v>
                </c:pt>
                <c:pt idx="1">
                  <c:v>3.33</c:v>
                </c:pt>
              </c:numCache>
            </c:numRef>
          </c:val>
          <c:extLst>
            <c:ext xmlns:c16="http://schemas.microsoft.com/office/drawing/2014/chart" uri="{C3380CC4-5D6E-409C-BE32-E72D297353CC}">
              <c16:uniqueId val="{00000002-DE4F-6844-90E9-32D7C216F8A1}"/>
            </c:ext>
          </c:extLst>
        </c:ser>
        <c:dLbls>
          <c:showLegendKey val="0"/>
          <c:showVal val="0"/>
          <c:showCatName val="0"/>
          <c:showSerName val="0"/>
          <c:showPercent val="0"/>
          <c:showBubbleSize val="0"/>
        </c:dLbls>
        <c:gapWidth val="219"/>
        <c:overlap val="-27"/>
        <c:axId val="667126400"/>
        <c:axId val="669832480"/>
      </c:barChart>
      <c:catAx>
        <c:axId val="6671264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9832480"/>
        <c:crosses val="autoZero"/>
        <c:auto val="1"/>
        <c:lblAlgn val="ctr"/>
        <c:lblOffset val="100"/>
        <c:noMultiLvlLbl val="0"/>
      </c:catAx>
      <c:valAx>
        <c:axId val="669832480"/>
        <c:scaling>
          <c:orientation val="minMax"/>
          <c:max val="3.8"/>
          <c:min val="2.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Time (s)</a:t>
                </a:r>
              </a:p>
            </c:rich>
          </c:tx>
          <c:layout>
            <c:manualLayout>
              <c:xMode val="edge"/>
              <c:yMode val="edge"/>
              <c:x val="1.3888888888888888E-2"/>
              <c:y val="0.4497608632254301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7126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20m Sprint Times - Pre and Post Squat Intervention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Sheet1!$F$1</c:f>
              <c:strCache>
                <c:ptCount val="1"/>
                <c:pt idx="0">
                  <c:v>Mean</c:v>
                </c:pt>
              </c:strCache>
            </c:strRef>
          </c:tx>
          <c:spPr>
            <a:solidFill>
              <a:schemeClr val="accent1"/>
            </a:solidFill>
            <a:ln>
              <a:noFill/>
            </a:ln>
            <a:effectLst/>
          </c:spPr>
          <c:invertIfNegative val="0"/>
          <c:dPt>
            <c:idx val="0"/>
            <c:invertIfNegative val="0"/>
            <c:bubble3D val="0"/>
            <c:spPr>
              <a:solidFill>
                <a:schemeClr val="bg1">
                  <a:lumMod val="50000"/>
                </a:schemeClr>
              </a:solidFill>
              <a:ln>
                <a:noFill/>
              </a:ln>
              <a:effectLst/>
            </c:spPr>
            <c:extLst>
              <c:ext xmlns:c16="http://schemas.microsoft.com/office/drawing/2014/chart" uri="{C3380CC4-5D6E-409C-BE32-E72D297353CC}">
                <c16:uniqueId val="{00000001-E0AC-754E-97FC-81201D253121}"/>
              </c:ext>
            </c:extLst>
          </c:dPt>
          <c:dPt>
            <c:idx val="1"/>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3-E0AC-754E-97FC-81201D253121}"/>
              </c:ext>
            </c:extLst>
          </c:dPt>
          <c:errBars>
            <c:errBarType val="plus"/>
            <c:errValType val="cust"/>
            <c:noEndCap val="0"/>
            <c:plus>
              <c:numLit>
                <c:formatCode>General</c:formatCode>
                <c:ptCount val="1"/>
                <c:pt idx="0">
                  <c:v>0.32</c:v>
                </c:pt>
              </c:numLit>
            </c:plus>
            <c:minus>
              <c:numLit>
                <c:formatCode>General</c:formatCode>
                <c:ptCount val="1"/>
                <c:pt idx="0">
                  <c:v>0.32</c:v>
                </c:pt>
              </c:numLit>
            </c:minus>
            <c:spPr>
              <a:noFill/>
              <a:ln w="9525" cap="flat" cmpd="sng" algn="ctr">
                <a:solidFill>
                  <a:schemeClr val="tx1">
                    <a:lumMod val="65000"/>
                    <a:lumOff val="35000"/>
                  </a:schemeClr>
                </a:solidFill>
                <a:round/>
              </a:ln>
              <a:effectLst/>
            </c:spPr>
          </c:errBars>
          <c:cat>
            <c:strRef>
              <c:f>Sheet1!$E$2:$E$3</c:f>
              <c:strCache>
                <c:ptCount val="2"/>
                <c:pt idx="0">
                  <c:v>Pre-Squat</c:v>
                </c:pt>
                <c:pt idx="1">
                  <c:v>Post-Squat</c:v>
                </c:pt>
              </c:strCache>
            </c:strRef>
          </c:cat>
          <c:val>
            <c:numRef>
              <c:f>Sheet1!$F$2:$F$3</c:f>
              <c:numCache>
                <c:formatCode>General</c:formatCode>
                <c:ptCount val="2"/>
                <c:pt idx="0">
                  <c:v>3.39</c:v>
                </c:pt>
                <c:pt idx="1">
                  <c:v>3.4</c:v>
                </c:pt>
              </c:numCache>
            </c:numRef>
          </c:val>
          <c:extLst>
            <c:ext xmlns:c16="http://schemas.microsoft.com/office/drawing/2014/chart" uri="{C3380CC4-5D6E-409C-BE32-E72D297353CC}">
              <c16:uniqueId val="{00000004-E0AC-754E-97FC-81201D253121}"/>
            </c:ext>
          </c:extLst>
        </c:ser>
        <c:dLbls>
          <c:showLegendKey val="0"/>
          <c:showVal val="0"/>
          <c:showCatName val="0"/>
          <c:showSerName val="0"/>
          <c:showPercent val="0"/>
          <c:showBubbleSize val="0"/>
        </c:dLbls>
        <c:gapWidth val="219"/>
        <c:overlap val="-27"/>
        <c:axId val="1525905360"/>
        <c:axId val="1525907072"/>
      </c:barChart>
      <c:catAx>
        <c:axId val="15259053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5907072"/>
        <c:crosses val="autoZero"/>
        <c:auto val="1"/>
        <c:lblAlgn val="ctr"/>
        <c:lblOffset val="100"/>
        <c:noMultiLvlLbl val="0"/>
      </c:catAx>
      <c:valAx>
        <c:axId val="1525907072"/>
        <c:scaling>
          <c:orientation val="minMax"/>
          <c:min val="2.8"/>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Time (s)</a:t>
                </a:r>
              </a:p>
            </c:rich>
          </c:tx>
          <c:layout>
            <c:manualLayout>
              <c:xMode val="edge"/>
              <c:yMode val="edge"/>
              <c:x val="1.3888888888888888E-2"/>
              <c:y val="0.47778178769320495"/>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590536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79E93D-F02C-E848-9C83-C763F96DE2B3}" type="datetimeFigureOut">
              <a:rPr lang="en-GB" smtClean="0"/>
              <a:t>05/06/2025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F6DE65-18AE-1541-8146-F2C4D61636AF}" type="slidenum">
              <a:rPr lang="en-GB" smtClean="0"/>
              <a:t>‹#›</a:t>
            </a:fld>
            <a:endParaRPr lang="en-GB"/>
          </a:p>
        </p:txBody>
      </p:sp>
    </p:spTree>
    <p:extLst>
      <p:ext uri="{BB962C8B-B14F-4D97-AF65-F5344CB8AC3E}">
        <p14:creationId xmlns:p14="http://schemas.microsoft.com/office/powerpoint/2010/main" val="3402211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This is my presentation of my research study. It investigated if a resistance or plyometrics Exercise elicits post activation performance enhancement in subsequent sprint acceleration performance?’</a:t>
            </a:r>
          </a:p>
        </p:txBody>
      </p:sp>
      <p:sp>
        <p:nvSpPr>
          <p:cNvPr id="4" name="Slide Number Placeholder 3"/>
          <p:cNvSpPr>
            <a:spLocks noGrp="1"/>
          </p:cNvSpPr>
          <p:nvPr>
            <p:ph type="sldNum" sz="quarter" idx="5"/>
          </p:nvPr>
        </p:nvSpPr>
        <p:spPr/>
        <p:txBody>
          <a:bodyPr/>
          <a:lstStyle/>
          <a:p>
            <a:fld id="{46F6DE65-18AE-1541-8146-F2C4D61636AF}" type="slidenum">
              <a:rPr lang="en-GB" smtClean="0"/>
              <a:t>1</a:t>
            </a:fld>
            <a:endParaRPr lang="en-GB"/>
          </a:p>
        </p:txBody>
      </p:sp>
    </p:spTree>
    <p:extLst>
      <p:ext uri="{BB962C8B-B14F-4D97-AF65-F5344CB8AC3E}">
        <p14:creationId xmlns:p14="http://schemas.microsoft.com/office/powerpoint/2010/main" val="3713283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EFD31-6427-7B8D-2144-49E3F080A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E10BF1-392C-D175-A9B6-20802570F8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120F97-651E-FD1A-23E1-36939F8FC06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High-intensity activities like back squats and plyometrics can induce post-activation performance enhancement (PAPE), acutely improving subsequent athletic performance.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the magnitude and reliability of PAPE, particularly for sprint performance, vary significantly. This variability is influenced by numerous factors, necessitating a detailed understanding of how training variables modulate this effect.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key research informing the current study’s design was Turner </a:t>
            </a:r>
            <a:r>
              <a:rPr lang="en-GB" sz="1200" i="1" kern="1200" dirty="0">
                <a:solidFill>
                  <a:schemeClr val="tx1"/>
                </a:solidFill>
                <a:effectLst/>
                <a:latin typeface="+mn-lt"/>
                <a:ea typeface="+mn-ea"/>
                <a:cs typeface="+mn-cs"/>
              </a:rPr>
              <a:t>et </a:t>
            </a:r>
            <a:r>
              <a:rPr lang="en-GB" sz="1200" i="1" kern="1200" dirty="0" err="1">
                <a:solidFill>
                  <a:schemeClr val="tx1"/>
                </a:solidFill>
                <a:effectLst/>
                <a:latin typeface="+mn-lt"/>
                <a:ea typeface="+mn-ea"/>
                <a:cs typeface="+mn-cs"/>
              </a:rPr>
              <a:t>al’s</a:t>
            </a:r>
            <a:r>
              <a:rPr lang="en-GB" sz="1200" i="1" kern="1200" dirty="0">
                <a:solidFill>
                  <a:schemeClr val="tx1"/>
                </a:solidFill>
                <a:effectLst/>
                <a:latin typeface="+mn-lt"/>
                <a:ea typeface="+mn-ea"/>
                <a:cs typeface="+mn-cs"/>
              </a:rPr>
              <a:t> </a:t>
            </a:r>
            <a:r>
              <a:rPr lang="en-GB" sz="1200" i="0" kern="1200" dirty="0">
                <a:solidFill>
                  <a:schemeClr val="tx1"/>
                </a:solidFill>
                <a:effectLst/>
                <a:latin typeface="+mn-lt"/>
                <a:ea typeface="+mn-ea"/>
                <a:cs typeface="+mn-cs"/>
              </a:rPr>
              <a:t>2015 study of plyometrics as a PAPE inducer for 20m sprints. Along with Akgul (2024) and Chen’s (2024) studies showing that single sets of Heavy back squats can elicit PAPE in short distance sprints. Additionally, rest times too short or too long in duration can risk a failure in PAPE’s manifestation as shown by </a:t>
            </a:r>
            <a:r>
              <a:rPr lang="en-GB" sz="1200" i="0" kern="1200" dirty="0" err="1">
                <a:solidFill>
                  <a:schemeClr val="tx1"/>
                </a:solidFill>
                <a:effectLst/>
                <a:latin typeface="+mn-lt"/>
                <a:ea typeface="+mn-ea"/>
                <a:cs typeface="+mn-cs"/>
              </a:rPr>
              <a:t>Ltifi</a:t>
            </a:r>
            <a:r>
              <a:rPr lang="en-GB" sz="1200" i="0" kern="1200" dirty="0">
                <a:solidFill>
                  <a:schemeClr val="tx1"/>
                </a:solidFill>
                <a:effectLst/>
                <a:latin typeface="+mn-lt"/>
                <a:ea typeface="+mn-ea"/>
                <a:cs typeface="+mn-cs"/>
              </a:rPr>
              <a:t> (2023) and </a:t>
            </a:r>
            <a:r>
              <a:rPr lang="en-GB" sz="1200" i="0" kern="1200" dirty="0" err="1">
                <a:solidFill>
                  <a:schemeClr val="tx1"/>
                </a:solidFill>
                <a:effectLst/>
                <a:latin typeface="+mn-lt"/>
                <a:ea typeface="+mn-ea"/>
                <a:cs typeface="+mn-cs"/>
              </a:rPr>
              <a:t>Karteges</a:t>
            </a:r>
            <a:r>
              <a:rPr lang="en-GB" sz="1200" i="0" kern="1200" dirty="0">
                <a:solidFill>
                  <a:schemeClr val="tx1"/>
                </a:solidFill>
                <a:effectLst/>
                <a:latin typeface="+mn-lt"/>
                <a:ea typeface="+mn-ea"/>
                <a:cs typeface="+mn-cs"/>
              </a:rPr>
              <a:t> (2019).</a:t>
            </a:r>
          </a:p>
          <a:p>
            <a:endParaRPr lang="en-GB" dirty="0"/>
          </a:p>
          <a:p>
            <a:r>
              <a:rPr lang="en-GB" dirty="0"/>
              <a:t>This study aimed to be the first to use both back squat and plyometrics in the same study</a:t>
            </a:r>
          </a:p>
        </p:txBody>
      </p:sp>
      <p:sp>
        <p:nvSpPr>
          <p:cNvPr id="4" name="Slide Number Placeholder 3">
            <a:extLst>
              <a:ext uri="{FF2B5EF4-FFF2-40B4-BE49-F238E27FC236}">
                <a16:creationId xmlns:a16="http://schemas.microsoft.com/office/drawing/2014/main" id="{F7B84F1D-3692-7F20-AD24-05B53C2E4A47}"/>
              </a:ext>
            </a:extLst>
          </p:cNvPr>
          <p:cNvSpPr>
            <a:spLocks noGrp="1"/>
          </p:cNvSpPr>
          <p:nvPr>
            <p:ph type="sldNum" sz="quarter" idx="5"/>
          </p:nvPr>
        </p:nvSpPr>
        <p:spPr/>
        <p:txBody>
          <a:bodyPr/>
          <a:lstStyle/>
          <a:p>
            <a:fld id="{46F6DE65-18AE-1541-8146-F2C4D61636AF}" type="slidenum">
              <a:rPr lang="en-GB" smtClean="0"/>
              <a:t>2</a:t>
            </a:fld>
            <a:endParaRPr lang="en-GB"/>
          </a:p>
        </p:txBody>
      </p:sp>
    </p:spTree>
    <p:extLst>
      <p:ext uri="{BB962C8B-B14F-4D97-AF65-F5344CB8AC3E}">
        <p14:creationId xmlns:p14="http://schemas.microsoft.com/office/powerpoint/2010/main" val="2417992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59CFED-FEEC-F1C9-8F9E-E22D241C0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A12247-6180-638F-2D7F-9658BFFDF5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1B5E9-0D05-A7B3-A936-3D2E1277BB3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study aims to help identify if leg-bounding or heavy back squats induce a PAPE effect in 20m sprint performance in recreational athletes. A secondary aim is to identify if plyometric or resistance training better induces PAP prior to subsequent sprinting acceleration to improve the activity’s performance and evaluate its value for athletes.</a:t>
            </a:r>
            <a:r>
              <a:rPr lang="en-GB" dirty="0">
                <a:effectLst/>
              </a:rPr>
              <a:t> </a:t>
            </a:r>
            <a:endParaRPr lang="en-GB" dirty="0"/>
          </a:p>
          <a:p>
            <a:endParaRPr lang="en-GB" dirty="0"/>
          </a:p>
        </p:txBody>
      </p:sp>
      <p:sp>
        <p:nvSpPr>
          <p:cNvPr id="4" name="Slide Number Placeholder 3">
            <a:extLst>
              <a:ext uri="{FF2B5EF4-FFF2-40B4-BE49-F238E27FC236}">
                <a16:creationId xmlns:a16="http://schemas.microsoft.com/office/drawing/2014/main" id="{0CFA1A54-2237-B043-D024-5D57CEB0F74D}"/>
              </a:ext>
            </a:extLst>
          </p:cNvPr>
          <p:cNvSpPr>
            <a:spLocks noGrp="1"/>
          </p:cNvSpPr>
          <p:nvPr>
            <p:ph type="sldNum" sz="quarter" idx="5"/>
          </p:nvPr>
        </p:nvSpPr>
        <p:spPr/>
        <p:txBody>
          <a:bodyPr/>
          <a:lstStyle/>
          <a:p>
            <a:fld id="{46F6DE65-18AE-1541-8146-F2C4D61636AF}" type="slidenum">
              <a:rPr lang="en-GB" smtClean="0"/>
              <a:t>3</a:t>
            </a:fld>
            <a:endParaRPr lang="en-GB"/>
          </a:p>
        </p:txBody>
      </p:sp>
    </p:spTree>
    <p:extLst>
      <p:ext uri="{BB962C8B-B14F-4D97-AF65-F5344CB8AC3E}">
        <p14:creationId xmlns:p14="http://schemas.microsoft.com/office/powerpoint/2010/main" val="633776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62049-5625-3AA7-1209-1AE8826A3E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2D4D1B-91A6-D0C8-C444-AE36E56957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594D29-EBB0-EEB5-44C7-067F43AE955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randomised, cross-over, two-period experimental design was conducted with university students (n=11; age: 22.7 ± 4 years; mass: 77 ± 17.8 kg; height: 1.74 ± 0.08 m; 1RM Back Squat 108.72 ± 41kg; 1.57. </a:t>
            </a:r>
            <a:r>
              <a:rPr lang="en-GB" sz="1200" kern="1200" dirty="0" err="1">
                <a:solidFill>
                  <a:schemeClr val="tx1"/>
                </a:solidFill>
                <a:effectLst/>
                <a:latin typeface="+mn-lt"/>
                <a:ea typeface="+mn-ea"/>
                <a:cs typeface="+mn-cs"/>
              </a:rPr>
              <a:t>kg.bw</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Fifteen participants were recruited to perform two 20m sprints on two separate occasions, however only 11 subjects were included, 4 of which did not finish data collection</a:t>
            </a:r>
          </a:p>
          <a:p>
            <a:endParaRPr lang="en-GB" dirty="0"/>
          </a:p>
        </p:txBody>
      </p:sp>
      <p:sp>
        <p:nvSpPr>
          <p:cNvPr id="4" name="Slide Number Placeholder 3">
            <a:extLst>
              <a:ext uri="{FF2B5EF4-FFF2-40B4-BE49-F238E27FC236}">
                <a16:creationId xmlns:a16="http://schemas.microsoft.com/office/drawing/2014/main" id="{96739C0F-E61E-6D43-17E6-CD9E3AD3655C}"/>
              </a:ext>
            </a:extLst>
          </p:cNvPr>
          <p:cNvSpPr>
            <a:spLocks noGrp="1"/>
          </p:cNvSpPr>
          <p:nvPr>
            <p:ph type="sldNum" sz="quarter" idx="5"/>
          </p:nvPr>
        </p:nvSpPr>
        <p:spPr/>
        <p:txBody>
          <a:bodyPr/>
          <a:lstStyle/>
          <a:p>
            <a:fld id="{46F6DE65-18AE-1541-8146-F2C4D61636AF}" type="slidenum">
              <a:rPr lang="en-GB" smtClean="0"/>
              <a:t>4</a:t>
            </a:fld>
            <a:endParaRPr lang="en-GB"/>
          </a:p>
        </p:txBody>
      </p:sp>
    </p:spTree>
    <p:extLst>
      <p:ext uri="{BB962C8B-B14F-4D97-AF65-F5344CB8AC3E}">
        <p14:creationId xmlns:p14="http://schemas.microsoft.com/office/powerpoint/2010/main" val="4251409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Subjects were divided into 2 groups to investigate whether a resistance or plyometrics based activities elicit a post activation performance enhancement in subsequent sprint acceleration performance. During the visits, both groups performed one of two pre-sprint PAP activities, (1) Back-squats (BS) (standard sprint specific warm-up, then PAP activity then sprints), or (2) Plyometric-based bounding (PLYO), then (standard sprint specific warm-up, then PAP activity, then sprints), with the alternate PAP activity been performed on the second visit. </a:t>
            </a:r>
          </a:p>
          <a:p>
            <a:endParaRPr lang="en-GB" dirty="0"/>
          </a:p>
        </p:txBody>
      </p:sp>
      <p:sp>
        <p:nvSpPr>
          <p:cNvPr id="4" name="Slide Number Placeholder 3"/>
          <p:cNvSpPr>
            <a:spLocks noGrp="1"/>
          </p:cNvSpPr>
          <p:nvPr>
            <p:ph type="sldNum" sz="quarter" idx="5"/>
          </p:nvPr>
        </p:nvSpPr>
        <p:spPr/>
        <p:txBody>
          <a:bodyPr/>
          <a:lstStyle/>
          <a:p>
            <a:fld id="{46F6DE65-18AE-1541-8146-F2C4D61636AF}" type="slidenum">
              <a:rPr lang="en-GB" smtClean="0"/>
              <a:t>5</a:t>
            </a:fld>
            <a:endParaRPr lang="en-GB"/>
          </a:p>
        </p:txBody>
      </p:sp>
    </p:spTree>
    <p:extLst>
      <p:ext uri="{BB962C8B-B14F-4D97-AF65-F5344CB8AC3E}">
        <p14:creationId xmlns:p14="http://schemas.microsoft.com/office/powerpoint/2010/main" val="1412945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FB39D-677F-332A-ED5B-53C2405CCA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DED57D-31BB-9DEE-8839-A6D4311C36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0963CD-888E-A90D-52BD-5697CD1BA6A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sprint performance was assessed via 20m trials on a 3G training pitch using laser timing gates.</a:t>
            </a:r>
            <a:endParaRPr lang="en-GB" dirty="0"/>
          </a:p>
          <a:p>
            <a:endParaRPr lang="en-GB" dirty="0"/>
          </a:p>
        </p:txBody>
      </p:sp>
      <p:sp>
        <p:nvSpPr>
          <p:cNvPr id="4" name="Slide Number Placeholder 3">
            <a:extLst>
              <a:ext uri="{FF2B5EF4-FFF2-40B4-BE49-F238E27FC236}">
                <a16:creationId xmlns:a16="http://schemas.microsoft.com/office/drawing/2014/main" id="{8397EED8-8A38-F42F-AC0C-B74FBCB3E014}"/>
              </a:ext>
            </a:extLst>
          </p:cNvPr>
          <p:cNvSpPr>
            <a:spLocks noGrp="1"/>
          </p:cNvSpPr>
          <p:nvPr>
            <p:ph type="sldNum" sz="quarter" idx="5"/>
          </p:nvPr>
        </p:nvSpPr>
        <p:spPr/>
        <p:txBody>
          <a:bodyPr/>
          <a:lstStyle/>
          <a:p>
            <a:fld id="{46F6DE65-18AE-1541-8146-F2C4D61636AF}" type="slidenum">
              <a:rPr lang="en-GB" smtClean="0"/>
              <a:t>6</a:t>
            </a:fld>
            <a:endParaRPr lang="en-GB"/>
          </a:p>
        </p:txBody>
      </p:sp>
    </p:spTree>
    <p:extLst>
      <p:ext uri="{BB962C8B-B14F-4D97-AF65-F5344CB8AC3E}">
        <p14:creationId xmlns:p14="http://schemas.microsoft.com/office/powerpoint/2010/main" val="905850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6AB643-8CE2-A048-90A2-9DED6F4185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1F72ED-E017-3E3C-4D21-5C9A254661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EF620E-16DB-F04A-E46B-619541219E7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results seen in Table 1 and 2 </a:t>
            </a:r>
            <a:r>
              <a:rPr lang="en-GB" dirty="0" err="1"/>
              <a:t>aswell</a:t>
            </a:r>
            <a:r>
              <a:rPr lang="en-GB" dirty="0"/>
              <a:t> as Figure 1 and 2 indicate that neither the plyometric (PLYO) nor squat (SQUAT) interventions had a meaningful impact on 20m sprint performance. Although Table 3’s pre-intervention comparisons showed slightly faster sprint times in the pre-PLYO group, this difference was not statistically significant.</a:t>
            </a:r>
          </a:p>
          <a:p>
            <a:endParaRPr lang="en-GB" dirty="0"/>
          </a:p>
        </p:txBody>
      </p:sp>
      <p:sp>
        <p:nvSpPr>
          <p:cNvPr id="4" name="Slide Number Placeholder 3">
            <a:extLst>
              <a:ext uri="{FF2B5EF4-FFF2-40B4-BE49-F238E27FC236}">
                <a16:creationId xmlns:a16="http://schemas.microsoft.com/office/drawing/2014/main" id="{30ECBC26-89EC-B480-B0B0-6571AA3F41B8}"/>
              </a:ext>
            </a:extLst>
          </p:cNvPr>
          <p:cNvSpPr>
            <a:spLocks noGrp="1"/>
          </p:cNvSpPr>
          <p:nvPr>
            <p:ph type="sldNum" sz="quarter" idx="5"/>
          </p:nvPr>
        </p:nvSpPr>
        <p:spPr/>
        <p:txBody>
          <a:bodyPr/>
          <a:lstStyle/>
          <a:p>
            <a:fld id="{46F6DE65-18AE-1541-8146-F2C4D61636AF}" type="slidenum">
              <a:rPr lang="en-GB" smtClean="0"/>
              <a:t>7</a:t>
            </a:fld>
            <a:endParaRPr lang="en-GB"/>
          </a:p>
        </p:txBody>
      </p:sp>
    </p:spTree>
    <p:extLst>
      <p:ext uri="{BB962C8B-B14F-4D97-AF65-F5344CB8AC3E}">
        <p14:creationId xmlns:p14="http://schemas.microsoft.com/office/powerpoint/2010/main" val="4038139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FBD641-9A0C-4C81-3B84-BBE3343448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951AC6-E305-1A85-1BC9-4B1FCDDBA5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553EB1-D157-C0D8-F857-9F4E32290A4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study investigated whether a single set of back squats (1x4RM) or plyometric bounding (3x10 reps) could improve 20m sprint acceleration in recreational athletes. We found </a:t>
            </a:r>
            <a:r>
              <a:rPr lang="en-GB" b="1" dirty="0"/>
              <a:t>neither intervention significantly enhanced sprint times.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unexpected results likely stem from several factors: our </a:t>
            </a:r>
            <a:r>
              <a:rPr lang="en-GB" b="1" dirty="0"/>
              <a:t>recreational, non-sprint- and non plyometric trained participants</a:t>
            </a:r>
            <a:r>
              <a:rPr lang="en-GB" dirty="0"/>
              <a:t> may lack the necessary neuromuscular adaptations and strength levels seen in studies showing PAPE [</a:t>
            </a:r>
            <a:r>
              <a:rPr lang="en-GB" dirty="0" err="1"/>
              <a:t>Rumini</a:t>
            </a:r>
            <a:r>
              <a:rPr lang="en-GB" dirty="0"/>
              <a:t> et al., 2024; Turner et al., 2015].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Specifically, </a:t>
            </a:r>
            <a:r>
              <a:rPr lang="en-GB" b="1" dirty="0"/>
              <a:t>weaker athletes in our group showed less PAPE</a:t>
            </a:r>
            <a:r>
              <a:rPr lang="en-GB" dirty="0"/>
              <a:t>, aligning with research indicating a correlation between greater strength and PAPE [Suchomel et al., 2016; Nickerson et al., 2018; Piper et al., 2020; Brink et al., 2022].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b="1" dirty="0"/>
              <a:t>protocol volume, specific exercise types, and lack of familiarization sessions</a:t>
            </a:r>
            <a:r>
              <a:rPr lang="en-GB" dirty="0"/>
              <a:t> also likely played a role, potentially leading to fatigue rather than potentiation [Akgül et al., 2024; Piper et al., 2020; Gil et al., 2019; Brink et al., 2022]. Future studies should consider participant training status, individualized protocols [Yuan et al., 2023; Li et al., 2024], and familiarisation to better understand PAPE in diverse athletic populations.</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CC717DB5-A130-DF88-65B9-00F8840405EA}"/>
              </a:ext>
            </a:extLst>
          </p:cNvPr>
          <p:cNvSpPr>
            <a:spLocks noGrp="1"/>
          </p:cNvSpPr>
          <p:nvPr>
            <p:ph type="sldNum" sz="quarter" idx="5"/>
          </p:nvPr>
        </p:nvSpPr>
        <p:spPr/>
        <p:txBody>
          <a:bodyPr/>
          <a:lstStyle/>
          <a:p>
            <a:fld id="{46F6DE65-18AE-1541-8146-F2C4D61636AF}" type="slidenum">
              <a:rPr lang="en-GB" smtClean="0"/>
              <a:t>8</a:t>
            </a:fld>
            <a:endParaRPr lang="en-GB"/>
          </a:p>
        </p:txBody>
      </p:sp>
    </p:spTree>
    <p:extLst>
      <p:ext uri="{BB962C8B-B14F-4D97-AF65-F5344CB8AC3E}">
        <p14:creationId xmlns:p14="http://schemas.microsoft.com/office/powerpoint/2010/main" val="1948950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 visual summary of the current study’s findings in relation to other research.</a:t>
            </a:r>
          </a:p>
        </p:txBody>
      </p:sp>
      <p:sp>
        <p:nvSpPr>
          <p:cNvPr id="4" name="Slide Number Placeholder 3"/>
          <p:cNvSpPr>
            <a:spLocks noGrp="1"/>
          </p:cNvSpPr>
          <p:nvPr>
            <p:ph type="sldNum" sz="quarter" idx="5"/>
          </p:nvPr>
        </p:nvSpPr>
        <p:spPr/>
        <p:txBody>
          <a:bodyPr/>
          <a:lstStyle/>
          <a:p>
            <a:fld id="{46F6DE65-18AE-1541-8146-F2C4D61636AF}" type="slidenum">
              <a:rPr lang="en-GB" smtClean="0"/>
              <a:t>9</a:t>
            </a:fld>
            <a:endParaRPr lang="en-GB"/>
          </a:p>
        </p:txBody>
      </p:sp>
    </p:spTree>
    <p:extLst>
      <p:ext uri="{BB962C8B-B14F-4D97-AF65-F5344CB8AC3E}">
        <p14:creationId xmlns:p14="http://schemas.microsoft.com/office/powerpoint/2010/main" val="3528982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817CD-721E-1B2A-069E-B71E033EE6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55AA06-496E-0532-ACEA-7ECF540D19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5B7424-EF87-B752-878C-BA657830603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Overall, the findings suggest that these training methods did not lead to measurable improvements in sprint speed over 20m distance.</a:t>
            </a:r>
            <a:r>
              <a:rPr lang="en-GB" dirty="0">
                <a:effectLst/>
              </a:rPr>
              <a:t>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current study found no PAPE effect from 3x10 leg-bounding or 1x4RM back squats on 20m sprint performance in recreational athletes.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sprinting and plyometric experience, limited RT proficiency, and low intervention volume likely contributed to these findings. Stronger, more experienced athletes may be better positioned to elicit PAPE, as evidenced by prior studies. Future research should explore velocity-based protocols, increased sprint volumes, and familiarisation to enhance PAPE responsiveness in this population.</a:t>
            </a:r>
          </a:p>
          <a:p>
            <a:endParaRPr lang="en-GB" dirty="0"/>
          </a:p>
        </p:txBody>
      </p:sp>
      <p:sp>
        <p:nvSpPr>
          <p:cNvPr id="4" name="Slide Number Placeholder 3">
            <a:extLst>
              <a:ext uri="{FF2B5EF4-FFF2-40B4-BE49-F238E27FC236}">
                <a16:creationId xmlns:a16="http://schemas.microsoft.com/office/drawing/2014/main" id="{00EB8780-814D-1707-DE57-31262E5BD61A}"/>
              </a:ext>
            </a:extLst>
          </p:cNvPr>
          <p:cNvSpPr>
            <a:spLocks noGrp="1"/>
          </p:cNvSpPr>
          <p:nvPr>
            <p:ph type="sldNum" sz="quarter" idx="5"/>
          </p:nvPr>
        </p:nvSpPr>
        <p:spPr/>
        <p:txBody>
          <a:bodyPr/>
          <a:lstStyle/>
          <a:p>
            <a:fld id="{46F6DE65-18AE-1541-8146-F2C4D61636AF}" type="slidenum">
              <a:rPr lang="en-GB" smtClean="0"/>
              <a:t>10</a:t>
            </a:fld>
            <a:endParaRPr lang="en-GB"/>
          </a:p>
        </p:txBody>
      </p:sp>
    </p:spTree>
    <p:extLst>
      <p:ext uri="{BB962C8B-B14F-4D97-AF65-F5344CB8AC3E}">
        <p14:creationId xmlns:p14="http://schemas.microsoft.com/office/powerpoint/2010/main" val="1071620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B0624-1DE7-B7BC-A6BF-48AC8F6E6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67A89A-3E1B-1930-6A67-32A593F6A6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A75D24-6583-6883-D67F-1EECAC20983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Familiarisation sessions are paramount, for future research design at least for me. – This will assess if adequate experience is a must for reliable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future, I would try to not recruit participants via convenience sampling. But it did I suppose show that PAPE in 20m sprints likely doesn’t work for those who are not as athletic.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felt that it was easy to implement once organised as this type of study needs only access to weights and a timing system. So if you set it up early, the data collection can be straight forward.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 highly advise asking a fellow student to assist you during all sessions, including the familiarisation. As it’s hard to check on everyone at once, especially in the weight room, trying to instruct </a:t>
            </a:r>
            <a:r>
              <a:rPr lang="en-GB" dirty="0" err="1"/>
              <a:t>aswell</a:t>
            </a:r>
            <a:r>
              <a:rPr lang="en-GB" dirty="0"/>
              <a:t> as answer queries. But again familiarisation sessions would have ultimately limited confusion and helped everyone understand what they need to do before the testing sessions. So familiarisation sessions and an extra pair of hands and eyes are beneficial.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66F9604D-551D-A0C9-4316-94F4B85EBCF8}"/>
              </a:ext>
            </a:extLst>
          </p:cNvPr>
          <p:cNvSpPr>
            <a:spLocks noGrp="1"/>
          </p:cNvSpPr>
          <p:nvPr>
            <p:ph type="sldNum" sz="quarter" idx="5"/>
          </p:nvPr>
        </p:nvSpPr>
        <p:spPr/>
        <p:txBody>
          <a:bodyPr/>
          <a:lstStyle/>
          <a:p>
            <a:fld id="{46F6DE65-18AE-1541-8146-F2C4D61636AF}" type="slidenum">
              <a:rPr lang="en-GB" smtClean="0"/>
              <a:t>11</a:t>
            </a:fld>
            <a:endParaRPr lang="en-GB"/>
          </a:p>
        </p:txBody>
      </p:sp>
    </p:spTree>
    <p:extLst>
      <p:ext uri="{BB962C8B-B14F-4D97-AF65-F5344CB8AC3E}">
        <p14:creationId xmlns:p14="http://schemas.microsoft.com/office/powerpoint/2010/main" val="2961769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6863C-1D8F-4046-6823-A59C3BC758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07167-9B53-2549-17C6-6806876BC6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9839B3-D049-4802-8FD6-CEC953252E1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D7703534-E3B9-5143-9414-368A0480E540}"/>
              </a:ext>
            </a:extLst>
          </p:cNvPr>
          <p:cNvSpPr>
            <a:spLocks noGrp="1"/>
          </p:cNvSpPr>
          <p:nvPr>
            <p:ph type="sldNum" sz="quarter" idx="5"/>
          </p:nvPr>
        </p:nvSpPr>
        <p:spPr/>
        <p:txBody>
          <a:bodyPr/>
          <a:lstStyle/>
          <a:p>
            <a:fld id="{46F6DE65-18AE-1541-8146-F2C4D61636AF}" type="slidenum">
              <a:rPr lang="en-GB" smtClean="0"/>
              <a:t>12</a:t>
            </a:fld>
            <a:endParaRPr lang="en-GB"/>
          </a:p>
        </p:txBody>
      </p:sp>
    </p:spTree>
    <p:extLst>
      <p:ext uri="{BB962C8B-B14F-4D97-AF65-F5344CB8AC3E}">
        <p14:creationId xmlns:p14="http://schemas.microsoft.com/office/powerpoint/2010/main" val="1749932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1380E-A471-9FCE-134D-9F62177268E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D6F0F97-11A8-630D-C9EA-7D12764278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EB6753D-BAB2-6943-6D01-BAC1CB8DE02F}"/>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5" name="Footer Placeholder 4">
            <a:extLst>
              <a:ext uri="{FF2B5EF4-FFF2-40B4-BE49-F238E27FC236}">
                <a16:creationId xmlns:a16="http://schemas.microsoft.com/office/drawing/2014/main" id="{D2947045-E485-FAA0-55A8-0A25FE137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6B7EF-7C8F-8B4E-BE52-6934B28E0EC0}"/>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340860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C808E-6C3F-8A75-A1E0-A2E1966BF3B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25C9F56-696B-29F4-4184-AB4FE9B386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297D2B-B946-057D-8A9E-71CE20C2BF38}"/>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5" name="Footer Placeholder 4">
            <a:extLst>
              <a:ext uri="{FF2B5EF4-FFF2-40B4-BE49-F238E27FC236}">
                <a16:creationId xmlns:a16="http://schemas.microsoft.com/office/drawing/2014/main" id="{3F938B0C-1F50-BAB3-C4B8-CACF971F6C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F41AD-0253-F81D-AFC1-D6DE349E99C8}"/>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369866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D2ED5-67F6-9CF9-ABF4-2FE841363D8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C5096CD-0A36-80D6-D063-EDA00A3F11A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413C1D7-6B0D-CEC3-EFD5-7E54A3EF1A51}"/>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5" name="Footer Placeholder 4">
            <a:extLst>
              <a:ext uri="{FF2B5EF4-FFF2-40B4-BE49-F238E27FC236}">
                <a16:creationId xmlns:a16="http://schemas.microsoft.com/office/drawing/2014/main" id="{32B43524-296A-EA16-B656-0B1DDCB0AE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9AE44C-DDA5-66BB-2F1B-1901C03B4069}"/>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3666806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A83E2-AF58-D370-815C-70D21C7F1E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97A97D1-1251-8ACB-5C25-A98ACA13FC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1418410-28A4-8438-B6C9-7D17ACCAAA8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5ABC6CA-07AE-AADB-2BBE-A0813C1E6372}"/>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6" name="Footer Placeholder 5">
            <a:extLst>
              <a:ext uri="{FF2B5EF4-FFF2-40B4-BE49-F238E27FC236}">
                <a16:creationId xmlns:a16="http://schemas.microsoft.com/office/drawing/2014/main" id="{F97E9340-A82D-C665-A3C4-AE897A85D0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301A1D-F637-668B-40E4-F866A3E58B8C}"/>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298730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1F4F8-3AC4-3F1B-0DD7-73137F10407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7E354C-1AB3-4548-51EA-FC53EC313A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933FFC-20CC-4D94-676C-F3A5A913E7E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5A915E7-82D2-BB1E-2234-C84CC25D2B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A127008-91F1-17B5-5C54-CA60383FAB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1B905F1-A071-307C-AB35-B3494B2B26E4}"/>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8" name="Footer Placeholder 7">
            <a:extLst>
              <a:ext uri="{FF2B5EF4-FFF2-40B4-BE49-F238E27FC236}">
                <a16:creationId xmlns:a16="http://schemas.microsoft.com/office/drawing/2014/main" id="{DA7D9276-88AE-02EC-79C9-9BF8AE443C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E20B2A-2369-76E2-D8F9-AD10CD438BDF}"/>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2619089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B2D9D-897B-F0FF-4DFF-05BF0C76A7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F56B81E-728A-E2DC-C5B5-EB9BF4C6A8EA}"/>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4" name="Footer Placeholder 3">
            <a:extLst>
              <a:ext uri="{FF2B5EF4-FFF2-40B4-BE49-F238E27FC236}">
                <a16:creationId xmlns:a16="http://schemas.microsoft.com/office/drawing/2014/main" id="{0A63E465-241A-B0D1-0167-0AE10E370F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216647-D17C-250D-1570-CBA9C6BF08D7}"/>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3204357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47054B-93DA-7212-0849-0F85AD6BB617}"/>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3" name="Footer Placeholder 2">
            <a:extLst>
              <a:ext uri="{FF2B5EF4-FFF2-40B4-BE49-F238E27FC236}">
                <a16:creationId xmlns:a16="http://schemas.microsoft.com/office/drawing/2014/main" id="{1701EE2F-F0E9-7D79-350C-35A3E72FD2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A384B4-5F5A-9FAD-7B37-9198310049FD}"/>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868913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00B0C-ADED-1DF4-80BF-89BB3751AB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B8A49DA-8A11-7575-19B2-8D12DA16F4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37A82E8-262A-F269-9154-B13F4C2AA6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369224-B600-28E1-1B6A-8E4616762A6A}"/>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6" name="Footer Placeholder 5">
            <a:extLst>
              <a:ext uri="{FF2B5EF4-FFF2-40B4-BE49-F238E27FC236}">
                <a16:creationId xmlns:a16="http://schemas.microsoft.com/office/drawing/2014/main" id="{212D8CB5-7575-280D-978F-F428FA1208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F46914-F059-8154-F6A9-0CD20E6C9383}"/>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1362836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5A9D-8082-3C69-DADF-B1A9050E96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7D136BB-130C-CC77-62E1-27BF7DC3BA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EE0A56-CC6C-7A71-DEDE-A7779E50FA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DAF914-6C43-A0CD-6AFC-EC09F9EE527E}"/>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6" name="Footer Placeholder 5">
            <a:extLst>
              <a:ext uri="{FF2B5EF4-FFF2-40B4-BE49-F238E27FC236}">
                <a16:creationId xmlns:a16="http://schemas.microsoft.com/office/drawing/2014/main" id="{70E16D4A-C1FB-8EE4-49E7-EF9E7CAAE5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653F39-B8B9-652B-545A-779CF343CCB0}"/>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2237630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3569C-1EF3-974F-062E-46070606AC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1CAD0DB-EB4E-15B4-3895-B57C350366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A0FBD1-30B9-9098-3FF4-E29B8F6D881E}"/>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5" name="Footer Placeholder 4">
            <a:extLst>
              <a:ext uri="{FF2B5EF4-FFF2-40B4-BE49-F238E27FC236}">
                <a16:creationId xmlns:a16="http://schemas.microsoft.com/office/drawing/2014/main" id="{E00B588B-AB28-C644-A881-7259F73790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8237B6-FFAA-E34F-4F97-EA1F95DF2B26}"/>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1581050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752120-4463-F324-7C6C-24DBAA6E96E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9B6459A-BF41-493E-5157-C7D2AB5762D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93A40FE-2D59-8CB1-633A-81618F30029A}"/>
              </a:ext>
            </a:extLst>
          </p:cNvPr>
          <p:cNvSpPr>
            <a:spLocks noGrp="1"/>
          </p:cNvSpPr>
          <p:nvPr>
            <p:ph type="dt" sz="half" idx="10"/>
          </p:nvPr>
        </p:nvSpPr>
        <p:spPr/>
        <p:txBody>
          <a:bodyPr/>
          <a:lstStyle/>
          <a:p>
            <a:fld id="{19B95EC1-22F5-794E-8942-5E4EE7D35845}" type="datetimeFigureOut">
              <a:rPr lang="en-GB" smtClean="0"/>
              <a:t>02/06/2025</a:t>
            </a:fld>
            <a:endParaRPr lang="en-GB"/>
          </a:p>
        </p:txBody>
      </p:sp>
      <p:sp>
        <p:nvSpPr>
          <p:cNvPr id="5" name="Footer Placeholder 4">
            <a:extLst>
              <a:ext uri="{FF2B5EF4-FFF2-40B4-BE49-F238E27FC236}">
                <a16:creationId xmlns:a16="http://schemas.microsoft.com/office/drawing/2014/main" id="{0DC1E73D-57FB-0AEB-693C-8E043C1E8F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16C0FA-FC5E-68A9-262D-482AC2DE7D7E}"/>
              </a:ext>
            </a:extLst>
          </p:cNvPr>
          <p:cNvSpPr>
            <a:spLocks noGrp="1"/>
          </p:cNvSpPr>
          <p:nvPr>
            <p:ph type="sldNum" sz="quarter" idx="12"/>
          </p:nvPr>
        </p:nvSpPr>
        <p:spPr/>
        <p:txBody>
          <a:bodyPr/>
          <a:lstStyle/>
          <a:p>
            <a:fld id="{C60352EB-459C-C044-980A-DA339A27903A}" type="slidenum">
              <a:rPr lang="en-GB" smtClean="0"/>
              <a:t>‹#›</a:t>
            </a:fld>
            <a:endParaRPr lang="en-GB"/>
          </a:p>
        </p:txBody>
      </p:sp>
    </p:spTree>
    <p:extLst>
      <p:ext uri="{BB962C8B-B14F-4D97-AF65-F5344CB8AC3E}">
        <p14:creationId xmlns:p14="http://schemas.microsoft.com/office/powerpoint/2010/main" val="3231959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07D988-5F6E-C5FA-41FA-C22F61840D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215CDAC-E95B-3DE7-8556-627697DF7D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4C5CD6-4640-9083-5032-80F84F5298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B95EC1-22F5-794E-8942-5E4EE7D35845}" type="datetimeFigureOut">
              <a:rPr lang="en-GB" smtClean="0"/>
              <a:t>02/06/2025</a:t>
            </a:fld>
            <a:endParaRPr lang="en-GB"/>
          </a:p>
        </p:txBody>
      </p:sp>
      <p:sp>
        <p:nvSpPr>
          <p:cNvPr id="5" name="Footer Placeholder 4">
            <a:extLst>
              <a:ext uri="{FF2B5EF4-FFF2-40B4-BE49-F238E27FC236}">
                <a16:creationId xmlns:a16="http://schemas.microsoft.com/office/drawing/2014/main" id="{D4246A2B-898D-2C3E-882D-190BCF3693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FC7F3EC-C87D-D09D-977B-D18B2069E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60352EB-459C-C044-980A-DA339A27903A}" type="slidenum">
              <a:rPr lang="en-GB" smtClean="0"/>
              <a:t>‹#›</a:t>
            </a:fld>
            <a:endParaRPr lang="en-GB"/>
          </a:p>
        </p:txBody>
      </p:sp>
    </p:spTree>
    <p:extLst>
      <p:ext uri="{BB962C8B-B14F-4D97-AF65-F5344CB8AC3E}">
        <p14:creationId xmlns:p14="http://schemas.microsoft.com/office/powerpoint/2010/main" val="1561790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i&amp;url=https%3A%2F%2Fwww.svgrepo.com%2Fsvg%2F139373%2Fgold-medal&amp;psig=AOvVaw1DL_hy2Noe5RFE6thoLAu7&amp;ust=1749233034514000&amp;source=images&amp;cd=vfe&amp;opi=89978449&amp;ved=0CBQQjRxqFwoTCJDTvYbv2o0DFQAAAAAdAAAAABA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chart" Target="../charts/chart2.xml"/><Relationship Id="rId4" Type="http://schemas.openxmlformats.org/officeDocument/2006/relationships/chart" Target="../charts/char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89/fphys.2023.1173991" TargetMode="External"/><Relationship Id="rId13" Type="http://schemas.openxmlformats.org/officeDocument/2006/relationships/hyperlink" Target="https://doi.org/10.5114/biolsport.2023.119284" TargetMode="External"/><Relationship Id="rId3" Type="http://schemas.openxmlformats.org/officeDocument/2006/relationships/hyperlink" Target="https://doi.org/10.3390/app142311269" TargetMode="External"/><Relationship Id="rId7" Type="http://schemas.openxmlformats.org/officeDocument/2006/relationships/hyperlink" Target="https://doi.org/10.3390/sports7020036" TargetMode="External"/><Relationship Id="rId12" Type="http://schemas.openxmlformats.org/officeDocument/2006/relationships/hyperlink" Target="https://doi.org/10.1007/s40279-016-0486-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doi.org/10.3390/ijerph16101850" TargetMode="External"/><Relationship Id="rId11" Type="http://schemas.openxmlformats.org/officeDocument/2006/relationships/hyperlink" Target="https://doi.org/10.17309/tmfv.2024.6.17" TargetMode="External"/><Relationship Id="rId5" Type="http://schemas.openxmlformats.org/officeDocument/2006/relationships/hyperlink" Target="https://doi.org/10.1007/s42978-024-00290-z" TargetMode="External"/><Relationship Id="rId10" Type="http://schemas.openxmlformats.org/officeDocument/2006/relationships/hyperlink" Target="https://doi.org/10.70252/RPEZ7761" TargetMode="External"/><Relationship Id="rId4" Type="http://schemas.openxmlformats.org/officeDocument/2006/relationships/hyperlink" Target="https://doi.org/10.1080/17461391.2021.1955012" TargetMode="External"/><Relationship Id="rId9" Type="http://schemas.openxmlformats.org/officeDocument/2006/relationships/hyperlink" Target="https://doi.org/10.1139/apnm-2017-06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igh-Speed running and Sprinting in Professional Football: A Review |  Football Science Hub">
            <a:extLst>
              <a:ext uri="{FF2B5EF4-FFF2-40B4-BE49-F238E27FC236}">
                <a16:creationId xmlns:a16="http://schemas.microsoft.com/office/drawing/2014/main" id="{34C558B8-DFC0-6901-FCE7-62709074AE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8444" b="-1"/>
          <a:stretch>
            <a:fillRect/>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F16BB0-AC8A-800D-7BE8-493853DDCB0D}"/>
              </a:ext>
            </a:extLst>
          </p:cNvPr>
          <p:cNvSpPr>
            <a:spLocks noGrp="1"/>
          </p:cNvSpPr>
          <p:nvPr>
            <p:ph type="ctrTitle"/>
          </p:nvPr>
        </p:nvSpPr>
        <p:spPr>
          <a:xfrm>
            <a:off x="404553" y="3091928"/>
            <a:ext cx="9078562" cy="2387600"/>
          </a:xfrm>
        </p:spPr>
        <p:txBody>
          <a:bodyPr>
            <a:normAutofit/>
          </a:bodyPr>
          <a:lstStyle/>
          <a:p>
            <a:pPr algn="l"/>
            <a:r>
              <a:rPr lang="en-GB" sz="3100" b="1">
                <a:solidFill>
                  <a:schemeClr val="bg1"/>
                </a:solidFill>
              </a:rPr>
              <a:t>Does a Resistance or Plyometrics Exercise Elicit Post Activation Performance Enhancement in Subsequent Sprint Acceleration Performance?</a:t>
            </a:r>
            <a:br>
              <a:rPr lang="en-GB" sz="3100">
                <a:solidFill>
                  <a:schemeClr val="bg1"/>
                </a:solidFill>
              </a:rPr>
            </a:br>
            <a:endParaRPr lang="en-GB" sz="3100">
              <a:solidFill>
                <a:schemeClr val="bg1"/>
              </a:solidFill>
            </a:endParaRPr>
          </a:p>
        </p:txBody>
      </p:sp>
      <p:sp>
        <p:nvSpPr>
          <p:cNvPr id="1046" name="Rectangle: Rounded Corners 1045">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891D814-15FE-E4B3-E20E-4D1EDA130062}"/>
              </a:ext>
            </a:extLst>
          </p:cNvPr>
          <p:cNvSpPr>
            <a:spLocks noGrp="1"/>
          </p:cNvSpPr>
          <p:nvPr>
            <p:ph type="subTitle" idx="1"/>
          </p:nvPr>
        </p:nvSpPr>
        <p:spPr>
          <a:xfrm>
            <a:off x="404553" y="5624945"/>
            <a:ext cx="9078562" cy="592975"/>
          </a:xfrm>
        </p:spPr>
        <p:txBody>
          <a:bodyPr anchor="ctr">
            <a:normAutofit/>
          </a:bodyPr>
          <a:lstStyle/>
          <a:p>
            <a:pPr algn="l"/>
            <a:r>
              <a:rPr lang="en-GB">
                <a:solidFill>
                  <a:schemeClr val="bg1"/>
                </a:solidFill>
              </a:rPr>
              <a:t>By Cameron James</a:t>
            </a:r>
          </a:p>
        </p:txBody>
      </p:sp>
    </p:spTree>
    <p:extLst>
      <p:ext uri="{BB962C8B-B14F-4D97-AF65-F5344CB8AC3E}">
        <p14:creationId xmlns:p14="http://schemas.microsoft.com/office/powerpoint/2010/main" val="776586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A1AD16-534B-676F-D4C0-BD34C425CF2D}"/>
            </a:ext>
          </a:extLst>
        </p:cNvPr>
        <p:cNvGrpSpPr/>
        <p:nvPr/>
      </p:nvGrpSpPr>
      <p:grpSpPr>
        <a:xfrm>
          <a:off x="0" y="0"/>
          <a:ext cx="0" cy="0"/>
          <a:chOff x="0" y="0"/>
          <a:chExt cx="0" cy="0"/>
        </a:xfrm>
      </p:grpSpPr>
      <p:sp>
        <p:nvSpPr>
          <p:cNvPr id="9231" name="Rectangle 923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C9675-3DDF-B12D-4DE3-568D912F1DC3}"/>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Introduction</a:t>
            </a:r>
          </a:p>
        </p:txBody>
      </p:sp>
      <p:pic>
        <p:nvPicPr>
          <p:cNvPr id="9226" name="Picture 10" descr="Post Activation Potentiation | Theory and Practical Application">
            <a:extLst>
              <a:ext uri="{FF2B5EF4-FFF2-40B4-BE49-F238E27FC236}">
                <a16:creationId xmlns:a16="http://schemas.microsoft.com/office/drawing/2014/main" id="{56A29550-7A8B-0FDF-447D-4B38B0097F2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190045" y="1675227"/>
            <a:ext cx="7811909"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7422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F82989-9B1C-E9C1-E489-176803DE86B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7BADA-B417-4DBC-9556-AF1F0FD824B9}"/>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Aims of Study</a:t>
            </a:r>
          </a:p>
        </p:txBody>
      </p:sp>
      <p:sp>
        <p:nvSpPr>
          <p:cNvPr id="4" name="Content Placeholder 3">
            <a:extLst>
              <a:ext uri="{FF2B5EF4-FFF2-40B4-BE49-F238E27FC236}">
                <a16:creationId xmlns:a16="http://schemas.microsoft.com/office/drawing/2014/main" id="{FB95D470-C92B-AC23-BF17-99E1D22DB9A3}"/>
              </a:ext>
            </a:extLst>
          </p:cNvPr>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dirty="0"/>
              <a:t>Leg bounding or heavy back squat induce PAPE in 20m sprints?</a:t>
            </a:r>
          </a:p>
          <a:p>
            <a:pPr marL="0" indent="0">
              <a:buNone/>
            </a:pPr>
            <a:endParaRPr lang="en-GB" dirty="0"/>
          </a:p>
          <a:p>
            <a:pPr marL="0" indent="0">
              <a:buNone/>
            </a:pPr>
            <a:endParaRPr lang="en-GB" dirty="0"/>
          </a:p>
          <a:p>
            <a:pPr marL="0" indent="0">
              <a:buNone/>
            </a:pPr>
            <a:endParaRPr lang="en-GB" dirty="0"/>
          </a:p>
          <a:p>
            <a:pPr marL="0" indent="0">
              <a:buNone/>
            </a:pPr>
            <a:r>
              <a:rPr lang="en-GB" dirty="0"/>
              <a:t>Does one provides more PAPE? If so, is it more practical than the other?</a:t>
            </a:r>
          </a:p>
          <a:p>
            <a:endParaRPr lang="en-GB" dirty="0"/>
          </a:p>
          <a:p>
            <a:endParaRPr lang="en-GB" dirty="0"/>
          </a:p>
        </p:txBody>
      </p:sp>
      <p:sp>
        <p:nvSpPr>
          <p:cNvPr id="7" name="AutoShape 2" descr="Gold Medal Vector SVG Icon (14) - SVG Repo">
            <a:hlinkClick r:id="rId3"/>
            <a:extLst>
              <a:ext uri="{FF2B5EF4-FFF2-40B4-BE49-F238E27FC236}">
                <a16:creationId xmlns:a16="http://schemas.microsoft.com/office/drawing/2014/main" id="{7B00ECE1-EF86-166F-F44F-84790A2F78A2}"/>
              </a:ext>
            </a:extLst>
          </p:cNvPr>
          <p:cNvSpPr>
            <a:spLocks noChangeAspect="1" noChangeArrowheads="1"/>
          </p:cNvSpPr>
          <p:nvPr/>
        </p:nvSpPr>
        <p:spPr bwMode="auto">
          <a:xfrm>
            <a:off x="-224518" y="-153016"/>
            <a:ext cx="80603" cy="8060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1" name="Picture 3" descr="Gold Medal Vector SVG Icon (14) - SVG Repo">
            <a:extLst>
              <a:ext uri="{FF2B5EF4-FFF2-40B4-BE49-F238E27FC236}">
                <a16:creationId xmlns:a16="http://schemas.microsoft.com/office/drawing/2014/main" id="{11548C97-713A-0169-8628-17A7570B3A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 y="2592044"/>
            <a:ext cx="755650" cy="755650"/>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descr="Silver medal - Free sports icons">
            <a:extLst>
              <a:ext uri="{FF2B5EF4-FFF2-40B4-BE49-F238E27FC236}">
                <a16:creationId xmlns:a16="http://schemas.microsoft.com/office/drawing/2014/main" id="{82BAE204-829C-9323-B7CE-87A09F2E6C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550" y="4869763"/>
            <a:ext cx="838200" cy="83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236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D61602-4C92-6CF5-01EF-5B19DF186B07}"/>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2B2833-2988-5088-ACAF-1D5231CF5D6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Methods</a:t>
            </a:r>
          </a:p>
        </p:txBody>
      </p:sp>
      <p:graphicFrame>
        <p:nvGraphicFramePr>
          <p:cNvPr id="6" name="Content Placeholder 5">
            <a:extLst>
              <a:ext uri="{FF2B5EF4-FFF2-40B4-BE49-F238E27FC236}">
                <a16:creationId xmlns:a16="http://schemas.microsoft.com/office/drawing/2014/main" id="{5C046073-5413-5FEC-C9BA-CBD081BAE1A9}"/>
              </a:ext>
            </a:extLst>
          </p:cNvPr>
          <p:cNvGraphicFramePr>
            <a:graphicFrameLocks noGrp="1"/>
          </p:cNvGraphicFramePr>
          <p:nvPr>
            <p:ph idx="1"/>
            <p:extLst>
              <p:ext uri="{D42A27DB-BD31-4B8C-83A1-F6EECF244321}">
                <p14:modId xmlns:p14="http://schemas.microsoft.com/office/powerpoint/2010/main" val="1531105239"/>
              </p:ext>
            </p:extLst>
          </p:nvPr>
        </p:nvGraphicFramePr>
        <p:xfrm>
          <a:off x="556532" y="1848643"/>
          <a:ext cx="11210925" cy="3160714"/>
        </p:xfrm>
        <a:graphic>
          <a:graphicData uri="http://schemas.openxmlformats.org/drawingml/2006/table">
            <a:tbl>
              <a:tblPr firstRow="1" bandRow="1">
                <a:tableStyleId>{073A0DAA-6AF3-43AB-8588-CEC1D06C72B9}</a:tableStyleId>
              </a:tblPr>
              <a:tblGrid>
                <a:gridCol w="2242185">
                  <a:extLst>
                    <a:ext uri="{9D8B030D-6E8A-4147-A177-3AD203B41FA5}">
                      <a16:colId xmlns:a16="http://schemas.microsoft.com/office/drawing/2014/main" val="3673973811"/>
                    </a:ext>
                  </a:extLst>
                </a:gridCol>
                <a:gridCol w="2242185">
                  <a:extLst>
                    <a:ext uri="{9D8B030D-6E8A-4147-A177-3AD203B41FA5}">
                      <a16:colId xmlns:a16="http://schemas.microsoft.com/office/drawing/2014/main" val="3936857433"/>
                    </a:ext>
                  </a:extLst>
                </a:gridCol>
                <a:gridCol w="2242185">
                  <a:extLst>
                    <a:ext uri="{9D8B030D-6E8A-4147-A177-3AD203B41FA5}">
                      <a16:colId xmlns:a16="http://schemas.microsoft.com/office/drawing/2014/main" val="3196460537"/>
                    </a:ext>
                  </a:extLst>
                </a:gridCol>
                <a:gridCol w="2242185">
                  <a:extLst>
                    <a:ext uri="{9D8B030D-6E8A-4147-A177-3AD203B41FA5}">
                      <a16:colId xmlns:a16="http://schemas.microsoft.com/office/drawing/2014/main" val="55474336"/>
                    </a:ext>
                  </a:extLst>
                </a:gridCol>
                <a:gridCol w="2242185">
                  <a:extLst>
                    <a:ext uri="{9D8B030D-6E8A-4147-A177-3AD203B41FA5}">
                      <a16:colId xmlns:a16="http://schemas.microsoft.com/office/drawing/2014/main" val="40543481"/>
                    </a:ext>
                  </a:extLst>
                </a:gridCol>
              </a:tblGrid>
              <a:tr h="1580357">
                <a:tc>
                  <a:txBody>
                    <a:bodyPr/>
                    <a:lstStyle/>
                    <a:p>
                      <a:pPr algn="ctr"/>
                      <a:r>
                        <a:rPr lang="en-GB" sz="2800" dirty="0">
                          <a:solidFill>
                            <a:schemeClr val="tx1"/>
                          </a:solidFill>
                          <a:latin typeface="Times New Roman" panose="02020603050405020304" pitchFamily="18" charset="0"/>
                          <a:cs typeface="Times New Roman" panose="02020603050405020304" pitchFamily="18" charset="0"/>
                        </a:rPr>
                        <a:t>Subjects (n)</a:t>
                      </a:r>
                    </a:p>
                  </a:txBody>
                  <a:tcPr>
                    <a:solidFill>
                      <a:schemeClr val="bg1">
                        <a:lumMod val="85000"/>
                      </a:schemeClr>
                    </a:solidFill>
                  </a:tcPr>
                </a:tc>
                <a:tc>
                  <a:txBody>
                    <a:bodyPr/>
                    <a:lstStyle/>
                    <a:p>
                      <a:pPr algn="ctr"/>
                      <a:r>
                        <a:rPr lang="en-GB" sz="2800" dirty="0">
                          <a:solidFill>
                            <a:schemeClr val="tx1"/>
                          </a:solidFill>
                          <a:latin typeface="Times New Roman" panose="02020603050405020304" pitchFamily="18" charset="0"/>
                          <a:cs typeface="Times New Roman" panose="02020603050405020304" pitchFamily="18" charset="0"/>
                        </a:rPr>
                        <a:t>Age (y)</a:t>
                      </a:r>
                    </a:p>
                  </a:txBody>
                  <a:tcPr>
                    <a:solidFill>
                      <a:schemeClr val="bg1">
                        <a:lumMod val="85000"/>
                      </a:schemeClr>
                    </a:solidFill>
                  </a:tcPr>
                </a:tc>
                <a:tc>
                  <a:txBody>
                    <a:bodyPr/>
                    <a:lstStyle/>
                    <a:p>
                      <a:pPr algn="ctr"/>
                      <a:r>
                        <a:rPr lang="en-GB" sz="2800" dirty="0">
                          <a:solidFill>
                            <a:schemeClr val="tx1"/>
                          </a:solidFill>
                          <a:latin typeface="Times New Roman" panose="02020603050405020304" pitchFamily="18" charset="0"/>
                          <a:cs typeface="Times New Roman" panose="02020603050405020304" pitchFamily="18" charset="0"/>
                        </a:rPr>
                        <a:t>Height (m)</a:t>
                      </a:r>
                    </a:p>
                  </a:txBody>
                  <a:tcPr>
                    <a:solidFill>
                      <a:schemeClr val="bg1">
                        <a:lumMod val="85000"/>
                      </a:schemeClr>
                    </a:solidFill>
                  </a:tcPr>
                </a:tc>
                <a:tc>
                  <a:txBody>
                    <a:bodyPr/>
                    <a:lstStyle/>
                    <a:p>
                      <a:pPr algn="ctr"/>
                      <a:r>
                        <a:rPr lang="en-GB" sz="2800" dirty="0">
                          <a:solidFill>
                            <a:schemeClr val="tx1"/>
                          </a:solidFill>
                          <a:latin typeface="Times New Roman" panose="02020603050405020304" pitchFamily="18" charset="0"/>
                          <a:cs typeface="Times New Roman" panose="02020603050405020304" pitchFamily="18" charset="0"/>
                        </a:rPr>
                        <a:t>Weight (kg)</a:t>
                      </a:r>
                    </a:p>
                  </a:txBody>
                  <a:tcPr>
                    <a:solidFill>
                      <a:schemeClr val="bg1">
                        <a:lumMod val="85000"/>
                      </a:schemeClr>
                    </a:solidFill>
                  </a:tcPr>
                </a:tc>
                <a:tc>
                  <a:txBody>
                    <a:bodyPr/>
                    <a:lstStyle/>
                    <a:p>
                      <a:pPr algn="ctr"/>
                      <a:r>
                        <a:rPr lang="en-GB" sz="2800" dirty="0">
                          <a:solidFill>
                            <a:schemeClr val="tx1"/>
                          </a:solidFill>
                          <a:latin typeface="Times New Roman" panose="02020603050405020304" pitchFamily="18" charset="0"/>
                          <a:cs typeface="Times New Roman" panose="02020603050405020304" pitchFamily="18" charset="0"/>
                        </a:rPr>
                        <a:t>1RM Back Squat (kg)</a:t>
                      </a:r>
                    </a:p>
                  </a:txBody>
                  <a:tcPr>
                    <a:solidFill>
                      <a:schemeClr val="bg1">
                        <a:lumMod val="85000"/>
                      </a:schemeClr>
                    </a:solidFill>
                  </a:tcPr>
                </a:tc>
                <a:extLst>
                  <a:ext uri="{0D108BD9-81ED-4DB2-BD59-A6C34878D82A}">
                    <a16:rowId xmlns:a16="http://schemas.microsoft.com/office/drawing/2014/main" val="1370256012"/>
                  </a:ext>
                </a:extLst>
              </a:tr>
              <a:tr h="1580357">
                <a:tc>
                  <a:txBody>
                    <a:bodyPr/>
                    <a:lstStyle/>
                    <a:p>
                      <a:pPr algn="ctr"/>
                      <a:r>
                        <a:rPr lang="en-GB" sz="2800" dirty="0">
                          <a:latin typeface="Times New Roman" panose="02020603050405020304" pitchFamily="18" charset="0"/>
                          <a:cs typeface="Times New Roman" panose="02020603050405020304" pitchFamily="18" charset="0"/>
                        </a:rPr>
                        <a:t>11</a:t>
                      </a:r>
                    </a:p>
                  </a:txBody>
                  <a:tcPr/>
                </a:tc>
                <a:tc>
                  <a:txBody>
                    <a:bodyPr/>
                    <a:lstStyle/>
                    <a:p>
                      <a:pPr algn="ctr"/>
                      <a:r>
                        <a:rPr lang="en-GB" sz="2800" dirty="0">
                          <a:latin typeface="Times New Roman" panose="02020603050405020304" pitchFamily="18" charset="0"/>
                          <a:cs typeface="Times New Roman" panose="02020603050405020304" pitchFamily="18" charset="0"/>
                        </a:rPr>
                        <a:t>22.7 </a:t>
                      </a:r>
                      <a:r>
                        <a:rPr lang="en-GB" sz="2800" kern="1200" dirty="0">
                          <a:solidFill>
                            <a:schemeClr val="tx1"/>
                          </a:solidFill>
                          <a:effectLst/>
                          <a:latin typeface="Times New Roman" panose="02020603050405020304" pitchFamily="18" charset="0"/>
                          <a:ea typeface="+mn-ea"/>
                          <a:cs typeface="Times New Roman" panose="02020603050405020304" pitchFamily="18" charset="0"/>
                        </a:rPr>
                        <a:t>± 4</a:t>
                      </a:r>
                      <a:endParaRPr lang="en-GB" sz="2800" dirty="0">
                        <a:latin typeface="Times New Roman" panose="02020603050405020304" pitchFamily="18" charset="0"/>
                        <a:cs typeface="Times New Roman" panose="02020603050405020304" pitchFamily="18" charset="0"/>
                      </a:endParaRPr>
                    </a:p>
                  </a:txBody>
                  <a:tcPr/>
                </a:tc>
                <a:tc>
                  <a:txBody>
                    <a:bodyPr/>
                    <a:lstStyle/>
                    <a:p>
                      <a:pPr algn="ctr"/>
                      <a:r>
                        <a:rPr lang="en-GB" sz="2800" dirty="0">
                          <a:latin typeface="Times New Roman" panose="02020603050405020304" pitchFamily="18" charset="0"/>
                          <a:cs typeface="Times New Roman" panose="02020603050405020304" pitchFamily="18" charset="0"/>
                        </a:rPr>
                        <a:t>1.74 </a:t>
                      </a:r>
                      <a:r>
                        <a:rPr lang="en-GB" sz="2800" kern="1200" dirty="0">
                          <a:solidFill>
                            <a:schemeClr val="tx1"/>
                          </a:solidFill>
                          <a:effectLst/>
                          <a:latin typeface="Times New Roman" panose="02020603050405020304" pitchFamily="18" charset="0"/>
                          <a:ea typeface="+mn-ea"/>
                          <a:cs typeface="Times New Roman" panose="02020603050405020304" pitchFamily="18" charset="0"/>
                        </a:rPr>
                        <a:t>± 0.08</a:t>
                      </a:r>
                      <a:endParaRPr lang="en-GB" sz="2800" dirty="0">
                        <a:latin typeface="Times New Roman" panose="02020603050405020304" pitchFamily="18" charset="0"/>
                        <a:cs typeface="Times New Roman" panose="02020603050405020304" pitchFamily="18" charset="0"/>
                      </a:endParaRPr>
                    </a:p>
                  </a:txBody>
                  <a:tcPr/>
                </a:tc>
                <a:tc>
                  <a:txBody>
                    <a:bodyPr/>
                    <a:lstStyle/>
                    <a:p>
                      <a:pPr algn="ctr"/>
                      <a:r>
                        <a:rPr lang="en-GB" sz="2800" dirty="0">
                          <a:latin typeface="Times New Roman" panose="02020603050405020304" pitchFamily="18" charset="0"/>
                          <a:cs typeface="Times New Roman" panose="02020603050405020304" pitchFamily="18" charset="0"/>
                        </a:rPr>
                        <a:t>77 </a:t>
                      </a:r>
                      <a:r>
                        <a:rPr lang="en-GB" sz="2800" kern="1200" dirty="0">
                          <a:solidFill>
                            <a:schemeClr val="tx1"/>
                          </a:solidFill>
                          <a:effectLst/>
                          <a:latin typeface="Times New Roman" panose="02020603050405020304" pitchFamily="18" charset="0"/>
                          <a:ea typeface="+mn-ea"/>
                          <a:cs typeface="Times New Roman" panose="02020603050405020304" pitchFamily="18" charset="0"/>
                        </a:rPr>
                        <a:t>± 17.8</a:t>
                      </a:r>
                      <a:endParaRPr lang="en-GB" sz="2800" dirty="0">
                        <a:latin typeface="Times New Roman" panose="02020603050405020304" pitchFamily="18" charset="0"/>
                        <a:cs typeface="Times New Roman" panose="02020603050405020304" pitchFamily="18" charset="0"/>
                      </a:endParaRPr>
                    </a:p>
                  </a:txBody>
                  <a:tcPr/>
                </a:tc>
                <a:tc>
                  <a:txBody>
                    <a:bodyPr/>
                    <a:lstStyle/>
                    <a:p>
                      <a:pPr algn="ctr"/>
                      <a:r>
                        <a:rPr lang="en-GB" sz="2800" dirty="0">
                          <a:latin typeface="Times New Roman" panose="02020603050405020304" pitchFamily="18" charset="0"/>
                          <a:cs typeface="Times New Roman" panose="02020603050405020304" pitchFamily="18" charset="0"/>
                        </a:rPr>
                        <a:t>108.7 </a:t>
                      </a:r>
                      <a:r>
                        <a:rPr lang="en-GB" sz="2800" kern="1200" dirty="0">
                          <a:solidFill>
                            <a:schemeClr val="tx1"/>
                          </a:solidFill>
                          <a:effectLst/>
                          <a:latin typeface="Times New Roman" panose="02020603050405020304" pitchFamily="18" charset="0"/>
                          <a:ea typeface="+mn-ea"/>
                          <a:cs typeface="Times New Roman" panose="02020603050405020304" pitchFamily="18" charset="0"/>
                        </a:rPr>
                        <a:t>± 41</a:t>
                      </a:r>
                    </a:p>
                    <a:p>
                      <a:pPr algn="ctr"/>
                      <a:r>
                        <a:rPr lang="en-GB" sz="2800" kern="1200" dirty="0">
                          <a:solidFill>
                            <a:schemeClr val="tx1"/>
                          </a:solidFill>
                          <a:effectLst/>
                          <a:latin typeface="Times New Roman" panose="02020603050405020304" pitchFamily="18" charset="0"/>
                          <a:ea typeface="+mn-ea"/>
                          <a:cs typeface="Times New Roman" panose="02020603050405020304" pitchFamily="18" charset="0"/>
                        </a:rPr>
                        <a:t> </a:t>
                      </a:r>
                    </a:p>
                    <a:p>
                      <a:pPr algn="ctr"/>
                      <a:r>
                        <a:rPr lang="en-GB" sz="2000" kern="1200" dirty="0">
                          <a:solidFill>
                            <a:schemeClr val="tx1"/>
                          </a:solidFill>
                          <a:effectLst/>
                          <a:latin typeface="Times New Roman" panose="02020603050405020304" pitchFamily="18" charset="0"/>
                          <a:ea typeface="+mn-ea"/>
                          <a:cs typeface="Times New Roman" panose="02020603050405020304" pitchFamily="18" charset="0"/>
                        </a:rPr>
                        <a:t>(1.57.kg.bw)</a:t>
                      </a:r>
                      <a:endParaRPr lang="en-GB" sz="2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3658304"/>
                  </a:ext>
                </a:extLst>
              </a:tr>
            </a:tbl>
          </a:graphicData>
        </a:graphic>
      </p:graphicFrame>
      <p:pic>
        <p:nvPicPr>
          <p:cNvPr id="2052" name="Picture 4" descr="Master of Business Administration, MBA - University of Wales Trinity Saint  David - The Hong Kong Management Association">
            <a:extLst>
              <a:ext uri="{FF2B5EF4-FFF2-40B4-BE49-F238E27FC236}">
                <a16:creationId xmlns:a16="http://schemas.microsoft.com/office/drawing/2014/main" id="{AAC909BF-A3CA-A421-0DF9-1982C36B2E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6000" y="5219700"/>
            <a:ext cx="2540000"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983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CDA42-F2BB-F6F1-F2EF-A1064E0AA7D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Methods</a:t>
            </a:r>
          </a:p>
        </p:txBody>
      </p:sp>
      <p:pic>
        <p:nvPicPr>
          <p:cNvPr id="5" name="Content Placeholder 4" descr="A blue background with white text&#10;&#10;AI-generated content may be incorrect.">
            <a:extLst>
              <a:ext uri="{FF2B5EF4-FFF2-40B4-BE49-F238E27FC236}">
                <a16:creationId xmlns:a16="http://schemas.microsoft.com/office/drawing/2014/main" id="{0F080A9E-3CFC-B176-AAAF-3B6058322DB1}"/>
              </a:ext>
            </a:extLst>
          </p:cNvPr>
          <p:cNvPicPr>
            <a:picLocks noGrp="1" noChangeAspect="1"/>
          </p:cNvPicPr>
          <p:nvPr>
            <p:ph idx="1"/>
          </p:nvPr>
        </p:nvPicPr>
        <p:blipFill>
          <a:blip r:embed="rId3"/>
          <a:stretch>
            <a:fillRect/>
          </a:stretch>
        </p:blipFill>
        <p:spPr>
          <a:xfrm>
            <a:off x="189931" y="2276148"/>
            <a:ext cx="11812137" cy="3395990"/>
          </a:xfrm>
          <a:prstGeom prst="rect">
            <a:avLst/>
          </a:prstGeom>
        </p:spPr>
      </p:pic>
    </p:spTree>
    <p:extLst>
      <p:ext uri="{BB962C8B-B14F-4D97-AF65-F5344CB8AC3E}">
        <p14:creationId xmlns:p14="http://schemas.microsoft.com/office/powerpoint/2010/main" val="3462663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8299F1-58A4-FF45-C41F-ABFFF1E2704B}"/>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CE37D-66FF-026F-41CE-58E38981B9E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Methods</a:t>
            </a:r>
          </a:p>
        </p:txBody>
      </p:sp>
      <p:pic>
        <p:nvPicPr>
          <p:cNvPr id="3087" name="Picture 15" descr="Brower Black Box 1 GateWireless Timing System | HMG Direct – HMGDirect">
            <a:extLst>
              <a:ext uri="{FF2B5EF4-FFF2-40B4-BE49-F238E27FC236}">
                <a16:creationId xmlns:a16="http://schemas.microsoft.com/office/drawing/2014/main" id="{9D1F5C0C-4199-CB91-5747-37E7804F99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388303"/>
            <a:ext cx="5262563" cy="5262563"/>
          </a:xfrm>
          <a:prstGeom prst="rect">
            <a:avLst/>
          </a:prstGeom>
          <a:noFill/>
          <a:extLst>
            <a:ext uri="{909E8E84-426E-40DD-AFC4-6F175D3DCCD1}">
              <a14:hiddenFill xmlns:a14="http://schemas.microsoft.com/office/drawing/2010/main">
                <a:solidFill>
                  <a:srgbClr val="FFFFFF"/>
                </a:solidFill>
              </a14:hiddenFill>
            </a:ext>
          </a:extLst>
        </p:spPr>
      </p:pic>
      <p:pic>
        <p:nvPicPr>
          <p:cNvPr id="3089" name="Picture 17" descr="SmartSpeed Dash Timing Gate System - Part of the Perform Better UK Range">
            <a:extLst>
              <a:ext uri="{FF2B5EF4-FFF2-40B4-BE49-F238E27FC236}">
                <a16:creationId xmlns:a16="http://schemas.microsoft.com/office/drawing/2014/main" id="{8080F0CF-2CD5-CF29-A0BF-850481AE21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0913" y="2135417"/>
            <a:ext cx="6118674" cy="36795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092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90F293-8B07-8AE1-F5E3-8D89C777714C}"/>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74A38-E6E7-BAC9-6494-6C28F657FDB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Results</a:t>
            </a:r>
            <a:endParaRPr lang="en-US" sz="3200" kern="1200" dirty="0">
              <a:solidFill>
                <a:schemeClr val="bg1"/>
              </a:solidFill>
              <a:latin typeface="+mj-lt"/>
              <a:ea typeface="+mj-ea"/>
              <a:cs typeface="+mj-cs"/>
            </a:endParaRPr>
          </a:p>
        </p:txBody>
      </p:sp>
      <p:pic>
        <p:nvPicPr>
          <p:cNvPr id="8" name="Content Placeholder 7" descr="A table of test results&#10;&#10;AI-generated content may be incorrect.">
            <a:extLst>
              <a:ext uri="{FF2B5EF4-FFF2-40B4-BE49-F238E27FC236}">
                <a16:creationId xmlns:a16="http://schemas.microsoft.com/office/drawing/2014/main" id="{43C327EC-9E5B-4E4F-5F0D-E0D615DE2AB4}"/>
              </a:ext>
            </a:extLst>
          </p:cNvPr>
          <p:cNvPicPr>
            <a:picLocks noGrp="1" noChangeAspect="1"/>
          </p:cNvPicPr>
          <p:nvPr>
            <p:ph idx="1"/>
          </p:nvPr>
        </p:nvPicPr>
        <p:blipFill>
          <a:blip r:embed="rId3"/>
          <a:stretch>
            <a:fillRect/>
          </a:stretch>
        </p:blipFill>
        <p:spPr>
          <a:xfrm>
            <a:off x="0" y="1396588"/>
            <a:ext cx="6723425" cy="5469697"/>
          </a:xfrm>
        </p:spPr>
      </p:pic>
      <p:graphicFrame>
        <p:nvGraphicFramePr>
          <p:cNvPr id="12" name="Chart 11">
            <a:extLst>
              <a:ext uri="{FF2B5EF4-FFF2-40B4-BE49-F238E27FC236}">
                <a16:creationId xmlns:a16="http://schemas.microsoft.com/office/drawing/2014/main" id="{88802145-D2C6-86BD-2C28-D04571CAC5D1}"/>
              </a:ext>
            </a:extLst>
          </p:cNvPr>
          <p:cNvGraphicFramePr>
            <a:graphicFrameLocks/>
          </p:cNvGraphicFramePr>
          <p:nvPr>
            <p:extLst>
              <p:ext uri="{D42A27DB-BD31-4B8C-83A1-F6EECF244321}">
                <p14:modId xmlns:p14="http://schemas.microsoft.com/office/powerpoint/2010/main" val="1428146223"/>
              </p:ext>
            </p:extLst>
          </p:nvPr>
        </p:nvGraphicFramePr>
        <p:xfrm>
          <a:off x="7302500" y="1396588"/>
          <a:ext cx="4572000" cy="27432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3" name="Chart 12">
            <a:extLst>
              <a:ext uri="{FF2B5EF4-FFF2-40B4-BE49-F238E27FC236}">
                <a16:creationId xmlns:a16="http://schemas.microsoft.com/office/drawing/2014/main" id="{6D4B0B85-49D6-8578-EA6D-EC59E548CE87}"/>
              </a:ext>
            </a:extLst>
          </p:cNvPr>
          <p:cNvGraphicFramePr>
            <a:graphicFrameLocks/>
          </p:cNvGraphicFramePr>
          <p:nvPr>
            <p:extLst>
              <p:ext uri="{D42A27DB-BD31-4B8C-83A1-F6EECF244321}">
                <p14:modId xmlns:p14="http://schemas.microsoft.com/office/powerpoint/2010/main" val="2747430479"/>
              </p:ext>
            </p:extLst>
          </p:nvPr>
        </p:nvGraphicFramePr>
        <p:xfrm>
          <a:off x="7429500" y="4148073"/>
          <a:ext cx="4572000" cy="2743200"/>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07044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5938EA-8B9F-7609-0A86-C14C498DAF86}"/>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3BCD4-705A-ACBA-533F-6B8EA9D8F6B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Discussion</a:t>
            </a:r>
          </a:p>
        </p:txBody>
      </p:sp>
      <p:sp>
        <p:nvSpPr>
          <p:cNvPr id="4" name="Content Placeholder 3">
            <a:extLst>
              <a:ext uri="{FF2B5EF4-FFF2-40B4-BE49-F238E27FC236}">
                <a16:creationId xmlns:a16="http://schemas.microsoft.com/office/drawing/2014/main" id="{E15B8407-1DF9-72C6-1904-2826E8B9A6EA}"/>
              </a:ext>
            </a:extLst>
          </p:cNvPr>
          <p:cNvSpPr>
            <a:spLocks noGrp="1"/>
          </p:cNvSpPr>
          <p:nvPr>
            <p:ph idx="1"/>
          </p:nvPr>
        </p:nvSpPr>
        <p:spPr/>
        <p:txBody>
          <a:bodyPr>
            <a:normAutofit fontScale="92500" lnSpcReduction="10000"/>
          </a:bodyPr>
          <a:lstStyle/>
          <a:p>
            <a:pPr marL="0" indent="0" algn="ctr">
              <a:buNone/>
            </a:pPr>
            <a:r>
              <a:rPr lang="en-GB" b="1" dirty="0">
                <a:highlight>
                  <a:srgbClr val="C0C0C0"/>
                </a:highlight>
              </a:rPr>
              <a:t>Why didn’t it work?</a:t>
            </a:r>
          </a:p>
          <a:p>
            <a:pPr marL="0" indent="0">
              <a:buNone/>
            </a:pPr>
            <a:endParaRPr lang="en-GB" sz="2400" dirty="0"/>
          </a:p>
          <a:p>
            <a:pPr marL="0" indent="0">
              <a:buNone/>
            </a:pPr>
            <a:r>
              <a:rPr lang="en-GB" sz="2400" dirty="0"/>
              <a:t>Recreational, non-sprint and non-plyometric trained participants </a:t>
            </a:r>
          </a:p>
          <a:p>
            <a:pPr marL="0" indent="0">
              <a:buNone/>
            </a:pPr>
            <a:r>
              <a:rPr lang="en-GB" sz="1800" dirty="0">
                <a:solidFill>
                  <a:schemeClr val="bg1">
                    <a:lumMod val="50000"/>
                  </a:schemeClr>
                </a:solidFill>
              </a:rPr>
              <a:t>(</a:t>
            </a:r>
            <a:r>
              <a:rPr lang="en-GB" sz="1800" dirty="0" err="1">
                <a:solidFill>
                  <a:schemeClr val="bg1">
                    <a:lumMod val="50000"/>
                  </a:schemeClr>
                </a:solidFill>
              </a:rPr>
              <a:t>Rumini</a:t>
            </a:r>
            <a:r>
              <a:rPr lang="en-GB" sz="1800" dirty="0">
                <a:solidFill>
                  <a:schemeClr val="bg1">
                    <a:lumMod val="50000"/>
                  </a:schemeClr>
                </a:solidFill>
              </a:rPr>
              <a:t> </a:t>
            </a:r>
            <a:r>
              <a:rPr lang="en-GB" sz="1800" i="1" dirty="0">
                <a:solidFill>
                  <a:schemeClr val="bg1">
                    <a:lumMod val="50000"/>
                  </a:schemeClr>
                </a:solidFill>
              </a:rPr>
              <a:t>et al., </a:t>
            </a:r>
            <a:r>
              <a:rPr lang="en-GB" sz="1800" dirty="0">
                <a:solidFill>
                  <a:schemeClr val="bg1">
                    <a:lumMod val="50000"/>
                  </a:schemeClr>
                </a:solidFill>
              </a:rPr>
              <a:t>2024; Turner </a:t>
            </a:r>
            <a:r>
              <a:rPr lang="en-GB" sz="1800" i="1" dirty="0">
                <a:solidFill>
                  <a:schemeClr val="bg1">
                    <a:lumMod val="50000"/>
                  </a:schemeClr>
                </a:solidFill>
              </a:rPr>
              <a:t>et al., </a:t>
            </a:r>
            <a:r>
              <a:rPr lang="en-GB" sz="1800" dirty="0">
                <a:solidFill>
                  <a:schemeClr val="bg1">
                    <a:lumMod val="50000"/>
                  </a:schemeClr>
                </a:solidFill>
              </a:rPr>
              <a:t>2015)</a:t>
            </a:r>
          </a:p>
          <a:p>
            <a:pPr marL="0" indent="0">
              <a:buNone/>
            </a:pPr>
            <a:endParaRPr lang="en-GB" sz="2400" dirty="0"/>
          </a:p>
          <a:p>
            <a:pPr marL="0" indent="0">
              <a:buNone/>
            </a:pPr>
            <a:r>
              <a:rPr lang="en-GB" sz="2400" dirty="0"/>
              <a:t>Relatively strong athletes experience more PAPE. If a minority amongst weaker athletes, results can skew </a:t>
            </a:r>
          </a:p>
          <a:p>
            <a:pPr marL="0" indent="0">
              <a:buNone/>
            </a:pPr>
            <a:r>
              <a:rPr lang="en-GB" sz="1800" dirty="0">
                <a:solidFill>
                  <a:schemeClr val="bg1">
                    <a:lumMod val="50000"/>
                  </a:schemeClr>
                </a:solidFill>
              </a:rPr>
              <a:t>(Suchomel et al., 2016; Nickerson et al., 2018; Piper et al., 2020; Brink et al., 2022)</a:t>
            </a:r>
          </a:p>
          <a:p>
            <a:pPr marL="0" indent="0">
              <a:buNone/>
            </a:pPr>
            <a:endParaRPr lang="en-GB" sz="2400" dirty="0"/>
          </a:p>
          <a:p>
            <a:pPr marL="0" indent="0">
              <a:buNone/>
            </a:pPr>
            <a:r>
              <a:rPr lang="en-GB" sz="2400" dirty="0"/>
              <a:t>Protocol volume, specific exercise types, and lack of familiarisation sessions.</a:t>
            </a:r>
          </a:p>
          <a:p>
            <a:pPr marL="0" indent="0">
              <a:buNone/>
            </a:pPr>
            <a:r>
              <a:rPr lang="en-GB" sz="1700" dirty="0">
                <a:solidFill>
                  <a:schemeClr val="bg1">
                    <a:lumMod val="50000"/>
                  </a:schemeClr>
                </a:solidFill>
              </a:rPr>
              <a:t>(Akgül et al., 2024; Piper et al., 2020; Gil et al., 2019; Brink et al., 2022)</a:t>
            </a:r>
          </a:p>
          <a:p>
            <a:pPr marL="0" indent="0" algn="ctr">
              <a:buNone/>
            </a:pPr>
            <a:endParaRPr lang="en-GB" b="1" u="sng"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30643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1DE57AE-7B32-D486-EFFA-D2A0AD9A01EF}"/>
              </a:ext>
            </a:extLst>
          </p:cNvPr>
          <p:cNvGraphicFramePr>
            <a:graphicFrameLocks noGrp="1"/>
          </p:cNvGraphicFramePr>
          <p:nvPr>
            <p:extLst>
              <p:ext uri="{D42A27DB-BD31-4B8C-83A1-F6EECF244321}">
                <p14:modId xmlns:p14="http://schemas.microsoft.com/office/powerpoint/2010/main" val="2400806033"/>
              </p:ext>
            </p:extLst>
          </p:nvPr>
        </p:nvGraphicFramePr>
        <p:xfrm>
          <a:off x="939114" y="719664"/>
          <a:ext cx="9959546" cy="5537795"/>
        </p:xfrm>
        <a:graphic>
          <a:graphicData uri="http://schemas.openxmlformats.org/drawingml/2006/table">
            <a:tbl>
              <a:tblPr firstRow="1" bandRow="1">
                <a:tableStyleId>{F5AB1C69-6EDB-4FF4-983F-18BD219EF322}</a:tableStyleId>
              </a:tblPr>
              <a:tblGrid>
                <a:gridCol w="4979773">
                  <a:extLst>
                    <a:ext uri="{9D8B030D-6E8A-4147-A177-3AD203B41FA5}">
                      <a16:colId xmlns:a16="http://schemas.microsoft.com/office/drawing/2014/main" val="878335236"/>
                    </a:ext>
                  </a:extLst>
                </a:gridCol>
                <a:gridCol w="4979773">
                  <a:extLst>
                    <a:ext uri="{9D8B030D-6E8A-4147-A177-3AD203B41FA5}">
                      <a16:colId xmlns:a16="http://schemas.microsoft.com/office/drawing/2014/main" val="827334470"/>
                    </a:ext>
                  </a:extLst>
                </a:gridCol>
              </a:tblGrid>
              <a:tr h="1175125">
                <a:tc>
                  <a:txBody>
                    <a:bodyPr/>
                    <a:lstStyle/>
                    <a:p>
                      <a:pPr algn="ctr"/>
                      <a:r>
                        <a:rPr lang="en-GB" sz="2800" dirty="0"/>
                        <a:t>Current Study (No PAPE)</a:t>
                      </a:r>
                    </a:p>
                  </a:txBody>
                  <a:tcPr/>
                </a:tc>
                <a:tc>
                  <a:txBody>
                    <a:bodyPr/>
                    <a:lstStyle/>
                    <a:p>
                      <a:pPr algn="ctr"/>
                      <a:r>
                        <a:rPr lang="en-GB" sz="2800" dirty="0"/>
                        <a:t>Other Studies (Showed PAPE)</a:t>
                      </a:r>
                    </a:p>
                  </a:txBody>
                  <a:tcPr/>
                </a:tc>
                <a:extLst>
                  <a:ext uri="{0D108BD9-81ED-4DB2-BD59-A6C34878D82A}">
                    <a16:rowId xmlns:a16="http://schemas.microsoft.com/office/drawing/2014/main" val="2293433124"/>
                  </a:ext>
                </a:extLst>
              </a:tr>
              <a:tr h="1175125">
                <a:tc>
                  <a:txBody>
                    <a:bodyPr/>
                    <a:lstStyle/>
                    <a:p>
                      <a:pPr marL="285750" indent="-285750">
                        <a:lnSpc>
                          <a:spcPct val="150000"/>
                        </a:lnSpc>
                        <a:buFont typeface="Wingdings" pitchFamily="2" charset="2"/>
                        <a:buChar char="§"/>
                      </a:pPr>
                      <a:r>
                        <a:rPr lang="en-GB" sz="1800" dirty="0"/>
                        <a:t>Recreational</a:t>
                      </a:r>
                    </a:p>
                    <a:p>
                      <a:pPr marL="285750" indent="-285750">
                        <a:lnSpc>
                          <a:spcPct val="150000"/>
                        </a:lnSpc>
                        <a:buFont typeface="Wingdings" pitchFamily="2" charset="2"/>
                        <a:buChar char="§"/>
                      </a:pPr>
                      <a:r>
                        <a:rPr lang="en-GB" sz="1800" dirty="0"/>
                        <a:t>non-sprint</a:t>
                      </a:r>
                    </a:p>
                    <a:p>
                      <a:pPr marL="285750" indent="-285750">
                        <a:lnSpc>
                          <a:spcPct val="150000"/>
                        </a:lnSpc>
                        <a:buFont typeface="Wingdings" pitchFamily="2" charset="2"/>
                        <a:buChar char="§"/>
                      </a:pPr>
                      <a:r>
                        <a:rPr lang="en-GB" sz="1800" dirty="0"/>
                        <a:t>non-plyometric trained participants </a:t>
                      </a:r>
                      <a:endParaRPr lang="en-GB" dirty="0"/>
                    </a:p>
                  </a:txBody>
                  <a:tcPr/>
                </a:tc>
                <a:tc>
                  <a:txBody>
                    <a:bodyPr/>
                    <a:lstStyle/>
                    <a:p>
                      <a:pPr marL="285750" indent="-285750">
                        <a:lnSpc>
                          <a:spcPct val="150000"/>
                        </a:lnSpc>
                        <a:buFont typeface="Wingdings" pitchFamily="2" charset="2"/>
                        <a:buChar char="§"/>
                      </a:pPr>
                      <a:r>
                        <a:rPr lang="en-GB" dirty="0"/>
                        <a:t>Athletes competing at collegiate level</a:t>
                      </a:r>
                    </a:p>
                    <a:p>
                      <a:pPr marL="285750" indent="-285750">
                        <a:lnSpc>
                          <a:spcPct val="150000"/>
                        </a:lnSpc>
                        <a:buFont typeface="Wingdings" pitchFamily="2" charset="2"/>
                        <a:buChar char="§"/>
                      </a:pPr>
                      <a:r>
                        <a:rPr lang="en-GB" dirty="0"/>
                        <a:t>plyometric and sprint-trained (2+yr)</a:t>
                      </a:r>
                    </a:p>
                  </a:txBody>
                  <a:tcPr/>
                </a:tc>
                <a:extLst>
                  <a:ext uri="{0D108BD9-81ED-4DB2-BD59-A6C34878D82A}">
                    <a16:rowId xmlns:a16="http://schemas.microsoft.com/office/drawing/2014/main" val="1711515943"/>
                  </a:ext>
                </a:extLst>
              </a:tr>
              <a:tr h="1378550">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
                        <a:tabLst/>
                        <a:defRPr/>
                      </a:pPr>
                      <a:r>
                        <a:rPr lang="en-GB" sz="1800" dirty="0"/>
                        <a:t>Mixed levels of relative strength and power</a:t>
                      </a:r>
                    </a:p>
                    <a:p>
                      <a:pPr marL="285750" marR="0" lvl="0" indent="-285750" algn="l" defTabSz="914400" rtl="0" eaLnBrk="1" fontAlgn="auto" latinLnBrk="0" hangingPunct="1">
                        <a:lnSpc>
                          <a:spcPct val="150000"/>
                        </a:lnSpc>
                        <a:spcBef>
                          <a:spcPts val="0"/>
                        </a:spcBef>
                        <a:spcAft>
                          <a:spcPts val="0"/>
                        </a:spcAft>
                        <a:buClrTx/>
                        <a:buSzTx/>
                        <a:buFont typeface="Wingdings" pitchFamily="2" charset="2"/>
                        <a:buChar char="§"/>
                        <a:tabLst/>
                        <a:defRPr/>
                      </a:pPr>
                      <a:r>
                        <a:rPr lang="en-GB" sz="1800" dirty="0"/>
                        <a:t>mostly less RT trained.</a:t>
                      </a:r>
                      <a:endParaRPr lang="en-GB" dirty="0"/>
                    </a:p>
                  </a:txBody>
                  <a:tcPr/>
                </a:tc>
                <a:tc>
                  <a:txBody>
                    <a:bodyPr/>
                    <a:lstStyle/>
                    <a:p>
                      <a:pPr marL="285750" indent="-285750">
                        <a:lnSpc>
                          <a:spcPct val="150000"/>
                        </a:lnSpc>
                        <a:buFont typeface="Wingdings" pitchFamily="2" charset="2"/>
                        <a:buChar char="§"/>
                      </a:pPr>
                      <a:r>
                        <a:rPr lang="en-GB" dirty="0"/>
                        <a:t>More RT experience</a:t>
                      </a:r>
                    </a:p>
                    <a:p>
                      <a:pPr marL="285750" indent="-285750">
                        <a:lnSpc>
                          <a:spcPct val="150000"/>
                        </a:lnSpc>
                        <a:buFont typeface="Wingdings" pitchFamily="2" charset="2"/>
                        <a:buChar char="§"/>
                      </a:pPr>
                      <a:r>
                        <a:rPr lang="en-GB" dirty="0"/>
                        <a:t>Accustomed to recruiting high levels of force</a:t>
                      </a:r>
                    </a:p>
                  </a:txBody>
                  <a:tcPr/>
                </a:tc>
                <a:extLst>
                  <a:ext uri="{0D108BD9-81ED-4DB2-BD59-A6C34878D82A}">
                    <a16:rowId xmlns:a16="http://schemas.microsoft.com/office/drawing/2014/main" val="2157336511"/>
                  </a:ext>
                </a:extLst>
              </a:tr>
              <a:tr h="1500854">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
                        <a:tabLst/>
                        <a:defRPr/>
                      </a:pPr>
                      <a:r>
                        <a:rPr lang="en-GB" sz="1800" dirty="0"/>
                        <a:t>Low volume, </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
                        <a:tabLst/>
                        <a:defRPr/>
                      </a:pPr>
                      <a:endParaRPr lang="en-GB" sz="1800" dirty="0"/>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
                        <a:tabLst/>
                        <a:defRPr/>
                      </a:pPr>
                      <a:r>
                        <a:rPr lang="en-GB" sz="1800" dirty="0"/>
                        <a:t>and lack of familiarisation sessions.</a:t>
                      </a:r>
                    </a:p>
                    <a:p>
                      <a:endParaRPr lang="en-GB" dirty="0"/>
                    </a:p>
                  </a:txBody>
                  <a:tcPr/>
                </a:tc>
                <a:tc>
                  <a:txBody>
                    <a:bodyPr/>
                    <a:lstStyle/>
                    <a:p>
                      <a:pPr marL="285750" indent="-285750">
                        <a:lnSpc>
                          <a:spcPct val="150000"/>
                        </a:lnSpc>
                        <a:buFont typeface="Wingdings" pitchFamily="2" charset="2"/>
                        <a:buChar char="§"/>
                      </a:pPr>
                      <a:r>
                        <a:rPr lang="en-GB" dirty="0"/>
                        <a:t>All included 2+ familiarisation sessions</a:t>
                      </a:r>
                    </a:p>
                    <a:p>
                      <a:pPr marL="285750" indent="-285750">
                        <a:lnSpc>
                          <a:spcPct val="150000"/>
                        </a:lnSpc>
                        <a:buFont typeface="Wingdings" pitchFamily="2" charset="2"/>
                        <a:buChar char="§"/>
                      </a:pPr>
                      <a:r>
                        <a:rPr lang="en-GB" dirty="0"/>
                        <a:t>Some studies included more sprints, even control group improving, possibly contributing to PAPE manifestation.</a:t>
                      </a:r>
                    </a:p>
                  </a:txBody>
                  <a:tcPr/>
                </a:tc>
                <a:extLst>
                  <a:ext uri="{0D108BD9-81ED-4DB2-BD59-A6C34878D82A}">
                    <a16:rowId xmlns:a16="http://schemas.microsoft.com/office/drawing/2014/main" val="4016761289"/>
                  </a:ext>
                </a:extLst>
              </a:tr>
            </a:tbl>
          </a:graphicData>
        </a:graphic>
      </p:graphicFrame>
    </p:spTree>
    <p:extLst>
      <p:ext uri="{BB962C8B-B14F-4D97-AF65-F5344CB8AC3E}">
        <p14:creationId xmlns:p14="http://schemas.microsoft.com/office/powerpoint/2010/main" val="901996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BDB96A-BB6D-944C-6DFB-E548BCE5B243}"/>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27326D-5500-6F95-44A1-B329885C37E9}"/>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Conclusion + Practical Implications</a:t>
            </a:r>
          </a:p>
        </p:txBody>
      </p:sp>
      <p:pic>
        <p:nvPicPr>
          <p:cNvPr id="14" name="Graphic 13" descr="Books">
            <a:extLst>
              <a:ext uri="{FF2B5EF4-FFF2-40B4-BE49-F238E27FC236}">
                <a16:creationId xmlns:a16="http://schemas.microsoft.com/office/drawing/2014/main" id="{766A3C32-561C-9EE7-37D3-047E9825CFB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7549" y="2776619"/>
            <a:ext cx="1289051" cy="1289051"/>
          </a:xfrm>
          <a:prstGeom prst="rect">
            <a:avLst/>
          </a:prstGeom>
        </p:spPr>
      </p:pic>
      <p:pic>
        <p:nvPicPr>
          <p:cNvPr id="16" name="Graphic 15" descr="Books">
            <a:extLst>
              <a:ext uri="{FF2B5EF4-FFF2-40B4-BE49-F238E27FC236}">
                <a16:creationId xmlns:a16="http://schemas.microsoft.com/office/drawing/2014/main" id="{FC0EF9E3-5076-49E5-AC0F-6EA2A3876B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63866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C839F7-6F4F-3037-80A2-C732084A05B7}"/>
            </a:ext>
          </a:extLst>
        </p:cNvPr>
        <p:cNvGrpSpPr/>
        <p:nvPr/>
      </p:nvGrpSpPr>
      <p:grpSpPr>
        <a:xfrm>
          <a:off x="0" y="0"/>
          <a:ext cx="0" cy="0"/>
          <a:chOff x="0" y="0"/>
          <a:chExt cx="0" cy="0"/>
        </a:xfrm>
      </p:grpSpPr>
      <p:sp>
        <p:nvSpPr>
          <p:cNvPr id="8199" name="Rectangle 819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B84E1-9A59-A569-1EB3-22096750B6F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Reflection</a:t>
            </a:r>
            <a:endParaRPr lang="en-US" sz="3200" kern="1200" dirty="0">
              <a:solidFill>
                <a:schemeClr val="bg1"/>
              </a:solidFill>
              <a:latin typeface="+mj-lt"/>
              <a:ea typeface="+mj-ea"/>
              <a:cs typeface="+mj-cs"/>
            </a:endParaRPr>
          </a:p>
        </p:txBody>
      </p:sp>
      <p:pic>
        <p:nvPicPr>
          <p:cNvPr id="8194" name="Picture 2" descr="Reflective Practice: Thinking About the Way You Do Things – Effectiviology">
            <a:extLst>
              <a:ext uri="{FF2B5EF4-FFF2-40B4-BE49-F238E27FC236}">
                <a16:creationId xmlns:a16="http://schemas.microsoft.com/office/drawing/2014/main" id="{5B2A54F9-6C05-B0CB-8E1E-6A9D7E5510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668388" y="1675227"/>
            <a:ext cx="6855224"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0962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A05D79-456B-893A-263D-BD91DC423A95}"/>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031E8-A72E-EA09-05D0-4E44ADCE427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References</a:t>
            </a:r>
          </a:p>
        </p:txBody>
      </p:sp>
      <p:sp>
        <p:nvSpPr>
          <p:cNvPr id="4" name="Content Placeholder 3">
            <a:extLst>
              <a:ext uri="{FF2B5EF4-FFF2-40B4-BE49-F238E27FC236}">
                <a16:creationId xmlns:a16="http://schemas.microsoft.com/office/drawing/2014/main" id="{E701BA42-F567-9888-FA47-61F9C8B6BFCE}"/>
              </a:ext>
            </a:extLst>
          </p:cNvPr>
          <p:cNvSpPr>
            <a:spLocks noGrp="1"/>
          </p:cNvSpPr>
          <p:nvPr>
            <p:ph idx="1"/>
          </p:nvPr>
        </p:nvSpPr>
        <p:spPr/>
        <p:txBody>
          <a:bodyPr>
            <a:normAutofit fontScale="32500" lnSpcReduction="20000"/>
          </a:bodyPr>
          <a:lstStyle/>
          <a:p>
            <a:r>
              <a:rPr lang="en-GB" dirty="0"/>
              <a:t>Akgül, M.Ş, </a:t>
            </a:r>
            <a:r>
              <a:rPr lang="en-GB" dirty="0" err="1"/>
              <a:t>Tohănean</a:t>
            </a:r>
            <a:r>
              <a:rPr lang="en-GB" dirty="0"/>
              <a:t>, D.I., Akçay, N., Păun, L.I., Çetin, T., Uysal, H.Ş and Alexe, C.I. (2024) 'Effects of Different Intensities of Post-Activation Performance Enhancement Protocols on Repeated Sprint Ability in Male Soccer Players: A Randomized Crossover Trial', </a:t>
            </a:r>
            <a:r>
              <a:rPr lang="en-GB" i="1" dirty="0"/>
              <a:t>Applied sciences, </a:t>
            </a:r>
            <a:r>
              <a:rPr lang="en-GB" dirty="0"/>
              <a:t>14(23), pp. 11269 Available at: </a:t>
            </a:r>
            <a:r>
              <a:rPr lang="en-GB" dirty="0">
                <a:hlinkClick r:id="rId3"/>
              </a:rPr>
              <a:t>https://doi.org/10.3390/app142311269</a:t>
            </a:r>
            <a:r>
              <a:rPr lang="en-GB" dirty="0"/>
              <a:t>.</a:t>
            </a:r>
          </a:p>
          <a:p>
            <a:r>
              <a:rPr lang="en-GB" dirty="0"/>
              <a:t>Brink, N.J., Constantinou, D. and Torres, G. (2022) '</a:t>
            </a:r>
            <a:r>
              <a:rPr lang="en-GB" dirty="0" err="1"/>
              <a:t>Postactivation</a:t>
            </a:r>
            <a:r>
              <a:rPr lang="en-GB" dirty="0"/>
              <a:t> performance enhancement (PAPE) of sprint acceleration performance', </a:t>
            </a:r>
            <a:r>
              <a:rPr lang="en-GB" i="1" dirty="0"/>
              <a:t>European journal of sport science, </a:t>
            </a:r>
            <a:r>
              <a:rPr lang="en-GB" dirty="0"/>
              <a:t>22(9), pp. 1411–1417 Available at: </a:t>
            </a:r>
            <a:r>
              <a:rPr lang="en-GB" dirty="0">
                <a:hlinkClick r:id="rId4"/>
              </a:rPr>
              <a:t>https://doi.org/10.1080/17461391.2021.1955012</a:t>
            </a:r>
            <a:r>
              <a:rPr lang="en-GB" dirty="0"/>
              <a:t>.</a:t>
            </a:r>
          </a:p>
          <a:p>
            <a:r>
              <a:rPr lang="en-GB" dirty="0"/>
              <a:t>Chen, L., Lim, J., Thapa, R.K. and SMK, H. (2024) 'Effects of Deadlift vs. Back Squat as Post-activation Performance Enhancement Protocols on Vertical Jump Performance of Competitive Male Basketball Players', </a:t>
            </a:r>
            <a:r>
              <a:rPr lang="en-GB" i="1" dirty="0"/>
              <a:t>Journal of science in sport and exercise (Online), </a:t>
            </a:r>
            <a:r>
              <a:rPr lang="en-GB" dirty="0"/>
              <a:t>Available at: </a:t>
            </a:r>
            <a:r>
              <a:rPr lang="en-GB" dirty="0">
                <a:hlinkClick r:id="rId5"/>
              </a:rPr>
              <a:t>https://doi.org/10.1007/s42978-024-00290-z</a:t>
            </a:r>
            <a:r>
              <a:rPr lang="en-GB" dirty="0"/>
              <a:t>.</a:t>
            </a:r>
          </a:p>
          <a:p>
            <a:r>
              <a:rPr lang="en-GB" dirty="0"/>
              <a:t>Gil, M.H., Neiva, H.P., Garrido, N.D., Aidar, F.J., Cirilo-Sousa, M., Marques, M.C. and Marinho, D.A. (2019) 'The Effect of Ballistic Exercise as Pre-Activation for 100 m Sprints', </a:t>
            </a:r>
            <a:r>
              <a:rPr lang="en-GB" i="1" dirty="0"/>
              <a:t>International journal of environmental research and public health, </a:t>
            </a:r>
            <a:r>
              <a:rPr lang="en-GB" dirty="0"/>
              <a:t>16(10), pp. 1850 Available at: </a:t>
            </a:r>
            <a:r>
              <a:rPr lang="en-GB" dirty="0">
                <a:hlinkClick r:id="rId6"/>
              </a:rPr>
              <a:t>https://doi.org/10.3390/ijerph16101850</a:t>
            </a:r>
            <a:r>
              <a:rPr lang="en-GB" dirty="0"/>
              <a:t>.</a:t>
            </a:r>
          </a:p>
          <a:p>
            <a:r>
              <a:rPr lang="en-GB" dirty="0" err="1"/>
              <a:t>Kartages</a:t>
            </a:r>
            <a:r>
              <a:rPr lang="en-GB" dirty="0"/>
              <a:t>, K., Wilson, G.C., </a:t>
            </a:r>
            <a:r>
              <a:rPr lang="en-GB" dirty="0" err="1"/>
              <a:t>Fornusek</a:t>
            </a:r>
            <a:r>
              <a:rPr lang="en-GB" dirty="0"/>
              <a:t>, C., Halaki, M. and Hackett, D.A. (2019) 'Acute Effect of Kettlebell Swings on Sprint Performance', </a:t>
            </a:r>
            <a:r>
              <a:rPr lang="en-GB" i="1" dirty="0"/>
              <a:t>Sports (Basel), </a:t>
            </a:r>
            <a:r>
              <a:rPr lang="en-GB" dirty="0"/>
              <a:t>7(2), pp. 36 Available at: </a:t>
            </a:r>
            <a:r>
              <a:rPr lang="en-GB" dirty="0">
                <a:hlinkClick r:id="rId7"/>
              </a:rPr>
              <a:t>https://doi.org/10.3390/sports7020036</a:t>
            </a:r>
            <a:r>
              <a:rPr lang="en-GB" dirty="0"/>
              <a:t>.</a:t>
            </a:r>
          </a:p>
          <a:p>
            <a:r>
              <a:rPr lang="en-GB" dirty="0"/>
              <a:t>Mohamed, A.L., Mohamed, A.L., Turki, O., Turki, O., </a:t>
            </a:r>
            <a:r>
              <a:rPr lang="en-GB" dirty="0" err="1"/>
              <a:t>Racil</a:t>
            </a:r>
            <a:r>
              <a:rPr lang="en-GB" dirty="0"/>
              <a:t>, G., </a:t>
            </a:r>
            <a:r>
              <a:rPr lang="en-GB" dirty="0" err="1"/>
              <a:t>Racil</a:t>
            </a:r>
            <a:r>
              <a:rPr lang="en-GB" dirty="0"/>
              <a:t>, G., Larion, A., Mohamed, S.C., Mohamed, S.C., Helmi, B.S., Khalifa, R., Khalifa, R., Chamari, K. and </a:t>
            </a:r>
            <a:r>
              <a:rPr lang="en-GB" dirty="0" err="1"/>
              <a:t>Padulo</a:t>
            </a:r>
            <a:r>
              <a:rPr lang="en-GB" dirty="0"/>
              <a:t>, J. (2023) 'A 3-min weighted vests re-warmups induce sprint performance enhancements at the start of the second half of a soccer match-play', </a:t>
            </a:r>
            <a:r>
              <a:rPr lang="en-GB" i="1" dirty="0"/>
              <a:t>Frontiers in physiology, </a:t>
            </a:r>
            <a:r>
              <a:rPr lang="en-GB" dirty="0"/>
              <a:t>14 Available at: </a:t>
            </a:r>
            <a:r>
              <a:rPr lang="en-GB" dirty="0">
                <a:hlinkClick r:id="rId8"/>
              </a:rPr>
              <a:t>https://doi.org/10.3389/fphys.2023.1173991</a:t>
            </a:r>
            <a:r>
              <a:rPr lang="en-GB" dirty="0"/>
              <a:t>.</a:t>
            </a:r>
          </a:p>
          <a:p>
            <a:r>
              <a:rPr lang="en-GB" dirty="0"/>
              <a:t>Nickerson, B.S., Mangine, G.T., Williams, T.D. and Martinez, I.A. (2018) 'Effect of cluster set warm-up configurations on sprint performance in collegiate male soccer players', </a:t>
            </a:r>
            <a:r>
              <a:rPr lang="en-GB" i="1" dirty="0"/>
              <a:t>Applied physiology, nutrition, and metabolism, </a:t>
            </a:r>
            <a:r>
              <a:rPr lang="en-GB" dirty="0"/>
              <a:t>43(6), pp. 625–630 Available at: </a:t>
            </a:r>
            <a:r>
              <a:rPr lang="en-GB" dirty="0">
                <a:hlinkClick r:id="rId9"/>
              </a:rPr>
              <a:t>https://doi.org/10.1139/apnm-2017-0610</a:t>
            </a:r>
            <a:r>
              <a:rPr lang="en-GB" dirty="0"/>
              <a:t>.</a:t>
            </a:r>
          </a:p>
          <a:p>
            <a:r>
              <a:rPr lang="en-GB" dirty="0"/>
              <a:t>Piper, A.D., Joubert, D.P., Jones, E.J. and Whitehead, M.T. (2020) 'Comparison of Post-Activation Potentiating Stimuli on Jump and Sprint Performance', </a:t>
            </a:r>
            <a:r>
              <a:rPr lang="en-GB" i="1" dirty="0"/>
              <a:t>International journal of exercise science, </a:t>
            </a:r>
            <a:r>
              <a:rPr lang="en-GB" dirty="0"/>
              <a:t>13(4), pp. 539–553 Available at: </a:t>
            </a:r>
            <a:r>
              <a:rPr lang="en-GB" dirty="0">
                <a:hlinkClick r:id="rId10"/>
              </a:rPr>
              <a:t>https://doi.org/10.70252/RPEZ7761</a:t>
            </a:r>
            <a:r>
              <a:rPr lang="en-GB" dirty="0"/>
              <a:t>.</a:t>
            </a:r>
          </a:p>
          <a:p>
            <a:r>
              <a:rPr lang="en-GB" dirty="0" err="1"/>
              <a:t>Rumini</a:t>
            </a:r>
            <a:r>
              <a:rPr lang="en-GB" dirty="0"/>
              <a:t>, Adi, S. and Kusuma, D.W.Y. (2024) 'The Mechanics of Speed: A Systematic Literature Review on Athletic Sprint Techniques', </a:t>
            </a:r>
            <a:r>
              <a:rPr lang="en-GB" i="1" dirty="0" err="1"/>
              <a:t>Teorìâ</a:t>
            </a:r>
            <a:r>
              <a:rPr lang="en-GB" i="1" dirty="0"/>
              <a:t> ta </a:t>
            </a:r>
            <a:r>
              <a:rPr lang="en-GB" i="1" dirty="0" err="1"/>
              <a:t>metodika</a:t>
            </a:r>
            <a:r>
              <a:rPr lang="en-GB" i="1" dirty="0"/>
              <a:t> </a:t>
            </a:r>
            <a:r>
              <a:rPr lang="en-GB" i="1" dirty="0" err="1"/>
              <a:t>fìzičnogo</a:t>
            </a:r>
            <a:r>
              <a:rPr lang="en-GB" i="1" dirty="0"/>
              <a:t> </a:t>
            </a:r>
            <a:r>
              <a:rPr lang="en-GB" i="1" dirty="0" err="1"/>
              <a:t>vihovannâ</a:t>
            </a:r>
            <a:r>
              <a:rPr lang="en-GB" i="1" dirty="0"/>
              <a:t>, </a:t>
            </a:r>
            <a:r>
              <a:rPr lang="en-GB" dirty="0"/>
              <a:t>24(6), pp. 990–996 Available at: </a:t>
            </a:r>
            <a:r>
              <a:rPr lang="en-GB" dirty="0">
                <a:hlinkClick r:id="rId11"/>
              </a:rPr>
              <a:t>https://doi.org/10.17309/tmfv.2024.6.17</a:t>
            </a:r>
            <a:r>
              <a:rPr lang="en-GB" dirty="0"/>
              <a:t>.</a:t>
            </a:r>
          </a:p>
          <a:p>
            <a:r>
              <a:rPr lang="en-GB" dirty="0"/>
              <a:t>Suchomel, T.J., Nimphius, S. and Stone, M.H. (2016) 'The Importance of Muscular Strength in Athletic Performance', </a:t>
            </a:r>
            <a:r>
              <a:rPr lang="en-GB" i="1" dirty="0"/>
              <a:t>Sports medicine (Auckland), </a:t>
            </a:r>
            <a:r>
              <a:rPr lang="en-GB" dirty="0"/>
              <a:t>46(10), pp. 1419–1449 Available at: </a:t>
            </a:r>
            <a:r>
              <a:rPr lang="en-GB" dirty="0">
                <a:hlinkClick r:id="rId12"/>
              </a:rPr>
              <a:t>https://doi.org/10.1007/s40279-016-0486-0</a:t>
            </a:r>
            <a:r>
              <a:rPr lang="en-GB" dirty="0"/>
              <a:t>.</a:t>
            </a:r>
          </a:p>
          <a:p>
            <a:r>
              <a:rPr lang="en-GB" dirty="0"/>
              <a:t>Suchomel, T.J., Sato, K., DeWeese, B.H., Ebben, W.P. and Stone, M.H. (2016) 'Potentiation following ballistic and </a:t>
            </a:r>
            <a:r>
              <a:rPr lang="en-GB" dirty="0" err="1"/>
              <a:t>nonballistic</a:t>
            </a:r>
            <a:r>
              <a:rPr lang="en-GB" dirty="0"/>
              <a:t> complexes: The effect of strength level', </a:t>
            </a:r>
            <a:r>
              <a:rPr lang="en-GB" i="1" dirty="0"/>
              <a:t>The Journal of Strength &amp; Conditioning Research, </a:t>
            </a:r>
            <a:r>
              <a:rPr lang="en-GB" dirty="0"/>
              <a:t>30(7), pp. 1825–1833.</a:t>
            </a:r>
          </a:p>
          <a:p>
            <a:r>
              <a:rPr lang="en-GB" dirty="0"/>
              <a:t>Turner, A.P., Bellhouse, S., Kilduff, L.P. and Russell, M. (2015) '</a:t>
            </a:r>
            <a:r>
              <a:rPr lang="en-GB" dirty="0" err="1"/>
              <a:t>Postactivation</a:t>
            </a:r>
            <a:r>
              <a:rPr lang="en-GB" dirty="0"/>
              <a:t> potentiation of sprint acceleration performance using plyometric exercise', </a:t>
            </a:r>
            <a:r>
              <a:rPr lang="en-GB" i="1" dirty="0"/>
              <a:t>The Journal of Strength &amp; Conditioning Research, </a:t>
            </a:r>
            <a:r>
              <a:rPr lang="en-GB" dirty="0"/>
              <a:t>29(2), pp. 343–350.</a:t>
            </a:r>
          </a:p>
          <a:p>
            <a:r>
              <a:rPr lang="en-GB" dirty="0"/>
              <a:t>Yuan, Z., Liao, K., Zhang, Y., Han, M., Bishop, C., Chen, Z., Zhang, X., Zhang, G. and Li, Y. (2023) 'Optimal velocity loss threshold for inducing post activation potentiation in track and field athletes', </a:t>
            </a:r>
            <a:r>
              <a:rPr lang="en-GB" i="1" dirty="0"/>
              <a:t>Biology of sport, </a:t>
            </a:r>
            <a:r>
              <a:rPr lang="en-GB" dirty="0"/>
              <a:t>40(2), pp. 603–609 Available at: </a:t>
            </a:r>
            <a:r>
              <a:rPr lang="en-GB" dirty="0">
                <a:hlinkClick r:id="rId13"/>
              </a:rPr>
              <a:t>https://doi.org/10.5114/biolsport.2023.119284</a:t>
            </a:r>
            <a:r>
              <a:rPr lang="en-GB" dirty="0"/>
              <a:t>.</a:t>
            </a:r>
          </a:p>
          <a:p>
            <a:endParaRPr lang="en-GB" dirty="0"/>
          </a:p>
        </p:txBody>
      </p:sp>
    </p:spTree>
    <p:extLst>
      <p:ext uri="{BB962C8B-B14F-4D97-AF65-F5344CB8AC3E}">
        <p14:creationId xmlns:p14="http://schemas.microsoft.com/office/powerpoint/2010/main" val="42446712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5810</TotalTime>
  <Words>2234</Words>
  <Application>Microsoft Macintosh PowerPoint</Application>
  <PresentationFormat>Widescreen</PresentationFormat>
  <Paragraphs>125</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Times New Roman</vt:lpstr>
      <vt:lpstr>Wingdings</vt:lpstr>
      <vt:lpstr>Office Theme</vt:lpstr>
      <vt:lpstr>Does a Resistance or Plyometrics Exercise Elicit Post Activation Performance Enhancement in Subsequent Sprint Acceleration Performance? </vt:lpstr>
      <vt:lpstr>Introduction</vt:lpstr>
      <vt:lpstr>Aims of Study</vt:lpstr>
      <vt:lpstr>Methods</vt:lpstr>
      <vt:lpstr>Methods</vt:lpstr>
      <vt:lpstr>Methods</vt:lpstr>
      <vt:lpstr>Results</vt:lpstr>
      <vt:lpstr>Discussion</vt:lpstr>
      <vt:lpstr>PowerPoint Presentation</vt:lpstr>
      <vt:lpstr>Conclusion + Practical Implications</vt:lpstr>
      <vt:lpstr>Reflection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Cameron James (2220841)</dc:creator>
  <cp:lastModifiedBy>Cameron James (2220841)</cp:lastModifiedBy>
  <cp:revision>37</cp:revision>
  <dcterms:created xsi:type="dcterms:W3CDTF">2025-06-02T11:15:45Z</dcterms:created>
  <dcterms:modified xsi:type="dcterms:W3CDTF">2025-06-06T12:06:23Z</dcterms:modified>
</cp:coreProperties>
</file>