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20" r:id="rId1"/>
  </p:sldMasterIdLst>
  <p:notesMasterIdLst>
    <p:notesMasterId r:id="rId5"/>
  </p:notesMasterIdLst>
  <p:sldIdLst>
    <p:sldId id="261" r:id="rId2"/>
    <p:sldId id="259" r:id="rId3"/>
    <p:sldId id="260" r:id="rId4"/>
  </p:sldIdLst>
  <p:sldSz cx="23042563" cy="17281525"/>
  <p:notesSz cx="6858000" cy="9144000"/>
  <p:embeddedFontLst>
    <p:embeddedFont>
      <p:font typeface="Calibri" pitchFamily="34" charset="0"/>
      <p:regular r:id="rId6"/>
      <p:bold r:id="rId7"/>
      <p:italic r:id="rId8"/>
      <p:boldItalic r:id="rId9"/>
    </p:embeddedFont>
    <p:embeddedFont>
      <p:font typeface="Inconsolata" charset="0"/>
      <p:regular r:id="rId10"/>
      <p:bold r:id="rId11"/>
    </p:embeddedFont>
    <p:embeddedFont>
      <p:font typeface="Space Mono" charset="0"/>
      <p:regular r:id="rId12"/>
      <p:bold r:id="rId13"/>
      <p:italic r:id="rId14"/>
      <p:bold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C0E0FF55-2E2D-4A43-9198-3838A7279074}">
  <a:tblStyle styleId="{C0E0FF55-2E2D-4A43-9198-3838A727907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605" autoAdjust="0"/>
    <p:restoredTop sz="94660"/>
  </p:normalViewPr>
  <p:slideViewPr>
    <p:cSldViewPr snapToGrid="0">
      <p:cViewPr>
        <p:scale>
          <a:sx n="30" d="100"/>
          <a:sy n="30" d="100"/>
        </p:scale>
        <p:origin x="-960" y="210"/>
      </p:cViewPr>
      <p:guideLst>
        <p:guide orient="horz" pos="5443"/>
        <p:guide pos="725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font" Target="fonts/font8.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font" Target="fonts/font7.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font" Target="fonts/font6.fntdata"/><Relationship Id="rId5" Type="http://schemas.openxmlformats.org/officeDocument/2006/relationships/notesMaster" Target="notesMasters/notesMaster1.xml"/><Relationship Id="rId15" Type="http://schemas.openxmlformats.org/officeDocument/2006/relationships/font" Target="fonts/font10.fntdata"/><Relationship Id="rId10" Type="http://schemas.openxmlformats.org/officeDocument/2006/relationships/font" Target="fonts/font5.fntdata"/><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font" Target="fonts/font4.fntdata"/><Relationship Id="rId14" Type="http://schemas.openxmlformats.org/officeDocument/2006/relationships/font" Target="fonts/font9.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57384445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12f5de62cfd_0_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12f5de62cfd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28192" y="5368485"/>
            <a:ext cx="19586179" cy="3704327"/>
          </a:xfrm>
        </p:spPr>
        <p:txBody>
          <a:bodyPr/>
          <a:lstStyle/>
          <a:p>
            <a:r>
              <a:rPr lang="en-US" smtClean="0"/>
              <a:t>Click to edit Master title style</a:t>
            </a:r>
            <a:endParaRPr lang="en-GB"/>
          </a:p>
        </p:txBody>
      </p:sp>
      <p:sp>
        <p:nvSpPr>
          <p:cNvPr id="3" name="Subtitle 2"/>
          <p:cNvSpPr>
            <a:spLocks noGrp="1"/>
          </p:cNvSpPr>
          <p:nvPr>
            <p:ph type="subTitle" idx="1"/>
          </p:nvPr>
        </p:nvSpPr>
        <p:spPr>
          <a:xfrm>
            <a:off x="3456385" y="9792864"/>
            <a:ext cx="16129794" cy="4416390"/>
          </a:xfrm>
        </p:spPr>
        <p:txBody>
          <a:bodyPr/>
          <a:lstStyle>
            <a:lvl1pPr marL="0" indent="0" algn="ctr">
              <a:buNone/>
              <a:defRPr>
                <a:solidFill>
                  <a:schemeClr val="tx1">
                    <a:tint val="75000"/>
                  </a:schemeClr>
                </a:solidFill>
              </a:defRPr>
            </a:lvl1pPr>
            <a:lvl2pPr marL="1151614" indent="0" algn="ctr">
              <a:buNone/>
              <a:defRPr>
                <a:solidFill>
                  <a:schemeClr val="tx1">
                    <a:tint val="75000"/>
                  </a:schemeClr>
                </a:solidFill>
              </a:defRPr>
            </a:lvl2pPr>
            <a:lvl3pPr marL="2303239" indent="0" algn="ctr">
              <a:buNone/>
              <a:defRPr>
                <a:solidFill>
                  <a:schemeClr val="tx1">
                    <a:tint val="75000"/>
                  </a:schemeClr>
                </a:solidFill>
              </a:defRPr>
            </a:lvl3pPr>
            <a:lvl4pPr marL="3454864" indent="0" algn="ctr">
              <a:buNone/>
              <a:defRPr>
                <a:solidFill>
                  <a:schemeClr val="tx1">
                    <a:tint val="75000"/>
                  </a:schemeClr>
                </a:solidFill>
              </a:defRPr>
            </a:lvl4pPr>
            <a:lvl5pPr marL="4606481" indent="0" algn="ctr">
              <a:buNone/>
              <a:defRPr>
                <a:solidFill>
                  <a:schemeClr val="tx1">
                    <a:tint val="75000"/>
                  </a:schemeClr>
                </a:solidFill>
              </a:defRPr>
            </a:lvl5pPr>
            <a:lvl6pPr marL="5758103" indent="0" algn="ctr">
              <a:buNone/>
              <a:defRPr>
                <a:solidFill>
                  <a:schemeClr val="tx1">
                    <a:tint val="75000"/>
                  </a:schemeClr>
                </a:solidFill>
              </a:defRPr>
            </a:lvl6pPr>
            <a:lvl7pPr marL="6909725" indent="0" algn="ctr">
              <a:buNone/>
              <a:defRPr>
                <a:solidFill>
                  <a:schemeClr val="tx1">
                    <a:tint val="75000"/>
                  </a:schemeClr>
                </a:solidFill>
              </a:defRPr>
            </a:lvl7pPr>
            <a:lvl8pPr marL="8061342" indent="0" algn="ctr">
              <a:buNone/>
              <a:defRPr>
                <a:solidFill>
                  <a:schemeClr val="tx1">
                    <a:tint val="75000"/>
                  </a:schemeClr>
                </a:solidFill>
              </a:defRPr>
            </a:lvl8pPr>
            <a:lvl9pPr marL="9212966"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D0065BE-0657-4A47-90AD-C21C55E16B19}" type="datetime4">
              <a:rPr lang="en-US" smtClean="0"/>
              <a:pPr/>
              <a:t>July 20,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409741061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BB8AF-C16A-4836-A92D-61834B5F0BA5}" type="datetime4">
              <a:rPr lang="en-US" smtClean="0"/>
              <a:pPr/>
              <a:t>July 20,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364695643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0203" y="11104991"/>
            <a:ext cx="19586179" cy="3432303"/>
          </a:xfrm>
        </p:spPr>
        <p:txBody>
          <a:bodyPr anchor="t"/>
          <a:lstStyle>
            <a:lvl1pPr algn="l">
              <a:defRPr sz="10100" b="1" cap="all"/>
            </a:lvl1pPr>
          </a:lstStyle>
          <a:p>
            <a:r>
              <a:rPr lang="en-US" smtClean="0"/>
              <a:t>Click to edit Master title style</a:t>
            </a:r>
            <a:endParaRPr lang="en-GB"/>
          </a:p>
        </p:txBody>
      </p:sp>
      <p:sp>
        <p:nvSpPr>
          <p:cNvPr id="3" name="Text Placeholder 2"/>
          <p:cNvSpPr>
            <a:spLocks noGrp="1"/>
          </p:cNvSpPr>
          <p:nvPr>
            <p:ph type="body" idx="1"/>
          </p:nvPr>
        </p:nvSpPr>
        <p:spPr>
          <a:xfrm>
            <a:off x="1820203" y="7324649"/>
            <a:ext cx="19586179" cy="3780332"/>
          </a:xfrm>
        </p:spPr>
        <p:txBody>
          <a:bodyPr anchor="b"/>
          <a:lstStyle>
            <a:lvl1pPr marL="0" indent="0">
              <a:buNone/>
              <a:defRPr sz="5000">
                <a:solidFill>
                  <a:schemeClr val="tx1">
                    <a:tint val="75000"/>
                  </a:schemeClr>
                </a:solidFill>
              </a:defRPr>
            </a:lvl1pPr>
            <a:lvl2pPr marL="1151614" indent="0">
              <a:buNone/>
              <a:defRPr sz="4500">
                <a:solidFill>
                  <a:schemeClr val="tx1">
                    <a:tint val="75000"/>
                  </a:schemeClr>
                </a:solidFill>
              </a:defRPr>
            </a:lvl2pPr>
            <a:lvl3pPr marL="2303239" indent="0">
              <a:buNone/>
              <a:defRPr sz="4000">
                <a:solidFill>
                  <a:schemeClr val="tx1">
                    <a:tint val="75000"/>
                  </a:schemeClr>
                </a:solidFill>
              </a:defRPr>
            </a:lvl3pPr>
            <a:lvl4pPr marL="3454864" indent="0">
              <a:buNone/>
              <a:defRPr sz="3500">
                <a:solidFill>
                  <a:schemeClr val="tx1">
                    <a:tint val="75000"/>
                  </a:schemeClr>
                </a:solidFill>
              </a:defRPr>
            </a:lvl4pPr>
            <a:lvl5pPr marL="4606481" indent="0">
              <a:buNone/>
              <a:defRPr sz="3500">
                <a:solidFill>
                  <a:schemeClr val="tx1">
                    <a:tint val="75000"/>
                  </a:schemeClr>
                </a:solidFill>
              </a:defRPr>
            </a:lvl5pPr>
            <a:lvl6pPr marL="5758103" indent="0">
              <a:buNone/>
              <a:defRPr sz="3500">
                <a:solidFill>
                  <a:schemeClr val="tx1">
                    <a:tint val="75000"/>
                  </a:schemeClr>
                </a:solidFill>
              </a:defRPr>
            </a:lvl6pPr>
            <a:lvl7pPr marL="6909725" indent="0">
              <a:buNone/>
              <a:defRPr sz="3500">
                <a:solidFill>
                  <a:schemeClr val="tx1">
                    <a:tint val="75000"/>
                  </a:schemeClr>
                </a:solidFill>
              </a:defRPr>
            </a:lvl7pPr>
            <a:lvl8pPr marL="8061342" indent="0">
              <a:buNone/>
              <a:defRPr sz="3500">
                <a:solidFill>
                  <a:schemeClr val="tx1">
                    <a:tint val="75000"/>
                  </a:schemeClr>
                </a:solidFill>
              </a:defRPr>
            </a:lvl8pPr>
            <a:lvl9pPr marL="9212966" indent="0">
              <a:buNone/>
              <a:defRPr sz="35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July 20,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44277942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52128" y="4032359"/>
            <a:ext cx="10177132" cy="11405008"/>
          </a:xfrm>
        </p:spPr>
        <p:txBody>
          <a:bodyPr/>
          <a:lstStyle>
            <a:lvl1pPr>
              <a:defRPr sz="7100"/>
            </a:lvl1pPr>
            <a:lvl2pPr>
              <a:defRPr sz="6000"/>
            </a:lvl2pPr>
            <a:lvl3pPr>
              <a:defRPr sz="5000"/>
            </a:lvl3pPr>
            <a:lvl4pPr>
              <a:defRPr sz="4500"/>
            </a:lvl4pPr>
            <a:lvl5pPr>
              <a:defRPr sz="4500"/>
            </a:lvl5pPr>
            <a:lvl6pPr>
              <a:defRPr sz="4500"/>
            </a:lvl6pPr>
            <a:lvl7pPr>
              <a:defRPr sz="4500"/>
            </a:lvl7pPr>
            <a:lvl8pPr>
              <a:defRPr sz="4500"/>
            </a:lvl8pPr>
            <a:lvl9pPr>
              <a:defRPr sz="4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11713303" y="4032359"/>
            <a:ext cx="10177132" cy="11405008"/>
          </a:xfrm>
        </p:spPr>
        <p:txBody>
          <a:bodyPr/>
          <a:lstStyle>
            <a:lvl1pPr>
              <a:defRPr sz="7100"/>
            </a:lvl1pPr>
            <a:lvl2pPr>
              <a:defRPr sz="6000"/>
            </a:lvl2pPr>
            <a:lvl3pPr>
              <a:defRPr sz="5000"/>
            </a:lvl3pPr>
            <a:lvl4pPr>
              <a:defRPr sz="4500"/>
            </a:lvl4pPr>
            <a:lvl5pPr>
              <a:defRPr sz="4500"/>
            </a:lvl5pPr>
            <a:lvl6pPr>
              <a:defRPr sz="4500"/>
            </a:lvl6pPr>
            <a:lvl7pPr>
              <a:defRPr sz="4500"/>
            </a:lvl7pPr>
            <a:lvl8pPr>
              <a:defRPr sz="4500"/>
            </a:lvl8pPr>
            <a:lvl9pPr>
              <a:defRPr sz="4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3A18F4-33C3-445B-924C-31108C51719C}" type="datetime4">
              <a:rPr lang="en-US" smtClean="0"/>
              <a:pPr/>
              <a:t>July 20,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183369727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1152128" y="3868343"/>
            <a:ext cx="10181134" cy="1612141"/>
          </a:xfrm>
        </p:spPr>
        <p:txBody>
          <a:bodyPr anchor="b"/>
          <a:lstStyle>
            <a:lvl1pPr marL="0" indent="0">
              <a:buNone/>
              <a:defRPr sz="6000" b="1"/>
            </a:lvl1pPr>
            <a:lvl2pPr marL="1151614" indent="0">
              <a:buNone/>
              <a:defRPr sz="5000" b="1"/>
            </a:lvl2pPr>
            <a:lvl3pPr marL="2303239" indent="0">
              <a:buNone/>
              <a:defRPr sz="4500" b="1"/>
            </a:lvl3pPr>
            <a:lvl4pPr marL="3454864" indent="0">
              <a:buNone/>
              <a:defRPr sz="4000" b="1"/>
            </a:lvl4pPr>
            <a:lvl5pPr marL="4606481" indent="0">
              <a:buNone/>
              <a:defRPr sz="4000" b="1"/>
            </a:lvl5pPr>
            <a:lvl6pPr marL="5758103" indent="0">
              <a:buNone/>
              <a:defRPr sz="4000" b="1"/>
            </a:lvl6pPr>
            <a:lvl7pPr marL="6909725" indent="0">
              <a:buNone/>
              <a:defRPr sz="4000" b="1"/>
            </a:lvl7pPr>
            <a:lvl8pPr marL="8061342" indent="0">
              <a:buNone/>
              <a:defRPr sz="4000" b="1"/>
            </a:lvl8pPr>
            <a:lvl9pPr marL="9212966" indent="0">
              <a:buNone/>
              <a:defRPr sz="4000" b="1"/>
            </a:lvl9pPr>
          </a:lstStyle>
          <a:p>
            <a:pPr lvl="0"/>
            <a:r>
              <a:rPr lang="en-US" smtClean="0"/>
              <a:t>Click to edit Master text styles</a:t>
            </a:r>
          </a:p>
        </p:txBody>
      </p:sp>
      <p:sp>
        <p:nvSpPr>
          <p:cNvPr id="4" name="Content Placeholder 3"/>
          <p:cNvSpPr>
            <a:spLocks noGrp="1"/>
          </p:cNvSpPr>
          <p:nvPr>
            <p:ph sz="half" idx="2"/>
          </p:nvPr>
        </p:nvSpPr>
        <p:spPr>
          <a:xfrm>
            <a:off x="1152128" y="5480484"/>
            <a:ext cx="10181134" cy="9956880"/>
          </a:xfrm>
        </p:spPr>
        <p:txBody>
          <a:bodyPr/>
          <a:lstStyle>
            <a:lvl1pPr>
              <a:defRPr sz="6000"/>
            </a:lvl1pPr>
            <a:lvl2pPr>
              <a:defRPr sz="5000"/>
            </a:lvl2pPr>
            <a:lvl3pPr>
              <a:defRPr sz="4500"/>
            </a:lvl3pPr>
            <a:lvl4pPr>
              <a:defRPr sz="4000"/>
            </a:lvl4pPr>
            <a:lvl5pPr>
              <a:defRPr sz="4000"/>
            </a:lvl5pPr>
            <a:lvl6pPr>
              <a:defRPr sz="4000"/>
            </a:lvl6pPr>
            <a:lvl7pPr>
              <a:defRPr sz="4000"/>
            </a:lvl7pPr>
            <a:lvl8pPr>
              <a:defRPr sz="4000"/>
            </a:lvl8pPr>
            <a:lvl9pPr>
              <a:defRPr sz="4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11705313" y="3868343"/>
            <a:ext cx="10185133" cy="1612141"/>
          </a:xfrm>
        </p:spPr>
        <p:txBody>
          <a:bodyPr anchor="b"/>
          <a:lstStyle>
            <a:lvl1pPr marL="0" indent="0">
              <a:buNone/>
              <a:defRPr sz="6000" b="1"/>
            </a:lvl1pPr>
            <a:lvl2pPr marL="1151614" indent="0">
              <a:buNone/>
              <a:defRPr sz="5000" b="1"/>
            </a:lvl2pPr>
            <a:lvl3pPr marL="2303239" indent="0">
              <a:buNone/>
              <a:defRPr sz="4500" b="1"/>
            </a:lvl3pPr>
            <a:lvl4pPr marL="3454864" indent="0">
              <a:buNone/>
              <a:defRPr sz="4000" b="1"/>
            </a:lvl4pPr>
            <a:lvl5pPr marL="4606481" indent="0">
              <a:buNone/>
              <a:defRPr sz="4000" b="1"/>
            </a:lvl5pPr>
            <a:lvl6pPr marL="5758103" indent="0">
              <a:buNone/>
              <a:defRPr sz="4000" b="1"/>
            </a:lvl6pPr>
            <a:lvl7pPr marL="6909725" indent="0">
              <a:buNone/>
              <a:defRPr sz="4000" b="1"/>
            </a:lvl7pPr>
            <a:lvl8pPr marL="8061342" indent="0">
              <a:buNone/>
              <a:defRPr sz="4000" b="1"/>
            </a:lvl8pPr>
            <a:lvl9pPr marL="9212966" indent="0">
              <a:buNone/>
              <a:defRPr sz="4000" b="1"/>
            </a:lvl9pPr>
          </a:lstStyle>
          <a:p>
            <a:pPr lvl="0"/>
            <a:r>
              <a:rPr lang="en-US" smtClean="0"/>
              <a:t>Click to edit Master text styles</a:t>
            </a:r>
          </a:p>
        </p:txBody>
      </p:sp>
      <p:sp>
        <p:nvSpPr>
          <p:cNvPr id="6" name="Content Placeholder 5"/>
          <p:cNvSpPr>
            <a:spLocks noGrp="1"/>
          </p:cNvSpPr>
          <p:nvPr>
            <p:ph sz="quarter" idx="4"/>
          </p:nvPr>
        </p:nvSpPr>
        <p:spPr>
          <a:xfrm>
            <a:off x="11705313" y="5480484"/>
            <a:ext cx="10185133" cy="9956880"/>
          </a:xfrm>
        </p:spPr>
        <p:txBody>
          <a:bodyPr/>
          <a:lstStyle>
            <a:lvl1pPr>
              <a:defRPr sz="6000"/>
            </a:lvl1pPr>
            <a:lvl2pPr>
              <a:defRPr sz="5000"/>
            </a:lvl2pPr>
            <a:lvl3pPr>
              <a:defRPr sz="4500"/>
            </a:lvl3pPr>
            <a:lvl4pPr>
              <a:defRPr sz="4000"/>
            </a:lvl4pPr>
            <a:lvl5pPr>
              <a:defRPr sz="4000"/>
            </a:lvl5pPr>
            <a:lvl6pPr>
              <a:defRPr sz="4000"/>
            </a:lvl6pPr>
            <a:lvl7pPr>
              <a:defRPr sz="4000"/>
            </a:lvl7pPr>
            <a:lvl8pPr>
              <a:defRPr sz="4000"/>
            </a:lvl8pPr>
            <a:lvl9pPr>
              <a:defRPr sz="4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AF7543A-E259-478F-9E0D-57BA40E442B7}" type="datetime4">
              <a:rPr lang="en-US" smtClean="0"/>
              <a:pPr/>
              <a:t>July 20,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23481927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EFB012D-77A1-44B0-BB26-329BA1EE55C9}" type="datetime4">
              <a:rPr lang="en-US" smtClean="0"/>
              <a:pPr/>
              <a:t>July 20,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429377404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July 20,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427897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2132" y="688061"/>
            <a:ext cx="7580844" cy="2928258"/>
          </a:xfrm>
        </p:spPr>
        <p:txBody>
          <a:bodyPr anchor="b"/>
          <a:lstStyle>
            <a:lvl1pPr algn="l">
              <a:defRPr sz="5000" b="1"/>
            </a:lvl1pPr>
          </a:lstStyle>
          <a:p>
            <a:r>
              <a:rPr lang="en-US" smtClean="0"/>
              <a:t>Click to edit Master title style</a:t>
            </a:r>
            <a:endParaRPr lang="en-GB"/>
          </a:p>
        </p:txBody>
      </p:sp>
      <p:sp>
        <p:nvSpPr>
          <p:cNvPr id="3" name="Content Placeholder 2"/>
          <p:cNvSpPr>
            <a:spLocks noGrp="1"/>
          </p:cNvSpPr>
          <p:nvPr>
            <p:ph idx="1"/>
          </p:nvPr>
        </p:nvSpPr>
        <p:spPr>
          <a:xfrm>
            <a:off x="9009002" y="688072"/>
            <a:ext cx="12881433" cy="14749303"/>
          </a:xfrm>
        </p:spPr>
        <p:txBody>
          <a:bodyPr/>
          <a:lstStyle>
            <a:lvl1pPr>
              <a:defRPr sz="8100"/>
            </a:lvl1pPr>
            <a:lvl2pPr>
              <a:defRPr sz="7100"/>
            </a:lvl2pPr>
            <a:lvl3pPr>
              <a:defRPr sz="6000"/>
            </a:lvl3pPr>
            <a:lvl4pPr>
              <a:defRPr sz="5000"/>
            </a:lvl4pPr>
            <a:lvl5pPr>
              <a:defRPr sz="5000"/>
            </a:lvl5pPr>
            <a:lvl6pPr>
              <a:defRPr sz="5000"/>
            </a:lvl6pPr>
            <a:lvl7pPr>
              <a:defRPr sz="5000"/>
            </a:lvl7pPr>
            <a:lvl8pPr>
              <a:defRPr sz="5000"/>
            </a:lvl8pPr>
            <a:lvl9pPr>
              <a:defRPr sz="5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1152132" y="3616323"/>
            <a:ext cx="7580844" cy="11821044"/>
          </a:xfrm>
        </p:spPr>
        <p:txBody>
          <a:bodyPr/>
          <a:lstStyle>
            <a:lvl1pPr marL="0" indent="0">
              <a:buNone/>
              <a:defRPr sz="3500"/>
            </a:lvl1pPr>
            <a:lvl2pPr marL="1151614" indent="0">
              <a:buNone/>
              <a:defRPr sz="3000"/>
            </a:lvl2pPr>
            <a:lvl3pPr marL="2303239" indent="0">
              <a:buNone/>
              <a:defRPr sz="2500"/>
            </a:lvl3pPr>
            <a:lvl4pPr marL="3454864" indent="0">
              <a:buNone/>
              <a:defRPr sz="2300"/>
            </a:lvl4pPr>
            <a:lvl5pPr marL="4606481" indent="0">
              <a:buNone/>
              <a:defRPr sz="2300"/>
            </a:lvl5pPr>
            <a:lvl6pPr marL="5758103" indent="0">
              <a:buNone/>
              <a:defRPr sz="2300"/>
            </a:lvl6pPr>
            <a:lvl7pPr marL="6909725" indent="0">
              <a:buNone/>
              <a:defRPr sz="2300"/>
            </a:lvl7pPr>
            <a:lvl8pPr marL="8061342" indent="0">
              <a:buNone/>
              <a:defRPr sz="2300"/>
            </a:lvl8pPr>
            <a:lvl9pPr marL="9212966" indent="0">
              <a:buNone/>
              <a:defRPr sz="2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July 20, 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dirty="0"/>
          </a:p>
        </p:txBody>
      </p:sp>
    </p:spTree>
    <p:extLst>
      <p:ext uri="{BB962C8B-B14F-4D97-AF65-F5344CB8AC3E}">
        <p14:creationId xmlns:p14="http://schemas.microsoft.com/office/powerpoint/2010/main" val="84536727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16504" y="12097068"/>
            <a:ext cx="13825538" cy="1428127"/>
          </a:xfrm>
        </p:spPr>
        <p:txBody>
          <a:bodyPr anchor="b"/>
          <a:lstStyle>
            <a:lvl1pPr algn="l">
              <a:defRPr sz="5000" b="1"/>
            </a:lvl1pPr>
          </a:lstStyle>
          <a:p>
            <a:r>
              <a:rPr lang="en-US" smtClean="0"/>
              <a:t>Click to edit Master title style</a:t>
            </a:r>
            <a:endParaRPr lang="en-GB"/>
          </a:p>
        </p:txBody>
      </p:sp>
      <p:sp>
        <p:nvSpPr>
          <p:cNvPr id="3" name="Picture Placeholder 2"/>
          <p:cNvSpPr>
            <a:spLocks noGrp="1"/>
          </p:cNvSpPr>
          <p:nvPr>
            <p:ph type="pic" idx="1"/>
          </p:nvPr>
        </p:nvSpPr>
        <p:spPr>
          <a:xfrm>
            <a:off x="4516504" y="1544136"/>
            <a:ext cx="13825538" cy="10368915"/>
          </a:xfrm>
        </p:spPr>
        <p:txBody>
          <a:bodyPr/>
          <a:lstStyle>
            <a:lvl1pPr marL="0" indent="0">
              <a:buNone/>
              <a:defRPr sz="8100"/>
            </a:lvl1pPr>
            <a:lvl2pPr marL="1151614" indent="0">
              <a:buNone/>
              <a:defRPr sz="7100"/>
            </a:lvl2pPr>
            <a:lvl3pPr marL="2303239" indent="0">
              <a:buNone/>
              <a:defRPr sz="6000"/>
            </a:lvl3pPr>
            <a:lvl4pPr marL="3454864" indent="0">
              <a:buNone/>
              <a:defRPr sz="5000"/>
            </a:lvl4pPr>
            <a:lvl5pPr marL="4606481" indent="0">
              <a:buNone/>
              <a:defRPr sz="5000"/>
            </a:lvl5pPr>
            <a:lvl6pPr marL="5758103" indent="0">
              <a:buNone/>
              <a:defRPr sz="5000"/>
            </a:lvl6pPr>
            <a:lvl7pPr marL="6909725" indent="0">
              <a:buNone/>
              <a:defRPr sz="5000"/>
            </a:lvl7pPr>
            <a:lvl8pPr marL="8061342" indent="0">
              <a:buNone/>
              <a:defRPr sz="5000"/>
            </a:lvl8pPr>
            <a:lvl9pPr marL="9212966" indent="0">
              <a:buNone/>
              <a:defRPr sz="5000"/>
            </a:lvl9pPr>
          </a:lstStyle>
          <a:p>
            <a:endParaRPr lang="en-GB"/>
          </a:p>
        </p:txBody>
      </p:sp>
      <p:sp>
        <p:nvSpPr>
          <p:cNvPr id="4" name="Text Placeholder 3"/>
          <p:cNvSpPr>
            <a:spLocks noGrp="1"/>
          </p:cNvSpPr>
          <p:nvPr>
            <p:ph type="body" sz="half" idx="2"/>
          </p:nvPr>
        </p:nvSpPr>
        <p:spPr>
          <a:xfrm>
            <a:off x="4516504" y="13525195"/>
            <a:ext cx="13825538" cy="2028178"/>
          </a:xfrm>
        </p:spPr>
        <p:txBody>
          <a:bodyPr/>
          <a:lstStyle>
            <a:lvl1pPr marL="0" indent="0">
              <a:buNone/>
              <a:defRPr sz="3500"/>
            </a:lvl1pPr>
            <a:lvl2pPr marL="1151614" indent="0">
              <a:buNone/>
              <a:defRPr sz="3000"/>
            </a:lvl2pPr>
            <a:lvl3pPr marL="2303239" indent="0">
              <a:buNone/>
              <a:defRPr sz="2500"/>
            </a:lvl3pPr>
            <a:lvl4pPr marL="3454864" indent="0">
              <a:buNone/>
              <a:defRPr sz="2300"/>
            </a:lvl4pPr>
            <a:lvl5pPr marL="4606481" indent="0">
              <a:buNone/>
              <a:defRPr sz="2300"/>
            </a:lvl5pPr>
            <a:lvl6pPr marL="5758103" indent="0">
              <a:buNone/>
              <a:defRPr sz="2300"/>
            </a:lvl6pPr>
            <a:lvl7pPr marL="6909725" indent="0">
              <a:buNone/>
              <a:defRPr sz="2300"/>
            </a:lvl7pPr>
            <a:lvl8pPr marL="8061342" indent="0">
              <a:buNone/>
              <a:defRPr sz="2300"/>
            </a:lvl8pPr>
            <a:lvl9pPr marL="9212966" indent="0">
              <a:buNone/>
              <a:defRPr sz="23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July 20,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409875134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6C3AA4-67BE-44F7-809A-3582401494AF}" type="datetime4">
              <a:rPr lang="en-US" smtClean="0"/>
              <a:pPr/>
              <a:t>July 20,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420698733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705858" y="692074"/>
            <a:ext cx="5184577" cy="14745301"/>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52128" y="692074"/>
            <a:ext cx="15169687" cy="147453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5172EEB-1769-4776-AD69-E7C1260563EB}" type="datetime4">
              <a:rPr lang="en-US" smtClean="0"/>
              <a:pPr/>
              <a:t>July 20,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extLst>
      <p:ext uri="{BB962C8B-B14F-4D97-AF65-F5344CB8AC3E}">
        <p14:creationId xmlns:p14="http://schemas.microsoft.com/office/powerpoint/2010/main" val="387446695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52128" y="692062"/>
            <a:ext cx="20738307" cy="2880254"/>
          </a:xfrm>
          <a:prstGeom prst="rect">
            <a:avLst/>
          </a:prstGeom>
        </p:spPr>
        <p:txBody>
          <a:bodyPr vert="horz" lIns="230324" tIns="115159" rIns="230324" bIns="115159"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1152128" y="4032359"/>
            <a:ext cx="20738307" cy="11405008"/>
          </a:xfrm>
          <a:prstGeom prst="rect">
            <a:avLst/>
          </a:prstGeom>
        </p:spPr>
        <p:txBody>
          <a:bodyPr vert="horz" lIns="230324" tIns="115159" rIns="230324" bIns="11515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1152128" y="16017425"/>
            <a:ext cx="5376598" cy="920081"/>
          </a:xfrm>
          <a:prstGeom prst="rect">
            <a:avLst/>
          </a:prstGeom>
        </p:spPr>
        <p:txBody>
          <a:bodyPr vert="horz" lIns="230324" tIns="115159" rIns="230324" bIns="115159" rtlCol="0" anchor="ctr"/>
          <a:lstStyle>
            <a:lvl1pPr algn="l">
              <a:defRPr sz="3000">
                <a:solidFill>
                  <a:schemeClr val="tx1">
                    <a:tint val="75000"/>
                  </a:schemeClr>
                </a:solidFill>
              </a:defRPr>
            </a:lvl1pPr>
          </a:lstStyle>
          <a:p>
            <a:fld id="{62B1B13E-D5AF-485E-81A1-82A140076526}" type="datetime4">
              <a:rPr lang="en-US" smtClean="0"/>
              <a:pPr/>
              <a:t>July 20, 2026</a:t>
            </a:fld>
            <a:endParaRPr lang="en-US" dirty="0"/>
          </a:p>
        </p:txBody>
      </p:sp>
      <p:sp>
        <p:nvSpPr>
          <p:cNvPr id="5" name="Footer Placeholder 4"/>
          <p:cNvSpPr>
            <a:spLocks noGrp="1"/>
          </p:cNvSpPr>
          <p:nvPr>
            <p:ph type="ftr" sz="quarter" idx="3"/>
          </p:nvPr>
        </p:nvSpPr>
        <p:spPr>
          <a:xfrm>
            <a:off x="7872876" y="16017425"/>
            <a:ext cx="7296812" cy="920081"/>
          </a:xfrm>
          <a:prstGeom prst="rect">
            <a:avLst/>
          </a:prstGeom>
        </p:spPr>
        <p:txBody>
          <a:bodyPr vert="horz" lIns="230324" tIns="115159" rIns="230324" bIns="115159" rtlCol="0" anchor="ctr"/>
          <a:lstStyle>
            <a:lvl1pPr algn="ctr">
              <a:defRPr sz="3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6513837" y="16017425"/>
            <a:ext cx="5376598" cy="920081"/>
          </a:xfrm>
          <a:prstGeom prst="rect">
            <a:avLst/>
          </a:prstGeom>
        </p:spPr>
        <p:txBody>
          <a:bodyPr vert="horz" lIns="230324" tIns="115159" rIns="230324" bIns="115159" rtlCol="0" anchor="ctr"/>
          <a:lstStyle>
            <a:lvl1pPr algn="r">
              <a:defRPr sz="3000">
                <a:solidFill>
                  <a:schemeClr val="tx1">
                    <a:tint val="75000"/>
                  </a:schemeClr>
                </a:solidFill>
              </a:defRPr>
            </a:lvl1pPr>
          </a:lstStyle>
          <a:p>
            <a:fld id="{2754ED01-E2A0-4C1E-8E21-014B99041579}" type="slidenum">
              <a:rPr lang="en-US" smtClean="0"/>
              <a:pPr/>
              <a:t>‹#›</a:t>
            </a:fld>
            <a:endParaRPr lang="en-US" dirty="0"/>
          </a:p>
        </p:txBody>
      </p:sp>
    </p:spTree>
    <p:extLst>
      <p:ext uri="{BB962C8B-B14F-4D97-AF65-F5344CB8AC3E}">
        <p14:creationId xmlns:p14="http://schemas.microsoft.com/office/powerpoint/2010/main" val="2037124912"/>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hf hdr="0" ftr="0" dt="0"/>
  <p:txStyles>
    <p:titleStyle>
      <a:lvl1pPr algn="ctr" defTabSz="2303239" rtl="0" eaLnBrk="1" latinLnBrk="0" hangingPunct="1">
        <a:spcBef>
          <a:spcPct val="0"/>
        </a:spcBef>
        <a:buNone/>
        <a:defRPr sz="11100" kern="1200">
          <a:solidFill>
            <a:schemeClr val="tx1"/>
          </a:solidFill>
          <a:latin typeface="+mj-lt"/>
          <a:ea typeface="+mj-ea"/>
          <a:cs typeface="+mj-cs"/>
        </a:defRPr>
      </a:lvl1pPr>
    </p:titleStyle>
    <p:bodyStyle>
      <a:lvl1pPr marL="863718" indent="-863718" algn="l" defTabSz="2303239" rtl="0" eaLnBrk="1" latinLnBrk="0" hangingPunct="1">
        <a:spcBef>
          <a:spcPct val="20000"/>
        </a:spcBef>
        <a:buFont typeface="Arial" pitchFamily="34" charset="0"/>
        <a:buChar char="•"/>
        <a:defRPr sz="8100" kern="1200">
          <a:solidFill>
            <a:schemeClr val="tx1"/>
          </a:solidFill>
          <a:latin typeface="+mn-lt"/>
          <a:ea typeface="+mn-ea"/>
          <a:cs typeface="+mn-cs"/>
        </a:defRPr>
      </a:lvl1pPr>
      <a:lvl2pPr marL="1871384" indent="-719762" algn="l" defTabSz="2303239" rtl="0" eaLnBrk="1" latinLnBrk="0" hangingPunct="1">
        <a:spcBef>
          <a:spcPct val="20000"/>
        </a:spcBef>
        <a:buFont typeface="Arial" pitchFamily="34" charset="0"/>
        <a:buChar char="–"/>
        <a:defRPr sz="7100" kern="1200">
          <a:solidFill>
            <a:schemeClr val="tx1"/>
          </a:solidFill>
          <a:latin typeface="+mn-lt"/>
          <a:ea typeface="+mn-ea"/>
          <a:cs typeface="+mn-cs"/>
        </a:defRPr>
      </a:lvl2pPr>
      <a:lvl3pPr marL="2879051" indent="-575807" algn="l" defTabSz="2303239" rtl="0" eaLnBrk="1" latinLnBrk="0" hangingPunct="1">
        <a:spcBef>
          <a:spcPct val="20000"/>
        </a:spcBef>
        <a:buFont typeface="Arial" pitchFamily="34" charset="0"/>
        <a:buChar char="•"/>
        <a:defRPr sz="6000" kern="1200">
          <a:solidFill>
            <a:schemeClr val="tx1"/>
          </a:solidFill>
          <a:latin typeface="+mn-lt"/>
          <a:ea typeface="+mn-ea"/>
          <a:cs typeface="+mn-cs"/>
        </a:defRPr>
      </a:lvl3pPr>
      <a:lvl4pPr marL="4030671" indent="-575807" algn="l" defTabSz="2303239" rtl="0" eaLnBrk="1" latinLnBrk="0" hangingPunct="1">
        <a:spcBef>
          <a:spcPct val="20000"/>
        </a:spcBef>
        <a:buFont typeface="Arial" pitchFamily="34" charset="0"/>
        <a:buChar char="–"/>
        <a:defRPr sz="5000" kern="1200">
          <a:solidFill>
            <a:schemeClr val="tx1"/>
          </a:solidFill>
          <a:latin typeface="+mn-lt"/>
          <a:ea typeface="+mn-ea"/>
          <a:cs typeface="+mn-cs"/>
        </a:defRPr>
      </a:lvl4pPr>
      <a:lvl5pPr marL="5182295" indent="-575807" algn="l" defTabSz="2303239" rtl="0" eaLnBrk="1" latinLnBrk="0" hangingPunct="1">
        <a:spcBef>
          <a:spcPct val="20000"/>
        </a:spcBef>
        <a:buFont typeface="Arial" pitchFamily="34" charset="0"/>
        <a:buChar char="»"/>
        <a:defRPr sz="5000" kern="1200">
          <a:solidFill>
            <a:schemeClr val="tx1"/>
          </a:solidFill>
          <a:latin typeface="+mn-lt"/>
          <a:ea typeface="+mn-ea"/>
          <a:cs typeface="+mn-cs"/>
        </a:defRPr>
      </a:lvl5pPr>
      <a:lvl6pPr marL="6333910" indent="-575807" algn="l" defTabSz="2303239" rtl="0" eaLnBrk="1" latinLnBrk="0" hangingPunct="1">
        <a:spcBef>
          <a:spcPct val="20000"/>
        </a:spcBef>
        <a:buFont typeface="Arial" pitchFamily="34" charset="0"/>
        <a:buChar char="•"/>
        <a:defRPr sz="5000" kern="1200">
          <a:solidFill>
            <a:schemeClr val="tx1"/>
          </a:solidFill>
          <a:latin typeface="+mn-lt"/>
          <a:ea typeface="+mn-ea"/>
          <a:cs typeface="+mn-cs"/>
        </a:defRPr>
      </a:lvl6pPr>
      <a:lvl7pPr marL="7485534" indent="-575807" algn="l" defTabSz="2303239" rtl="0" eaLnBrk="1" latinLnBrk="0" hangingPunct="1">
        <a:spcBef>
          <a:spcPct val="20000"/>
        </a:spcBef>
        <a:buFont typeface="Arial" pitchFamily="34" charset="0"/>
        <a:buChar char="•"/>
        <a:defRPr sz="5000" kern="1200">
          <a:solidFill>
            <a:schemeClr val="tx1"/>
          </a:solidFill>
          <a:latin typeface="+mn-lt"/>
          <a:ea typeface="+mn-ea"/>
          <a:cs typeface="+mn-cs"/>
        </a:defRPr>
      </a:lvl7pPr>
      <a:lvl8pPr marL="8637151" indent="-575807" algn="l" defTabSz="2303239" rtl="0" eaLnBrk="1" latinLnBrk="0" hangingPunct="1">
        <a:spcBef>
          <a:spcPct val="20000"/>
        </a:spcBef>
        <a:buFont typeface="Arial" pitchFamily="34" charset="0"/>
        <a:buChar char="•"/>
        <a:defRPr sz="5000" kern="1200">
          <a:solidFill>
            <a:schemeClr val="tx1"/>
          </a:solidFill>
          <a:latin typeface="+mn-lt"/>
          <a:ea typeface="+mn-ea"/>
          <a:cs typeface="+mn-cs"/>
        </a:defRPr>
      </a:lvl8pPr>
      <a:lvl9pPr marL="9788773" indent="-575807" algn="l" defTabSz="2303239" rtl="0" eaLnBrk="1" latinLnBrk="0" hangingPunct="1">
        <a:spcBef>
          <a:spcPct val="20000"/>
        </a:spcBef>
        <a:buFont typeface="Arial" pitchFamily="34" charset="0"/>
        <a:buChar char="•"/>
        <a:defRPr sz="5000" kern="1200">
          <a:solidFill>
            <a:schemeClr val="tx1"/>
          </a:solidFill>
          <a:latin typeface="+mn-lt"/>
          <a:ea typeface="+mn-ea"/>
          <a:cs typeface="+mn-cs"/>
        </a:defRPr>
      </a:lvl9pPr>
    </p:bodyStyle>
    <p:otherStyle>
      <a:defPPr>
        <a:defRPr lang="en-US"/>
      </a:defPPr>
      <a:lvl1pPr marL="0" algn="l" defTabSz="2303239" rtl="0" eaLnBrk="1" latinLnBrk="0" hangingPunct="1">
        <a:defRPr sz="4500" kern="1200">
          <a:solidFill>
            <a:schemeClr val="tx1"/>
          </a:solidFill>
          <a:latin typeface="+mn-lt"/>
          <a:ea typeface="+mn-ea"/>
          <a:cs typeface="+mn-cs"/>
        </a:defRPr>
      </a:lvl1pPr>
      <a:lvl2pPr marL="1151614" algn="l" defTabSz="2303239" rtl="0" eaLnBrk="1" latinLnBrk="0" hangingPunct="1">
        <a:defRPr sz="4500" kern="1200">
          <a:solidFill>
            <a:schemeClr val="tx1"/>
          </a:solidFill>
          <a:latin typeface="+mn-lt"/>
          <a:ea typeface="+mn-ea"/>
          <a:cs typeface="+mn-cs"/>
        </a:defRPr>
      </a:lvl2pPr>
      <a:lvl3pPr marL="2303239" algn="l" defTabSz="2303239" rtl="0" eaLnBrk="1" latinLnBrk="0" hangingPunct="1">
        <a:defRPr sz="4500" kern="1200">
          <a:solidFill>
            <a:schemeClr val="tx1"/>
          </a:solidFill>
          <a:latin typeface="+mn-lt"/>
          <a:ea typeface="+mn-ea"/>
          <a:cs typeface="+mn-cs"/>
        </a:defRPr>
      </a:lvl3pPr>
      <a:lvl4pPr marL="3454864" algn="l" defTabSz="2303239" rtl="0" eaLnBrk="1" latinLnBrk="0" hangingPunct="1">
        <a:defRPr sz="4500" kern="1200">
          <a:solidFill>
            <a:schemeClr val="tx1"/>
          </a:solidFill>
          <a:latin typeface="+mn-lt"/>
          <a:ea typeface="+mn-ea"/>
          <a:cs typeface="+mn-cs"/>
        </a:defRPr>
      </a:lvl4pPr>
      <a:lvl5pPr marL="4606481" algn="l" defTabSz="2303239" rtl="0" eaLnBrk="1" latinLnBrk="0" hangingPunct="1">
        <a:defRPr sz="4500" kern="1200">
          <a:solidFill>
            <a:schemeClr val="tx1"/>
          </a:solidFill>
          <a:latin typeface="+mn-lt"/>
          <a:ea typeface="+mn-ea"/>
          <a:cs typeface="+mn-cs"/>
        </a:defRPr>
      </a:lvl5pPr>
      <a:lvl6pPr marL="5758103" algn="l" defTabSz="2303239" rtl="0" eaLnBrk="1" latinLnBrk="0" hangingPunct="1">
        <a:defRPr sz="4500" kern="1200">
          <a:solidFill>
            <a:schemeClr val="tx1"/>
          </a:solidFill>
          <a:latin typeface="+mn-lt"/>
          <a:ea typeface="+mn-ea"/>
          <a:cs typeface="+mn-cs"/>
        </a:defRPr>
      </a:lvl6pPr>
      <a:lvl7pPr marL="6909725" algn="l" defTabSz="2303239" rtl="0" eaLnBrk="1" latinLnBrk="0" hangingPunct="1">
        <a:defRPr sz="4500" kern="1200">
          <a:solidFill>
            <a:schemeClr val="tx1"/>
          </a:solidFill>
          <a:latin typeface="+mn-lt"/>
          <a:ea typeface="+mn-ea"/>
          <a:cs typeface="+mn-cs"/>
        </a:defRPr>
      </a:lvl7pPr>
      <a:lvl8pPr marL="8061342" algn="l" defTabSz="2303239" rtl="0" eaLnBrk="1" latinLnBrk="0" hangingPunct="1">
        <a:defRPr sz="4500" kern="1200">
          <a:solidFill>
            <a:schemeClr val="tx1"/>
          </a:solidFill>
          <a:latin typeface="+mn-lt"/>
          <a:ea typeface="+mn-ea"/>
          <a:cs typeface="+mn-cs"/>
        </a:defRPr>
      </a:lvl8pPr>
      <a:lvl9pPr marL="9212966" algn="l" defTabSz="2303239" rtl="0" eaLnBrk="1" latinLnBrk="0" hangingPunct="1">
        <a:defRPr sz="4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34958" y="3868999"/>
            <a:ext cx="11518900" cy="4247317"/>
          </a:xfrm>
          <a:prstGeom prst="rect">
            <a:avLst/>
          </a:prstGeom>
        </p:spPr>
        <p:txBody>
          <a:bodyPr>
            <a:spAutoFit/>
          </a:bodyPr>
          <a:lstStyle/>
          <a:p>
            <a:r>
              <a:rPr lang="en-GB" sz="5400" dirty="0" err="1"/>
              <a:t>Shaibah</a:t>
            </a:r>
            <a:r>
              <a:rPr lang="en-GB" sz="5400" dirty="0"/>
              <a:t> </a:t>
            </a:r>
            <a:r>
              <a:rPr lang="en-GB" sz="5400" dirty="0" err="1"/>
              <a:t>Riaz</a:t>
            </a:r>
            <a:r>
              <a:rPr lang="en-GB" sz="5400" dirty="0"/>
              <a:t> - (2314358)</a:t>
            </a:r>
          </a:p>
          <a:p>
            <a:r>
              <a:rPr lang="en-GB" sz="5400" dirty="0"/>
              <a:t>BSc Health and Social Care</a:t>
            </a:r>
          </a:p>
          <a:p>
            <a:r>
              <a:rPr lang="en-US" sz="5400" dirty="0" smtClean="0"/>
              <a:t>Independent Project</a:t>
            </a:r>
            <a:endParaRPr lang="en-GB" sz="5400" dirty="0"/>
          </a:p>
          <a:p>
            <a:r>
              <a:rPr lang="en-GB" sz="5400" dirty="0" smtClean="0"/>
              <a:t>BMHP6020</a:t>
            </a:r>
            <a:endParaRPr lang="en-GB" sz="5400" dirty="0"/>
          </a:p>
          <a:p>
            <a:r>
              <a:rPr lang="en-GB" sz="5400" dirty="0"/>
              <a:t>Lecturer – </a:t>
            </a:r>
            <a:r>
              <a:rPr lang="en-GB" sz="5400" dirty="0" smtClean="0"/>
              <a:t>Chloe Harris</a:t>
            </a:r>
            <a:endParaRPr lang="en-GB" sz="5400" dirty="0"/>
          </a:p>
        </p:txBody>
      </p:sp>
    </p:spTree>
    <p:extLst>
      <p:ext uri="{BB962C8B-B14F-4D97-AF65-F5344CB8AC3E}">
        <p14:creationId xmlns:p14="http://schemas.microsoft.com/office/powerpoint/2010/main" val="1469848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4" name="Google Shape;134;p21"/>
          <p:cNvSpPr txBox="1">
            <a:spLocks noGrp="1"/>
          </p:cNvSpPr>
          <p:nvPr>
            <p:ph type="title"/>
          </p:nvPr>
        </p:nvSpPr>
        <p:spPr>
          <a:xfrm>
            <a:off x="382297" y="246185"/>
            <a:ext cx="22128600" cy="1116940"/>
          </a:xfrm>
          <a:prstGeom prst="rect">
            <a:avLst/>
          </a:prstGeom>
        </p:spPr>
        <p:txBody>
          <a:bodyPr spcFirstLastPara="1" wrap="square" lIns="230400" tIns="230400" rIns="230400" bIns="230400" anchor="ctr" anchorCtr="0">
            <a:noAutofit/>
          </a:bodyPr>
          <a:lstStyle/>
          <a:p>
            <a:r>
              <a:rPr lang="en-US" sz="4800" dirty="0"/>
              <a:t>The Impact of Childhood Trauma on the Onset and Severity of Bipolar Disorder in Adult Males</a:t>
            </a:r>
            <a:endParaRPr lang="x-none" sz="4800" dirty="0"/>
          </a:p>
        </p:txBody>
      </p:sp>
      <p:sp>
        <p:nvSpPr>
          <p:cNvPr id="135" name="Google Shape;135;p21"/>
          <p:cNvSpPr txBox="1"/>
          <p:nvPr/>
        </p:nvSpPr>
        <p:spPr>
          <a:xfrm>
            <a:off x="281387" y="1424988"/>
            <a:ext cx="22128600" cy="1362300"/>
          </a:xfrm>
          <a:prstGeom prst="rect">
            <a:avLst/>
          </a:prstGeom>
          <a:solidFill>
            <a:schemeClr val="lt1"/>
          </a:solidFill>
          <a:ln w="38100"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lvl="0" algn="ctr"/>
            <a:r>
              <a:rPr lang="en-US" sz="3200" dirty="0"/>
              <a:t>Bipolar disorder (BD) possesses complicated </a:t>
            </a:r>
            <a:r>
              <a:rPr lang="en-US" sz="2400" dirty="0"/>
              <a:t>biopsychosocial</a:t>
            </a:r>
            <a:r>
              <a:rPr lang="en-US" sz="3200" dirty="0"/>
              <a:t> </a:t>
            </a:r>
            <a:r>
              <a:rPr lang="en-US" sz="3200" dirty="0" err="1"/>
              <a:t>aetiology</a:t>
            </a:r>
            <a:r>
              <a:rPr lang="en-US" sz="3200" dirty="0"/>
              <a:t> in the form of genetic, environmental, and psychological factors </a:t>
            </a:r>
            <a:r>
              <a:rPr lang="x-none" sz="3200" dirty="0"/>
              <a:t>(Jaworska-</a:t>
            </a:r>
            <a:r>
              <a:rPr lang="x-none" sz="3200" dirty="0" err="1"/>
              <a:t>Andryszewska</a:t>
            </a:r>
            <a:r>
              <a:rPr lang="x-none" sz="3200" dirty="0"/>
              <a:t> and </a:t>
            </a:r>
            <a:r>
              <a:rPr lang="x-none" sz="3200" dirty="0" err="1"/>
              <a:t>Rybakowski</a:t>
            </a:r>
            <a:r>
              <a:rPr lang="x-none" sz="3200" dirty="0"/>
              <a:t>, 2022)</a:t>
            </a:r>
            <a:r>
              <a:rPr lang="en-US" sz="3200" dirty="0"/>
              <a:t>.</a:t>
            </a:r>
            <a:endParaRPr sz="6000" dirty="0">
              <a:solidFill>
                <a:schemeClr val="dk1"/>
              </a:solidFill>
              <a:latin typeface="Inconsolata"/>
              <a:ea typeface="Inconsolata"/>
              <a:cs typeface="Inconsolata"/>
              <a:sym typeface="Inconsolata"/>
            </a:endParaRPr>
          </a:p>
        </p:txBody>
      </p:sp>
      <p:sp>
        <p:nvSpPr>
          <p:cNvPr id="137" name="Google Shape;137;p21"/>
          <p:cNvSpPr txBox="1"/>
          <p:nvPr/>
        </p:nvSpPr>
        <p:spPr>
          <a:xfrm>
            <a:off x="382297" y="2787288"/>
            <a:ext cx="5397900" cy="953400"/>
          </a:xfrm>
          <a:prstGeom prst="rect">
            <a:avLst/>
          </a:prstGeom>
          <a:solidFill>
            <a:schemeClr val="accent4"/>
          </a:solidFill>
          <a:ln w="38100" cap="flat" cmpd="sng">
            <a:solidFill>
              <a:schemeClr val="dk1"/>
            </a:solidFill>
            <a:prstDash val="solid"/>
            <a:round/>
            <a:headEnd type="none" w="sm" len="sm"/>
            <a:tailEnd type="none" w="sm" len="sm"/>
          </a:ln>
        </p:spPr>
        <p:txBody>
          <a:bodyPr spcFirstLastPara="1" wrap="square" lIns="91425" tIns="91425" rIns="91425" bIns="91425" anchor="b" anchorCtr="0">
            <a:noAutofit/>
          </a:bodyPr>
          <a:lstStyle/>
          <a:p>
            <a:pPr marL="0" lvl="0" indent="0" algn="ctr" rtl="0">
              <a:spcBef>
                <a:spcPts val="0"/>
              </a:spcBef>
              <a:spcAft>
                <a:spcPts val="0"/>
              </a:spcAft>
              <a:buNone/>
            </a:pPr>
            <a:r>
              <a:rPr lang="en" sz="5200" b="1" dirty="0">
                <a:solidFill>
                  <a:srgbClr val="000000"/>
                </a:solidFill>
                <a:latin typeface="Space Mono"/>
                <a:ea typeface="Space Mono"/>
                <a:cs typeface="Space Mono"/>
                <a:sym typeface="Space Mono"/>
              </a:rPr>
              <a:t>Introduction</a:t>
            </a:r>
            <a:endParaRPr sz="5200" b="1" dirty="0">
              <a:solidFill>
                <a:srgbClr val="000000"/>
              </a:solidFill>
              <a:latin typeface="Space Mono"/>
              <a:ea typeface="Space Mono"/>
              <a:cs typeface="Space Mono"/>
              <a:sym typeface="Space Mono"/>
            </a:endParaRPr>
          </a:p>
        </p:txBody>
      </p:sp>
      <p:sp>
        <p:nvSpPr>
          <p:cNvPr id="138" name="Google Shape;138;p21"/>
          <p:cNvSpPr txBox="1"/>
          <p:nvPr/>
        </p:nvSpPr>
        <p:spPr>
          <a:xfrm>
            <a:off x="477583" y="3263988"/>
            <a:ext cx="5069307" cy="8256435"/>
          </a:xfrm>
          <a:prstGeom prst="rect">
            <a:avLst/>
          </a:prstGeom>
          <a:noFill/>
          <a:ln>
            <a:noFill/>
          </a:ln>
        </p:spPr>
        <p:txBody>
          <a:bodyPr spcFirstLastPara="1" wrap="square" lIns="91425" tIns="91425" rIns="91425" bIns="91425" anchor="ctr" anchorCtr="0">
            <a:noAutofit/>
          </a:bodyPr>
          <a:lstStyle/>
          <a:p>
            <a:pPr algn="just"/>
            <a:r>
              <a:rPr lang="en-US" sz="2400" dirty="0">
                <a:effectLst/>
                <a:latin typeface="Arial" pitchFamily="34" charset="0"/>
                <a:ea typeface="Aptos"/>
                <a:cs typeface="Arial" pitchFamily="34" charset="0"/>
              </a:rPr>
              <a:t>Childhood trauma has always been associated with increased susceptibility to subsequent mental illnesses, such as mood disorders </a:t>
            </a:r>
            <a:r>
              <a:rPr lang="x-none" sz="2400" dirty="0">
                <a:effectLst/>
                <a:latin typeface="Arial" pitchFamily="34" charset="0"/>
                <a:ea typeface="Aptos"/>
                <a:cs typeface="Arial" pitchFamily="34" charset="0"/>
              </a:rPr>
              <a:t>(Chauhan et al., 2023</a:t>
            </a:r>
            <a:r>
              <a:rPr lang="en-US" sz="2400" dirty="0">
                <a:latin typeface="Arial" pitchFamily="34" charset="0"/>
                <a:ea typeface="Aptos"/>
                <a:cs typeface="Arial" pitchFamily="34" charset="0"/>
              </a:rPr>
              <a:t>; </a:t>
            </a:r>
            <a:r>
              <a:rPr lang="x-none" sz="2400" dirty="0">
                <a:latin typeface="Arial" pitchFamily="34" charset="0"/>
                <a:ea typeface="Aptos"/>
                <a:cs typeface="Arial" pitchFamily="34" charset="0"/>
              </a:rPr>
              <a:t>Richard-</a:t>
            </a:r>
            <a:r>
              <a:rPr lang="x-none" sz="2400" dirty="0" err="1">
                <a:latin typeface="Arial" pitchFamily="34" charset="0"/>
                <a:ea typeface="Aptos"/>
                <a:cs typeface="Arial" pitchFamily="34" charset="0"/>
              </a:rPr>
              <a:t>Lepouriel</a:t>
            </a:r>
            <a:r>
              <a:rPr lang="x-none" sz="2400" dirty="0">
                <a:latin typeface="Arial" pitchFamily="34" charset="0"/>
                <a:ea typeface="Aptos"/>
                <a:cs typeface="Arial" pitchFamily="34" charset="0"/>
              </a:rPr>
              <a:t> et al., 2019</a:t>
            </a:r>
            <a:r>
              <a:rPr lang="x-none" sz="2400" dirty="0">
                <a:effectLst/>
                <a:latin typeface="Arial" pitchFamily="34" charset="0"/>
                <a:ea typeface="Aptos"/>
                <a:cs typeface="Arial" pitchFamily="34" charset="0"/>
              </a:rPr>
              <a:t>)</a:t>
            </a:r>
            <a:r>
              <a:rPr lang="en-US" sz="2400" dirty="0">
                <a:effectLst/>
                <a:latin typeface="Arial" pitchFamily="34" charset="0"/>
                <a:ea typeface="Aptos"/>
                <a:cs typeface="Arial" pitchFamily="34" charset="0"/>
              </a:rPr>
              <a:t>. Bipolar disorder (BD) possesses a complicated biopsychosocial </a:t>
            </a:r>
            <a:r>
              <a:rPr lang="en-US" sz="2400" dirty="0" err="1">
                <a:effectLst/>
                <a:latin typeface="Arial" pitchFamily="34" charset="0"/>
                <a:ea typeface="Aptos"/>
                <a:cs typeface="Arial" pitchFamily="34" charset="0"/>
              </a:rPr>
              <a:t>aetiology</a:t>
            </a:r>
            <a:r>
              <a:rPr lang="en-US" sz="2400" dirty="0">
                <a:effectLst/>
                <a:latin typeface="Arial" pitchFamily="34" charset="0"/>
                <a:ea typeface="Aptos"/>
                <a:cs typeface="Arial" pitchFamily="34" charset="0"/>
              </a:rPr>
              <a:t> in the form of genetic, environmental, and psychological factors </a:t>
            </a:r>
            <a:r>
              <a:rPr lang="x-none" sz="2400" dirty="0">
                <a:effectLst/>
                <a:latin typeface="Arial" pitchFamily="34" charset="0"/>
                <a:ea typeface="Aptos"/>
                <a:cs typeface="Arial" pitchFamily="34" charset="0"/>
              </a:rPr>
              <a:t>(Jaworska-</a:t>
            </a:r>
            <a:r>
              <a:rPr lang="x-none" sz="2400" dirty="0" err="1">
                <a:effectLst/>
                <a:latin typeface="Arial" pitchFamily="34" charset="0"/>
                <a:ea typeface="Aptos"/>
                <a:cs typeface="Arial" pitchFamily="34" charset="0"/>
              </a:rPr>
              <a:t>Andryszewska</a:t>
            </a:r>
            <a:r>
              <a:rPr lang="x-none" sz="2400" dirty="0">
                <a:effectLst/>
                <a:latin typeface="Arial" pitchFamily="34" charset="0"/>
                <a:ea typeface="Aptos"/>
                <a:cs typeface="Arial" pitchFamily="34" charset="0"/>
              </a:rPr>
              <a:t> and </a:t>
            </a:r>
            <a:r>
              <a:rPr lang="x-none" sz="2400" dirty="0" err="1">
                <a:effectLst/>
                <a:latin typeface="Arial" pitchFamily="34" charset="0"/>
                <a:ea typeface="Aptos"/>
                <a:cs typeface="Arial" pitchFamily="34" charset="0"/>
              </a:rPr>
              <a:t>Rybakowski</a:t>
            </a:r>
            <a:r>
              <a:rPr lang="x-none" sz="2400" dirty="0">
                <a:effectLst/>
                <a:latin typeface="Arial" pitchFamily="34" charset="0"/>
                <a:ea typeface="Aptos"/>
                <a:cs typeface="Arial" pitchFamily="34" charset="0"/>
              </a:rPr>
              <a:t>, 2022</a:t>
            </a:r>
            <a:r>
              <a:rPr lang="en-US" sz="2400" dirty="0">
                <a:latin typeface="Arial" pitchFamily="34" charset="0"/>
                <a:ea typeface="Aptos"/>
                <a:cs typeface="Arial" pitchFamily="34" charset="0"/>
              </a:rPr>
              <a:t>; </a:t>
            </a:r>
            <a:r>
              <a:rPr lang="x-none" sz="2400" dirty="0" err="1">
                <a:effectLst/>
                <a:latin typeface="Arial" pitchFamily="34" charset="0"/>
                <a:ea typeface="Aptos"/>
                <a:cs typeface="Arial" pitchFamily="34" charset="0"/>
              </a:rPr>
              <a:t>Grillault</a:t>
            </a:r>
            <a:r>
              <a:rPr lang="x-none" sz="2400" dirty="0">
                <a:effectLst/>
                <a:latin typeface="Arial" pitchFamily="34" charset="0"/>
                <a:ea typeface="Aptos"/>
                <a:cs typeface="Arial" pitchFamily="34" charset="0"/>
              </a:rPr>
              <a:t> et al., 2022</a:t>
            </a:r>
            <a:r>
              <a:rPr lang="en-US" sz="2400" dirty="0">
                <a:latin typeface="Arial" pitchFamily="34" charset="0"/>
                <a:ea typeface="Aptos"/>
                <a:cs typeface="Arial" pitchFamily="34" charset="0"/>
              </a:rPr>
              <a:t>; </a:t>
            </a:r>
            <a:r>
              <a:rPr lang="x-none" sz="2400" dirty="0" err="1">
                <a:effectLst/>
                <a:latin typeface="Arial" pitchFamily="34" charset="0"/>
                <a:ea typeface="Aptos"/>
                <a:cs typeface="Arial" pitchFamily="34" charset="0"/>
              </a:rPr>
              <a:t>Agorastos</a:t>
            </a:r>
            <a:r>
              <a:rPr lang="x-none" sz="2400" dirty="0">
                <a:effectLst/>
                <a:latin typeface="Arial" pitchFamily="34" charset="0"/>
                <a:ea typeface="Aptos"/>
                <a:cs typeface="Arial" pitchFamily="34" charset="0"/>
              </a:rPr>
              <a:t> et al., 2019). This weakness shows that there is a need to investigate the impact of childhood trauma on the development and extent of BD in adult men</a:t>
            </a:r>
            <a:r>
              <a:rPr lang="en-US" sz="2400" dirty="0">
                <a:latin typeface="Arial" pitchFamily="34" charset="0"/>
                <a:cs typeface="Arial" pitchFamily="34" charset="0"/>
              </a:rPr>
              <a:t>.</a:t>
            </a:r>
            <a:endParaRPr lang="x-none" sz="2400" dirty="0">
              <a:latin typeface="Arial" pitchFamily="34" charset="0"/>
              <a:cs typeface="Arial" pitchFamily="34" charset="0"/>
            </a:endParaRPr>
          </a:p>
        </p:txBody>
      </p:sp>
      <p:sp>
        <p:nvSpPr>
          <p:cNvPr id="140" name="Google Shape;140;p21"/>
          <p:cNvSpPr txBox="1"/>
          <p:nvPr/>
        </p:nvSpPr>
        <p:spPr>
          <a:xfrm>
            <a:off x="6121269" y="4791478"/>
            <a:ext cx="4953000" cy="6903472"/>
          </a:xfrm>
          <a:prstGeom prst="rect">
            <a:avLst/>
          </a:prstGeom>
          <a:noFill/>
          <a:ln>
            <a:solidFill>
              <a:schemeClr val="bg1"/>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algn="just">
              <a:defRPr sz="2400"/>
            </a:lvl1pPr>
          </a:lstStyle>
          <a:p>
            <a:r>
              <a:rPr lang="en-US" dirty="0"/>
              <a:t>The structured searches of PubMed, UWTSD Library, and Google Scholar was used to collect data. The studies published within the last ten years were used. The search terms were constituted of “bipolar disorder”, “childhood trauma” OR “adverse childhood experience”, AND “male” OR “gender”. In the inclusion criteria, there are adult bipolar samples, validated measures on trauma, and onset age, or the extent of the illness. The screening of the studies were systematic, and the major traits were gathered within a predetermined framework. Clearly identified and selected studies are based on established qualitative evidence synthesis criteria. Further it utilized CRAAP appraisal. The study used thematic analysis for </a:t>
            </a:r>
            <a:r>
              <a:rPr lang="en-US" dirty="0" err="1"/>
              <a:t>analysing</a:t>
            </a:r>
            <a:r>
              <a:rPr lang="en-US" dirty="0"/>
              <a:t> the information.</a:t>
            </a:r>
            <a:endParaRPr lang="x-none" dirty="0"/>
          </a:p>
        </p:txBody>
      </p:sp>
      <p:sp>
        <p:nvSpPr>
          <p:cNvPr id="145" name="Google Shape;145;p21"/>
          <p:cNvSpPr txBox="1"/>
          <p:nvPr/>
        </p:nvSpPr>
        <p:spPr>
          <a:xfrm>
            <a:off x="5764531" y="2787288"/>
            <a:ext cx="16746366" cy="953400"/>
          </a:xfrm>
          <a:prstGeom prst="rect">
            <a:avLst/>
          </a:prstGeom>
          <a:solidFill>
            <a:schemeClr val="accent5"/>
          </a:solidFill>
          <a:ln w="38100" cap="flat" cmpd="sng">
            <a:solidFill>
              <a:schemeClr val="dk1"/>
            </a:solidFill>
            <a:prstDash val="solid"/>
            <a:round/>
            <a:headEnd type="none" w="sm" len="sm"/>
            <a:tailEnd type="none" w="sm" len="sm"/>
          </a:ln>
        </p:spPr>
        <p:txBody>
          <a:bodyPr spcFirstLastPara="1" wrap="square" lIns="91425" tIns="91425" rIns="91425" bIns="91425" anchor="b" anchorCtr="0">
            <a:noAutofit/>
          </a:bodyPr>
          <a:lstStyle/>
          <a:p>
            <a:pPr marL="0" lvl="0" indent="0" algn="ctr" rtl="0">
              <a:spcBef>
                <a:spcPts val="0"/>
              </a:spcBef>
              <a:spcAft>
                <a:spcPts val="0"/>
              </a:spcAft>
              <a:buNone/>
            </a:pPr>
            <a:r>
              <a:rPr lang="en" sz="5200" b="1" dirty="0">
                <a:latin typeface="Space Mono"/>
                <a:ea typeface="Space Mono"/>
                <a:cs typeface="Space Mono"/>
                <a:sym typeface="Space Mono"/>
              </a:rPr>
              <a:t>Methodology</a:t>
            </a:r>
            <a:endParaRPr sz="5200" b="1" dirty="0">
              <a:solidFill>
                <a:srgbClr val="000000"/>
              </a:solidFill>
              <a:latin typeface="Space Mono"/>
              <a:ea typeface="Space Mono"/>
              <a:cs typeface="Space Mono"/>
              <a:sym typeface="Space Mono"/>
            </a:endParaRPr>
          </a:p>
        </p:txBody>
      </p:sp>
      <p:sp>
        <p:nvSpPr>
          <p:cNvPr id="146" name="Google Shape;146;p21"/>
          <p:cNvSpPr txBox="1"/>
          <p:nvPr/>
        </p:nvSpPr>
        <p:spPr>
          <a:xfrm>
            <a:off x="11231972" y="11035030"/>
            <a:ext cx="5397900" cy="726755"/>
          </a:xfrm>
          <a:prstGeom prst="rect">
            <a:avLst/>
          </a:prstGeom>
          <a:solidFill>
            <a:schemeClr val="accent6"/>
          </a:solidFill>
          <a:ln w="38100" cap="flat" cmpd="sng">
            <a:solidFill>
              <a:schemeClr val="dk1"/>
            </a:solidFill>
            <a:prstDash val="solid"/>
            <a:round/>
            <a:headEnd type="none" w="sm" len="sm"/>
            <a:tailEnd type="none" w="sm" len="sm"/>
          </a:ln>
        </p:spPr>
        <p:txBody>
          <a:bodyPr spcFirstLastPara="1" wrap="square" lIns="91425" tIns="91425" rIns="91425" bIns="91425" anchor="b" anchorCtr="0">
            <a:noAutofit/>
          </a:bodyPr>
          <a:lstStyle/>
          <a:p>
            <a:pPr marL="0" lvl="0" indent="0" algn="ctr" rtl="0">
              <a:spcBef>
                <a:spcPts val="0"/>
              </a:spcBef>
              <a:spcAft>
                <a:spcPts val="0"/>
              </a:spcAft>
              <a:buNone/>
            </a:pPr>
            <a:r>
              <a:rPr lang="en" sz="4000" b="1" dirty="0">
                <a:latin typeface="Space Mono"/>
                <a:ea typeface="Space Mono"/>
                <a:cs typeface="Space Mono"/>
                <a:sym typeface="Space Mono"/>
              </a:rPr>
              <a:t>Limitations</a:t>
            </a:r>
            <a:endParaRPr sz="4000" b="1" dirty="0">
              <a:solidFill>
                <a:srgbClr val="000000"/>
              </a:solidFill>
              <a:latin typeface="Space Mono"/>
              <a:ea typeface="Space Mono"/>
              <a:cs typeface="Space Mono"/>
              <a:sym typeface="Space Mono"/>
            </a:endParaRPr>
          </a:p>
        </p:txBody>
      </p:sp>
      <p:sp>
        <p:nvSpPr>
          <p:cNvPr id="152" name="Google Shape;152;p21"/>
          <p:cNvSpPr txBox="1"/>
          <p:nvPr/>
        </p:nvSpPr>
        <p:spPr>
          <a:xfrm>
            <a:off x="11991944" y="5377774"/>
            <a:ext cx="4956000" cy="6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3000" b="1" dirty="0">
                <a:latin typeface="Space Mono"/>
                <a:ea typeface="Space Mono"/>
                <a:cs typeface="Space Mono"/>
                <a:sym typeface="Space Mono"/>
              </a:rPr>
              <a:t>Rationale</a:t>
            </a:r>
            <a:endParaRPr sz="3000" b="1" dirty="0">
              <a:solidFill>
                <a:srgbClr val="000000"/>
              </a:solidFill>
              <a:latin typeface="Space Mono"/>
              <a:ea typeface="Space Mono"/>
              <a:cs typeface="Space Mono"/>
              <a:sym typeface="Space Mono"/>
            </a:endParaRPr>
          </a:p>
        </p:txBody>
      </p:sp>
      <p:sp>
        <p:nvSpPr>
          <p:cNvPr id="155" name="Google Shape;155;p21"/>
          <p:cNvSpPr txBox="1"/>
          <p:nvPr/>
        </p:nvSpPr>
        <p:spPr>
          <a:xfrm>
            <a:off x="11219771" y="4791478"/>
            <a:ext cx="11407230" cy="5862114"/>
          </a:xfrm>
          <a:prstGeom prst="rect">
            <a:avLst/>
          </a:prstGeom>
          <a:noFill/>
          <a:ln>
            <a:noFill/>
          </a:ln>
        </p:spPr>
        <p:txBody>
          <a:bodyPr spcFirstLastPara="1" wrap="square" lIns="91425" tIns="91425" rIns="91425" bIns="91425" anchor="ctr" anchorCtr="0">
            <a:noAutofit/>
          </a:bodyPr>
          <a:lstStyle/>
          <a:p>
            <a:pPr algn="just"/>
            <a:r>
              <a:rPr lang="en-US" sz="2400" dirty="0"/>
              <a:t>The rationale of secondary qualitative synthesis is that the correlation between trauma and bipolar disorder is complicated, and different studies show diverse results. The combination of results in clinical populations contributes to a stronger theoretical consistency and allows one to </a:t>
            </a:r>
            <a:r>
              <a:rPr lang="en-US" sz="2400" dirty="0" err="1"/>
              <a:t>recognise</a:t>
            </a:r>
            <a:r>
              <a:rPr lang="en-US" sz="2400" dirty="0"/>
              <a:t> common patterns (Burger et al., 2020). The approach also enhances the external validity and avoids ethical issues relating to repeatedly requiring vulnerable participants to revisit </a:t>
            </a:r>
            <a:r>
              <a:rPr lang="en-US" sz="2400" dirty="0" err="1"/>
              <a:t>traumatising</a:t>
            </a:r>
            <a:r>
              <a:rPr lang="en-US" sz="2400" dirty="0"/>
              <a:t> events. In addition, a systematic synthesis is more credible and rigorous compared to a standard narrative review, which has a more defined methodology (Tong et al., 2012).</a:t>
            </a:r>
            <a:endParaRPr lang="x-none" sz="2400" dirty="0"/>
          </a:p>
        </p:txBody>
      </p:sp>
      <p:sp>
        <p:nvSpPr>
          <p:cNvPr id="157" name="Google Shape;157;p21"/>
          <p:cNvSpPr txBox="1"/>
          <p:nvPr/>
        </p:nvSpPr>
        <p:spPr>
          <a:xfrm>
            <a:off x="11281320" y="11398407"/>
            <a:ext cx="11229577" cy="5006085"/>
          </a:xfrm>
          <a:prstGeom prst="rect">
            <a:avLst/>
          </a:prstGeom>
          <a:noFill/>
          <a:ln>
            <a:noFill/>
          </a:ln>
        </p:spPr>
        <p:txBody>
          <a:bodyPr spcFirstLastPara="1" wrap="square" lIns="91425" tIns="91425" rIns="91425" bIns="91425" anchor="ctr" anchorCtr="0">
            <a:noAutofit/>
          </a:bodyPr>
          <a:lstStyle/>
          <a:p>
            <a:pPr algn="just"/>
            <a:r>
              <a:rPr lang="en-US" sz="2400" dirty="0"/>
              <a:t>Secondary qualitative research is based on the quality and reporting standards of the included studies (</a:t>
            </a:r>
            <a:r>
              <a:rPr lang="en-US" sz="2400" dirty="0" err="1"/>
              <a:t>Haering</a:t>
            </a:r>
            <a:r>
              <a:rPr lang="en-US" sz="2400" dirty="0"/>
              <a:t> et al., 2025). Moreover, secondary analysis may not provide the possibility of accessing raw data, and it restricts the extent of contexts (Tong et al., 2012). Publication bias may also affect the findings, as it is found that the studies with meaningful results are more likely to be published (Cheong et al., 2023). The limitations includes retrospective self-report, recall bias, lack of mixed-gender samples, and limited male-specific evidence.</a:t>
            </a:r>
            <a:endParaRPr lang="x-none" sz="2400" dirty="0"/>
          </a:p>
        </p:txBody>
      </p:sp>
      <p:sp>
        <p:nvSpPr>
          <p:cNvPr id="163" name="Google Shape;163;p21"/>
          <p:cNvSpPr txBox="1"/>
          <p:nvPr/>
        </p:nvSpPr>
        <p:spPr>
          <a:xfrm>
            <a:off x="483087" y="11093150"/>
            <a:ext cx="4953000" cy="601800"/>
          </a:xfrm>
          <a:prstGeom prst="rect">
            <a:avLst/>
          </a:prstGeom>
          <a:solidFill>
            <a:schemeClr val="accent1">
              <a:lumMod val="60000"/>
              <a:lumOff val="4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3000" b="1" dirty="0">
                <a:solidFill>
                  <a:srgbClr val="000000"/>
                </a:solidFill>
                <a:latin typeface="Space Mono"/>
                <a:ea typeface="Space Mono"/>
                <a:cs typeface="Space Mono"/>
                <a:sym typeface="Space Mono"/>
              </a:rPr>
              <a:t>Research Design</a:t>
            </a:r>
            <a:endParaRPr sz="3000" b="1" dirty="0">
              <a:solidFill>
                <a:srgbClr val="000000"/>
              </a:solidFill>
              <a:latin typeface="Space Mono"/>
              <a:ea typeface="Space Mono"/>
              <a:cs typeface="Space Mono"/>
              <a:sym typeface="Space Mono"/>
            </a:endParaRPr>
          </a:p>
        </p:txBody>
      </p:sp>
      <p:sp>
        <p:nvSpPr>
          <p:cNvPr id="164" name="Google Shape;164;p21"/>
          <p:cNvSpPr txBox="1"/>
          <p:nvPr/>
        </p:nvSpPr>
        <p:spPr>
          <a:xfrm>
            <a:off x="477583" y="11851003"/>
            <a:ext cx="4953000" cy="3892028"/>
          </a:xfrm>
          <a:prstGeom prst="rect">
            <a:avLst/>
          </a:prstGeom>
          <a:noFill/>
          <a:ln>
            <a:noFill/>
          </a:ln>
        </p:spPr>
        <p:txBody>
          <a:bodyPr spcFirstLastPara="1" wrap="square" lIns="91425" tIns="91425" rIns="91425" bIns="91425" anchor="ctr" anchorCtr="0">
            <a:noAutofit/>
          </a:bodyPr>
          <a:lstStyle/>
          <a:p>
            <a:pPr algn="just"/>
            <a:r>
              <a:rPr lang="en-US" sz="2000" dirty="0">
                <a:latin typeface="Arial" pitchFamily="34" charset="0"/>
                <a:cs typeface="Arial" pitchFamily="34" charset="0"/>
              </a:rPr>
              <a:t>A secondary qualitative research design is applied in the current research, with the existing peer-reviewed empirical studies serving as the data source. Secondary qualitative research enables researchers to redefine and </a:t>
            </a:r>
            <a:r>
              <a:rPr lang="en-US" sz="2000" dirty="0" err="1">
                <a:latin typeface="Arial" pitchFamily="34" charset="0"/>
                <a:cs typeface="Arial" pitchFamily="34" charset="0"/>
              </a:rPr>
              <a:t>synthesise</a:t>
            </a:r>
            <a:r>
              <a:rPr lang="en-US" sz="2000" dirty="0">
                <a:latin typeface="Arial" pitchFamily="34" charset="0"/>
                <a:cs typeface="Arial" pitchFamily="34" charset="0"/>
              </a:rPr>
              <a:t> previous sources, developing a new conceptually informed understanding (Cheong et al., 2023). This design is particularly appropriate in the study of gender-specific clinical patterns under a variety of settings</a:t>
            </a:r>
            <a:r>
              <a:rPr lang="en-US" sz="2800" dirty="0">
                <a:latin typeface="Arial" pitchFamily="34" charset="0"/>
                <a:cs typeface="Arial" pitchFamily="34" charset="0"/>
              </a:rPr>
              <a:t>.</a:t>
            </a:r>
            <a:endParaRPr lang="x-none" sz="2800" dirty="0">
              <a:latin typeface="Arial" pitchFamily="34" charset="0"/>
              <a:cs typeface="Arial" pitchFamily="34" charset="0"/>
            </a:endParaRPr>
          </a:p>
        </p:txBody>
      </p:sp>
      <p:cxnSp>
        <p:nvCxnSpPr>
          <p:cNvPr id="176" name="Google Shape;176;p21"/>
          <p:cNvCxnSpPr/>
          <p:nvPr/>
        </p:nvCxnSpPr>
        <p:spPr>
          <a:xfrm>
            <a:off x="483087" y="11093150"/>
            <a:ext cx="4847700" cy="0"/>
          </a:xfrm>
          <a:prstGeom prst="straightConnector1">
            <a:avLst/>
          </a:prstGeom>
          <a:noFill/>
          <a:ln w="38100" cap="flat" cmpd="sng">
            <a:solidFill>
              <a:schemeClr val="dk1"/>
            </a:solidFill>
            <a:prstDash val="solid"/>
            <a:round/>
            <a:headEnd type="none" w="med" len="med"/>
            <a:tailEnd type="none" w="med" len="med"/>
          </a:ln>
        </p:spPr>
      </p:cxnSp>
      <p:sp>
        <p:nvSpPr>
          <p:cNvPr id="206" name="Google Shape;206;p21"/>
          <p:cNvSpPr/>
          <p:nvPr/>
        </p:nvSpPr>
        <p:spPr>
          <a:xfrm>
            <a:off x="628003" y="1025833"/>
            <a:ext cx="674584" cy="674584"/>
          </a:xfrm>
          <a:custGeom>
            <a:avLst/>
            <a:gdLst/>
            <a:ahLst/>
            <a:cxnLst/>
            <a:rect l="l" t="t" r="r" b="b"/>
            <a:pathLst>
              <a:path w="2028825" h="2028825" extrusionOk="0">
                <a:moveTo>
                  <a:pt x="1014413" y="2028825"/>
                </a:moveTo>
                <a:cubicBezTo>
                  <a:pt x="1014413" y="1152744"/>
                  <a:pt x="876081" y="1014413"/>
                  <a:pt x="0" y="1014413"/>
                </a:cubicBezTo>
                <a:cubicBezTo>
                  <a:pt x="876081" y="1014413"/>
                  <a:pt x="1014413" y="876081"/>
                  <a:pt x="1014413" y="0"/>
                </a:cubicBezTo>
                <a:cubicBezTo>
                  <a:pt x="1014413" y="876081"/>
                  <a:pt x="1152744" y="1014413"/>
                  <a:pt x="2028825" y="1014413"/>
                </a:cubicBezTo>
                <a:cubicBezTo>
                  <a:pt x="1152744" y="1014413"/>
                  <a:pt x="1014413" y="1152744"/>
                  <a:pt x="1014413" y="2028825"/>
                </a:cubicBezTo>
                <a:close/>
              </a:path>
            </a:pathLst>
          </a:custGeom>
          <a:noFill/>
          <a:ln w="38100" cap="flat" cmpd="sng">
            <a:solidFill>
              <a:srgbClr val="000000"/>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2E2E2E"/>
              </a:solidFill>
              <a:latin typeface="Calibri"/>
              <a:ea typeface="Calibri"/>
              <a:cs typeface="Calibri"/>
              <a:sym typeface="Calibri"/>
            </a:endParaRPr>
          </a:p>
        </p:txBody>
      </p:sp>
      <p:sp>
        <p:nvSpPr>
          <p:cNvPr id="207" name="Google Shape;207;p21"/>
          <p:cNvSpPr/>
          <p:nvPr/>
        </p:nvSpPr>
        <p:spPr>
          <a:xfrm>
            <a:off x="21735403" y="1025833"/>
            <a:ext cx="674584" cy="674584"/>
          </a:xfrm>
          <a:custGeom>
            <a:avLst/>
            <a:gdLst/>
            <a:ahLst/>
            <a:cxnLst/>
            <a:rect l="l" t="t" r="r" b="b"/>
            <a:pathLst>
              <a:path w="2028825" h="2028825" extrusionOk="0">
                <a:moveTo>
                  <a:pt x="1014413" y="2028825"/>
                </a:moveTo>
                <a:cubicBezTo>
                  <a:pt x="1014413" y="1152744"/>
                  <a:pt x="876081" y="1014413"/>
                  <a:pt x="0" y="1014413"/>
                </a:cubicBezTo>
                <a:cubicBezTo>
                  <a:pt x="876081" y="1014413"/>
                  <a:pt x="1014413" y="876081"/>
                  <a:pt x="1014413" y="0"/>
                </a:cubicBezTo>
                <a:cubicBezTo>
                  <a:pt x="1014413" y="876081"/>
                  <a:pt x="1152744" y="1014413"/>
                  <a:pt x="2028825" y="1014413"/>
                </a:cubicBezTo>
                <a:cubicBezTo>
                  <a:pt x="1152744" y="1014413"/>
                  <a:pt x="1014413" y="1152744"/>
                  <a:pt x="1014413" y="2028825"/>
                </a:cubicBezTo>
                <a:close/>
              </a:path>
            </a:pathLst>
          </a:custGeom>
          <a:noFill/>
          <a:ln w="38100" cap="flat" cmpd="sng">
            <a:solidFill>
              <a:srgbClr val="000000"/>
            </a:solidFill>
            <a:prstDash val="solid"/>
            <a:miter lim="8000"/>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2E2E2E"/>
              </a:solidFill>
              <a:latin typeface="Calibri"/>
              <a:ea typeface="Calibri"/>
              <a:cs typeface="Calibri"/>
              <a:sym typeface="Calibri"/>
            </a:endParaRPr>
          </a:p>
        </p:txBody>
      </p:sp>
      <p:cxnSp>
        <p:nvCxnSpPr>
          <p:cNvPr id="210" name="Google Shape;210;p21"/>
          <p:cNvCxnSpPr>
            <a:cxnSpLocks/>
          </p:cNvCxnSpPr>
          <p:nvPr/>
        </p:nvCxnSpPr>
        <p:spPr>
          <a:xfrm>
            <a:off x="11212400" y="11035030"/>
            <a:ext cx="5302394" cy="0"/>
          </a:xfrm>
          <a:prstGeom prst="straightConnector1">
            <a:avLst/>
          </a:prstGeom>
          <a:noFill/>
          <a:ln w="38100" cap="flat" cmpd="sng">
            <a:solidFill>
              <a:schemeClr val="dk1"/>
            </a:solidFill>
            <a:prstDash val="solid"/>
            <a:round/>
            <a:headEnd type="none" w="med" len="med"/>
            <a:tailEnd type="none" w="med" len="med"/>
          </a:ln>
        </p:spPr>
      </p:cxnSp>
      <p:cxnSp>
        <p:nvCxnSpPr>
          <p:cNvPr id="3" name="Google Shape;209;p21">
            <a:extLst>
              <a:ext uri="{FF2B5EF4-FFF2-40B4-BE49-F238E27FC236}">
                <a16:creationId xmlns="" xmlns:a16="http://schemas.microsoft.com/office/drawing/2014/main" id="{AECE37B0-60B3-DABE-9B61-4535664C741C}"/>
              </a:ext>
            </a:extLst>
          </p:cNvPr>
          <p:cNvCxnSpPr>
            <a:cxnSpLocks/>
          </p:cNvCxnSpPr>
          <p:nvPr/>
        </p:nvCxnSpPr>
        <p:spPr>
          <a:xfrm>
            <a:off x="6028740" y="12561872"/>
            <a:ext cx="5183660" cy="0"/>
          </a:xfrm>
          <a:prstGeom prst="straightConnector1">
            <a:avLst/>
          </a:prstGeom>
          <a:noFill/>
          <a:ln w="38100" cap="flat" cmpd="sng">
            <a:solidFill>
              <a:schemeClr val="dk1"/>
            </a:solidFill>
            <a:prstDash val="solid"/>
            <a:round/>
            <a:headEnd type="none" w="med" len="med"/>
            <a:tailEnd type="none" w="med" len="med"/>
          </a:ln>
        </p:spPr>
      </p:cxnSp>
      <p:cxnSp>
        <p:nvCxnSpPr>
          <p:cNvPr id="4" name="Google Shape;209;p21">
            <a:extLst>
              <a:ext uri="{FF2B5EF4-FFF2-40B4-BE49-F238E27FC236}">
                <a16:creationId xmlns="" xmlns:a16="http://schemas.microsoft.com/office/drawing/2014/main" id="{2BCAAEE5-B983-91C1-7FD6-133A8B23DB2E}"/>
              </a:ext>
            </a:extLst>
          </p:cNvPr>
          <p:cNvCxnSpPr>
            <a:cxnSpLocks/>
          </p:cNvCxnSpPr>
          <p:nvPr/>
        </p:nvCxnSpPr>
        <p:spPr>
          <a:xfrm>
            <a:off x="11231972" y="5677774"/>
            <a:ext cx="0" cy="11087271"/>
          </a:xfrm>
          <a:prstGeom prst="straightConnector1">
            <a:avLst/>
          </a:prstGeom>
          <a:noFill/>
          <a:ln w="38100" cap="flat" cmpd="sng">
            <a:solidFill>
              <a:schemeClr val="dk1"/>
            </a:solidFill>
            <a:prstDash val="solid"/>
            <a:round/>
            <a:headEnd type="none" w="med" len="med"/>
            <a:tailEnd type="none" w="med" len="med"/>
          </a:ln>
        </p:spPr>
      </p:cxnSp>
      <p:sp>
        <p:nvSpPr>
          <p:cNvPr id="11" name="Google Shape;152;p21">
            <a:extLst>
              <a:ext uri="{FF2B5EF4-FFF2-40B4-BE49-F238E27FC236}">
                <a16:creationId xmlns="" xmlns:a16="http://schemas.microsoft.com/office/drawing/2014/main" id="{ABC0238B-A731-35AF-48F9-70A40DD4611E}"/>
              </a:ext>
            </a:extLst>
          </p:cNvPr>
          <p:cNvSpPr txBox="1"/>
          <p:nvPr/>
        </p:nvSpPr>
        <p:spPr>
          <a:xfrm>
            <a:off x="6256400" y="12413722"/>
            <a:ext cx="4956000" cy="640906"/>
          </a:xfrm>
          <a:prstGeom prst="rect">
            <a:avLst/>
          </a:prstGeom>
          <a:solidFill>
            <a:schemeClr val="accent6">
              <a:lumMod val="40000"/>
              <a:lumOff val="60000"/>
            </a:schemeClr>
          </a:solidFill>
          <a:ln>
            <a:solidFill>
              <a:schemeClr val="tx1">
                <a:alpha val="0"/>
              </a:schemeClr>
            </a:solidFill>
          </a:ln>
        </p:spPr>
        <p:txBody>
          <a:bodyPr spcFirstLastPara="1" wrap="square" lIns="91425" tIns="91425" rIns="91425" bIns="91425" anchor="ctr" anchorCtr="0">
            <a:noAutofit/>
          </a:bodyPr>
          <a:lstStyle/>
          <a:p>
            <a:pPr marL="0" lvl="0" indent="0" algn="l" rtl="0">
              <a:spcBef>
                <a:spcPts val="0"/>
              </a:spcBef>
              <a:spcAft>
                <a:spcPts val="0"/>
              </a:spcAft>
              <a:buNone/>
            </a:pPr>
            <a:r>
              <a:rPr lang="en" sz="2400" b="1" dirty="0">
                <a:latin typeface="Space Mono"/>
                <a:ea typeface="Space Mono"/>
                <a:cs typeface="Space Mono"/>
                <a:sym typeface="Space Mono"/>
              </a:rPr>
              <a:t>Ethical Considerations</a:t>
            </a:r>
            <a:endParaRPr sz="2400" b="1" dirty="0">
              <a:solidFill>
                <a:srgbClr val="000000"/>
              </a:solidFill>
              <a:latin typeface="Space Mono"/>
              <a:ea typeface="Space Mono"/>
              <a:cs typeface="Space Mono"/>
              <a:sym typeface="Space Mono"/>
            </a:endParaRPr>
          </a:p>
        </p:txBody>
      </p:sp>
      <p:sp>
        <p:nvSpPr>
          <p:cNvPr id="12" name="TextBox 11">
            <a:extLst>
              <a:ext uri="{FF2B5EF4-FFF2-40B4-BE49-F238E27FC236}">
                <a16:creationId xmlns="" xmlns:a16="http://schemas.microsoft.com/office/drawing/2014/main" id="{52E5E8C9-C914-A33E-BAB4-1FE5F720CFB3}"/>
              </a:ext>
            </a:extLst>
          </p:cNvPr>
          <p:cNvSpPr txBox="1"/>
          <p:nvPr/>
        </p:nvSpPr>
        <p:spPr>
          <a:xfrm>
            <a:off x="6028740" y="12991392"/>
            <a:ext cx="5045529" cy="4154984"/>
          </a:xfrm>
          <a:prstGeom prst="rect">
            <a:avLst/>
          </a:prstGeom>
          <a:noFill/>
        </p:spPr>
        <p:txBody>
          <a:bodyPr wrap="square" rtlCol="0">
            <a:spAutoFit/>
          </a:bodyPr>
          <a:lstStyle/>
          <a:p>
            <a:pPr algn="just"/>
            <a:r>
              <a:rPr lang="en-US" sz="2400" dirty="0"/>
              <a:t>Since the current study focuses on secondary analysis of publicly available literature, neither formal ethical approval nor participant consent is necessary. To promote academic and ethical integrity, the research were performed with proper citation, an honest depiction of the results, and careful management of trauma-related evidence.</a:t>
            </a:r>
            <a:endParaRPr lang="x-none" sz="2400" dirty="0"/>
          </a:p>
        </p:txBody>
      </p:sp>
      <p:sp>
        <p:nvSpPr>
          <p:cNvPr id="22" name="Rectangle 21"/>
          <p:cNvSpPr/>
          <p:nvPr/>
        </p:nvSpPr>
        <p:spPr>
          <a:xfrm>
            <a:off x="11991944" y="5377774"/>
            <a:ext cx="2275599" cy="44245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11641" y="3777915"/>
            <a:ext cx="17638295" cy="6658233"/>
          </a:xfrm>
          <a:prstGeom prst="rect">
            <a:avLst/>
          </a:prstGeom>
        </p:spPr>
        <p:txBody>
          <a:bodyPr wrap="square">
            <a:spAutoFit/>
          </a:bodyPr>
          <a:lstStyle/>
          <a:p>
            <a:pPr marL="457200" indent="-457200" algn="just">
              <a:spcAft>
                <a:spcPts val="800"/>
              </a:spcAft>
            </a:pPr>
            <a:r>
              <a:rPr lang="x-none" sz="2000" kern="100">
                <a:latin typeface="+mn-lt"/>
                <a:ea typeface="Aptos"/>
                <a:cs typeface="Times New Roman" panose="02020603050405020304" pitchFamily="18" charset="0"/>
              </a:rPr>
              <a:t>Agorastos, A., Pervanidou, P., Chrousos, G.P. and Baker, D.G. (2019). Developmental Trajectories of Early Life Stress and Trauma: A Narrative Review on Neurobiological Aspects Beyond Stress System Dysregulation. </a:t>
            </a:r>
            <a:r>
              <a:rPr lang="x-none" sz="2000" i="1" kern="100">
                <a:latin typeface="+mn-lt"/>
                <a:ea typeface="Aptos"/>
                <a:cs typeface="Times New Roman" panose="02020603050405020304" pitchFamily="18" charset="0"/>
              </a:rPr>
              <a:t>Frontiers in Psychiatry</a:t>
            </a:r>
            <a:r>
              <a:rPr lang="x-none" sz="2000" kern="100">
                <a:latin typeface="+mn-lt"/>
                <a:ea typeface="Aptos"/>
                <a:cs typeface="Times New Roman" panose="02020603050405020304" pitchFamily="18" charset="0"/>
              </a:rPr>
              <a:t>, 10(118). doi:https://doi.org/10.3389/fpsyt.2019.00118.</a:t>
            </a:r>
          </a:p>
          <a:p>
            <a:pPr marL="457200" indent="-457200" algn="just">
              <a:spcAft>
                <a:spcPts val="800"/>
              </a:spcAft>
            </a:pPr>
            <a:r>
              <a:rPr lang="x-none" sz="2000" kern="100">
                <a:latin typeface="+mn-lt"/>
                <a:ea typeface="Aptos"/>
                <a:cs typeface="Times New Roman" panose="02020603050405020304" pitchFamily="18" charset="0"/>
              </a:rPr>
              <a:t>Burger, J., van der Veen, D.C., Robinaugh, D.J., Quax, R., Riese, H., Schoevers, R.A. and Epskamp, S. (2020). Bridging the gap between complexity science and clinical practice by formalizing idiographic theories: a computational model of functional analysis. </a:t>
            </a:r>
            <a:r>
              <a:rPr lang="x-none" sz="2000" i="1" kern="100">
                <a:latin typeface="+mn-lt"/>
                <a:ea typeface="Aptos"/>
                <a:cs typeface="Times New Roman" panose="02020603050405020304" pitchFamily="18" charset="0"/>
              </a:rPr>
              <a:t>BMC Medicine</a:t>
            </a:r>
            <a:r>
              <a:rPr lang="x-none" sz="2000" kern="100">
                <a:latin typeface="+mn-lt"/>
                <a:ea typeface="Aptos"/>
                <a:cs typeface="Times New Roman" panose="02020603050405020304" pitchFamily="18" charset="0"/>
              </a:rPr>
              <a:t>, 18(1). doi:https://doi.org/10.1186/s12916-020-01558-1.</a:t>
            </a:r>
          </a:p>
          <a:p>
            <a:pPr marL="457200" indent="-457200" algn="just">
              <a:spcAft>
                <a:spcPts val="800"/>
              </a:spcAft>
            </a:pPr>
            <a:r>
              <a:rPr lang="x-none" sz="2000" kern="100">
                <a:latin typeface="+mn-lt"/>
                <a:ea typeface="Aptos"/>
                <a:cs typeface="Times New Roman" panose="02020603050405020304" pitchFamily="18" charset="0"/>
              </a:rPr>
              <a:t>Chauhan, V., Sharma, M., Chatterjee, K., Prakash, J., Srivastava, K. and Chaudhury, S. (2023). Childhood trauma and bipolar affective disorder: Is there a linkage? </a:t>
            </a:r>
            <a:r>
              <a:rPr lang="x-none" sz="2000" i="1" kern="100">
                <a:latin typeface="+mn-lt"/>
                <a:ea typeface="Aptos"/>
                <a:cs typeface="Times New Roman" panose="02020603050405020304" pitchFamily="18" charset="0"/>
              </a:rPr>
              <a:t>Industrial Psychiatry Journal</a:t>
            </a:r>
            <a:r>
              <a:rPr lang="x-none" sz="2000" kern="100">
                <a:latin typeface="+mn-lt"/>
                <a:ea typeface="Aptos"/>
                <a:cs typeface="Times New Roman" panose="02020603050405020304" pitchFamily="18" charset="0"/>
              </a:rPr>
              <a:t>, 32(Suppl 1), pp.S9–S14. doi:https://doi.org/10.4103/ipj.ipj_206_23.</a:t>
            </a:r>
          </a:p>
          <a:p>
            <a:pPr marL="457200" indent="-457200" algn="just">
              <a:spcAft>
                <a:spcPts val="800"/>
              </a:spcAft>
            </a:pPr>
            <a:r>
              <a:rPr lang="x-none" sz="2000" kern="100">
                <a:latin typeface="+mn-lt"/>
                <a:ea typeface="Aptos"/>
                <a:cs typeface="Times New Roman" panose="02020603050405020304" pitchFamily="18" charset="0"/>
              </a:rPr>
              <a:t>Cheong, H., Lyons, A., Houghton, R. and Majumdar, A. (2023). Secondary Qualitative Research Methodology Using Online Data within the Context of Social Sciences. </a:t>
            </a:r>
            <a:r>
              <a:rPr lang="x-none" sz="2000" i="1" kern="100">
                <a:latin typeface="+mn-lt"/>
                <a:ea typeface="Aptos"/>
                <a:cs typeface="Times New Roman" panose="02020603050405020304" pitchFamily="18" charset="0"/>
              </a:rPr>
              <a:t>International Journal of Qualitative Methods</a:t>
            </a:r>
            <a:r>
              <a:rPr lang="x-none" sz="2000" kern="100">
                <a:latin typeface="+mn-lt"/>
                <a:ea typeface="Aptos"/>
                <a:cs typeface="Times New Roman" panose="02020603050405020304" pitchFamily="18" charset="0"/>
              </a:rPr>
              <a:t>, 22(1), pp.1–19.</a:t>
            </a:r>
          </a:p>
          <a:p>
            <a:pPr marL="457200" indent="-457200" algn="just">
              <a:spcAft>
                <a:spcPts val="800"/>
              </a:spcAft>
            </a:pPr>
            <a:r>
              <a:rPr lang="x-none" sz="2000" kern="100">
                <a:latin typeface="+mn-lt"/>
                <a:ea typeface="Aptos"/>
                <a:cs typeface="Times New Roman" panose="02020603050405020304" pitchFamily="18" charset="0"/>
              </a:rPr>
              <a:t>Grillault Laroche, D., Godin, O., Dansou, Y., Belzeaux, R., Aouizerate, B., Burté, T., Courtet, P., Dubertret, C., Haffen, E., Llorca, P.M., Olie, E., Roux, P., Polosan, M., Schwan, R., Leboyer, M., Bellivier, F., Marie-Claire, C., Etain, B. and FACE-BD Collaborators (2022). Influence of childhood maltreatment on prevalence, onset, and persistence of psychiatric comorbidities and suicide attempts in bipolar disorders. </a:t>
            </a:r>
            <a:r>
              <a:rPr lang="x-none" sz="2000" i="1" kern="100">
                <a:latin typeface="+mn-lt"/>
                <a:ea typeface="Aptos"/>
                <a:cs typeface="Times New Roman" panose="02020603050405020304" pitchFamily="18" charset="0"/>
              </a:rPr>
              <a:t>European Psychiatry: The Journal of the Association of European Psychiatrists</a:t>
            </a:r>
            <a:r>
              <a:rPr lang="x-none" sz="2000" kern="100">
                <a:latin typeface="+mn-lt"/>
                <a:ea typeface="Aptos"/>
                <a:cs typeface="Times New Roman" panose="02020603050405020304" pitchFamily="18" charset="0"/>
              </a:rPr>
              <a:t>, [online] 65(1), p.e15. doi:https://doi.org/10.1192/j.eurpsy.2022.7.</a:t>
            </a:r>
          </a:p>
          <a:p>
            <a:pPr marL="457200" indent="-457200" algn="just">
              <a:spcAft>
                <a:spcPts val="800"/>
              </a:spcAft>
            </a:pPr>
            <a:r>
              <a:rPr lang="x-none" sz="2000" kern="100">
                <a:latin typeface="+mn-lt"/>
                <a:ea typeface="Aptos"/>
                <a:cs typeface="Times New Roman" panose="02020603050405020304" pitchFamily="18" charset="0"/>
              </a:rPr>
              <a:t>Haering, S., Kaeselau, J.M., Knaevelsrud, C. and Engel, S. (2025). Moving beyond gender: a systematic review of diversity data gaps in prospective trauma research. </a:t>
            </a:r>
            <a:r>
              <a:rPr lang="x-none" sz="2000" i="1" kern="100">
                <a:latin typeface="+mn-lt"/>
                <a:ea typeface="Aptos"/>
                <a:cs typeface="Times New Roman" panose="02020603050405020304" pitchFamily="18" charset="0"/>
              </a:rPr>
              <a:t>European journal of psychotraumatology</a:t>
            </a:r>
            <a:r>
              <a:rPr lang="x-none" sz="2000" kern="100">
                <a:latin typeface="+mn-lt"/>
                <a:ea typeface="Aptos"/>
                <a:cs typeface="Times New Roman" panose="02020603050405020304" pitchFamily="18" charset="0"/>
              </a:rPr>
              <a:t>, 16(1). doi:https://doi.org/10.1080/20008066.2025.2537544.</a:t>
            </a:r>
          </a:p>
          <a:p>
            <a:pPr marL="457200" indent="-457200" algn="just">
              <a:spcAft>
                <a:spcPts val="800"/>
              </a:spcAft>
            </a:pPr>
            <a:r>
              <a:rPr lang="x-none" sz="2000" kern="100">
                <a:latin typeface="+mn-lt"/>
                <a:ea typeface="Aptos"/>
                <a:cs typeface="Times New Roman" panose="02020603050405020304" pitchFamily="18" charset="0"/>
              </a:rPr>
              <a:t>Jaworska-Andryszewska, P. and Rybakowski, J. (2022). Higher indexes of childhood trauma in borderline personality disorder compared with bipolar disorder. </a:t>
            </a:r>
            <a:r>
              <a:rPr lang="x-none" sz="2000" i="1" kern="100">
                <a:latin typeface="+mn-lt"/>
                <a:ea typeface="Aptos"/>
                <a:cs typeface="Times New Roman" panose="02020603050405020304" pitchFamily="18" charset="0"/>
              </a:rPr>
              <a:t>Psychiatria Polska</a:t>
            </a:r>
            <a:r>
              <a:rPr lang="x-none" sz="2000" kern="100">
                <a:latin typeface="+mn-lt"/>
                <a:ea typeface="Aptos"/>
                <a:cs typeface="Times New Roman" panose="02020603050405020304" pitchFamily="18" charset="0"/>
              </a:rPr>
              <a:t>, 56(1), pp.7–18. doi:https://doi.org/10.12740/pp/140537.</a:t>
            </a:r>
          </a:p>
          <a:p>
            <a:pPr marL="457200" indent="-457200" algn="just">
              <a:spcAft>
                <a:spcPts val="800"/>
              </a:spcAft>
            </a:pPr>
            <a:r>
              <a:rPr lang="x-none" sz="2000" kern="100">
                <a:latin typeface="+mn-lt"/>
                <a:ea typeface="Aptos"/>
                <a:cs typeface="Times New Roman" panose="02020603050405020304" pitchFamily="18" charset="0"/>
              </a:rPr>
              <a:t>Tong, A., Flemming, K., McInnes, E., Oliver, S. and Craig, J. (2012). Enhancing Transparency in Reporting the Synthesis of Qualitative research: ENTREQ. </a:t>
            </a:r>
            <a:r>
              <a:rPr lang="x-none" sz="2000" i="1" kern="100">
                <a:latin typeface="+mn-lt"/>
                <a:ea typeface="Aptos"/>
                <a:cs typeface="Times New Roman" panose="02020603050405020304" pitchFamily="18" charset="0"/>
              </a:rPr>
              <a:t>BMC Medical Research Methodology</a:t>
            </a:r>
            <a:r>
              <a:rPr lang="x-none" sz="2000" kern="100">
                <a:latin typeface="+mn-lt"/>
                <a:ea typeface="Aptos"/>
                <a:cs typeface="Times New Roman" panose="02020603050405020304" pitchFamily="18" charset="0"/>
              </a:rPr>
              <a:t>, 12(1), p.181.</a:t>
            </a:r>
            <a:endParaRPr lang="en-GB" sz="2000" dirty="0">
              <a:latin typeface="+mn-lt"/>
            </a:endParaRPr>
          </a:p>
        </p:txBody>
      </p:sp>
      <p:sp>
        <p:nvSpPr>
          <p:cNvPr id="4" name="Google Shape;152;p21">
            <a:extLst>
              <a:ext uri="{FF2B5EF4-FFF2-40B4-BE49-F238E27FC236}">
                <a16:creationId xmlns="" xmlns:a16="http://schemas.microsoft.com/office/drawing/2014/main" id="{DC4CBAD1-1204-8974-9CC8-7BB88C131364}"/>
              </a:ext>
            </a:extLst>
          </p:cNvPr>
          <p:cNvSpPr txBox="1"/>
          <p:nvPr/>
        </p:nvSpPr>
        <p:spPr>
          <a:xfrm>
            <a:off x="2045368" y="2534409"/>
            <a:ext cx="4956000" cy="600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latin typeface="Space Mono"/>
                <a:ea typeface="Space Mono"/>
                <a:cs typeface="Space Mono"/>
                <a:sym typeface="Space Mono"/>
              </a:rPr>
              <a:t>References</a:t>
            </a:r>
            <a:endParaRPr sz="2800" b="1" dirty="0">
              <a:solidFill>
                <a:srgbClr val="000000"/>
              </a:solidFill>
              <a:latin typeface="Space Mono"/>
              <a:ea typeface="Space Mono"/>
              <a:cs typeface="Space Mono"/>
              <a:sym typeface="Space Mono"/>
            </a:endParaRPr>
          </a:p>
        </p:txBody>
      </p:sp>
    </p:spTree>
    <p:extLst>
      <p:ext uri="{BB962C8B-B14F-4D97-AF65-F5344CB8AC3E}">
        <p14:creationId xmlns:p14="http://schemas.microsoft.com/office/powerpoint/2010/main" val="20300303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294</TotalTime>
  <Words>1089</Words>
  <Application>Microsoft Office PowerPoint</Application>
  <PresentationFormat>Custom</PresentationFormat>
  <Paragraphs>28</Paragraphs>
  <Slides>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Arial</vt:lpstr>
      <vt:lpstr>Aptos</vt:lpstr>
      <vt:lpstr>Calibri</vt:lpstr>
      <vt:lpstr>Inconsolata</vt:lpstr>
      <vt:lpstr>Space Mono</vt:lpstr>
      <vt:lpstr>Times New Roman</vt:lpstr>
      <vt:lpstr>Office Theme</vt:lpstr>
      <vt:lpstr>PowerPoint Presentation</vt:lpstr>
      <vt:lpstr>The Impact of Childhood Trauma on the Onset and Severity of Bipolar Disorder in Adult Males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childhood trauma in males and bipolar disorder</dc:title>
  <dc:creator>sr</dc:creator>
  <cp:lastModifiedBy>lenovo</cp:lastModifiedBy>
  <cp:revision>27</cp:revision>
  <dcterms:modified xsi:type="dcterms:W3CDTF">2026-07-20T14:25:00Z</dcterms:modified>
</cp:coreProperties>
</file>