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2" r:id="rId15"/>
    <p:sldId id="270" r:id="rId16"/>
    <p:sldId id="271" r:id="rId17"/>
    <p:sldId id="273" r:id="rId18"/>
    <p:sldId id="274" r:id="rId19"/>
    <p:sldId id="275" r:id="rId20"/>
    <p:sldId id="276" r:id="rId21"/>
    <p:sldId id="277"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547" autoAdjust="0"/>
    <p:restoredTop sz="94660"/>
  </p:normalViewPr>
  <p:slideViewPr>
    <p:cSldViewPr snapToGrid="0">
      <p:cViewPr>
        <p:scale>
          <a:sx n="50" d="100"/>
          <a:sy n="50" d="100"/>
        </p:scale>
        <p:origin x="288" y="7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779A-4FBE-4144-B802-D2EEC9FD46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6034C6-EC05-4749-9D3C-8FA036764C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537F07-BFD8-490D-9B42-585E01DFB33D}"/>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5" name="Footer Placeholder 4">
            <a:extLst>
              <a:ext uri="{FF2B5EF4-FFF2-40B4-BE49-F238E27FC236}">
                <a16:creationId xmlns:a16="http://schemas.microsoft.com/office/drawing/2014/main" id="{DCDB1855-66CF-45CB-8822-2342E1DAF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57D01-42C7-437B-890F-699FE37A12B6}"/>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809231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29F25-4611-4AB6-BFFC-03E0CE84D7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A73131-D41E-4FF9-8E2C-9E478B4594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65F47D-11D6-42DA-91A1-97603D082FEF}"/>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5" name="Footer Placeholder 4">
            <a:extLst>
              <a:ext uri="{FF2B5EF4-FFF2-40B4-BE49-F238E27FC236}">
                <a16:creationId xmlns:a16="http://schemas.microsoft.com/office/drawing/2014/main" id="{59309B0C-688B-43F3-A182-AED3B62D6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F74515-488B-4CE3-82C6-30022BC34398}"/>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3664128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208A-B4E9-4BE4-9858-E853E9EDEB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A0F34E-BF15-4545-8866-27C45F9BCB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832524-19CA-4C65-BA35-564E4F3873D0}"/>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5" name="Footer Placeholder 4">
            <a:extLst>
              <a:ext uri="{FF2B5EF4-FFF2-40B4-BE49-F238E27FC236}">
                <a16:creationId xmlns:a16="http://schemas.microsoft.com/office/drawing/2014/main" id="{1C53D119-F495-4882-9D29-C51B8A5CF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A8637-6BC4-4761-AD2F-8EDC950AA2A5}"/>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3654492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6F136-0EB6-4E75-9909-E9B6A8DD16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3E833-7C81-4218-A8E4-A06F23928D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94AD8B-11FE-4E12-9ABA-DE5116776F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32BA70-06A8-43B7-8435-3832A0BDB73B}"/>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6" name="Footer Placeholder 5">
            <a:extLst>
              <a:ext uri="{FF2B5EF4-FFF2-40B4-BE49-F238E27FC236}">
                <a16:creationId xmlns:a16="http://schemas.microsoft.com/office/drawing/2014/main" id="{E9EC14AF-25AA-4F8E-91AA-DD24C4D7F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0C9D86-223B-4724-8A57-0D3747447C5B}"/>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557563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6B16-88C0-47E6-908C-D4CF693758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F7D4E8-8B1C-4C89-8B61-778BC8163F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D4A11D-CAE1-4814-B5B1-C8577C56D6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3C0216-97E0-49B2-9332-77D3152D86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58B329-24BC-4CF5-918A-AA56F4C76E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E56F1F-11F1-4C2B-AADD-B95F4D86E9EE}"/>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8" name="Footer Placeholder 7">
            <a:extLst>
              <a:ext uri="{FF2B5EF4-FFF2-40B4-BE49-F238E27FC236}">
                <a16:creationId xmlns:a16="http://schemas.microsoft.com/office/drawing/2014/main" id="{90C52B24-01CC-4868-A64B-AF40A9B7DC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2CCBA7-6DBB-4FAB-8930-857AC20997FC}"/>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2880713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C626A-C945-416C-A611-B27725B83F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324C70-6689-472D-9DFA-7256000BC283}"/>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4" name="Footer Placeholder 3">
            <a:extLst>
              <a:ext uri="{FF2B5EF4-FFF2-40B4-BE49-F238E27FC236}">
                <a16:creationId xmlns:a16="http://schemas.microsoft.com/office/drawing/2014/main" id="{D10FAD68-79E5-4E80-9BC4-7E1FEEBC81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B6BFA4-D89B-49D8-8B95-9BF81ED668DE}"/>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1482725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F724FA-0247-4185-9857-0DE5DD3BB616}"/>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3" name="Footer Placeholder 2">
            <a:extLst>
              <a:ext uri="{FF2B5EF4-FFF2-40B4-BE49-F238E27FC236}">
                <a16:creationId xmlns:a16="http://schemas.microsoft.com/office/drawing/2014/main" id="{4190E0AF-7CC9-4847-890D-A379B65515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9AAA06-BD6D-4A08-8AF8-D95CFB2098D2}"/>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2593449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4FD9-AE94-4AA2-BE0E-06966FA377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26BD68-4E7B-4A2D-B294-2383A68C74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44DDD8-192B-4F65-8DA6-321252B72C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4D33AD-1478-4098-B9EA-CB1F77B3AF7E}"/>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6" name="Footer Placeholder 5">
            <a:extLst>
              <a:ext uri="{FF2B5EF4-FFF2-40B4-BE49-F238E27FC236}">
                <a16:creationId xmlns:a16="http://schemas.microsoft.com/office/drawing/2014/main" id="{E5339AD4-3193-41FD-A660-8B92EEB996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BC3FE7-6E01-4609-84C9-C9807C014431}"/>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852801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F2847-7F4A-4819-9AB5-F14E617E6D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DFF205-B172-4BC2-9C4B-0EA284748D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0C83A4-E23D-421E-8746-B106BCF6CC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AA67FB-A70A-4EA6-9902-0A278A98D6A2}"/>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6" name="Footer Placeholder 5">
            <a:extLst>
              <a:ext uri="{FF2B5EF4-FFF2-40B4-BE49-F238E27FC236}">
                <a16:creationId xmlns:a16="http://schemas.microsoft.com/office/drawing/2014/main" id="{E4FB69EE-BEB2-4CEB-8FEC-0616EEDC0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A2A21-B3F7-447E-9CDD-446CD66B04BC}"/>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643339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8F67-6086-4939-B926-F432F649A6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85A75C-EFE4-46D6-B4F9-74D81B4FE8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03954-BFBF-4E9E-AD8F-5971C44A3D08}"/>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5" name="Footer Placeholder 4">
            <a:extLst>
              <a:ext uri="{FF2B5EF4-FFF2-40B4-BE49-F238E27FC236}">
                <a16:creationId xmlns:a16="http://schemas.microsoft.com/office/drawing/2014/main" id="{73F6227E-763C-49BE-9E5F-78EC41B2FD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6B19B-21AA-449B-9729-EB96953EC78E}"/>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1337192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AAD842-551D-4E55-986D-0D1B1EFD4E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77B1AC-B153-4C58-9902-CB483B971D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0D093-50E2-482D-BEBD-FBC5D7D9BC03}"/>
              </a:ext>
            </a:extLst>
          </p:cNvPr>
          <p:cNvSpPr>
            <a:spLocks noGrp="1"/>
          </p:cNvSpPr>
          <p:nvPr>
            <p:ph type="dt" sz="half" idx="10"/>
          </p:nvPr>
        </p:nvSpPr>
        <p:spPr/>
        <p:txBody>
          <a:bodyPr/>
          <a:lstStyle/>
          <a:p>
            <a:fld id="{6B77EFC3-585B-4564-8634-EFFE74DA5FD9}" type="datetimeFigureOut">
              <a:rPr lang="en-GB" smtClean="0"/>
              <a:t>23/11/2020</a:t>
            </a:fld>
            <a:endParaRPr lang="en-GB"/>
          </a:p>
        </p:txBody>
      </p:sp>
      <p:sp>
        <p:nvSpPr>
          <p:cNvPr id="5" name="Footer Placeholder 4">
            <a:extLst>
              <a:ext uri="{FF2B5EF4-FFF2-40B4-BE49-F238E27FC236}">
                <a16:creationId xmlns:a16="http://schemas.microsoft.com/office/drawing/2014/main" id="{39806471-D4A3-4BA7-9994-C191D14796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3BB0C8-0B91-4DF1-9D9F-6D38BECF407A}"/>
              </a:ext>
            </a:extLst>
          </p:cNvPr>
          <p:cNvSpPr>
            <a:spLocks noGrp="1"/>
          </p:cNvSpPr>
          <p:nvPr>
            <p:ph type="sldNum" sz="quarter" idx="12"/>
          </p:nvPr>
        </p:nvSpPr>
        <p:spPr/>
        <p:txBody>
          <a:bodyPr/>
          <a:lstStyle/>
          <a:p>
            <a:fld id="{00F61A35-E460-4115-A681-457DEF458AD9}" type="slidenum">
              <a:rPr lang="en-GB" smtClean="0"/>
              <a:t>‹#›</a:t>
            </a:fld>
            <a:endParaRPr lang="en-GB"/>
          </a:p>
        </p:txBody>
      </p:sp>
    </p:spTree>
    <p:extLst>
      <p:ext uri="{BB962C8B-B14F-4D97-AF65-F5344CB8AC3E}">
        <p14:creationId xmlns:p14="http://schemas.microsoft.com/office/powerpoint/2010/main" val="199926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en.wikipedia.org/wiki/Autumn_leaf_color"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837473B0-CC2E-450A-ABE3-18F120FF3D39}">
                <a1611:picAttrSrcUrl xmlns:a1611="http://schemas.microsoft.com/office/drawing/2016/11/main" r:id="rId14"/>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665C07-35B1-4414-9FB2-92CBE11267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DB69B7-577D-42DB-BE6E-745840F569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008E7-2841-44BD-A9C5-C3868A309F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77EFC3-585B-4564-8634-EFFE74DA5FD9}" type="datetimeFigureOut">
              <a:rPr lang="en-GB" smtClean="0"/>
              <a:t>23/11/2020</a:t>
            </a:fld>
            <a:endParaRPr lang="en-GB"/>
          </a:p>
        </p:txBody>
      </p:sp>
      <p:sp>
        <p:nvSpPr>
          <p:cNvPr id="5" name="Footer Placeholder 4">
            <a:extLst>
              <a:ext uri="{FF2B5EF4-FFF2-40B4-BE49-F238E27FC236}">
                <a16:creationId xmlns:a16="http://schemas.microsoft.com/office/drawing/2014/main" id="{8D26BA5A-3030-413B-8F2B-E547521FDA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E1AE17-5C08-400B-9AE8-20A45EE875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F61A35-E460-4115-A681-457DEF458AD9}" type="slidenum">
              <a:rPr lang="en-GB" smtClean="0"/>
              <a:t>‹#›</a:t>
            </a:fld>
            <a:endParaRPr lang="en-GB"/>
          </a:p>
        </p:txBody>
      </p:sp>
    </p:spTree>
    <p:extLst>
      <p:ext uri="{BB962C8B-B14F-4D97-AF65-F5344CB8AC3E}">
        <p14:creationId xmlns:p14="http://schemas.microsoft.com/office/powerpoint/2010/main" val="472065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DC2D4F04-7EE2-4F18-9343-BCC951311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1767" y="398060"/>
            <a:ext cx="9048466" cy="6061879"/>
          </a:xfrm>
          <a:prstGeom prst="rect">
            <a:avLst/>
          </a:prstGeom>
          <a:ln>
            <a:noFill/>
          </a:ln>
          <a:effectLst>
            <a:softEdge rad="112500"/>
          </a:effectLst>
        </p:spPr>
      </p:pic>
      <p:sp>
        <p:nvSpPr>
          <p:cNvPr id="6" name="Rectangle 5">
            <a:extLst>
              <a:ext uri="{FF2B5EF4-FFF2-40B4-BE49-F238E27FC236}">
                <a16:creationId xmlns:a16="http://schemas.microsoft.com/office/drawing/2014/main" id="{A96FEE30-62FD-4C1E-A621-BEB992CC7343}"/>
              </a:ext>
            </a:extLst>
          </p:cNvPr>
          <p:cNvSpPr/>
          <p:nvPr/>
        </p:nvSpPr>
        <p:spPr>
          <a:xfrm>
            <a:off x="245660" y="204716"/>
            <a:ext cx="4763068" cy="982638"/>
          </a:xfrm>
          <a:prstGeom prst="rect">
            <a:avLst/>
          </a:prstGeom>
          <a:solidFill>
            <a:schemeClr val="accent4"/>
          </a:solidFill>
          <a:ln>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r>
              <a:rPr lang="en-GB" sz="2800" dirty="0">
                <a:solidFill>
                  <a:schemeClr val="tx1"/>
                </a:solidFill>
                <a:latin typeface="Abadi Extra Light" panose="020B0204020104020204" pitchFamily="34" charset="0"/>
              </a:rPr>
              <a:t>Sustainability in early years</a:t>
            </a:r>
          </a:p>
        </p:txBody>
      </p:sp>
      <p:sp>
        <p:nvSpPr>
          <p:cNvPr id="8" name="Rectangle 7">
            <a:extLst>
              <a:ext uri="{FF2B5EF4-FFF2-40B4-BE49-F238E27FC236}">
                <a16:creationId xmlns:a16="http://schemas.microsoft.com/office/drawing/2014/main" id="{D2A24065-DE6B-427D-ABE9-C7CD5312396C}"/>
              </a:ext>
            </a:extLst>
          </p:cNvPr>
          <p:cNvSpPr/>
          <p:nvPr/>
        </p:nvSpPr>
        <p:spPr>
          <a:xfrm>
            <a:off x="7183272" y="5283957"/>
            <a:ext cx="4763068" cy="982638"/>
          </a:xfrm>
          <a:prstGeom prst="rect">
            <a:avLst/>
          </a:prstGeom>
          <a:solidFill>
            <a:schemeClr val="accent4"/>
          </a:solidFill>
          <a:ln>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r>
              <a:rPr lang="en-GB" sz="2400" dirty="0">
                <a:solidFill>
                  <a:schemeClr val="tx1"/>
                </a:solidFill>
                <a:latin typeface="Abadi Extra Light" panose="020B0204020104020204" pitchFamily="34" charset="0"/>
              </a:rPr>
              <a:t>Section one of EAEE6005</a:t>
            </a:r>
          </a:p>
          <a:p>
            <a:pPr algn="ctr"/>
            <a:r>
              <a:rPr lang="en-GB" sz="2400" dirty="0">
                <a:solidFill>
                  <a:schemeClr val="tx1"/>
                </a:solidFill>
                <a:latin typeface="Abadi Extra Light" panose="020B0204020104020204" pitchFamily="34" charset="0"/>
              </a:rPr>
              <a:t>Student ID : 1810297</a:t>
            </a:r>
          </a:p>
        </p:txBody>
      </p:sp>
    </p:spTree>
    <p:extLst>
      <p:ext uri="{BB962C8B-B14F-4D97-AF65-F5344CB8AC3E}">
        <p14:creationId xmlns:p14="http://schemas.microsoft.com/office/powerpoint/2010/main" val="2820368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73CE89-909E-44A2-91B5-A146E89C98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2829"/>
            <a:ext cx="5650173" cy="5650173"/>
          </a:xfrm>
          <a:prstGeom prst="rect">
            <a:avLst/>
          </a:prstGeom>
          <a:ln>
            <a:noFill/>
          </a:ln>
          <a:effectLst>
            <a:softEdge rad="112500"/>
          </a:effectLst>
        </p:spPr>
      </p:pic>
      <p:pic>
        <p:nvPicPr>
          <p:cNvPr id="7" name="Picture 6" descr="A picture containing outdoor, person&#10;&#10;Description automatically generated">
            <a:extLst>
              <a:ext uri="{FF2B5EF4-FFF2-40B4-BE49-F238E27FC236}">
                <a16:creationId xmlns:a16="http://schemas.microsoft.com/office/drawing/2014/main" id="{F15213E8-C701-4AEE-9FD9-E0D89E4CA8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29000"/>
            <a:ext cx="2690031" cy="3586708"/>
          </a:xfrm>
          <a:prstGeom prst="rect">
            <a:avLst/>
          </a:prstGeom>
          <a:ln>
            <a:noFill/>
          </a:ln>
          <a:effectLst>
            <a:softEdge rad="112500"/>
          </a:effectLst>
        </p:spPr>
      </p:pic>
      <p:sp>
        <p:nvSpPr>
          <p:cNvPr id="8" name="Rectangle 7">
            <a:extLst>
              <a:ext uri="{FF2B5EF4-FFF2-40B4-BE49-F238E27FC236}">
                <a16:creationId xmlns:a16="http://schemas.microsoft.com/office/drawing/2014/main" id="{AED300AA-414B-476B-907C-BC6589C00E31}"/>
              </a:ext>
            </a:extLst>
          </p:cNvPr>
          <p:cNvSpPr/>
          <p:nvPr/>
        </p:nvSpPr>
        <p:spPr>
          <a:xfrm>
            <a:off x="6096000" y="464024"/>
            <a:ext cx="5081516" cy="736979"/>
          </a:xfrm>
          <a:prstGeom prst="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badi Extra Light" panose="020B0204020104020204" pitchFamily="34" charset="0"/>
              </a:rPr>
              <a:t>Background on location</a:t>
            </a:r>
            <a:r>
              <a:rPr lang="en-GB" dirty="0">
                <a:solidFill>
                  <a:schemeClr val="tx1"/>
                </a:solidFill>
              </a:rPr>
              <a:t>. </a:t>
            </a:r>
          </a:p>
        </p:txBody>
      </p:sp>
      <p:sp>
        <p:nvSpPr>
          <p:cNvPr id="9" name="Rectangle 8">
            <a:extLst>
              <a:ext uri="{FF2B5EF4-FFF2-40B4-BE49-F238E27FC236}">
                <a16:creationId xmlns:a16="http://schemas.microsoft.com/office/drawing/2014/main" id="{667409C5-0F92-42DA-9F75-BB688AF696DB}"/>
              </a:ext>
            </a:extLst>
          </p:cNvPr>
          <p:cNvSpPr/>
          <p:nvPr/>
        </p:nvSpPr>
        <p:spPr>
          <a:xfrm>
            <a:off x="6096000" y="1801504"/>
            <a:ext cx="5081516" cy="4592472"/>
          </a:xfrm>
          <a:prstGeom prst="rect">
            <a:avLst/>
          </a:prstGeom>
          <a:solidFill>
            <a:schemeClr val="accent4"/>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badi Extra Light" panose="020B0204020104020204" pitchFamily="34" charset="0"/>
              </a:rPr>
              <a:t>Since the day I was born to present day, I have always lived in the same village, </a:t>
            </a:r>
            <a:r>
              <a:rPr lang="en-GB" dirty="0" err="1">
                <a:solidFill>
                  <a:schemeClr val="tx1"/>
                </a:solidFill>
                <a:latin typeface="Abadi Extra Light" panose="020B0204020104020204" pitchFamily="34" charset="0"/>
              </a:rPr>
              <a:t>St.clears</a:t>
            </a:r>
            <a:r>
              <a:rPr lang="en-GB" dirty="0">
                <a:solidFill>
                  <a:schemeClr val="tx1"/>
                </a:solidFill>
                <a:latin typeface="Abadi Extra Light" panose="020B0204020104020204" pitchFamily="34" charset="0"/>
              </a:rPr>
              <a:t>, in Carmarthenshire. The area I have chosen to explore officially known as the Dewi fawr river is a place that has always been a safe haven for me. Dewi ford usually referred to as simply “The ford” is a peaceful place during the autumn and winter, this is because when the rain is more frequent through these seasons the river is a lot higher, this resulting in traffic being unable to drive through the water. This is my favourite time to visit, as apart from the trains which pass on the bridge above the ford, it’s calm and relaxing. As a child I would often bring a book, homework, or drawings to do while I sat on the steps on the bridge.</a:t>
            </a:r>
          </a:p>
        </p:txBody>
      </p:sp>
    </p:spTree>
    <p:extLst>
      <p:ext uri="{BB962C8B-B14F-4D97-AF65-F5344CB8AC3E}">
        <p14:creationId xmlns:p14="http://schemas.microsoft.com/office/powerpoint/2010/main" val="4172455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C82322-C5F0-4F2D-827C-068C55269C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40864"/>
            <a:ext cx="3140964" cy="4187952"/>
          </a:xfrm>
          <a:prstGeom prst="rect">
            <a:avLst/>
          </a:prstGeom>
          <a:ln>
            <a:noFill/>
          </a:ln>
          <a:effectLst>
            <a:softEdge rad="112500"/>
          </a:effectLst>
        </p:spPr>
      </p:pic>
      <p:pic>
        <p:nvPicPr>
          <p:cNvPr id="7" name="Picture 6" descr="A picture containing grass, outdoor, little, colorful&#10;&#10;Description automatically generated">
            <a:extLst>
              <a:ext uri="{FF2B5EF4-FFF2-40B4-BE49-F238E27FC236}">
                <a16:creationId xmlns:a16="http://schemas.microsoft.com/office/drawing/2014/main" id="{91E216FD-8784-4684-BE98-0D79F96A7E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98548" y="737616"/>
            <a:ext cx="3035808" cy="4047744"/>
          </a:xfrm>
          <a:prstGeom prst="rect">
            <a:avLst/>
          </a:prstGeom>
          <a:ln>
            <a:noFill/>
          </a:ln>
          <a:effectLst>
            <a:softEdge rad="112500"/>
          </a:effectLst>
        </p:spPr>
      </p:pic>
      <p:sp>
        <p:nvSpPr>
          <p:cNvPr id="8" name="Rectangle 7">
            <a:extLst>
              <a:ext uri="{FF2B5EF4-FFF2-40B4-BE49-F238E27FC236}">
                <a16:creationId xmlns:a16="http://schemas.microsoft.com/office/drawing/2014/main" id="{3E6BCD66-46BB-406B-8970-5A92380AC546}"/>
              </a:ext>
            </a:extLst>
          </p:cNvPr>
          <p:cNvSpPr/>
          <p:nvPr/>
        </p:nvSpPr>
        <p:spPr>
          <a:xfrm>
            <a:off x="5330952" y="1581912"/>
            <a:ext cx="6629400" cy="5010912"/>
          </a:xfrm>
          <a:prstGeom prst="rect">
            <a:avLst/>
          </a:prstGeom>
          <a:solidFill>
            <a:schemeClr val="accent4"/>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badi Extra Light" panose="020B0204020104020204" pitchFamily="34" charset="0"/>
              </a:rPr>
              <a:t>As the John muir award enlightens you in the education of sustainability for young people , I choose to bring my three-year-old son, so that we can enlighten each other through younger, and older eyes.  We often do this walk in search for big muddy puddles and leave piles for ‘</a:t>
            </a:r>
            <a:r>
              <a:rPr lang="en-GB" dirty="0" err="1">
                <a:solidFill>
                  <a:schemeClr val="tx1"/>
                </a:solidFill>
                <a:latin typeface="Abadi Extra Light" panose="020B0204020104020204" pitchFamily="34" charset="0"/>
              </a:rPr>
              <a:t>Mr.digger</a:t>
            </a:r>
            <a:r>
              <a:rPr lang="en-GB" dirty="0">
                <a:solidFill>
                  <a:schemeClr val="tx1"/>
                </a:solidFill>
                <a:latin typeface="Abadi Extra Light" panose="020B0204020104020204" pitchFamily="34" charset="0"/>
              </a:rPr>
              <a:t>’, I find this calms him down and cheers him up. The walk from my house is less then ten minutes. A weirdly placed walk path in the back of a near by estate, leads straight into a massive field. This field usually occupied by grazing cows and sheep. Following the field a muddy path leading to a farm road, which takes you straight to the ford. The flat walk makes it perfect for young children, However this path isn’t accessible  for elderly or physically disabled as only one of the gates is a walk through, the other you have to climb over. </a:t>
            </a:r>
          </a:p>
        </p:txBody>
      </p:sp>
      <p:sp>
        <p:nvSpPr>
          <p:cNvPr id="9" name="Rectangle 8">
            <a:extLst>
              <a:ext uri="{FF2B5EF4-FFF2-40B4-BE49-F238E27FC236}">
                <a16:creationId xmlns:a16="http://schemas.microsoft.com/office/drawing/2014/main" id="{454F9331-3DA3-4DBD-A287-1DD9D87596C9}"/>
              </a:ext>
            </a:extLst>
          </p:cNvPr>
          <p:cNvSpPr/>
          <p:nvPr/>
        </p:nvSpPr>
        <p:spPr>
          <a:xfrm>
            <a:off x="5330952" y="520186"/>
            <a:ext cx="6629400" cy="745725"/>
          </a:xfrm>
          <a:prstGeom prst="rect">
            <a:avLst/>
          </a:prstGeom>
          <a:solidFill>
            <a:schemeClr val="accent4"/>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badi Extra Light" panose="020B0204020104020204" pitchFamily="34" charset="0"/>
              </a:rPr>
              <a:t>The journey</a:t>
            </a:r>
          </a:p>
        </p:txBody>
      </p:sp>
    </p:spTree>
    <p:extLst>
      <p:ext uri="{BB962C8B-B14F-4D97-AF65-F5344CB8AC3E}">
        <p14:creationId xmlns:p14="http://schemas.microsoft.com/office/powerpoint/2010/main" val="2708337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619FA0-3CC8-464B-BEB1-2856F9BAA4B7}"/>
              </a:ext>
            </a:extLst>
          </p:cNvPr>
          <p:cNvSpPr/>
          <p:nvPr/>
        </p:nvSpPr>
        <p:spPr>
          <a:xfrm>
            <a:off x="443882" y="399495"/>
            <a:ext cx="3595457" cy="630315"/>
          </a:xfrm>
          <a:prstGeom prst="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Abadi Extra Light" panose="020B0204020104020204" pitchFamily="34" charset="0"/>
              </a:rPr>
              <a:t>Wildlife </a:t>
            </a:r>
          </a:p>
        </p:txBody>
      </p:sp>
      <p:sp>
        <p:nvSpPr>
          <p:cNvPr id="5" name="Rectangle 4">
            <a:extLst>
              <a:ext uri="{FF2B5EF4-FFF2-40B4-BE49-F238E27FC236}">
                <a16:creationId xmlns:a16="http://schemas.microsoft.com/office/drawing/2014/main" id="{D54D02DE-EFC5-4F26-A317-DA2BAB4776AD}"/>
              </a:ext>
            </a:extLst>
          </p:cNvPr>
          <p:cNvSpPr/>
          <p:nvPr/>
        </p:nvSpPr>
        <p:spPr>
          <a:xfrm>
            <a:off x="506027" y="1491449"/>
            <a:ext cx="3533312" cy="5264458"/>
          </a:xfrm>
          <a:prstGeom prst="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badi Extra Light" panose="020B0204020104020204" pitchFamily="34" charset="0"/>
              </a:rPr>
              <a:t>When I was younger it was more often the summer, I would be at the Ford. During the summer the river is low, and the environment is calm. Birds were always present, however during our last few visits to the ford, we were lucky to see one, even with the near by trees and field. Perhaps, this is because of how loud the river rapidly passes through during the colder seasons. It isn’t so peaceful, maybe stressful even to find a place to rest. This got me thinking as to weather a small birdhouse near the bridge with a small bird feeder, could be suitable. </a:t>
            </a:r>
          </a:p>
        </p:txBody>
      </p:sp>
      <p:pic>
        <p:nvPicPr>
          <p:cNvPr id="7" name="Picture 6" descr="A picture containing grass, outdoor, sky, nature&#10;&#10;Description automatically generated">
            <a:extLst>
              <a:ext uri="{FF2B5EF4-FFF2-40B4-BE49-F238E27FC236}">
                <a16:creationId xmlns:a16="http://schemas.microsoft.com/office/drawing/2014/main" id="{3144B057-71DB-4496-BEF4-9053843E73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55009" y="191350"/>
            <a:ext cx="3426966" cy="4569288"/>
          </a:xfrm>
          <a:prstGeom prst="rect">
            <a:avLst/>
          </a:prstGeom>
          <a:ln>
            <a:noFill/>
          </a:ln>
          <a:effectLst>
            <a:softEdge rad="112500"/>
          </a:effectLst>
        </p:spPr>
      </p:pic>
      <p:pic>
        <p:nvPicPr>
          <p:cNvPr id="9" name="Picture 8" descr="A picture containing tree, outdoor, grass, nature&#10;&#10;Description automatically generated">
            <a:extLst>
              <a:ext uri="{FF2B5EF4-FFF2-40B4-BE49-F238E27FC236}">
                <a16:creationId xmlns:a16="http://schemas.microsoft.com/office/drawing/2014/main" id="{C2DD0043-AA11-4DA6-88AB-247818B5A7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9832" y="2593582"/>
            <a:ext cx="4255008" cy="4255008"/>
          </a:xfrm>
          <a:prstGeom prst="rect">
            <a:avLst/>
          </a:prstGeom>
          <a:ln>
            <a:noFill/>
          </a:ln>
          <a:effectLst>
            <a:softEdge rad="112500"/>
          </a:effectLst>
        </p:spPr>
      </p:pic>
    </p:spTree>
    <p:extLst>
      <p:ext uri="{BB962C8B-B14F-4D97-AF65-F5344CB8AC3E}">
        <p14:creationId xmlns:p14="http://schemas.microsoft.com/office/powerpoint/2010/main" val="3336207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99766-0DB9-4168-9991-2790C1FF13E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55A2E31-BB43-425A-BA5C-85CF66D1B790}"/>
              </a:ext>
            </a:extLst>
          </p:cNvPr>
          <p:cNvSpPr>
            <a:spLocks noGrp="1"/>
          </p:cNvSpPr>
          <p:nvPr>
            <p:ph idx="1"/>
          </p:nvPr>
        </p:nvSpPr>
        <p:spPr>
          <a:xfrm>
            <a:off x="1397871" y="2225119"/>
            <a:ext cx="4967796" cy="4351338"/>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pPr marL="0" indent="0">
              <a:buNone/>
            </a:pPr>
            <a:r>
              <a:rPr lang="en-GB" sz="2400" dirty="0">
                <a:latin typeface="Abadi Extra Light" panose="020B0204020104020204" pitchFamily="34" charset="0"/>
              </a:rPr>
              <a:t>Ordinally I was going to purchase a birdhouse and attach it to the trees near the river. However, as I wanted to bring my child into the project and looking at it through the perspective of the john muir project, I decided we would collect the materials needed from the environment surrounding the river, also being more sustainable by using the materials already naturally provided to us. Natural materials may also attract the birds more. </a:t>
            </a:r>
          </a:p>
        </p:txBody>
      </p:sp>
      <p:sp>
        <p:nvSpPr>
          <p:cNvPr id="4" name="Rectangle 3">
            <a:extLst>
              <a:ext uri="{FF2B5EF4-FFF2-40B4-BE49-F238E27FC236}">
                <a16:creationId xmlns:a16="http://schemas.microsoft.com/office/drawing/2014/main" id="{37565307-6FFD-49EB-8CB9-05F8A8272A15}"/>
              </a:ext>
            </a:extLst>
          </p:cNvPr>
          <p:cNvSpPr/>
          <p:nvPr/>
        </p:nvSpPr>
        <p:spPr>
          <a:xfrm>
            <a:off x="3779313" y="432593"/>
            <a:ext cx="5284788" cy="132556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000" dirty="0">
                <a:latin typeface="Abadi Extra Light" panose="020B0204020104020204" pitchFamily="34" charset="0"/>
              </a:rPr>
              <a:t>Building a bird house </a:t>
            </a:r>
          </a:p>
        </p:txBody>
      </p:sp>
      <p:pic>
        <p:nvPicPr>
          <p:cNvPr id="1026" name="Picture 2" descr="Birdhouses Made From Twigs, Sticks &amp; Branches | Bird houses, Twig crafts, Bird  house">
            <a:extLst>
              <a:ext uri="{FF2B5EF4-FFF2-40B4-BE49-F238E27FC236}">
                <a16:creationId xmlns:a16="http://schemas.microsoft.com/office/drawing/2014/main" id="{977D6C2B-BE72-4044-8CDD-36C8A345D7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2021" y="1262478"/>
            <a:ext cx="1905000" cy="20955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E4D8BA6-1EB0-4E91-9507-1068137C186C}"/>
              </a:ext>
            </a:extLst>
          </p:cNvPr>
          <p:cNvPicPr>
            <a:picLocks noChangeAspect="1"/>
          </p:cNvPicPr>
          <p:nvPr/>
        </p:nvPicPr>
        <p:blipFill rotWithShape="1">
          <a:blip r:embed="rId3"/>
          <a:srcRect b="7563"/>
          <a:stretch/>
        </p:blipFill>
        <p:spPr>
          <a:xfrm>
            <a:off x="7305767" y="3072645"/>
            <a:ext cx="2019300" cy="2095500"/>
          </a:xfrm>
          <a:prstGeom prst="rect">
            <a:avLst/>
          </a:prstGeom>
        </p:spPr>
      </p:pic>
      <p:pic>
        <p:nvPicPr>
          <p:cNvPr id="8" name="Picture 7">
            <a:extLst>
              <a:ext uri="{FF2B5EF4-FFF2-40B4-BE49-F238E27FC236}">
                <a16:creationId xmlns:a16="http://schemas.microsoft.com/office/drawing/2014/main" id="{4C30BAEF-54E2-467F-833E-3D6A41B34D1D}"/>
              </a:ext>
            </a:extLst>
          </p:cNvPr>
          <p:cNvPicPr>
            <a:picLocks noChangeAspect="1"/>
          </p:cNvPicPr>
          <p:nvPr/>
        </p:nvPicPr>
        <p:blipFill>
          <a:blip r:embed="rId4"/>
          <a:stretch>
            <a:fillRect/>
          </a:stretch>
        </p:blipFill>
        <p:spPr>
          <a:xfrm>
            <a:off x="8952021" y="4762501"/>
            <a:ext cx="2095499" cy="2095499"/>
          </a:xfrm>
          <a:prstGeom prst="rect">
            <a:avLst/>
          </a:prstGeom>
        </p:spPr>
      </p:pic>
      <p:sp>
        <p:nvSpPr>
          <p:cNvPr id="5" name="Rectangle 4">
            <a:extLst>
              <a:ext uri="{FF2B5EF4-FFF2-40B4-BE49-F238E27FC236}">
                <a16:creationId xmlns:a16="http://schemas.microsoft.com/office/drawing/2014/main" id="{F68BCAF3-7EA1-4473-90B8-706715C61478}"/>
              </a:ext>
            </a:extLst>
          </p:cNvPr>
          <p:cNvSpPr/>
          <p:nvPr/>
        </p:nvSpPr>
        <p:spPr>
          <a:xfrm rot="19773011">
            <a:off x="257667" y="566241"/>
            <a:ext cx="302486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Conserve.</a:t>
            </a:r>
          </a:p>
        </p:txBody>
      </p:sp>
    </p:spTree>
    <p:extLst>
      <p:ext uri="{BB962C8B-B14F-4D97-AF65-F5344CB8AC3E}">
        <p14:creationId xmlns:p14="http://schemas.microsoft.com/office/powerpoint/2010/main" val="2775639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082F8-C049-40A6-95DF-E7B286BEF18F}"/>
              </a:ext>
            </a:extLst>
          </p:cNvPr>
          <p:cNvSpPr>
            <a:spLocks noGrp="1"/>
          </p:cNvSpPr>
          <p:nvPr>
            <p:ph type="title"/>
          </p:nvPr>
        </p:nvSpPr>
        <p:spPr/>
        <p:txBody>
          <a:bodyPr/>
          <a:lstStyle/>
          <a:p>
            <a:r>
              <a:rPr lang="en-GB" dirty="0"/>
              <a:t>+</a:t>
            </a:r>
          </a:p>
        </p:txBody>
      </p:sp>
      <p:pic>
        <p:nvPicPr>
          <p:cNvPr id="6" name="Picture 5" descr="A picture containing tree, outdoor, plant, flower&#10;&#10;Description automatically generated">
            <a:extLst>
              <a:ext uri="{FF2B5EF4-FFF2-40B4-BE49-F238E27FC236}">
                <a16:creationId xmlns:a16="http://schemas.microsoft.com/office/drawing/2014/main" id="{CC63C4C0-12B4-47C0-9381-4C4E977E6E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215" y="-121920"/>
            <a:ext cx="4309586" cy="5746115"/>
          </a:xfrm>
          <a:prstGeom prst="rect">
            <a:avLst/>
          </a:prstGeom>
          <a:ln>
            <a:noFill/>
          </a:ln>
          <a:effectLst>
            <a:softEdge rad="112500"/>
          </a:effectLst>
        </p:spPr>
      </p:pic>
      <p:sp>
        <p:nvSpPr>
          <p:cNvPr id="7" name="Rectangle 6">
            <a:extLst>
              <a:ext uri="{FF2B5EF4-FFF2-40B4-BE49-F238E27FC236}">
                <a16:creationId xmlns:a16="http://schemas.microsoft.com/office/drawing/2014/main" id="{05CA188F-C500-4458-8591-829129095955}"/>
              </a:ext>
            </a:extLst>
          </p:cNvPr>
          <p:cNvSpPr/>
          <p:nvPr/>
        </p:nvSpPr>
        <p:spPr>
          <a:xfrm>
            <a:off x="7223760" y="990600"/>
            <a:ext cx="4556760" cy="5502275"/>
          </a:xfrm>
          <a:prstGeom prst="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On this day myself and my son made two trips to the ford. The first we spent time clearing any rubbish we found along our walk, then collecting resources for the birdhouse. I chose to use a glue gun to hold the bird house together as I did not want to have any materials that could injure the animals as a result of weather damage. I made the hatch larger as large crows are the usual type of bird I spot down at our chosen spot. </a:t>
            </a:r>
          </a:p>
          <a:p>
            <a:pPr algn="ctr"/>
            <a:r>
              <a:rPr lang="en-GB" sz="1600" dirty="0">
                <a:solidFill>
                  <a:schemeClr val="tx1"/>
                </a:solidFill>
              </a:rPr>
              <a:t>Once the birdhouse was finished, I chose a spot across the road from the river to place the birdhouse, as I felt as though it would not have the use being close to the river due to the high levels of noise from the trainline above and the river when it’s at a high depth. I also placed a small bird feeder within the birdhouse, which I will top up every few days with the spot not being too far from my home this gives both myself and my son an excuse to leave the house and enjoy some time outside in the wilderness. </a:t>
            </a:r>
          </a:p>
          <a:p>
            <a:pPr algn="ctr"/>
            <a:r>
              <a:rPr lang="en-GB" sz="1600" dirty="0">
                <a:solidFill>
                  <a:schemeClr val="tx1"/>
                </a:solidFill>
              </a:rPr>
              <a:t>I really enjoyed this section of the project.</a:t>
            </a:r>
          </a:p>
        </p:txBody>
      </p:sp>
      <p:pic>
        <p:nvPicPr>
          <p:cNvPr id="9" name="Picture 8" descr="A picture containing text&#10;&#10;Description automatically generated">
            <a:extLst>
              <a:ext uri="{FF2B5EF4-FFF2-40B4-BE49-F238E27FC236}">
                <a16:creationId xmlns:a16="http://schemas.microsoft.com/office/drawing/2014/main" id="{B072BCB0-94C3-401C-A54A-D18BD55FBC86}"/>
              </a:ext>
            </a:extLst>
          </p:cNvPr>
          <p:cNvPicPr>
            <a:picLocks noChangeAspect="1"/>
          </p:cNvPicPr>
          <p:nvPr/>
        </p:nvPicPr>
        <p:blipFill rotWithShape="1">
          <a:blip r:embed="rId3">
            <a:extLst>
              <a:ext uri="{28A0092B-C50C-407E-A947-70E740481C1C}">
                <a14:useLocalDpi xmlns:a14="http://schemas.microsoft.com/office/drawing/2010/main" val="0"/>
              </a:ext>
            </a:extLst>
          </a:blip>
          <a:srcRect t="12000" b="22000"/>
          <a:stretch/>
        </p:blipFill>
        <p:spPr>
          <a:xfrm rot="5400000">
            <a:off x="3493770" y="3357996"/>
            <a:ext cx="3723409" cy="3276600"/>
          </a:xfrm>
          <a:prstGeom prst="rect">
            <a:avLst/>
          </a:prstGeom>
          <a:ln>
            <a:noFill/>
          </a:ln>
          <a:effectLst>
            <a:softEdge rad="112500"/>
          </a:effectLst>
        </p:spPr>
      </p:pic>
      <p:sp>
        <p:nvSpPr>
          <p:cNvPr id="10" name="Rectangle 9">
            <a:extLst>
              <a:ext uri="{FF2B5EF4-FFF2-40B4-BE49-F238E27FC236}">
                <a16:creationId xmlns:a16="http://schemas.microsoft.com/office/drawing/2014/main" id="{F4DE0CB5-9E50-47B7-85A3-C9BCF920F200}"/>
              </a:ext>
            </a:extLst>
          </p:cNvPr>
          <p:cNvSpPr/>
          <p:nvPr/>
        </p:nvSpPr>
        <p:spPr>
          <a:xfrm>
            <a:off x="8725218" y="0"/>
            <a:ext cx="279724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Conserve</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66281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outdoor, ground, leaf, wood&#10;&#10;Description automatically generated">
            <a:extLst>
              <a:ext uri="{FF2B5EF4-FFF2-40B4-BE49-F238E27FC236}">
                <a16:creationId xmlns:a16="http://schemas.microsoft.com/office/drawing/2014/main" id="{CC891A78-A7D2-49EC-B2FF-1EFE77B9B8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1243" y="1573410"/>
            <a:ext cx="3773681" cy="5031575"/>
          </a:xfrm>
        </p:spPr>
      </p:pic>
      <p:sp>
        <p:nvSpPr>
          <p:cNvPr id="6" name="Rectangle 5">
            <a:extLst>
              <a:ext uri="{FF2B5EF4-FFF2-40B4-BE49-F238E27FC236}">
                <a16:creationId xmlns:a16="http://schemas.microsoft.com/office/drawing/2014/main" id="{D086786C-5E12-4307-BF43-DA101E47C77F}"/>
              </a:ext>
            </a:extLst>
          </p:cNvPr>
          <p:cNvSpPr/>
          <p:nvPr/>
        </p:nvSpPr>
        <p:spPr>
          <a:xfrm>
            <a:off x="2899714" y="448322"/>
            <a:ext cx="7427976" cy="59436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badi Extra Light" panose="020B0204020104020204" pitchFamily="34" charset="0"/>
              </a:rPr>
              <a:t>Rubbish</a:t>
            </a:r>
          </a:p>
        </p:txBody>
      </p:sp>
      <p:sp>
        <p:nvSpPr>
          <p:cNvPr id="10" name="Rectangle 9">
            <a:extLst>
              <a:ext uri="{FF2B5EF4-FFF2-40B4-BE49-F238E27FC236}">
                <a16:creationId xmlns:a16="http://schemas.microsoft.com/office/drawing/2014/main" id="{1E4CF6B0-CCEC-430B-96B0-4B243B77E846}"/>
              </a:ext>
            </a:extLst>
          </p:cNvPr>
          <p:cNvSpPr/>
          <p:nvPr/>
        </p:nvSpPr>
        <p:spPr>
          <a:xfrm>
            <a:off x="4235244" y="1690688"/>
            <a:ext cx="7661429" cy="47189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I noticed during my walks to my chosen environment was the rubbish along the walk paths. The walk path starts at the end of an estate, where there are no bins. The problem with this in respects of wildlife is that the majority of the walk is through a field where sheep and cows are inhabiting, also obviously also being habited by other wildlife such as bugs, frogs, foxes </a:t>
            </a:r>
            <a:r>
              <a:rPr lang="en-GB" dirty="0" err="1"/>
              <a:t>ect</a:t>
            </a:r>
            <a:r>
              <a:rPr lang="en-GB" dirty="0"/>
              <a:t>. The plastic and rubbish left on the ground could affect them in various ways, they could injure themselves, the could consume the rubbish, and also the breakdown time of plastic is 1,000 years, Therefore if not picked up it will remain in environment for that amount of time. I collected the rubbish I could find on the walk and put it into a recycling bin at home. However, I felt as though more bins could be placed on the walk to help prevent littering. </a:t>
            </a:r>
          </a:p>
        </p:txBody>
      </p:sp>
    </p:spTree>
    <p:extLst>
      <p:ext uri="{BB962C8B-B14F-4D97-AF65-F5344CB8AC3E}">
        <p14:creationId xmlns:p14="http://schemas.microsoft.com/office/powerpoint/2010/main" val="3876163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E42AD4C-8792-48B1-88E9-C17079BA1781}"/>
              </a:ext>
            </a:extLst>
          </p:cNvPr>
          <p:cNvSpPr/>
          <p:nvPr/>
        </p:nvSpPr>
        <p:spPr>
          <a:xfrm>
            <a:off x="8848200" y="0"/>
            <a:ext cx="3343800" cy="1015663"/>
          </a:xfrm>
          <a:prstGeom prst="rect">
            <a:avLst/>
          </a:prstGeom>
          <a:noFill/>
        </p:spPr>
        <p:txBody>
          <a:bodyPr wrap="none" lIns="91440" tIns="45720" rIns="91440" bIns="45720">
            <a:spAutoFit/>
          </a:bodyPr>
          <a:lstStyle/>
          <a:p>
            <a:pPr algn="ctr"/>
            <a:r>
              <a:rPr lang="en-US" sz="6000" b="1" cap="none" spc="0" dirty="0">
                <a:ln w="0"/>
                <a:solidFill>
                  <a:schemeClr val="tx1"/>
                </a:solidFill>
                <a:effectLst>
                  <a:outerShdw blurRad="38100" dist="19050" dir="2700000" algn="tl" rotWithShape="0">
                    <a:schemeClr val="dk1">
                      <a:alpha val="40000"/>
                    </a:schemeClr>
                  </a:outerShdw>
                </a:effectLst>
              </a:rPr>
              <a:t>Conserve.</a:t>
            </a:r>
          </a:p>
        </p:txBody>
      </p:sp>
      <p:pic>
        <p:nvPicPr>
          <p:cNvPr id="6" name="Picture 5" descr="Graphical user interface, text, application&#10;&#10;Description automatically generated">
            <a:extLst>
              <a:ext uri="{FF2B5EF4-FFF2-40B4-BE49-F238E27FC236}">
                <a16:creationId xmlns:a16="http://schemas.microsoft.com/office/drawing/2014/main" id="{FDD789FB-151D-4990-B563-01174F447AF4}"/>
              </a:ext>
            </a:extLst>
          </p:cNvPr>
          <p:cNvPicPr>
            <a:picLocks noChangeAspect="1"/>
          </p:cNvPicPr>
          <p:nvPr/>
        </p:nvPicPr>
        <p:blipFill rotWithShape="1">
          <a:blip r:embed="rId2">
            <a:extLst>
              <a:ext uri="{28A0092B-C50C-407E-A947-70E740481C1C}">
                <a14:useLocalDpi xmlns:a14="http://schemas.microsoft.com/office/drawing/2010/main" val="0"/>
              </a:ext>
            </a:extLst>
          </a:blip>
          <a:srcRect t="10222" b="37333"/>
          <a:stretch/>
        </p:blipFill>
        <p:spPr>
          <a:xfrm>
            <a:off x="0" y="0"/>
            <a:ext cx="5216531" cy="3596640"/>
          </a:xfrm>
          <a:prstGeom prst="rect">
            <a:avLst/>
          </a:prstGeom>
          <a:ln>
            <a:noFill/>
          </a:ln>
          <a:effectLst>
            <a:softEdge rad="112500"/>
          </a:effectLst>
        </p:spPr>
      </p:pic>
      <p:pic>
        <p:nvPicPr>
          <p:cNvPr id="8" name="Picture 7" descr="Graphical user interface, text, application, email&#10;&#10;Description automatically generated">
            <a:extLst>
              <a:ext uri="{FF2B5EF4-FFF2-40B4-BE49-F238E27FC236}">
                <a16:creationId xmlns:a16="http://schemas.microsoft.com/office/drawing/2014/main" id="{141F5722-289E-47FC-A558-523EA11F7169}"/>
              </a:ext>
            </a:extLst>
          </p:cNvPr>
          <p:cNvPicPr>
            <a:picLocks noChangeAspect="1"/>
          </p:cNvPicPr>
          <p:nvPr/>
        </p:nvPicPr>
        <p:blipFill rotWithShape="1">
          <a:blip r:embed="rId3">
            <a:extLst>
              <a:ext uri="{28A0092B-C50C-407E-A947-70E740481C1C}">
                <a14:useLocalDpi xmlns:a14="http://schemas.microsoft.com/office/drawing/2010/main" val="0"/>
              </a:ext>
            </a:extLst>
          </a:blip>
          <a:srcRect t="8889" r="6105"/>
          <a:stretch/>
        </p:blipFill>
        <p:spPr>
          <a:xfrm>
            <a:off x="3762926" y="2956560"/>
            <a:ext cx="3212545" cy="4160520"/>
          </a:xfrm>
          <a:prstGeom prst="rect">
            <a:avLst/>
          </a:prstGeom>
          <a:ln>
            <a:noFill/>
          </a:ln>
          <a:effectLst>
            <a:softEdge rad="112500"/>
          </a:effectLst>
        </p:spPr>
      </p:pic>
      <p:sp>
        <p:nvSpPr>
          <p:cNvPr id="9" name="Rectangle 8">
            <a:extLst>
              <a:ext uri="{FF2B5EF4-FFF2-40B4-BE49-F238E27FC236}">
                <a16:creationId xmlns:a16="http://schemas.microsoft.com/office/drawing/2014/main" id="{1A76A5E9-D169-4135-910F-2004F380A883}"/>
              </a:ext>
            </a:extLst>
          </p:cNvPr>
          <p:cNvSpPr/>
          <p:nvPr/>
        </p:nvSpPr>
        <p:spPr>
          <a:xfrm>
            <a:off x="7437120" y="1015663"/>
            <a:ext cx="4526280" cy="5507057"/>
          </a:xfrm>
          <a:prstGeom prst="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 decided to contact the local council, Carmarthenshire county council, about the levels of rubbish and the lack of bins. However as informed  the Carmarthenshire county council, the path in which leads to the area, however public, is not council owned. Therefore I was not able to request for more bins from themselves, however I will be continuing to collect any spotted rubbish found along the walk, and in the near future I will be looking to contact owners to request If I could place a bin onto the path.</a:t>
            </a:r>
          </a:p>
        </p:txBody>
      </p:sp>
    </p:spTree>
    <p:extLst>
      <p:ext uri="{BB962C8B-B14F-4D97-AF65-F5344CB8AC3E}">
        <p14:creationId xmlns:p14="http://schemas.microsoft.com/office/powerpoint/2010/main" val="1174448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5">
            <a:extLst>
              <a:ext uri="{FF2B5EF4-FFF2-40B4-BE49-F238E27FC236}">
                <a16:creationId xmlns:a16="http://schemas.microsoft.com/office/drawing/2014/main" id="{E9DC41C6-AB5D-48B5-A686-9C6BEF4F2C57}"/>
              </a:ext>
            </a:extLst>
          </p:cNvPr>
          <p:cNvPicPr>
            <a:picLocks noChangeAspect="1"/>
          </p:cNvPicPr>
          <p:nvPr/>
        </p:nvPicPr>
        <p:blipFill rotWithShape="1">
          <a:blip r:embed="rId2"/>
          <a:srcRect t="7607" r="9089" b="20470"/>
          <a:stretch/>
        </p:blipFill>
        <p:spPr>
          <a:xfrm>
            <a:off x="3523488" y="0"/>
            <a:ext cx="8668512" cy="6858000"/>
          </a:xfrm>
          <a:prstGeom prst="rect">
            <a:avLst/>
          </a:prstGeom>
        </p:spPr>
      </p:pic>
      <p:sp>
        <p:nvSpPr>
          <p:cNvPr id="13" name="Rectangle 1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a:extLst>
              <a:ext uri="{FF2B5EF4-FFF2-40B4-BE49-F238E27FC236}">
                <a16:creationId xmlns:a16="http://schemas.microsoft.com/office/drawing/2014/main" id="{C2D52D68-EC89-4DA7-BDDC-84A66B3F90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450" b="8083"/>
          <a:stretch/>
        </p:blipFill>
        <p:spPr bwMode="auto">
          <a:xfrm>
            <a:off x="-172720" y="-152400"/>
            <a:ext cx="6187440" cy="73253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6" name="Picture 2" descr="Tree PNG Image | Tree photoshop, Tree textures, Photoshop">
            <a:extLst>
              <a:ext uri="{FF2B5EF4-FFF2-40B4-BE49-F238E27FC236}">
                <a16:creationId xmlns:a16="http://schemas.microsoft.com/office/drawing/2014/main" id="{9A83459B-63C7-41D6-B029-AC3D205A7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78378" y="1454462"/>
            <a:ext cx="2756896" cy="45613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8B0AAB4-40F1-4ED2-902A-2EAB06095B3F}"/>
              </a:ext>
            </a:extLst>
          </p:cNvPr>
          <p:cNvPicPr>
            <a:picLocks noChangeAspect="1"/>
          </p:cNvPicPr>
          <p:nvPr/>
        </p:nvPicPr>
        <p:blipFill>
          <a:blip r:embed="rId5"/>
          <a:stretch>
            <a:fillRect/>
          </a:stretch>
        </p:blipFill>
        <p:spPr>
          <a:xfrm>
            <a:off x="-323186" y="1747520"/>
            <a:ext cx="1831281" cy="3023838"/>
          </a:xfrm>
          <a:prstGeom prst="rect">
            <a:avLst/>
          </a:prstGeom>
        </p:spPr>
      </p:pic>
      <p:pic>
        <p:nvPicPr>
          <p:cNvPr id="2050" name="Picture 2" descr="Child Cartoon Boy - Cute little boy png download - 455*911 - Free  Transparent Child png Download. - Clip Art Library">
            <a:extLst>
              <a:ext uri="{FF2B5EF4-FFF2-40B4-BE49-F238E27FC236}">
                <a16:creationId xmlns:a16="http://schemas.microsoft.com/office/drawing/2014/main" id="{F0E89545-1EE5-417A-A905-F9F45F5DB0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11475" y="3429000"/>
            <a:ext cx="1597660" cy="3195320"/>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FreePNGs - Object, free PNG images">
            <a:extLst>
              <a:ext uri="{FF2B5EF4-FFF2-40B4-BE49-F238E27FC236}">
                <a16:creationId xmlns:a16="http://schemas.microsoft.com/office/drawing/2014/main" id="{F720E789-307E-4160-83CF-1F5ED51008F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09545" y="5521117"/>
            <a:ext cx="1300480" cy="13004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76CEF97-8BC0-4DE4-A11B-397214F0ECA8}"/>
              </a:ext>
            </a:extLst>
          </p:cNvPr>
          <p:cNvSpPr/>
          <p:nvPr/>
        </p:nvSpPr>
        <p:spPr>
          <a:xfrm>
            <a:off x="1798580" y="324982"/>
            <a:ext cx="8525091" cy="923330"/>
          </a:xfrm>
          <a:prstGeom prst="rect">
            <a:avLst/>
          </a:prstGeom>
          <a:noFill/>
        </p:spPr>
        <p:txBody>
          <a:bodyPr wrap="square" lIns="91440" tIns="45720" rIns="91440" bIns="45720">
            <a:spAutoFit/>
          </a:bodyPr>
          <a:lstStyle/>
          <a:p>
            <a:pPr algn="ctr"/>
            <a:r>
              <a:rPr lang="en-US" sz="5400" b="0" cap="none" spc="0" dirty="0">
                <a:ln w="0"/>
                <a:solidFill>
                  <a:schemeClr val="accent6">
                    <a:lumMod val="50000"/>
                  </a:schemeClr>
                </a:solidFill>
                <a:effectLst>
                  <a:reflection blurRad="6350" stA="53000" endA="300" endPos="35500" dir="5400000" sy="-90000" algn="bl" rotWithShape="0"/>
                </a:effectLst>
                <a:latin typeface="Berlin Sans FB Demi" panose="020E0802020502020306" pitchFamily="34" charset="0"/>
              </a:rPr>
              <a:t>Learning to love my planet</a:t>
            </a:r>
          </a:p>
        </p:txBody>
      </p:sp>
    </p:spTree>
    <p:extLst>
      <p:ext uri="{BB962C8B-B14F-4D97-AF65-F5344CB8AC3E}">
        <p14:creationId xmlns:p14="http://schemas.microsoft.com/office/powerpoint/2010/main" val="2401931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6A4C559-2C53-4913-BEAB-713AA0102CD4}"/>
              </a:ext>
            </a:extLst>
          </p:cNvPr>
          <p:cNvPicPr>
            <a:picLocks noChangeAspect="1"/>
          </p:cNvPicPr>
          <p:nvPr/>
        </p:nvPicPr>
        <p:blipFill rotWithShape="1">
          <a:blip r:embed="rId2"/>
          <a:srcRect t="37506" r="1" b="1"/>
          <a:stretch/>
        </p:blipFill>
        <p:spPr>
          <a:xfrm>
            <a:off x="-365470" y="0"/>
            <a:ext cx="8056860" cy="696468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p:spPr>
      </p:pic>
      <p:sp>
        <p:nvSpPr>
          <p:cNvPr id="12"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pic>
        <p:nvPicPr>
          <p:cNvPr id="7" name="Picture 6">
            <a:extLst>
              <a:ext uri="{FF2B5EF4-FFF2-40B4-BE49-F238E27FC236}">
                <a16:creationId xmlns:a16="http://schemas.microsoft.com/office/drawing/2014/main" id="{ECBD543A-D5FE-4BCB-A6B4-1B907BBEFBF1}"/>
              </a:ext>
            </a:extLst>
          </p:cNvPr>
          <p:cNvPicPr>
            <a:picLocks noChangeAspect="1"/>
          </p:cNvPicPr>
          <p:nvPr/>
        </p:nvPicPr>
        <p:blipFill>
          <a:blip r:embed="rId3"/>
          <a:stretch>
            <a:fillRect/>
          </a:stretch>
        </p:blipFill>
        <p:spPr>
          <a:xfrm>
            <a:off x="3550919" y="2697564"/>
            <a:ext cx="1597290" cy="3194581"/>
          </a:xfrm>
          <a:prstGeom prst="rect">
            <a:avLst/>
          </a:prstGeom>
        </p:spPr>
      </p:pic>
      <p:pic>
        <p:nvPicPr>
          <p:cNvPr id="8" name="Picture 7">
            <a:extLst>
              <a:ext uri="{FF2B5EF4-FFF2-40B4-BE49-F238E27FC236}">
                <a16:creationId xmlns:a16="http://schemas.microsoft.com/office/drawing/2014/main" id="{FC3C5518-8185-447E-8628-5FAD11D58211}"/>
              </a:ext>
            </a:extLst>
          </p:cNvPr>
          <p:cNvPicPr>
            <a:picLocks noChangeAspect="1"/>
          </p:cNvPicPr>
          <p:nvPr/>
        </p:nvPicPr>
        <p:blipFill>
          <a:blip r:embed="rId4"/>
          <a:stretch>
            <a:fillRect/>
          </a:stretch>
        </p:blipFill>
        <p:spPr>
          <a:xfrm>
            <a:off x="-180945" y="576048"/>
            <a:ext cx="1156306" cy="1909309"/>
          </a:xfrm>
          <a:prstGeom prst="rect">
            <a:avLst/>
          </a:prstGeom>
        </p:spPr>
      </p:pic>
      <p:pic>
        <p:nvPicPr>
          <p:cNvPr id="9" name="Picture 8">
            <a:extLst>
              <a:ext uri="{FF2B5EF4-FFF2-40B4-BE49-F238E27FC236}">
                <a16:creationId xmlns:a16="http://schemas.microsoft.com/office/drawing/2014/main" id="{F4F09D07-3E4B-455D-897D-6A8090E57193}"/>
              </a:ext>
            </a:extLst>
          </p:cNvPr>
          <p:cNvPicPr>
            <a:picLocks noChangeAspect="1"/>
          </p:cNvPicPr>
          <p:nvPr/>
        </p:nvPicPr>
        <p:blipFill>
          <a:blip r:embed="rId4"/>
          <a:stretch>
            <a:fillRect/>
          </a:stretch>
        </p:blipFill>
        <p:spPr>
          <a:xfrm>
            <a:off x="1126187" y="1101007"/>
            <a:ext cx="1298547" cy="2144180"/>
          </a:xfrm>
          <a:prstGeom prst="rect">
            <a:avLst/>
          </a:prstGeom>
        </p:spPr>
      </p:pic>
      <p:pic>
        <p:nvPicPr>
          <p:cNvPr id="11" name="Picture 10">
            <a:extLst>
              <a:ext uri="{FF2B5EF4-FFF2-40B4-BE49-F238E27FC236}">
                <a16:creationId xmlns:a16="http://schemas.microsoft.com/office/drawing/2014/main" id="{8BA00788-51AE-4E37-8B94-29CDCEEF49D1}"/>
              </a:ext>
            </a:extLst>
          </p:cNvPr>
          <p:cNvPicPr>
            <a:picLocks noChangeAspect="1"/>
          </p:cNvPicPr>
          <p:nvPr/>
        </p:nvPicPr>
        <p:blipFill>
          <a:blip r:embed="rId4"/>
          <a:stretch>
            <a:fillRect/>
          </a:stretch>
        </p:blipFill>
        <p:spPr>
          <a:xfrm>
            <a:off x="3414609" y="134094"/>
            <a:ext cx="1471266" cy="2429376"/>
          </a:xfrm>
          <a:prstGeom prst="rect">
            <a:avLst/>
          </a:prstGeom>
        </p:spPr>
      </p:pic>
      <p:sp>
        <p:nvSpPr>
          <p:cNvPr id="18" name="TextBox 17">
            <a:extLst>
              <a:ext uri="{FF2B5EF4-FFF2-40B4-BE49-F238E27FC236}">
                <a16:creationId xmlns:a16="http://schemas.microsoft.com/office/drawing/2014/main" id="{F831DF6B-111A-4BBB-B3B8-CB7151F83ED6}"/>
              </a:ext>
            </a:extLst>
          </p:cNvPr>
          <p:cNvSpPr txBox="1"/>
          <p:nvPr/>
        </p:nvSpPr>
        <p:spPr>
          <a:xfrm>
            <a:off x="7898565" y="2400675"/>
            <a:ext cx="4033538" cy="3108543"/>
          </a:xfrm>
          <a:prstGeom prst="rect">
            <a:avLst/>
          </a:prstGeom>
          <a:noFill/>
        </p:spPr>
        <p:txBody>
          <a:bodyPr wrap="square" rtlCol="0">
            <a:spAutoFit/>
          </a:bodyPr>
          <a:lstStyle/>
          <a:p>
            <a:r>
              <a:rPr lang="en-GB" sz="2800" dirty="0">
                <a:latin typeface="Abadi Extra Light" panose="020B0204020104020204" pitchFamily="34" charset="0"/>
              </a:rPr>
              <a:t>Timmy has learnt a new word, and that word is sustainability. Timmy wants to know what this word means, and how it can help to look after our home, earth.</a:t>
            </a:r>
          </a:p>
        </p:txBody>
      </p:sp>
    </p:spTree>
    <p:extLst>
      <p:ext uri="{BB962C8B-B14F-4D97-AF65-F5344CB8AC3E}">
        <p14:creationId xmlns:p14="http://schemas.microsoft.com/office/powerpoint/2010/main" val="1885813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1DBC04-5725-402D-BC21-914F6341E57B}"/>
              </a:ext>
            </a:extLst>
          </p:cNvPr>
          <p:cNvPicPr>
            <a:picLocks noChangeAspect="1"/>
          </p:cNvPicPr>
          <p:nvPr/>
        </p:nvPicPr>
        <p:blipFill>
          <a:blip r:embed="rId2"/>
          <a:stretch>
            <a:fillRect/>
          </a:stretch>
        </p:blipFill>
        <p:spPr>
          <a:xfrm>
            <a:off x="4565865" y="0"/>
            <a:ext cx="7645400" cy="6858000"/>
          </a:xfrm>
          <a:prstGeom prst="rect">
            <a:avLst/>
          </a:prstGeom>
        </p:spPr>
      </p:pic>
      <p:pic>
        <p:nvPicPr>
          <p:cNvPr id="4" name="Picture 3">
            <a:extLst>
              <a:ext uri="{FF2B5EF4-FFF2-40B4-BE49-F238E27FC236}">
                <a16:creationId xmlns:a16="http://schemas.microsoft.com/office/drawing/2014/main" id="{6E215626-0E53-49CF-8CE1-ACC04EB2B0E9}"/>
              </a:ext>
            </a:extLst>
          </p:cNvPr>
          <p:cNvPicPr>
            <a:picLocks noChangeAspect="1"/>
          </p:cNvPicPr>
          <p:nvPr/>
        </p:nvPicPr>
        <p:blipFill>
          <a:blip r:embed="rId3"/>
          <a:stretch>
            <a:fillRect/>
          </a:stretch>
        </p:blipFill>
        <p:spPr>
          <a:xfrm>
            <a:off x="-133515" y="0"/>
            <a:ext cx="7932000" cy="7015397"/>
          </a:xfrm>
          <a:prstGeom prst="rect">
            <a:avLst/>
          </a:prstGeom>
        </p:spPr>
      </p:pic>
      <p:pic>
        <p:nvPicPr>
          <p:cNvPr id="5" name="Picture 4">
            <a:extLst>
              <a:ext uri="{FF2B5EF4-FFF2-40B4-BE49-F238E27FC236}">
                <a16:creationId xmlns:a16="http://schemas.microsoft.com/office/drawing/2014/main" id="{CCEBA681-DB68-4CE2-AA8D-073F3A8EFF1D}"/>
              </a:ext>
            </a:extLst>
          </p:cNvPr>
          <p:cNvPicPr>
            <a:picLocks noChangeAspect="1"/>
          </p:cNvPicPr>
          <p:nvPr/>
        </p:nvPicPr>
        <p:blipFill>
          <a:blip r:embed="rId4"/>
          <a:stretch>
            <a:fillRect/>
          </a:stretch>
        </p:blipFill>
        <p:spPr>
          <a:xfrm>
            <a:off x="2805939" y="806713"/>
            <a:ext cx="1603387" cy="3194581"/>
          </a:xfrm>
          <a:prstGeom prst="rect">
            <a:avLst/>
          </a:prstGeom>
        </p:spPr>
      </p:pic>
      <p:pic>
        <p:nvPicPr>
          <p:cNvPr id="1026" name="Picture 2" descr="Mcdonalds Png Logo - Free Transparent PNG Logos">
            <a:extLst>
              <a:ext uri="{FF2B5EF4-FFF2-40B4-BE49-F238E27FC236}">
                <a16:creationId xmlns:a16="http://schemas.microsoft.com/office/drawing/2014/main" id="{235D54E9-2AA3-477D-8B8C-0296D34042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220" y="-400447"/>
            <a:ext cx="3808941" cy="285670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McDonald's Fries transparent PNG - StickPNG">
            <a:extLst>
              <a:ext uri="{FF2B5EF4-FFF2-40B4-BE49-F238E27FC236}">
                <a16:creationId xmlns:a16="http://schemas.microsoft.com/office/drawing/2014/main" id="{A5DC79E2-27AA-404D-8912-C50537F082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54368" y="3307666"/>
            <a:ext cx="1071274" cy="122327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cdonalds Happy Meal Png Transparent Images – Free PNG Images Vector, PSD,  Clipart, Templates">
            <a:extLst>
              <a:ext uri="{FF2B5EF4-FFF2-40B4-BE49-F238E27FC236}">
                <a16:creationId xmlns:a16="http://schemas.microsoft.com/office/drawing/2014/main" id="{E9533040-C06A-40D2-970C-33EEE29ADB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8440" y="3235545"/>
            <a:ext cx="1597481" cy="134461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ree Garbage Bags transparent PNG - StickPNG">
            <a:extLst>
              <a:ext uri="{FF2B5EF4-FFF2-40B4-BE49-F238E27FC236}">
                <a16:creationId xmlns:a16="http://schemas.microsoft.com/office/drawing/2014/main" id="{F7585070-34B3-4058-A00A-13D976D880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6401" y="4686469"/>
            <a:ext cx="2631646" cy="227784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Download Plastic Printed Biodegradable Bags, Capacity - Blue Trash Bags Png  - Full Size PNG Image - PNGkit">
            <a:extLst>
              <a:ext uri="{FF2B5EF4-FFF2-40B4-BE49-F238E27FC236}">
                <a16:creationId xmlns:a16="http://schemas.microsoft.com/office/drawing/2014/main" id="{F8CB0D52-2734-4C1B-9D04-C1A426625A2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02657" y="4260123"/>
            <a:ext cx="1683424" cy="259787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7AB68DA-53E1-4AC3-A968-2A97226EB263}"/>
              </a:ext>
            </a:extLst>
          </p:cNvPr>
          <p:cNvSpPr txBox="1"/>
          <p:nvPr/>
        </p:nvSpPr>
        <p:spPr>
          <a:xfrm>
            <a:off x="7798485" y="1027906"/>
            <a:ext cx="2740698" cy="4401205"/>
          </a:xfrm>
          <a:prstGeom prst="rect">
            <a:avLst/>
          </a:prstGeom>
          <a:noFill/>
        </p:spPr>
        <p:txBody>
          <a:bodyPr wrap="square">
            <a:spAutoFit/>
          </a:bodyPr>
          <a:lstStyle/>
          <a:p>
            <a:r>
              <a:rPr lang="en-GB" sz="2000" dirty="0">
                <a:latin typeface="Abadi Extra Light" panose="020B0204020104020204" pitchFamily="34" charset="0"/>
              </a:rPr>
              <a:t>Timmy has had </a:t>
            </a:r>
            <a:r>
              <a:rPr lang="en-GB" sz="2000" dirty="0" err="1">
                <a:latin typeface="Abadi Extra Light" panose="020B0204020104020204" pitchFamily="34" charset="0"/>
              </a:rPr>
              <a:t>Mcdonalds</a:t>
            </a:r>
            <a:r>
              <a:rPr lang="en-GB" sz="2000" dirty="0">
                <a:latin typeface="Abadi Extra Light" panose="020B0204020104020204" pitchFamily="34" charset="0"/>
              </a:rPr>
              <a:t>, after he has finished eating all his dinner, where should he put his rubbish?</a:t>
            </a:r>
          </a:p>
          <a:p>
            <a:r>
              <a:rPr lang="en-GB" sz="2000" dirty="0">
                <a:latin typeface="Abadi Extra Light" panose="020B0204020104020204" pitchFamily="34" charset="0"/>
              </a:rPr>
              <a:t>The blue bin? Or the black bin? </a:t>
            </a:r>
            <a:r>
              <a:rPr lang="en-GB" sz="2000" dirty="0" err="1">
                <a:latin typeface="Abadi Extra Light" panose="020B0204020104020204" pitchFamily="34" charset="0"/>
              </a:rPr>
              <a:t>Timmys</a:t>
            </a:r>
            <a:r>
              <a:rPr lang="en-GB" sz="2000" dirty="0">
                <a:latin typeface="Abadi Extra Light" panose="020B0204020104020204" pitchFamily="34" charset="0"/>
              </a:rPr>
              <a:t> rubbish is all cardboard and plastic, this means he can pop it in the blue bag. Putting it inside the blue bag means that we can use it for something else in the future.</a:t>
            </a:r>
          </a:p>
        </p:txBody>
      </p:sp>
    </p:spTree>
    <p:extLst>
      <p:ext uri="{BB962C8B-B14F-4D97-AF65-F5344CB8AC3E}">
        <p14:creationId xmlns:p14="http://schemas.microsoft.com/office/powerpoint/2010/main" val="551137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BADBAD-98F0-4744-9557-B81CE5DC111E}"/>
              </a:ext>
            </a:extLst>
          </p:cNvPr>
          <p:cNvPicPr>
            <a:picLocks noChangeAspect="1"/>
          </p:cNvPicPr>
          <p:nvPr/>
        </p:nvPicPr>
        <p:blipFill>
          <a:blip r:embed="rId2"/>
          <a:stretch>
            <a:fillRect/>
          </a:stretch>
        </p:blipFill>
        <p:spPr>
          <a:xfrm>
            <a:off x="4547615" y="0"/>
            <a:ext cx="7644385" cy="6858000"/>
          </a:xfrm>
          <a:prstGeom prst="rect">
            <a:avLst/>
          </a:prstGeom>
        </p:spPr>
      </p:pic>
      <p:pic>
        <p:nvPicPr>
          <p:cNvPr id="5" name="Picture 4">
            <a:extLst>
              <a:ext uri="{FF2B5EF4-FFF2-40B4-BE49-F238E27FC236}">
                <a16:creationId xmlns:a16="http://schemas.microsoft.com/office/drawing/2014/main" id="{2F0EC785-B1CB-4067-B2AA-71D88D3C90CE}"/>
              </a:ext>
            </a:extLst>
          </p:cNvPr>
          <p:cNvPicPr>
            <a:picLocks noChangeAspect="1"/>
          </p:cNvPicPr>
          <p:nvPr/>
        </p:nvPicPr>
        <p:blipFill>
          <a:blip r:embed="rId3"/>
          <a:stretch>
            <a:fillRect/>
          </a:stretch>
        </p:blipFill>
        <p:spPr>
          <a:xfrm>
            <a:off x="-232200" y="0"/>
            <a:ext cx="7932000" cy="7025640"/>
          </a:xfrm>
          <a:prstGeom prst="rect">
            <a:avLst/>
          </a:prstGeom>
        </p:spPr>
      </p:pic>
      <p:sp>
        <p:nvSpPr>
          <p:cNvPr id="7" name="TextBox 6">
            <a:extLst>
              <a:ext uri="{FF2B5EF4-FFF2-40B4-BE49-F238E27FC236}">
                <a16:creationId xmlns:a16="http://schemas.microsoft.com/office/drawing/2014/main" id="{B5CAD8D4-AB5C-4FE9-A086-49EBB81EBDB9}"/>
              </a:ext>
            </a:extLst>
          </p:cNvPr>
          <p:cNvSpPr txBox="1"/>
          <p:nvPr/>
        </p:nvSpPr>
        <p:spPr>
          <a:xfrm>
            <a:off x="8261880" y="1586776"/>
            <a:ext cx="3368040" cy="3416320"/>
          </a:xfrm>
          <a:prstGeom prst="rect">
            <a:avLst/>
          </a:prstGeom>
          <a:noFill/>
        </p:spPr>
        <p:txBody>
          <a:bodyPr wrap="square">
            <a:spAutoFit/>
          </a:bodyPr>
          <a:lstStyle/>
          <a:p>
            <a:r>
              <a:rPr lang="en-GB" sz="2400" dirty="0">
                <a:latin typeface="Abadi Extra Light" panose="020B0204020104020204" pitchFamily="34" charset="0"/>
              </a:rPr>
              <a:t>Timmy picks up rubbish he spots on the floor. Timmy is getting good at this! Its good to pick up rubbish from the floor outside, we need to keep our earth clean for all humans the bugs and animals.</a:t>
            </a:r>
          </a:p>
        </p:txBody>
      </p:sp>
      <p:pic>
        <p:nvPicPr>
          <p:cNvPr id="8" name="Picture 7">
            <a:extLst>
              <a:ext uri="{FF2B5EF4-FFF2-40B4-BE49-F238E27FC236}">
                <a16:creationId xmlns:a16="http://schemas.microsoft.com/office/drawing/2014/main" id="{0E63C99B-E5F0-44D0-9F15-1271F945F098}"/>
              </a:ext>
            </a:extLst>
          </p:cNvPr>
          <p:cNvPicPr>
            <a:picLocks noChangeAspect="1"/>
          </p:cNvPicPr>
          <p:nvPr/>
        </p:nvPicPr>
        <p:blipFill>
          <a:blip r:embed="rId4"/>
          <a:stretch>
            <a:fillRect/>
          </a:stretch>
        </p:blipFill>
        <p:spPr>
          <a:xfrm>
            <a:off x="5294306" y="1831709"/>
            <a:ext cx="1603387" cy="3194581"/>
          </a:xfrm>
          <a:prstGeom prst="rect">
            <a:avLst/>
          </a:prstGeom>
        </p:spPr>
      </p:pic>
    </p:spTree>
    <p:extLst>
      <p:ext uri="{BB962C8B-B14F-4D97-AF65-F5344CB8AC3E}">
        <p14:creationId xmlns:p14="http://schemas.microsoft.com/office/powerpoint/2010/main" val="349731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6EF0-7A5F-4EA3-9B50-965AF51D98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B1A048-D43A-4C21-BF6F-62F163BBC59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5F65BA1-1A27-4F98-BEEA-28B1289AE977}"/>
              </a:ext>
            </a:extLst>
          </p:cNvPr>
          <p:cNvPicPr>
            <a:picLocks noChangeAspect="1"/>
          </p:cNvPicPr>
          <p:nvPr/>
        </p:nvPicPr>
        <p:blipFill>
          <a:blip r:embed="rId2"/>
          <a:stretch>
            <a:fillRect/>
          </a:stretch>
        </p:blipFill>
        <p:spPr>
          <a:xfrm>
            <a:off x="137160" y="0"/>
            <a:ext cx="11673839" cy="6858000"/>
          </a:xfrm>
          <a:prstGeom prst="rect">
            <a:avLst/>
          </a:prstGeom>
        </p:spPr>
      </p:pic>
      <p:pic>
        <p:nvPicPr>
          <p:cNvPr id="5" name="Picture 4">
            <a:extLst>
              <a:ext uri="{FF2B5EF4-FFF2-40B4-BE49-F238E27FC236}">
                <a16:creationId xmlns:a16="http://schemas.microsoft.com/office/drawing/2014/main" id="{AAF8AA60-F10E-4B3D-ABB6-CAA72EB94300}"/>
              </a:ext>
            </a:extLst>
          </p:cNvPr>
          <p:cNvPicPr>
            <a:picLocks noChangeAspect="1"/>
          </p:cNvPicPr>
          <p:nvPr/>
        </p:nvPicPr>
        <p:blipFill>
          <a:blip r:embed="rId3"/>
          <a:stretch>
            <a:fillRect/>
          </a:stretch>
        </p:blipFill>
        <p:spPr>
          <a:xfrm>
            <a:off x="-187784" y="20638"/>
            <a:ext cx="7846789" cy="7035482"/>
          </a:xfrm>
          <a:prstGeom prst="rect">
            <a:avLst/>
          </a:prstGeom>
        </p:spPr>
      </p:pic>
      <p:sp>
        <p:nvSpPr>
          <p:cNvPr id="7" name="TextBox 6">
            <a:extLst>
              <a:ext uri="{FF2B5EF4-FFF2-40B4-BE49-F238E27FC236}">
                <a16:creationId xmlns:a16="http://schemas.microsoft.com/office/drawing/2014/main" id="{4A1EC747-8861-4C75-8F34-AF1CC9748356}"/>
              </a:ext>
            </a:extLst>
          </p:cNvPr>
          <p:cNvSpPr txBox="1"/>
          <p:nvPr/>
        </p:nvSpPr>
        <p:spPr>
          <a:xfrm>
            <a:off x="7877269" y="913984"/>
            <a:ext cx="3009900" cy="5262979"/>
          </a:xfrm>
          <a:prstGeom prst="rect">
            <a:avLst/>
          </a:prstGeom>
          <a:noFill/>
        </p:spPr>
        <p:txBody>
          <a:bodyPr wrap="square">
            <a:spAutoFit/>
          </a:bodyPr>
          <a:lstStyle/>
          <a:p>
            <a:r>
              <a:rPr lang="en-GB" sz="2400" dirty="0">
                <a:latin typeface="Abadi Extra Light" panose="020B0204020104020204" pitchFamily="34" charset="0"/>
              </a:rPr>
              <a:t>Timmy has looked after the earth all day, has he done enough? You don’t have to do big jobs every day, small and often do the job. Turning off lights at home, picking up rubbish, reusing bath water to water the flowers, are all ways we can help to protect our earth and everything on it.</a:t>
            </a:r>
          </a:p>
        </p:txBody>
      </p:sp>
      <p:pic>
        <p:nvPicPr>
          <p:cNvPr id="8" name="Picture 7">
            <a:extLst>
              <a:ext uri="{FF2B5EF4-FFF2-40B4-BE49-F238E27FC236}">
                <a16:creationId xmlns:a16="http://schemas.microsoft.com/office/drawing/2014/main" id="{F50E7AEA-FF93-4BDA-AEA7-A302BC379A79}"/>
              </a:ext>
            </a:extLst>
          </p:cNvPr>
          <p:cNvPicPr>
            <a:picLocks noChangeAspect="1"/>
          </p:cNvPicPr>
          <p:nvPr/>
        </p:nvPicPr>
        <p:blipFill>
          <a:blip r:embed="rId4"/>
          <a:stretch>
            <a:fillRect/>
          </a:stretch>
        </p:blipFill>
        <p:spPr>
          <a:xfrm>
            <a:off x="381001" y="695861"/>
            <a:ext cx="2526862" cy="5025011"/>
          </a:xfrm>
          <a:prstGeom prst="rect">
            <a:avLst/>
          </a:prstGeom>
        </p:spPr>
      </p:pic>
      <p:pic>
        <p:nvPicPr>
          <p:cNvPr id="6146" name="Picture 2" descr="Cat PNG">
            <a:extLst>
              <a:ext uri="{FF2B5EF4-FFF2-40B4-BE49-F238E27FC236}">
                <a16:creationId xmlns:a16="http://schemas.microsoft.com/office/drawing/2014/main" id="{ABC0E7E9-881C-48E6-BCA8-3FF4FC0AA3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8362" y="2965820"/>
            <a:ext cx="1674495" cy="207094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Free Flying Bird Png, Download Free Clip Art, Free Clip Art on Clipart  Library">
            <a:extLst>
              <a:ext uri="{FF2B5EF4-FFF2-40B4-BE49-F238E27FC236}">
                <a16:creationId xmlns:a16="http://schemas.microsoft.com/office/drawing/2014/main" id="{DA2ACC78-C04B-4C67-9466-5601578464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7600" y="20638"/>
            <a:ext cx="4876800" cy="112395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Frog PNG">
            <a:extLst>
              <a:ext uri="{FF2B5EF4-FFF2-40B4-BE49-F238E27FC236}">
                <a16:creationId xmlns:a16="http://schemas.microsoft.com/office/drawing/2014/main" id="{A99E9629-B58B-43B4-AEB2-339237A49CB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30612" y="6053833"/>
            <a:ext cx="1524000" cy="718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610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CB744-0CCF-4F69-B63A-9FFC5F1097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F26CD3-FD83-43A0-B132-D53B53492138}"/>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0C8BC662-8D8C-41DF-8F7A-802590DAC286}"/>
              </a:ext>
            </a:extLst>
          </p:cNvPr>
          <p:cNvSpPr/>
          <p:nvPr/>
        </p:nvSpPr>
        <p:spPr>
          <a:xfrm>
            <a:off x="1478280" y="1036320"/>
            <a:ext cx="9631680" cy="49834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solidFill>
                  <a:schemeClr val="tx1"/>
                </a:solidFill>
                <a:latin typeface="Abadi Extra Light" panose="020B0204020104020204" pitchFamily="34" charset="0"/>
              </a:rPr>
              <a:t>Reflection. Reflecting back on this project it has really opened my eyes as to how lazy I was in regards to my own sustainability and how I approached my environment. I also took for granted the beautiful areas I have near me. After being in lockdown for roughly four months, in the belief I “could not go anywhere” because of the city and shop restrictions. it was very humbling experience to look at what is around me, and so close. I will be carrying on as I have done through the john muir experience as it provided a sense of relief for my wellbeing, and gave me the opportunity to bond with my son outside, all while doing our bit to support our communities and environment</a:t>
            </a:r>
          </a:p>
        </p:txBody>
      </p:sp>
    </p:spTree>
    <p:extLst>
      <p:ext uri="{BB962C8B-B14F-4D97-AF65-F5344CB8AC3E}">
        <p14:creationId xmlns:p14="http://schemas.microsoft.com/office/powerpoint/2010/main" val="4007861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4447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B939153-9075-456A-A038-221D5298ED96}"/>
              </a:ext>
            </a:extLst>
          </p:cNvPr>
          <p:cNvPicPr>
            <a:picLocks noChangeAspect="1"/>
          </p:cNvPicPr>
          <p:nvPr/>
        </p:nvPicPr>
        <p:blipFill>
          <a:blip r:embed="rId3"/>
          <a:stretch>
            <a:fillRect/>
          </a:stretch>
        </p:blipFill>
        <p:spPr>
          <a:xfrm>
            <a:off x="3169920" y="1904391"/>
            <a:ext cx="5852160" cy="3277209"/>
          </a:xfrm>
          <a:prstGeom prst="rect">
            <a:avLst/>
          </a:prstGeom>
        </p:spPr>
      </p:pic>
      <p:sp>
        <p:nvSpPr>
          <p:cNvPr id="6" name="Rectangle 5">
            <a:extLst>
              <a:ext uri="{FF2B5EF4-FFF2-40B4-BE49-F238E27FC236}">
                <a16:creationId xmlns:a16="http://schemas.microsoft.com/office/drawing/2014/main" id="{A9D07529-9611-47AA-9E35-F94E5760557B}"/>
              </a:ext>
            </a:extLst>
          </p:cNvPr>
          <p:cNvSpPr/>
          <p:nvPr/>
        </p:nvSpPr>
        <p:spPr>
          <a:xfrm>
            <a:off x="1768609" y="904861"/>
            <a:ext cx="8654782" cy="923330"/>
          </a:xfrm>
          <a:prstGeom prst="rect">
            <a:avLst/>
          </a:prstGeom>
          <a:noFill/>
        </p:spPr>
        <p:txBody>
          <a:bodyPr wrap="squar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Sustainability in early years.</a:t>
            </a:r>
          </a:p>
        </p:txBody>
      </p:sp>
      <p:sp>
        <p:nvSpPr>
          <p:cNvPr id="13" name="TextBox 12">
            <a:extLst>
              <a:ext uri="{FF2B5EF4-FFF2-40B4-BE49-F238E27FC236}">
                <a16:creationId xmlns:a16="http://schemas.microsoft.com/office/drawing/2014/main" id="{5CC0D908-FACF-476F-A8FE-91D6843E733C}"/>
              </a:ext>
            </a:extLst>
          </p:cNvPr>
          <p:cNvSpPr txBox="1"/>
          <p:nvPr/>
        </p:nvSpPr>
        <p:spPr>
          <a:xfrm>
            <a:off x="2819400" y="5423237"/>
            <a:ext cx="6522720" cy="646331"/>
          </a:xfrm>
          <a:prstGeom prst="rect">
            <a:avLst/>
          </a:prstGeom>
          <a:noFill/>
        </p:spPr>
        <p:txBody>
          <a:bodyPr wrap="square">
            <a:spAutoFit/>
          </a:bodyPr>
          <a:lstStyle/>
          <a:p>
            <a:pPr algn="ctr"/>
            <a:r>
              <a:rPr lang="en-GB" sz="1800">
                <a:solidFill>
                  <a:schemeClr val="tx1"/>
                </a:solidFill>
                <a:latin typeface="Abadi Extra Light" panose="020B0204020104020204" pitchFamily="34" charset="0"/>
              </a:rPr>
              <a:t>Section </a:t>
            </a:r>
            <a:r>
              <a:rPr lang="en-GB">
                <a:latin typeface="Abadi Extra Light" panose="020B0204020104020204" pitchFamily="34" charset="0"/>
              </a:rPr>
              <a:t>two</a:t>
            </a:r>
            <a:r>
              <a:rPr lang="en-GB" sz="1800">
                <a:solidFill>
                  <a:schemeClr val="tx1"/>
                </a:solidFill>
                <a:latin typeface="Abadi Extra Light" panose="020B0204020104020204" pitchFamily="34" charset="0"/>
              </a:rPr>
              <a:t> </a:t>
            </a:r>
            <a:r>
              <a:rPr lang="en-GB" sz="1800" dirty="0">
                <a:solidFill>
                  <a:schemeClr val="tx1"/>
                </a:solidFill>
                <a:latin typeface="Abadi Extra Light" panose="020B0204020104020204" pitchFamily="34" charset="0"/>
              </a:rPr>
              <a:t>of EAEE6005</a:t>
            </a:r>
          </a:p>
          <a:p>
            <a:pPr algn="ctr"/>
            <a:r>
              <a:rPr lang="en-GB" sz="1800" dirty="0">
                <a:solidFill>
                  <a:schemeClr val="tx1"/>
                </a:solidFill>
                <a:latin typeface="Abadi Extra Light" panose="020B0204020104020204" pitchFamily="34" charset="0"/>
              </a:rPr>
              <a:t>Student ID : 1810297</a:t>
            </a:r>
          </a:p>
        </p:txBody>
      </p:sp>
    </p:spTree>
    <p:extLst>
      <p:ext uri="{BB962C8B-B14F-4D97-AF65-F5344CB8AC3E}">
        <p14:creationId xmlns:p14="http://schemas.microsoft.com/office/powerpoint/2010/main" val="1006433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Rectangle 138">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3" name="Picture 2">
            <a:extLst>
              <a:ext uri="{FF2B5EF4-FFF2-40B4-BE49-F238E27FC236}">
                <a16:creationId xmlns:a16="http://schemas.microsoft.com/office/drawing/2014/main" id="{7EFC11FB-80CF-4D77-9DFE-83AFE2778A4F}"/>
              </a:ext>
            </a:extLst>
          </p:cNvPr>
          <p:cNvPicPr>
            <a:picLocks noChangeAspect="1"/>
          </p:cNvPicPr>
          <p:nvPr/>
        </p:nvPicPr>
        <p:blipFill>
          <a:blip r:embed="rId2"/>
          <a:stretch>
            <a:fillRect/>
          </a:stretch>
        </p:blipFill>
        <p:spPr>
          <a:xfrm>
            <a:off x="6501118" y="1786402"/>
            <a:ext cx="4616434" cy="3081469"/>
          </a:xfrm>
          <a:prstGeom prst="rect">
            <a:avLst/>
          </a:prstGeom>
        </p:spPr>
      </p:pic>
      <p:cxnSp>
        <p:nvCxnSpPr>
          <p:cNvPr id="141" name="Straight Connector 140">
            <a:extLst>
              <a:ext uri="{FF2B5EF4-FFF2-40B4-BE49-F238E27FC236}">
                <a16:creationId xmlns:a16="http://schemas.microsoft.com/office/drawing/2014/main" id="{02E9B2EE-76CA-47F3-9977-3F2FCB7FD2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739239"/>
            <a:ext cx="0" cy="32004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218" name="Picture 2" descr="Department for Environment, Food and Rural Affairs - Wikipedia">
            <a:extLst>
              <a:ext uri="{FF2B5EF4-FFF2-40B4-BE49-F238E27FC236}">
                <a16:creationId xmlns:a16="http://schemas.microsoft.com/office/drawing/2014/main" id="{EC11DC63-72D5-438C-8CD5-6DB093199BC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640" y="822589"/>
            <a:ext cx="4010243" cy="2065274"/>
          </a:xfrm>
          <a:prstGeom prst="rect">
            <a:avLst/>
          </a:prstGeom>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4D694E-B419-4AE7-BD03-E5F580F0DDE1}"/>
              </a:ext>
            </a:extLst>
          </p:cNvPr>
          <p:cNvSpPr txBox="1"/>
          <p:nvPr/>
        </p:nvSpPr>
        <p:spPr>
          <a:xfrm>
            <a:off x="1219200" y="3477926"/>
            <a:ext cx="4130033"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badi Extra Light" panose="020B0204020104020204" pitchFamily="34" charset="0"/>
              </a:rPr>
              <a:t>Welsh recycling rate = 54.1%</a:t>
            </a:r>
          </a:p>
          <a:p>
            <a:pPr marL="285750" indent="-285750">
              <a:buFont typeface="Arial" panose="020B0604020202020204" pitchFamily="34" charset="0"/>
              <a:buChar char="•"/>
            </a:pPr>
            <a:r>
              <a:rPr lang="en-GB" sz="2400" dirty="0">
                <a:latin typeface="Abadi Extra Light" panose="020B0204020104020204" pitchFamily="34" charset="0"/>
              </a:rPr>
              <a:t>Highest in UK</a:t>
            </a:r>
          </a:p>
          <a:p>
            <a:pPr marL="285750" indent="-285750">
              <a:buFont typeface="Arial" panose="020B0604020202020204" pitchFamily="34" charset="0"/>
              <a:buChar char="•"/>
            </a:pPr>
            <a:r>
              <a:rPr lang="en-GB" sz="2400" dirty="0">
                <a:latin typeface="Abadi Extra Light" panose="020B0204020104020204" pitchFamily="34" charset="0"/>
              </a:rPr>
              <a:t>More progression is wanted</a:t>
            </a:r>
          </a:p>
        </p:txBody>
      </p:sp>
    </p:spTree>
    <p:extLst>
      <p:ext uri="{BB962C8B-B14F-4D97-AF65-F5344CB8AC3E}">
        <p14:creationId xmlns:p14="http://schemas.microsoft.com/office/powerpoint/2010/main" val="2747850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89E34B0F-2457-46DD-8E41-44BBC8B6AC28}"/>
              </a:ext>
            </a:extLst>
          </p:cNvPr>
          <p:cNvPicPr>
            <a:picLocks noChangeAspect="1"/>
          </p:cNvPicPr>
          <p:nvPr/>
        </p:nvPicPr>
        <p:blipFill>
          <a:blip r:embed="rId3"/>
          <a:stretch>
            <a:fillRect/>
          </a:stretch>
        </p:blipFill>
        <p:spPr>
          <a:xfrm>
            <a:off x="4378849" y="251749"/>
            <a:ext cx="3434301" cy="2790369"/>
          </a:xfrm>
          <a:prstGeom prst="rect">
            <a:avLst/>
          </a:prstGeom>
        </p:spPr>
      </p:pic>
      <p:sp>
        <p:nvSpPr>
          <p:cNvPr id="6" name="TextBox 5">
            <a:extLst>
              <a:ext uri="{FF2B5EF4-FFF2-40B4-BE49-F238E27FC236}">
                <a16:creationId xmlns:a16="http://schemas.microsoft.com/office/drawing/2014/main" id="{03AE50A5-6264-481B-A669-6F8287E3C0BB}"/>
              </a:ext>
            </a:extLst>
          </p:cNvPr>
          <p:cNvSpPr txBox="1"/>
          <p:nvPr/>
        </p:nvSpPr>
        <p:spPr>
          <a:xfrm>
            <a:off x="4175760" y="3901440"/>
            <a:ext cx="4114800" cy="120032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badi Extra Light" panose="020B0204020104020204" pitchFamily="34" charset="0"/>
              </a:rPr>
              <a:t>Guide given to schools on sustainability in 2008</a:t>
            </a:r>
          </a:p>
          <a:p>
            <a:pPr marL="285750" indent="-285750">
              <a:buFont typeface="Arial" panose="020B0604020202020204" pitchFamily="34" charset="0"/>
              <a:buChar char="•"/>
            </a:pPr>
            <a:r>
              <a:rPr lang="en-GB" dirty="0">
                <a:latin typeface="Abadi Extra Light" panose="020B0204020104020204" pitchFamily="34" charset="0"/>
              </a:rPr>
              <a:t>An intent to embed the importance of the education of sustainability. </a:t>
            </a:r>
          </a:p>
        </p:txBody>
      </p:sp>
    </p:spTree>
    <p:extLst>
      <p:ext uri="{BB962C8B-B14F-4D97-AF65-F5344CB8AC3E}">
        <p14:creationId xmlns:p14="http://schemas.microsoft.com/office/powerpoint/2010/main" val="979876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7F0579F-A0BC-4A6F-91C3-73BE34BDDBA6}"/>
              </a:ext>
            </a:extLst>
          </p:cNvPr>
          <p:cNvSpPr>
            <a:spLocks noGrp="1"/>
          </p:cNvSpPr>
          <p:nvPr>
            <p:ph type="title"/>
          </p:nvPr>
        </p:nvSpPr>
        <p:spPr>
          <a:xfrm>
            <a:off x="6951051" y="2380770"/>
            <a:ext cx="5150923" cy="2236738"/>
          </a:xfrm>
        </p:spPr>
        <p:txBody>
          <a:bodyPr vert="horz" lIns="91440" tIns="45720" rIns="91440" bIns="45720" rtlCol="0" anchor="b">
            <a:normAutofit/>
          </a:bodyPr>
          <a:lstStyle/>
          <a:p>
            <a:pPr marL="285750" indent="-285750">
              <a:buFont typeface="Arial" panose="020B0604020202020204" pitchFamily="34" charset="0"/>
              <a:buChar char="•"/>
            </a:pPr>
            <a:r>
              <a:rPr lang="en-US" sz="1600" dirty="0">
                <a:latin typeface="Abadi Extra Light" panose="020B0204020104020204" pitchFamily="34" charset="0"/>
              </a:rPr>
              <a:t>Black lives matter movement.</a:t>
            </a:r>
            <a:br>
              <a:rPr lang="en-US" sz="1600" dirty="0">
                <a:latin typeface="Abadi Extra Light" panose="020B0204020104020204" pitchFamily="34" charset="0"/>
              </a:rPr>
            </a:br>
            <a:br>
              <a:rPr lang="en-US" sz="1600" dirty="0">
                <a:latin typeface="Abadi Extra Light" panose="020B0204020104020204" pitchFamily="34" charset="0"/>
              </a:rPr>
            </a:br>
            <a:r>
              <a:rPr lang="en-US" sz="1600" dirty="0">
                <a:latin typeface="Abadi Extra Light" panose="020B0204020104020204" pitchFamily="34" charset="0"/>
              </a:rPr>
              <a:t>The universal declaration of human rights 1948</a:t>
            </a:r>
            <a:br>
              <a:rPr lang="en-US" sz="1600" dirty="0">
                <a:latin typeface="Abadi Extra Light" panose="020B0204020104020204" pitchFamily="34" charset="0"/>
              </a:rPr>
            </a:br>
            <a:br>
              <a:rPr lang="en-US" sz="1600" dirty="0">
                <a:latin typeface="Abadi Extra Light" panose="020B0204020104020204" pitchFamily="34" charset="0"/>
              </a:rPr>
            </a:br>
            <a:r>
              <a:rPr lang="en-US" sz="1600" dirty="0">
                <a:latin typeface="Abadi Extra Light" panose="020B0204020104020204" pitchFamily="34" charset="0"/>
              </a:rPr>
              <a:t>Article 2 – The right to life.</a:t>
            </a:r>
          </a:p>
        </p:txBody>
      </p:sp>
      <p:sp>
        <p:nvSpPr>
          <p:cNvPr id="14"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Content Placeholder 4">
            <a:extLst>
              <a:ext uri="{FF2B5EF4-FFF2-40B4-BE49-F238E27FC236}">
                <a16:creationId xmlns:a16="http://schemas.microsoft.com/office/drawing/2014/main" id="{7516F98D-94CE-458E-B4ED-0A3612EA4983}"/>
              </a:ext>
            </a:extLst>
          </p:cNvPr>
          <p:cNvPicPr>
            <a:picLocks noGrp="1" noChangeAspect="1"/>
          </p:cNvPicPr>
          <p:nvPr>
            <p:ph idx="1"/>
          </p:nvPr>
        </p:nvPicPr>
        <p:blipFill rotWithShape="1">
          <a:blip r:embed="rId2"/>
          <a:srcRect b="16865"/>
          <a:stretch/>
        </p:blipFill>
        <p:spPr>
          <a:xfrm>
            <a:off x="1258859" y="1120046"/>
            <a:ext cx="5635819" cy="3509504"/>
          </a:xfrm>
          <a:prstGeom prst="rect">
            <a:avLst/>
          </a:prstGeom>
        </p:spPr>
      </p:pic>
      <p:pic>
        <p:nvPicPr>
          <p:cNvPr id="7" name="Picture 6">
            <a:extLst>
              <a:ext uri="{FF2B5EF4-FFF2-40B4-BE49-F238E27FC236}">
                <a16:creationId xmlns:a16="http://schemas.microsoft.com/office/drawing/2014/main" id="{6F92C6CE-08AA-4803-A3A6-BECC3482F7C8}"/>
              </a:ext>
            </a:extLst>
          </p:cNvPr>
          <p:cNvPicPr>
            <a:picLocks noChangeAspect="1"/>
          </p:cNvPicPr>
          <p:nvPr/>
        </p:nvPicPr>
        <p:blipFill>
          <a:blip r:embed="rId3"/>
          <a:stretch>
            <a:fillRect/>
          </a:stretch>
        </p:blipFill>
        <p:spPr>
          <a:xfrm>
            <a:off x="9602874" y="43721"/>
            <a:ext cx="2124075" cy="2152650"/>
          </a:xfrm>
          <a:prstGeom prst="rect">
            <a:avLst/>
          </a:prstGeom>
        </p:spPr>
      </p:pic>
    </p:spTree>
    <p:extLst>
      <p:ext uri="{BB962C8B-B14F-4D97-AF65-F5344CB8AC3E}">
        <p14:creationId xmlns:p14="http://schemas.microsoft.com/office/powerpoint/2010/main" val="1460878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E0BE44BC-D9BC-4A16-A498-7483F9E5079F}"/>
              </a:ext>
            </a:extLst>
          </p:cNvPr>
          <p:cNvPicPr>
            <a:picLocks noChangeAspect="1"/>
          </p:cNvPicPr>
          <p:nvPr/>
        </p:nvPicPr>
        <p:blipFill>
          <a:blip r:embed="rId3"/>
          <a:stretch>
            <a:fillRect/>
          </a:stretch>
        </p:blipFill>
        <p:spPr>
          <a:xfrm>
            <a:off x="8711486" y="4328160"/>
            <a:ext cx="1445023" cy="1919287"/>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7" name="Picture 6">
            <a:extLst>
              <a:ext uri="{FF2B5EF4-FFF2-40B4-BE49-F238E27FC236}">
                <a16:creationId xmlns:a16="http://schemas.microsoft.com/office/drawing/2014/main" id="{22D2A7BD-80FA-4405-9486-AC1FC2EA4E6C}"/>
              </a:ext>
            </a:extLst>
          </p:cNvPr>
          <p:cNvPicPr>
            <a:picLocks noChangeAspect="1"/>
          </p:cNvPicPr>
          <p:nvPr/>
        </p:nvPicPr>
        <p:blipFill>
          <a:blip r:embed="rId4"/>
          <a:stretch>
            <a:fillRect/>
          </a:stretch>
        </p:blipFill>
        <p:spPr>
          <a:xfrm>
            <a:off x="7839172" y="198307"/>
            <a:ext cx="3429000" cy="3429000"/>
          </a:xfrm>
          <a:prstGeom prst="rect">
            <a:avLst/>
          </a:prstGeom>
        </p:spPr>
      </p:pic>
      <p:sp>
        <p:nvSpPr>
          <p:cNvPr id="9" name="TextBox 8">
            <a:extLst>
              <a:ext uri="{FF2B5EF4-FFF2-40B4-BE49-F238E27FC236}">
                <a16:creationId xmlns:a16="http://schemas.microsoft.com/office/drawing/2014/main" id="{8DB79E00-900D-49F7-ACBF-36FB9DC59FE1}"/>
              </a:ext>
            </a:extLst>
          </p:cNvPr>
          <p:cNvSpPr txBox="1"/>
          <p:nvPr/>
        </p:nvSpPr>
        <p:spPr>
          <a:xfrm>
            <a:off x="3608548" y="2580866"/>
            <a:ext cx="3992880" cy="2092881"/>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Abadi Extra Light" panose="020B0204020104020204" pitchFamily="34" charset="0"/>
              </a:rPr>
              <a:t>Attachment = influential</a:t>
            </a:r>
          </a:p>
          <a:p>
            <a:pPr marL="285750" indent="-285750">
              <a:buFont typeface="Arial" panose="020B0604020202020204" pitchFamily="34" charset="0"/>
              <a:buChar char="•"/>
            </a:pPr>
            <a:r>
              <a:rPr lang="en-GB" sz="2800" dirty="0">
                <a:latin typeface="Abadi Extra Light" panose="020B0204020104020204" pitchFamily="34" charset="0"/>
              </a:rPr>
              <a:t>John Bowlby 1907-1990</a:t>
            </a:r>
          </a:p>
          <a:p>
            <a:pPr marL="285750" indent="-285750">
              <a:buFont typeface="Arial" panose="020B0604020202020204" pitchFamily="34" charset="0"/>
              <a:buChar char="•"/>
            </a:pPr>
            <a:r>
              <a:rPr lang="en-GB" sz="2800" dirty="0">
                <a:latin typeface="Abadi Extra Light" panose="020B0204020104020204" pitchFamily="34" charset="0"/>
              </a:rPr>
              <a:t>Jean Piaget – 1896</a:t>
            </a:r>
          </a:p>
          <a:p>
            <a:r>
              <a:rPr lang="en-GB" sz="2800" dirty="0">
                <a:latin typeface="Abadi Extra Light" panose="020B0204020104020204" pitchFamily="34" charset="0"/>
              </a:rPr>
              <a:t>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36608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pic>
        <p:nvPicPr>
          <p:cNvPr id="10242" name="Picture 2" descr="Australian Education Global Advisors (AEGA) – “Your Success is our Joy”">
            <a:extLst>
              <a:ext uri="{FF2B5EF4-FFF2-40B4-BE49-F238E27FC236}">
                <a16:creationId xmlns:a16="http://schemas.microsoft.com/office/drawing/2014/main" id="{1F2A58B3-F814-442B-BF85-782E4873B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5058" y="1781896"/>
            <a:ext cx="2865655" cy="3294207"/>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Positive Parents Health Meeting | Positive Parents">
            <a:extLst>
              <a:ext uri="{FF2B5EF4-FFF2-40B4-BE49-F238E27FC236}">
                <a16:creationId xmlns:a16="http://schemas.microsoft.com/office/drawing/2014/main" id="{000CB1C1-2954-42FB-BAFC-D3A6E0113A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8599" y="434339"/>
            <a:ext cx="6896100" cy="5989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75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CCB2590-7D6F-4FEA-9A50-2749B14A6725}"/>
              </a:ext>
            </a:extLst>
          </p:cNvPr>
          <p:cNvSpPr>
            <a:spLocks noGrp="1"/>
          </p:cNvSpPr>
          <p:nvPr>
            <p:ph type="title"/>
          </p:nvPr>
        </p:nvSpPr>
        <p:spPr>
          <a:xfrm>
            <a:off x="152399" y="2302290"/>
            <a:ext cx="4343401" cy="2771579"/>
          </a:xfrm>
        </p:spPr>
        <p:txBody>
          <a:bodyPr>
            <a:noAutofit/>
          </a:bodyPr>
          <a:lstStyle/>
          <a:p>
            <a:r>
              <a:rPr lang="en-GB" sz="1400" dirty="0">
                <a:latin typeface="Abadi Extra Light" panose="020B0204020104020204" pitchFamily="34" charset="0"/>
              </a:rPr>
              <a:t>As a human race there is an urgent need for understanding our commitment to looking after the planet we live on. To understand that everything we do whether that be socially or physically can impact the future as a whole. In reflection of the report, it is a lot of pressure to apply this responsibility onto the upcoming generations after years of damage and rebellion all over the world there is a lot to align and correct. However, it can be prevented with helping to reduce further impact in future.  with the education of sustainability and global citizenship being embedded within a daily routine it’s a start, and hopefully with this the families of these children can be enlightened and follow suit to the role in which these younger children will be educated upon.. creating a hope for a positive change both socially and economically. With new curriculum expanding, giving the children a positive learning experience, providing a positive holistic wellbeing, it provides a platform in which it is  not a large adjustment o include these topics. It is also apparent that to be able to undertake the future plans of a more sustainable world, starting with educating upcoming generations, that parents and carers also need to be able to release old habits and be a source of support for the children. </a:t>
            </a:r>
          </a:p>
        </p:txBody>
      </p:sp>
      <p:pic>
        <p:nvPicPr>
          <p:cNvPr id="12290" name="Picture 2" descr="People Holding Hands Around The World Clip Art at Clker.com - vector clip  art online, royalty free &amp; public domain">
            <a:extLst>
              <a:ext uri="{FF2B5EF4-FFF2-40B4-BE49-F238E27FC236}">
                <a16:creationId xmlns:a16="http://schemas.microsoft.com/office/drawing/2014/main" id="{57FF7CD6-8533-4657-9D4A-DC9FB0FA31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198" y="977264"/>
            <a:ext cx="5421630" cy="5421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71544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3" name="Content Placeholder 2">
            <a:extLst>
              <a:ext uri="{FF2B5EF4-FFF2-40B4-BE49-F238E27FC236}">
                <a16:creationId xmlns:a16="http://schemas.microsoft.com/office/drawing/2014/main" id="{160012BF-00C9-4591-A811-791080ED25FC}"/>
              </a:ext>
            </a:extLst>
          </p:cNvPr>
          <p:cNvSpPr>
            <a:spLocks noGrp="1"/>
          </p:cNvSpPr>
          <p:nvPr>
            <p:ph idx="1"/>
          </p:nvPr>
        </p:nvSpPr>
        <p:spPr>
          <a:xfrm>
            <a:off x="2618437" y="1112520"/>
            <a:ext cx="6955124" cy="5623560"/>
          </a:xfrm>
        </p:spPr>
        <p:txBody>
          <a:bodyPr anchor="t">
            <a:normAutofit fontScale="40000" lnSpcReduction="20000"/>
          </a:bodyPr>
          <a:lstStyle/>
          <a:p>
            <a:pPr marL="0" indent="0">
              <a:buNone/>
            </a:pPr>
            <a:r>
              <a:rPr lang="en-GB" sz="2400" dirty="0">
                <a:solidFill>
                  <a:srgbClr val="FFFFFF"/>
                </a:solidFill>
              </a:rPr>
              <a:t>References. </a:t>
            </a:r>
          </a:p>
          <a:p>
            <a:pPr marL="0" indent="0">
              <a:buNone/>
            </a:pPr>
            <a:r>
              <a:rPr lang="en-GB" sz="2400" dirty="0">
                <a:solidFill>
                  <a:srgbClr val="FFFFFF"/>
                </a:solidFill>
              </a:rPr>
              <a:t>Assets.publishing.service.gov.uk. 2020. [online] Available at: &lt;https://assets.publishing.service.gov.uk/government/uploads/system/uploads/attachment_data/file/918270/UK_Statistics_on_Waste_statistical_notice_March_2020_accessible_FINAL_updated_size_12.pdf&gt; [Accessed 23 November 2020].</a:t>
            </a:r>
          </a:p>
          <a:p>
            <a:pPr marL="0" indent="0">
              <a:buNone/>
            </a:pPr>
            <a:r>
              <a:rPr lang="en-GB" sz="2400" dirty="0">
                <a:solidFill>
                  <a:srgbClr val="FFFFFF"/>
                </a:solidFill>
              </a:rPr>
              <a:t>BLM. 2020. </a:t>
            </a:r>
            <a:r>
              <a:rPr lang="en-GB" sz="2400" dirty="0" err="1">
                <a:solidFill>
                  <a:srgbClr val="FFFFFF"/>
                </a:solidFill>
              </a:rPr>
              <a:t>Blacl</a:t>
            </a:r>
            <a:r>
              <a:rPr lang="en-GB" sz="2400" dirty="0">
                <a:solidFill>
                  <a:srgbClr val="FFFFFF"/>
                </a:solidFill>
              </a:rPr>
              <a:t> Lives Matter. [online] Available at: &lt;https://blacklivesmatter.com/about/&gt; [Accessed 25 November 2020].</a:t>
            </a:r>
          </a:p>
          <a:p>
            <a:pPr marL="0" indent="0">
              <a:buNone/>
            </a:pPr>
            <a:r>
              <a:rPr lang="en-GB" sz="2400" dirty="0">
                <a:solidFill>
                  <a:srgbClr val="FFFFFF"/>
                </a:solidFill>
              </a:rPr>
              <a:t>Child Development Institute. 2020. It's More Than Just Fun! Child Development &amp; Play Are Related. [online] Available at: &lt;https://childdevelopmentinfo.com/child-development/play-work-of-children/#gs.lt4df3&gt; [Accessed 25 November 2020].</a:t>
            </a:r>
          </a:p>
          <a:p>
            <a:pPr marL="0" indent="0">
              <a:buNone/>
            </a:pPr>
            <a:r>
              <a:rPr lang="en-GB" sz="2400" dirty="0">
                <a:solidFill>
                  <a:srgbClr val="FFFFFF"/>
                </a:solidFill>
              </a:rPr>
              <a:t>Cprtrust.org.uk. 2020. Primary Education For Global Learning And Sustainability. [online] Available at: &lt;https://cprtrust.org.uk/wp-content/uploads/2015/07/Bourn-report-160311-final.pdf&gt; [Accessed 22 November 2020].</a:t>
            </a:r>
          </a:p>
          <a:p>
            <a:pPr marL="0" indent="0">
              <a:buNone/>
            </a:pPr>
            <a:r>
              <a:rPr lang="en-GB" sz="2400" dirty="0">
                <a:solidFill>
                  <a:srgbClr val="FFFFFF"/>
                </a:solidFill>
              </a:rPr>
              <a:t>Davis, Julie m. (2005) educating for sustainability in the early years: creating cultural change in a care setting. </a:t>
            </a:r>
            <a:r>
              <a:rPr lang="en-GB" sz="2400" dirty="0" err="1">
                <a:solidFill>
                  <a:srgbClr val="FFFFFF"/>
                </a:solidFill>
              </a:rPr>
              <a:t>Austalitan</a:t>
            </a:r>
            <a:r>
              <a:rPr lang="en-GB" sz="2400" dirty="0">
                <a:solidFill>
                  <a:srgbClr val="FFFFFF"/>
                </a:solidFill>
              </a:rPr>
              <a:t> journal of environmental education 211:pp 47-55</a:t>
            </a:r>
          </a:p>
          <a:p>
            <a:pPr marL="0" indent="0">
              <a:buNone/>
            </a:pPr>
            <a:r>
              <a:rPr lang="en-GB" sz="2400" dirty="0" err="1">
                <a:solidFill>
                  <a:srgbClr val="FFFFFF"/>
                </a:solidFill>
              </a:rPr>
              <a:t>Hwb.gov.wales</a:t>
            </a:r>
            <a:r>
              <a:rPr lang="en-GB" sz="2400" dirty="0">
                <a:solidFill>
                  <a:srgbClr val="FFFFFF"/>
                </a:solidFill>
              </a:rPr>
              <a:t>. 2020. [online] Available at: &lt;https://hwb.gov.wales/api/storage/8f0b360f-f1f6-4bec-b11a-df88168007f9/learning-and-teaching-pedagogy.pdf&gt; [Accessed 25 November 2020].</a:t>
            </a:r>
          </a:p>
          <a:p>
            <a:pPr marL="0" indent="0">
              <a:buNone/>
            </a:pPr>
            <a:r>
              <a:rPr lang="en-GB" sz="2400" dirty="0" err="1">
                <a:solidFill>
                  <a:srgbClr val="FFFFFF"/>
                </a:solidFill>
              </a:rPr>
              <a:t>Hwb.gov.wales</a:t>
            </a:r>
            <a:r>
              <a:rPr lang="en-GB" sz="2400" dirty="0">
                <a:solidFill>
                  <a:srgbClr val="FFFFFF"/>
                </a:solidFill>
              </a:rPr>
              <a:t>. 2020. Education For Sustainable Development. [online] Av</a:t>
            </a:r>
          </a:p>
          <a:p>
            <a:pPr marL="0" indent="0">
              <a:buNone/>
            </a:pPr>
            <a:r>
              <a:rPr lang="en-GB" sz="2400" dirty="0" err="1">
                <a:solidFill>
                  <a:srgbClr val="FFFFFF"/>
                </a:solidFill>
              </a:rPr>
              <a:t>ailable</a:t>
            </a:r>
            <a:r>
              <a:rPr lang="en-GB" sz="2400" dirty="0">
                <a:solidFill>
                  <a:srgbClr val="FFFFFF"/>
                </a:solidFill>
              </a:rPr>
              <a:t> at: &lt;https://hwb.gov.wales/api/storage/66a188a2-144c-4584-a223-b371b40f6632/information-for-teacher-trainees-and-new-teachers.pdf&gt; [Accessed 23 November 2020].</a:t>
            </a:r>
          </a:p>
          <a:p>
            <a:pPr marL="0" indent="0">
              <a:buNone/>
            </a:pPr>
            <a:r>
              <a:rPr lang="en-GB" sz="2400" dirty="0">
                <a:solidFill>
                  <a:srgbClr val="FFFFFF"/>
                </a:solidFill>
              </a:rPr>
              <a:t>Johnmuirtrust.org. 2020. John Muir Award - John Muir Trust. [online] Available at: &lt;https://www.johnmuirtrust.org/john-muir-award?gclid=EAIaIQobChMIsPKz17mY7QIV2t_tCh2IOwbYEAAYASAA EgKa4vD_BwE&gt; [Accessed 23 November 2020].</a:t>
            </a:r>
          </a:p>
          <a:p>
            <a:pPr marL="0" indent="0">
              <a:buNone/>
            </a:pPr>
            <a:r>
              <a:rPr lang="en-GB" sz="2400" dirty="0">
                <a:solidFill>
                  <a:srgbClr val="FFFFFF"/>
                </a:solidFill>
              </a:rPr>
              <a:t>Nestinthewoods.co.uk. 2020. Piaget, Vygotsky And Forest School – Nest In The Woods. [online] Available at: &lt;https://nestinthewoods.co.uk/piaget-vygotsky-forest-school/&gt; [Accessed 25 November 2020].</a:t>
            </a:r>
          </a:p>
          <a:p>
            <a:pPr marL="0" indent="0">
              <a:buNone/>
            </a:pPr>
            <a:r>
              <a:rPr lang="en-GB" sz="2400" dirty="0">
                <a:solidFill>
                  <a:srgbClr val="FFFFFF"/>
                </a:solidFill>
              </a:rPr>
              <a:t>Oxford Reference. 2020. Three-Legged Model. [online] Available at: &lt;https://www.oxfordreference.com/view/10.1093/oi/authority.20110803104445803&gt; [Accessed 25 November 2020].</a:t>
            </a:r>
          </a:p>
          <a:p>
            <a:pPr marL="0" indent="0">
              <a:buNone/>
            </a:pPr>
            <a:r>
              <a:rPr lang="en-GB" sz="2400" dirty="0">
                <a:solidFill>
                  <a:srgbClr val="FFFFFF"/>
                </a:solidFill>
              </a:rPr>
              <a:t>Tassoni, P. and Burnham, L., 2017. Award In Child Development And Care. 2nd ed. CACHE, p.82.</a:t>
            </a:r>
          </a:p>
          <a:p>
            <a:pPr marL="0" indent="0">
              <a:buNone/>
            </a:pPr>
            <a:r>
              <a:rPr lang="en-GB" sz="2400" dirty="0">
                <a:solidFill>
                  <a:srgbClr val="FFFFFF"/>
                </a:solidFill>
              </a:rPr>
              <a:t>the Guardian. 2020. 'It Isn't A Tick-Box': Young BLM Activists On Black History Month In UK Schools. [online] Available at: &lt;https://www.theguardian.com/world/2020/oct/11/it-isnt-tick-box-young-black-lives-matter-activists-on-black-history-month-uk-schools&gt; [Accessed 25 November 2020].</a:t>
            </a:r>
          </a:p>
          <a:p>
            <a:pPr marL="0" indent="0">
              <a:buNone/>
            </a:pPr>
            <a:r>
              <a:rPr lang="en-GB" sz="2400" dirty="0">
                <a:solidFill>
                  <a:srgbClr val="FFFFFF"/>
                </a:solidFill>
              </a:rPr>
              <a:t>Unicef.org. 2020. Child Rights And Human Rights Explained. [online] Available at: &lt;https://www.unicef.org/child-rights-convention/children-human-rights-explained&gt; [Accessed 25 November 2020].</a:t>
            </a:r>
          </a:p>
          <a:p>
            <a:pPr marL="0" indent="0">
              <a:buNone/>
            </a:pPr>
            <a:endParaRPr lang="en-GB" sz="2400" dirty="0">
              <a:solidFill>
                <a:srgbClr val="FFFFFF"/>
              </a:solidFill>
            </a:endParaRPr>
          </a:p>
        </p:txBody>
      </p:sp>
    </p:spTree>
    <p:extLst>
      <p:ext uri="{BB962C8B-B14F-4D97-AF65-F5344CB8AC3E}">
        <p14:creationId xmlns:p14="http://schemas.microsoft.com/office/powerpoint/2010/main" val="345815323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2275</Words>
  <Application>Microsoft Office PowerPoint</Application>
  <PresentationFormat>Widescreen</PresentationFormat>
  <Paragraphs>57</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Abadi Extra Light</vt:lpstr>
      <vt:lpstr>Arial</vt:lpstr>
      <vt:lpstr>Berlin Sans FB Demi</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Black lives matter movement.  The universal declaration of human rights 1948  Article 2 – The right to life.</vt:lpstr>
      <vt:lpstr>PowerPoint Presentation</vt:lpstr>
      <vt:lpstr>PowerPoint Presentation</vt:lpstr>
      <vt:lpstr>As a human race there is an urgent need for understanding our commitment to looking after the planet we live on. To understand that everything we do whether that be socially or physically can impact the future as a whole. In reflection of the report, it is a lot of pressure to apply this responsibility onto the upcoming generations after years of damage and rebellion all over the world there is a lot to align and correct. However, it can be prevented with helping to reduce further impact in future.  with the education of sustainability and global citizenship being embedded within a daily routine it’s a start, and hopefully with this the families of these children can be enlightened and follow suit to the role in which these younger children will be educated upon.. creating a hope for a positive change both socially and economically. With new curriculum expanding, giving the children a positive learning experience, providing a positive holistic wellbeing, it provides a platform in which it is  not a large adjustment o include these topics. It is also apparent that to be able to undertake the future plans of a more sustainable world, starting with educating upcoming generations, that parents and carers also need to be able to release old habits and be a source of support for the children.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Jones</dc:creator>
  <cp:lastModifiedBy>Kayleigh Jones</cp:lastModifiedBy>
  <cp:revision>2</cp:revision>
  <dcterms:created xsi:type="dcterms:W3CDTF">2020-11-27T01:55:50Z</dcterms:created>
  <dcterms:modified xsi:type="dcterms:W3CDTF">2020-11-27T02:22:34Z</dcterms:modified>
</cp:coreProperties>
</file>