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A1540F-8E40-4E8D-81E5-416710E2D57F}" type="doc">
      <dgm:prSet loTypeId="urn:microsoft.com/office/officeart/2008/layout/LinedList" loCatId="list" qsTypeId="urn:microsoft.com/office/officeart/2005/8/quickstyle/simple4" qsCatId="simple" csTypeId="urn:microsoft.com/office/officeart/2005/8/colors/colorful5" csCatId="colorful"/>
      <dgm:spPr/>
      <dgm:t>
        <a:bodyPr/>
        <a:lstStyle/>
        <a:p>
          <a:endParaRPr lang="en-US"/>
        </a:p>
      </dgm:t>
    </dgm:pt>
    <dgm:pt modelId="{27CBB789-76D7-4172-A12D-036AA75438F7}">
      <dgm:prSet/>
      <dgm:spPr/>
      <dgm:t>
        <a:bodyPr/>
        <a:lstStyle/>
        <a:p>
          <a:pPr>
            <a:lnSpc>
              <a:spcPct val="100000"/>
            </a:lnSpc>
          </a:pPr>
          <a:r>
            <a:rPr lang="en-US"/>
            <a:t>The NHS App has reduced some routine administrative tasks, allowing healthcare professionals to focus on patients with more complex needs </a:t>
          </a:r>
          <a:r>
            <a:rPr lang="en-US" b="1"/>
            <a:t>(NHS England, 2024).</a:t>
          </a:r>
          <a:r>
            <a:rPr lang="en-US"/>
            <a:t> </a:t>
          </a:r>
        </a:p>
      </dgm:t>
    </dgm:pt>
    <dgm:pt modelId="{DF8461A6-1913-4D0A-9AD3-3BC834A8F2CE}" type="parTrans" cxnId="{9F8B23A4-681E-491B-BF8C-3DAA189182E0}">
      <dgm:prSet/>
      <dgm:spPr/>
      <dgm:t>
        <a:bodyPr/>
        <a:lstStyle/>
        <a:p>
          <a:endParaRPr lang="en-US"/>
        </a:p>
      </dgm:t>
    </dgm:pt>
    <dgm:pt modelId="{EAB68702-81EB-480A-92DE-A76072327CA9}" type="sibTrans" cxnId="{9F8B23A4-681E-491B-BF8C-3DAA189182E0}">
      <dgm:prSet/>
      <dgm:spPr/>
      <dgm:t>
        <a:bodyPr/>
        <a:lstStyle/>
        <a:p>
          <a:endParaRPr lang="en-US"/>
        </a:p>
      </dgm:t>
    </dgm:pt>
    <dgm:pt modelId="{CC41BC90-28A5-4629-9463-C004B4A3C9F5}">
      <dgm:prSet/>
      <dgm:spPr/>
      <dgm:t>
        <a:bodyPr/>
        <a:lstStyle/>
        <a:p>
          <a:pPr>
            <a:lnSpc>
              <a:spcPct val="100000"/>
            </a:lnSpc>
          </a:pPr>
          <a:r>
            <a:rPr lang="en-US"/>
            <a:t>Healthcare professionals now require greater digital skills and often provide support to patients using the app </a:t>
          </a:r>
          <a:r>
            <a:rPr lang="en-US" b="1"/>
            <a:t>(Department of Health and Social Care, 2022).</a:t>
          </a:r>
          <a:r>
            <a:rPr lang="en-US"/>
            <a:t> </a:t>
          </a:r>
        </a:p>
      </dgm:t>
    </dgm:pt>
    <dgm:pt modelId="{97AE325B-6AFA-44F4-8C31-AAB6DCA4C7A1}" type="parTrans" cxnId="{D0EB9E7C-7A88-4609-BDE8-7740930CC67A}">
      <dgm:prSet/>
      <dgm:spPr/>
      <dgm:t>
        <a:bodyPr/>
        <a:lstStyle/>
        <a:p>
          <a:endParaRPr lang="en-US"/>
        </a:p>
      </dgm:t>
    </dgm:pt>
    <dgm:pt modelId="{0130137A-A212-400F-B5C9-4237971BD9DD}" type="sibTrans" cxnId="{D0EB9E7C-7A88-4609-BDE8-7740930CC67A}">
      <dgm:prSet/>
      <dgm:spPr/>
      <dgm:t>
        <a:bodyPr/>
        <a:lstStyle/>
        <a:p>
          <a:endParaRPr lang="en-US"/>
        </a:p>
      </dgm:t>
    </dgm:pt>
    <dgm:pt modelId="{8BDD1819-7708-487A-B1E2-3AC98713073E}">
      <dgm:prSet/>
      <dgm:spPr/>
      <dgm:t>
        <a:bodyPr/>
        <a:lstStyle/>
        <a:p>
          <a:pPr>
            <a:lnSpc>
              <a:spcPct val="100000"/>
            </a:lnSpc>
          </a:pPr>
          <a:r>
            <a:rPr lang="en-US"/>
            <a:t>Successful implementation depends on staff training, leadership and organisational readiness, rather than technology alone </a:t>
          </a:r>
          <a:r>
            <a:rPr lang="en-US" b="1"/>
            <a:t>(Greenhalgh et al., 2017).</a:t>
          </a:r>
          <a:r>
            <a:rPr lang="en-US"/>
            <a:t> </a:t>
          </a:r>
        </a:p>
      </dgm:t>
    </dgm:pt>
    <dgm:pt modelId="{415CAF00-B64B-4280-BFCC-2BA33113989F}" type="parTrans" cxnId="{FE7CEEFC-2CF4-4CFE-9C13-56F2461DF2C0}">
      <dgm:prSet/>
      <dgm:spPr/>
      <dgm:t>
        <a:bodyPr/>
        <a:lstStyle/>
        <a:p>
          <a:endParaRPr lang="en-US"/>
        </a:p>
      </dgm:t>
    </dgm:pt>
    <dgm:pt modelId="{BDAE045A-D4DE-405E-B9C1-3F6B5093E040}" type="sibTrans" cxnId="{FE7CEEFC-2CF4-4CFE-9C13-56F2461DF2C0}">
      <dgm:prSet/>
      <dgm:spPr/>
      <dgm:t>
        <a:bodyPr/>
        <a:lstStyle/>
        <a:p>
          <a:endParaRPr lang="en-US"/>
        </a:p>
      </dgm:t>
    </dgm:pt>
    <dgm:pt modelId="{FFF651CB-2A83-4DC0-ADA9-4FD6A72963DB}">
      <dgm:prSet/>
      <dgm:spPr/>
      <dgm:t>
        <a:bodyPr/>
        <a:lstStyle/>
        <a:p>
          <a:pPr>
            <a:lnSpc>
              <a:spcPct val="100000"/>
            </a:lnSpc>
          </a:pPr>
          <a:r>
            <a:rPr lang="en-US"/>
            <a:t>Digital exclusion means some patients still require face-to-face support, reducing some of the expected efficiency gains </a:t>
          </a:r>
          <a:r>
            <a:rPr lang="en-US" b="1"/>
            <a:t>(The King's Fund, 2023).</a:t>
          </a:r>
          <a:r>
            <a:rPr lang="en-US"/>
            <a:t> </a:t>
          </a:r>
        </a:p>
      </dgm:t>
    </dgm:pt>
    <dgm:pt modelId="{9802D581-700C-4396-8C58-D64CB9F2DB5A}" type="parTrans" cxnId="{844E8CE5-B773-4372-8FC3-E7C5AEB5296B}">
      <dgm:prSet/>
      <dgm:spPr/>
      <dgm:t>
        <a:bodyPr/>
        <a:lstStyle/>
        <a:p>
          <a:endParaRPr lang="en-US"/>
        </a:p>
      </dgm:t>
    </dgm:pt>
    <dgm:pt modelId="{5919377C-4271-4BD5-BBA7-B003A19C039E}" type="sibTrans" cxnId="{844E8CE5-B773-4372-8FC3-E7C5AEB5296B}">
      <dgm:prSet/>
      <dgm:spPr/>
      <dgm:t>
        <a:bodyPr/>
        <a:lstStyle/>
        <a:p>
          <a:endParaRPr lang="en-US"/>
        </a:p>
      </dgm:t>
    </dgm:pt>
    <dgm:pt modelId="{46A66614-F305-4C74-9697-4447B462135B}" type="pres">
      <dgm:prSet presAssocID="{FFA1540F-8E40-4E8D-81E5-416710E2D57F}" presName="vert0" presStyleCnt="0">
        <dgm:presLayoutVars>
          <dgm:dir/>
          <dgm:animOne val="branch"/>
          <dgm:animLvl val="lvl"/>
        </dgm:presLayoutVars>
      </dgm:prSet>
      <dgm:spPr/>
    </dgm:pt>
    <dgm:pt modelId="{FF27C1CD-9CD7-4E51-BF63-88138E995EE1}" type="pres">
      <dgm:prSet presAssocID="{27CBB789-76D7-4172-A12D-036AA75438F7}" presName="thickLine" presStyleLbl="alignNode1" presStyleIdx="0" presStyleCnt="4"/>
      <dgm:spPr/>
    </dgm:pt>
    <dgm:pt modelId="{D320265D-EC6F-4E51-B4E6-EC6F3DD39C48}" type="pres">
      <dgm:prSet presAssocID="{27CBB789-76D7-4172-A12D-036AA75438F7}" presName="horz1" presStyleCnt="0"/>
      <dgm:spPr/>
    </dgm:pt>
    <dgm:pt modelId="{8287D880-EB43-4A10-B7B9-9DAA58641346}" type="pres">
      <dgm:prSet presAssocID="{27CBB789-76D7-4172-A12D-036AA75438F7}" presName="tx1" presStyleLbl="revTx" presStyleIdx="0" presStyleCnt="4"/>
      <dgm:spPr/>
    </dgm:pt>
    <dgm:pt modelId="{D597ABF7-771C-4A20-B1E3-8F8C59205E12}" type="pres">
      <dgm:prSet presAssocID="{27CBB789-76D7-4172-A12D-036AA75438F7}" presName="vert1" presStyleCnt="0"/>
      <dgm:spPr/>
    </dgm:pt>
    <dgm:pt modelId="{2EDA1045-4E62-499E-8EC2-29F47127B476}" type="pres">
      <dgm:prSet presAssocID="{CC41BC90-28A5-4629-9463-C004B4A3C9F5}" presName="thickLine" presStyleLbl="alignNode1" presStyleIdx="1" presStyleCnt="4"/>
      <dgm:spPr/>
    </dgm:pt>
    <dgm:pt modelId="{31DFEAC8-0D96-4A77-8952-40E8C628D22E}" type="pres">
      <dgm:prSet presAssocID="{CC41BC90-28A5-4629-9463-C004B4A3C9F5}" presName="horz1" presStyleCnt="0"/>
      <dgm:spPr/>
    </dgm:pt>
    <dgm:pt modelId="{DC21197A-C2EC-40DF-9951-127478D8160F}" type="pres">
      <dgm:prSet presAssocID="{CC41BC90-28A5-4629-9463-C004B4A3C9F5}" presName="tx1" presStyleLbl="revTx" presStyleIdx="1" presStyleCnt="4"/>
      <dgm:spPr/>
    </dgm:pt>
    <dgm:pt modelId="{296A5E97-9C7B-4D48-9BB6-A35B1FBCC043}" type="pres">
      <dgm:prSet presAssocID="{CC41BC90-28A5-4629-9463-C004B4A3C9F5}" presName="vert1" presStyleCnt="0"/>
      <dgm:spPr/>
    </dgm:pt>
    <dgm:pt modelId="{F31C40FE-5FED-4F9D-9116-40445995FC4A}" type="pres">
      <dgm:prSet presAssocID="{8BDD1819-7708-487A-B1E2-3AC98713073E}" presName="thickLine" presStyleLbl="alignNode1" presStyleIdx="2" presStyleCnt="4"/>
      <dgm:spPr/>
    </dgm:pt>
    <dgm:pt modelId="{A7C72869-2985-4E26-A38C-F82614893BA7}" type="pres">
      <dgm:prSet presAssocID="{8BDD1819-7708-487A-B1E2-3AC98713073E}" presName="horz1" presStyleCnt="0"/>
      <dgm:spPr/>
    </dgm:pt>
    <dgm:pt modelId="{BA416131-C3FA-41B1-BFA6-25014EDCF4AA}" type="pres">
      <dgm:prSet presAssocID="{8BDD1819-7708-487A-B1E2-3AC98713073E}" presName="tx1" presStyleLbl="revTx" presStyleIdx="2" presStyleCnt="4"/>
      <dgm:spPr/>
    </dgm:pt>
    <dgm:pt modelId="{6A3BA365-9F83-408B-BF60-A2D7EED152D9}" type="pres">
      <dgm:prSet presAssocID="{8BDD1819-7708-487A-B1E2-3AC98713073E}" presName="vert1" presStyleCnt="0"/>
      <dgm:spPr/>
    </dgm:pt>
    <dgm:pt modelId="{0B5FB5AE-ABE9-4E9C-9C8E-30B4AE49ADF9}" type="pres">
      <dgm:prSet presAssocID="{FFF651CB-2A83-4DC0-ADA9-4FD6A72963DB}" presName="thickLine" presStyleLbl="alignNode1" presStyleIdx="3" presStyleCnt="4"/>
      <dgm:spPr/>
    </dgm:pt>
    <dgm:pt modelId="{4D04809F-C68F-470A-8476-81ADF86C7F4E}" type="pres">
      <dgm:prSet presAssocID="{FFF651CB-2A83-4DC0-ADA9-4FD6A72963DB}" presName="horz1" presStyleCnt="0"/>
      <dgm:spPr/>
    </dgm:pt>
    <dgm:pt modelId="{E3FEBD15-A3FA-4C96-A979-9C800A3FBC33}" type="pres">
      <dgm:prSet presAssocID="{FFF651CB-2A83-4DC0-ADA9-4FD6A72963DB}" presName="tx1" presStyleLbl="revTx" presStyleIdx="3" presStyleCnt="4"/>
      <dgm:spPr/>
    </dgm:pt>
    <dgm:pt modelId="{31FDE12C-D578-4909-A2C7-793031C0EDAC}" type="pres">
      <dgm:prSet presAssocID="{FFF651CB-2A83-4DC0-ADA9-4FD6A72963DB}" presName="vert1" presStyleCnt="0"/>
      <dgm:spPr/>
    </dgm:pt>
  </dgm:ptLst>
  <dgm:cxnLst>
    <dgm:cxn modelId="{3723E24D-B0A2-4F28-A5BF-C1E01858C63E}" type="presOf" srcId="{CC41BC90-28A5-4629-9463-C004B4A3C9F5}" destId="{DC21197A-C2EC-40DF-9951-127478D8160F}" srcOrd="0" destOrd="0" presId="urn:microsoft.com/office/officeart/2008/layout/LinedList"/>
    <dgm:cxn modelId="{1ED8CF53-D280-46DD-A2ED-2957A4C59AF3}" type="presOf" srcId="{8BDD1819-7708-487A-B1E2-3AC98713073E}" destId="{BA416131-C3FA-41B1-BFA6-25014EDCF4AA}" srcOrd="0" destOrd="0" presId="urn:microsoft.com/office/officeart/2008/layout/LinedList"/>
    <dgm:cxn modelId="{D0EB9E7C-7A88-4609-BDE8-7740930CC67A}" srcId="{FFA1540F-8E40-4E8D-81E5-416710E2D57F}" destId="{CC41BC90-28A5-4629-9463-C004B4A3C9F5}" srcOrd="1" destOrd="0" parTransId="{97AE325B-6AFA-44F4-8C31-AAB6DCA4C7A1}" sibTransId="{0130137A-A212-400F-B5C9-4237971BD9DD}"/>
    <dgm:cxn modelId="{F5FDC789-03F3-4FB0-B854-1C83E341AAFF}" type="presOf" srcId="{27CBB789-76D7-4172-A12D-036AA75438F7}" destId="{8287D880-EB43-4A10-B7B9-9DAA58641346}" srcOrd="0" destOrd="0" presId="urn:microsoft.com/office/officeart/2008/layout/LinedList"/>
    <dgm:cxn modelId="{9F8B23A4-681E-491B-BF8C-3DAA189182E0}" srcId="{FFA1540F-8E40-4E8D-81E5-416710E2D57F}" destId="{27CBB789-76D7-4172-A12D-036AA75438F7}" srcOrd="0" destOrd="0" parTransId="{DF8461A6-1913-4D0A-9AD3-3BC834A8F2CE}" sibTransId="{EAB68702-81EB-480A-92DE-A76072327CA9}"/>
    <dgm:cxn modelId="{27EFBBA8-14F1-479A-BAF5-B93F0E0DABCA}" type="presOf" srcId="{FFA1540F-8E40-4E8D-81E5-416710E2D57F}" destId="{46A66614-F305-4C74-9697-4447B462135B}" srcOrd="0" destOrd="0" presId="urn:microsoft.com/office/officeart/2008/layout/LinedList"/>
    <dgm:cxn modelId="{086168B1-16A6-4C22-B5FF-83795C61D721}" type="presOf" srcId="{FFF651CB-2A83-4DC0-ADA9-4FD6A72963DB}" destId="{E3FEBD15-A3FA-4C96-A979-9C800A3FBC33}" srcOrd="0" destOrd="0" presId="urn:microsoft.com/office/officeart/2008/layout/LinedList"/>
    <dgm:cxn modelId="{844E8CE5-B773-4372-8FC3-E7C5AEB5296B}" srcId="{FFA1540F-8E40-4E8D-81E5-416710E2D57F}" destId="{FFF651CB-2A83-4DC0-ADA9-4FD6A72963DB}" srcOrd="3" destOrd="0" parTransId="{9802D581-700C-4396-8C58-D64CB9F2DB5A}" sibTransId="{5919377C-4271-4BD5-BBA7-B003A19C039E}"/>
    <dgm:cxn modelId="{FE7CEEFC-2CF4-4CFE-9C13-56F2461DF2C0}" srcId="{FFA1540F-8E40-4E8D-81E5-416710E2D57F}" destId="{8BDD1819-7708-487A-B1E2-3AC98713073E}" srcOrd="2" destOrd="0" parTransId="{415CAF00-B64B-4280-BFCC-2BA33113989F}" sibTransId="{BDAE045A-D4DE-405E-B9C1-3F6B5093E040}"/>
    <dgm:cxn modelId="{A173576C-68CC-4437-A788-561FB321AF47}" type="presParOf" srcId="{46A66614-F305-4C74-9697-4447B462135B}" destId="{FF27C1CD-9CD7-4E51-BF63-88138E995EE1}" srcOrd="0" destOrd="0" presId="urn:microsoft.com/office/officeart/2008/layout/LinedList"/>
    <dgm:cxn modelId="{98E42FAA-DA8A-47C5-BF0C-AC45BA502910}" type="presParOf" srcId="{46A66614-F305-4C74-9697-4447B462135B}" destId="{D320265D-EC6F-4E51-B4E6-EC6F3DD39C48}" srcOrd="1" destOrd="0" presId="urn:microsoft.com/office/officeart/2008/layout/LinedList"/>
    <dgm:cxn modelId="{BA36BF79-2E92-4938-BF87-5165FA2B12A3}" type="presParOf" srcId="{D320265D-EC6F-4E51-B4E6-EC6F3DD39C48}" destId="{8287D880-EB43-4A10-B7B9-9DAA58641346}" srcOrd="0" destOrd="0" presId="urn:microsoft.com/office/officeart/2008/layout/LinedList"/>
    <dgm:cxn modelId="{1FA4A6A1-CECF-4643-8896-5C8BE1C7258F}" type="presParOf" srcId="{D320265D-EC6F-4E51-B4E6-EC6F3DD39C48}" destId="{D597ABF7-771C-4A20-B1E3-8F8C59205E12}" srcOrd="1" destOrd="0" presId="urn:microsoft.com/office/officeart/2008/layout/LinedList"/>
    <dgm:cxn modelId="{19276B41-1F53-4A5E-9FE4-5D81042A5173}" type="presParOf" srcId="{46A66614-F305-4C74-9697-4447B462135B}" destId="{2EDA1045-4E62-499E-8EC2-29F47127B476}" srcOrd="2" destOrd="0" presId="urn:microsoft.com/office/officeart/2008/layout/LinedList"/>
    <dgm:cxn modelId="{A0C2D8A5-F8A6-41A8-9A0F-EDBEC6F2B952}" type="presParOf" srcId="{46A66614-F305-4C74-9697-4447B462135B}" destId="{31DFEAC8-0D96-4A77-8952-40E8C628D22E}" srcOrd="3" destOrd="0" presId="urn:microsoft.com/office/officeart/2008/layout/LinedList"/>
    <dgm:cxn modelId="{30667C58-B9E7-486A-863C-0FB6A14E2502}" type="presParOf" srcId="{31DFEAC8-0D96-4A77-8952-40E8C628D22E}" destId="{DC21197A-C2EC-40DF-9951-127478D8160F}" srcOrd="0" destOrd="0" presId="urn:microsoft.com/office/officeart/2008/layout/LinedList"/>
    <dgm:cxn modelId="{E5B5E42A-E88F-4C3E-841E-0D52C9CBF304}" type="presParOf" srcId="{31DFEAC8-0D96-4A77-8952-40E8C628D22E}" destId="{296A5E97-9C7B-4D48-9BB6-A35B1FBCC043}" srcOrd="1" destOrd="0" presId="urn:microsoft.com/office/officeart/2008/layout/LinedList"/>
    <dgm:cxn modelId="{E2FB5D4E-276B-42E3-9E2D-61688415D278}" type="presParOf" srcId="{46A66614-F305-4C74-9697-4447B462135B}" destId="{F31C40FE-5FED-4F9D-9116-40445995FC4A}" srcOrd="4" destOrd="0" presId="urn:microsoft.com/office/officeart/2008/layout/LinedList"/>
    <dgm:cxn modelId="{8DE7B436-D6AF-4B16-8FF7-E86018DF19ED}" type="presParOf" srcId="{46A66614-F305-4C74-9697-4447B462135B}" destId="{A7C72869-2985-4E26-A38C-F82614893BA7}" srcOrd="5" destOrd="0" presId="urn:microsoft.com/office/officeart/2008/layout/LinedList"/>
    <dgm:cxn modelId="{F8DBEB17-ADD0-485A-AFC0-9819D254A5DB}" type="presParOf" srcId="{A7C72869-2985-4E26-A38C-F82614893BA7}" destId="{BA416131-C3FA-41B1-BFA6-25014EDCF4AA}" srcOrd="0" destOrd="0" presId="urn:microsoft.com/office/officeart/2008/layout/LinedList"/>
    <dgm:cxn modelId="{CEFC61DF-CCEF-4780-8B87-7CDA2D4173EB}" type="presParOf" srcId="{A7C72869-2985-4E26-A38C-F82614893BA7}" destId="{6A3BA365-9F83-408B-BF60-A2D7EED152D9}" srcOrd="1" destOrd="0" presId="urn:microsoft.com/office/officeart/2008/layout/LinedList"/>
    <dgm:cxn modelId="{2CA40F01-6385-4ECD-A16A-6E5274C12FA4}" type="presParOf" srcId="{46A66614-F305-4C74-9697-4447B462135B}" destId="{0B5FB5AE-ABE9-4E9C-9C8E-30B4AE49ADF9}" srcOrd="6" destOrd="0" presId="urn:microsoft.com/office/officeart/2008/layout/LinedList"/>
    <dgm:cxn modelId="{FCA22C4D-8153-434E-BC68-A730B8B362E0}" type="presParOf" srcId="{46A66614-F305-4C74-9697-4447B462135B}" destId="{4D04809F-C68F-470A-8476-81ADF86C7F4E}" srcOrd="7" destOrd="0" presId="urn:microsoft.com/office/officeart/2008/layout/LinedList"/>
    <dgm:cxn modelId="{15C29805-7E7D-430B-B179-2E7DE4F08B33}" type="presParOf" srcId="{4D04809F-C68F-470A-8476-81ADF86C7F4E}" destId="{E3FEBD15-A3FA-4C96-A979-9C800A3FBC33}" srcOrd="0" destOrd="0" presId="urn:microsoft.com/office/officeart/2008/layout/LinedList"/>
    <dgm:cxn modelId="{FA34F6C6-1FAD-4E2A-89BB-46F106B235C6}" type="presParOf" srcId="{4D04809F-C68F-470A-8476-81ADF86C7F4E}" destId="{31FDE12C-D578-4909-A2C7-793031C0EDAC}" srcOrd="1" destOrd="0" presId="urn:microsoft.com/office/officeart/2008/layout/Lin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27C1CD-9CD7-4E51-BF63-88138E995EE1}">
      <dsp:nvSpPr>
        <dsp:cNvPr id="0" name=""/>
        <dsp:cNvSpPr/>
      </dsp:nvSpPr>
      <dsp:spPr>
        <a:xfrm>
          <a:off x="0" y="0"/>
          <a:ext cx="5343203" cy="0"/>
        </a:xfrm>
        <a:prstGeom prst="line">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w="9525" cap="rnd" cmpd="sng" algn="ctr">
          <a:solidFill>
            <a:schemeClr val="accent5">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8287D880-EB43-4A10-B7B9-9DAA58641346}">
      <dsp:nvSpPr>
        <dsp:cNvPr id="0" name=""/>
        <dsp:cNvSpPr/>
      </dsp:nvSpPr>
      <dsp:spPr>
        <a:xfrm>
          <a:off x="0" y="0"/>
          <a:ext cx="5343203" cy="952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100000"/>
            </a:lnSpc>
            <a:spcBef>
              <a:spcPct val="0"/>
            </a:spcBef>
            <a:spcAft>
              <a:spcPct val="35000"/>
            </a:spcAft>
            <a:buNone/>
          </a:pPr>
          <a:r>
            <a:rPr lang="en-US" sz="1700" kern="1200"/>
            <a:t>The NHS App has reduced some routine administrative tasks, allowing healthcare professionals to focus on patients with more complex needs </a:t>
          </a:r>
          <a:r>
            <a:rPr lang="en-US" sz="1700" b="1" kern="1200"/>
            <a:t>(NHS England, 2024).</a:t>
          </a:r>
          <a:r>
            <a:rPr lang="en-US" sz="1700" kern="1200"/>
            <a:t> </a:t>
          </a:r>
        </a:p>
      </dsp:txBody>
      <dsp:txXfrm>
        <a:off x="0" y="0"/>
        <a:ext cx="5343203" cy="952499"/>
      </dsp:txXfrm>
    </dsp:sp>
    <dsp:sp modelId="{2EDA1045-4E62-499E-8EC2-29F47127B476}">
      <dsp:nvSpPr>
        <dsp:cNvPr id="0" name=""/>
        <dsp:cNvSpPr/>
      </dsp:nvSpPr>
      <dsp:spPr>
        <a:xfrm>
          <a:off x="0" y="952499"/>
          <a:ext cx="5343203" cy="0"/>
        </a:xfrm>
        <a:prstGeom prst="line">
          <a:avLst/>
        </a:prstGeom>
        <a:gradFill rotWithShape="0">
          <a:gsLst>
            <a:gs pos="0">
              <a:schemeClr val="accent5">
                <a:hueOff val="2079079"/>
                <a:satOff val="-1338"/>
                <a:lumOff val="915"/>
                <a:alphaOff val="0"/>
                <a:tint val="98000"/>
                <a:lumMod val="114000"/>
              </a:schemeClr>
            </a:gs>
            <a:gs pos="100000">
              <a:schemeClr val="accent5">
                <a:hueOff val="2079079"/>
                <a:satOff val="-1338"/>
                <a:lumOff val="915"/>
                <a:alphaOff val="0"/>
                <a:shade val="90000"/>
                <a:lumMod val="84000"/>
              </a:schemeClr>
            </a:gs>
          </a:gsLst>
          <a:lin ang="5400000" scaled="0"/>
        </a:gradFill>
        <a:ln w="9525" cap="rnd" cmpd="sng" algn="ctr">
          <a:solidFill>
            <a:schemeClr val="accent5">
              <a:hueOff val="2079079"/>
              <a:satOff val="-1338"/>
              <a:lumOff val="915"/>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DC21197A-C2EC-40DF-9951-127478D8160F}">
      <dsp:nvSpPr>
        <dsp:cNvPr id="0" name=""/>
        <dsp:cNvSpPr/>
      </dsp:nvSpPr>
      <dsp:spPr>
        <a:xfrm>
          <a:off x="0" y="952499"/>
          <a:ext cx="5343203" cy="952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100000"/>
            </a:lnSpc>
            <a:spcBef>
              <a:spcPct val="0"/>
            </a:spcBef>
            <a:spcAft>
              <a:spcPct val="35000"/>
            </a:spcAft>
            <a:buNone/>
          </a:pPr>
          <a:r>
            <a:rPr lang="en-US" sz="1700" kern="1200"/>
            <a:t>Healthcare professionals now require greater digital skills and often provide support to patients using the app </a:t>
          </a:r>
          <a:r>
            <a:rPr lang="en-US" sz="1700" b="1" kern="1200"/>
            <a:t>(Department of Health and Social Care, 2022).</a:t>
          </a:r>
          <a:r>
            <a:rPr lang="en-US" sz="1700" kern="1200"/>
            <a:t> </a:t>
          </a:r>
        </a:p>
      </dsp:txBody>
      <dsp:txXfrm>
        <a:off x="0" y="952499"/>
        <a:ext cx="5343203" cy="952499"/>
      </dsp:txXfrm>
    </dsp:sp>
    <dsp:sp modelId="{F31C40FE-5FED-4F9D-9116-40445995FC4A}">
      <dsp:nvSpPr>
        <dsp:cNvPr id="0" name=""/>
        <dsp:cNvSpPr/>
      </dsp:nvSpPr>
      <dsp:spPr>
        <a:xfrm>
          <a:off x="0" y="1904999"/>
          <a:ext cx="5343203" cy="0"/>
        </a:xfrm>
        <a:prstGeom prst="line">
          <a:avLst/>
        </a:prstGeom>
        <a:gradFill rotWithShape="0">
          <a:gsLst>
            <a:gs pos="0">
              <a:schemeClr val="accent5">
                <a:hueOff val="4158159"/>
                <a:satOff val="-2675"/>
                <a:lumOff val="1829"/>
                <a:alphaOff val="0"/>
                <a:tint val="98000"/>
                <a:lumMod val="114000"/>
              </a:schemeClr>
            </a:gs>
            <a:gs pos="100000">
              <a:schemeClr val="accent5">
                <a:hueOff val="4158159"/>
                <a:satOff val="-2675"/>
                <a:lumOff val="1829"/>
                <a:alphaOff val="0"/>
                <a:shade val="90000"/>
                <a:lumMod val="84000"/>
              </a:schemeClr>
            </a:gs>
          </a:gsLst>
          <a:lin ang="5400000" scaled="0"/>
        </a:gradFill>
        <a:ln w="9525" cap="rnd" cmpd="sng" algn="ctr">
          <a:solidFill>
            <a:schemeClr val="accent5">
              <a:hueOff val="4158159"/>
              <a:satOff val="-2675"/>
              <a:lumOff val="1829"/>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BA416131-C3FA-41B1-BFA6-25014EDCF4AA}">
      <dsp:nvSpPr>
        <dsp:cNvPr id="0" name=""/>
        <dsp:cNvSpPr/>
      </dsp:nvSpPr>
      <dsp:spPr>
        <a:xfrm>
          <a:off x="0" y="1904999"/>
          <a:ext cx="5343203" cy="952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100000"/>
            </a:lnSpc>
            <a:spcBef>
              <a:spcPct val="0"/>
            </a:spcBef>
            <a:spcAft>
              <a:spcPct val="35000"/>
            </a:spcAft>
            <a:buNone/>
          </a:pPr>
          <a:r>
            <a:rPr lang="en-US" sz="1700" kern="1200"/>
            <a:t>Successful implementation depends on staff training, leadership and organisational readiness, rather than technology alone </a:t>
          </a:r>
          <a:r>
            <a:rPr lang="en-US" sz="1700" b="1" kern="1200"/>
            <a:t>(Greenhalgh et al., 2017).</a:t>
          </a:r>
          <a:r>
            <a:rPr lang="en-US" sz="1700" kern="1200"/>
            <a:t> </a:t>
          </a:r>
        </a:p>
      </dsp:txBody>
      <dsp:txXfrm>
        <a:off x="0" y="1904999"/>
        <a:ext cx="5343203" cy="952499"/>
      </dsp:txXfrm>
    </dsp:sp>
    <dsp:sp modelId="{0B5FB5AE-ABE9-4E9C-9C8E-30B4AE49ADF9}">
      <dsp:nvSpPr>
        <dsp:cNvPr id="0" name=""/>
        <dsp:cNvSpPr/>
      </dsp:nvSpPr>
      <dsp:spPr>
        <a:xfrm>
          <a:off x="0" y="2857499"/>
          <a:ext cx="5343203" cy="0"/>
        </a:xfrm>
        <a:prstGeom prst="line">
          <a:avLst/>
        </a:prstGeom>
        <a:gradFill rotWithShape="0">
          <a:gsLst>
            <a:gs pos="0">
              <a:schemeClr val="accent5">
                <a:hueOff val="6237238"/>
                <a:satOff val="-4013"/>
                <a:lumOff val="2744"/>
                <a:alphaOff val="0"/>
                <a:tint val="98000"/>
                <a:lumMod val="114000"/>
              </a:schemeClr>
            </a:gs>
            <a:gs pos="100000">
              <a:schemeClr val="accent5">
                <a:hueOff val="6237238"/>
                <a:satOff val="-4013"/>
                <a:lumOff val="2744"/>
                <a:alphaOff val="0"/>
                <a:shade val="90000"/>
                <a:lumMod val="84000"/>
              </a:schemeClr>
            </a:gs>
          </a:gsLst>
          <a:lin ang="5400000" scaled="0"/>
        </a:gradFill>
        <a:ln w="9525" cap="rnd" cmpd="sng" algn="ctr">
          <a:solidFill>
            <a:schemeClr val="accent5">
              <a:hueOff val="6237238"/>
              <a:satOff val="-4013"/>
              <a:lumOff val="2744"/>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E3FEBD15-A3FA-4C96-A979-9C800A3FBC33}">
      <dsp:nvSpPr>
        <dsp:cNvPr id="0" name=""/>
        <dsp:cNvSpPr/>
      </dsp:nvSpPr>
      <dsp:spPr>
        <a:xfrm>
          <a:off x="0" y="2857499"/>
          <a:ext cx="5343203" cy="952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100000"/>
            </a:lnSpc>
            <a:spcBef>
              <a:spcPct val="0"/>
            </a:spcBef>
            <a:spcAft>
              <a:spcPct val="35000"/>
            </a:spcAft>
            <a:buNone/>
          </a:pPr>
          <a:r>
            <a:rPr lang="en-US" sz="1700" kern="1200"/>
            <a:t>Digital exclusion means some patients still require face-to-face support, reducing some of the expected efficiency gains </a:t>
          </a:r>
          <a:r>
            <a:rPr lang="en-US" sz="1700" b="1" kern="1200"/>
            <a:t>(The King's Fund, 2023).</a:t>
          </a:r>
          <a:r>
            <a:rPr lang="en-US" sz="1700" kern="1200"/>
            <a:t> </a:t>
          </a:r>
        </a:p>
      </dsp:txBody>
      <dsp:txXfrm>
        <a:off x="0" y="2857499"/>
        <a:ext cx="5343203" cy="95249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78AC46-B506-42E7-B5A5-D7D5EA193FC4}" type="datetimeFigureOut">
              <a:rPr lang="en-GB" smtClean="0"/>
              <a:t>07/08/2026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E224B2-F09A-4906-9EB7-CAA4A3EE5C34}" type="slidenum">
              <a:rPr lang="en-GB" smtClean="0"/>
              <a:t>‹#›</a:t>
            </a:fld>
            <a:endParaRPr lang="en-GB"/>
          </a:p>
        </p:txBody>
      </p:sp>
    </p:spTree>
    <p:extLst>
      <p:ext uri="{BB962C8B-B14F-4D97-AF65-F5344CB8AC3E}">
        <p14:creationId xmlns:p14="http://schemas.microsoft.com/office/powerpoint/2010/main" val="550919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E224B2-F09A-4906-9EB7-CAA4A3EE5C34}" type="slidenum">
              <a:rPr lang="en-GB" smtClean="0"/>
              <a:t>1</a:t>
            </a:fld>
            <a:endParaRPr lang="en-GB"/>
          </a:p>
        </p:txBody>
      </p:sp>
    </p:spTree>
    <p:extLst>
      <p:ext uri="{BB962C8B-B14F-4D97-AF65-F5344CB8AC3E}">
        <p14:creationId xmlns:p14="http://schemas.microsoft.com/office/powerpoint/2010/main" val="642582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E224B2-F09A-4906-9EB7-CAA4A3EE5C34}" type="slidenum">
              <a:rPr lang="en-GB" smtClean="0"/>
              <a:t>2</a:t>
            </a:fld>
            <a:endParaRPr lang="en-GB"/>
          </a:p>
        </p:txBody>
      </p:sp>
    </p:spTree>
    <p:extLst>
      <p:ext uri="{BB962C8B-B14F-4D97-AF65-F5344CB8AC3E}">
        <p14:creationId xmlns:p14="http://schemas.microsoft.com/office/powerpoint/2010/main" val="199676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E224B2-F09A-4906-9EB7-CAA4A3EE5C34}" type="slidenum">
              <a:rPr lang="en-GB" smtClean="0"/>
              <a:t>6</a:t>
            </a:fld>
            <a:endParaRPr lang="en-GB"/>
          </a:p>
        </p:txBody>
      </p:sp>
    </p:spTree>
    <p:extLst>
      <p:ext uri="{BB962C8B-B14F-4D97-AF65-F5344CB8AC3E}">
        <p14:creationId xmlns:p14="http://schemas.microsoft.com/office/powerpoint/2010/main" val="4116908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E224B2-F09A-4906-9EB7-CAA4A3EE5C34}" type="slidenum">
              <a:rPr lang="en-GB" smtClean="0"/>
              <a:t>7</a:t>
            </a:fld>
            <a:endParaRPr lang="en-GB"/>
          </a:p>
        </p:txBody>
      </p:sp>
    </p:spTree>
    <p:extLst>
      <p:ext uri="{BB962C8B-B14F-4D97-AF65-F5344CB8AC3E}">
        <p14:creationId xmlns:p14="http://schemas.microsoft.com/office/powerpoint/2010/main" val="3851013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E224B2-F09A-4906-9EB7-CAA4A3EE5C34}" type="slidenum">
              <a:rPr lang="en-GB" smtClean="0"/>
              <a:t>8</a:t>
            </a:fld>
            <a:endParaRPr lang="en-GB"/>
          </a:p>
        </p:txBody>
      </p:sp>
    </p:spTree>
    <p:extLst>
      <p:ext uri="{BB962C8B-B14F-4D97-AF65-F5344CB8AC3E}">
        <p14:creationId xmlns:p14="http://schemas.microsoft.com/office/powerpoint/2010/main" val="3656867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128FA71-3A18-48C0-980F-4B68F7F63042}"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81279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51C1210E-201E-4473-82AC-2466F5386C38}"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47987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01EA198-6CAB-4B8F-B93F-1F9C8C4B6CE7}"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80862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06041F-4525-44D5-AA4F-332294BF1F56}" type="datetime1">
              <a:rPr lang="en-US" smtClean="0"/>
              <a:t>8/7/2026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22417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9557091-BBDF-4EB9-BA6B-2BB67AC4FC0F}" type="datetime1">
              <a:rPr lang="en-US" smtClean="0"/>
              <a:t>8/7/2026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96331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2D6B226B-77A6-410C-9796-083F278E0125}" type="datetime1">
              <a:rPr lang="en-US" smtClean="0"/>
              <a:t>8/7/2026</a:t>
            </a:fld>
            <a:endParaRPr lang="en-US"/>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27097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A578B-D289-4C40-8593-3D356C49DA58}" type="datetime1">
              <a:rPr lang="en-US" smtClean="0"/>
              <a:t>8/7/2026</a:t>
            </a:fld>
            <a:endParaRPr lang="en-US"/>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49478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713DFAE3-14DB-48A7-A80F-80DDB072CE3D}" type="datetime1">
              <a:rPr lang="en-US" smtClean="0"/>
              <a:t>8/7/2026</a:t>
            </a:fld>
            <a:endParaRPr lang="en-US"/>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94869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2C5EAEF-6478-4102-8F5D-A5FE9FC97ACB}" type="datetime1">
              <a:rPr lang="en-US" smtClean="0"/>
              <a:t>8/7/2026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70348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7F45AC6-C491-4585-A584-9CE2AF7D5500}" type="datetime1">
              <a:rPr lang="en-US" smtClean="0"/>
              <a:t>8/7/2026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9653257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6873973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644208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7F45AC6-C491-4585-A584-9CE2AF7D5500}"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0484857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7F45AC6-C491-4585-A584-9CE2AF7D5500}" type="datetime1">
              <a:rPr lang="en-US" smtClean="0"/>
              <a:t>8/7/2026</a:t>
            </a:fld>
            <a:endParaRPr lang="en-US"/>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9563342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7F45AC6-C491-4585-A584-9CE2AF7D5500}" type="datetime1">
              <a:rPr lang="en-US" smtClean="0"/>
              <a:t>8/7/2026</a:t>
            </a:fld>
            <a:endParaRPr lang="en-US"/>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6795288"/>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104EDB3-C0E8-45F8-9E1D-1B6C8D1880C0}"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633325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CF0EC4B-54ED-4041-B552-9BA760FA3DBA}" type="datetime1">
              <a:rPr lang="en-US" smtClean="0"/>
              <a:t>8/7/2026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8672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7F45AC6-C491-4585-A584-9CE2AF7D5500}" type="datetime1">
              <a:rPr lang="en-US" smtClean="0"/>
              <a:t>8/7/2026</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50204830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2.png"/><Relationship Id="rId7" Type="http://schemas.openxmlformats.org/officeDocument/2006/relationships/image" Target="../media/image9.jpeg"/><Relationship Id="rId12"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5.png"/><Relationship Id="rId11" Type="http://schemas.openxmlformats.org/officeDocument/2006/relationships/diagramColors" Target="../diagrams/colors1.xml"/><Relationship Id="rId5" Type="http://schemas.openxmlformats.org/officeDocument/2006/relationships/image" Target="../media/image4.png"/><Relationship Id="rId10" Type="http://schemas.openxmlformats.org/officeDocument/2006/relationships/diagramQuickStyle" Target="../diagrams/quickStyle1.xml"/><Relationship Id="rId4" Type="http://schemas.openxmlformats.org/officeDocument/2006/relationships/image" Target="../media/image3.png"/><Relationship Id="rId9"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11.jpe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14.jpeg"/><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12D6A-7C64-316A-1732-58CBF0C6E0C5}"/>
              </a:ext>
            </a:extLst>
          </p:cNvPr>
          <p:cNvSpPr>
            <a:spLocks noGrp="1"/>
          </p:cNvSpPr>
          <p:nvPr>
            <p:ph type="ctrTitle"/>
          </p:nvPr>
        </p:nvSpPr>
        <p:spPr>
          <a:xfrm>
            <a:off x="5944358" y="1447800"/>
            <a:ext cx="5599942" cy="3096987"/>
          </a:xfrm>
        </p:spPr>
        <p:txBody>
          <a:bodyPr>
            <a:normAutofit/>
          </a:bodyPr>
          <a:lstStyle/>
          <a:p>
            <a:pPr>
              <a:lnSpc>
                <a:spcPct val="90000"/>
              </a:lnSpc>
            </a:pPr>
            <a:r>
              <a:rPr lang="en-GB" sz="5100" b="1">
                <a:highlight>
                  <a:srgbClr val="000080"/>
                </a:highlight>
              </a:rPr>
              <a:t>The NHS App </a:t>
            </a:r>
            <a:r>
              <a:rPr lang="en-GB" sz="5100" b="1"/>
              <a:t>as a Digital Innovation in Health and Social Care</a:t>
            </a:r>
            <a:endParaRPr lang="en-GB" sz="5100"/>
          </a:p>
        </p:txBody>
      </p:sp>
      <p:sp>
        <p:nvSpPr>
          <p:cNvPr id="3" name="Subtitle 2">
            <a:extLst>
              <a:ext uri="{FF2B5EF4-FFF2-40B4-BE49-F238E27FC236}">
                <a16:creationId xmlns:a16="http://schemas.microsoft.com/office/drawing/2014/main" id="{885091E8-59EB-3D19-2C35-A2043AECD0A9}"/>
              </a:ext>
            </a:extLst>
          </p:cNvPr>
          <p:cNvSpPr>
            <a:spLocks noGrp="1"/>
          </p:cNvSpPr>
          <p:nvPr>
            <p:ph type="subTitle" idx="1"/>
          </p:nvPr>
        </p:nvSpPr>
        <p:spPr>
          <a:xfrm>
            <a:off x="5944358" y="4740729"/>
            <a:ext cx="5599942" cy="1469570"/>
          </a:xfrm>
        </p:spPr>
        <p:txBody>
          <a:bodyPr>
            <a:normAutofit/>
          </a:bodyPr>
          <a:lstStyle/>
          <a:p>
            <a:r>
              <a:rPr lang="en-GB" sz="1800"/>
              <a:t> </a:t>
            </a:r>
            <a:r>
              <a:rPr lang="en-GB" sz="1800" b="1"/>
              <a:t>Name : Kemisha Bryan</a:t>
            </a:r>
          </a:p>
          <a:p>
            <a:r>
              <a:rPr lang="en-GB" sz="1800" b="1"/>
              <a:t>Student ID:2335173</a:t>
            </a:r>
          </a:p>
          <a:p>
            <a:r>
              <a:rPr lang="en-GB" sz="1800" b="1"/>
              <a:t>Module code:BMHP6026-Digital Transformation in the Health and Care </a:t>
            </a:r>
            <a:endParaRPr lang="en-GB" sz="1800"/>
          </a:p>
          <a:p>
            <a:endParaRPr lang="en-GB" sz="1800"/>
          </a:p>
          <a:p>
            <a:endParaRPr lang="en-GB" sz="1800"/>
          </a:p>
        </p:txBody>
      </p:sp>
      <p:sp>
        <p:nvSpPr>
          <p:cNvPr id="11" name="Freeform: Shape 10">
            <a:extLst>
              <a:ext uri="{FF2B5EF4-FFF2-40B4-BE49-F238E27FC236}">
                <a16:creationId xmlns:a16="http://schemas.microsoft.com/office/drawing/2014/main" id="{5F68C3DE-97F3-4250-BF84-E332E35BBC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400000" flipH="1">
            <a:off x="-659120" y="659121"/>
            <a:ext cx="6858001" cy="5539756"/>
          </a:xfrm>
          <a:custGeom>
            <a:avLst/>
            <a:gdLst>
              <a:gd name="connsiteX0" fmla="*/ 6858001 w 6858001"/>
              <a:gd name="connsiteY0" fmla="*/ 1344715 h 5539756"/>
              <a:gd name="connsiteX1" fmla="*/ 6858001 w 6858001"/>
              <a:gd name="connsiteY1" fmla="*/ 1177 h 5539756"/>
              <a:gd name="connsiteX2" fmla="*/ 6702324 w 6858001"/>
              <a:gd name="connsiteY2" fmla="*/ 26222 h 5539756"/>
              <a:gd name="connsiteX3" fmla="*/ 6547333 w 6858001"/>
              <a:gd name="connsiteY3" fmla="*/ 50091 h 5539756"/>
              <a:gd name="connsiteX4" fmla="*/ 6391657 w 6858001"/>
              <a:gd name="connsiteY4" fmla="*/ 73455 h 5539756"/>
              <a:gd name="connsiteX5" fmla="*/ 6235294 w 6858001"/>
              <a:gd name="connsiteY5" fmla="*/ 93458 h 5539756"/>
              <a:gd name="connsiteX6" fmla="*/ 6079618 w 6858001"/>
              <a:gd name="connsiteY6" fmla="*/ 113629 h 5539756"/>
              <a:gd name="connsiteX7" fmla="*/ 5923255 w 6858001"/>
              <a:gd name="connsiteY7" fmla="*/ 132455 h 5539756"/>
              <a:gd name="connsiteX8" fmla="*/ 5768950 w 6858001"/>
              <a:gd name="connsiteY8" fmla="*/ 148591 h 5539756"/>
              <a:gd name="connsiteX9" fmla="*/ 5612588 w 6858001"/>
              <a:gd name="connsiteY9" fmla="*/ 163887 h 5539756"/>
              <a:gd name="connsiteX10" fmla="*/ 5456911 w 6858001"/>
              <a:gd name="connsiteY10" fmla="*/ 177839 h 5539756"/>
              <a:gd name="connsiteX11" fmla="*/ 5303978 w 6858001"/>
              <a:gd name="connsiteY11" fmla="*/ 189941 h 5539756"/>
              <a:gd name="connsiteX12" fmla="*/ 5148987 w 6858001"/>
              <a:gd name="connsiteY12" fmla="*/ 202044 h 5539756"/>
              <a:gd name="connsiteX13" fmla="*/ 4996054 w 6858001"/>
              <a:gd name="connsiteY13" fmla="*/ 212129 h 5539756"/>
              <a:gd name="connsiteX14" fmla="*/ 4843120 w 6858001"/>
              <a:gd name="connsiteY14" fmla="*/ 220029 h 5539756"/>
              <a:gd name="connsiteX15" fmla="*/ 4690873 w 6858001"/>
              <a:gd name="connsiteY15" fmla="*/ 228266 h 5539756"/>
              <a:gd name="connsiteX16" fmla="*/ 4539997 w 6858001"/>
              <a:gd name="connsiteY16" fmla="*/ 235157 h 5539756"/>
              <a:gd name="connsiteX17" fmla="*/ 4390492 w 6858001"/>
              <a:gd name="connsiteY17" fmla="*/ 240032 h 5539756"/>
              <a:gd name="connsiteX18" fmla="*/ 4240988 w 6858001"/>
              <a:gd name="connsiteY18" fmla="*/ 244234 h 5539756"/>
              <a:gd name="connsiteX19" fmla="*/ 4092855 w 6858001"/>
              <a:gd name="connsiteY19" fmla="*/ 248268 h 5539756"/>
              <a:gd name="connsiteX20" fmla="*/ 3946780 w 6858001"/>
              <a:gd name="connsiteY20" fmla="*/ 250117 h 5539756"/>
              <a:gd name="connsiteX21" fmla="*/ 3800704 w 6858001"/>
              <a:gd name="connsiteY21" fmla="*/ 252134 h 5539756"/>
              <a:gd name="connsiteX22" fmla="*/ 3656686 w 6858001"/>
              <a:gd name="connsiteY22" fmla="*/ 253143 h 5539756"/>
              <a:gd name="connsiteX23" fmla="*/ 3514040 w 6858001"/>
              <a:gd name="connsiteY23" fmla="*/ 252134 h 5539756"/>
              <a:gd name="connsiteX24" fmla="*/ 3372765 w 6858001"/>
              <a:gd name="connsiteY24" fmla="*/ 252134 h 5539756"/>
              <a:gd name="connsiteX25" fmla="*/ 3232862 w 6858001"/>
              <a:gd name="connsiteY25" fmla="*/ 250117 h 5539756"/>
              <a:gd name="connsiteX26" fmla="*/ 3095702 w 6858001"/>
              <a:gd name="connsiteY26" fmla="*/ 247092 h 5539756"/>
              <a:gd name="connsiteX27" fmla="*/ 2959914 w 6858001"/>
              <a:gd name="connsiteY27" fmla="*/ 244234 h 5539756"/>
              <a:gd name="connsiteX28" fmla="*/ 2826868 w 6858001"/>
              <a:gd name="connsiteY28" fmla="*/ 241040 h 5539756"/>
              <a:gd name="connsiteX29" fmla="*/ 2694509 w 6858001"/>
              <a:gd name="connsiteY29" fmla="*/ 236166 h 5539756"/>
              <a:gd name="connsiteX30" fmla="*/ 2564208 w 6858001"/>
              <a:gd name="connsiteY30" fmla="*/ 230955 h 5539756"/>
              <a:gd name="connsiteX31" fmla="*/ 2436649 w 6858001"/>
              <a:gd name="connsiteY31" fmla="*/ 226249 h 5539756"/>
              <a:gd name="connsiteX32" fmla="*/ 2187703 w 6858001"/>
              <a:gd name="connsiteY32" fmla="*/ 212969 h 5539756"/>
              <a:gd name="connsiteX33" fmla="*/ 1949045 w 6858001"/>
              <a:gd name="connsiteY33" fmla="*/ 198850 h 5539756"/>
              <a:gd name="connsiteX34" fmla="*/ 1719988 w 6858001"/>
              <a:gd name="connsiteY34" fmla="*/ 184058 h 5539756"/>
              <a:gd name="connsiteX35" fmla="*/ 1503275 w 6858001"/>
              <a:gd name="connsiteY35" fmla="*/ 167753 h 5539756"/>
              <a:gd name="connsiteX36" fmla="*/ 1296163 w 6858001"/>
              <a:gd name="connsiteY36" fmla="*/ 150776 h 5539756"/>
              <a:gd name="connsiteX37" fmla="*/ 1104139 w 6858001"/>
              <a:gd name="connsiteY37" fmla="*/ 132455 h 5539756"/>
              <a:gd name="connsiteX38" fmla="*/ 923774 w 6858001"/>
              <a:gd name="connsiteY38" fmla="*/ 114469 h 5539756"/>
              <a:gd name="connsiteX39" fmla="*/ 757810 w 6858001"/>
              <a:gd name="connsiteY39" fmla="*/ 96484 h 5539756"/>
              <a:gd name="connsiteX40" fmla="*/ 605563 w 6858001"/>
              <a:gd name="connsiteY40" fmla="*/ 79507 h 5539756"/>
              <a:gd name="connsiteX41" fmla="*/ 470460 w 6858001"/>
              <a:gd name="connsiteY41" fmla="*/ 63370 h 5539756"/>
              <a:gd name="connsiteX42" fmla="*/ 348388 w 6858001"/>
              <a:gd name="connsiteY42" fmla="*/ 48074 h 5539756"/>
              <a:gd name="connsiteX43" fmla="*/ 245518 w 6858001"/>
              <a:gd name="connsiteY43" fmla="*/ 35299 h 5539756"/>
              <a:gd name="connsiteX44" fmla="*/ 159107 w 6858001"/>
              <a:gd name="connsiteY44" fmla="*/ 23197 h 5539756"/>
              <a:gd name="connsiteX45" fmla="*/ 40463 w 6858001"/>
              <a:gd name="connsiteY45" fmla="*/ 5883 h 5539756"/>
              <a:gd name="connsiteX46" fmla="*/ 1 w 6858001"/>
              <a:gd name="connsiteY46" fmla="*/ 0 h 5539756"/>
              <a:gd name="connsiteX47" fmla="*/ 1 w 6858001"/>
              <a:gd name="connsiteY47" fmla="*/ 905405 h 5539756"/>
              <a:gd name="connsiteX48" fmla="*/ 0 w 6858001"/>
              <a:gd name="connsiteY48" fmla="*/ 905405 h 5539756"/>
              <a:gd name="connsiteX49" fmla="*/ 0 w 6858001"/>
              <a:gd name="connsiteY49" fmla="*/ 5539756 h 5539756"/>
              <a:gd name="connsiteX50" fmla="*/ 6858000 w 6858001"/>
              <a:gd name="connsiteY50" fmla="*/ 5539756 h 5539756"/>
              <a:gd name="connsiteX51" fmla="*/ 6858000 w 6858001"/>
              <a:gd name="connsiteY51" fmla="*/ 1344715 h 5539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39756">
                <a:moveTo>
                  <a:pt x="6858001" y="1344715"/>
                </a:moveTo>
                <a:lnTo>
                  <a:pt x="6858001" y="1177"/>
                </a:lnTo>
                <a:lnTo>
                  <a:pt x="6702324" y="26222"/>
                </a:lnTo>
                <a:lnTo>
                  <a:pt x="6547333" y="50091"/>
                </a:lnTo>
                <a:lnTo>
                  <a:pt x="6391657" y="73455"/>
                </a:lnTo>
                <a:lnTo>
                  <a:pt x="6235294" y="93458"/>
                </a:lnTo>
                <a:lnTo>
                  <a:pt x="6079618" y="113629"/>
                </a:lnTo>
                <a:lnTo>
                  <a:pt x="5923255" y="132455"/>
                </a:lnTo>
                <a:lnTo>
                  <a:pt x="5768950" y="148591"/>
                </a:lnTo>
                <a:lnTo>
                  <a:pt x="5612588" y="163887"/>
                </a:lnTo>
                <a:lnTo>
                  <a:pt x="5456911" y="177839"/>
                </a:lnTo>
                <a:lnTo>
                  <a:pt x="5303978" y="189941"/>
                </a:lnTo>
                <a:lnTo>
                  <a:pt x="5148987" y="202044"/>
                </a:lnTo>
                <a:lnTo>
                  <a:pt x="4996054" y="212129"/>
                </a:lnTo>
                <a:lnTo>
                  <a:pt x="4843120" y="220029"/>
                </a:lnTo>
                <a:lnTo>
                  <a:pt x="4690873" y="228266"/>
                </a:lnTo>
                <a:lnTo>
                  <a:pt x="4539997" y="235157"/>
                </a:lnTo>
                <a:lnTo>
                  <a:pt x="4390492" y="240032"/>
                </a:lnTo>
                <a:lnTo>
                  <a:pt x="4240988" y="244234"/>
                </a:lnTo>
                <a:lnTo>
                  <a:pt x="4092855" y="248268"/>
                </a:lnTo>
                <a:lnTo>
                  <a:pt x="3946780" y="250117"/>
                </a:lnTo>
                <a:lnTo>
                  <a:pt x="3800704" y="252134"/>
                </a:lnTo>
                <a:lnTo>
                  <a:pt x="3656686" y="253143"/>
                </a:lnTo>
                <a:lnTo>
                  <a:pt x="3514040" y="252134"/>
                </a:lnTo>
                <a:lnTo>
                  <a:pt x="3372765" y="252134"/>
                </a:lnTo>
                <a:lnTo>
                  <a:pt x="3232862" y="250117"/>
                </a:lnTo>
                <a:lnTo>
                  <a:pt x="3095702" y="247092"/>
                </a:lnTo>
                <a:lnTo>
                  <a:pt x="2959914" y="244234"/>
                </a:lnTo>
                <a:lnTo>
                  <a:pt x="2826868" y="241040"/>
                </a:lnTo>
                <a:lnTo>
                  <a:pt x="2694509" y="236166"/>
                </a:lnTo>
                <a:lnTo>
                  <a:pt x="2564208" y="230955"/>
                </a:lnTo>
                <a:lnTo>
                  <a:pt x="2436649" y="226249"/>
                </a:lnTo>
                <a:lnTo>
                  <a:pt x="2187703" y="212969"/>
                </a:lnTo>
                <a:lnTo>
                  <a:pt x="1949045" y="198850"/>
                </a:lnTo>
                <a:lnTo>
                  <a:pt x="1719988" y="184058"/>
                </a:lnTo>
                <a:lnTo>
                  <a:pt x="1503275" y="167753"/>
                </a:lnTo>
                <a:lnTo>
                  <a:pt x="1296163" y="150776"/>
                </a:lnTo>
                <a:lnTo>
                  <a:pt x="1104139" y="132455"/>
                </a:lnTo>
                <a:lnTo>
                  <a:pt x="923774" y="114469"/>
                </a:lnTo>
                <a:lnTo>
                  <a:pt x="757810" y="96484"/>
                </a:lnTo>
                <a:lnTo>
                  <a:pt x="605563" y="79507"/>
                </a:lnTo>
                <a:lnTo>
                  <a:pt x="470460" y="63370"/>
                </a:lnTo>
                <a:lnTo>
                  <a:pt x="348388" y="48074"/>
                </a:lnTo>
                <a:lnTo>
                  <a:pt x="245518" y="35299"/>
                </a:lnTo>
                <a:lnTo>
                  <a:pt x="159107" y="23197"/>
                </a:lnTo>
                <a:lnTo>
                  <a:pt x="40463" y="5883"/>
                </a:lnTo>
                <a:lnTo>
                  <a:pt x="1" y="0"/>
                </a:lnTo>
                <a:lnTo>
                  <a:pt x="1" y="905405"/>
                </a:lnTo>
                <a:lnTo>
                  <a:pt x="0" y="905405"/>
                </a:lnTo>
                <a:lnTo>
                  <a:pt x="0" y="5539756"/>
                </a:lnTo>
                <a:lnTo>
                  <a:pt x="6858000" y="5539756"/>
                </a:lnTo>
                <a:lnTo>
                  <a:pt x="6858000" y="1344715"/>
                </a:lnTo>
                <a:close/>
              </a:path>
            </a:pathLst>
          </a:custGeom>
          <a:solidFill>
            <a:srgbClr val="FFFFFF"/>
          </a:solidFill>
          <a:ln>
            <a:noFill/>
          </a:ln>
        </p:spPr>
        <p:txBody>
          <a:bodyPr/>
          <a:lstStyle/>
          <a:p>
            <a:endParaRPr lang="en-GB"/>
          </a:p>
        </p:txBody>
      </p:sp>
      <p:pic>
        <p:nvPicPr>
          <p:cNvPr id="4" name="Video 3" descr="Blue Arrows">
            <a:extLst>
              <a:ext uri="{FF2B5EF4-FFF2-40B4-BE49-F238E27FC236}">
                <a16:creationId xmlns:a16="http://schemas.microsoft.com/office/drawing/2014/main" id="{8F74A5AC-2139-AE64-808B-C1B572E51742}"/>
              </a:ext>
            </a:extLst>
          </p:cNvPr>
          <p:cNvPicPr>
            <a:picLocks noChangeAspect="1"/>
          </p:cNvPicPr>
          <p:nvPr>
            <a:videoFile r:link="rId2"/>
            <p:extLst>
              <p:ext uri="{DAA4B4D4-6D71-4841-9C94-3DE7FCFB9230}">
                <p14:media xmlns:p14="http://schemas.microsoft.com/office/powerpoint/2010/main" r:embed="rId1"/>
              </p:ext>
            </p:extLst>
          </p:nvPr>
        </p:nvPicPr>
        <p:blipFill>
          <a:blip r:embed="rId6"/>
          <a:srcRect r="-1" b="283"/>
          <a:stretch>
            <a:fillRect/>
          </a:stretch>
        </p:blipFill>
        <p:spPr>
          <a:xfrm>
            <a:off x="747761" y="647698"/>
            <a:ext cx="3785833" cy="2123483"/>
          </a:xfrm>
          <a:prstGeom prst="rect">
            <a:avLst/>
          </a:prstGeom>
          <a:effectLst/>
        </p:spPr>
      </p:pic>
      <p:sp>
        <p:nvSpPr>
          <p:cNvPr id="13" name="Freeform 27">
            <a:extLst>
              <a:ext uri="{FF2B5EF4-FFF2-40B4-BE49-F238E27FC236}">
                <a16:creationId xmlns:a16="http://schemas.microsoft.com/office/drawing/2014/main" id="{BBAAA9C0-BA35-4F69-844B-76B4AA627F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93485"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6" name="Picture 5">
            <a:extLst>
              <a:ext uri="{FF2B5EF4-FFF2-40B4-BE49-F238E27FC236}">
                <a16:creationId xmlns:a16="http://schemas.microsoft.com/office/drawing/2014/main" id="{168B7059-3C11-B6BF-357D-8FCBF9D0910E}"/>
              </a:ext>
            </a:extLst>
          </p:cNvPr>
          <p:cNvPicPr>
            <a:picLocks noChangeAspect="1"/>
          </p:cNvPicPr>
          <p:nvPr/>
        </p:nvPicPr>
        <p:blipFill>
          <a:blip r:embed="rId7"/>
          <a:stretch>
            <a:fillRect/>
          </a:stretch>
        </p:blipFill>
        <p:spPr>
          <a:xfrm>
            <a:off x="973512" y="2878324"/>
            <a:ext cx="3331513" cy="3331513"/>
          </a:xfrm>
          <a:prstGeom prst="rect">
            <a:avLst/>
          </a:prstGeom>
          <a:effectLst/>
        </p:spPr>
      </p:pic>
    </p:spTree>
    <p:extLst>
      <p:ext uri="{BB962C8B-B14F-4D97-AF65-F5344CB8AC3E}">
        <p14:creationId xmlns:p14="http://schemas.microsoft.com/office/powerpoint/2010/main" val="312179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4" name="Picture 43">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6" name="Oval 45">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8" name="Picture 47">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0" name="Picture 49">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2" name="Rectangle 51">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4" name="Rectangle 53">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5ED4D4-3FA1-88CD-723B-6E9F9F204641}"/>
              </a:ext>
            </a:extLst>
          </p:cNvPr>
          <p:cNvSpPr>
            <a:spLocks noGrp="1"/>
          </p:cNvSpPr>
          <p:nvPr>
            <p:ph type="title"/>
          </p:nvPr>
        </p:nvSpPr>
        <p:spPr>
          <a:xfrm>
            <a:off x="648930" y="629266"/>
            <a:ext cx="6188190" cy="1622321"/>
          </a:xfrm>
        </p:spPr>
        <p:txBody>
          <a:bodyPr vert="horz" lIns="91440" tIns="45720" rIns="91440" bIns="45720" rtlCol="0" anchor="t">
            <a:normAutofit/>
          </a:bodyPr>
          <a:lstStyle/>
          <a:p>
            <a:r>
              <a:rPr lang="en-US">
                <a:solidFill>
                  <a:srgbClr val="EBEBEB"/>
                </a:solidFill>
              </a:rPr>
              <a:t>INTRODUCTION</a:t>
            </a:r>
          </a:p>
        </p:txBody>
      </p:sp>
      <p:sp>
        <p:nvSpPr>
          <p:cNvPr id="14" name="Content Placeholder 2">
            <a:extLst>
              <a:ext uri="{FF2B5EF4-FFF2-40B4-BE49-F238E27FC236}">
                <a16:creationId xmlns:a16="http://schemas.microsoft.com/office/drawing/2014/main" id="{79FDDBAE-A6E9-A911-4FDB-BBA073504CEE}"/>
              </a:ext>
            </a:extLst>
          </p:cNvPr>
          <p:cNvSpPr>
            <a:spLocks noGrp="1"/>
          </p:cNvSpPr>
          <p:nvPr>
            <p:ph sz="half" idx="1"/>
          </p:nvPr>
        </p:nvSpPr>
        <p:spPr>
          <a:xfrm>
            <a:off x="648930" y="2035506"/>
            <a:ext cx="6188189" cy="4188314"/>
          </a:xfrm>
        </p:spPr>
        <p:txBody>
          <a:bodyPr vert="horz" lIns="91440" tIns="45720" rIns="91440" bIns="45720" rtlCol="0">
            <a:normAutofit fontScale="92500"/>
          </a:bodyPr>
          <a:lstStyle/>
          <a:p>
            <a:pPr>
              <a:lnSpc>
                <a:spcPct val="150000"/>
              </a:lnSpc>
            </a:pPr>
            <a:r>
              <a:rPr lang="en-GB" dirty="0"/>
              <a:t>The NHS App was introduced in 2019 to give patients a simpler and more convenient way to access NHS services (NHS, 2024). Using the app, patients can arrange GP appointments, request repeat prescriptions, view sections of their health records, and communicate with healthcare professionals (NHS, 2024). This presentation explores the influence of the NHS App on the healthcare workforce, the way services are delivered, patients and service users, and the wider community. It also considers the key benefits of the app alongside the challenges associated with its use in UK health and social care (The King's Fund, 2023).</a:t>
            </a:r>
          </a:p>
        </p:txBody>
      </p:sp>
      <p:sp>
        <p:nvSpPr>
          <p:cNvPr id="56"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Content Placeholder 4" descr="NHS app to become new ‘front door’ for appointments, screenings and ...">
            <a:extLst>
              <a:ext uri="{FF2B5EF4-FFF2-40B4-BE49-F238E27FC236}">
                <a16:creationId xmlns:a16="http://schemas.microsoft.com/office/drawing/2014/main" id="{FC7B08C8-DD69-3421-34CC-022BFB174692}"/>
              </a:ext>
            </a:extLst>
          </p:cNvPr>
          <p:cNvPicPr>
            <a:picLocks noGrp="1" noChangeAspect="1"/>
          </p:cNvPicPr>
          <p:nvPr>
            <p:ph sz="half" idx="2"/>
          </p:nvPr>
        </p:nvPicPr>
        <p:blipFill>
          <a:blip r:embed="rId8"/>
          <a:srcRect l="24753" r="26939" b="-2"/>
          <a:stretch>
            <a:fillRect/>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708434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4" name="Picture 43">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6" name="Oval 45">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8" name="Picture 47">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0" name="Picture 49">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2" name="Rectangle 51">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C0BEF81-133F-928B-253F-F9D1BD2EC689}"/>
              </a:ext>
            </a:extLst>
          </p:cNvPr>
          <p:cNvSpPr>
            <a:spLocks noGrp="1"/>
          </p:cNvSpPr>
          <p:nvPr>
            <p:ph type="title"/>
          </p:nvPr>
        </p:nvSpPr>
        <p:spPr>
          <a:xfrm>
            <a:off x="4706649" y="629266"/>
            <a:ext cx="5343203" cy="1641986"/>
          </a:xfrm>
        </p:spPr>
        <p:txBody>
          <a:bodyPr vert="horz" lIns="91440" tIns="45720" rIns="91440" bIns="45720" rtlCol="0" anchor="t">
            <a:normAutofit/>
          </a:bodyPr>
          <a:lstStyle/>
          <a:p>
            <a:pPr>
              <a:lnSpc>
                <a:spcPct val="90000"/>
              </a:lnSpc>
            </a:pPr>
            <a:r>
              <a:rPr lang="en-US" sz="3600"/>
              <a:t>Impact on the Healthcare Workforce</a:t>
            </a:r>
          </a:p>
        </p:txBody>
      </p:sp>
      <p:pic>
        <p:nvPicPr>
          <p:cNvPr id="5" name="Content Placeholder 4" descr="https://images.openai.com/static-rsc-4/D6TTY7x2KZdZhoeoDJDUVRASiK17KFIM9beEkvQ55IUo3_3VfbvFmmgIhbL5i1HXuL-VCpv0addKFRS7u3C9QrqF-xL4FnYU-XhuQ-UM2ELPxUTTEgF3GUFmR_BbyGCW3x-O_8t6luVk_PERRTeKR69vl7AWuuHPXIrQF4-N8wgAAO9GyWUvCdUJ-LX1dN9L?purpose=fullsize">
            <a:extLst>
              <a:ext uri="{FF2B5EF4-FFF2-40B4-BE49-F238E27FC236}">
                <a16:creationId xmlns:a16="http://schemas.microsoft.com/office/drawing/2014/main" id="{9949E29E-63F9-54B6-674A-1886D634D8DB}"/>
              </a:ext>
            </a:extLst>
          </p:cNvPr>
          <p:cNvPicPr>
            <a:picLocks noGrp="1" noChangeAspect="1"/>
          </p:cNvPicPr>
          <p:nvPr>
            <p:ph sz="half" idx="2"/>
          </p:nvPr>
        </p:nvPicPr>
        <p:blipFill>
          <a:blip r:embed="rId7"/>
          <a:srcRect l="33747" r="26746" b="-1"/>
          <a:stretch>
            <a:fillRect/>
          </a:stretch>
        </p:blipFill>
        <p:spPr>
          <a:xfrm>
            <a:off x="-1" y="10"/>
            <a:ext cx="4058949" cy="6857990"/>
          </a:xfrm>
          <a:prstGeom prst="rect">
            <a:avLst/>
          </a:prstGeom>
        </p:spPr>
      </p:pic>
      <p:graphicFrame>
        <p:nvGraphicFramePr>
          <p:cNvPr id="14" name="Content Placeholder 2">
            <a:extLst>
              <a:ext uri="{FF2B5EF4-FFF2-40B4-BE49-F238E27FC236}">
                <a16:creationId xmlns:a16="http://schemas.microsoft.com/office/drawing/2014/main" id="{388F79D3-F479-8A7C-F045-10FAB9DB1704}"/>
              </a:ext>
            </a:extLst>
          </p:cNvPr>
          <p:cNvGraphicFramePr>
            <a:graphicFrameLocks noGrp="1"/>
          </p:cNvGraphicFramePr>
          <p:nvPr>
            <p:ph sz="half" idx="1"/>
            <p:extLst>
              <p:ext uri="{D42A27DB-BD31-4B8C-83A1-F6EECF244321}">
                <p14:modId xmlns:p14="http://schemas.microsoft.com/office/powerpoint/2010/main" val="1152529683"/>
              </p:ext>
            </p:extLst>
          </p:nvPr>
        </p:nvGraphicFramePr>
        <p:xfrm>
          <a:off x="4706649" y="2438400"/>
          <a:ext cx="5343203" cy="380999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010708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688CBD-C0B6-090B-EA69-777E8B17D00B}"/>
              </a:ext>
            </a:extLst>
          </p:cNvPr>
          <p:cNvSpPr>
            <a:spLocks noGrp="1"/>
          </p:cNvSpPr>
          <p:nvPr>
            <p:ph type="title"/>
          </p:nvPr>
        </p:nvSpPr>
        <p:spPr>
          <a:xfrm>
            <a:off x="648930" y="629266"/>
            <a:ext cx="6188190" cy="1622321"/>
          </a:xfrm>
        </p:spPr>
        <p:txBody>
          <a:bodyPr>
            <a:normAutofit/>
          </a:bodyPr>
          <a:lstStyle/>
          <a:p>
            <a:pPr>
              <a:lnSpc>
                <a:spcPct val="90000"/>
              </a:lnSpc>
            </a:pPr>
            <a:r>
              <a:rPr lang="en-GB" sz="3600">
                <a:solidFill>
                  <a:srgbClr val="EBEBEB"/>
                </a:solidFill>
              </a:rPr>
              <a:t>Impact on Service Delivery</a:t>
            </a:r>
            <a:br>
              <a:rPr lang="en-GB" sz="3600">
                <a:solidFill>
                  <a:srgbClr val="EBEBEB"/>
                </a:solidFill>
              </a:rPr>
            </a:br>
            <a:endParaRPr lang="en-GB" sz="3600">
              <a:solidFill>
                <a:srgbClr val="EBEBEB"/>
              </a:solidFill>
            </a:endParaRPr>
          </a:p>
        </p:txBody>
      </p:sp>
      <p:sp>
        <p:nvSpPr>
          <p:cNvPr id="32"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33" name="Freeform: Shape 27">
            <a:extLst>
              <a:ext uri="{FF2B5EF4-FFF2-40B4-BE49-F238E27FC236}">
                <a16:creationId xmlns:a16="http://schemas.microsoft.com/office/drawing/2014/main" id="{AC3BF0FA-36FA-4CE9-840E-F7C3A8F16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81796" y="947378"/>
            <a:ext cx="6858001" cy="4963245"/>
          </a:xfrm>
          <a:custGeom>
            <a:avLst/>
            <a:gdLst>
              <a:gd name="connsiteX0" fmla="*/ 6858001 w 6858001"/>
              <a:gd name="connsiteY0" fmla="*/ 1177 h 4963245"/>
              <a:gd name="connsiteX1" fmla="*/ 6858001 w 6858001"/>
              <a:gd name="connsiteY1" fmla="*/ 1344715 h 4963245"/>
              <a:gd name="connsiteX2" fmla="*/ 6858000 w 6858001"/>
              <a:gd name="connsiteY2" fmla="*/ 1344715 h 4963245"/>
              <a:gd name="connsiteX3" fmla="*/ 6858000 w 6858001"/>
              <a:gd name="connsiteY3" fmla="*/ 4963245 h 4963245"/>
              <a:gd name="connsiteX4" fmla="*/ 0 w 6858001"/>
              <a:gd name="connsiteY4" fmla="*/ 4963244 h 4963245"/>
              <a:gd name="connsiteX5" fmla="*/ 0 w 6858001"/>
              <a:gd name="connsiteY5" fmla="*/ 900697 h 4963245"/>
              <a:gd name="connsiteX6" fmla="*/ 1 w 6858001"/>
              <a:gd name="connsiteY6" fmla="*/ 900697 h 4963245"/>
              <a:gd name="connsiteX7" fmla="*/ 1 w 6858001"/>
              <a:gd name="connsiteY7" fmla="*/ 0 h 4963245"/>
              <a:gd name="connsiteX8" fmla="*/ 40463 w 6858001"/>
              <a:gd name="connsiteY8" fmla="*/ 5883 h 4963245"/>
              <a:gd name="connsiteX9" fmla="*/ 159107 w 6858001"/>
              <a:gd name="connsiteY9" fmla="*/ 23196 h 4963245"/>
              <a:gd name="connsiteX10" fmla="*/ 245518 w 6858001"/>
              <a:gd name="connsiteY10" fmla="*/ 35299 h 4963245"/>
              <a:gd name="connsiteX11" fmla="*/ 348388 w 6858001"/>
              <a:gd name="connsiteY11" fmla="*/ 48073 h 4963245"/>
              <a:gd name="connsiteX12" fmla="*/ 470460 w 6858001"/>
              <a:gd name="connsiteY12" fmla="*/ 63369 h 4963245"/>
              <a:gd name="connsiteX13" fmla="*/ 605563 w 6858001"/>
              <a:gd name="connsiteY13" fmla="*/ 79506 h 4963245"/>
              <a:gd name="connsiteX14" fmla="*/ 757810 w 6858001"/>
              <a:gd name="connsiteY14" fmla="*/ 96483 h 4963245"/>
              <a:gd name="connsiteX15" fmla="*/ 923774 w 6858001"/>
              <a:gd name="connsiteY15" fmla="*/ 114469 h 4963245"/>
              <a:gd name="connsiteX16" fmla="*/ 1104139 w 6858001"/>
              <a:gd name="connsiteY16" fmla="*/ 132454 h 4963245"/>
              <a:gd name="connsiteX17" fmla="*/ 1296163 w 6858001"/>
              <a:gd name="connsiteY17" fmla="*/ 150776 h 4963245"/>
              <a:gd name="connsiteX18" fmla="*/ 1503275 w 6858001"/>
              <a:gd name="connsiteY18" fmla="*/ 167753 h 4963245"/>
              <a:gd name="connsiteX19" fmla="*/ 1719988 w 6858001"/>
              <a:gd name="connsiteY19" fmla="*/ 184058 h 4963245"/>
              <a:gd name="connsiteX20" fmla="*/ 1949045 w 6858001"/>
              <a:gd name="connsiteY20" fmla="*/ 198849 h 4963245"/>
              <a:gd name="connsiteX21" fmla="*/ 2187703 w 6858001"/>
              <a:gd name="connsiteY21" fmla="*/ 212969 h 4963245"/>
              <a:gd name="connsiteX22" fmla="*/ 2436649 w 6858001"/>
              <a:gd name="connsiteY22" fmla="*/ 226248 h 4963245"/>
              <a:gd name="connsiteX23" fmla="*/ 2564208 w 6858001"/>
              <a:gd name="connsiteY23" fmla="*/ 230955 h 4963245"/>
              <a:gd name="connsiteX24" fmla="*/ 2694509 w 6858001"/>
              <a:gd name="connsiteY24" fmla="*/ 236165 h 4963245"/>
              <a:gd name="connsiteX25" fmla="*/ 2826868 w 6858001"/>
              <a:gd name="connsiteY25" fmla="*/ 241040 h 4963245"/>
              <a:gd name="connsiteX26" fmla="*/ 2959914 w 6858001"/>
              <a:gd name="connsiteY26" fmla="*/ 244234 h 4963245"/>
              <a:gd name="connsiteX27" fmla="*/ 3095702 w 6858001"/>
              <a:gd name="connsiteY27" fmla="*/ 247091 h 4963245"/>
              <a:gd name="connsiteX28" fmla="*/ 3232862 w 6858001"/>
              <a:gd name="connsiteY28" fmla="*/ 250117 h 4963245"/>
              <a:gd name="connsiteX29" fmla="*/ 3372765 w 6858001"/>
              <a:gd name="connsiteY29" fmla="*/ 252134 h 4963245"/>
              <a:gd name="connsiteX30" fmla="*/ 3514040 w 6858001"/>
              <a:gd name="connsiteY30" fmla="*/ 252134 h 4963245"/>
              <a:gd name="connsiteX31" fmla="*/ 3656686 w 6858001"/>
              <a:gd name="connsiteY31" fmla="*/ 253142 h 4963245"/>
              <a:gd name="connsiteX32" fmla="*/ 3800704 w 6858001"/>
              <a:gd name="connsiteY32" fmla="*/ 252134 h 4963245"/>
              <a:gd name="connsiteX33" fmla="*/ 3946780 w 6858001"/>
              <a:gd name="connsiteY33" fmla="*/ 250117 h 4963245"/>
              <a:gd name="connsiteX34" fmla="*/ 4092855 w 6858001"/>
              <a:gd name="connsiteY34" fmla="*/ 248268 h 4963245"/>
              <a:gd name="connsiteX35" fmla="*/ 4240988 w 6858001"/>
              <a:gd name="connsiteY35" fmla="*/ 244234 h 4963245"/>
              <a:gd name="connsiteX36" fmla="*/ 4390492 w 6858001"/>
              <a:gd name="connsiteY36" fmla="*/ 240032 h 4963245"/>
              <a:gd name="connsiteX37" fmla="*/ 4539997 w 6858001"/>
              <a:gd name="connsiteY37" fmla="*/ 235157 h 4963245"/>
              <a:gd name="connsiteX38" fmla="*/ 4690873 w 6858001"/>
              <a:gd name="connsiteY38" fmla="*/ 228266 h 4963245"/>
              <a:gd name="connsiteX39" fmla="*/ 4843120 w 6858001"/>
              <a:gd name="connsiteY39" fmla="*/ 220029 h 4963245"/>
              <a:gd name="connsiteX40" fmla="*/ 4996054 w 6858001"/>
              <a:gd name="connsiteY40" fmla="*/ 212129 h 4963245"/>
              <a:gd name="connsiteX41" fmla="*/ 5148987 w 6858001"/>
              <a:gd name="connsiteY41" fmla="*/ 202044 h 4963245"/>
              <a:gd name="connsiteX42" fmla="*/ 5303978 w 6858001"/>
              <a:gd name="connsiteY42" fmla="*/ 189941 h 4963245"/>
              <a:gd name="connsiteX43" fmla="*/ 5456911 w 6858001"/>
              <a:gd name="connsiteY43" fmla="*/ 177839 h 4963245"/>
              <a:gd name="connsiteX44" fmla="*/ 5612588 w 6858001"/>
              <a:gd name="connsiteY44" fmla="*/ 163887 h 4963245"/>
              <a:gd name="connsiteX45" fmla="*/ 5768950 w 6858001"/>
              <a:gd name="connsiteY45" fmla="*/ 148591 h 4963245"/>
              <a:gd name="connsiteX46" fmla="*/ 5923255 w 6858001"/>
              <a:gd name="connsiteY46" fmla="*/ 132455 h 4963245"/>
              <a:gd name="connsiteX47" fmla="*/ 6079618 w 6858001"/>
              <a:gd name="connsiteY47" fmla="*/ 113629 h 4963245"/>
              <a:gd name="connsiteX48" fmla="*/ 6235294 w 6858001"/>
              <a:gd name="connsiteY48" fmla="*/ 93458 h 4963245"/>
              <a:gd name="connsiteX49" fmla="*/ 6391657 w 6858001"/>
              <a:gd name="connsiteY49" fmla="*/ 73455 h 4963245"/>
              <a:gd name="connsiteX50" fmla="*/ 6547333 w 6858001"/>
              <a:gd name="connsiteY50" fmla="*/ 50091 h 4963245"/>
              <a:gd name="connsiteX51" fmla="*/ 6702324 w 6858001"/>
              <a:gd name="connsiteY51" fmla="*/ 26222 h 4963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4963245">
                <a:moveTo>
                  <a:pt x="6858001" y="1177"/>
                </a:moveTo>
                <a:lnTo>
                  <a:pt x="6858001" y="1344715"/>
                </a:lnTo>
                <a:lnTo>
                  <a:pt x="6858000" y="1344715"/>
                </a:lnTo>
                <a:lnTo>
                  <a:pt x="6858000" y="4963245"/>
                </a:lnTo>
                <a:lnTo>
                  <a:pt x="0" y="4963244"/>
                </a:lnTo>
                <a:lnTo>
                  <a:pt x="0" y="900697"/>
                </a:lnTo>
                <a:lnTo>
                  <a:pt x="1" y="900697"/>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txBody>
          <a:bodyPr/>
          <a:lstStyle/>
          <a:p>
            <a:endParaRPr lang="en-GB"/>
          </a:p>
        </p:txBody>
      </p:sp>
      <p:pic>
        <p:nvPicPr>
          <p:cNvPr id="5" name="Picture 4" descr="Stethoscope">
            <a:extLst>
              <a:ext uri="{FF2B5EF4-FFF2-40B4-BE49-F238E27FC236}">
                <a16:creationId xmlns:a16="http://schemas.microsoft.com/office/drawing/2014/main" id="{E4B75FA0-6975-DEAF-EA0C-9244E6C80FEE}"/>
              </a:ext>
            </a:extLst>
          </p:cNvPr>
          <p:cNvPicPr>
            <a:picLocks noChangeAspect="1"/>
          </p:cNvPicPr>
          <p:nvPr/>
        </p:nvPicPr>
        <p:blipFill>
          <a:blip r:embed="rId2"/>
          <a:srcRect l="10367" r="41839" b="-1"/>
          <a:stretch>
            <a:fillRect/>
          </a:stretch>
        </p:blipFill>
        <p:spPr>
          <a:xfrm>
            <a:off x="8129871" y="1044941"/>
            <a:ext cx="3414010" cy="4768115"/>
          </a:xfrm>
          <a:prstGeom prst="rect">
            <a:avLst/>
          </a:prstGeom>
          <a:effectLst/>
        </p:spPr>
      </p:pic>
      <p:sp>
        <p:nvSpPr>
          <p:cNvPr id="30" name="Rectangle 29">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01E50EF4-60B1-6FAB-1DA0-AD18C4BCB498}"/>
              </a:ext>
            </a:extLst>
          </p:cNvPr>
          <p:cNvSpPr>
            <a:spLocks noGrp="1"/>
          </p:cNvSpPr>
          <p:nvPr>
            <p:ph idx="1"/>
          </p:nvPr>
        </p:nvSpPr>
        <p:spPr>
          <a:xfrm>
            <a:off x="648930" y="2438400"/>
            <a:ext cx="6188189" cy="3785419"/>
          </a:xfrm>
        </p:spPr>
        <p:txBody>
          <a:bodyPr>
            <a:normAutofit lnSpcReduction="10000"/>
          </a:bodyPr>
          <a:lstStyle/>
          <a:p>
            <a:r>
              <a:rPr lang="en-GB" sz="1800" dirty="0">
                <a:solidFill>
                  <a:schemeClr val="bg1"/>
                </a:solidFill>
              </a:rPr>
              <a:t>The NHS App has simplified access to routine healthcare by allowing patients to manage common tasks, such as arranging GP appointments, requesting repeat medication, and viewing parts of their medical records, all in one place (NHS England, 2024).</a:t>
            </a:r>
          </a:p>
          <a:p>
            <a:r>
              <a:rPr lang="en-GB" sz="1700" dirty="0">
                <a:solidFill>
                  <a:srgbClr val="FFFFFF"/>
                </a:solidFill>
              </a:rPr>
              <a:t>High levels of app usage do not necessarily mean that the quality of care or patient outcomes have improved </a:t>
            </a:r>
            <a:r>
              <a:rPr lang="en-GB" sz="1700" b="1" dirty="0">
                <a:solidFill>
                  <a:srgbClr val="FFFFFF"/>
                </a:solidFill>
              </a:rPr>
              <a:t>(NHS England, 2024).</a:t>
            </a:r>
            <a:r>
              <a:rPr lang="en-GB" sz="1700" dirty="0">
                <a:solidFill>
                  <a:srgbClr val="FFFFFF"/>
                </a:solidFill>
              </a:rPr>
              <a:t> </a:t>
            </a:r>
          </a:p>
          <a:p>
            <a:pPr>
              <a:lnSpc>
                <a:spcPct val="90000"/>
              </a:lnSpc>
            </a:pPr>
            <a:r>
              <a:rPr lang="en-GB" sz="1700" dirty="0">
                <a:solidFill>
                  <a:srgbClr val="FFFFFF"/>
                </a:solidFill>
              </a:rPr>
              <a:t>Improvements in service delivery are influenced by wider organisational factors, including leadership, funding and staff, rather than the NHS App alone </a:t>
            </a:r>
            <a:r>
              <a:rPr lang="en-GB" sz="1700" b="1" dirty="0">
                <a:solidFill>
                  <a:srgbClr val="FFFFFF"/>
                </a:solidFill>
              </a:rPr>
              <a:t>(</a:t>
            </a:r>
            <a:r>
              <a:rPr lang="en-GB" sz="1700" b="1" dirty="0" err="1">
                <a:solidFill>
                  <a:srgbClr val="FFFFFF"/>
                </a:solidFill>
              </a:rPr>
              <a:t>Alderwick</a:t>
            </a:r>
            <a:r>
              <a:rPr lang="en-GB" sz="1700" b="1" dirty="0">
                <a:solidFill>
                  <a:srgbClr val="FFFFFF"/>
                </a:solidFill>
              </a:rPr>
              <a:t> et al., 2021).</a:t>
            </a:r>
            <a:r>
              <a:rPr lang="en-GB" sz="1700" dirty="0">
                <a:solidFill>
                  <a:srgbClr val="FFFFFF"/>
                </a:solidFill>
              </a:rPr>
              <a:t> </a:t>
            </a:r>
          </a:p>
          <a:p>
            <a:pPr>
              <a:lnSpc>
                <a:spcPct val="90000"/>
              </a:lnSpc>
            </a:pPr>
            <a:r>
              <a:rPr lang="en-GB" sz="1700" dirty="0">
                <a:solidFill>
                  <a:srgbClr val="FFFFFF"/>
                </a:solidFill>
              </a:rPr>
              <a:t>Digital services support healthcare delivery but do not replace face-to-face or telephone services </a:t>
            </a:r>
            <a:r>
              <a:rPr lang="en-GB" sz="1700" b="1" dirty="0">
                <a:solidFill>
                  <a:srgbClr val="FFFFFF"/>
                </a:solidFill>
              </a:rPr>
              <a:t>(Nuffield Trust, 2024; Greenhalgh et al., 2017).</a:t>
            </a:r>
            <a:r>
              <a:rPr lang="en-GB" sz="1700" dirty="0">
                <a:solidFill>
                  <a:srgbClr val="FFFFFF"/>
                </a:solidFill>
              </a:rPr>
              <a:t> </a:t>
            </a:r>
          </a:p>
        </p:txBody>
      </p:sp>
    </p:spTree>
    <p:extLst>
      <p:ext uri="{BB962C8B-B14F-4D97-AF65-F5344CB8AC3E}">
        <p14:creationId xmlns:p14="http://schemas.microsoft.com/office/powerpoint/2010/main" val="87209908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2" name="Picture 81">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83" name="Picture 8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84" name="Oval 83">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85" name="Picture 8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86" name="Picture 85">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7" name="Rectangle 86">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8" name="Rectangle 87">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9488A4-FEF1-CC2F-13CB-B09156DEA5CA}"/>
              </a:ext>
            </a:extLst>
          </p:cNvPr>
          <p:cNvSpPr>
            <a:spLocks noGrp="1"/>
          </p:cNvSpPr>
          <p:nvPr>
            <p:ph type="title"/>
          </p:nvPr>
        </p:nvSpPr>
        <p:spPr>
          <a:xfrm>
            <a:off x="648930" y="629266"/>
            <a:ext cx="6188190" cy="1622321"/>
          </a:xfrm>
        </p:spPr>
        <p:txBody>
          <a:bodyPr vert="horz" lIns="91440" tIns="45720" rIns="91440" bIns="45720" rtlCol="0" anchor="t">
            <a:normAutofit/>
          </a:bodyPr>
          <a:lstStyle/>
          <a:p>
            <a:r>
              <a:rPr lang="en-US" b="0" i="0" kern="1200">
                <a:solidFill>
                  <a:srgbClr val="EBEBEB"/>
                </a:solidFill>
                <a:latin typeface="+mj-lt"/>
                <a:ea typeface="+mj-ea"/>
                <a:cs typeface="+mj-cs"/>
              </a:rPr>
              <a:t>Patient / Service User</a:t>
            </a:r>
          </a:p>
        </p:txBody>
      </p:sp>
      <p:sp>
        <p:nvSpPr>
          <p:cNvPr id="89"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68" name="Freeform: Shape 67">
            <a:extLst>
              <a:ext uri="{FF2B5EF4-FFF2-40B4-BE49-F238E27FC236}">
                <a16:creationId xmlns:a16="http://schemas.microsoft.com/office/drawing/2014/main" id="{AC3BF0FA-36FA-4CE9-840E-F7C3A8F16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81796" y="947378"/>
            <a:ext cx="6858001" cy="4963245"/>
          </a:xfrm>
          <a:custGeom>
            <a:avLst/>
            <a:gdLst>
              <a:gd name="connsiteX0" fmla="*/ 6858001 w 6858001"/>
              <a:gd name="connsiteY0" fmla="*/ 1177 h 4963245"/>
              <a:gd name="connsiteX1" fmla="*/ 6858001 w 6858001"/>
              <a:gd name="connsiteY1" fmla="*/ 1344715 h 4963245"/>
              <a:gd name="connsiteX2" fmla="*/ 6858000 w 6858001"/>
              <a:gd name="connsiteY2" fmla="*/ 1344715 h 4963245"/>
              <a:gd name="connsiteX3" fmla="*/ 6858000 w 6858001"/>
              <a:gd name="connsiteY3" fmla="*/ 4963245 h 4963245"/>
              <a:gd name="connsiteX4" fmla="*/ 0 w 6858001"/>
              <a:gd name="connsiteY4" fmla="*/ 4963244 h 4963245"/>
              <a:gd name="connsiteX5" fmla="*/ 0 w 6858001"/>
              <a:gd name="connsiteY5" fmla="*/ 900697 h 4963245"/>
              <a:gd name="connsiteX6" fmla="*/ 1 w 6858001"/>
              <a:gd name="connsiteY6" fmla="*/ 900697 h 4963245"/>
              <a:gd name="connsiteX7" fmla="*/ 1 w 6858001"/>
              <a:gd name="connsiteY7" fmla="*/ 0 h 4963245"/>
              <a:gd name="connsiteX8" fmla="*/ 40463 w 6858001"/>
              <a:gd name="connsiteY8" fmla="*/ 5883 h 4963245"/>
              <a:gd name="connsiteX9" fmla="*/ 159107 w 6858001"/>
              <a:gd name="connsiteY9" fmla="*/ 23196 h 4963245"/>
              <a:gd name="connsiteX10" fmla="*/ 245518 w 6858001"/>
              <a:gd name="connsiteY10" fmla="*/ 35299 h 4963245"/>
              <a:gd name="connsiteX11" fmla="*/ 348388 w 6858001"/>
              <a:gd name="connsiteY11" fmla="*/ 48073 h 4963245"/>
              <a:gd name="connsiteX12" fmla="*/ 470460 w 6858001"/>
              <a:gd name="connsiteY12" fmla="*/ 63369 h 4963245"/>
              <a:gd name="connsiteX13" fmla="*/ 605563 w 6858001"/>
              <a:gd name="connsiteY13" fmla="*/ 79506 h 4963245"/>
              <a:gd name="connsiteX14" fmla="*/ 757810 w 6858001"/>
              <a:gd name="connsiteY14" fmla="*/ 96483 h 4963245"/>
              <a:gd name="connsiteX15" fmla="*/ 923774 w 6858001"/>
              <a:gd name="connsiteY15" fmla="*/ 114469 h 4963245"/>
              <a:gd name="connsiteX16" fmla="*/ 1104139 w 6858001"/>
              <a:gd name="connsiteY16" fmla="*/ 132454 h 4963245"/>
              <a:gd name="connsiteX17" fmla="*/ 1296163 w 6858001"/>
              <a:gd name="connsiteY17" fmla="*/ 150776 h 4963245"/>
              <a:gd name="connsiteX18" fmla="*/ 1503275 w 6858001"/>
              <a:gd name="connsiteY18" fmla="*/ 167753 h 4963245"/>
              <a:gd name="connsiteX19" fmla="*/ 1719988 w 6858001"/>
              <a:gd name="connsiteY19" fmla="*/ 184058 h 4963245"/>
              <a:gd name="connsiteX20" fmla="*/ 1949045 w 6858001"/>
              <a:gd name="connsiteY20" fmla="*/ 198849 h 4963245"/>
              <a:gd name="connsiteX21" fmla="*/ 2187703 w 6858001"/>
              <a:gd name="connsiteY21" fmla="*/ 212969 h 4963245"/>
              <a:gd name="connsiteX22" fmla="*/ 2436649 w 6858001"/>
              <a:gd name="connsiteY22" fmla="*/ 226248 h 4963245"/>
              <a:gd name="connsiteX23" fmla="*/ 2564208 w 6858001"/>
              <a:gd name="connsiteY23" fmla="*/ 230955 h 4963245"/>
              <a:gd name="connsiteX24" fmla="*/ 2694509 w 6858001"/>
              <a:gd name="connsiteY24" fmla="*/ 236165 h 4963245"/>
              <a:gd name="connsiteX25" fmla="*/ 2826868 w 6858001"/>
              <a:gd name="connsiteY25" fmla="*/ 241040 h 4963245"/>
              <a:gd name="connsiteX26" fmla="*/ 2959914 w 6858001"/>
              <a:gd name="connsiteY26" fmla="*/ 244234 h 4963245"/>
              <a:gd name="connsiteX27" fmla="*/ 3095702 w 6858001"/>
              <a:gd name="connsiteY27" fmla="*/ 247091 h 4963245"/>
              <a:gd name="connsiteX28" fmla="*/ 3232862 w 6858001"/>
              <a:gd name="connsiteY28" fmla="*/ 250117 h 4963245"/>
              <a:gd name="connsiteX29" fmla="*/ 3372765 w 6858001"/>
              <a:gd name="connsiteY29" fmla="*/ 252134 h 4963245"/>
              <a:gd name="connsiteX30" fmla="*/ 3514040 w 6858001"/>
              <a:gd name="connsiteY30" fmla="*/ 252134 h 4963245"/>
              <a:gd name="connsiteX31" fmla="*/ 3656686 w 6858001"/>
              <a:gd name="connsiteY31" fmla="*/ 253142 h 4963245"/>
              <a:gd name="connsiteX32" fmla="*/ 3800704 w 6858001"/>
              <a:gd name="connsiteY32" fmla="*/ 252134 h 4963245"/>
              <a:gd name="connsiteX33" fmla="*/ 3946780 w 6858001"/>
              <a:gd name="connsiteY33" fmla="*/ 250117 h 4963245"/>
              <a:gd name="connsiteX34" fmla="*/ 4092855 w 6858001"/>
              <a:gd name="connsiteY34" fmla="*/ 248268 h 4963245"/>
              <a:gd name="connsiteX35" fmla="*/ 4240988 w 6858001"/>
              <a:gd name="connsiteY35" fmla="*/ 244234 h 4963245"/>
              <a:gd name="connsiteX36" fmla="*/ 4390492 w 6858001"/>
              <a:gd name="connsiteY36" fmla="*/ 240032 h 4963245"/>
              <a:gd name="connsiteX37" fmla="*/ 4539997 w 6858001"/>
              <a:gd name="connsiteY37" fmla="*/ 235157 h 4963245"/>
              <a:gd name="connsiteX38" fmla="*/ 4690873 w 6858001"/>
              <a:gd name="connsiteY38" fmla="*/ 228266 h 4963245"/>
              <a:gd name="connsiteX39" fmla="*/ 4843120 w 6858001"/>
              <a:gd name="connsiteY39" fmla="*/ 220029 h 4963245"/>
              <a:gd name="connsiteX40" fmla="*/ 4996054 w 6858001"/>
              <a:gd name="connsiteY40" fmla="*/ 212129 h 4963245"/>
              <a:gd name="connsiteX41" fmla="*/ 5148987 w 6858001"/>
              <a:gd name="connsiteY41" fmla="*/ 202044 h 4963245"/>
              <a:gd name="connsiteX42" fmla="*/ 5303978 w 6858001"/>
              <a:gd name="connsiteY42" fmla="*/ 189941 h 4963245"/>
              <a:gd name="connsiteX43" fmla="*/ 5456911 w 6858001"/>
              <a:gd name="connsiteY43" fmla="*/ 177839 h 4963245"/>
              <a:gd name="connsiteX44" fmla="*/ 5612588 w 6858001"/>
              <a:gd name="connsiteY44" fmla="*/ 163887 h 4963245"/>
              <a:gd name="connsiteX45" fmla="*/ 5768950 w 6858001"/>
              <a:gd name="connsiteY45" fmla="*/ 148591 h 4963245"/>
              <a:gd name="connsiteX46" fmla="*/ 5923255 w 6858001"/>
              <a:gd name="connsiteY46" fmla="*/ 132455 h 4963245"/>
              <a:gd name="connsiteX47" fmla="*/ 6079618 w 6858001"/>
              <a:gd name="connsiteY47" fmla="*/ 113629 h 4963245"/>
              <a:gd name="connsiteX48" fmla="*/ 6235294 w 6858001"/>
              <a:gd name="connsiteY48" fmla="*/ 93458 h 4963245"/>
              <a:gd name="connsiteX49" fmla="*/ 6391657 w 6858001"/>
              <a:gd name="connsiteY49" fmla="*/ 73455 h 4963245"/>
              <a:gd name="connsiteX50" fmla="*/ 6547333 w 6858001"/>
              <a:gd name="connsiteY50" fmla="*/ 50091 h 4963245"/>
              <a:gd name="connsiteX51" fmla="*/ 6702324 w 6858001"/>
              <a:gd name="connsiteY51" fmla="*/ 26222 h 4963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4963245">
                <a:moveTo>
                  <a:pt x="6858001" y="1177"/>
                </a:moveTo>
                <a:lnTo>
                  <a:pt x="6858001" y="1344715"/>
                </a:lnTo>
                <a:lnTo>
                  <a:pt x="6858000" y="1344715"/>
                </a:lnTo>
                <a:lnTo>
                  <a:pt x="6858000" y="4963245"/>
                </a:lnTo>
                <a:lnTo>
                  <a:pt x="0" y="4963244"/>
                </a:lnTo>
                <a:lnTo>
                  <a:pt x="0" y="900697"/>
                </a:lnTo>
                <a:lnTo>
                  <a:pt x="1" y="900697"/>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txBody>
          <a:bodyPr/>
          <a:lstStyle/>
          <a:p>
            <a:endParaRPr lang="en-GB"/>
          </a:p>
        </p:txBody>
      </p:sp>
      <p:pic>
        <p:nvPicPr>
          <p:cNvPr id="5" name="Content Placeholder 4" descr="Financial advice &amp; help | Simplyhealth Help &amp; Support">
            <a:extLst>
              <a:ext uri="{FF2B5EF4-FFF2-40B4-BE49-F238E27FC236}">
                <a16:creationId xmlns:a16="http://schemas.microsoft.com/office/drawing/2014/main" id="{C4326417-F9AF-CDA0-A25E-A1B918D278F7}"/>
              </a:ext>
            </a:extLst>
          </p:cNvPr>
          <p:cNvPicPr>
            <a:picLocks noGrp="1" noChangeAspect="1"/>
          </p:cNvPicPr>
          <p:nvPr>
            <p:ph sz="half" idx="2"/>
          </p:nvPr>
        </p:nvPicPr>
        <p:blipFill>
          <a:blip r:embed="rId6"/>
          <a:srcRect r="1966" b="1"/>
          <a:stretch>
            <a:fillRect/>
          </a:stretch>
        </p:blipFill>
        <p:spPr>
          <a:xfrm>
            <a:off x="8129871" y="1687778"/>
            <a:ext cx="3414010" cy="3482440"/>
          </a:xfrm>
          <a:prstGeom prst="rect">
            <a:avLst/>
          </a:prstGeom>
          <a:effectLst/>
        </p:spPr>
      </p:pic>
      <p:sp>
        <p:nvSpPr>
          <p:cNvPr id="70" name="Rectangle 69">
            <a:extLst>
              <a:ext uri="{FF2B5EF4-FFF2-40B4-BE49-F238E27FC236}">
                <a16:creationId xmlns:a16="http://schemas.microsoft.com/office/drawing/2014/main" id="{D6F18ACE-6E82-4ADC-8A2F-A1771B309B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Content Placeholder 2">
            <a:extLst>
              <a:ext uri="{FF2B5EF4-FFF2-40B4-BE49-F238E27FC236}">
                <a16:creationId xmlns:a16="http://schemas.microsoft.com/office/drawing/2014/main" id="{6D4F09AC-19B7-C00A-2728-A35F37F770CD}"/>
              </a:ext>
            </a:extLst>
          </p:cNvPr>
          <p:cNvSpPr>
            <a:spLocks noGrp="1"/>
          </p:cNvSpPr>
          <p:nvPr>
            <p:ph sz="half" idx="1"/>
          </p:nvPr>
        </p:nvSpPr>
        <p:spPr>
          <a:xfrm>
            <a:off x="648930" y="1948543"/>
            <a:ext cx="6188189" cy="4275277"/>
          </a:xfrm>
        </p:spPr>
        <p:txBody>
          <a:bodyPr vert="horz" lIns="91440" tIns="45720" rIns="91440" bIns="45720" rtlCol="0">
            <a:noAutofit/>
          </a:bodyPr>
          <a:lstStyle/>
          <a:p>
            <a:pPr>
              <a:lnSpc>
                <a:spcPct val="90000"/>
              </a:lnSpc>
            </a:pPr>
            <a:r>
              <a:rPr lang="en-US" dirty="0">
                <a:solidFill>
                  <a:srgbClr val="FFFFFF"/>
                </a:solidFill>
              </a:rPr>
              <a:t>The NHS App has transformed the way many patients access healthcare, making routine NHS services more convenient and accessible (NHS England, 2024). However, the evidence suggests that increased use of the app does not necessarily lead to improved patient experiences or better health outcomes. </a:t>
            </a:r>
          </a:p>
          <a:p>
            <a:pPr>
              <a:lnSpc>
                <a:spcPct val="90000"/>
              </a:lnSpc>
            </a:pPr>
            <a:r>
              <a:rPr lang="en-GB" dirty="0">
                <a:solidFill>
                  <a:schemeClr val="bg1"/>
                </a:solidFill>
              </a:rPr>
              <a:t>Using the NHS App, patients can organise many aspects of their routine healthcare, from booking GP appointments and requesting repeat medication to viewing parts of their medical records (NHS England, 2024).</a:t>
            </a:r>
          </a:p>
          <a:p>
            <a:pPr>
              <a:lnSpc>
                <a:spcPct val="90000"/>
              </a:lnSpc>
            </a:pPr>
            <a:r>
              <a:rPr lang="en-US" dirty="0">
                <a:solidFill>
                  <a:srgbClr val="FFFFFF"/>
                </a:solidFill>
              </a:rPr>
              <a:t>Not all patients benefit equally, as those with limited digital skills or internet access may experience digital exclusion (The Health Foundation, 2023). </a:t>
            </a:r>
          </a:p>
          <a:p>
            <a:pPr>
              <a:lnSpc>
                <a:spcPct val="90000"/>
              </a:lnSpc>
            </a:pPr>
            <a:r>
              <a:rPr lang="en-US" dirty="0">
                <a:solidFill>
                  <a:srgbClr val="FFFFFF"/>
                </a:solidFill>
              </a:rPr>
              <a:t>Digital healthcare is most effective when it complements, rather than replaces, face-to-face consultations, particularly for patients with complex or sensitive health needs (Atherton et al., 2018). </a:t>
            </a:r>
          </a:p>
        </p:txBody>
      </p:sp>
    </p:spTree>
    <p:extLst>
      <p:ext uri="{BB962C8B-B14F-4D97-AF65-F5344CB8AC3E}">
        <p14:creationId xmlns:p14="http://schemas.microsoft.com/office/powerpoint/2010/main" val="426656372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A9B9689C-AD68-44A3-BFB4-C27BBA9A6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78214B-A8DF-15CB-6D09-2E3405BC9A1D}"/>
              </a:ext>
            </a:extLst>
          </p:cNvPr>
          <p:cNvSpPr>
            <a:spLocks noGrp="1"/>
          </p:cNvSpPr>
          <p:nvPr>
            <p:ph type="title"/>
          </p:nvPr>
        </p:nvSpPr>
        <p:spPr>
          <a:xfrm>
            <a:off x="648929" y="629266"/>
            <a:ext cx="6586491" cy="1622321"/>
          </a:xfrm>
        </p:spPr>
        <p:txBody>
          <a:bodyPr>
            <a:normAutofit/>
          </a:bodyPr>
          <a:lstStyle/>
          <a:p>
            <a:r>
              <a:rPr lang="en-GB" dirty="0">
                <a:solidFill>
                  <a:srgbClr val="EBEBEB"/>
                </a:solidFill>
              </a:rPr>
              <a:t>Community</a:t>
            </a:r>
          </a:p>
        </p:txBody>
      </p:sp>
      <p:sp>
        <p:nvSpPr>
          <p:cNvPr id="37" name="Rectangle 36">
            <a:extLst>
              <a:ext uri="{FF2B5EF4-FFF2-40B4-BE49-F238E27FC236}">
                <a16:creationId xmlns:a16="http://schemas.microsoft.com/office/drawing/2014/main" id="{6E073616-E93D-4D7C-9EA1-43F1D5DF94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410" y="0"/>
            <a:ext cx="4636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ounded Rectangle 9">
            <a:extLst>
              <a:ext uri="{FF2B5EF4-FFF2-40B4-BE49-F238E27FC236}">
                <a16:creationId xmlns:a16="http://schemas.microsoft.com/office/drawing/2014/main" id="{0121EE82-A9A4-4B7E-928A-257CF299F0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1042" y="460755"/>
            <a:ext cx="3666744" cy="5739187"/>
          </a:xfrm>
          <a:prstGeom prst="roundRect">
            <a:avLst>
              <a:gd name="adj" fmla="val 0"/>
            </a:avLst>
          </a:prstGeom>
          <a:ln w="12700">
            <a:solidFill>
              <a:schemeClr val="bg2"/>
            </a:solidFill>
          </a:ln>
          <a:effectLst>
            <a:outerShdw blurRad="50800" dist="50800" dir="5400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F7CB482-F9D6-BC42-6F11-CF45222100AB}"/>
              </a:ext>
            </a:extLst>
          </p:cNvPr>
          <p:cNvPicPr>
            <a:picLocks noChangeAspect="1"/>
          </p:cNvPicPr>
          <p:nvPr/>
        </p:nvPicPr>
        <p:blipFill>
          <a:blip r:embed="rId3"/>
          <a:srcRect r="18760" b="-2"/>
          <a:stretch>
            <a:fillRect/>
          </a:stretch>
        </p:blipFill>
        <p:spPr>
          <a:xfrm>
            <a:off x="8525675" y="1692166"/>
            <a:ext cx="2697479" cy="3320449"/>
          </a:xfrm>
          <a:prstGeom prst="rect">
            <a:avLst/>
          </a:prstGeom>
          <a:effectLst/>
        </p:spPr>
      </p:pic>
      <p:sp>
        <p:nvSpPr>
          <p:cNvPr id="16" name="Rectangle 15">
            <a:extLst>
              <a:ext uri="{FF2B5EF4-FFF2-40B4-BE49-F238E27FC236}">
                <a16:creationId xmlns:a16="http://schemas.microsoft.com/office/drawing/2014/main" id="{86EEAAB6-E00B-4F7A-AD69-0666D48AEF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Content Placeholder 2">
            <a:extLst>
              <a:ext uri="{FF2B5EF4-FFF2-40B4-BE49-F238E27FC236}">
                <a16:creationId xmlns:a16="http://schemas.microsoft.com/office/drawing/2014/main" id="{E77E670B-F2D2-B179-2E9A-1DB172D6D000}"/>
              </a:ext>
            </a:extLst>
          </p:cNvPr>
          <p:cNvSpPr>
            <a:spLocks noGrp="1"/>
          </p:cNvSpPr>
          <p:nvPr>
            <p:ph idx="1"/>
          </p:nvPr>
        </p:nvSpPr>
        <p:spPr>
          <a:xfrm>
            <a:off x="648930" y="1692166"/>
            <a:ext cx="6586489" cy="4759434"/>
          </a:xfrm>
        </p:spPr>
        <p:txBody>
          <a:bodyPr>
            <a:normAutofit lnSpcReduction="10000"/>
          </a:bodyPr>
          <a:lstStyle/>
          <a:p>
            <a:pPr>
              <a:lnSpc>
                <a:spcPct val="90000"/>
              </a:lnSpc>
            </a:pPr>
            <a:r>
              <a:rPr lang="en-GB" sz="1800" dirty="0">
                <a:solidFill>
                  <a:srgbClr val="FFFFFF"/>
                </a:solidFill>
              </a:rPr>
              <a:t>The impact of the NHS App extends beyond individual patients, influencing families, carers and the wider community. While it has improved access to healthcare services, its wider benefits depend on digital inclusion and equal access to technology. </a:t>
            </a:r>
          </a:p>
          <a:p>
            <a:pPr>
              <a:lnSpc>
                <a:spcPct val="90000"/>
              </a:lnSpc>
            </a:pPr>
            <a:r>
              <a:rPr lang="en-GB" sz="1800" dirty="0">
                <a:solidFill>
                  <a:srgbClr val="FFFFFF"/>
                </a:solidFill>
              </a:rPr>
              <a:t>The NHS App has made routine healthcare services more accessible by allowing patients to manage appointments, prescriptions and health records online </a:t>
            </a:r>
            <a:r>
              <a:rPr lang="en-GB" sz="1800" b="1" dirty="0">
                <a:solidFill>
                  <a:srgbClr val="FFFFFF"/>
                </a:solidFill>
              </a:rPr>
              <a:t>(NHS England, 2024).</a:t>
            </a:r>
            <a:r>
              <a:rPr lang="en-GB" sz="1800" dirty="0">
                <a:solidFill>
                  <a:srgbClr val="FFFFFF"/>
                </a:solidFill>
              </a:rPr>
              <a:t> </a:t>
            </a:r>
          </a:p>
          <a:p>
            <a:r>
              <a:rPr lang="en-GB" sz="1800" dirty="0">
                <a:solidFill>
                  <a:schemeClr val="bg1"/>
                </a:solidFill>
              </a:rPr>
              <a:t>Digital healthcare is not equally accessible to everyone. Older adults and some lower-income groups may experience barriers to using online NHS services because of limited digital access or skills (Office for National Statistics, 2023).</a:t>
            </a:r>
          </a:p>
          <a:p>
            <a:r>
              <a:rPr lang="en-GB" sz="1800" dirty="0">
                <a:solidFill>
                  <a:srgbClr val="FFFFFF"/>
                </a:solidFill>
              </a:rPr>
              <a:t>While the app can improve convenience, many patients still rely on family members or carers for digital support, increasing their responsibilities </a:t>
            </a:r>
            <a:r>
              <a:rPr lang="en-GB" sz="1800" b="1" dirty="0">
                <a:solidFill>
                  <a:srgbClr val="FFFFFF"/>
                </a:solidFill>
              </a:rPr>
              <a:t>(Health Foundation, 2023).</a:t>
            </a:r>
            <a:r>
              <a:rPr lang="en-GB" sz="1800" dirty="0">
                <a:solidFill>
                  <a:srgbClr val="FFFFFF"/>
                </a:solidFill>
              </a:rPr>
              <a:t> </a:t>
            </a:r>
          </a:p>
          <a:p>
            <a:pPr>
              <a:lnSpc>
                <a:spcPct val="90000"/>
              </a:lnSpc>
            </a:pPr>
            <a:r>
              <a:rPr lang="en-GB" sz="1800" dirty="0">
                <a:solidFill>
                  <a:srgbClr val="FFFFFF"/>
                </a:solidFill>
              </a:rPr>
              <a:t>Overall, the NHS App supports community access to healthcare, but its long-term success depends on reducing digital inequalities and ensuring healthcare remains accessible for everyone </a:t>
            </a:r>
            <a:r>
              <a:rPr lang="en-GB" sz="1800" b="1" dirty="0">
                <a:solidFill>
                  <a:srgbClr val="FFFFFF"/>
                </a:solidFill>
              </a:rPr>
              <a:t>(Coulter, 2012).</a:t>
            </a:r>
            <a:r>
              <a:rPr lang="en-GB" sz="1800" dirty="0">
                <a:solidFill>
                  <a:srgbClr val="FFFFFF"/>
                </a:solidFill>
              </a:rPr>
              <a:t> </a:t>
            </a:r>
          </a:p>
          <a:p>
            <a:pPr>
              <a:lnSpc>
                <a:spcPct val="90000"/>
              </a:lnSpc>
            </a:pPr>
            <a:endParaRPr lang="en-GB" sz="1400" dirty="0">
              <a:solidFill>
                <a:srgbClr val="FFFFFF"/>
              </a:solidFill>
            </a:endParaRPr>
          </a:p>
        </p:txBody>
      </p:sp>
    </p:spTree>
    <p:extLst>
      <p:ext uri="{BB962C8B-B14F-4D97-AF65-F5344CB8AC3E}">
        <p14:creationId xmlns:p14="http://schemas.microsoft.com/office/powerpoint/2010/main" val="2765452298"/>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20331F6A-DA09-422D-8CED-00C0B4585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107C2F65-00C4-451C-8BFA-E765DEC17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0733" y="0"/>
            <a:ext cx="321564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69EBC5-F499-FE63-81E2-EE63715928ED}"/>
              </a:ext>
            </a:extLst>
          </p:cNvPr>
          <p:cNvSpPr>
            <a:spLocks noGrp="1"/>
          </p:cNvSpPr>
          <p:nvPr>
            <p:ph type="title"/>
          </p:nvPr>
        </p:nvSpPr>
        <p:spPr>
          <a:xfrm>
            <a:off x="7825169" y="1447799"/>
            <a:ext cx="2731458" cy="4766734"/>
          </a:xfrm>
        </p:spPr>
        <p:txBody>
          <a:bodyPr anchor="t">
            <a:normAutofit/>
          </a:bodyPr>
          <a:lstStyle/>
          <a:p>
            <a:r>
              <a:rPr lang="en-GB" sz="4000">
                <a:solidFill>
                  <a:schemeClr val="tx1"/>
                </a:solidFill>
              </a:rPr>
              <a:t>Critical Analysis</a:t>
            </a:r>
          </a:p>
        </p:txBody>
      </p:sp>
      <p:sp>
        <p:nvSpPr>
          <p:cNvPr id="12" name="Rectangle 11">
            <a:extLst>
              <a:ext uri="{FF2B5EF4-FFF2-40B4-BE49-F238E27FC236}">
                <a16:creationId xmlns:a16="http://schemas.microsoft.com/office/drawing/2014/main" id="{50DDF752-B2A6-49DC-B474-8E1F71AFF1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64859" y="0"/>
            <a:ext cx="1438656" cy="6858000"/>
          </a:xfrm>
          <a:prstGeom prst="rect">
            <a:avLst/>
          </a:prstGeom>
          <a:solidFill>
            <a:schemeClr val="bg2">
              <a:lumMod val="5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49" name="Content Placeholder 2">
            <a:extLst>
              <a:ext uri="{FF2B5EF4-FFF2-40B4-BE49-F238E27FC236}">
                <a16:creationId xmlns:a16="http://schemas.microsoft.com/office/drawing/2014/main" id="{21B60929-0D35-625B-E16A-65A20B89F97B}"/>
              </a:ext>
            </a:extLst>
          </p:cNvPr>
          <p:cNvSpPr>
            <a:spLocks noGrp="1"/>
          </p:cNvSpPr>
          <p:nvPr>
            <p:ph idx="1"/>
          </p:nvPr>
        </p:nvSpPr>
        <p:spPr>
          <a:xfrm>
            <a:off x="643467" y="660400"/>
            <a:ext cx="6282984" cy="5554133"/>
          </a:xfrm>
        </p:spPr>
        <p:txBody>
          <a:bodyPr anchor="t">
            <a:normAutofit/>
          </a:bodyPr>
          <a:lstStyle/>
          <a:p>
            <a:pPr>
              <a:lnSpc>
                <a:spcPct val="90000"/>
              </a:lnSpc>
            </a:pPr>
            <a:r>
              <a:rPr lang="en-GB" sz="1600" dirty="0"/>
              <a:t>Although the NHS App has become an important part of the NHS's move towards digital healthcare, the evidence suggests that its success should not be measured by app usage alone. Its overall effectiveness depends on wider organisational and social factors. </a:t>
            </a:r>
          </a:p>
          <a:p>
            <a:pPr>
              <a:lnSpc>
                <a:spcPct val="90000"/>
              </a:lnSpc>
            </a:pPr>
            <a:r>
              <a:rPr lang="en-GB" sz="1600" dirty="0"/>
              <a:t>High app usage demonstrates adoption, but it does not provide sufficient evidence that patient care or health outcomes have improved </a:t>
            </a:r>
            <a:r>
              <a:rPr lang="en-GB" sz="1600" b="1" dirty="0"/>
              <a:t>(NHS England, 2024).</a:t>
            </a:r>
            <a:r>
              <a:rPr lang="en-GB" sz="1600" dirty="0"/>
              <a:t> </a:t>
            </a:r>
          </a:p>
          <a:p>
            <a:pPr>
              <a:lnSpc>
                <a:spcPct val="90000"/>
              </a:lnSpc>
            </a:pPr>
            <a:r>
              <a:rPr lang="en-GB" sz="1600" dirty="0"/>
              <a:t>Claims that the NHS App has improved workforce efficiency should be interpreted cautiously, as improvements are also influenced by leadership, staff training, organisational readiness and digital infrastructure </a:t>
            </a:r>
            <a:r>
              <a:rPr lang="en-GB" sz="1600" b="1" dirty="0"/>
              <a:t>(Greenhalgh et al., 2017).</a:t>
            </a:r>
            <a:r>
              <a:rPr lang="en-GB" sz="1600" dirty="0"/>
              <a:t> </a:t>
            </a:r>
          </a:p>
          <a:p>
            <a:r>
              <a:rPr lang="en-GB" sz="1600" dirty="0"/>
              <a:t>While the NHS App has made it easier for many people to access routine healthcare services, older adults, lower-income groups, and people with limited digital skills may still struggle to use it, making it harder for them to access the same healthcare services as others (The King's Fund, 2023; Office for National Statistics, 2023).</a:t>
            </a:r>
          </a:p>
          <a:p>
            <a:pPr>
              <a:lnSpc>
                <a:spcPct val="90000"/>
              </a:lnSpc>
            </a:pPr>
            <a:r>
              <a:rPr lang="en-GB" sz="1600" dirty="0"/>
              <a:t>The available evidence does not support replacing traditional healthcare with digital services. Instead, the NHS App is most effective when it complements face-to-face care and is supported by wider NHS investment and inclusive implementation strategies </a:t>
            </a:r>
            <a:r>
              <a:rPr lang="en-GB" sz="1600" b="1" dirty="0"/>
              <a:t>(Atherton et al., 2018; Greenhalgh et al., 2017)</a:t>
            </a:r>
            <a:endParaRPr lang="en-GB" sz="1600" dirty="0"/>
          </a:p>
          <a:p>
            <a:pPr>
              <a:lnSpc>
                <a:spcPct val="90000"/>
              </a:lnSpc>
            </a:pPr>
            <a:endParaRPr lang="en-GB" sz="1400" dirty="0"/>
          </a:p>
        </p:txBody>
      </p:sp>
    </p:spTree>
    <p:extLst>
      <p:ext uri="{BB962C8B-B14F-4D97-AF65-F5344CB8AC3E}">
        <p14:creationId xmlns:p14="http://schemas.microsoft.com/office/powerpoint/2010/main" val="662325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9" name="Picture 3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40" name="Picture 3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41" name="Oval 40">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2" name="Picture 41">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3" name="Picture 42">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4" name="Rectangle 43">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45" name="Rectangle 44">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https://images.openai.com/static-rsc-4/_BnMkngNh1Z3tW-FdfYbpEJHzkrx-_4pyia2h7oHEjnhCy-rO8w4898mGym6pgflTYRY_TX6AJaCJIuy4aOdJ5UNqd7Bho7I01kFrCRRvWeRWU2JOIRkbyPSJQeyBgxuP6PmeGmr5jamUSIQycQ8CRSqluB3l7UelLVUno6xYOdgRu8FaWH3ysa9FSmkbWWB?purpose=fullsize">
            <a:extLst>
              <a:ext uri="{FF2B5EF4-FFF2-40B4-BE49-F238E27FC236}">
                <a16:creationId xmlns:a16="http://schemas.microsoft.com/office/drawing/2014/main" id="{53075D0B-28CD-A627-B8C0-5A164007249B}"/>
              </a:ext>
            </a:extLst>
          </p:cNvPr>
          <p:cNvPicPr>
            <a:picLocks noGrp="1" noChangeAspect="1"/>
          </p:cNvPicPr>
          <p:nvPr>
            <p:ph sz="half" idx="2"/>
          </p:nvPr>
        </p:nvPicPr>
        <p:blipFill>
          <a:blip r:embed="rId7">
            <a:alphaModFix amt="35000"/>
          </a:blip>
          <a:srcRect t="5526" b="10205"/>
          <a:stretch>
            <a:fillRect/>
          </a:stretch>
        </p:blipFill>
        <p:spPr>
          <a:xfrm>
            <a:off x="20" y="-1"/>
            <a:ext cx="12191980" cy="6858000"/>
          </a:xfrm>
          <a:prstGeom prst="rect">
            <a:avLst/>
          </a:prstGeom>
        </p:spPr>
      </p:pic>
      <p:sp>
        <p:nvSpPr>
          <p:cNvPr id="2" name="Title 1">
            <a:extLst>
              <a:ext uri="{FF2B5EF4-FFF2-40B4-BE49-F238E27FC236}">
                <a16:creationId xmlns:a16="http://schemas.microsoft.com/office/drawing/2014/main" id="{A74E6707-A305-44F2-5C7D-9415CF243EF7}"/>
              </a:ext>
            </a:extLst>
          </p:cNvPr>
          <p:cNvSpPr>
            <a:spLocks noGrp="1"/>
          </p:cNvSpPr>
          <p:nvPr>
            <p:ph type="title"/>
          </p:nvPr>
        </p:nvSpPr>
        <p:spPr>
          <a:xfrm>
            <a:off x="646111" y="452718"/>
            <a:ext cx="9404723" cy="1400530"/>
          </a:xfrm>
        </p:spPr>
        <p:txBody>
          <a:bodyPr vert="horz" lIns="91440" tIns="45720" rIns="91440" bIns="45720" rtlCol="0" anchor="t">
            <a:normAutofit/>
          </a:bodyPr>
          <a:lstStyle/>
          <a:p>
            <a:r>
              <a:rPr lang="en-GB" dirty="0"/>
              <a:t>Recommendations</a:t>
            </a:r>
            <a:endParaRPr lang="en-US" dirty="0"/>
          </a:p>
        </p:txBody>
      </p:sp>
      <p:sp>
        <p:nvSpPr>
          <p:cNvPr id="3" name="Content Placeholder 2">
            <a:extLst>
              <a:ext uri="{FF2B5EF4-FFF2-40B4-BE49-F238E27FC236}">
                <a16:creationId xmlns:a16="http://schemas.microsoft.com/office/drawing/2014/main" id="{0578ACB0-CD16-FF9C-DA18-9966361EA7B3}"/>
              </a:ext>
            </a:extLst>
          </p:cNvPr>
          <p:cNvSpPr>
            <a:spLocks noGrp="1"/>
          </p:cNvSpPr>
          <p:nvPr>
            <p:ph sz="half" idx="1"/>
          </p:nvPr>
        </p:nvSpPr>
        <p:spPr>
          <a:xfrm>
            <a:off x="1103312" y="2052918"/>
            <a:ext cx="8946541" cy="4195481"/>
          </a:xfrm>
        </p:spPr>
        <p:txBody>
          <a:bodyPr vert="horz" lIns="91440" tIns="45720" rIns="91440" bIns="45720" rtlCol="0">
            <a:normAutofit/>
          </a:bodyPr>
          <a:lstStyle/>
          <a:p>
            <a:pPr>
              <a:lnSpc>
                <a:spcPct val="90000"/>
              </a:lnSpc>
            </a:pPr>
            <a:r>
              <a:rPr lang="en-US" dirty="0"/>
              <a:t>Based on this evaluation, the following recommendations could strengthen the effectiveness of the NHS App:</a:t>
            </a:r>
          </a:p>
          <a:p>
            <a:pPr>
              <a:lnSpc>
                <a:spcPct val="90000"/>
              </a:lnSpc>
            </a:pPr>
            <a:r>
              <a:rPr lang="en-US" dirty="0"/>
              <a:t>Improve digital inclusion by providing digital skills training and support for older adults and individuals with limited digital literacy (The King's Fund, 2023). </a:t>
            </a:r>
          </a:p>
          <a:p>
            <a:pPr>
              <a:lnSpc>
                <a:spcPct val="90000"/>
              </a:lnSpc>
            </a:pPr>
            <a:r>
              <a:rPr lang="en-US" dirty="0"/>
              <a:t>Maintain alternative routes to care, such as face-to-face and telephone services, to ensure healthcare remains accessible for all patients (Atherton et al., 2018). </a:t>
            </a:r>
          </a:p>
          <a:p>
            <a:pPr>
              <a:lnSpc>
                <a:spcPct val="90000"/>
              </a:lnSpc>
            </a:pPr>
            <a:r>
              <a:rPr lang="en-US" dirty="0"/>
              <a:t>Continue investing in staff training and digital infrastructure to </a:t>
            </a:r>
            <a:r>
              <a:rPr lang="en-US" dirty="0" err="1"/>
              <a:t>maximise</a:t>
            </a:r>
            <a:r>
              <a:rPr lang="en-US" dirty="0"/>
              <a:t> the benefits of digital healthcare (Greenhalgh et al., 2017; Department of Health and Social Care, 2022). </a:t>
            </a:r>
          </a:p>
          <a:p>
            <a:pPr>
              <a:lnSpc>
                <a:spcPct val="90000"/>
              </a:lnSpc>
            </a:pPr>
            <a:r>
              <a:rPr lang="en-US" dirty="0"/>
              <a:t>Monitor patient outcomes, not just app usage, to better evaluate the effectiveness of the NHS App in improving healthcare quality (NHS England, 2024).</a:t>
            </a:r>
          </a:p>
          <a:p>
            <a:pPr>
              <a:lnSpc>
                <a:spcPct val="90000"/>
              </a:lnSpc>
            </a:pPr>
            <a:endParaRPr lang="en-US" dirty="0"/>
          </a:p>
        </p:txBody>
      </p:sp>
    </p:spTree>
    <p:extLst>
      <p:ext uri="{BB962C8B-B14F-4D97-AF65-F5344CB8AC3E}">
        <p14:creationId xmlns:p14="http://schemas.microsoft.com/office/powerpoint/2010/main" val="390653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 name="Content Placeholder 4" descr="New Asylum Seekers Legislation Sparks Nationwide Debate | ERGSY">
            <a:extLst>
              <a:ext uri="{FF2B5EF4-FFF2-40B4-BE49-F238E27FC236}">
                <a16:creationId xmlns:a16="http://schemas.microsoft.com/office/drawing/2014/main" id="{5AEBB072-2FFE-C239-9A1E-A98DF06992E4}"/>
              </a:ext>
            </a:extLst>
          </p:cNvPr>
          <p:cNvPicPr>
            <a:picLocks noGrp="1" noChangeAspect="1"/>
          </p:cNvPicPr>
          <p:nvPr>
            <p:ph sz="half" idx="2"/>
          </p:nvPr>
        </p:nvPicPr>
        <p:blipFill>
          <a:blip r:embed="rId6">
            <a:alphaModFix amt="35000"/>
          </a:blip>
          <a:srcRect l="12445" r="-1" b="-1"/>
          <a:stretch>
            <a:fillRect/>
          </a:stretch>
        </p:blipFill>
        <p:spPr>
          <a:xfrm>
            <a:off x="20" y="-1"/>
            <a:ext cx="12191980" cy="6858000"/>
          </a:xfrm>
          <a:prstGeom prst="rect">
            <a:avLst/>
          </a:prstGeom>
        </p:spPr>
      </p:pic>
      <p:sp>
        <p:nvSpPr>
          <p:cNvPr id="2" name="Title 1">
            <a:extLst>
              <a:ext uri="{FF2B5EF4-FFF2-40B4-BE49-F238E27FC236}">
                <a16:creationId xmlns:a16="http://schemas.microsoft.com/office/drawing/2014/main" id="{560C08C9-EA01-299C-2305-D30CBDF2984F}"/>
              </a:ext>
            </a:extLst>
          </p:cNvPr>
          <p:cNvSpPr>
            <a:spLocks noGrp="1"/>
          </p:cNvSpPr>
          <p:nvPr>
            <p:ph type="title"/>
          </p:nvPr>
        </p:nvSpPr>
        <p:spPr>
          <a:xfrm>
            <a:off x="646111" y="452718"/>
            <a:ext cx="9404723" cy="1400530"/>
          </a:xfrm>
        </p:spPr>
        <p:txBody>
          <a:bodyPr vert="horz" lIns="91440" tIns="45720" rIns="91440" bIns="45720" rtlCol="0" anchor="t">
            <a:normAutofit/>
          </a:bodyPr>
          <a:lstStyle/>
          <a:p>
            <a:r>
              <a:rPr lang="en-US" dirty="0"/>
              <a:t>CONCLUSION</a:t>
            </a:r>
          </a:p>
        </p:txBody>
      </p:sp>
      <p:sp>
        <p:nvSpPr>
          <p:cNvPr id="22" name="Rectangle 21">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1528B36E-DF19-9413-606D-37BEC2EB42E5}"/>
              </a:ext>
            </a:extLst>
          </p:cNvPr>
          <p:cNvSpPr>
            <a:spLocks noGrp="1"/>
          </p:cNvSpPr>
          <p:nvPr>
            <p:ph sz="half" idx="1"/>
          </p:nvPr>
        </p:nvSpPr>
        <p:spPr>
          <a:xfrm>
            <a:off x="1103312" y="2052918"/>
            <a:ext cx="8946541" cy="4195481"/>
          </a:xfrm>
        </p:spPr>
        <p:txBody>
          <a:bodyPr vert="horz" lIns="91440" tIns="45720" rIns="91440" bIns="45720" rtlCol="0">
            <a:normAutofit/>
          </a:bodyPr>
          <a:lstStyle/>
          <a:p>
            <a:r>
              <a:rPr lang="en-US"/>
              <a:t>This evaluation found that the NHS App has become an important part of the NHS's digital transformation by improving access to routine healthcare services. However, its success cannot be measured by app usage alone. </a:t>
            </a:r>
          </a:p>
          <a:p>
            <a:r>
              <a:rPr lang="en-US"/>
              <a:t>The NHS App has improved convenience and access for patients while supporting service delivery (NHS England, 2024). </a:t>
            </a:r>
          </a:p>
          <a:p>
            <a:r>
              <a:rPr lang="en-US"/>
              <a:t>Its effectiveness depends on staff training, organisational readiness and continued investment in digital infrastructure (Greenhalgh et al., 2017). </a:t>
            </a:r>
          </a:p>
          <a:p>
            <a:r>
              <a:rPr lang="en-US"/>
              <a:t>Digital exclusion remains a significant challenge, highlighting the need for inclusive healthcare that meets the needs of all communities (The King's Fund, 2023). </a:t>
            </a:r>
          </a:p>
          <a:p>
            <a:r>
              <a:rPr lang="en-US"/>
              <a:t>Overall, the NHS App is a valuable digital innovation, but its long-term success depends on delivering healthcare that is accessible, inclusive and sustainable for everyone.</a:t>
            </a:r>
          </a:p>
          <a:p>
            <a:endParaRPr lang="en-US"/>
          </a:p>
        </p:txBody>
      </p:sp>
    </p:spTree>
    <p:extLst>
      <p:ext uri="{BB962C8B-B14F-4D97-AF65-F5344CB8AC3E}">
        <p14:creationId xmlns:p14="http://schemas.microsoft.com/office/powerpoint/2010/main" val="3604557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51978-F5D8-D4F0-BEE4-4E066ABACB79}"/>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9F008CF-4CB8-891A-CDFA-AB62EE820449}"/>
              </a:ext>
            </a:extLst>
          </p:cNvPr>
          <p:cNvSpPr>
            <a:spLocks noGrp="1"/>
          </p:cNvSpPr>
          <p:nvPr>
            <p:ph idx="1"/>
          </p:nvPr>
        </p:nvSpPr>
        <p:spPr/>
        <p:txBody>
          <a:bodyPr>
            <a:normAutofit fontScale="62500" lnSpcReduction="20000"/>
          </a:bodyPr>
          <a:lstStyle/>
          <a:p>
            <a:r>
              <a:rPr lang="en-GB" dirty="0" err="1"/>
              <a:t>Alderwick</a:t>
            </a:r>
            <a:r>
              <a:rPr lang="en-GB" dirty="0"/>
              <a:t>, H., Dunn, P., Gardner, T., Mays, N. and Dixon, J. (2021) </a:t>
            </a:r>
            <a:r>
              <a:rPr lang="en-GB" i="1" dirty="0"/>
              <a:t>Will a new NHS structure in England help recovery from the pandemic?</a:t>
            </a:r>
            <a:r>
              <a:rPr lang="en-GB" dirty="0"/>
              <a:t> BMJ, 372, n248.</a:t>
            </a:r>
          </a:p>
          <a:p>
            <a:r>
              <a:rPr lang="en-GB" dirty="0"/>
              <a:t>Atherton, H., </a:t>
            </a:r>
            <a:r>
              <a:rPr lang="en-GB" dirty="0" err="1"/>
              <a:t>Ziebland</a:t>
            </a:r>
            <a:r>
              <a:rPr lang="en-GB" dirty="0"/>
              <a:t>, S. and Campbell, J.L. (2018) </a:t>
            </a:r>
            <a:r>
              <a:rPr lang="en-GB" i="1" dirty="0"/>
              <a:t>The potential of digital communication to improve patient care: A systematic review.</a:t>
            </a:r>
            <a:r>
              <a:rPr lang="en-GB" dirty="0"/>
              <a:t> British Journal of General Practice, 68(669), pp. e221–e228.</a:t>
            </a:r>
          </a:p>
          <a:p>
            <a:r>
              <a:rPr lang="en-GB" dirty="0"/>
              <a:t>Coulter, A. (2012) </a:t>
            </a:r>
            <a:r>
              <a:rPr lang="en-GB" i="1" dirty="0"/>
              <a:t>Engaging Patients in Healthcare.</a:t>
            </a:r>
            <a:r>
              <a:rPr lang="en-GB" dirty="0"/>
              <a:t> Maidenhead: Open University Press.</a:t>
            </a:r>
          </a:p>
          <a:p>
            <a:r>
              <a:rPr lang="en-GB" dirty="0"/>
              <a:t>Department of Health and Social Care (2022) </a:t>
            </a:r>
            <a:r>
              <a:rPr lang="en-GB" i="1" dirty="0"/>
              <a:t>A Plan for Digital Health and Social Care.</a:t>
            </a:r>
            <a:r>
              <a:rPr lang="en-GB" dirty="0"/>
              <a:t> London: Department of Health and Social Care.</a:t>
            </a:r>
          </a:p>
          <a:p>
            <a:r>
              <a:rPr lang="en-GB" dirty="0"/>
              <a:t>Greenhalgh, T., </a:t>
            </a:r>
            <a:r>
              <a:rPr lang="en-GB" dirty="0" err="1"/>
              <a:t>Wherton</a:t>
            </a:r>
            <a:r>
              <a:rPr lang="en-GB" dirty="0"/>
              <a:t>, J., Papoutsi, C., Lynch, J., Hughes, G., A'Court, C., Hinder, S., Fahy, N., Procter, R. and Shaw, S. (2017) </a:t>
            </a:r>
            <a:r>
              <a:rPr lang="en-GB" i="1" dirty="0"/>
              <a:t>Beyond adoption: A new framework for theorising and evaluating non-adoption, abandonment and challenges to the scale-up, spread and sustainability of health and care technologies.</a:t>
            </a:r>
            <a:r>
              <a:rPr lang="en-GB" dirty="0"/>
              <a:t> Journal of Medical Internet Research, 19(11), e367.</a:t>
            </a:r>
          </a:p>
          <a:p>
            <a:r>
              <a:rPr lang="en-GB" dirty="0"/>
              <a:t>NHS (2024) </a:t>
            </a:r>
            <a:r>
              <a:rPr lang="en-GB" i="1" dirty="0"/>
              <a:t>NHS App.</a:t>
            </a:r>
            <a:endParaRPr lang="en-GB" dirty="0"/>
          </a:p>
          <a:p>
            <a:r>
              <a:rPr lang="en-GB" dirty="0"/>
              <a:t>NHS England (2024) </a:t>
            </a:r>
            <a:r>
              <a:rPr lang="en-GB" i="1" dirty="0"/>
              <a:t>NHS App Dashboard.</a:t>
            </a:r>
            <a:endParaRPr lang="en-GB" dirty="0"/>
          </a:p>
          <a:p>
            <a:r>
              <a:rPr lang="en-GB" dirty="0"/>
              <a:t>Nuffield Trust (2024) </a:t>
            </a:r>
            <a:r>
              <a:rPr lang="en-GB" i="1" dirty="0"/>
              <a:t>Getting the best out of the new world of remote and digital general practice.</a:t>
            </a:r>
            <a:endParaRPr lang="en-GB" dirty="0"/>
          </a:p>
          <a:p>
            <a:r>
              <a:rPr lang="en-GB" dirty="0"/>
              <a:t>Office for National Statistics (2023) </a:t>
            </a:r>
            <a:r>
              <a:rPr lang="en-GB" i="1" dirty="0"/>
              <a:t>Exploring the UK's Digital Divide.</a:t>
            </a:r>
            <a:endParaRPr lang="en-GB" dirty="0"/>
          </a:p>
          <a:p>
            <a:r>
              <a:rPr lang="en-GB" dirty="0"/>
              <a:t>The Health Foundation (2023) </a:t>
            </a:r>
            <a:r>
              <a:rPr lang="en-GB" i="1" dirty="0"/>
              <a:t>Developing Learning Health Systems in the UK: Priorities for Action.</a:t>
            </a:r>
            <a:endParaRPr lang="en-GB" dirty="0"/>
          </a:p>
          <a:p>
            <a:r>
              <a:rPr lang="en-GB" dirty="0"/>
              <a:t>The King's Fund (2023) </a:t>
            </a:r>
            <a:r>
              <a:rPr lang="en-GB" i="1" dirty="0"/>
              <a:t>Digital Technology and Health Inequalities: A Scoping Review.</a:t>
            </a:r>
            <a:r>
              <a:rPr lang="en-GB" dirty="0"/>
              <a:t> </a:t>
            </a:r>
          </a:p>
          <a:p>
            <a:endParaRPr lang="en-GB" dirty="0"/>
          </a:p>
        </p:txBody>
      </p:sp>
    </p:spTree>
    <p:extLst>
      <p:ext uri="{BB962C8B-B14F-4D97-AF65-F5344CB8AC3E}">
        <p14:creationId xmlns:p14="http://schemas.microsoft.com/office/powerpoint/2010/main" val="3041636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CITY HOSPITAL NHS TRUST - Professional Healthcare Services">
            <a:extLst>
              <a:ext uri="{FF2B5EF4-FFF2-40B4-BE49-F238E27FC236}">
                <a16:creationId xmlns:a16="http://schemas.microsoft.com/office/drawing/2014/main" id="{5DFD55C9-9A1A-CA81-015F-C53A3C6DCE41}"/>
              </a:ext>
            </a:extLst>
          </p:cNvPr>
          <p:cNvPicPr>
            <a:picLocks noChangeAspect="1"/>
          </p:cNvPicPr>
          <p:nvPr/>
        </p:nvPicPr>
        <p:blipFill>
          <a:blip r:embed="rId2">
            <a:alphaModFix amt="35000"/>
          </a:blip>
          <a:srcRect l="316" r="15685" b="1"/>
          <a:stretch>
            <a:fillRect/>
          </a:stretch>
        </p:blipFill>
        <p:spPr>
          <a:xfrm>
            <a:off x="20" y="-1"/>
            <a:ext cx="12191980" cy="6858000"/>
          </a:xfrm>
          <a:prstGeom prst="rect">
            <a:avLst/>
          </a:prstGeom>
        </p:spPr>
      </p:pic>
      <p:sp>
        <p:nvSpPr>
          <p:cNvPr id="8" name="Content Placeholder 7">
            <a:extLst>
              <a:ext uri="{FF2B5EF4-FFF2-40B4-BE49-F238E27FC236}">
                <a16:creationId xmlns:a16="http://schemas.microsoft.com/office/drawing/2014/main" id="{40A7BB15-33B2-7FC7-60B4-48F8BC05062E}"/>
              </a:ext>
            </a:extLst>
          </p:cNvPr>
          <p:cNvSpPr>
            <a:spLocks noGrp="1"/>
          </p:cNvSpPr>
          <p:nvPr>
            <p:ph idx="1"/>
          </p:nvPr>
        </p:nvSpPr>
        <p:spPr>
          <a:xfrm>
            <a:off x="1103312" y="2052918"/>
            <a:ext cx="8946541" cy="4195481"/>
          </a:xfrm>
        </p:spPr>
        <p:txBody>
          <a:bodyPr>
            <a:normAutofit/>
          </a:bodyPr>
          <a:lstStyle/>
          <a:p>
            <a:pPr marL="0" indent="0" algn="ctr">
              <a:buNone/>
            </a:pPr>
            <a:r>
              <a:rPr lang="en-US" sz="4800" dirty="0"/>
              <a:t>THANK YOU!!</a:t>
            </a:r>
          </a:p>
        </p:txBody>
      </p:sp>
    </p:spTree>
    <p:extLst>
      <p:ext uri="{BB962C8B-B14F-4D97-AF65-F5344CB8AC3E}">
        <p14:creationId xmlns:p14="http://schemas.microsoft.com/office/powerpoint/2010/main" val="42727724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TM02836342[[fn=Ion]]</Template>
  <TotalTime>200</TotalTime>
  <Words>1498</Words>
  <Application>Microsoft Office PowerPoint</Application>
  <PresentationFormat>Widescreen</PresentationFormat>
  <Paragraphs>63</Paragraphs>
  <Slides>11</Slides>
  <Notes>5</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Calibri</vt:lpstr>
      <vt:lpstr>Wingdings 3</vt:lpstr>
      <vt:lpstr>Ion</vt:lpstr>
      <vt:lpstr>The NHS App as a Digital Innovation in Health and Social Care</vt:lpstr>
      <vt:lpstr>INTRODUCTION</vt:lpstr>
      <vt:lpstr>Impact on the Healthcare Workforce</vt:lpstr>
      <vt:lpstr>Impact on Service Delivery </vt:lpstr>
      <vt:lpstr>Patient / Service User</vt:lpstr>
      <vt:lpstr>Community</vt:lpstr>
      <vt:lpstr>Critical Analysis</vt:lpstr>
      <vt:lpstr>Recommendations</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Coleisha Scott</dc:creator>
  <cp:lastModifiedBy>Coleisha Scott</cp:lastModifiedBy>
  <cp:revision>3</cp:revision>
  <dcterms:created xsi:type="dcterms:W3CDTF">2026-08-07T06:15:34Z</dcterms:created>
  <dcterms:modified xsi:type="dcterms:W3CDTF">2026-08-07T09:42:51Z</dcterms:modified>
</cp:coreProperties>
</file>