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9" roundtripDataSignature="AMtx7miNMLxHvCCZJ7Pp+TlqsCZLDetMs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4"/>
  </p:normalViewPr>
  <p:slideViewPr>
    <p:cSldViewPr snapToGrid="0">
      <p:cViewPr varScale="1">
        <p:scale>
          <a:sx n="106" d="100"/>
          <a:sy n="106" d="100"/>
        </p:scale>
        <p:origin x="1800" y="176"/>
      </p:cViewPr>
      <p:guideLst>
        <p:guide orient="horz" pos="2160"/>
        <p:guide pos="2880"/>
      </p:guideLst>
    </p:cSldViewPr>
  </p:slideViewPr>
  <p:notesTextViewPr>
    <p:cViewPr>
      <p:scale>
        <a:sx n="1" d="1"/>
        <a:sy n="1" d="1"/>
      </p:scale>
      <p:origin x="0" y="-76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8" name="Google Shape;98;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a:latin typeface="Arial"/>
                <a:ea typeface="Arial"/>
                <a:cs typeface="Arial"/>
                <a:sym typeface="Arial"/>
              </a:rPr>
              <a:t>Good morning/afternoon, ladies and gentlemen. The topic of our presentation today centers on Jack Welch's inspiring leadership path as the former CEO of General Electric (GE). Jack Welch served as the CEO of GE from 1981 to 2001, overseeing a period of unprecedented growth and success for the company (Northouse, 2021). Welch transformed GE into one of the most valuable corporations in the world during his leadership, with its market valuation increasing by more than 4,000% (</a:t>
            </a:r>
            <a:r>
              <a:rPr lang="en-US" i="0">
                <a:solidFill>
                  <a:srgbClr val="222222"/>
                </a:solidFill>
                <a:latin typeface="Arial"/>
                <a:ea typeface="Arial"/>
                <a:cs typeface="Arial"/>
                <a:sym typeface="Arial"/>
              </a:rPr>
              <a:t>dos Santos Pires et al., 2021) du</a:t>
            </a:r>
            <a:r>
              <a:rPr lang="en-US">
                <a:solidFill>
                  <a:srgbClr val="222222"/>
                </a:solidFill>
                <a:latin typeface="Arial"/>
                <a:ea typeface="Arial"/>
                <a:cs typeface="Arial"/>
                <a:sym typeface="Arial"/>
              </a:rPr>
              <a:t>ring his time as CEO</a:t>
            </a:r>
            <a:r>
              <a:rPr lang="en-US">
                <a:latin typeface="Arial"/>
                <a:ea typeface="Arial"/>
                <a:cs typeface="Arial"/>
                <a:sym typeface="Arial"/>
              </a:rPr>
              <a:t>. Welch is considered one of the most influential leaders of the 20th century because of the lasting effects his management and leadership methods have had on the commercial world (</a:t>
            </a:r>
            <a:r>
              <a:rPr lang="en-US" sz="1200" i="0">
                <a:solidFill>
                  <a:srgbClr val="222222"/>
                </a:solidFill>
                <a:latin typeface="Arial"/>
                <a:ea typeface="Arial"/>
                <a:cs typeface="Arial"/>
                <a:sym typeface="Arial"/>
              </a:rPr>
              <a:t>Slater, 2005)</a:t>
            </a:r>
            <a:r>
              <a:rPr lang="en-US">
                <a:latin typeface="Arial"/>
                <a:ea typeface="Arial"/>
                <a:cs typeface="Arial"/>
                <a:sym typeface="Arial"/>
              </a:rPr>
              <a:t>. In this presentation, we will examine the theories and viewpoints that form Jack Welch's leadership style as well as analyze how effective they are (</a:t>
            </a:r>
            <a:r>
              <a:rPr lang="en-US" sz="1200" i="0">
                <a:solidFill>
                  <a:srgbClr val="222222"/>
                </a:solidFill>
                <a:latin typeface="Arial"/>
                <a:ea typeface="Arial"/>
                <a:cs typeface="Arial"/>
                <a:sym typeface="Arial"/>
              </a:rPr>
              <a:t>Slater, 2001)</a:t>
            </a:r>
            <a:r>
              <a:rPr lang="en-US">
                <a:latin typeface="Arial"/>
                <a:ea typeface="Arial"/>
                <a:cs typeface="Arial"/>
                <a:sym typeface="Arial"/>
              </a:rPr>
              <a:t>.</a:t>
            </a:r>
            <a:endParaRPr>
              <a:latin typeface="Arial"/>
              <a:ea typeface="Arial"/>
              <a:cs typeface="Arial"/>
              <a:sym typeface="Arial"/>
            </a:endParaRPr>
          </a:p>
        </p:txBody>
      </p:sp>
      <p:sp>
        <p:nvSpPr>
          <p:cNvPr id="99" name="Google Shape;99;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 name="Google Shape;106;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a:t>Welch's management style was frequently characterized as charismatic and strict (Gelles, 2022). He had a reputation for inspiring and motivating workers to accomplish more than they can initially imagine. Welch also put a lot of emphasis on challenging staff to go above and beyond, whilst also supporting risk-taking (Jack Welch, 2022). He thought he could help staff grow and develop by giving them challenges (Northouse, 2021). Welch also believed in the merits of flattening the hierarchy and decentralization. So that the company and its employees could make decisions and act more rapidly, he intended to offer staff more autonomy and responsibility (</a:t>
            </a:r>
            <a:r>
              <a:rPr lang="en-US" i="1"/>
              <a:t>Leadership &amp; Organization Development Journal</a:t>
            </a:r>
            <a:r>
              <a:rPr lang="en-US"/>
              <a:t>, 2023). Welch also put in place a strict system of performance management, which meant that the bottom 10% of employees were fired under this approach, which ranked them according to their performance (Tichy &amp; Charan, 2020). Although this approach was divisive, it was successful in elevating top performers and removing underperformers (</a:t>
            </a:r>
            <a:r>
              <a:rPr lang="en-US" i="0">
                <a:solidFill>
                  <a:srgbClr val="222222"/>
                </a:solidFill>
              </a:rPr>
              <a:t>Binyamin et al., 2020)</a:t>
            </a:r>
            <a:r>
              <a:rPr lang="en-US"/>
              <a:t>.</a:t>
            </a:r>
            <a:endParaRPr/>
          </a:p>
        </p:txBody>
      </p:sp>
      <p:sp>
        <p:nvSpPr>
          <p:cNvPr id="107" name="Google Shape;107;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5" name="Google Shape;115;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None/>
            </a:pPr>
            <a:r>
              <a:rPr lang="en-US" sz="1200">
                <a:solidFill>
                  <a:schemeClr val="dk1"/>
                </a:solidFill>
                <a:latin typeface="Calibri"/>
                <a:ea typeface="Calibri"/>
                <a:cs typeface="Calibri"/>
                <a:sym typeface="Calibri"/>
              </a:rPr>
              <a:t>Welch thought that bureaucracy and traditional hierarchical institutions hampered creativity and innovation. He aimed to foster an environment where staff members could work together and exchange ideas more easily </a:t>
            </a:r>
            <a:r>
              <a:rPr lang="en-US"/>
              <a:t>(Gelles, 2022)</a:t>
            </a:r>
            <a:r>
              <a:rPr lang="en-US" sz="1200">
                <a:solidFill>
                  <a:schemeClr val="dk1"/>
                </a:solidFill>
                <a:latin typeface="Calibri"/>
                <a:ea typeface="Calibri"/>
                <a:cs typeface="Calibri"/>
                <a:sym typeface="Calibri"/>
              </a:rPr>
              <a:t>. To accomplish this, Welch made a number of adjustments to GE's organizational structure. He lowered the level of hierarchy, which increased employee autonomy and accountability (Northouse, 2021). Additionally, he dismantled organizational silos between various business units, which promoted cooperation and teamwork (Cruz, 2019). The term "boundaryless" organizations was used to describe Welch's management style. This way of thinking highlighted the value of creativity, teamwork, and collaboration </a:t>
            </a:r>
            <a:r>
              <a:rPr lang="en-US">
                <a:latin typeface="Times New Roman"/>
                <a:ea typeface="Times New Roman"/>
                <a:cs typeface="Times New Roman"/>
                <a:sym typeface="Times New Roman"/>
              </a:rPr>
              <a:t>(</a:t>
            </a:r>
            <a:r>
              <a:rPr lang="en-US" sz="1200" b="0" i="0">
                <a:solidFill>
                  <a:srgbClr val="222222"/>
                </a:solidFill>
                <a:latin typeface="Calibri"/>
                <a:ea typeface="Calibri"/>
                <a:cs typeface="Calibri"/>
                <a:sym typeface="Calibri"/>
              </a:rPr>
              <a:t>Mees-Buss, Welch </a:t>
            </a:r>
            <a:r>
              <a:rPr lang="en-US" sz="1200">
                <a:solidFill>
                  <a:srgbClr val="222222"/>
                </a:solidFill>
                <a:latin typeface="Calibri"/>
                <a:ea typeface="Calibri"/>
                <a:cs typeface="Calibri"/>
                <a:sym typeface="Calibri"/>
              </a:rPr>
              <a:t>and</a:t>
            </a:r>
            <a:r>
              <a:rPr lang="en-US" sz="1200" b="0" i="0">
                <a:solidFill>
                  <a:srgbClr val="222222"/>
                </a:solidFill>
                <a:latin typeface="Calibri"/>
                <a:ea typeface="Calibri"/>
                <a:cs typeface="Calibri"/>
                <a:sym typeface="Calibri"/>
              </a:rPr>
              <a:t> Westney, 2019)</a:t>
            </a:r>
            <a:r>
              <a:rPr lang="en-US" sz="1200">
                <a:solidFill>
                  <a:schemeClr val="dk1"/>
                </a:solidFill>
                <a:latin typeface="Calibri"/>
                <a:ea typeface="Calibri"/>
                <a:cs typeface="Calibri"/>
                <a:sym typeface="Calibri"/>
              </a:rPr>
              <a:t>.</a:t>
            </a:r>
            <a:endParaRPr/>
          </a:p>
        </p:txBody>
      </p:sp>
      <p:sp>
        <p:nvSpPr>
          <p:cNvPr id="116" name="Google Shape;116;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100"/>
              <a:buFont typeface="Arial"/>
              <a:buNone/>
            </a:pPr>
            <a:r>
              <a:rPr lang="en-US"/>
              <a:t>Welch introduced the contentious "Rank and Yank" system of performance management. Under this method, managers were required to assign employees a performance rating, with the lowest 10% being eventually let go. Because it was thought to be too punitive, this approach generated controversy (Cruz, 2019). However, it was successful in elevating top performers and expelling underperformers. At GE, Welch's adoption of the "Rank and Yank" performance management system generated a great deal of discussion and controversy. Detractors claimed that the method promoted a competitive and stressful workplace, which might demoralize workers and discourage collaboration (Armstrong, 2019). However, supporters praised the system's ability to promote a meritocratic culture, reward top personnel, and boost overall organizational performance (Gelles, 2022). Although occasionally at the expense of employee morale, the system required accountability, encouraged performance improvement, and made sure that the corporation retained a high-performing team (Ossama, 2020). Even so, there is no arguing that Welch's strategy contributed to GE's success during his leadership, controversy  notwithstanding (</a:t>
            </a:r>
            <a:r>
              <a:rPr lang="en-US">
                <a:solidFill>
                  <a:srgbClr val="222222"/>
                </a:solidFill>
              </a:rPr>
              <a:t>McKenna, 2023)</a:t>
            </a:r>
            <a:r>
              <a:rPr lang="en-US"/>
              <a:t>.</a:t>
            </a:r>
            <a:endParaRPr/>
          </a:p>
        </p:txBody>
      </p:sp>
      <p:sp>
        <p:nvSpPr>
          <p:cNvPr id="124" name="Google Shape;124;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dirty="0">
                <a:solidFill>
                  <a:schemeClr val="dk1"/>
                </a:solidFill>
                <a:latin typeface="Calibri"/>
                <a:ea typeface="Calibri"/>
                <a:cs typeface="Calibri"/>
                <a:sym typeface="Calibri"/>
              </a:rPr>
              <a:t>Presenter 2:</a:t>
            </a:r>
            <a:endParaRPr dirty="0"/>
          </a:p>
          <a:p>
            <a:pPr marL="171450" marR="0" lvl="0" indent="-171450" algn="l" rtl="0">
              <a:lnSpc>
                <a:spcPct val="100000"/>
              </a:lnSpc>
              <a:spcBef>
                <a:spcPts val="0"/>
              </a:spcBef>
              <a:spcAft>
                <a:spcPts val="0"/>
              </a:spcAft>
              <a:buClr>
                <a:schemeClr val="dk1"/>
              </a:buClr>
              <a:buSzPts val="1200"/>
              <a:buFont typeface="Arial"/>
              <a:buChar char="•"/>
            </a:pPr>
            <a:r>
              <a:rPr lang="en-US" sz="1200" dirty="0">
                <a:solidFill>
                  <a:schemeClr val="dk1"/>
                </a:solidFill>
                <a:latin typeface="Calibri"/>
                <a:ea typeface="Calibri"/>
                <a:cs typeface="Calibri"/>
                <a:sym typeface="Calibri"/>
              </a:rPr>
              <a:t>We can assess Welch's leadership style using a variety of different leadership theories and viewpoints. Welch's leadership style is frequently characterized by one notion, transformational leadership. Followers of transformational leaders are inspired and motivated to accomplish great goals. Situational leadership is a different idea that can be used to define Welch's leadership style (Cruz, 2019). Situational leaders modify their style of leadership to fit the circumstances </a:t>
            </a:r>
            <a:r>
              <a:rPr lang="en-US" dirty="0"/>
              <a:t>(</a:t>
            </a:r>
            <a:r>
              <a:rPr lang="en-US" sz="1200" b="0" i="0" dirty="0">
                <a:solidFill>
                  <a:srgbClr val="222222"/>
                </a:solidFill>
                <a:latin typeface="Calibri"/>
                <a:ea typeface="Calibri"/>
                <a:cs typeface="Calibri"/>
                <a:sym typeface="Calibri"/>
              </a:rPr>
              <a:t>dos Santos Pires et </a:t>
            </a:r>
            <a:r>
              <a:rPr lang="en-US" sz="1200" b="0" i="0" dirty="0" err="1">
                <a:solidFill>
                  <a:srgbClr val="222222"/>
                </a:solidFill>
                <a:latin typeface="Calibri"/>
                <a:ea typeface="Calibri"/>
                <a:cs typeface="Calibri"/>
                <a:sym typeface="Calibri"/>
              </a:rPr>
              <a:t>ael</a:t>
            </a:r>
            <a:r>
              <a:rPr lang="en-US" sz="1200" b="0" i="0" dirty="0">
                <a:solidFill>
                  <a:srgbClr val="222222"/>
                </a:solidFill>
                <a:latin typeface="Calibri"/>
                <a:ea typeface="Calibri"/>
                <a:cs typeface="Calibri"/>
                <a:sym typeface="Calibri"/>
              </a:rPr>
              <a:t>., 2021)</a:t>
            </a:r>
            <a:r>
              <a:rPr lang="en-US" sz="1200" dirty="0">
                <a:solidFill>
                  <a:schemeClr val="dk1"/>
                </a:solidFill>
                <a:latin typeface="Calibri"/>
                <a:ea typeface="Calibri"/>
                <a:cs typeface="Calibri"/>
                <a:sym typeface="Calibri"/>
              </a:rPr>
              <a:t>. Finally, charismatic leadership is another way to characterize Welch's leadership style. Strong personal traits exhibited by charismatic leaders inspire and motivate followers </a:t>
            </a:r>
            <a:r>
              <a:rPr lang="en-US" dirty="0"/>
              <a:t>(</a:t>
            </a:r>
            <a:r>
              <a:rPr lang="en-US" dirty="0" err="1"/>
              <a:t>Melsom</a:t>
            </a:r>
            <a:r>
              <a:rPr lang="en-US" dirty="0"/>
              <a:t>, 2020)</a:t>
            </a:r>
            <a:r>
              <a:rPr lang="en-US" sz="1200" dirty="0">
                <a:solidFill>
                  <a:schemeClr val="dk1"/>
                </a:solidFill>
                <a:latin typeface="Calibri"/>
                <a:ea typeface="Calibri"/>
                <a:cs typeface="Calibri"/>
                <a:sym typeface="Calibri"/>
              </a:rPr>
              <a:t>. </a:t>
            </a:r>
            <a:r>
              <a:rPr lang="en-US" dirty="0"/>
              <a:t>While situational leadership adapts leadership approaches based on contextual factors and charismatic leadership enthralls and motivates others through charm and persuasive communication, transformational leadership is a powerful and adaptable style that inspires and empowers followers through a compelling vision </a:t>
            </a:r>
            <a:r>
              <a:rPr lang="en-US" sz="1200" dirty="0">
                <a:solidFill>
                  <a:schemeClr val="dk1"/>
                </a:solidFill>
                <a:latin typeface="Calibri"/>
                <a:ea typeface="Calibri"/>
                <a:cs typeface="Calibri"/>
                <a:sym typeface="Calibri"/>
              </a:rPr>
              <a:t>(</a:t>
            </a:r>
            <a:r>
              <a:rPr lang="en-US" sz="1200" dirty="0" err="1">
                <a:solidFill>
                  <a:schemeClr val="dk1"/>
                </a:solidFill>
                <a:latin typeface="Calibri"/>
                <a:ea typeface="Calibri"/>
                <a:cs typeface="Calibri"/>
                <a:sym typeface="Calibri"/>
              </a:rPr>
              <a:t>Gelles</a:t>
            </a:r>
            <a:r>
              <a:rPr lang="en-US" sz="1200" dirty="0">
                <a:solidFill>
                  <a:schemeClr val="dk1"/>
                </a:solidFill>
                <a:latin typeface="Calibri"/>
                <a:ea typeface="Calibri"/>
                <a:cs typeface="Calibri"/>
                <a:sym typeface="Calibri"/>
              </a:rPr>
              <a:t>, 2022)</a:t>
            </a:r>
            <a:r>
              <a:rPr lang="en-US" dirty="0"/>
              <a:t>.</a:t>
            </a:r>
            <a:endParaRPr dirty="0"/>
          </a:p>
          <a:p>
            <a:pPr marL="171450" marR="0" lvl="0" indent="-95250" algn="l" rtl="0">
              <a:lnSpc>
                <a:spcPct val="100000"/>
              </a:lnSpc>
              <a:spcBef>
                <a:spcPts val="0"/>
              </a:spcBef>
              <a:spcAft>
                <a:spcPts val="0"/>
              </a:spcAft>
              <a:buClr>
                <a:schemeClr val="dk1"/>
              </a:buClr>
              <a:buSzPts val="1200"/>
              <a:buFont typeface="Arial"/>
              <a:buNone/>
            </a:pPr>
            <a:endParaRPr dirty="0"/>
          </a:p>
        </p:txBody>
      </p:sp>
      <p:sp>
        <p:nvSpPr>
          <p:cNvPr id="132" name="Google Shape;132;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None/>
            </a:pPr>
            <a:r>
              <a:rPr lang="en-US" sz="1200">
                <a:solidFill>
                  <a:schemeClr val="dk1"/>
                </a:solidFill>
                <a:latin typeface="Calibri"/>
                <a:ea typeface="Calibri"/>
                <a:cs typeface="Calibri"/>
                <a:sym typeface="Calibri"/>
              </a:rPr>
              <a:t>Welch's management approach </a:t>
            </a:r>
            <a:r>
              <a:rPr lang="en-US"/>
              <a:t>can </a:t>
            </a:r>
            <a:r>
              <a:rPr lang="en-US" sz="1200">
                <a:solidFill>
                  <a:schemeClr val="dk1"/>
                </a:solidFill>
                <a:latin typeface="Calibri"/>
                <a:ea typeface="Calibri"/>
                <a:cs typeface="Calibri"/>
                <a:sym typeface="Calibri"/>
              </a:rPr>
              <a:t>be characterized as transformational because he inspired and encouraged staff to accomplish outstanding goals </a:t>
            </a:r>
            <a:r>
              <a:rPr lang="en-US"/>
              <a:t>(Lohr, 2020)</a:t>
            </a:r>
            <a:r>
              <a:rPr lang="en-US" sz="1200">
                <a:solidFill>
                  <a:schemeClr val="dk1"/>
                </a:solidFill>
                <a:latin typeface="Calibri"/>
                <a:ea typeface="Calibri"/>
                <a:cs typeface="Calibri"/>
                <a:sym typeface="Calibri"/>
              </a:rPr>
              <a:t>. Welch, for instance, urged workers to "be number one or number two in every market we serve." Employees were motivated to work hard and accomplish their objectives by this challenge. Welch also developed a clear vision for GE and energized the workforce by sharing it with them (Cruz, 2019). This vision called on the company to "be the most competitive in the world." Welch conveyed this idea to the staff in a way that gave them a sense of belonging to something exceptional (Gelles, 2022). Finally, Welch gave staff members the tools and encouragement they required to succeed </a:t>
            </a:r>
            <a:r>
              <a:rPr lang="en-US"/>
              <a:t>(Melsom, 2020)</a:t>
            </a:r>
            <a:r>
              <a:rPr lang="en-US" sz="1200">
                <a:solidFill>
                  <a:schemeClr val="dk1"/>
                </a:solidFill>
                <a:latin typeface="Calibri"/>
                <a:ea typeface="Calibri"/>
                <a:cs typeface="Calibri"/>
                <a:sym typeface="Calibri"/>
              </a:rPr>
              <a:t>. This includes giving access to training, career possibilities, and funding.</a:t>
            </a:r>
            <a:endParaRPr/>
          </a:p>
        </p:txBody>
      </p:sp>
      <p:sp>
        <p:nvSpPr>
          <p:cNvPr id="140" name="Google Shape;140;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None/>
            </a:pPr>
            <a:r>
              <a:rPr lang="en-US"/>
              <a:t>T</a:t>
            </a:r>
            <a:r>
              <a:rPr lang="en-US" sz="1200">
                <a:solidFill>
                  <a:schemeClr val="dk1"/>
                </a:solidFill>
                <a:latin typeface="Calibri"/>
                <a:ea typeface="Calibri"/>
                <a:cs typeface="Calibri"/>
                <a:sym typeface="Calibri"/>
              </a:rPr>
              <a:t>here is no one best leadership style, according to the situational leadership philosophy of leadership</a:t>
            </a:r>
            <a:r>
              <a:rPr lang="en-US"/>
              <a:t> as t</a:t>
            </a:r>
            <a:r>
              <a:rPr lang="en-US" sz="1200">
                <a:solidFill>
                  <a:schemeClr val="dk1"/>
                </a:solidFill>
                <a:latin typeface="Calibri"/>
                <a:ea typeface="Calibri"/>
                <a:cs typeface="Calibri"/>
                <a:sym typeface="Calibri"/>
              </a:rPr>
              <a:t>he situation will determine the best leadership approach. Welch's leadership style can be characterized as situational because he modified it to fit the demands of the circumstances (Cruz, 2019). </a:t>
            </a:r>
            <a:r>
              <a:rPr lang="en-US"/>
              <a:t>F</a:t>
            </a:r>
            <a:r>
              <a:rPr lang="en-US" sz="1200">
                <a:solidFill>
                  <a:schemeClr val="dk1"/>
                </a:solidFill>
                <a:latin typeface="Calibri"/>
                <a:ea typeface="Calibri"/>
                <a:cs typeface="Calibri"/>
                <a:sym typeface="Calibri"/>
              </a:rPr>
              <a:t>or </a:t>
            </a:r>
            <a:r>
              <a:rPr lang="en-US"/>
              <a:t>example</a:t>
            </a:r>
            <a:r>
              <a:rPr lang="en-US" sz="1200">
                <a:solidFill>
                  <a:schemeClr val="dk1"/>
                </a:solidFill>
                <a:latin typeface="Calibri"/>
                <a:ea typeface="Calibri"/>
                <a:cs typeface="Calibri"/>
                <a:sym typeface="Calibri"/>
              </a:rPr>
              <a:t>, he was more authoritative with inexperienced or newly hired personnel (Gelles, 2022)</a:t>
            </a:r>
            <a:r>
              <a:rPr lang="en-US"/>
              <a:t> and</a:t>
            </a:r>
            <a:r>
              <a:rPr lang="en-US" sz="1200">
                <a:solidFill>
                  <a:schemeClr val="dk1"/>
                </a:solidFill>
                <a:latin typeface="Calibri"/>
                <a:ea typeface="Calibri"/>
                <a:cs typeface="Calibri"/>
                <a:sym typeface="Calibri"/>
              </a:rPr>
              <a:t> gave them greater direction and assistance. They were able to grow and learn in their professions as a result </a:t>
            </a:r>
            <a:r>
              <a:rPr lang="en-US"/>
              <a:t>(Lohr, 2020)</a:t>
            </a:r>
            <a:r>
              <a:rPr lang="en-US" sz="1200">
                <a:solidFill>
                  <a:schemeClr val="dk1"/>
                </a:solidFill>
                <a:latin typeface="Calibri"/>
                <a:ea typeface="Calibri"/>
                <a:cs typeface="Calibri"/>
                <a:sym typeface="Calibri"/>
              </a:rPr>
              <a:t>. Welch, though, was more able to delegate to competent and experienced workers </a:t>
            </a:r>
            <a:r>
              <a:rPr lang="en-US"/>
              <a:t>(Ossama, 2020)</a:t>
            </a:r>
            <a:r>
              <a:rPr lang="en-US" sz="1200">
                <a:solidFill>
                  <a:schemeClr val="dk1"/>
                </a:solidFill>
                <a:latin typeface="Calibri"/>
                <a:ea typeface="Calibri"/>
                <a:cs typeface="Calibri"/>
                <a:sym typeface="Calibri"/>
              </a:rPr>
              <a:t>.  He increased their level of independence and let them make choices based on the circumstances. Employees were given the freedom to own their work and make choices that benefited the organization </a:t>
            </a:r>
            <a:r>
              <a:rPr lang="en-US"/>
              <a:t>(</a:t>
            </a:r>
            <a:r>
              <a:rPr lang="en-US" b="0" i="0">
                <a:solidFill>
                  <a:srgbClr val="222222"/>
                </a:solidFill>
                <a:latin typeface="Arial"/>
                <a:ea typeface="Arial"/>
                <a:cs typeface="Arial"/>
                <a:sym typeface="Arial"/>
              </a:rPr>
              <a:t>McKenna, 2023)</a:t>
            </a:r>
            <a:r>
              <a:rPr lang="en-US" sz="1200">
                <a:solidFill>
                  <a:schemeClr val="dk1"/>
                </a:solidFill>
                <a:latin typeface="Calibri"/>
                <a:ea typeface="Calibri"/>
                <a:cs typeface="Calibri"/>
                <a:sym typeface="Calibri"/>
              </a:rPr>
              <a:t>.</a:t>
            </a:r>
            <a:r>
              <a:rPr lang="en-US"/>
              <a:t> One of the main elements to Welch's leadership success was his capacity to modify his approach in accordance with the demands of the circumstance (Mees-Buss et al, 2019). Furthermore, Welch was able to develop a more empowered and engaged staff by giving managers liberty and allowing them to make decisions based on the particular situation (Tichy &amp; Charan, 2020).</a:t>
            </a:r>
            <a:endParaRPr/>
          </a:p>
        </p:txBody>
      </p:sp>
      <p:sp>
        <p:nvSpPr>
          <p:cNvPr id="148" name="Google Shape;148;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Welch's leadership style may be understood and assessed using the charismatic leadership theory as a framework </a:t>
            </a:r>
            <a:r>
              <a:rPr lang="en-US"/>
              <a:t>(Ossama, 2020)</a:t>
            </a:r>
            <a:r>
              <a:rPr lang="en-US" sz="1200">
                <a:solidFill>
                  <a:schemeClr val="dk1"/>
                </a:solidFill>
                <a:latin typeface="Calibri"/>
                <a:ea typeface="Calibri"/>
                <a:cs typeface="Calibri"/>
                <a:sym typeface="Calibri"/>
              </a:rPr>
              <a:t>. One of the major elements in Welch's success as a leader was his capacity to uplift and encourage his team (Cruz, 2019). Welch was successful in inspiring employees with his vision for GE and instilling a sense of purpose and enthusiasm in his workforce </a:t>
            </a:r>
            <a:r>
              <a:rPr lang="en-US"/>
              <a:t>(Mees-Buss et al., 2019)</a:t>
            </a:r>
            <a:r>
              <a:rPr lang="en-US" sz="1200">
                <a:solidFill>
                  <a:schemeClr val="dk1"/>
                </a:solidFill>
                <a:latin typeface="Calibri"/>
                <a:ea typeface="Calibri"/>
                <a:cs typeface="Calibri"/>
                <a:sym typeface="Calibri"/>
              </a:rPr>
              <a:t>. He was able to establish a personal connection and trust with his staff members because to his communication skills </a:t>
            </a:r>
            <a:r>
              <a:rPr lang="en-US"/>
              <a:t>(Lohr, 2020)</a:t>
            </a:r>
            <a:r>
              <a:rPr lang="en-US" sz="1200">
                <a:solidFill>
                  <a:schemeClr val="dk1"/>
                </a:solidFill>
                <a:latin typeface="Calibri"/>
                <a:ea typeface="Calibri"/>
                <a:cs typeface="Calibri"/>
                <a:sym typeface="Calibri"/>
              </a:rPr>
              <a:t>. Welch was able to take chances and make choices that were in the best interests of the business because of his self-assurance and empathy (Gelles, 2022).</a:t>
            </a:r>
            <a:endParaRPr/>
          </a:p>
        </p:txBody>
      </p:sp>
      <p:sp>
        <p:nvSpPr>
          <p:cNvPr id="157" name="Google Shape;157;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At GE, innovation and creativity have been significantly impacted by Welch's emphasis on "boundaryless" companies. Welch established a setting where workers from many departments could share ideas and cooperate to find solutions by tearing down organizational silos </a:t>
            </a:r>
            <a:r>
              <a:rPr lang="en-US"/>
              <a:t>(</a:t>
            </a:r>
            <a:r>
              <a:rPr lang="en-US" b="0" i="0">
                <a:solidFill>
                  <a:srgbClr val="222222"/>
                </a:solidFill>
                <a:latin typeface="Arial"/>
                <a:ea typeface="Arial"/>
                <a:cs typeface="Arial"/>
                <a:sym typeface="Arial"/>
              </a:rPr>
              <a:t>McKenna, 2023)</a:t>
            </a:r>
            <a:r>
              <a:rPr lang="en-US" sz="1200">
                <a:solidFill>
                  <a:schemeClr val="dk1"/>
                </a:solidFill>
                <a:latin typeface="Calibri"/>
                <a:ea typeface="Calibri"/>
                <a:cs typeface="Calibri"/>
                <a:sym typeface="Calibri"/>
              </a:rPr>
              <a:t>. As a result, both new products and services were created as well as enhancements to already existing ones (Cruz, 2019). Welch's emphasis on decentralization also provided staff members more autonomy and responsibility, enabling them to take chances and try out novel concepts.</a:t>
            </a:r>
            <a:r>
              <a:rPr lang="en-US"/>
              <a:t> </a:t>
            </a:r>
            <a:r>
              <a:rPr lang="en-US" sz="1200">
                <a:solidFill>
                  <a:schemeClr val="dk1"/>
                </a:solidFill>
                <a:latin typeface="Calibri"/>
                <a:ea typeface="Calibri"/>
                <a:cs typeface="Calibri"/>
                <a:sym typeface="Calibri"/>
              </a:rPr>
              <a:t>This sparked the creation of fresh and creative company models </a:t>
            </a:r>
            <a:r>
              <a:rPr lang="en-US"/>
              <a:t>(Lohr, 2020)</a:t>
            </a:r>
            <a:r>
              <a:rPr lang="en-US" sz="1200">
                <a:solidFill>
                  <a:schemeClr val="dk1"/>
                </a:solidFill>
                <a:latin typeface="Calibri"/>
                <a:ea typeface="Calibri"/>
                <a:cs typeface="Calibri"/>
                <a:sym typeface="Calibri"/>
              </a:rPr>
              <a:t>. Employee invention was rewarded through Welch's performance management system, which promoted a culture of creativity and innovation </a:t>
            </a:r>
            <a:r>
              <a:rPr lang="en-US"/>
              <a:t>(Mees-Buss et al., 2019)</a:t>
            </a:r>
            <a:r>
              <a:rPr lang="en-US" sz="1200">
                <a:solidFill>
                  <a:schemeClr val="dk1"/>
                </a:solidFill>
                <a:latin typeface="Calibri"/>
                <a:ea typeface="Calibri"/>
                <a:cs typeface="Calibri"/>
                <a:sym typeface="Calibri"/>
              </a:rPr>
              <a:t>.</a:t>
            </a:r>
            <a:r>
              <a:rPr lang="en-US"/>
              <a:t> </a:t>
            </a:r>
            <a:r>
              <a:rPr lang="en-US" sz="1200">
                <a:solidFill>
                  <a:schemeClr val="dk1"/>
                </a:solidFill>
                <a:latin typeface="Calibri"/>
                <a:ea typeface="Calibri"/>
                <a:cs typeface="Calibri"/>
                <a:sym typeface="Calibri"/>
              </a:rPr>
              <a:t>Employees become more eager to experiment and take risks as a result of this (Gelles, 2022).</a:t>
            </a:r>
            <a:r>
              <a:rPr lang="en-US"/>
              <a:t> These adjustments led to GE being one of the most inventive businesses in the world (Ossama, 2020).</a:t>
            </a:r>
            <a:endParaRPr/>
          </a:p>
        </p:txBody>
      </p:sp>
      <p:sp>
        <p:nvSpPr>
          <p:cNvPr id="165" name="Google Shape;165;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None/>
            </a:pPr>
            <a:r>
              <a:rPr lang="en-US" dirty="0"/>
              <a:t>W</a:t>
            </a:r>
            <a:r>
              <a:rPr lang="en-US" sz="1200" dirty="0">
                <a:solidFill>
                  <a:schemeClr val="dk1"/>
                </a:solidFill>
                <a:latin typeface="Calibri"/>
                <a:ea typeface="Calibri"/>
                <a:cs typeface="Calibri"/>
                <a:sym typeface="Calibri"/>
              </a:rPr>
              <a:t>elch's leadership at GE was undeniable, as he transformed the company into one of the most successful and innovative companies in the world. His leadership style and management philosophy are still studied by business leaders today. During his tenure, GE's market capitalization grew by over 4,000%, making it one of the most valuable companies globally (Cruz, 2019). Welch's organizational structure was decentralized and boundaryless, allowing the company to be more responsive to customer needs and move quickly to market </a:t>
            </a:r>
            <a:r>
              <a:rPr lang="en-US" dirty="0"/>
              <a:t>(Mees-Buss et al., 2019)</a:t>
            </a:r>
            <a:r>
              <a:rPr lang="en-US" sz="1200" dirty="0">
                <a:solidFill>
                  <a:schemeClr val="dk1"/>
                </a:solidFill>
                <a:latin typeface="Calibri"/>
                <a:ea typeface="Calibri"/>
                <a:cs typeface="Calibri"/>
                <a:sym typeface="Calibri"/>
              </a:rPr>
              <a:t>. His charismatic and demanding leadership style inspired and motivated employees to achieve more than they thought possible </a:t>
            </a:r>
            <a:r>
              <a:rPr lang="en-US" dirty="0"/>
              <a:t>(</a:t>
            </a:r>
            <a:r>
              <a:rPr lang="en-US" dirty="0" err="1"/>
              <a:t>Lohr</a:t>
            </a:r>
            <a:r>
              <a:rPr lang="en-US" dirty="0"/>
              <a:t>, 2020)</a:t>
            </a:r>
            <a:r>
              <a:rPr lang="en-US" sz="1200" dirty="0">
                <a:solidFill>
                  <a:schemeClr val="dk1"/>
                </a:solidFill>
                <a:latin typeface="Calibri"/>
                <a:ea typeface="Calibri"/>
                <a:cs typeface="Calibri"/>
                <a:sym typeface="Calibri"/>
              </a:rPr>
              <a:t>. His management philosophy, known as "boundaryless" organizations, emphasized collaboration, teamwork, and innovation (</a:t>
            </a:r>
            <a:r>
              <a:rPr lang="en-US" sz="1200" dirty="0" err="1">
                <a:solidFill>
                  <a:schemeClr val="dk1"/>
                </a:solidFill>
                <a:latin typeface="Calibri"/>
                <a:ea typeface="Calibri"/>
                <a:cs typeface="Calibri"/>
                <a:sym typeface="Calibri"/>
              </a:rPr>
              <a:t>Gelles</a:t>
            </a:r>
            <a:r>
              <a:rPr lang="en-US" sz="1200" dirty="0">
                <a:solidFill>
                  <a:schemeClr val="dk1"/>
                </a:solidFill>
                <a:latin typeface="Calibri"/>
                <a:ea typeface="Calibri"/>
                <a:cs typeface="Calibri"/>
                <a:sym typeface="Calibri"/>
              </a:rPr>
              <a:t>, 2022). Despite criticisms, Welch's leadership style and management philosophy were largely successful, enabling GE to thrive and become one of the most successful and innovative companies in the world </a:t>
            </a:r>
            <a:r>
              <a:rPr lang="en-US" dirty="0"/>
              <a:t>(</a:t>
            </a:r>
            <a:r>
              <a:rPr lang="en-US" dirty="0" err="1"/>
              <a:t>Ossama</a:t>
            </a:r>
            <a:r>
              <a:rPr lang="en-US" dirty="0"/>
              <a:t>, 2020)</a:t>
            </a:r>
            <a:r>
              <a:rPr lang="en-US" sz="1200" dirty="0">
                <a:solidFill>
                  <a:schemeClr val="dk1"/>
                </a:solidFill>
                <a:latin typeface="Calibri"/>
                <a:ea typeface="Calibri"/>
                <a:cs typeface="Calibri"/>
                <a:sym typeface="Calibri"/>
              </a:rPr>
              <a:t>.</a:t>
            </a:r>
            <a:endParaRPr dirty="0"/>
          </a:p>
        </p:txBody>
      </p:sp>
      <p:sp>
        <p:nvSpPr>
          <p:cNvPr id="173" name="Google Shape;173;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dirty="0">
                <a:solidFill>
                  <a:schemeClr val="dk1"/>
                </a:solidFill>
                <a:latin typeface="Calibri"/>
                <a:ea typeface="Calibri"/>
                <a:cs typeface="Calibri"/>
                <a:sym typeface="Calibri"/>
              </a:rPr>
              <a:t>Welch's demanding manner: Some people felt Welch's demanding manner to be disheartening. He had a reputation for holding workers to a high standard and encouraging them to provide their best effort. Some employees may experience stress and anxiety as a result of this (Cruz, 2019). Welch's emphasis on outcomes: Welch was renowned for his emphasis on outcomes </a:t>
            </a:r>
            <a:r>
              <a:rPr lang="en-US" dirty="0"/>
              <a:t>(</a:t>
            </a:r>
            <a:r>
              <a:rPr lang="en-US" dirty="0" err="1"/>
              <a:t>Ossama</a:t>
            </a:r>
            <a:r>
              <a:rPr lang="en-US" dirty="0"/>
              <a:t>, 2020)</a:t>
            </a:r>
            <a:r>
              <a:rPr lang="en-US" sz="1200" dirty="0">
                <a:solidFill>
                  <a:schemeClr val="dk1"/>
                </a:solidFill>
                <a:latin typeface="Calibri"/>
                <a:ea typeface="Calibri"/>
                <a:cs typeface="Calibri"/>
                <a:sym typeface="Calibri"/>
              </a:rPr>
              <a:t>. He was never satisfied with the performance of the business and was not averse to making difficult choices (</a:t>
            </a:r>
            <a:r>
              <a:rPr lang="en-US" sz="1200" dirty="0" err="1">
                <a:solidFill>
                  <a:schemeClr val="dk1"/>
                </a:solidFill>
                <a:latin typeface="Calibri"/>
                <a:ea typeface="Calibri"/>
                <a:cs typeface="Calibri"/>
                <a:sym typeface="Calibri"/>
              </a:rPr>
              <a:t>Gelles</a:t>
            </a:r>
            <a:r>
              <a:rPr lang="en-US" sz="1200" dirty="0">
                <a:solidFill>
                  <a:schemeClr val="dk1"/>
                </a:solidFill>
                <a:latin typeface="Calibri"/>
                <a:ea typeface="Calibri"/>
                <a:cs typeface="Calibri"/>
                <a:sym typeface="Calibri"/>
              </a:rPr>
              <a:t>, 2022). Welch was occasionally ready to forgo long-term objectives in order to get short-term results, therefore this results-focused mindset could result in short-term thinking </a:t>
            </a:r>
            <a:r>
              <a:rPr lang="en-US" dirty="0"/>
              <a:t>(</a:t>
            </a:r>
            <a:r>
              <a:rPr lang="en-US" dirty="0" err="1"/>
              <a:t>Lohr</a:t>
            </a:r>
            <a:r>
              <a:rPr lang="en-US" dirty="0"/>
              <a:t>, 2020)</a:t>
            </a:r>
            <a:r>
              <a:rPr lang="en-US" sz="1200" dirty="0">
                <a:solidFill>
                  <a:schemeClr val="dk1"/>
                </a:solidFill>
                <a:latin typeface="Calibri"/>
                <a:ea typeface="Calibri"/>
                <a:cs typeface="Calibri"/>
                <a:sym typeface="Calibri"/>
              </a:rPr>
              <a:t>. The "Rank and Yank" method One of the most divisive elements of Welch's management approach was the "Rank and Yank" system </a:t>
            </a:r>
            <a:r>
              <a:rPr lang="en-US" dirty="0"/>
              <a:t>(</a:t>
            </a:r>
            <a:r>
              <a:rPr lang="en-US" b="0" i="0" dirty="0">
                <a:solidFill>
                  <a:srgbClr val="222222"/>
                </a:solidFill>
                <a:latin typeface="Arial"/>
                <a:ea typeface="Arial"/>
                <a:cs typeface="Arial"/>
                <a:sym typeface="Arial"/>
              </a:rPr>
              <a:t>McKenna, 2023)</a:t>
            </a:r>
            <a:r>
              <a:rPr lang="en-US" sz="1200" dirty="0">
                <a:solidFill>
                  <a:schemeClr val="dk1"/>
                </a:solidFill>
                <a:latin typeface="Calibri"/>
                <a:ea typeface="Calibri"/>
                <a:cs typeface="Calibri"/>
                <a:sym typeface="Calibri"/>
              </a:rPr>
              <a:t>. </a:t>
            </a:r>
            <a:endParaRPr dirty="0"/>
          </a:p>
        </p:txBody>
      </p:sp>
      <p:sp>
        <p:nvSpPr>
          <p:cNvPr id="181" name="Google Shape;181;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Empowerment: Welch thought that staff members should have the freedom to make choices and take calculated risks. His "boundaryless" organizational concept, which promoted cooperation and coordination among several divisions, made this clear (Gelles, 2022). Employees felt like they could contribute to the success of the company because Welch empowered them to do so (Cruz, 2019). Decentralization: Under Welch, GE's organizational structure was decentralized, giving staff members more freedom and accountability </a:t>
            </a:r>
            <a:r>
              <a:rPr lang="en-US"/>
              <a:t>(Lohr, 2020)</a:t>
            </a:r>
            <a:r>
              <a:rPr lang="en-US" sz="1200">
                <a:solidFill>
                  <a:schemeClr val="dk1"/>
                </a:solidFill>
                <a:latin typeface="Calibri"/>
                <a:ea typeface="Calibri"/>
                <a:cs typeface="Calibri"/>
                <a:sym typeface="Calibri"/>
              </a:rPr>
              <a:t>. Employees no longer had to wait for senior management approval before making decisions that were beneficial for the organization. In addition, GE was able to respond to client requests more quickly as a result </a:t>
            </a:r>
            <a:r>
              <a:rPr lang="en-US"/>
              <a:t>(Ossama, 2020)</a:t>
            </a:r>
            <a:r>
              <a:rPr lang="en-US" sz="1200">
                <a:solidFill>
                  <a:schemeClr val="dk1"/>
                </a:solidFill>
                <a:latin typeface="Calibri"/>
                <a:ea typeface="Calibri"/>
                <a:cs typeface="Calibri"/>
                <a:sym typeface="Calibri"/>
              </a:rPr>
              <a:t>.</a:t>
            </a:r>
            <a:r>
              <a:rPr lang="en-US"/>
              <a:t> </a:t>
            </a:r>
            <a:r>
              <a:rPr lang="en-US" sz="1200">
                <a:solidFill>
                  <a:schemeClr val="dk1"/>
                </a:solidFill>
                <a:latin typeface="Calibri"/>
                <a:ea typeface="Calibri"/>
                <a:cs typeface="Calibri"/>
                <a:sym typeface="Calibri"/>
              </a:rPr>
              <a:t>Performance management: Welch put in place a strict system of performance management that rewarded workers for productivity and innovation. This system helped to ensure that GE was always hiring and promoting the best employees </a:t>
            </a:r>
            <a:r>
              <a:rPr lang="en-US"/>
              <a:t>(Mees-Buss et al, 2019)</a:t>
            </a:r>
            <a:r>
              <a:rPr lang="en-US" sz="1200">
                <a:solidFill>
                  <a:schemeClr val="dk1"/>
                </a:solidFill>
                <a:latin typeface="Calibri"/>
                <a:ea typeface="Calibri"/>
                <a:cs typeface="Calibri"/>
                <a:sym typeface="Calibri"/>
              </a:rPr>
              <a:t>.</a:t>
            </a:r>
            <a:endParaRPr/>
          </a:p>
        </p:txBody>
      </p:sp>
      <p:sp>
        <p:nvSpPr>
          <p:cNvPr id="189" name="Google Shape;189;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Performance: Welch established a culture at GE that recognized and rewarded individuals for their accomplishments because he thought that performance was the key to success. As a result, the business saw an improvement in production and innovation (Cruz, 2019). When it comes </a:t>
            </a:r>
            <a:r>
              <a:rPr lang="en-US"/>
              <a:t>to</a:t>
            </a:r>
            <a:r>
              <a:rPr lang="en-US" sz="1200">
                <a:solidFill>
                  <a:schemeClr val="dk1"/>
                </a:solidFill>
                <a:latin typeface="Calibri"/>
                <a:ea typeface="Calibri"/>
                <a:cs typeface="Calibri"/>
                <a:sym typeface="Calibri"/>
              </a:rPr>
              <a:t> </a:t>
            </a:r>
            <a:r>
              <a:rPr lang="en-US"/>
              <a:t>a</a:t>
            </a:r>
            <a:r>
              <a:rPr lang="en-US" sz="1200">
                <a:solidFill>
                  <a:schemeClr val="dk1"/>
                </a:solidFill>
                <a:latin typeface="Calibri"/>
                <a:ea typeface="Calibri"/>
                <a:cs typeface="Calibri"/>
                <a:sym typeface="Calibri"/>
              </a:rPr>
              <a:t>ccountability</a:t>
            </a:r>
            <a:r>
              <a:rPr lang="en-US"/>
              <a:t>,</a:t>
            </a:r>
            <a:r>
              <a:rPr lang="en-US" sz="1200">
                <a:solidFill>
                  <a:schemeClr val="dk1"/>
                </a:solidFill>
                <a:latin typeface="Calibri"/>
                <a:ea typeface="Calibri"/>
                <a:cs typeface="Calibri"/>
                <a:sym typeface="Calibri"/>
              </a:rPr>
              <a:t> Welch shared this belief and cultivated an environment at GE where workers were held accountable for their deeds (Gelles, 2022). A more focused and disciplined workforce resulted from this </a:t>
            </a:r>
            <a:r>
              <a:rPr lang="en-US"/>
              <a:t>(Ossama, 2020)</a:t>
            </a:r>
            <a:r>
              <a:rPr lang="en-US" sz="1200">
                <a:solidFill>
                  <a:schemeClr val="dk1"/>
                </a:solidFill>
                <a:latin typeface="Calibri"/>
                <a:ea typeface="Calibri"/>
                <a:cs typeface="Calibri"/>
                <a:sym typeface="Calibri"/>
              </a:rPr>
              <a:t>. Continuous improvement: Welch fostered a culture at GE where people were encouraged to continually look for ways to enhance their work since he believed that it was crucial for success. As a result, the workforce became more inventive and flexible </a:t>
            </a:r>
            <a:r>
              <a:rPr lang="en-US"/>
              <a:t>(Mees-Buss et al., 2019)</a:t>
            </a:r>
            <a:r>
              <a:rPr lang="en-US" sz="1200">
                <a:solidFill>
                  <a:schemeClr val="dk1"/>
                </a:solidFill>
                <a:latin typeface="Calibri"/>
                <a:ea typeface="Calibri"/>
                <a:cs typeface="Calibri"/>
                <a:sym typeface="Calibri"/>
              </a:rPr>
              <a:t>.</a:t>
            </a:r>
            <a:r>
              <a:rPr lang="en-US"/>
              <a:t> </a:t>
            </a:r>
            <a:r>
              <a:rPr lang="en-US" sz="1200">
                <a:solidFill>
                  <a:schemeClr val="dk1"/>
                </a:solidFill>
                <a:latin typeface="Calibri"/>
                <a:ea typeface="Calibri"/>
                <a:cs typeface="Calibri"/>
                <a:sym typeface="Calibri"/>
              </a:rPr>
              <a:t>Overall, Welch's leadership contributed to the development of a performance-driven, accountable, and continuously improving culture at GE </a:t>
            </a:r>
            <a:r>
              <a:rPr lang="en-US"/>
              <a:t>(Tichy &amp; Charan, 2020)</a:t>
            </a:r>
            <a:r>
              <a:rPr lang="en-US" sz="1200">
                <a:solidFill>
                  <a:schemeClr val="dk1"/>
                </a:solidFill>
                <a:latin typeface="Calibri"/>
                <a:ea typeface="Calibri"/>
                <a:cs typeface="Calibri"/>
                <a:sym typeface="Calibri"/>
              </a:rPr>
              <a:t>. </a:t>
            </a:r>
            <a:endParaRPr/>
          </a:p>
        </p:txBody>
      </p:sp>
      <p:sp>
        <p:nvSpPr>
          <p:cNvPr id="197" name="Google Shape;197;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None/>
            </a:pPr>
            <a:r>
              <a:rPr lang="en-US" sz="1200">
                <a:solidFill>
                  <a:schemeClr val="dk1"/>
                </a:solidFill>
                <a:latin typeface="Calibri"/>
                <a:ea typeface="Calibri"/>
                <a:cs typeface="Calibri"/>
                <a:sym typeface="Calibri"/>
              </a:rPr>
              <a:t>Welch had a strict performance management system that was based on the following standards:</a:t>
            </a:r>
            <a:r>
              <a:rPr lang="en-US"/>
              <a:t> </a:t>
            </a:r>
            <a:r>
              <a:rPr lang="en-US" sz="1200">
                <a:solidFill>
                  <a:schemeClr val="dk1"/>
                </a:solidFill>
                <a:latin typeface="Calibri"/>
                <a:ea typeface="Calibri"/>
                <a:cs typeface="Calibri"/>
                <a:sym typeface="Calibri"/>
              </a:rPr>
              <a:t>Performance: Employees' performance was assessed in relation to their goals and objectives (Cruz, 2019)</a:t>
            </a:r>
            <a:r>
              <a:rPr lang="en-US"/>
              <a:t>, e</a:t>
            </a:r>
            <a:r>
              <a:rPr lang="en-US" sz="1200">
                <a:solidFill>
                  <a:schemeClr val="dk1"/>
                </a:solidFill>
                <a:latin typeface="Calibri"/>
                <a:ea typeface="Calibri"/>
                <a:cs typeface="Calibri"/>
                <a:sym typeface="Calibri"/>
              </a:rPr>
              <a:t>mployees' potential for future development and advancement was taken into consideration when evaluating them </a:t>
            </a:r>
            <a:r>
              <a:rPr lang="en-US"/>
              <a:t>(Mees-Buss et al., 2019), l</a:t>
            </a:r>
            <a:r>
              <a:rPr lang="en-US" sz="1200">
                <a:solidFill>
                  <a:schemeClr val="dk1"/>
                </a:solidFill>
                <a:latin typeface="Calibri"/>
                <a:ea typeface="Calibri"/>
                <a:cs typeface="Calibri"/>
                <a:sym typeface="Calibri"/>
              </a:rPr>
              <a:t>eadership qualities: The ability of employees to inspire and motivate others was taken into consideration when evaluating them.</a:t>
            </a:r>
            <a:r>
              <a:rPr lang="en-US"/>
              <a:t> When it comes to t</a:t>
            </a:r>
            <a:r>
              <a:rPr lang="en-US" sz="1200">
                <a:solidFill>
                  <a:schemeClr val="dk1"/>
                </a:solidFill>
                <a:latin typeface="Calibri"/>
                <a:ea typeface="Calibri"/>
                <a:cs typeface="Calibri"/>
                <a:sym typeface="Calibri"/>
              </a:rPr>
              <a:t>alent identification and promotion: Welch used his performance management system to locate and advance GE's top talent </a:t>
            </a:r>
            <a:r>
              <a:rPr lang="en-US"/>
              <a:t>(Ossama, 2020)</a:t>
            </a:r>
            <a:r>
              <a:rPr lang="en-US" sz="1200">
                <a:solidFill>
                  <a:schemeClr val="dk1"/>
                </a:solidFill>
                <a:latin typeface="Calibri"/>
                <a:ea typeface="Calibri"/>
                <a:cs typeface="Calibri"/>
                <a:sym typeface="Calibri"/>
              </a:rPr>
              <a:t>. Additionally, he developed a number of initiatives to support staff members in advancing their professional development. These initiatives comprised: </a:t>
            </a:r>
            <a:r>
              <a:rPr lang="en-US"/>
              <a:t>t</a:t>
            </a:r>
            <a:r>
              <a:rPr lang="en-US" sz="1200">
                <a:solidFill>
                  <a:schemeClr val="dk1"/>
                </a:solidFill>
                <a:latin typeface="Calibri"/>
                <a:ea typeface="Calibri"/>
                <a:cs typeface="Calibri"/>
                <a:sym typeface="Calibri"/>
              </a:rPr>
              <a:t>he GE Leadership Development Center offers educational and professional development opportunities for GE staff members</a:t>
            </a:r>
            <a:r>
              <a:rPr lang="en-US"/>
              <a:t> and t</a:t>
            </a:r>
            <a:r>
              <a:rPr lang="en-US" sz="1200">
                <a:solidFill>
                  <a:schemeClr val="dk1"/>
                </a:solidFill>
                <a:latin typeface="Calibri"/>
                <a:ea typeface="Calibri"/>
                <a:cs typeface="Calibri"/>
                <a:sym typeface="Calibri"/>
              </a:rPr>
              <a:t>he GE Fast Track Program identifies high-potential individuals and offers them expedited career opportunities.</a:t>
            </a:r>
            <a:endParaRPr/>
          </a:p>
        </p:txBody>
      </p:sp>
      <p:sp>
        <p:nvSpPr>
          <p:cNvPr id="205" name="Google Shape;205;p1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2" name="Google Shape;212;p1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100"/>
              <a:buFont typeface="Arial"/>
              <a:buNone/>
            </a:pPr>
            <a:r>
              <a:rPr lang="en-US"/>
              <a:t>Welch's departure: Welch's departure presented GE with a significant hurdle. It was challenging to identify a successor to this charismatic and forward-thinking boss. Business climate was evolving quickly at the time: The business environment was also changing quickly. To navigate these changes and steer the business into the future, GE needed to hire leaders who could adapt (Wessh, 2019). Future leader development: A few years before Welch's departure, GE started to groom and create future leaders. This includes selecting high-potential workers and developing a leadership development program (Cruz, 2019). Bringing in external candidates: To fill some of the top leadership posts, GE also brought in outside applicants (Ossama, 2020). This was considered a means of introducing fresh viewpoints and ideas (Mees-Buss et al, 2019).</a:t>
            </a:r>
            <a:endParaRPr/>
          </a:p>
        </p:txBody>
      </p:sp>
      <p:sp>
        <p:nvSpPr>
          <p:cNvPr id="213" name="Google Shape;213;p1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1100"/>
              <a:buFont typeface="Arial"/>
              <a:buNone/>
            </a:pPr>
            <a:r>
              <a:rPr lang="en-US"/>
              <a:t>Demanding style: Welch had a reputation for being demanding, which some individuals found discouraging. He had a reputation for holding workers to a high standard and encouraging them to provide their best effort. Some employees may experience stress and anxiety as a result of this (Wessh, 2019). Focus on results: Welch was also renowned for his results-driven approach (</a:t>
            </a:r>
            <a:r>
              <a:rPr lang="en-US">
                <a:solidFill>
                  <a:srgbClr val="222222"/>
                </a:solidFill>
                <a:latin typeface="Arial"/>
                <a:ea typeface="Arial"/>
                <a:cs typeface="Arial"/>
                <a:sym typeface="Arial"/>
              </a:rPr>
              <a:t>McKenna, 2023)</a:t>
            </a:r>
            <a:r>
              <a:rPr lang="en-US"/>
              <a:t>. He was never satisfied with the performance of the business and was not averse to making difficult choices (Lohr, 2020). Welch was occasionally ready to forgo long-term objectives in order to get short-term results, therefore this results-focused mindset could result in short-term thinking (Cruz, 2019).</a:t>
            </a:r>
            <a:endParaRPr/>
          </a:p>
          <a:p>
            <a:pPr marL="0" marR="0" lvl="0" indent="0" algn="l" rtl="0">
              <a:lnSpc>
                <a:spcPct val="100000"/>
              </a:lnSpc>
              <a:spcBef>
                <a:spcPts val="0"/>
              </a:spcBef>
              <a:spcAft>
                <a:spcPts val="0"/>
              </a:spcAft>
              <a:buNone/>
            </a:pPr>
            <a:endParaRPr/>
          </a:p>
        </p:txBody>
      </p:sp>
      <p:sp>
        <p:nvSpPr>
          <p:cNvPr id="221" name="Google Shape;221;p1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8" name="Google Shape;228;p1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Welch provided employees more authority and responsibility by decentralizing GE's organizational structure. Employees no longer had to wait for senior management approval before making decisions that were beneficial for the organization </a:t>
            </a:r>
            <a:r>
              <a:rPr lang="en-US"/>
              <a:t>(Wessh, 2019)</a:t>
            </a:r>
            <a:r>
              <a:rPr lang="en-US" sz="1200">
                <a:solidFill>
                  <a:schemeClr val="dk1"/>
                </a:solidFill>
                <a:latin typeface="Calibri"/>
                <a:ea typeface="Calibri"/>
                <a:cs typeface="Calibri"/>
                <a:sym typeface="Calibri"/>
              </a:rPr>
              <a:t>. In addition, GE was able to respond to client requests more quickly as a result (Cruz, 2019). Concentrating on innovation: Welch made significant investments in R&amp;D because he thought that innovation was crucial for success. As a result, new goods and services were created, aiding GE in keeping its competitive advantage </a:t>
            </a:r>
            <a:r>
              <a:rPr lang="en-US"/>
              <a:t>(Lohr, 2020)</a:t>
            </a:r>
            <a:r>
              <a:rPr lang="en-US" sz="1200">
                <a:solidFill>
                  <a:schemeClr val="dk1"/>
                </a:solidFill>
                <a:latin typeface="Calibri"/>
                <a:ea typeface="Calibri"/>
                <a:cs typeface="Calibri"/>
                <a:sym typeface="Calibri"/>
              </a:rPr>
              <a:t>. Purchasing new companies: Welch bought a number of new companies, which enabled GE to enter new markets </a:t>
            </a:r>
            <a:r>
              <a:rPr lang="en-US"/>
              <a:t>(Mees-Buss et al., 2019)</a:t>
            </a:r>
            <a:r>
              <a:rPr lang="en-US" sz="1200">
                <a:solidFill>
                  <a:schemeClr val="dk1"/>
                </a:solidFill>
                <a:latin typeface="Calibri"/>
                <a:ea typeface="Calibri"/>
                <a:cs typeface="Calibri"/>
                <a:sym typeface="Calibri"/>
              </a:rPr>
              <a:t>. GE was able to increase its sales and profits as a result </a:t>
            </a:r>
            <a:r>
              <a:rPr lang="en-US"/>
              <a:t>(</a:t>
            </a:r>
            <a:r>
              <a:rPr lang="en-US" b="0" i="0">
                <a:solidFill>
                  <a:srgbClr val="222222"/>
                </a:solidFill>
                <a:latin typeface="Arial"/>
                <a:ea typeface="Arial"/>
                <a:cs typeface="Arial"/>
                <a:sym typeface="Arial"/>
              </a:rPr>
              <a:t>McKenna, 2023)</a:t>
            </a:r>
            <a:r>
              <a:rPr lang="en-US"/>
              <a:t>. </a:t>
            </a:r>
            <a:r>
              <a:rPr lang="en-US" sz="1200">
                <a:solidFill>
                  <a:schemeClr val="dk1"/>
                </a:solidFill>
                <a:latin typeface="Calibri"/>
                <a:ea typeface="Calibri"/>
                <a:cs typeface="Calibri"/>
                <a:sym typeface="Calibri"/>
              </a:rPr>
              <a:t>Welch also implemented a number of cost-cutting measures, which helped GE to improve its profitability </a:t>
            </a:r>
            <a:r>
              <a:rPr lang="en-US"/>
              <a:t>(Ossama, 2020)</a:t>
            </a:r>
            <a:r>
              <a:rPr lang="en-US" sz="1200">
                <a:solidFill>
                  <a:schemeClr val="dk1"/>
                </a:solidFill>
                <a:latin typeface="Calibri"/>
                <a:ea typeface="Calibri"/>
                <a:cs typeface="Calibri"/>
                <a:sym typeface="Calibri"/>
              </a:rPr>
              <a:t>.</a:t>
            </a:r>
            <a:endParaRPr/>
          </a:p>
        </p:txBody>
      </p:sp>
      <p:sp>
        <p:nvSpPr>
          <p:cNvPr id="229" name="Google Shape;229;p1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6" name="Google Shape;236;p2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Employees' reactions to Welch's leadership style were conflicting. His emphasis on innovation and dedication to talent development were regarded as favorable traits. His exacting manner and the "Rank and Yank" system, however, were viewed as being more dubious </a:t>
            </a:r>
            <a:r>
              <a:rPr lang="en-US"/>
              <a:t>(Ossama, 2020)</a:t>
            </a:r>
            <a:r>
              <a:rPr lang="en-US" sz="1200">
                <a:solidFill>
                  <a:schemeClr val="dk1"/>
                </a:solidFill>
                <a:latin typeface="Calibri"/>
                <a:ea typeface="Calibri"/>
                <a:cs typeface="Calibri"/>
                <a:sym typeface="Calibri"/>
              </a:rPr>
              <a:t>. Under Welch's direction, some staff flourished while others felt demoralized. Shareholders: Owners benefited from Welch's leadership as well </a:t>
            </a:r>
            <a:r>
              <a:rPr lang="en-US"/>
              <a:t>(Wessh, 2019)</a:t>
            </a:r>
            <a:r>
              <a:rPr lang="en-US" sz="1200">
                <a:solidFill>
                  <a:schemeClr val="dk1"/>
                </a:solidFill>
                <a:latin typeface="Calibri"/>
                <a:ea typeface="Calibri"/>
                <a:cs typeface="Calibri"/>
                <a:sym typeface="Calibri"/>
              </a:rPr>
              <a:t>. His emphasis on outcomes and capacity to raise GE's profitability resulted in considerable rises in shareholder value. Some stockholders, however, contended that Welch's emphasis on immediate success came at the expense of long-term expansion </a:t>
            </a:r>
            <a:r>
              <a:rPr lang="en-US"/>
              <a:t>(Lohr, 2020)</a:t>
            </a:r>
            <a:r>
              <a:rPr lang="en-US" sz="1200">
                <a:solidFill>
                  <a:schemeClr val="dk1"/>
                </a:solidFill>
                <a:latin typeface="Calibri"/>
                <a:ea typeface="Calibri"/>
                <a:cs typeface="Calibri"/>
                <a:sym typeface="Calibri"/>
              </a:rPr>
              <a:t>. Customers: Welch's leadership had a favorable effect on clients </a:t>
            </a:r>
            <a:r>
              <a:rPr lang="en-US"/>
              <a:t>(Mees-Buss et al., 2019)</a:t>
            </a:r>
            <a:r>
              <a:rPr lang="en-US" sz="1200">
                <a:solidFill>
                  <a:schemeClr val="dk1"/>
                </a:solidFill>
                <a:latin typeface="Calibri"/>
                <a:ea typeface="Calibri"/>
                <a:cs typeface="Calibri"/>
                <a:sym typeface="Calibri"/>
              </a:rPr>
              <a:t>. His emphasis on innovation resulted in the creation of fresh goods and services that satisfied the needs of customers </a:t>
            </a:r>
            <a:r>
              <a:rPr lang="en-US"/>
              <a:t>(</a:t>
            </a:r>
            <a:r>
              <a:rPr lang="en-US" b="0" i="0">
                <a:solidFill>
                  <a:srgbClr val="222222"/>
                </a:solidFill>
                <a:latin typeface="Arial"/>
                <a:ea typeface="Arial"/>
                <a:cs typeface="Arial"/>
                <a:sym typeface="Arial"/>
              </a:rPr>
              <a:t>McKenna, 2023)</a:t>
            </a:r>
            <a:r>
              <a:rPr lang="en-US" sz="1200">
                <a:solidFill>
                  <a:schemeClr val="dk1"/>
                </a:solidFill>
                <a:latin typeface="Calibri"/>
                <a:ea typeface="Calibri"/>
                <a:cs typeface="Calibri"/>
                <a:sym typeface="Calibri"/>
              </a:rPr>
              <a:t>. </a:t>
            </a:r>
            <a:endParaRPr/>
          </a:p>
        </p:txBody>
      </p:sp>
      <p:sp>
        <p:nvSpPr>
          <p:cNvPr id="237" name="Google Shape;237;p2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 name="Google Shape;243;p2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a:t>Similarities: Focus on innovation: Welch and many modern executives emphasize innovation as a major factor in success and growth. Welch decentralized GE's organizational structure, and many modern CEOs concur that allowing workers more freedom and accountability is a good thing (Wessh, 2019). Performance management: Welch established a strict framework for managing performance, and many modern executives place an emphasis on these factors as well (Jack Welch, 2022). </a:t>
            </a:r>
            <a:endParaRPr/>
          </a:p>
          <a:p>
            <a:pPr marL="0" marR="0" lvl="0" indent="0" algn="l" rtl="0">
              <a:lnSpc>
                <a:spcPct val="100000"/>
              </a:lnSpc>
              <a:spcBef>
                <a:spcPts val="0"/>
              </a:spcBef>
              <a:spcAft>
                <a:spcPts val="0"/>
              </a:spcAft>
              <a:buClr>
                <a:schemeClr val="dk1"/>
              </a:buClr>
              <a:buSzPts val="1200"/>
              <a:buFont typeface="Calibri"/>
              <a:buNone/>
            </a:pPr>
            <a:r>
              <a:rPr lang="en-US"/>
              <a:t>Differences: Demanding leadership: While many modern CEOs are more collaborative and sympathetic, Welch was noted for his demanding leadership (Mees-Buss et al., 2019). "Rank and Yank" system: Welch's "Rank and Yank" system proved divisive, and many modern leaders steer clear of it. Long-term focus: While many modern executives place an emphasis on long-term growth and sustainability, Welch's concentration on short-term outcomes has drawn criticism from some quarters (Tichy &amp; Charan, 2020).</a:t>
            </a:r>
            <a:endParaRPr/>
          </a:p>
        </p:txBody>
      </p:sp>
      <p:sp>
        <p:nvSpPr>
          <p:cNvPr id="244" name="Google Shape;244;p2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2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1" name="Google Shape;251;p2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None/>
            </a:pPr>
            <a:r>
              <a:rPr lang="en-US" sz="1110"/>
              <a:t>Overall, Welch’s leadership had a note of controversy to it due to some of the more extreme forms of management he implemented during his time at GM however it is undeniable that his leadership style, characteristics and management transformed General Motors for the better.</a:t>
            </a:r>
            <a:endParaRPr/>
          </a:p>
        </p:txBody>
      </p:sp>
      <p:sp>
        <p:nvSpPr>
          <p:cNvPr id="252" name="Google Shape;252;p2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23: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7" name="Google Shape;257;p2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25"/>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2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2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7"/>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7"/>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8"/>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28"/>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2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9"/>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29"/>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29"/>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29"/>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2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3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3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3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3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3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3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3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32"/>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32"/>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32"/>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3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3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3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33"/>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33"/>
          <p:cNvSpPr>
            <a:spLocks noGrp="1"/>
          </p:cNvSpPr>
          <p:nvPr>
            <p:ph type="pic" idx="2"/>
          </p:nvPr>
        </p:nvSpPr>
        <p:spPr>
          <a:xfrm>
            <a:off x="1792288" y="612775"/>
            <a:ext cx="5486400" cy="4114800"/>
          </a:xfrm>
          <a:prstGeom prst="rect">
            <a:avLst/>
          </a:prstGeom>
          <a:noFill/>
          <a:ln>
            <a:noFill/>
          </a:ln>
        </p:spPr>
      </p:sp>
      <p:sp>
        <p:nvSpPr>
          <p:cNvPr id="68" name="Google Shape;68;p33"/>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3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3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3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3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34"/>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3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3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3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35"/>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35"/>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3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3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3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2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7"/>
        <p:cNvGrpSpPr/>
        <p:nvPr/>
      </p:nvGrpSpPr>
      <p:grpSpPr>
        <a:xfrm>
          <a:off x="0" y="0"/>
          <a:ext cx="0" cy="0"/>
          <a:chOff x="0" y="0"/>
          <a:chExt cx="0" cy="0"/>
        </a:xfrm>
      </p:grpSpPr>
      <p:sp>
        <p:nvSpPr>
          <p:cNvPr id="88" name="Google Shape;88;p1"/>
          <p:cNvSpPr txBox="1">
            <a:spLocks noGrp="1"/>
          </p:cNvSpPr>
          <p:nvPr>
            <p:ph type="ctrTitle"/>
          </p:nvPr>
        </p:nvSpPr>
        <p:spPr>
          <a:xfrm>
            <a:off x="3441032" y="266990"/>
            <a:ext cx="4674268" cy="1393367"/>
          </a:xfrm>
          <a:prstGeom prst="rect">
            <a:avLst/>
          </a:prstGeom>
          <a:noFill/>
          <a:ln>
            <a:noFill/>
          </a:ln>
        </p:spPr>
        <p:txBody>
          <a:bodyPr spcFirstLastPara="1" wrap="square" lIns="91425" tIns="45700" rIns="91425" bIns="45700" anchor="ctr" anchorCtr="0">
            <a:noAutofit/>
          </a:bodyPr>
          <a:lstStyle/>
          <a:p>
            <a:pPr marL="0" lvl="0" indent="0" rtl="0">
              <a:spcBef>
                <a:spcPts val="0"/>
              </a:spcBef>
              <a:spcAft>
                <a:spcPts val="0"/>
              </a:spcAft>
              <a:buClr>
                <a:schemeClr val="dk1"/>
              </a:buClr>
              <a:buSzPts val="4400"/>
              <a:buFont typeface="Times New Roman"/>
              <a:buNone/>
            </a:pPr>
            <a:r>
              <a:rPr lang="en-US" sz="1800" b="1" dirty="0">
                <a:solidFill>
                  <a:schemeClr val="accent6"/>
                </a:solidFill>
                <a:latin typeface="Times New Roman"/>
                <a:ea typeface="Times New Roman"/>
                <a:cs typeface="Times New Roman"/>
                <a:sym typeface="Times New Roman"/>
              </a:rPr>
              <a:t>LEADERSHIP AND MANAGEMENT, </a:t>
            </a:r>
            <a:br>
              <a:rPr lang="en-US" sz="1800" b="1" dirty="0">
                <a:solidFill>
                  <a:schemeClr val="accent6"/>
                </a:solidFill>
                <a:latin typeface="Times New Roman"/>
                <a:ea typeface="Times New Roman"/>
                <a:cs typeface="Times New Roman"/>
                <a:sym typeface="Times New Roman"/>
              </a:rPr>
            </a:br>
            <a:r>
              <a:rPr lang="en-US" sz="1800" b="1" dirty="0">
                <a:solidFill>
                  <a:schemeClr val="accent6"/>
                </a:solidFill>
                <a:latin typeface="Times New Roman"/>
                <a:ea typeface="Times New Roman"/>
                <a:cs typeface="Times New Roman"/>
                <a:sym typeface="Times New Roman"/>
              </a:rPr>
              <a:t>THEORY AND PRACTICE </a:t>
            </a:r>
            <a:br>
              <a:rPr lang="en-US" sz="1800" b="1" dirty="0">
                <a:solidFill>
                  <a:schemeClr val="accent6"/>
                </a:solidFill>
                <a:latin typeface="Times New Roman"/>
                <a:ea typeface="Times New Roman"/>
                <a:cs typeface="Times New Roman"/>
                <a:sym typeface="Times New Roman"/>
              </a:rPr>
            </a:br>
            <a:br>
              <a:rPr lang="en-US" sz="1800" b="1" dirty="0">
                <a:solidFill>
                  <a:schemeClr val="accent6"/>
                </a:solidFill>
                <a:latin typeface="Times New Roman"/>
                <a:ea typeface="Times New Roman"/>
                <a:cs typeface="Times New Roman"/>
                <a:sym typeface="Times New Roman"/>
              </a:rPr>
            </a:br>
            <a:r>
              <a:rPr lang="en-US" sz="1800" b="1" u="sng" dirty="0">
                <a:solidFill>
                  <a:schemeClr val="tx1"/>
                </a:solidFill>
                <a:latin typeface="Times New Roman"/>
                <a:ea typeface="Times New Roman"/>
                <a:cs typeface="Times New Roman"/>
                <a:sym typeface="Times New Roman"/>
              </a:rPr>
              <a:t>GROUP 4</a:t>
            </a:r>
            <a:endParaRPr sz="1800" u="sng" dirty="0">
              <a:solidFill>
                <a:schemeClr val="tx1"/>
              </a:solidFill>
              <a:latin typeface="Times New Roman"/>
              <a:ea typeface="Times New Roman"/>
              <a:cs typeface="Times New Roman"/>
              <a:sym typeface="Times New Roman"/>
            </a:endParaRPr>
          </a:p>
        </p:txBody>
      </p:sp>
      <p:sp>
        <p:nvSpPr>
          <p:cNvPr id="89" name="Google Shape;89;p1"/>
          <p:cNvSpPr txBox="1"/>
          <p:nvPr/>
        </p:nvSpPr>
        <p:spPr>
          <a:xfrm>
            <a:off x="3441032" y="1937084"/>
            <a:ext cx="6154153" cy="2954625"/>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2000" dirty="0">
                <a:solidFill>
                  <a:schemeClr val="tx1"/>
                </a:solidFill>
                <a:latin typeface="Times New Roman"/>
                <a:ea typeface="Times New Roman"/>
                <a:cs typeface="Times New Roman"/>
                <a:sym typeface="Times New Roman"/>
              </a:rPr>
              <a:t>Students Name:</a:t>
            </a:r>
          </a:p>
          <a:p>
            <a:pPr marL="0" lvl="0" indent="0" algn="l" rtl="0">
              <a:spcBef>
                <a:spcPts val="0"/>
              </a:spcBef>
              <a:spcAft>
                <a:spcPts val="0"/>
              </a:spcAft>
              <a:buNone/>
            </a:pPr>
            <a:r>
              <a:rPr lang="en-US" sz="2000" dirty="0">
                <a:solidFill>
                  <a:schemeClr val="tx1"/>
                </a:solidFill>
                <a:latin typeface="Times New Roman"/>
                <a:ea typeface="Times New Roman"/>
                <a:cs typeface="Times New Roman"/>
                <a:sym typeface="Times New Roman"/>
              </a:rPr>
              <a:t>ANTON MERSINKOV: 2014039</a:t>
            </a:r>
          </a:p>
          <a:p>
            <a:r>
              <a:rPr lang="en-GB" sz="2000" dirty="0">
                <a:solidFill>
                  <a:schemeClr val="tx1"/>
                </a:solidFill>
                <a:latin typeface="Times New Roman" panose="02020603050405020304" pitchFamily="18" charset="0"/>
                <a:cs typeface="Times New Roman" panose="02020603050405020304" pitchFamily="18" charset="0"/>
              </a:rPr>
              <a:t>YORDAN GOSPODINOV: 2020080</a:t>
            </a:r>
          </a:p>
          <a:p>
            <a:r>
              <a:rPr lang="en-GB" sz="2000" dirty="0">
                <a:solidFill>
                  <a:schemeClr val="tx1"/>
                </a:solidFill>
                <a:latin typeface="Times New Roman" panose="02020603050405020304" pitchFamily="18" charset="0"/>
                <a:cs typeface="Times New Roman" panose="02020603050405020304" pitchFamily="18" charset="0"/>
              </a:rPr>
              <a:t>MIGLENA TOTEVA: 2023087</a:t>
            </a:r>
          </a:p>
          <a:p>
            <a:r>
              <a:rPr lang="en-GB" sz="2000" dirty="0">
                <a:solidFill>
                  <a:schemeClr val="tx1"/>
                </a:solidFill>
                <a:latin typeface="Times New Roman" panose="02020603050405020304" pitchFamily="18" charset="0"/>
                <a:cs typeface="Times New Roman" panose="02020603050405020304" pitchFamily="18" charset="0"/>
              </a:rPr>
              <a:t>ILIYA RADICHEV: 2023563</a:t>
            </a:r>
          </a:p>
          <a:p>
            <a:r>
              <a:rPr lang="en-GB" sz="2000" dirty="0">
                <a:solidFill>
                  <a:schemeClr val="tx1"/>
                </a:solidFill>
                <a:latin typeface="Times New Roman" panose="02020603050405020304" pitchFamily="18" charset="0"/>
                <a:cs typeface="Times New Roman" panose="02020603050405020304" pitchFamily="18" charset="0"/>
              </a:rPr>
              <a:t>LACHEZAR NIKOLOV:1916906</a:t>
            </a:r>
          </a:p>
          <a:p>
            <a:pPr marL="0" lvl="0" indent="0" algn="l" rtl="0">
              <a:spcBef>
                <a:spcPts val="0"/>
              </a:spcBef>
              <a:spcAft>
                <a:spcPts val="0"/>
              </a:spcAft>
              <a:buNone/>
            </a:pPr>
            <a:endParaRPr lang="en-US" sz="2000" dirty="0">
              <a:solidFill>
                <a:schemeClr val="tx1"/>
              </a:solidFill>
              <a:latin typeface="Times New Roman"/>
              <a:ea typeface="Times New Roman"/>
              <a:cs typeface="Times New Roman"/>
              <a:sym typeface="Times New Roman"/>
            </a:endParaRPr>
          </a:p>
          <a:p>
            <a:pPr marL="0" lvl="0" indent="0" algn="l" rtl="0">
              <a:spcBef>
                <a:spcPts val="0"/>
              </a:spcBef>
              <a:spcAft>
                <a:spcPts val="0"/>
              </a:spcAft>
              <a:buNone/>
            </a:pPr>
            <a:br>
              <a:rPr lang="en-US" sz="2000" dirty="0">
                <a:solidFill>
                  <a:schemeClr val="tx1"/>
                </a:solidFill>
                <a:latin typeface="Times New Roman"/>
                <a:ea typeface="Times New Roman"/>
                <a:cs typeface="Times New Roman"/>
                <a:sym typeface="Times New Roman"/>
              </a:rPr>
            </a:br>
            <a:r>
              <a:rPr lang="en-US" sz="2000" dirty="0">
                <a:solidFill>
                  <a:schemeClr val="tx1"/>
                </a:solidFill>
                <a:latin typeface="Times New Roman"/>
                <a:ea typeface="Times New Roman"/>
                <a:cs typeface="Times New Roman"/>
                <a:sym typeface="Times New Roman"/>
              </a:rPr>
              <a:t>Lecture: </a:t>
            </a:r>
            <a:r>
              <a:rPr lang="en-GB" sz="2000" b="0" i="0" u="none" strike="noStrike" dirty="0">
                <a:solidFill>
                  <a:schemeClr val="tx1"/>
                </a:solidFill>
                <a:effectLst/>
                <a:latin typeface="Times New Roman" panose="02020603050405020304" pitchFamily="18" charset="0"/>
                <a:cs typeface="Times New Roman" panose="02020603050405020304" pitchFamily="18" charset="0"/>
              </a:rPr>
              <a:t>Laila </a:t>
            </a:r>
            <a:r>
              <a:rPr lang="en-GB" sz="2000" b="0" i="0" u="none" strike="noStrike" dirty="0" err="1">
                <a:solidFill>
                  <a:schemeClr val="tx1"/>
                </a:solidFill>
                <a:effectLst/>
                <a:latin typeface="Times New Roman" panose="02020603050405020304" pitchFamily="18" charset="0"/>
                <a:cs typeface="Times New Roman" panose="02020603050405020304" pitchFamily="18" charset="0"/>
              </a:rPr>
              <a:t>Maazouz</a:t>
            </a:r>
            <a:endParaRPr sz="200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93"/>
        <p:cNvGrpSpPr/>
        <p:nvPr/>
      </p:nvGrpSpPr>
      <p:grpSpPr>
        <a:xfrm>
          <a:off x="0" y="0"/>
          <a:ext cx="0" cy="0"/>
          <a:chOff x="0" y="0"/>
          <a:chExt cx="0" cy="0"/>
        </a:xfrm>
      </p:grpSpPr>
      <p:sp>
        <p:nvSpPr>
          <p:cNvPr id="94" name="Google Shape;94;p2"/>
          <p:cNvSpPr txBox="1">
            <a:spLocks noGrp="1"/>
          </p:cNvSpPr>
          <p:nvPr>
            <p:ph type="title"/>
          </p:nvPr>
        </p:nvSpPr>
        <p:spPr>
          <a:xfrm>
            <a:off x="457200" y="-3"/>
            <a:ext cx="8229600" cy="8961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u="sng">
                <a:solidFill>
                  <a:srgbClr val="E69138"/>
                </a:solidFill>
                <a:latin typeface="Times New Roman"/>
                <a:ea typeface="Times New Roman"/>
                <a:cs typeface="Times New Roman"/>
                <a:sym typeface="Times New Roman"/>
              </a:rPr>
              <a:t>Contents </a:t>
            </a:r>
            <a:endParaRPr b="1" u="sng">
              <a:solidFill>
                <a:srgbClr val="E69138"/>
              </a:solidFill>
              <a:latin typeface="Times New Roman"/>
              <a:ea typeface="Times New Roman"/>
              <a:cs typeface="Times New Roman"/>
              <a:sym typeface="Times New Roman"/>
            </a:endParaRPr>
          </a:p>
        </p:txBody>
      </p:sp>
      <p:sp>
        <p:nvSpPr>
          <p:cNvPr id="95" name="Google Shape;95;p2"/>
          <p:cNvSpPr txBox="1">
            <a:spLocks noGrp="1"/>
          </p:cNvSpPr>
          <p:nvPr>
            <p:ph type="body" idx="1"/>
          </p:nvPr>
        </p:nvSpPr>
        <p:spPr>
          <a:xfrm>
            <a:off x="86850" y="1034800"/>
            <a:ext cx="8970300" cy="5452800"/>
          </a:xfrm>
          <a:prstGeom prst="rect">
            <a:avLst/>
          </a:prstGeom>
          <a:noFill/>
          <a:ln>
            <a:noFill/>
          </a:ln>
        </p:spPr>
        <p:txBody>
          <a:bodyPr spcFirstLastPara="1" wrap="square" lIns="91425" tIns="45700" rIns="91425" bIns="45700" anchor="t" anchorCtr="0">
            <a:noAutofit/>
          </a:bodyPr>
          <a:lstStyle/>
          <a:p>
            <a:pPr marL="0" lvl="0" indent="0" algn="l" rtl="0">
              <a:lnSpc>
                <a:spcPct val="80000"/>
              </a:lnSpc>
              <a:spcBef>
                <a:spcPts val="0"/>
              </a:spcBef>
              <a:spcAft>
                <a:spcPts val="0"/>
              </a:spcAft>
              <a:buSzPts val="523"/>
              <a:buNone/>
            </a:pPr>
            <a:r>
              <a:rPr lang="en-US" sz="1920" b="1" dirty="0"/>
              <a:t>Slide 3</a:t>
            </a:r>
            <a:r>
              <a:rPr lang="en-US" sz="1920" dirty="0"/>
              <a:t> ………. Introduction</a:t>
            </a:r>
            <a:endParaRPr sz="1920" dirty="0"/>
          </a:p>
          <a:p>
            <a:pPr marL="0" lvl="0" indent="0" algn="l" rtl="0">
              <a:lnSpc>
                <a:spcPct val="80000"/>
              </a:lnSpc>
              <a:spcBef>
                <a:spcPts val="304"/>
              </a:spcBef>
              <a:spcAft>
                <a:spcPts val="0"/>
              </a:spcAft>
              <a:buSzPts val="523"/>
              <a:buNone/>
            </a:pPr>
            <a:r>
              <a:rPr lang="en-US" sz="1920" b="1" dirty="0"/>
              <a:t>Slide 4</a:t>
            </a:r>
            <a:r>
              <a:rPr lang="en-US" sz="1920" dirty="0"/>
              <a:t> ………. Jack Welch's Leadership Style</a:t>
            </a:r>
            <a:endParaRPr sz="1920" dirty="0"/>
          </a:p>
          <a:p>
            <a:pPr marL="0" lvl="0" indent="0" algn="l" rtl="0">
              <a:lnSpc>
                <a:spcPct val="80000"/>
              </a:lnSpc>
              <a:spcBef>
                <a:spcPts val="304"/>
              </a:spcBef>
              <a:spcAft>
                <a:spcPts val="0"/>
              </a:spcAft>
              <a:buSzPts val="523"/>
              <a:buNone/>
            </a:pPr>
            <a:r>
              <a:rPr lang="en-US" sz="1920" b="1" dirty="0"/>
              <a:t>Slide 5</a:t>
            </a:r>
            <a:r>
              <a:rPr lang="en-US" sz="1920" dirty="0"/>
              <a:t> ………. Welch's Management Philosophy: "Boundaryless" Organizations</a:t>
            </a:r>
            <a:endParaRPr sz="1920" dirty="0"/>
          </a:p>
          <a:p>
            <a:pPr marL="0" lvl="0" indent="0" algn="l" rtl="0">
              <a:lnSpc>
                <a:spcPct val="80000"/>
              </a:lnSpc>
              <a:spcBef>
                <a:spcPts val="304"/>
              </a:spcBef>
              <a:spcAft>
                <a:spcPts val="0"/>
              </a:spcAft>
              <a:buSzPts val="523"/>
              <a:buNone/>
            </a:pPr>
            <a:r>
              <a:rPr lang="en-US" sz="1920" b="1" dirty="0"/>
              <a:t>Slide 6</a:t>
            </a:r>
            <a:r>
              <a:rPr lang="en-US" sz="1920" dirty="0"/>
              <a:t> ………. Performance Management: "Rank and Yank" System</a:t>
            </a:r>
            <a:endParaRPr sz="1920" dirty="0"/>
          </a:p>
          <a:p>
            <a:pPr marL="0" lvl="0" indent="0" algn="l" rtl="0">
              <a:lnSpc>
                <a:spcPct val="80000"/>
              </a:lnSpc>
              <a:spcBef>
                <a:spcPts val="304"/>
              </a:spcBef>
              <a:spcAft>
                <a:spcPts val="0"/>
              </a:spcAft>
              <a:buSzPts val="523"/>
              <a:buNone/>
            </a:pPr>
            <a:r>
              <a:rPr lang="en-US" sz="1920" b="1" dirty="0"/>
              <a:t>Slide 7</a:t>
            </a:r>
            <a:r>
              <a:rPr lang="en-US" sz="1920" dirty="0"/>
              <a:t> ………. Leadership Theories and Perspectives</a:t>
            </a:r>
            <a:endParaRPr sz="1920" dirty="0"/>
          </a:p>
          <a:p>
            <a:pPr marL="0" lvl="0" indent="0" algn="l" rtl="0">
              <a:lnSpc>
                <a:spcPct val="80000"/>
              </a:lnSpc>
              <a:spcBef>
                <a:spcPts val="304"/>
              </a:spcBef>
              <a:spcAft>
                <a:spcPts val="0"/>
              </a:spcAft>
              <a:buSzPts val="523"/>
              <a:buNone/>
            </a:pPr>
            <a:r>
              <a:rPr lang="en-US" sz="1920" b="1" dirty="0"/>
              <a:t>Slide 8</a:t>
            </a:r>
            <a:r>
              <a:rPr lang="en-US" sz="1920" dirty="0"/>
              <a:t> ………. Evaluating Welch's Leadership through Transformational Leadership Theory</a:t>
            </a:r>
            <a:endParaRPr sz="1920" dirty="0"/>
          </a:p>
          <a:p>
            <a:pPr marL="0" lvl="0" indent="0" algn="l" rtl="0">
              <a:lnSpc>
                <a:spcPct val="80000"/>
              </a:lnSpc>
              <a:spcBef>
                <a:spcPts val="304"/>
              </a:spcBef>
              <a:spcAft>
                <a:spcPts val="0"/>
              </a:spcAft>
              <a:buSzPts val="523"/>
              <a:buNone/>
            </a:pPr>
            <a:r>
              <a:rPr lang="en-US" sz="1920" b="1" dirty="0"/>
              <a:t>Slide 9</a:t>
            </a:r>
            <a:r>
              <a:rPr lang="en-US" sz="1920" dirty="0"/>
              <a:t> ………. Evaluating Welch's Leadership through Situational Leadership Theory</a:t>
            </a:r>
            <a:endParaRPr sz="1920" dirty="0"/>
          </a:p>
          <a:p>
            <a:pPr marL="0" lvl="0" indent="0" algn="l" rtl="0">
              <a:lnSpc>
                <a:spcPct val="80000"/>
              </a:lnSpc>
              <a:spcBef>
                <a:spcPts val="304"/>
              </a:spcBef>
              <a:spcAft>
                <a:spcPts val="0"/>
              </a:spcAft>
              <a:buSzPts val="523"/>
              <a:buNone/>
            </a:pPr>
            <a:r>
              <a:rPr lang="en-US" sz="1920" b="1" dirty="0"/>
              <a:t>Slide 10</a:t>
            </a:r>
            <a:r>
              <a:rPr lang="en-US" sz="1920" dirty="0"/>
              <a:t> ………. Evaluating Welch's Leadership through Charismatic Leadership Theory</a:t>
            </a:r>
            <a:endParaRPr sz="1920" dirty="0"/>
          </a:p>
          <a:p>
            <a:pPr marL="0" lvl="0" indent="0" algn="l" rtl="0">
              <a:lnSpc>
                <a:spcPct val="80000"/>
              </a:lnSpc>
              <a:spcBef>
                <a:spcPts val="304"/>
              </a:spcBef>
              <a:spcAft>
                <a:spcPts val="0"/>
              </a:spcAft>
              <a:buSzPts val="523"/>
              <a:buNone/>
            </a:pPr>
            <a:r>
              <a:rPr lang="en-US" sz="1920" b="1" dirty="0"/>
              <a:t>Slide 11</a:t>
            </a:r>
            <a:r>
              <a:rPr lang="en-US" sz="1920" dirty="0"/>
              <a:t>………. Impact of Welch's Leadership on Innovation and Creativity</a:t>
            </a:r>
            <a:endParaRPr sz="1920" dirty="0"/>
          </a:p>
          <a:p>
            <a:pPr marL="0" lvl="0" indent="0" algn="l" rtl="0">
              <a:lnSpc>
                <a:spcPct val="80000"/>
              </a:lnSpc>
              <a:spcBef>
                <a:spcPts val="304"/>
              </a:spcBef>
              <a:spcAft>
                <a:spcPts val="0"/>
              </a:spcAft>
              <a:buSzPts val="523"/>
              <a:buNone/>
            </a:pPr>
            <a:r>
              <a:rPr lang="en-US" sz="1920" b="1" dirty="0"/>
              <a:t>Slide 12</a:t>
            </a:r>
            <a:r>
              <a:rPr lang="en-US" sz="1920" dirty="0"/>
              <a:t> ………. Welch's Leadership Legacy at GE</a:t>
            </a:r>
            <a:endParaRPr sz="1920" dirty="0"/>
          </a:p>
          <a:p>
            <a:pPr marL="0" lvl="0" indent="0" algn="l" rtl="0">
              <a:lnSpc>
                <a:spcPct val="80000"/>
              </a:lnSpc>
              <a:spcBef>
                <a:spcPts val="304"/>
              </a:spcBef>
              <a:spcAft>
                <a:spcPts val="0"/>
              </a:spcAft>
              <a:buSzPts val="523"/>
              <a:buNone/>
            </a:pPr>
            <a:r>
              <a:rPr lang="en-US" sz="1920" b="1" dirty="0"/>
              <a:t>Slide 13</a:t>
            </a:r>
            <a:r>
              <a:rPr lang="en-US" sz="1920" dirty="0"/>
              <a:t> ………. Criticisms of Welch's Leadership Style</a:t>
            </a:r>
            <a:endParaRPr sz="1920" dirty="0"/>
          </a:p>
          <a:p>
            <a:pPr marL="0" lvl="0" indent="0" algn="l" rtl="0">
              <a:lnSpc>
                <a:spcPct val="80000"/>
              </a:lnSpc>
              <a:spcBef>
                <a:spcPts val="304"/>
              </a:spcBef>
              <a:spcAft>
                <a:spcPts val="0"/>
              </a:spcAft>
              <a:buSzPts val="523"/>
              <a:buNone/>
            </a:pPr>
            <a:r>
              <a:rPr lang="en-US" sz="1920" b="1" dirty="0"/>
              <a:t>Slide 14</a:t>
            </a:r>
            <a:r>
              <a:rPr lang="en-US" sz="1920" dirty="0"/>
              <a:t> ………. Lessons Learned from Welch's Leadership</a:t>
            </a:r>
            <a:endParaRPr sz="1920" dirty="0"/>
          </a:p>
          <a:p>
            <a:pPr marL="0" lvl="0" indent="0" algn="l" rtl="0">
              <a:lnSpc>
                <a:spcPct val="80000"/>
              </a:lnSpc>
              <a:spcBef>
                <a:spcPts val="304"/>
              </a:spcBef>
              <a:spcAft>
                <a:spcPts val="0"/>
              </a:spcAft>
              <a:buSzPts val="523"/>
              <a:buNone/>
            </a:pPr>
            <a:r>
              <a:rPr lang="en-US" sz="1920" b="1" dirty="0"/>
              <a:t>Slide 15.</a:t>
            </a:r>
            <a:r>
              <a:rPr lang="en-US" sz="1920" dirty="0"/>
              <a:t>………. Welch's Leadership and Organizational Culture</a:t>
            </a:r>
            <a:endParaRPr sz="1920" dirty="0"/>
          </a:p>
          <a:p>
            <a:pPr marL="0" lvl="0" indent="0" algn="l" rtl="0">
              <a:lnSpc>
                <a:spcPct val="80000"/>
              </a:lnSpc>
              <a:spcBef>
                <a:spcPts val="304"/>
              </a:spcBef>
              <a:spcAft>
                <a:spcPts val="0"/>
              </a:spcAft>
              <a:buSzPts val="523"/>
              <a:buNone/>
            </a:pPr>
            <a:r>
              <a:rPr lang="en-US" sz="1920" b="1" dirty="0"/>
              <a:t>Slide 16</a:t>
            </a:r>
            <a:r>
              <a:rPr lang="en-US" sz="1920" dirty="0"/>
              <a:t> ………. Welch's Approach to Talent Management</a:t>
            </a:r>
            <a:endParaRPr sz="1920" dirty="0"/>
          </a:p>
          <a:p>
            <a:pPr marL="0" lvl="0" indent="0" algn="l" rtl="0">
              <a:lnSpc>
                <a:spcPct val="80000"/>
              </a:lnSpc>
              <a:spcBef>
                <a:spcPts val="304"/>
              </a:spcBef>
              <a:spcAft>
                <a:spcPts val="0"/>
              </a:spcAft>
              <a:buSzPts val="523"/>
              <a:buNone/>
            </a:pPr>
            <a:r>
              <a:rPr lang="en-US" sz="1920" b="1" dirty="0"/>
              <a:t>Slide 17</a:t>
            </a:r>
            <a:r>
              <a:rPr lang="en-US" sz="1920" dirty="0"/>
              <a:t> ………. Leadership Succession at GE</a:t>
            </a:r>
            <a:endParaRPr sz="1920" dirty="0"/>
          </a:p>
          <a:p>
            <a:pPr marL="0" lvl="0" indent="0" algn="l" rtl="0">
              <a:lnSpc>
                <a:spcPct val="80000"/>
              </a:lnSpc>
              <a:spcBef>
                <a:spcPts val="304"/>
              </a:spcBef>
              <a:spcAft>
                <a:spcPts val="0"/>
              </a:spcAft>
              <a:buSzPts val="523"/>
              <a:buNone/>
            </a:pPr>
            <a:r>
              <a:rPr lang="en-US" sz="1920" b="1" dirty="0"/>
              <a:t>Slide 18</a:t>
            </a:r>
            <a:r>
              <a:rPr lang="en-US" sz="1920" dirty="0"/>
              <a:t> ………. Welch's Leadership and Ethical Considerations</a:t>
            </a:r>
            <a:endParaRPr sz="1920" dirty="0"/>
          </a:p>
          <a:p>
            <a:pPr marL="0" lvl="0" indent="0" algn="l" rtl="0">
              <a:lnSpc>
                <a:spcPct val="80000"/>
              </a:lnSpc>
              <a:spcBef>
                <a:spcPts val="304"/>
              </a:spcBef>
              <a:spcAft>
                <a:spcPts val="0"/>
              </a:spcAft>
              <a:buSzPts val="523"/>
              <a:buNone/>
            </a:pPr>
            <a:r>
              <a:rPr lang="en-US" sz="1920" b="1" dirty="0"/>
              <a:t>Slide 19</a:t>
            </a:r>
            <a:r>
              <a:rPr lang="en-US" sz="1920" dirty="0"/>
              <a:t> ………. Welch's Leadership in a Changing Business Environment</a:t>
            </a:r>
            <a:endParaRPr sz="1920" dirty="0"/>
          </a:p>
          <a:p>
            <a:pPr marL="0" lvl="0" indent="0" algn="l" rtl="0">
              <a:lnSpc>
                <a:spcPct val="80000"/>
              </a:lnSpc>
              <a:spcBef>
                <a:spcPts val="304"/>
              </a:spcBef>
              <a:spcAft>
                <a:spcPts val="0"/>
              </a:spcAft>
              <a:buSzPts val="523"/>
              <a:buNone/>
            </a:pPr>
            <a:r>
              <a:rPr lang="en-US" sz="1920" b="1" dirty="0"/>
              <a:t>Slide 20</a:t>
            </a:r>
            <a:r>
              <a:rPr lang="en-US" sz="1920" dirty="0"/>
              <a:t> ………. Welch's Leadership Impact on Stakeholders</a:t>
            </a:r>
            <a:endParaRPr sz="1920" dirty="0"/>
          </a:p>
          <a:p>
            <a:pPr marL="0" lvl="0" indent="0" algn="l" rtl="0">
              <a:lnSpc>
                <a:spcPct val="80000"/>
              </a:lnSpc>
              <a:spcBef>
                <a:spcPts val="304"/>
              </a:spcBef>
              <a:spcAft>
                <a:spcPts val="0"/>
              </a:spcAft>
              <a:buSzPts val="523"/>
              <a:buNone/>
            </a:pPr>
            <a:r>
              <a:rPr lang="en-US" sz="1920" b="1" dirty="0"/>
              <a:t>Slide 21</a:t>
            </a:r>
            <a:r>
              <a:rPr lang="en-US" sz="1920" dirty="0"/>
              <a:t> ………. Comparison of Welch's Leadership with Contemporary Leaders</a:t>
            </a:r>
            <a:endParaRPr sz="1920" dirty="0"/>
          </a:p>
          <a:p>
            <a:pPr marL="0" lvl="0" indent="0" algn="l" rtl="0">
              <a:lnSpc>
                <a:spcPct val="80000"/>
              </a:lnSpc>
              <a:spcBef>
                <a:spcPts val="304"/>
              </a:spcBef>
              <a:spcAft>
                <a:spcPts val="0"/>
              </a:spcAft>
              <a:buSzPts val="523"/>
              <a:buNone/>
            </a:pPr>
            <a:r>
              <a:rPr lang="en-US" sz="1920" b="1" dirty="0"/>
              <a:t>Slide 22</a:t>
            </a:r>
            <a:r>
              <a:rPr lang="en-US" sz="1920" dirty="0"/>
              <a:t> ………. Conclusion</a:t>
            </a:r>
            <a:endParaRPr sz="192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00"/>
        <p:cNvGrpSpPr/>
        <p:nvPr/>
      </p:nvGrpSpPr>
      <p:grpSpPr>
        <a:xfrm>
          <a:off x="0" y="0"/>
          <a:ext cx="0" cy="0"/>
          <a:chOff x="0" y="0"/>
          <a:chExt cx="0" cy="0"/>
        </a:xfrm>
      </p:grpSpPr>
      <p:sp>
        <p:nvSpPr>
          <p:cNvPr id="101" name="Google Shape;101;p3"/>
          <p:cNvSpPr txBox="1">
            <a:spLocks noGrp="1"/>
          </p:cNvSpPr>
          <p:nvPr>
            <p:ph type="title"/>
          </p:nvPr>
        </p:nvSpPr>
        <p:spPr>
          <a:xfrm>
            <a:off x="457200" y="2"/>
            <a:ext cx="8229600" cy="10146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Times New Roman"/>
              <a:buNone/>
            </a:pPr>
            <a:r>
              <a:rPr lang="en-US" b="1" u="sng">
                <a:latin typeface="Times New Roman"/>
                <a:ea typeface="Times New Roman"/>
                <a:cs typeface="Times New Roman"/>
                <a:sym typeface="Times New Roman"/>
              </a:rPr>
              <a:t>Introduction</a:t>
            </a:r>
            <a:r>
              <a:rPr lang="en-US" b="1">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sp>
        <p:nvSpPr>
          <p:cNvPr id="102" name="Google Shape;102;p3"/>
          <p:cNvSpPr txBox="1">
            <a:spLocks noGrp="1"/>
          </p:cNvSpPr>
          <p:nvPr>
            <p:ph type="body" idx="1"/>
          </p:nvPr>
        </p:nvSpPr>
        <p:spPr>
          <a:xfrm>
            <a:off x="457200" y="1343800"/>
            <a:ext cx="7848600" cy="4526100"/>
          </a:xfrm>
          <a:prstGeom prst="rect">
            <a:avLst/>
          </a:prstGeom>
          <a:noFill/>
          <a:ln>
            <a:noFill/>
          </a:ln>
        </p:spPr>
        <p:txBody>
          <a:bodyPr spcFirstLastPara="1" wrap="square" lIns="91425" tIns="45700" rIns="91425" bIns="45700" anchor="t" anchorCtr="0">
            <a:normAutofit fontScale="70000" lnSpcReduction="10000"/>
          </a:bodyPr>
          <a:lstStyle/>
          <a:p>
            <a:pPr marL="342900" lvl="0" indent="-327660" algn="just" rtl="0">
              <a:lnSpc>
                <a:spcPct val="150000"/>
              </a:lnSpc>
              <a:spcBef>
                <a:spcPts val="0"/>
              </a:spcBef>
              <a:spcAft>
                <a:spcPts val="0"/>
              </a:spcAft>
              <a:buClr>
                <a:schemeClr val="dk1"/>
              </a:buClr>
              <a:buSzPct val="100000"/>
              <a:buChar char="•"/>
            </a:pPr>
            <a:r>
              <a:rPr lang="en-US">
                <a:latin typeface="Times New Roman"/>
                <a:ea typeface="Times New Roman"/>
                <a:cs typeface="Times New Roman"/>
                <a:sym typeface="Times New Roman"/>
              </a:rPr>
              <a:t>Jack Welch served as the CEO of GE from 1981 to 2001 - a period of </a:t>
            </a:r>
            <a:r>
              <a:rPr lang="en-US" b="1">
                <a:solidFill>
                  <a:schemeClr val="lt1"/>
                </a:solidFill>
                <a:latin typeface="Times New Roman"/>
                <a:ea typeface="Times New Roman"/>
                <a:cs typeface="Times New Roman"/>
                <a:sym typeface="Times New Roman"/>
              </a:rPr>
              <a:t>tremendous expansion</a:t>
            </a:r>
            <a:r>
              <a:rPr lang="en-US">
                <a:latin typeface="Times New Roman"/>
                <a:ea typeface="Times New Roman"/>
                <a:cs typeface="Times New Roman"/>
                <a:sym typeface="Times New Roman"/>
              </a:rPr>
              <a:t> and </a:t>
            </a:r>
            <a:r>
              <a:rPr lang="en-US" b="1">
                <a:solidFill>
                  <a:schemeClr val="lt1"/>
                </a:solidFill>
                <a:latin typeface="Times New Roman"/>
                <a:ea typeface="Times New Roman"/>
                <a:cs typeface="Times New Roman"/>
                <a:sym typeface="Times New Roman"/>
              </a:rPr>
              <a:t>prosperity </a:t>
            </a:r>
            <a:r>
              <a:rPr lang="en-US" i="1">
                <a:latin typeface="Times New Roman"/>
                <a:ea typeface="Times New Roman"/>
                <a:cs typeface="Times New Roman"/>
                <a:sym typeface="Times New Roman"/>
              </a:rPr>
              <a:t>(</a:t>
            </a:r>
            <a:r>
              <a:rPr lang="en-US" sz="3200" b="0" i="1">
                <a:solidFill>
                  <a:srgbClr val="222222"/>
                </a:solidFill>
                <a:latin typeface="Calibri"/>
                <a:ea typeface="Calibri"/>
                <a:cs typeface="Calibri"/>
                <a:sym typeface="Calibri"/>
              </a:rPr>
              <a:t>Mees-Buss, Welch </a:t>
            </a:r>
            <a:r>
              <a:rPr lang="en-US" sz="3200" i="1">
                <a:solidFill>
                  <a:srgbClr val="222222"/>
                </a:solidFill>
                <a:latin typeface="Calibri"/>
                <a:ea typeface="Calibri"/>
                <a:cs typeface="Calibri"/>
                <a:sym typeface="Calibri"/>
              </a:rPr>
              <a:t>and</a:t>
            </a:r>
            <a:r>
              <a:rPr lang="en-US" sz="3200" b="0" i="1">
                <a:solidFill>
                  <a:srgbClr val="222222"/>
                </a:solidFill>
                <a:latin typeface="Calibri"/>
                <a:ea typeface="Calibri"/>
                <a:cs typeface="Calibri"/>
                <a:sym typeface="Calibri"/>
              </a:rPr>
              <a:t> Westney, 2019)</a:t>
            </a:r>
            <a:endParaRPr/>
          </a:p>
          <a:p>
            <a:pPr marL="342900" lvl="0" indent="-327660" algn="just" rtl="0">
              <a:lnSpc>
                <a:spcPct val="150000"/>
              </a:lnSpc>
              <a:spcBef>
                <a:spcPts val="448"/>
              </a:spcBef>
              <a:spcAft>
                <a:spcPts val="0"/>
              </a:spcAft>
              <a:buClr>
                <a:schemeClr val="dk1"/>
              </a:buClr>
              <a:buSzPct val="100000"/>
              <a:buChar char="•"/>
            </a:pPr>
            <a:r>
              <a:rPr lang="en-US">
                <a:latin typeface="Times New Roman"/>
                <a:ea typeface="Times New Roman"/>
                <a:cs typeface="Times New Roman"/>
                <a:sym typeface="Times New Roman"/>
              </a:rPr>
              <a:t>Transformed GE into one of the most valuable corporations in the world, with its market valuation increasing by more than 4,000%.</a:t>
            </a:r>
            <a:endParaRPr/>
          </a:p>
          <a:p>
            <a:pPr marL="342900" lvl="0" indent="-327660" algn="just" rtl="0">
              <a:lnSpc>
                <a:spcPct val="150000"/>
              </a:lnSpc>
              <a:spcBef>
                <a:spcPts val="448"/>
              </a:spcBef>
              <a:spcAft>
                <a:spcPts val="0"/>
              </a:spcAft>
              <a:buClr>
                <a:schemeClr val="dk1"/>
              </a:buClr>
              <a:buSzPct val="100000"/>
              <a:buChar char="•"/>
            </a:pPr>
            <a:r>
              <a:rPr lang="en-US">
                <a:latin typeface="Times New Roman"/>
                <a:ea typeface="Times New Roman"/>
                <a:cs typeface="Times New Roman"/>
                <a:sym typeface="Times New Roman"/>
              </a:rPr>
              <a:t>Considered an </a:t>
            </a:r>
            <a:r>
              <a:rPr lang="en-US" b="1">
                <a:solidFill>
                  <a:schemeClr val="lt1"/>
                </a:solidFill>
                <a:latin typeface="Times New Roman"/>
                <a:ea typeface="Times New Roman"/>
                <a:cs typeface="Times New Roman"/>
                <a:sym typeface="Times New Roman"/>
              </a:rPr>
              <a:t>influential leader</a:t>
            </a:r>
            <a:r>
              <a:rPr lang="en-US">
                <a:latin typeface="Times New Roman"/>
                <a:ea typeface="Times New Roman"/>
                <a:cs typeface="Times New Roman"/>
                <a:sym typeface="Times New Roman"/>
              </a:rPr>
              <a:t> of the 20th century </a:t>
            </a:r>
            <a:r>
              <a:rPr lang="en-US" i="1">
                <a:latin typeface="Times New Roman"/>
                <a:ea typeface="Times New Roman"/>
                <a:cs typeface="Times New Roman"/>
                <a:sym typeface="Times New Roman"/>
              </a:rPr>
              <a:t>(Northouse, 2021)</a:t>
            </a:r>
            <a:endParaRPr i="1"/>
          </a:p>
          <a:p>
            <a:pPr marL="342900" lvl="0" indent="-327660" algn="just" rtl="0">
              <a:lnSpc>
                <a:spcPct val="150000"/>
              </a:lnSpc>
              <a:spcBef>
                <a:spcPts val="448"/>
              </a:spcBef>
              <a:spcAft>
                <a:spcPts val="0"/>
              </a:spcAft>
              <a:buClr>
                <a:schemeClr val="dk1"/>
              </a:buClr>
              <a:buSzPct val="100000"/>
              <a:buChar char="•"/>
            </a:pPr>
            <a:r>
              <a:rPr lang="en-US">
                <a:latin typeface="Times New Roman"/>
                <a:ea typeface="Times New Roman"/>
                <a:cs typeface="Times New Roman"/>
                <a:sym typeface="Times New Roman"/>
              </a:rPr>
              <a:t>Presentation will examine the effectiveness of theories and viewpoints linked to Welch's leadership </a:t>
            </a:r>
            <a:r>
              <a:rPr lang="en-US" i="1">
                <a:latin typeface="Times New Roman"/>
                <a:ea typeface="Times New Roman"/>
                <a:cs typeface="Times New Roman"/>
                <a:sym typeface="Times New Roman"/>
              </a:rPr>
              <a:t>(Northouse, 2021)</a:t>
            </a:r>
            <a:endParaRPr i="1"/>
          </a:p>
        </p:txBody>
      </p:sp>
      <p:pic>
        <p:nvPicPr>
          <p:cNvPr id="103" name="Google Shape;103;p3"/>
          <p:cNvPicPr preferRelativeResize="0"/>
          <p:nvPr/>
        </p:nvPicPr>
        <p:blipFill rotWithShape="1">
          <a:blip r:embed="rId3">
            <a:alphaModFix/>
          </a:blip>
          <a:srcRect b="10730"/>
          <a:stretch/>
        </p:blipFill>
        <p:spPr>
          <a:xfrm>
            <a:off x="6720850" y="4694900"/>
            <a:ext cx="2423150" cy="21631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08"/>
        <p:cNvGrpSpPr/>
        <p:nvPr/>
      </p:nvGrpSpPr>
      <p:grpSpPr>
        <a:xfrm>
          <a:off x="0" y="0"/>
          <a:ext cx="0" cy="0"/>
          <a:chOff x="0" y="0"/>
          <a:chExt cx="0" cy="0"/>
        </a:xfrm>
      </p:grpSpPr>
      <p:sp>
        <p:nvSpPr>
          <p:cNvPr id="109" name="Google Shape;109;p4"/>
          <p:cNvSpPr txBox="1">
            <a:spLocks noGrp="1"/>
          </p:cNvSpPr>
          <p:nvPr>
            <p:ph type="title"/>
          </p:nvPr>
        </p:nvSpPr>
        <p:spPr>
          <a:xfrm>
            <a:off x="329700" y="163025"/>
            <a:ext cx="8484600" cy="1200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b="1" u="sng">
                <a:solidFill>
                  <a:schemeClr val="lt1"/>
                </a:solidFill>
                <a:latin typeface="Times New Roman"/>
                <a:ea typeface="Times New Roman"/>
                <a:cs typeface="Times New Roman"/>
                <a:sym typeface="Times New Roman"/>
              </a:rPr>
              <a:t>Jack Welch's Leadership Style</a:t>
            </a:r>
            <a:endParaRPr b="1" u="sng">
              <a:solidFill>
                <a:schemeClr val="lt1"/>
              </a:solidFill>
              <a:latin typeface="Times New Roman"/>
              <a:ea typeface="Times New Roman"/>
              <a:cs typeface="Times New Roman"/>
              <a:sym typeface="Times New Roman"/>
            </a:endParaRPr>
          </a:p>
        </p:txBody>
      </p:sp>
      <p:sp>
        <p:nvSpPr>
          <p:cNvPr id="110" name="Google Shape;110;p4"/>
          <p:cNvSpPr txBox="1">
            <a:spLocks noGrp="1"/>
          </p:cNvSpPr>
          <p:nvPr>
            <p:ph type="body" idx="1"/>
          </p:nvPr>
        </p:nvSpPr>
        <p:spPr>
          <a:xfrm>
            <a:off x="276975" y="1467000"/>
            <a:ext cx="4866600" cy="5391000"/>
          </a:xfrm>
          <a:prstGeom prst="rect">
            <a:avLst/>
          </a:prstGeom>
          <a:noFill/>
          <a:ln>
            <a:noFill/>
          </a:ln>
        </p:spPr>
        <p:txBody>
          <a:bodyPr spcFirstLastPara="1" wrap="square" lIns="91425" tIns="45700" rIns="91425" bIns="45700" anchor="t" anchorCtr="0">
            <a:normAutofit/>
          </a:bodyPr>
          <a:lstStyle/>
          <a:p>
            <a:pPr marL="342900" lvl="0" indent="-297180" algn="l" rtl="0">
              <a:lnSpc>
                <a:spcPct val="150000"/>
              </a:lnSpc>
              <a:spcBef>
                <a:spcPts val="0"/>
              </a:spcBef>
              <a:spcAft>
                <a:spcPts val="0"/>
              </a:spcAft>
              <a:buClr>
                <a:schemeClr val="dk1"/>
              </a:buClr>
              <a:buSzPts val="2000"/>
              <a:buFont typeface="Times New Roman"/>
              <a:buChar char="•"/>
            </a:pPr>
            <a:r>
              <a:rPr lang="en-US" sz="2000">
                <a:latin typeface="Times New Roman"/>
                <a:ea typeface="Times New Roman"/>
                <a:cs typeface="Times New Roman"/>
                <a:sym typeface="Times New Roman"/>
              </a:rPr>
              <a:t>Charismatic and demanding: Jack Welch moved his followers </a:t>
            </a:r>
            <a:endParaRPr sz="2000">
              <a:latin typeface="Times New Roman"/>
              <a:ea typeface="Times New Roman"/>
              <a:cs typeface="Times New Roman"/>
              <a:sym typeface="Times New Roman"/>
            </a:endParaRPr>
          </a:p>
          <a:p>
            <a:pPr marL="342900" lvl="0" indent="-297180" algn="l" rtl="0">
              <a:lnSpc>
                <a:spcPct val="150000"/>
              </a:lnSpc>
              <a:spcBef>
                <a:spcPts val="544"/>
              </a:spcBef>
              <a:spcAft>
                <a:spcPts val="0"/>
              </a:spcAft>
              <a:buClr>
                <a:schemeClr val="dk1"/>
              </a:buClr>
              <a:buSzPts val="2000"/>
              <a:buChar char="•"/>
            </a:pPr>
            <a:r>
              <a:rPr lang="en-US" sz="2000">
                <a:latin typeface="Times New Roman"/>
                <a:ea typeface="Times New Roman"/>
                <a:cs typeface="Times New Roman"/>
                <a:sym typeface="Times New Roman"/>
              </a:rPr>
              <a:t>Believed in the potential of </a:t>
            </a:r>
            <a:r>
              <a:rPr lang="en-US" sz="2000" b="1">
                <a:solidFill>
                  <a:schemeClr val="lt1"/>
                </a:solidFill>
                <a:latin typeface="Times New Roman"/>
                <a:ea typeface="Times New Roman"/>
                <a:cs typeface="Times New Roman"/>
                <a:sym typeface="Times New Roman"/>
              </a:rPr>
              <a:t>decentralization </a:t>
            </a:r>
            <a:r>
              <a:rPr lang="en-US" sz="2000">
                <a:latin typeface="Times New Roman"/>
                <a:ea typeface="Times New Roman"/>
                <a:cs typeface="Times New Roman"/>
                <a:sym typeface="Times New Roman"/>
              </a:rPr>
              <a:t>and flattened hierarchy, whilst focused on fostering </a:t>
            </a:r>
            <a:r>
              <a:rPr lang="en-US" sz="2000" b="1">
                <a:solidFill>
                  <a:schemeClr val="lt1"/>
                </a:solidFill>
                <a:latin typeface="Times New Roman"/>
                <a:ea typeface="Times New Roman"/>
                <a:cs typeface="Times New Roman"/>
                <a:sym typeface="Times New Roman"/>
              </a:rPr>
              <a:t>risk-taking</a:t>
            </a:r>
            <a:r>
              <a:rPr lang="en-US" sz="2000">
                <a:latin typeface="Times New Roman"/>
                <a:ea typeface="Times New Roman"/>
                <a:cs typeface="Times New Roman"/>
                <a:sym typeface="Times New Roman"/>
              </a:rPr>
              <a:t> and pushing individuals to achieve more </a:t>
            </a:r>
            <a:r>
              <a:rPr lang="en-US" sz="2000" i="1">
                <a:latin typeface="Times New Roman"/>
                <a:ea typeface="Times New Roman"/>
                <a:cs typeface="Times New Roman"/>
                <a:sym typeface="Times New Roman"/>
              </a:rPr>
              <a:t>(Northouse, 2021)</a:t>
            </a:r>
            <a:r>
              <a:rPr lang="en-US" sz="2000">
                <a:latin typeface="Times New Roman"/>
                <a:ea typeface="Times New Roman"/>
                <a:cs typeface="Times New Roman"/>
                <a:sym typeface="Times New Roman"/>
              </a:rPr>
              <a:t> </a:t>
            </a:r>
            <a:endParaRPr sz="2000">
              <a:latin typeface="Times New Roman"/>
              <a:ea typeface="Times New Roman"/>
              <a:cs typeface="Times New Roman"/>
              <a:sym typeface="Times New Roman"/>
            </a:endParaRPr>
          </a:p>
          <a:p>
            <a:pPr marL="342900" lvl="0" indent="-297180" algn="l" rtl="0">
              <a:lnSpc>
                <a:spcPct val="150000"/>
              </a:lnSpc>
              <a:spcBef>
                <a:spcPts val="544"/>
              </a:spcBef>
              <a:spcAft>
                <a:spcPts val="0"/>
              </a:spcAft>
              <a:buClr>
                <a:schemeClr val="dk1"/>
              </a:buClr>
              <a:buSzPts val="2000"/>
              <a:buChar char="•"/>
            </a:pPr>
            <a:r>
              <a:rPr lang="en-US" sz="2000">
                <a:latin typeface="Times New Roman"/>
                <a:ea typeface="Times New Roman"/>
                <a:cs typeface="Times New Roman"/>
                <a:sym typeface="Times New Roman"/>
              </a:rPr>
              <a:t>Implemented a strict performance management system </a:t>
            </a:r>
            <a:r>
              <a:rPr lang="en-US" sz="2000" i="1">
                <a:latin typeface="Times New Roman"/>
                <a:ea typeface="Times New Roman"/>
                <a:cs typeface="Times New Roman"/>
                <a:sym typeface="Times New Roman"/>
              </a:rPr>
              <a:t>(</a:t>
            </a:r>
            <a:r>
              <a:rPr lang="en-US" sz="2000" i="1">
                <a:solidFill>
                  <a:srgbClr val="222222"/>
                </a:solidFill>
                <a:latin typeface="Times New Roman"/>
                <a:ea typeface="Times New Roman"/>
                <a:cs typeface="Times New Roman"/>
                <a:sym typeface="Times New Roman"/>
              </a:rPr>
              <a:t>Binyamin et al., 2020)</a:t>
            </a:r>
            <a:endParaRPr sz="2000" i="1">
              <a:latin typeface="Times New Roman"/>
              <a:ea typeface="Times New Roman"/>
              <a:cs typeface="Times New Roman"/>
              <a:sym typeface="Times New Roman"/>
            </a:endParaRPr>
          </a:p>
        </p:txBody>
      </p:sp>
      <p:pic>
        <p:nvPicPr>
          <p:cNvPr id="111" name="Google Shape;111;p4"/>
          <p:cNvPicPr preferRelativeResize="0"/>
          <p:nvPr/>
        </p:nvPicPr>
        <p:blipFill rotWithShape="1">
          <a:blip r:embed="rId3">
            <a:alphaModFix/>
          </a:blip>
          <a:srcRect l="14612" t="12294" r="16847" b="11953"/>
          <a:stretch/>
        </p:blipFill>
        <p:spPr>
          <a:xfrm>
            <a:off x="5395400" y="2214025"/>
            <a:ext cx="3225250" cy="3564761"/>
          </a:xfrm>
          <a:prstGeom prst="rect">
            <a:avLst/>
          </a:prstGeom>
          <a:noFill/>
          <a:ln>
            <a:noFill/>
          </a:ln>
        </p:spPr>
      </p:pic>
      <p:pic>
        <p:nvPicPr>
          <p:cNvPr id="112" name="Google Shape;112;p4"/>
          <p:cNvPicPr preferRelativeResize="0"/>
          <p:nvPr/>
        </p:nvPicPr>
        <p:blipFill rotWithShape="1">
          <a:blip r:embed="rId4">
            <a:alphaModFix/>
          </a:blip>
          <a:srcRect l="16922"/>
          <a:stretch/>
        </p:blipFill>
        <p:spPr>
          <a:xfrm rot="-310490">
            <a:off x="6089701" y="2801863"/>
            <a:ext cx="1984803" cy="238907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17"/>
        <p:cNvGrpSpPr/>
        <p:nvPr/>
      </p:nvGrpSpPr>
      <p:grpSpPr>
        <a:xfrm>
          <a:off x="0" y="0"/>
          <a:ext cx="0" cy="0"/>
          <a:chOff x="0" y="0"/>
          <a:chExt cx="0" cy="0"/>
        </a:xfrm>
      </p:grpSpPr>
      <p:sp>
        <p:nvSpPr>
          <p:cNvPr id="118" name="Google Shape;118;p5"/>
          <p:cNvSpPr txBox="1">
            <a:spLocks noGrp="1"/>
          </p:cNvSpPr>
          <p:nvPr>
            <p:ph type="title"/>
          </p:nvPr>
        </p:nvSpPr>
        <p:spPr>
          <a:xfrm>
            <a:off x="0" y="274650"/>
            <a:ext cx="91440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4400"/>
              <a:buFont typeface="Times New Roman"/>
              <a:buNone/>
            </a:pPr>
            <a:r>
              <a:rPr lang="en-US" b="1" u="sng">
                <a:solidFill>
                  <a:srgbClr val="E69138"/>
                </a:solidFill>
                <a:latin typeface="Times New Roman"/>
                <a:ea typeface="Times New Roman"/>
                <a:cs typeface="Times New Roman"/>
                <a:sym typeface="Times New Roman"/>
              </a:rPr>
              <a:t>Welch's Management Philosophy: "Boundaryless" Organizations</a:t>
            </a:r>
            <a:endParaRPr b="1" u="sng">
              <a:solidFill>
                <a:srgbClr val="E69138"/>
              </a:solidFill>
              <a:latin typeface="Times New Roman"/>
              <a:ea typeface="Times New Roman"/>
              <a:cs typeface="Times New Roman"/>
              <a:sym typeface="Times New Roman"/>
            </a:endParaRPr>
          </a:p>
        </p:txBody>
      </p:sp>
      <p:sp>
        <p:nvSpPr>
          <p:cNvPr id="119" name="Google Shape;119;p5"/>
          <p:cNvSpPr txBox="1">
            <a:spLocks noGrp="1"/>
          </p:cNvSpPr>
          <p:nvPr>
            <p:ph type="body" idx="1"/>
          </p:nvPr>
        </p:nvSpPr>
        <p:spPr>
          <a:xfrm>
            <a:off x="4327250" y="1791450"/>
            <a:ext cx="4484700" cy="4676100"/>
          </a:xfrm>
          <a:prstGeom prst="rect">
            <a:avLst/>
          </a:prstGeom>
          <a:noFill/>
          <a:ln>
            <a:noFill/>
          </a:ln>
        </p:spPr>
        <p:txBody>
          <a:bodyPr spcFirstLastPara="1" wrap="square" lIns="91425" tIns="45700" rIns="91425" bIns="45700" anchor="t" anchorCtr="0">
            <a:normAutofit lnSpcReduction="10000"/>
          </a:bodyPr>
          <a:lstStyle/>
          <a:p>
            <a:pPr marL="342900" lvl="0" indent="-279400" algn="l" rtl="0">
              <a:lnSpc>
                <a:spcPct val="150000"/>
              </a:lnSpc>
              <a:spcBef>
                <a:spcPts val="0"/>
              </a:spcBef>
              <a:spcAft>
                <a:spcPts val="0"/>
              </a:spcAft>
              <a:buClr>
                <a:schemeClr val="dk1"/>
              </a:buClr>
              <a:buSzPts val="2200"/>
              <a:buChar char="•"/>
            </a:pPr>
            <a:r>
              <a:rPr lang="en-US" sz="2200">
                <a:latin typeface="Times New Roman"/>
                <a:ea typeface="Times New Roman"/>
                <a:cs typeface="Times New Roman"/>
                <a:sym typeface="Times New Roman"/>
              </a:rPr>
              <a:t>Traditional bureaucratic and hierarchical institutions hamper </a:t>
            </a:r>
            <a:r>
              <a:rPr lang="en-US" sz="2200" b="1">
                <a:solidFill>
                  <a:srgbClr val="FFFFFF"/>
                </a:solidFill>
                <a:latin typeface="Times New Roman"/>
                <a:ea typeface="Times New Roman"/>
                <a:cs typeface="Times New Roman"/>
                <a:sym typeface="Times New Roman"/>
              </a:rPr>
              <a:t>creativity</a:t>
            </a:r>
            <a:r>
              <a:rPr lang="en-US" sz="2200">
                <a:latin typeface="Times New Roman"/>
                <a:ea typeface="Times New Roman"/>
                <a:cs typeface="Times New Roman"/>
                <a:sym typeface="Times New Roman"/>
              </a:rPr>
              <a:t> &amp; </a:t>
            </a:r>
            <a:r>
              <a:rPr lang="en-US" sz="2200" b="1">
                <a:solidFill>
                  <a:srgbClr val="FFFFFF"/>
                </a:solidFill>
                <a:latin typeface="Times New Roman"/>
                <a:ea typeface="Times New Roman"/>
                <a:cs typeface="Times New Roman"/>
                <a:sym typeface="Times New Roman"/>
              </a:rPr>
              <a:t>innovation</a:t>
            </a:r>
            <a:endParaRPr sz="2200" b="1">
              <a:solidFill>
                <a:srgbClr val="FFFFFF"/>
              </a:solidFill>
              <a:latin typeface="Times New Roman"/>
              <a:ea typeface="Times New Roman"/>
              <a:cs typeface="Times New Roman"/>
              <a:sym typeface="Times New Roman"/>
            </a:endParaRPr>
          </a:p>
          <a:p>
            <a:pPr marL="342900" lvl="0" indent="-279400" algn="l" rtl="0">
              <a:lnSpc>
                <a:spcPct val="150000"/>
              </a:lnSpc>
              <a:spcBef>
                <a:spcPts val="64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Reorganized GE's organizational structure by simplifying the hierarchy and removing silos</a:t>
            </a:r>
            <a:endParaRPr sz="2200">
              <a:latin typeface="Times New Roman"/>
              <a:ea typeface="Times New Roman"/>
              <a:cs typeface="Times New Roman"/>
              <a:sym typeface="Times New Roman"/>
            </a:endParaRPr>
          </a:p>
          <a:p>
            <a:pPr marL="342900" lvl="0" indent="-279400" algn="l" rtl="0">
              <a:lnSpc>
                <a:spcPct val="150000"/>
              </a:lnSpc>
              <a:spcBef>
                <a:spcPts val="64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Welch promoted </a:t>
            </a:r>
            <a:r>
              <a:rPr lang="en-US" sz="2200" b="1">
                <a:solidFill>
                  <a:srgbClr val="FFFFFF"/>
                </a:solidFill>
                <a:latin typeface="Times New Roman"/>
                <a:ea typeface="Times New Roman"/>
                <a:cs typeface="Times New Roman"/>
                <a:sym typeface="Times New Roman"/>
              </a:rPr>
              <a:t>cooperation</a:t>
            </a:r>
            <a:r>
              <a:rPr lang="en-US" sz="2200">
                <a:latin typeface="Times New Roman"/>
                <a:ea typeface="Times New Roman"/>
                <a:cs typeface="Times New Roman"/>
                <a:sym typeface="Times New Roman"/>
              </a:rPr>
              <a:t> and </a:t>
            </a:r>
            <a:r>
              <a:rPr lang="en-US" sz="2200" b="1">
                <a:solidFill>
                  <a:schemeClr val="lt1"/>
                </a:solidFill>
                <a:latin typeface="Times New Roman"/>
                <a:ea typeface="Times New Roman"/>
                <a:cs typeface="Times New Roman"/>
                <a:sym typeface="Times New Roman"/>
              </a:rPr>
              <a:t>coordination</a:t>
            </a:r>
            <a:r>
              <a:rPr lang="en-US" sz="2200">
                <a:latin typeface="Times New Roman"/>
                <a:ea typeface="Times New Roman"/>
                <a:cs typeface="Times New Roman"/>
                <a:sym typeface="Times New Roman"/>
              </a:rPr>
              <a:t> between various business units </a:t>
            </a:r>
            <a:r>
              <a:rPr lang="en-US" sz="2200" i="1">
                <a:latin typeface="Times New Roman"/>
                <a:ea typeface="Times New Roman"/>
                <a:cs typeface="Times New Roman"/>
                <a:sym typeface="Times New Roman"/>
              </a:rPr>
              <a:t>(Melsom, 2020)</a:t>
            </a:r>
            <a:endParaRPr sz="2200" i="1">
              <a:latin typeface="Times New Roman"/>
              <a:ea typeface="Times New Roman"/>
              <a:cs typeface="Times New Roman"/>
              <a:sym typeface="Times New Roman"/>
            </a:endParaRPr>
          </a:p>
        </p:txBody>
      </p:sp>
      <p:pic>
        <p:nvPicPr>
          <p:cNvPr id="120" name="Google Shape;120;p5"/>
          <p:cNvPicPr preferRelativeResize="0"/>
          <p:nvPr/>
        </p:nvPicPr>
        <p:blipFill>
          <a:blip r:embed="rId3">
            <a:alphaModFix/>
          </a:blip>
          <a:stretch>
            <a:fillRect/>
          </a:stretch>
        </p:blipFill>
        <p:spPr>
          <a:xfrm>
            <a:off x="82950" y="2661037"/>
            <a:ext cx="4405375" cy="29369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25"/>
        <p:cNvGrpSpPr/>
        <p:nvPr/>
      </p:nvGrpSpPr>
      <p:grpSpPr>
        <a:xfrm>
          <a:off x="0" y="0"/>
          <a:ext cx="0" cy="0"/>
          <a:chOff x="0" y="0"/>
          <a:chExt cx="0" cy="0"/>
        </a:xfrm>
      </p:grpSpPr>
      <p:sp>
        <p:nvSpPr>
          <p:cNvPr id="126" name="Google Shape;126;p6"/>
          <p:cNvSpPr txBox="1">
            <a:spLocks noGrp="1"/>
          </p:cNvSpPr>
          <p:nvPr>
            <p:ph type="title"/>
          </p:nvPr>
        </p:nvSpPr>
        <p:spPr>
          <a:xfrm>
            <a:off x="3813000" y="289300"/>
            <a:ext cx="5331000" cy="36966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SzPts val="4400"/>
              <a:buFont typeface="Times New Roman"/>
              <a:buNone/>
            </a:pPr>
            <a:r>
              <a:rPr lang="en-US" sz="5000" b="1" u="sng">
                <a:solidFill>
                  <a:schemeClr val="lt1"/>
                </a:solidFill>
                <a:latin typeface="Times New Roman"/>
                <a:ea typeface="Times New Roman"/>
                <a:cs typeface="Times New Roman"/>
                <a:sym typeface="Times New Roman"/>
              </a:rPr>
              <a:t>Performance Management: </a:t>
            </a:r>
            <a:r>
              <a:rPr lang="en-US" sz="5000" b="1" u="sng">
                <a:solidFill>
                  <a:srgbClr val="0B5394"/>
                </a:solidFill>
                <a:latin typeface="Times New Roman"/>
                <a:ea typeface="Times New Roman"/>
                <a:cs typeface="Times New Roman"/>
                <a:sym typeface="Times New Roman"/>
              </a:rPr>
              <a:t>"Rank and Yank"</a:t>
            </a:r>
            <a:r>
              <a:rPr lang="en-US" sz="5000" b="1" u="sng">
                <a:solidFill>
                  <a:schemeClr val="lt1"/>
                </a:solidFill>
                <a:latin typeface="Times New Roman"/>
                <a:ea typeface="Times New Roman"/>
                <a:cs typeface="Times New Roman"/>
                <a:sym typeface="Times New Roman"/>
              </a:rPr>
              <a:t> System</a:t>
            </a:r>
            <a:endParaRPr sz="5000" u="sng">
              <a:solidFill>
                <a:schemeClr val="lt1"/>
              </a:solidFill>
              <a:latin typeface="Times New Roman"/>
              <a:ea typeface="Times New Roman"/>
              <a:cs typeface="Times New Roman"/>
              <a:sym typeface="Times New Roman"/>
            </a:endParaRPr>
          </a:p>
        </p:txBody>
      </p:sp>
      <p:sp>
        <p:nvSpPr>
          <p:cNvPr id="127" name="Google Shape;127;p6"/>
          <p:cNvSpPr txBox="1">
            <a:spLocks noGrp="1"/>
          </p:cNvSpPr>
          <p:nvPr>
            <p:ph type="body" idx="1"/>
          </p:nvPr>
        </p:nvSpPr>
        <p:spPr>
          <a:xfrm>
            <a:off x="457200" y="368700"/>
            <a:ext cx="4114800" cy="6120600"/>
          </a:xfrm>
          <a:prstGeom prst="rect">
            <a:avLst/>
          </a:prstGeom>
          <a:noFill/>
          <a:ln>
            <a:noFill/>
          </a:ln>
        </p:spPr>
        <p:txBody>
          <a:bodyPr spcFirstLastPara="1" wrap="square" lIns="91425" tIns="45700" rIns="91425" bIns="45700" anchor="t" anchorCtr="0">
            <a:normAutofit/>
          </a:bodyPr>
          <a:lstStyle/>
          <a:p>
            <a:pPr marL="342900" lvl="0" indent="-309880" algn="l" rtl="0">
              <a:lnSpc>
                <a:spcPct val="150000"/>
              </a:lnSpc>
              <a:spcBef>
                <a:spcPts val="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Managers were required to rank employees based on </a:t>
            </a:r>
            <a:r>
              <a:rPr lang="en-US" sz="2200" b="1">
                <a:solidFill>
                  <a:schemeClr val="lt1"/>
                </a:solidFill>
                <a:latin typeface="Times New Roman"/>
                <a:ea typeface="Times New Roman"/>
                <a:cs typeface="Times New Roman"/>
                <a:sym typeface="Times New Roman"/>
              </a:rPr>
              <a:t>performance </a:t>
            </a:r>
            <a:endParaRPr sz="2200" b="1">
              <a:solidFill>
                <a:schemeClr val="lt1"/>
              </a:solidFill>
              <a:latin typeface="Times New Roman"/>
              <a:ea typeface="Times New Roman"/>
              <a:cs typeface="Times New Roman"/>
              <a:sym typeface="Times New Roman"/>
            </a:endParaRPr>
          </a:p>
          <a:p>
            <a:pPr marL="342900" lvl="0" indent="-309880" algn="l" rtl="0">
              <a:lnSpc>
                <a:spcPct val="150000"/>
              </a:lnSpc>
              <a:spcBef>
                <a:spcPts val="544"/>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Bottom 10% of employees were dismissed from the organization</a:t>
            </a:r>
            <a:endParaRPr sz="2200">
              <a:latin typeface="Times New Roman"/>
              <a:ea typeface="Times New Roman"/>
              <a:cs typeface="Times New Roman"/>
              <a:sym typeface="Times New Roman"/>
            </a:endParaRPr>
          </a:p>
          <a:p>
            <a:pPr marL="342900" lvl="0" indent="-309880" algn="l" rtl="0">
              <a:lnSpc>
                <a:spcPct val="150000"/>
              </a:lnSpc>
              <a:spcBef>
                <a:spcPts val="544"/>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System was </a:t>
            </a:r>
            <a:r>
              <a:rPr lang="en-US" sz="2200" b="1">
                <a:solidFill>
                  <a:schemeClr val="lt1"/>
                </a:solidFill>
                <a:latin typeface="Times New Roman"/>
                <a:ea typeface="Times New Roman"/>
                <a:cs typeface="Times New Roman"/>
                <a:sym typeface="Times New Roman"/>
              </a:rPr>
              <a:t>controversial</a:t>
            </a:r>
            <a:r>
              <a:rPr lang="en-US" sz="2200">
                <a:latin typeface="Times New Roman"/>
                <a:ea typeface="Times New Roman"/>
                <a:cs typeface="Times New Roman"/>
                <a:sym typeface="Times New Roman"/>
              </a:rPr>
              <a:t>, but effective (Armstrong, 2019).</a:t>
            </a:r>
            <a:endParaRPr sz="2200">
              <a:latin typeface="Times New Roman"/>
              <a:ea typeface="Times New Roman"/>
              <a:cs typeface="Times New Roman"/>
              <a:sym typeface="Times New Roman"/>
            </a:endParaRPr>
          </a:p>
          <a:p>
            <a:pPr marL="342900" lvl="0" indent="-309880" algn="l" rtl="0">
              <a:lnSpc>
                <a:spcPct val="150000"/>
              </a:lnSpc>
              <a:spcBef>
                <a:spcPts val="544"/>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The system facilitated competition but piled </a:t>
            </a:r>
            <a:r>
              <a:rPr lang="en-US" sz="2200" b="1">
                <a:solidFill>
                  <a:schemeClr val="lt1"/>
                </a:solidFill>
                <a:latin typeface="Times New Roman"/>
                <a:ea typeface="Times New Roman"/>
                <a:cs typeface="Times New Roman"/>
                <a:sym typeface="Times New Roman"/>
              </a:rPr>
              <a:t>pressure</a:t>
            </a:r>
            <a:r>
              <a:rPr lang="en-US" sz="2200">
                <a:latin typeface="Times New Roman"/>
                <a:ea typeface="Times New Roman"/>
                <a:cs typeface="Times New Roman"/>
                <a:sym typeface="Times New Roman"/>
              </a:rPr>
              <a:t> on employees </a:t>
            </a:r>
            <a:endParaRPr sz="2200">
              <a:latin typeface="Times New Roman"/>
              <a:ea typeface="Times New Roman"/>
              <a:cs typeface="Times New Roman"/>
              <a:sym typeface="Times New Roman"/>
            </a:endParaRPr>
          </a:p>
        </p:txBody>
      </p:sp>
      <p:pic>
        <p:nvPicPr>
          <p:cNvPr id="128" name="Google Shape;128;p6"/>
          <p:cNvPicPr preferRelativeResize="0"/>
          <p:nvPr/>
        </p:nvPicPr>
        <p:blipFill rotWithShape="1">
          <a:blip r:embed="rId3">
            <a:alphaModFix/>
          </a:blip>
          <a:srcRect t="18214" r="9698" b="17148"/>
          <a:stretch/>
        </p:blipFill>
        <p:spPr>
          <a:xfrm>
            <a:off x="4885625" y="3810000"/>
            <a:ext cx="4258375" cy="30480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33"/>
        <p:cNvGrpSpPr/>
        <p:nvPr/>
      </p:nvGrpSpPr>
      <p:grpSpPr>
        <a:xfrm>
          <a:off x="0" y="0"/>
          <a:ext cx="0" cy="0"/>
          <a:chOff x="0" y="0"/>
          <a:chExt cx="0" cy="0"/>
        </a:xfrm>
      </p:grpSpPr>
      <p:sp>
        <p:nvSpPr>
          <p:cNvPr id="134" name="Google Shape;134;p7"/>
          <p:cNvSpPr txBox="1">
            <a:spLocks noGrp="1"/>
          </p:cNvSpPr>
          <p:nvPr>
            <p:ph type="title"/>
          </p:nvPr>
        </p:nvSpPr>
        <p:spPr>
          <a:xfrm>
            <a:off x="0" y="890125"/>
            <a:ext cx="3678000" cy="27000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4400"/>
              <a:buFont typeface="Times New Roman"/>
              <a:buNone/>
            </a:pPr>
            <a:r>
              <a:rPr lang="en-US" sz="5000" b="1" u="sng">
                <a:solidFill>
                  <a:srgbClr val="E69138"/>
                </a:solidFill>
                <a:latin typeface="Times New Roman"/>
                <a:ea typeface="Times New Roman"/>
                <a:cs typeface="Times New Roman"/>
                <a:sym typeface="Times New Roman"/>
              </a:rPr>
              <a:t>Leadership Theories and Perspectives</a:t>
            </a:r>
            <a:endParaRPr sz="5000" u="sng">
              <a:solidFill>
                <a:srgbClr val="E69138"/>
              </a:solidFill>
              <a:latin typeface="Times New Roman"/>
              <a:ea typeface="Times New Roman"/>
              <a:cs typeface="Times New Roman"/>
              <a:sym typeface="Times New Roman"/>
            </a:endParaRPr>
          </a:p>
        </p:txBody>
      </p:sp>
      <p:sp>
        <p:nvSpPr>
          <p:cNvPr id="135" name="Google Shape;135;p7"/>
          <p:cNvSpPr txBox="1">
            <a:spLocks noGrp="1"/>
          </p:cNvSpPr>
          <p:nvPr>
            <p:ph type="body" idx="1"/>
          </p:nvPr>
        </p:nvSpPr>
        <p:spPr>
          <a:xfrm>
            <a:off x="3678000" y="1058700"/>
            <a:ext cx="5299500" cy="4740600"/>
          </a:xfrm>
          <a:prstGeom prst="rect">
            <a:avLst/>
          </a:prstGeom>
          <a:noFill/>
          <a:ln>
            <a:noFill/>
          </a:ln>
        </p:spPr>
        <p:txBody>
          <a:bodyPr spcFirstLastPara="1" wrap="square" lIns="91425" tIns="45700" rIns="91425" bIns="45700" anchor="t" anchorCtr="0">
            <a:normAutofit lnSpcReduction="10000"/>
          </a:bodyPr>
          <a:lstStyle/>
          <a:p>
            <a:pPr marL="342900" lvl="0" indent="-325120" algn="l" rtl="0">
              <a:lnSpc>
                <a:spcPct val="150000"/>
              </a:lnSpc>
              <a:spcBef>
                <a:spcPts val="0"/>
              </a:spcBef>
              <a:spcAft>
                <a:spcPts val="0"/>
              </a:spcAft>
              <a:buClr>
                <a:schemeClr val="dk1"/>
              </a:buClr>
              <a:buSzPts val="2200"/>
              <a:buChar char="•"/>
            </a:pPr>
            <a:r>
              <a:rPr lang="en-US" sz="2200">
                <a:latin typeface="Times New Roman"/>
                <a:ea typeface="Times New Roman"/>
                <a:cs typeface="Times New Roman"/>
                <a:sym typeface="Times New Roman"/>
              </a:rPr>
              <a:t>Transformational leadership promotes </a:t>
            </a:r>
            <a:r>
              <a:rPr lang="en-US" sz="2200" b="1">
                <a:solidFill>
                  <a:schemeClr val="lt1"/>
                </a:solidFill>
                <a:latin typeface="Times New Roman"/>
                <a:ea typeface="Times New Roman"/>
                <a:cs typeface="Times New Roman"/>
                <a:sym typeface="Times New Roman"/>
              </a:rPr>
              <a:t>personal development</a:t>
            </a:r>
            <a:r>
              <a:rPr lang="en-US" sz="2200">
                <a:latin typeface="Times New Roman"/>
                <a:ea typeface="Times New Roman"/>
                <a:cs typeface="Times New Roman"/>
                <a:sym typeface="Times New Roman"/>
              </a:rPr>
              <a:t> and</a:t>
            </a:r>
            <a:r>
              <a:rPr lang="en-US" sz="2200" b="1">
                <a:solidFill>
                  <a:schemeClr val="lt1"/>
                </a:solidFill>
                <a:latin typeface="Times New Roman"/>
                <a:ea typeface="Times New Roman"/>
                <a:cs typeface="Times New Roman"/>
                <a:sym typeface="Times New Roman"/>
              </a:rPr>
              <a:t> motivation</a:t>
            </a:r>
            <a:r>
              <a:rPr lang="en-US" sz="2200">
                <a:latin typeface="Times New Roman"/>
                <a:ea typeface="Times New Roman"/>
                <a:cs typeface="Times New Roman"/>
                <a:sym typeface="Times New Roman"/>
              </a:rPr>
              <a:t> </a:t>
            </a:r>
            <a:r>
              <a:rPr lang="en-US" sz="2200" i="1">
                <a:latin typeface="Times New Roman"/>
                <a:ea typeface="Times New Roman"/>
                <a:cs typeface="Times New Roman"/>
                <a:sym typeface="Times New Roman"/>
              </a:rPr>
              <a:t>(dos Santos Pires et al, 2021)</a:t>
            </a:r>
            <a:endParaRPr sz="2200" i="1">
              <a:latin typeface="Times New Roman"/>
              <a:ea typeface="Times New Roman"/>
              <a:cs typeface="Times New Roman"/>
              <a:sym typeface="Times New Roman"/>
            </a:endParaRPr>
          </a:p>
          <a:p>
            <a:pPr marL="342900" lvl="0" indent="-325120" algn="l" rtl="0">
              <a:lnSpc>
                <a:spcPct val="150000"/>
              </a:lnSpc>
              <a:spcBef>
                <a:spcPts val="496"/>
              </a:spcBef>
              <a:spcAft>
                <a:spcPts val="0"/>
              </a:spcAft>
              <a:buClr>
                <a:schemeClr val="dk1"/>
              </a:buClr>
              <a:buSzPts val="2200"/>
              <a:buChar char="•"/>
            </a:pPr>
            <a:r>
              <a:rPr lang="en-US" sz="2200">
                <a:latin typeface="Times New Roman"/>
                <a:ea typeface="Times New Roman"/>
                <a:cs typeface="Times New Roman"/>
                <a:sym typeface="Times New Roman"/>
              </a:rPr>
              <a:t>Situational Leadership styles emphasize customizing approach to </a:t>
            </a:r>
            <a:r>
              <a:rPr lang="en-US" sz="2200" b="1">
                <a:solidFill>
                  <a:schemeClr val="lt1"/>
                </a:solidFill>
                <a:latin typeface="Times New Roman"/>
                <a:ea typeface="Times New Roman"/>
                <a:cs typeface="Times New Roman"/>
                <a:sym typeface="Times New Roman"/>
              </a:rPr>
              <a:t>followers' demands</a:t>
            </a:r>
            <a:r>
              <a:rPr lang="en-US" sz="2200">
                <a:latin typeface="Times New Roman"/>
                <a:ea typeface="Times New Roman"/>
                <a:cs typeface="Times New Roman"/>
                <a:sym typeface="Times New Roman"/>
              </a:rPr>
              <a:t>, </a:t>
            </a:r>
            <a:r>
              <a:rPr lang="en-US" sz="2200" b="1">
                <a:solidFill>
                  <a:schemeClr val="lt1"/>
                </a:solidFill>
                <a:latin typeface="Times New Roman"/>
                <a:ea typeface="Times New Roman"/>
                <a:cs typeface="Times New Roman"/>
                <a:sym typeface="Times New Roman"/>
              </a:rPr>
              <a:t>preparedness</a:t>
            </a:r>
            <a:r>
              <a:rPr lang="en-US" sz="2200">
                <a:latin typeface="Times New Roman"/>
                <a:ea typeface="Times New Roman"/>
                <a:cs typeface="Times New Roman"/>
                <a:sym typeface="Times New Roman"/>
              </a:rPr>
              <a:t>, and </a:t>
            </a:r>
            <a:r>
              <a:rPr lang="en-US" sz="2200" b="1">
                <a:solidFill>
                  <a:schemeClr val="lt1"/>
                </a:solidFill>
                <a:latin typeface="Times New Roman"/>
                <a:ea typeface="Times New Roman"/>
                <a:cs typeface="Times New Roman"/>
                <a:sym typeface="Times New Roman"/>
              </a:rPr>
              <a:t>situational environment </a:t>
            </a:r>
            <a:r>
              <a:rPr lang="en-US" sz="2200" i="1">
                <a:latin typeface="Times New Roman"/>
                <a:ea typeface="Times New Roman"/>
                <a:cs typeface="Times New Roman"/>
                <a:sym typeface="Times New Roman"/>
              </a:rPr>
              <a:t>(Melsom, 2020)</a:t>
            </a:r>
            <a:endParaRPr sz="2200" i="1">
              <a:latin typeface="Times New Roman"/>
              <a:ea typeface="Times New Roman"/>
              <a:cs typeface="Times New Roman"/>
              <a:sym typeface="Times New Roman"/>
            </a:endParaRPr>
          </a:p>
          <a:p>
            <a:pPr marL="342900" lvl="0" indent="-325120" algn="l" rtl="0">
              <a:lnSpc>
                <a:spcPct val="150000"/>
              </a:lnSpc>
              <a:spcBef>
                <a:spcPts val="496"/>
              </a:spcBef>
              <a:spcAft>
                <a:spcPts val="0"/>
              </a:spcAft>
              <a:buClr>
                <a:schemeClr val="dk1"/>
              </a:buClr>
              <a:buSzPts val="2200"/>
              <a:buChar char="•"/>
            </a:pPr>
            <a:r>
              <a:rPr lang="en-US" sz="2200">
                <a:latin typeface="Times New Roman"/>
                <a:ea typeface="Times New Roman"/>
                <a:cs typeface="Times New Roman"/>
                <a:sym typeface="Times New Roman"/>
              </a:rPr>
              <a:t>Charismatic Leadership is characterized by </a:t>
            </a:r>
            <a:r>
              <a:rPr lang="en-US" sz="2200" b="1">
                <a:solidFill>
                  <a:schemeClr val="lt1"/>
                </a:solidFill>
                <a:latin typeface="Times New Roman"/>
                <a:ea typeface="Times New Roman"/>
                <a:cs typeface="Times New Roman"/>
                <a:sym typeface="Times New Roman"/>
              </a:rPr>
              <a:t>appeal, magnetism</a:t>
            </a:r>
            <a:r>
              <a:rPr lang="en-US" sz="2200">
                <a:latin typeface="Times New Roman"/>
                <a:ea typeface="Times New Roman"/>
                <a:cs typeface="Times New Roman"/>
                <a:sym typeface="Times New Roman"/>
              </a:rPr>
              <a:t>, etc.</a:t>
            </a:r>
            <a:endParaRPr sz="2200">
              <a:latin typeface="Times New Roman"/>
              <a:ea typeface="Times New Roman"/>
              <a:cs typeface="Times New Roman"/>
              <a:sym typeface="Times New Roman"/>
            </a:endParaRPr>
          </a:p>
        </p:txBody>
      </p:sp>
      <p:pic>
        <p:nvPicPr>
          <p:cNvPr id="136" name="Google Shape;136;p7"/>
          <p:cNvPicPr preferRelativeResize="0"/>
          <p:nvPr/>
        </p:nvPicPr>
        <p:blipFill rotWithShape="1">
          <a:blip r:embed="rId3">
            <a:alphaModFix/>
          </a:blip>
          <a:srcRect l="7321"/>
          <a:stretch/>
        </p:blipFill>
        <p:spPr>
          <a:xfrm>
            <a:off x="0" y="3956175"/>
            <a:ext cx="4407200" cy="29018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41"/>
        <p:cNvGrpSpPr/>
        <p:nvPr/>
      </p:nvGrpSpPr>
      <p:grpSpPr>
        <a:xfrm>
          <a:off x="0" y="0"/>
          <a:ext cx="0" cy="0"/>
          <a:chOff x="0" y="0"/>
          <a:chExt cx="0" cy="0"/>
        </a:xfrm>
      </p:grpSpPr>
      <p:sp>
        <p:nvSpPr>
          <p:cNvPr id="142" name="Google Shape;142;p8"/>
          <p:cNvSpPr txBox="1">
            <a:spLocks noGrp="1"/>
          </p:cNvSpPr>
          <p:nvPr>
            <p:ph type="title"/>
          </p:nvPr>
        </p:nvSpPr>
        <p:spPr>
          <a:xfrm>
            <a:off x="4243100" y="194783"/>
            <a:ext cx="4654200" cy="5689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SzPts val="4400"/>
              <a:buFont typeface="Times New Roman"/>
              <a:buNone/>
            </a:pPr>
            <a:r>
              <a:rPr lang="en-US" b="1" u="sng">
                <a:latin typeface="Times New Roman"/>
                <a:ea typeface="Times New Roman"/>
                <a:cs typeface="Times New Roman"/>
                <a:sym typeface="Times New Roman"/>
              </a:rPr>
              <a:t>Evaluating Welch's Leadership through Transformational Leadership Theory</a:t>
            </a:r>
            <a:endParaRPr b="1" u="sng">
              <a:latin typeface="Times New Roman"/>
              <a:ea typeface="Times New Roman"/>
              <a:cs typeface="Times New Roman"/>
              <a:sym typeface="Times New Roman"/>
            </a:endParaRPr>
          </a:p>
        </p:txBody>
      </p:sp>
      <p:sp>
        <p:nvSpPr>
          <p:cNvPr id="143" name="Google Shape;143;p8"/>
          <p:cNvSpPr txBox="1">
            <a:spLocks noGrp="1"/>
          </p:cNvSpPr>
          <p:nvPr>
            <p:ph type="body" idx="1"/>
          </p:nvPr>
        </p:nvSpPr>
        <p:spPr>
          <a:xfrm>
            <a:off x="457200" y="498225"/>
            <a:ext cx="4114800" cy="5628000"/>
          </a:xfrm>
          <a:prstGeom prst="rect">
            <a:avLst/>
          </a:prstGeom>
          <a:noFill/>
          <a:ln>
            <a:noFill/>
          </a:ln>
        </p:spPr>
        <p:txBody>
          <a:bodyPr spcFirstLastPara="1" wrap="square" lIns="91425" tIns="45700" rIns="91425" bIns="45700" anchor="t" anchorCtr="0">
            <a:normAutofit lnSpcReduction="10000"/>
          </a:bodyPr>
          <a:lstStyle/>
          <a:p>
            <a:pPr marL="342900" lvl="0" indent="-294640" algn="l" rtl="0">
              <a:lnSpc>
                <a:spcPct val="150000"/>
              </a:lnSpc>
              <a:spcBef>
                <a:spcPts val="0"/>
              </a:spcBef>
              <a:spcAft>
                <a:spcPts val="0"/>
              </a:spcAft>
              <a:buClr>
                <a:schemeClr val="dk1"/>
              </a:buClr>
              <a:buSzPts val="2200"/>
              <a:buChar char="•"/>
            </a:pPr>
            <a:r>
              <a:rPr lang="en-US" sz="2200">
                <a:latin typeface="Times New Roman"/>
                <a:ea typeface="Times New Roman"/>
                <a:cs typeface="Times New Roman"/>
                <a:sym typeface="Times New Roman"/>
              </a:rPr>
              <a:t>Welch's management approach is </a:t>
            </a:r>
            <a:r>
              <a:rPr lang="en-US" sz="2200" b="1">
                <a:solidFill>
                  <a:schemeClr val="lt1"/>
                </a:solidFill>
                <a:latin typeface="Times New Roman"/>
                <a:ea typeface="Times New Roman"/>
                <a:cs typeface="Times New Roman"/>
                <a:sym typeface="Times New Roman"/>
              </a:rPr>
              <a:t>transformational </a:t>
            </a:r>
            <a:r>
              <a:rPr lang="en-US" sz="2200">
                <a:latin typeface="Times New Roman"/>
                <a:ea typeface="Times New Roman"/>
                <a:cs typeface="Times New Roman"/>
                <a:sym typeface="Times New Roman"/>
              </a:rPr>
              <a:t>because he inspired and encouraged staff to accomplish outstanding goals </a:t>
            </a:r>
            <a:r>
              <a:rPr lang="en-US" sz="2200" i="1">
                <a:latin typeface="Times New Roman"/>
                <a:ea typeface="Times New Roman"/>
                <a:cs typeface="Times New Roman"/>
                <a:sym typeface="Times New Roman"/>
              </a:rPr>
              <a:t>(Lohr, 2020)</a:t>
            </a:r>
            <a:endParaRPr sz="2200" i="1">
              <a:latin typeface="Times New Roman"/>
              <a:ea typeface="Times New Roman"/>
              <a:cs typeface="Times New Roman"/>
              <a:sym typeface="Times New Roman"/>
            </a:endParaRPr>
          </a:p>
          <a:p>
            <a:pPr marL="342900" lvl="0" indent="-294640" algn="l" rtl="0">
              <a:lnSpc>
                <a:spcPct val="150000"/>
              </a:lnSpc>
              <a:spcBef>
                <a:spcPts val="592"/>
              </a:spcBef>
              <a:spcAft>
                <a:spcPts val="0"/>
              </a:spcAft>
              <a:buClr>
                <a:schemeClr val="dk1"/>
              </a:buClr>
              <a:buSzPts val="2200"/>
              <a:buChar char="•"/>
            </a:pPr>
            <a:r>
              <a:rPr lang="en-US" sz="2200">
                <a:latin typeface="Times New Roman"/>
                <a:ea typeface="Times New Roman"/>
                <a:cs typeface="Times New Roman"/>
                <a:sym typeface="Times New Roman"/>
              </a:rPr>
              <a:t>Welch outlined a </a:t>
            </a:r>
            <a:r>
              <a:rPr lang="en-US" sz="2200" b="1">
                <a:solidFill>
                  <a:schemeClr val="lt1"/>
                </a:solidFill>
                <a:latin typeface="Times New Roman"/>
                <a:ea typeface="Times New Roman"/>
                <a:cs typeface="Times New Roman"/>
                <a:sym typeface="Times New Roman"/>
              </a:rPr>
              <a:t>clear vision</a:t>
            </a:r>
            <a:r>
              <a:rPr lang="en-US" sz="2200">
                <a:latin typeface="Times New Roman"/>
                <a:ea typeface="Times New Roman"/>
                <a:cs typeface="Times New Roman"/>
                <a:sym typeface="Times New Roman"/>
              </a:rPr>
              <a:t> and shared it </a:t>
            </a:r>
            <a:r>
              <a:rPr lang="en-US" sz="2200" i="1">
                <a:latin typeface="Times New Roman"/>
                <a:ea typeface="Times New Roman"/>
                <a:cs typeface="Times New Roman"/>
                <a:sym typeface="Times New Roman"/>
              </a:rPr>
              <a:t>(Tichy &amp; Charan, 2020)</a:t>
            </a:r>
            <a:endParaRPr sz="2200" i="1">
              <a:latin typeface="Times New Roman"/>
              <a:ea typeface="Times New Roman"/>
              <a:cs typeface="Times New Roman"/>
              <a:sym typeface="Times New Roman"/>
            </a:endParaRPr>
          </a:p>
          <a:p>
            <a:pPr marL="342900" lvl="0" indent="-294640" algn="l" rtl="0">
              <a:lnSpc>
                <a:spcPct val="150000"/>
              </a:lnSpc>
              <a:spcBef>
                <a:spcPts val="592"/>
              </a:spcBef>
              <a:spcAft>
                <a:spcPts val="0"/>
              </a:spcAft>
              <a:buClr>
                <a:schemeClr val="dk1"/>
              </a:buClr>
              <a:buSzPts val="2200"/>
              <a:buChar char="•"/>
            </a:pPr>
            <a:r>
              <a:rPr lang="en-US" sz="2200">
                <a:latin typeface="Times New Roman"/>
                <a:ea typeface="Times New Roman"/>
                <a:cs typeface="Times New Roman"/>
                <a:sym typeface="Times New Roman"/>
              </a:rPr>
              <a:t>Welch gave staff members </a:t>
            </a:r>
            <a:r>
              <a:rPr lang="en-US" sz="2200" b="1">
                <a:solidFill>
                  <a:schemeClr val="lt1"/>
                </a:solidFill>
                <a:latin typeface="Times New Roman"/>
                <a:ea typeface="Times New Roman"/>
                <a:cs typeface="Times New Roman"/>
                <a:sym typeface="Times New Roman"/>
              </a:rPr>
              <a:t>tools </a:t>
            </a:r>
            <a:r>
              <a:rPr lang="en-US" sz="2200">
                <a:latin typeface="Times New Roman"/>
                <a:ea typeface="Times New Roman"/>
                <a:cs typeface="Times New Roman"/>
                <a:sym typeface="Times New Roman"/>
              </a:rPr>
              <a:t>and </a:t>
            </a:r>
            <a:r>
              <a:rPr lang="en-US" sz="2200" b="1">
                <a:solidFill>
                  <a:schemeClr val="lt1"/>
                </a:solidFill>
                <a:latin typeface="Times New Roman"/>
                <a:ea typeface="Times New Roman"/>
                <a:cs typeface="Times New Roman"/>
                <a:sym typeface="Times New Roman"/>
              </a:rPr>
              <a:t>assistance </a:t>
            </a:r>
            <a:r>
              <a:rPr lang="en-US" sz="2200">
                <a:latin typeface="Times New Roman"/>
                <a:ea typeface="Times New Roman"/>
                <a:cs typeface="Times New Roman"/>
                <a:sym typeface="Times New Roman"/>
              </a:rPr>
              <a:t>to accomplish objectives</a:t>
            </a:r>
            <a:endParaRPr sz="2200">
              <a:latin typeface="Times New Roman"/>
              <a:ea typeface="Times New Roman"/>
              <a:cs typeface="Times New Roman"/>
              <a:sym typeface="Times New Roman"/>
            </a:endParaRPr>
          </a:p>
        </p:txBody>
      </p:sp>
      <p:pic>
        <p:nvPicPr>
          <p:cNvPr id="144" name="Google Shape;144;p8"/>
          <p:cNvPicPr preferRelativeResize="0"/>
          <p:nvPr/>
        </p:nvPicPr>
        <p:blipFill rotWithShape="1">
          <a:blip r:embed="rId3">
            <a:alphaModFix/>
          </a:blip>
          <a:srcRect t="13759" b="10391"/>
          <a:stretch/>
        </p:blipFill>
        <p:spPr>
          <a:xfrm>
            <a:off x="4243108" y="4383683"/>
            <a:ext cx="3016525" cy="22880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49"/>
        <p:cNvGrpSpPr/>
        <p:nvPr/>
      </p:nvGrpSpPr>
      <p:grpSpPr>
        <a:xfrm>
          <a:off x="0" y="0"/>
          <a:ext cx="0" cy="0"/>
          <a:chOff x="0" y="0"/>
          <a:chExt cx="0" cy="0"/>
        </a:xfrm>
      </p:grpSpPr>
      <p:sp>
        <p:nvSpPr>
          <p:cNvPr id="150" name="Google Shape;150;p9"/>
          <p:cNvSpPr txBox="1">
            <a:spLocks noGrp="1"/>
          </p:cNvSpPr>
          <p:nvPr>
            <p:ph type="title"/>
          </p:nvPr>
        </p:nvSpPr>
        <p:spPr>
          <a:xfrm>
            <a:off x="76200" y="0"/>
            <a:ext cx="8991600" cy="16362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4400"/>
              <a:buFont typeface="Times New Roman"/>
              <a:buNone/>
            </a:pPr>
            <a:r>
              <a:rPr lang="en-US" b="1" u="sng">
                <a:solidFill>
                  <a:schemeClr val="lt1"/>
                </a:solidFill>
                <a:latin typeface="Times New Roman"/>
                <a:ea typeface="Times New Roman"/>
                <a:cs typeface="Times New Roman"/>
                <a:sym typeface="Times New Roman"/>
              </a:rPr>
              <a:t>Welch &amp; The Situational Leadership Theory</a:t>
            </a:r>
            <a:endParaRPr b="1" u="sng">
              <a:solidFill>
                <a:schemeClr val="lt1"/>
              </a:solidFill>
              <a:latin typeface="Times New Roman"/>
              <a:ea typeface="Times New Roman"/>
              <a:cs typeface="Times New Roman"/>
              <a:sym typeface="Times New Roman"/>
            </a:endParaRPr>
          </a:p>
        </p:txBody>
      </p:sp>
      <p:sp>
        <p:nvSpPr>
          <p:cNvPr id="151" name="Google Shape;151;p9"/>
          <p:cNvSpPr txBox="1">
            <a:spLocks noGrp="1"/>
          </p:cNvSpPr>
          <p:nvPr>
            <p:ph type="body" idx="1"/>
          </p:nvPr>
        </p:nvSpPr>
        <p:spPr>
          <a:xfrm>
            <a:off x="457200" y="2000125"/>
            <a:ext cx="8229600" cy="4526100"/>
          </a:xfrm>
          <a:prstGeom prst="rect">
            <a:avLst/>
          </a:prstGeom>
          <a:noFill/>
          <a:ln>
            <a:noFill/>
          </a:ln>
        </p:spPr>
        <p:txBody>
          <a:bodyPr spcFirstLastPara="1" wrap="square" lIns="91425" tIns="45700" rIns="91425" bIns="45700" anchor="t" anchorCtr="0">
            <a:normAutofit fontScale="77500" lnSpcReduction="10000"/>
          </a:bodyPr>
          <a:lstStyle/>
          <a:p>
            <a:pPr marL="342900" lvl="0" indent="-327660" algn="l" rtl="0">
              <a:lnSpc>
                <a:spcPct val="150000"/>
              </a:lnSpc>
              <a:spcBef>
                <a:spcPts val="0"/>
              </a:spcBef>
              <a:spcAft>
                <a:spcPts val="0"/>
              </a:spcAft>
              <a:buClr>
                <a:schemeClr val="dk1"/>
              </a:buClr>
              <a:buSzPct val="100000"/>
              <a:buChar char="•"/>
            </a:pPr>
            <a:r>
              <a:rPr lang="en-US">
                <a:latin typeface="Times New Roman"/>
                <a:ea typeface="Times New Roman"/>
                <a:cs typeface="Times New Roman"/>
                <a:sym typeface="Times New Roman"/>
              </a:rPr>
              <a:t>There is no one best leadership style - the </a:t>
            </a:r>
            <a:r>
              <a:rPr lang="en-US" b="1">
                <a:solidFill>
                  <a:schemeClr val="lt1"/>
                </a:solidFill>
                <a:latin typeface="Times New Roman"/>
                <a:ea typeface="Times New Roman"/>
                <a:cs typeface="Times New Roman"/>
                <a:sym typeface="Times New Roman"/>
              </a:rPr>
              <a:t>situation </a:t>
            </a:r>
            <a:r>
              <a:rPr lang="en-US">
                <a:latin typeface="Times New Roman"/>
                <a:ea typeface="Times New Roman"/>
                <a:cs typeface="Times New Roman"/>
                <a:sym typeface="Times New Roman"/>
              </a:rPr>
              <a:t>determines the best approach</a:t>
            </a:r>
            <a:endParaRPr>
              <a:latin typeface="Times New Roman"/>
              <a:ea typeface="Times New Roman"/>
              <a:cs typeface="Times New Roman"/>
              <a:sym typeface="Times New Roman"/>
            </a:endParaRPr>
          </a:p>
          <a:p>
            <a:pPr marL="342900" lvl="0" indent="-327660" algn="l" rtl="0">
              <a:lnSpc>
                <a:spcPct val="150000"/>
              </a:lnSpc>
              <a:spcBef>
                <a:spcPts val="496"/>
              </a:spcBef>
              <a:spcAft>
                <a:spcPts val="0"/>
              </a:spcAft>
              <a:buClr>
                <a:schemeClr val="dk1"/>
              </a:buClr>
              <a:buSzPct val="100000"/>
              <a:buChar char="•"/>
            </a:pPr>
            <a:r>
              <a:rPr lang="en-US">
                <a:latin typeface="Times New Roman"/>
                <a:ea typeface="Times New Roman"/>
                <a:cs typeface="Times New Roman"/>
                <a:sym typeface="Times New Roman"/>
              </a:rPr>
              <a:t>Welch's leadership is </a:t>
            </a:r>
            <a:r>
              <a:rPr lang="en-US" b="1">
                <a:solidFill>
                  <a:schemeClr val="lt1"/>
                </a:solidFill>
                <a:latin typeface="Times New Roman"/>
                <a:ea typeface="Times New Roman"/>
                <a:cs typeface="Times New Roman"/>
                <a:sym typeface="Times New Roman"/>
              </a:rPr>
              <a:t>situational </a:t>
            </a:r>
            <a:r>
              <a:rPr lang="en-US">
                <a:latin typeface="Times New Roman"/>
                <a:ea typeface="Times New Roman"/>
                <a:cs typeface="Times New Roman"/>
                <a:sym typeface="Times New Roman"/>
              </a:rPr>
              <a:t>as he modified it to fit the demands of the circumstances </a:t>
            </a:r>
            <a:r>
              <a:rPr lang="en-US" sz="3200" i="1">
                <a:solidFill>
                  <a:schemeClr val="dk1"/>
                </a:solidFill>
                <a:latin typeface="Times New Roman"/>
                <a:ea typeface="Times New Roman"/>
                <a:cs typeface="Times New Roman"/>
                <a:sym typeface="Times New Roman"/>
              </a:rPr>
              <a:t>(Gelles, 2022)</a:t>
            </a:r>
            <a:endParaRPr i="1">
              <a:latin typeface="Times New Roman"/>
              <a:ea typeface="Times New Roman"/>
              <a:cs typeface="Times New Roman"/>
              <a:sym typeface="Times New Roman"/>
            </a:endParaRPr>
          </a:p>
          <a:p>
            <a:pPr marL="342900" lvl="0" indent="-327660" algn="l" rtl="0">
              <a:lnSpc>
                <a:spcPct val="150000"/>
              </a:lnSpc>
              <a:spcBef>
                <a:spcPts val="496"/>
              </a:spcBef>
              <a:spcAft>
                <a:spcPts val="0"/>
              </a:spcAft>
              <a:buClr>
                <a:schemeClr val="dk1"/>
              </a:buClr>
              <a:buSzPct val="100000"/>
              <a:buFont typeface="Times New Roman"/>
              <a:buChar char="•"/>
            </a:pPr>
            <a:r>
              <a:rPr lang="en-US">
                <a:latin typeface="Times New Roman"/>
                <a:ea typeface="Times New Roman"/>
                <a:cs typeface="Times New Roman"/>
                <a:sym typeface="Times New Roman"/>
              </a:rPr>
              <a:t>Was authoritative with inexperienced or newly hired personnel &amp; gave them direction and assistance </a:t>
            </a:r>
            <a:r>
              <a:rPr lang="en-US" i="1">
                <a:latin typeface="Times New Roman"/>
                <a:ea typeface="Times New Roman"/>
                <a:cs typeface="Times New Roman"/>
                <a:sym typeface="Times New Roman"/>
              </a:rPr>
              <a:t>(Mees-Buss et al., 2019)</a:t>
            </a:r>
            <a:endParaRPr i="1">
              <a:latin typeface="Times New Roman"/>
              <a:ea typeface="Times New Roman"/>
              <a:cs typeface="Times New Roman"/>
              <a:sym typeface="Times New Roman"/>
            </a:endParaRPr>
          </a:p>
          <a:p>
            <a:pPr marL="342900" lvl="0" indent="-327660" algn="l" rtl="0">
              <a:lnSpc>
                <a:spcPct val="150000"/>
              </a:lnSpc>
              <a:spcBef>
                <a:spcPts val="496"/>
              </a:spcBef>
              <a:spcAft>
                <a:spcPts val="0"/>
              </a:spcAft>
              <a:buClr>
                <a:schemeClr val="dk1"/>
              </a:buClr>
              <a:buSzPct val="100000"/>
              <a:buChar char="•"/>
            </a:pPr>
            <a:r>
              <a:rPr lang="en-US">
                <a:latin typeface="Times New Roman"/>
                <a:ea typeface="Times New Roman"/>
                <a:cs typeface="Times New Roman"/>
                <a:sym typeface="Times New Roman"/>
              </a:rPr>
              <a:t>He was </a:t>
            </a:r>
            <a:r>
              <a:rPr lang="en-US" b="1">
                <a:solidFill>
                  <a:schemeClr val="lt1"/>
                </a:solidFill>
                <a:latin typeface="Times New Roman"/>
                <a:ea typeface="Times New Roman"/>
                <a:cs typeface="Times New Roman"/>
                <a:sym typeface="Times New Roman"/>
              </a:rPr>
              <a:t>delegative </a:t>
            </a:r>
            <a:r>
              <a:rPr lang="en-US">
                <a:latin typeface="Times New Roman"/>
                <a:ea typeface="Times New Roman"/>
                <a:cs typeface="Times New Roman"/>
                <a:sym typeface="Times New Roman"/>
              </a:rPr>
              <a:t>to experienced workers &amp; increased their level of independence</a:t>
            </a:r>
            <a:endParaRPr>
              <a:latin typeface="Times New Roman"/>
              <a:ea typeface="Times New Roman"/>
              <a:cs typeface="Times New Roman"/>
              <a:sym typeface="Times New Roman"/>
            </a:endParaRPr>
          </a:p>
        </p:txBody>
      </p:sp>
      <p:pic>
        <p:nvPicPr>
          <p:cNvPr id="152" name="Google Shape;152;p9"/>
          <p:cNvPicPr preferRelativeResize="0"/>
          <p:nvPr/>
        </p:nvPicPr>
        <p:blipFill>
          <a:blip r:embed="rId3">
            <a:alphaModFix/>
          </a:blip>
          <a:stretch>
            <a:fillRect/>
          </a:stretch>
        </p:blipFill>
        <p:spPr>
          <a:xfrm rot="-578174">
            <a:off x="6423050" y="5906613"/>
            <a:ext cx="2514600" cy="847725"/>
          </a:xfrm>
          <a:prstGeom prst="rect">
            <a:avLst/>
          </a:prstGeom>
          <a:noFill/>
          <a:ln>
            <a:noFill/>
          </a:ln>
        </p:spPr>
      </p:pic>
      <p:pic>
        <p:nvPicPr>
          <p:cNvPr id="153" name="Google Shape;153;p9"/>
          <p:cNvPicPr preferRelativeResize="0"/>
          <p:nvPr/>
        </p:nvPicPr>
        <p:blipFill>
          <a:blip r:embed="rId4">
            <a:alphaModFix/>
          </a:blip>
          <a:stretch>
            <a:fillRect/>
          </a:stretch>
        </p:blipFill>
        <p:spPr>
          <a:xfrm>
            <a:off x="160800" y="988963"/>
            <a:ext cx="1695450" cy="15906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58"/>
        <p:cNvGrpSpPr/>
        <p:nvPr/>
      </p:nvGrpSpPr>
      <p:grpSpPr>
        <a:xfrm>
          <a:off x="0" y="0"/>
          <a:ext cx="0" cy="0"/>
          <a:chOff x="0" y="0"/>
          <a:chExt cx="0" cy="0"/>
        </a:xfrm>
      </p:grpSpPr>
      <p:sp>
        <p:nvSpPr>
          <p:cNvPr id="159" name="Google Shape;159;p10"/>
          <p:cNvSpPr txBox="1">
            <a:spLocks noGrp="1"/>
          </p:cNvSpPr>
          <p:nvPr>
            <p:ph type="title"/>
          </p:nvPr>
        </p:nvSpPr>
        <p:spPr>
          <a:xfrm>
            <a:off x="0" y="109950"/>
            <a:ext cx="91440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4400"/>
              <a:buFont typeface="Times New Roman"/>
              <a:buNone/>
            </a:pPr>
            <a:r>
              <a:rPr lang="en-US" b="1" u="sng">
                <a:solidFill>
                  <a:srgbClr val="E69138"/>
                </a:solidFill>
                <a:latin typeface="Times New Roman"/>
                <a:ea typeface="Times New Roman"/>
                <a:cs typeface="Times New Roman"/>
                <a:sym typeface="Times New Roman"/>
              </a:rPr>
              <a:t>Welch &amp; The Charismatic Leadership Theory</a:t>
            </a:r>
            <a:endParaRPr b="1" u="sng">
              <a:solidFill>
                <a:srgbClr val="E69138"/>
              </a:solidFill>
              <a:latin typeface="Times New Roman"/>
              <a:ea typeface="Times New Roman"/>
              <a:cs typeface="Times New Roman"/>
              <a:sym typeface="Times New Roman"/>
            </a:endParaRPr>
          </a:p>
        </p:txBody>
      </p:sp>
      <p:sp>
        <p:nvSpPr>
          <p:cNvPr id="160" name="Google Shape;160;p10"/>
          <p:cNvSpPr txBox="1">
            <a:spLocks noGrp="1"/>
          </p:cNvSpPr>
          <p:nvPr>
            <p:ph type="body" idx="1"/>
          </p:nvPr>
        </p:nvSpPr>
        <p:spPr>
          <a:xfrm>
            <a:off x="443450" y="1606450"/>
            <a:ext cx="5837400" cy="4953000"/>
          </a:xfrm>
          <a:prstGeom prst="rect">
            <a:avLst/>
          </a:prstGeom>
          <a:noFill/>
          <a:ln>
            <a:noFill/>
          </a:ln>
        </p:spPr>
        <p:txBody>
          <a:bodyPr spcFirstLastPara="1" wrap="square" lIns="91425" tIns="45700" rIns="91425" bIns="45700" anchor="t" anchorCtr="0">
            <a:normAutofit fontScale="92500" lnSpcReduction="20000"/>
          </a:bodyPr>
          <a:lstStyle/>
          <a:p>
            <a:pPr marL="342900" lvl="0" indent="-345440" algn="l" rtl="0">
              <a:lnSpc>
                <a:spcPct val="150000"/>
              </a:lnSpc>
              <a:spcBef>
                <a:spcPts val="0"/>
              </a:spcBef>
              <a:spcAft>
                <a:spcPts val="0"/>
              </a:spcAft>
              <a:buClr>
                <a:schemeClr val="dk1"/>
              </a:buClr>
              <a:buSzPct val="100000"/>
              <a:buChar char="•"/>
            </a:pPr>
            <a:r>
              <a:rPr lang="en-US" sz="2200">
                <a:latin typeface="Times New Roman"/>
                <a:ea typeface="Times New Roman"/>
                <a:cs typeface="Times New Roman"/>
                <a:sym typeface="Times New Roman"/>
              </a:rPr>
              <a:t>Charismatic Leadership Theory → Leaders inspire and encourage followers through </a:t>
            </a:r>
            <a:r>
              <a:rPr lang="en-US" sz="2200" b="1">
                <a:solidFill>
                  <a:schemeClr val="lt1"/>
                </a:solidFill>
                <a:latin typeface="Times New Roman"/>
                <a:ea typeface="Times New Roman"/>
                <a:cs typeface="Times New Roman"/>
                <a:sym typeface="Times New Roman"/>
              </a:rPr>
              <a:t>strong personal qualities</a:t>
            </a:r>
            <a:r>
              <a:rPr lang="en-US" sz="2200">
                <a:latin typeface="Times New Roman"/>
                <a:ea typeface="Times New Roman"/>
                <a:cs typeface="Times New Roman"/>
                <a:sym typeface="Times New Roman"/>
              </a:rPr>
              <a:t> like charisma</a:t>
            </a:r>
            <a:endParaRPr sz="2200">
              <a:latin typeface="Times New Roman"/>
              <a:ea typeface="Times New Roman"/>
              <a:cs typeface="Times New Roman"/>
              <a:sym typeface="Times New Roman"/>
            </a:endParaRPr>
          </a:p>
          <a:p>
            <a:pPr marL="342900" lvl="0" indent="-345440" algn="l" rtl="0">
              <a:lnSpc>
                <a:spcPct val="150000"/>
              </a:lnSpc>
              <a:spcBef>
                <a:spcPts val="399"/>
              </a:spcBef>
              <a:spcAft>
                <a:spcPts val="0"/>
              </a:spcAft>
              <a:buClr>
                <a:schemeClr val="dk1"/>
              </a:buClr>
              <a:buSzPct val="100000"/>
              <a:buChar char="•"/>
            </a:pPr>
            <a:r>
              <a:rPr lang="en-US" sz="2200">
                <a:latin typeface="Times New Roman"/>
                <a:ea typeface="Times New Roman"/>
                <a:cs typeface="Times New Roman"/>
                <a:sym typeface="Times New Roman"/>
              </a:rPr>
              <a:t>Welch is charismatic as he possessed </a:t>
            </a:r>
            <a:r>
              <a:rPr lang="en-US" sz="2200" b="1">
                <a:solidFill>
                  <a:schemeClr val="lt1"/>
                </a:solidFill>
                <a:latin typeface="Times New Roman"/>
                <a:ea typeface="Times New Roman"/>
                <a:cs typeface="Times New Roman"/>
                <a:sym typeface="Times New Roman"/>
              </a:rPr>
              <a:t>compelling personal qualities</a:t>
            </a:r>
            <a:r>
              <a:rPr lang="en-US" sz="2200">
                <a:latin typeface="Times New Roman"/>
                <a:ea typeface="Times New Roman"/>
                <a:cs typeface="Times New Roman"/>
                <a:sym typeface="Times New Roman"/>
              </a:rPr>
              <a:t> that motivated and inspired workers </a:t>
            </a:r>
            <a:r>
              <a:rPr lang="en-US" sz="2200" i="1">
                <a:solidFill>
                  <a:schemeClr val="dk1"/>
                </a:solidFill>
                <a:latin typeface="Times New Roman"/>
                <a:ea typeface="Times New Roman"/>
                <a:cs typeface="Times New Roman"/>
                <a:sym typeface="Times New Roman"/>
              </a:rPr>
              <a:t>(Gelles, 2022)</a:t>
            </a:r>
            <a:endParaRPr sz="2200" i="1">
              <a:latin typeface="Times New Roman"/>
              <a:ea typeface="Times New Roman"/>
              <a:cs typeface="Times New Roman"/>
              <a:sym typeface="Times New Roman"/>
            </a:endParaRPr>
          </a:p>
          <a:p>
            <a:pPr marL="342900" lvl="0" indent="-345440" algn="l" rtl="0">
              <a:lnSpc>
                <a:spcPct val="150000"/>
              </a:lnSpc>
              <a:spcBef>
                <a:spcPts val="399"/>
              </a:spcBef>
              <a:spcAft>
                <a:spcPts val="0"/>
              </a:spcAft>
              <a:buClr>
                <a:schemeClr val="dk1"/>
              </a:buClr>
              <a:buSzPct val="100000"/>
              <a:buFont typeface="Times New Roman"/>
              <a:buChar char="•"/>
            </a:pPr>
            <a:r>
              <a:rPr lang="en-US" sz="2200">
                <a:latin typeface="Times New Roman"/>
                <a:ea typeface="Times New Roman"/>
                <a:cs typeface="Times New Roman"/>
                <a:sym typeface="Times New Roman"/>
              </a:rPr>
              <a:t>These qualities comprised:</a:t>
            </a:r>
            <a:endParaRPr sz="2200">
              <a:latin typeface="Times New Roman"/>
              <a:ea typeface="Times New Roman"/>
              <a:cs typeface="Times New Roman"/>
              <a:sym typeface="Times New Roman"/>
            </a:endParaRPr>
          </a:p>
          <a:p>
            <a:pPr marL="742950" lvl="1" indent="-327533" algn="l" rtl="0">
              <a:lnSpc>
                <a:spcPct val="150000"/>
              </a:lnSpc>
              <a:spcBef>
                <a:spcPts val="275"/>
              </a:spcBef>
              <a:spcAft>
                <a:spcPts val="0"/>
              </a:spcAft>
              <a:buClr>
                <a:schemeClr val="lt1"/>
              </a:buClr>
              <a:buSzPct val="100000"/>
              <a:buFont typeface="Times New Roman"/>
              <a:buChar char="✔"/>
            </a:pPr>
            <a:r>
              <a:rPr lang="en-US" sz="2200" b="1">
                <a:solidFill>
                  <a:schemeClr val="lt1"/>
                </a:solidFill>
                <a:latin typeface="Times New Roman"/>
                <a:ea typeface="Times New Roman"/>
                <a:cs typeface="Times New Roman"/>
                <a:sym typeface="Times New Roman"/>
              </a:rPr>
              <a:t>Vision </a:t>
            </a:r>
            <a:endParaRPr sz="2200" b="1">
              <a:solidFill>
                <a:schemeClr val="lt1"/>
              </a:solidFill>
              <a:latin typeface="Times New Roman"/>
              <a:ea typeface="Times New Roman"/>
              <a:cs typeface="Times New Roman"/>
              <a:sym typeface="Times New Roman"/>
            </a:endParaRPr>
          </a:p>
          <a:p>
            <a:pPr marL="742950" lvl="1" indent="-327533" algn="l" rtl="0">
              <a:lnSpc>
                <a:spcPct val="150000"/>
              </a:lnSpc>
              <a:spcBef>
                <a:spcPts val="275"/>
              </a:spcBef>
              <a:spcAft>
                <a:spcPts val="0"/>
              </a:spcAft>
              <a:buClr>
                <a:schemeClr val="lt1"/>
              </a:buClr>
              <a:buSzPct val="100000"/>
              <a:buFont typeface="Times New Roman"/>
              <a:buChar char="✔"/>
            </a:pPr>
            <a:r>
              <a:rPr lang="en-US" sz="2200" b="1">
                <a:solidFill>
                  <a:schemeClr val="lt1"/>
                </a:solidFill>
                <a:latin typeface="Times New Roman"/>
                <a:ea typeface="Times New Roman"/>
                <a:cs typeface="Times New Roman"/>
                <a:sym typeface="Times New Roman"/>
              </a:rPr>
              <a:t>Communication abilities</a:t>
            </a:r>
            <a:endParaRPr sz="2200" b="1">
              <a:solidFill>
                <a:schemeClr val="lt1"/>
              </a:solidFill>
              <a:latin typeface="Times New Roman"/>
              <a:ea typeface="Times New Roman"/>
              <a:cs typeface="Times New Roman"/>
              <a:sym typeface="Times New Roman"/>
            </a:endParaRPr>
          </a:p>
          <a:p>
            <a:pPr marL="742950" lvl="1" indent="-327532" algn="l" rtl="0">
              <a:lnSpc>
                <a:spcPct val="150000"/>
              </a:lnSpc>
              <a:spcBef>
                <a:spcPts val="275"/>
              </a:spcBef>
              <a:spcAft>
                <a:spcPts val="0"/>
              </a:spcAft>
              <a:buClr>
                <a:schemeClr val="lt1"/>
              </a:buClr>
              <a:buSzPct val="100000"/>
              <a:buFont typeface="Times New Roman"/>
              <a:buChar char="✔"/>
            </a:pPr>
            <a:r>
              <a:rPr lang="en-US" sz="2200" b="1">
                <a:solidFill>
                  <a:schemeClr val="lt1"/>
                </a:solidFill>
                <a:latin typeface="Times New Roman"/>
                <a:ea typeface="Times New Roman"/>
                <a:cs typeface="Times New Roman"/>
                <a:sym typeface="Times New Roman"/>
              </a:rPr>
              <a:t>Self-assurance</a:t>
            </a:r>
            <a:endParaRPr sz="2200" b="1">
              <a:solidFill>
                <a:schemeClr val="lt1"/>
              </a:solidFill>
              <a:latin typeface="Times New Roman"/>
              <a:ea typeface="Times New Roman"/>
              <a:cs typeface="Times New Roman"/>
              <a:sym typeface="Times New Roman"/>
            </a:endParaRPr>
          </a:p>
          <a:p>
            <a:pPr marL="742950" lvl="1" indent="-327532" algn="l" rtl="0">
              <a:lnSpc>
                <a:spcPct val="150000"/>
              </a:lnSpc>
              <a:spcBef>
                <a:spcPts val="275"/>
              </a:spcBef>
              <a:spcAft>
                <a:spcPts val="0"/>
              </a:spcAft>
              <a:buClr>
                <a:schemeClr val="lt1"/>
              </a:buClr>
              <a:buSzPct val="100000"/>
              <a:buFont typeface="Times New Roman"/>
              <a:buChar char="✔"/>
            </a:pPr>
            <a:r>
              <a:rPr lang="en-US" sz="2200" b="1">
                <a:solidFill>
                  <a:schemeClr val="lt1"/>
                </a:solidFill>
                <a:latin typeface="Times New Roman"/>
                <a:ea typeface="Times New Roman"/>
                <a:cs typeface="Times New Roman"/>
                <a:sym typeface="Times New Roman"/>
              </a:rPr>
              <a:t>Empathy</a:t>
            </a:r>
            <a:endParaRPr sz="2200" b="1">
              <a:solidFill>
                <a:schemeClr val="lt1"/>
              </a:solidFill>
              <a:latin typeface="Times New Roman"/>
              <a:ea typeface="Times New Roman"/>
              <a:cs typeface="Times New Roman"/>
              <a:sym typeface="Times New Roman"/>
            </a:endParaRPr>
          </a:p>
        </p:txBody>
      </p:sp>
      <p:pic>
        <p:nvPicPr>
          <p:cNvPr id="161" name="Google Shape;161;p10"/>
          <p:cNvPicPr preferRelativeResize="0"/>
          <p:nvPr/>
        </p:nvPicPr>
        <p:blipFill rotWithShape="1">
          <a:blip r:embed="rId3">
            <a:alphaModFix/>
          </a:blip>
          <a:srcRect b="8248"/>
          <a:stretch/>
        </p:blipFill>
        <p:spPr>
          <a:xfrm>
            <a:off x="4883150" y="1953925"/>
            <a:ext cx="3826400" cy="43920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66"/>
        <p:cNvGrpSpPr/>
        <p:nvPr/>
      </p:nvGrpSpPr>
      <p:grpSpPr>
        <a:xfrm>
          <a:off x="0" y="0"/>
          <a:ext cx="0" cy="0"/>
          <a:chOff x="0" y="0"/>
          <a:chExt cx="0" cy="0"/>
        </a:xfrm>
      </p:grpSpPr>
      <p:sp>
        <p:nvSpPr>
          <p:cNvPr id="167" name="Google Shape;167;p11"/>
          <p:cNvSpPr txBox="1">
            <a:spLocks noGrp="1"/>
          </p:cNvSpPr>
          <p:nvPr>
            <p:ph type="title"/>
          </p:nvPr>
        </p:nvSpPr>
        <p:spPr>
          <a:xfrm>
            <a:off x="152400" y="274638"/>
            <a:ext cx="88392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4400"/>
              <a:buFont typeface="Times New Roman"/>
              <a:buNone/>
            </a:pPr>
            <a:r>
              <a:rPr lang="en-US" b="1" u="sng">
                <a:solidFill>
                  <a:schemeClr val="lt1"/>
                </a:solidFill>
                <a:latin typeface="Times New Roman"/>
                <a:ea typeface="Times New Roman"/>
                <a:cs typeface="Times New Roman"/>
                <a:sym typeface="Times New Roman"/>
              </a:rPr>
              <a:t>Impact of Welch's Leadership on Innovation and Creativity</a:t>
            </a:r>
            <a:endParaRPr b="1" u="sng">
              <a:solidFill>
                <a:schemeClr val="lt1"/>
              </a:solidFill>
              <a:latin typeface="Times New Roman"/>
              <a:ea typeface="Times New Roman"/>
              <a:cs typeface="Times New Roman"/>
              <a:sym typeface="Times New Roman"/>
            </a:endParaRPr>
          </a:p>
        </p:txBody>
      </p:sp>
      <p:sp>
        <p:nvSpPr>
          <p:cNvPr id="168" name="Google Shape;168;p11"/>
          <p:cNvSpPr txBox="1">
            <a:spLocks noGrp="1"/>
          </p:cNvSpPr>
          <p:nvPr>
            <p:ph type="body" idx="1"/>
          </p:nvPr>
        </p:nvSpPr>
        <p:spPr>
          <a:xfrm>
            <a:off x="512175" y="2933300"/>
            <a:ext cx="8229600" cy="3718500"/>
          </a:xfrm>
          <a:prstGeom prst="rect">
            <a:avLst/>
          </a:prstGeom>
          <a:noFill/>
          <a:ln>
            <a:noFill/>
          </a:ln>
        </p:spPr>
        <p:txBody>
          <a:bodyPr spcFirstLastPara="1" wrap="square" lIns="91425" tIns="45700" rIns="91425" bIns="45700" anchor="t" anchorCtr="0">
            <a:normAutofit lnSpcReduction="10000"/>
          </a:bodyPr>
          <a:lstStyle/>
          <a:p>
            <a:pPr marL="342900" lvl="0" indent="-340360" algn="l" rtl="0">
              <a:lnSpc>
                <a:spcPct val="150000"/>
              </a:lnSpc>
              <a:spcBef>
                <a:spcPts val="0"/>
              </a:spcBef>
              <a:spcAft>
                <a:spcPts val="0"/>
              </a:spcAft>
              <a:buClr>
                <a:schemeClr val="dk1"/>
              </a:buClr>
              <a:buSzPts val="2200"/>
              <a:buChar char="•"/>
            </a:pPr>
            <a:r>
              <a:rPr lang="en-US" sz="2200">
                <a:latin typeface="Times New Roman"/>
                <a:ea typeface="Times New Roman"/>
                <a:cs typeface="Times New Roman"/>
                <a:sym typeface="Times New Roman"/>
              </a:rPr>
              <a:t>Innovation and creativity at GE were impacted by Welch's emphasis on "</a:t>
            </a:r>
            <a:r>
              <a:rPr lang="en-US" sz="2200" b="1">
                <a:solidFill>
                  <a:schemeClr val="lt1"/>
                </a:solidFill>
                <a:latin typeface="Times New Roman"/>
                <a:ea typeface="Times New Roman"/>
                <a:cs typeface="Times New Roman"/>
                <a:sym typeface="Times New Roman"/>
              </a:rPr>
              <a:t>boundaryless</a:t>
            </a:r>
            <a:r>
              <a:rPr lang="en-US" sz="2200">
                <a:latin typeface="Times New Roman"/>
                <a:ea typeface="Times New Roman"/>
                <a:cs typeface="Times New Roman"/>
                <a:sym typeface="Times New Roman"/>
              </a:rPr>
              <a:t>" </a:t>
            </a:r>
            <a:r>
              <a:rPr lang="en-US" sz="2200" i="1">
                <a:latin typeface="Times New Roman"/>
                <a:ea typeface="Times New Roman"/>
                <a:cs typeface="Times New Roman"/>
                <a:sym typeface="Times New Roman"/>
              </a:rPr>
              <a:t>(Mees-Buss et al., 2019)</a:t>
            </a:r>
            <a:endParaRPr sz="2200" i="1">
              <a:latin typeface="Times New Roman"/>
              <a:ea typeface="Times New Roman"/>
              <a:cs typeface="Times New Roman"/>
              <a:sym typeface="Times New Roman"/>
            </a:endParaRPr>
          </a:p>
          <a:p>
            <a:pPr marL="342900" lvl="0" indent="-340360" algn="l" rtl="0">
              <a:lnSpc>
                <a:spcPct val="150000"/>
              </a:lnSpc>
              <a:spcBef>
                <a:spcPts val="448"/>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Welch established an idea sharing and cooperative setting </a:t>
            </a:r>
            <a:r>
              <a:rPr lang="en-US" sz="2200" i="1">
                <a:latin typeface="Times New Roman"/>
                <a:ea typeface="Times New Roman"/>
                <a:cs typeface="Times New Roman"/>
                <a:sym typeface="Times New Roman"/>
              </a:rPr>
              <a:t>(Lohr, 2020)</a:t>
            </a:r>
            <a:endParaRPr sz="2200" i="1">
              <a:latin typeface="Times New Roman"/>
              <a:ea typeface="Times New Roman"/>
              <a:cs typeface="Times New Roman"/>
              <a:sym typeface="Times New Roman"/>
            </a:endParaRPr>
          </a:p>
          <a:p>
            <a:pPr marL="342900" lvl="0" indent="-340360" algn="l" rtl="0">
              <a:lnSpc>
                <a:spcPct val="150000"/>
              </a:lnSpc>
              <a:spcBef>
                <a:spcPts val="448"/>
              </a:spcBef>
              <a:spcAft>
                <a:spcPts val="0"/>
              </a:spcAft>
              <a:buClr>
                <a:schemeClr val="dk1"/>
              </a:buClr>
              <a:buSzPts val="2200"/>
              <a:buChar char="•"/>
            </a:pPr>
            <a:r>
              <a:rPr lang="en-US" sz="2200">
                <a:latin typeface="Times New Roman"/>
                <a:ea typeface="Times New Roman"/>
                <a:cs typeface="Times New Roman"/>
                <a:sym typeface="Times New Roman"/>
              </a:rPr>
              <a:t>Emphasised </a:t>
            </a:r>
            <a:r>
              <a:rPr lang="en-US" sz="2200" b="1">
                <a:solidFill>
                  <a:schemeClr val="lt1"/>
                </a:solidFill>
                <a:latin typeface="Times New Roman"/>
                <a:ea typeface="Times New Roman"/>
                <a:cs typeface="Times New Roman"/>
                <a:sym typeface="Times New Roman"/>
              </a:rPr>
              <a:t>decentralization </a:t>
            </a:r>
            <a:r>
              <a:rPr lang="en-US" sz="2200" i="1">
                <a:solidFill>
                  <a:schemeClr val="dk1"/>
                </a:solidFill>
                <a:latin typeface="Times New Roman"/>
                <a:ea typeface="Times New Roman"/>
                <a:cs typeface="Times New Roman"/>
                <a:sym typeface="Times New Roman"/>
              </a:rPr>
              <a:t>(Gelles, 2022)</a:t>
            </a:r>
            <a:endParaRPr sz="2200" i="1">
              <a:latin typeface="Times New Roman"/>
              <a:ea typeface="Times New Roman"/>
              <a:cs typeface="Times New Roman"/>
              <a:sym typeface="Times New Roman"/>
            </a:endParaRPr>
          </a:p>
          <a:p>
            <a:pPr marL="342900" lvl="0" indent="-340360" algn="l" rtl="0">
              <a:lnSpc>
                <a:spcPct val="150000"/>
              </a:lnSpc>
              <a:spcBef>
                <a:spcPts val="448"/>
              </a:spcBef>
              <a:spcAft>
                <a:spcPts val="0"/>
              </a:spcAft>
              <a:buClr>
                <a:schemeClr val="dk1"/>
              </a:buClr>
              <a:buSzPts val="2200"/>
              <a:buChar char="•"/>
            </a:pPr>
            <a:r>
              <a:rPr lang="en-US" sz="2200">
                <a:latin typeface="Times New Roman"/>
                <a:ea typeface="Times New Roman"/>
                <a:cs typeface="Times New Roman"/>
                <a:sym typeface="Times New Roman"/>
              </a:rPr>
              <a:t>Performance management system rewarded staff members for invention, fostering an </a:t>
            </a:r>
            <a:r>
              <a:rPr lang="en-US" sz="2200" b="1">
                <a:solidFill>
                  <a:schemeClr val="lt1"/>
                </a:solidFill>
                <a:latin typeface="Times New Roman"/>
                <a:ea typeface="Times New Roman"/>
                <a:cs typeface="Times New Roman"/>
                <a:sym typeface="Times New Roman"/>
              </a:rPr>
              <a:t>innovative </a:t>
            </a:r>
            <a:r>
              <a:rPr lang="en-US" sz="2200">
                <a:latin typeface="Times New Roman"/>
                <a:ea typeface="Times New Roman"/>
                <a:cs typeface="Times New Roman"/>
                <a:sym typeface="Times New Roman"/>
              </a:rPr>
              <a:t>and </a:t>
            </a:r>
            <a:r>
              <a:rPr lang="en-US" sz="2200" b="1">
                <a:solidFill>
                  <a:schemeClr val="lt1"/>
                </a:solidFill>
                <a:latin typeface="Times New Roman"/>
                <a:ea typeface="Times New Roman"/>
                <a:cs typeface="Times New Roman"/>
                <a:sym typeface="Times New Roman"/>
              </a:rPr>
              <a:t>creative </a:t>
            </a:r>
            <a:r>
              <a:rPr lang="en-US" sz="2200">
                <a:latin typeface="Times New Roman"/>
                <a:ea typeface="Times New Roman"/>
                <a:cs typeface="Times New Roman"/>
                <a:sym typeface="Times New Roman"/>
              </a:rPr>
              <a:t>culture</a:t>
            </a:r>
            <a:endParaRPr sz="2200">
              <a:latin typeface="Times New Roman"/>
              <a:ea typeface="Times New Roman"/>
              <a:cs typeface="Times New Roman"/>
              <a:sym typeface="Times New Roman"/>
            </a:endParaRPr>
          </a:p>
        </p:txBody>
      </p:sp>
      <p:pic>
        <p:nvPicPr>
          <p:cNvPr id="169" name="Google Shape;169;p11"/>
          <p:cNvPicPr preferRelativeResize="0"/>
          <p:nvPr/>
        </p:nvPicPr>
        <p:blipFill rotWithShape="1">
          <a:blip r:embed="rId3">
            <a:alphaModFix/>
          </a:blip>
          <a:srcRect t="13759" b="10391"/>
          <a:stretch/>
        </p:blipFill>
        <p:spPr>
          <a:xfrm rot="-1843274">
            <a:off x="-204675" y="1016401"/>
            <a:ext cx="3016525" cy="22880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74"/>
        <p:cNvGrpSpPr/>
        <p:nvPr/>
      </p:nvGrpSpPr>
      <p:grpSpPr>
        <a:xfrm>
          <a:off x="0" y="0"/>
          <a:ext cx="0" cy="0"/>
          <a:chOff x="0" y="0"/>
          <a:chExt cx="0" cy="0"/>
        </a:xfrm>
      </p:grpSpPr>
      <p:sp>
        <p:nvSpPr>
          <p:cNvPr id="175" name="Google Shape;175;p12"/>
          <p:cNvSpPr txBox="1">
            <a:spLocks noGrp="1"/>
          </p:cNvSpPr>
          <p:nvPr>
            <p:ph type="title"/>
          </p:nvPr>
        </p:nvSpPr>
        <p:spPr>
          <a:xfrm>
            <a:off x="70200" y="0"/>
            <a:ext cx="3724500" cy="30783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4400"/>
              <a:buFont typeface="Times New Roman"/>
              <a:buNone/>
            </a:pPr>
            <a:r>
              <a:rPr lang="en-US" b="1" u="sng">
                <a:solidFill>
                  <a:schemeClr val="lt1"/>
                </a:solidFill>
                <a:latin typeface="Times New Roman"/>
                <a:ea typeface="Times New Roman"/>
                <a:cs typeface="Times New Roman"/>
                <a:sym typeface="Times New Roman"/>
              </a:rPr>
              <a:t>Welch's Leadership Legacy at GE</a:t>
            </a:r>
            <a:endParaRPr b="1" u="sng">
              <a:solidFill>
                <a:schemeClr val="lt1"/>
              </a:solidFill>
              <a:latin typeface="Times New Roman"/>
              <a:ea typeface="Times New Roman"/>
              <a:cs typeface="Times New Roman"/>
              <a:sym typeface="Times New Roman"/>
            </a:endParaRPr>
          </a:p>
        </p:txBody>
      </p:sp>
      <p:sp>
        <p:nvSpPr>
          <p:cNvPr id="176" name="Google Shape;176;p12"/>
          <p:cNvSpPr txBox="1">
            <a:spLocks noGrp="1"/>
          </p:cNvSpPr>
          <p:nvPr>
            <p:ph type="body" idx="1"/>
          </p:nvPr>
        </p:nvSpPr>
        <p:spPr>
          <a:xfrm>
            <a:off x="70200" y="3022150"/>
            <a:ext cx="9003600" cy="3559800"/>
          </a:xfrm>
          <a:prstGeom prst="rect">
            <a:avLst/>
          </a:prstGeom>
          <a:noFill/>
          <a:ln>
            <a:noFill/>
          </a:ln>
        </p:spPr>
        <p:txBody>
          <a:bodyPr spcFirstLastPara="1" wrap="square" lIns="91425" tIns="45700" rIns="91425" bIns="45700" anchor="t" anchorCtr="0">
            <a:normAutofit lnSpcReduction="10000"/>
          </a:bodyPr>
          <a:lstStyle/>
          <a:p>
            <a:pPr marL="457200" lvl="0" indent="-368300" algn="l" rtl="0">
              <a:lnSpc>
                <a:spcPct val="150000"/>
              </a:lnSpc>
              <a:spcBef>
                <a:spcPts val="0"/>
              </a:spcBef>
              <a:spcAft>
                <a:spcPts val="0"/>
              </a:spcAft>
              <a:buSzPts val="2200"/>
              <a:buFont typeface="Times New Roman"/>
              <a:buChar char="•"/>
            </a:pPr>
            <a:r>
              <a:rPr lang="en-US" sz="2200">
                <a:latin typeface="Times New Roman"/>
                <a:ea typeface="Times New Roman"/>
                <a:cs typeface="Times New Roman"/>
                <a:sym typeface="Times New Roman"/>
              </a:rPr>
              <a:t>Even after he left GE, Welch's leadership continued to have an effect on the company.</a:t>
            </a:r>
            <a:endParaRPr sz="2200">
              <a:latin typeface="Times New Roman"/>
              <a:ea typeface="Times New Roman"/>
              <a:cs typeface="Times New Roman"/>
              <a:sym typeface="Times New Roman"/>
            </a:endParaRPr>
          </a:p>
          <a:p>
            <a:pPr marL="457200" lvl="0" indent="-368300" algn="l" rtl="0">
              <a:lnSpc>
                <a:spcPct val="150000"/>
              </a:lnSpc>
              <a:spcBef>
                <a:spcPts val="0"/>
              </a:spcBef>
              <a:spcAft>
                <a:spcPts val="0"/>
              </a:spcAft>
              <a:buSzPts val="2200"/>
              <a:buChar char="•"/>
            </a:pPr>
            <a:r>
              <a:rPr lang="en-US" sz="2200">
                <a:latin typeface="Times New Roman"/>
                <a:ea typeface="Times New Roman"/>
                <a:cs typeface="Times New Roman"/>
                <a:sym typeface="Times New Roman"/>
              </a:rPr>
              <a:t>During Welch's leadership, GE's </a:t>
            </a:r>
            <a:r>
              <a:rPr lang="en-US" sz="2200" b="1">
                <a:solidFill>
                  <a:schemeClr val="lt1"/>
                </a:solidFill>
                <a:latin typeface="Times New Roman"/>
                <a:ea typeface="Times New Roman"/>
                <a:cs typeface="Times New Roman"/>
                <a:sym typeface="Times New Roman"/>
              </a:rPr>
              <a:t>market value</a:t>
            </a:r>
            <a:r>
              <a:rPr lang="en-US" sz="2200">
                <a:latin typeface="Times New Roman"/>
                <a:ea typeface="Times New Roman"/>
                <a:cs typeface="Times New Roman"/>
                <a:sym typeface="Times New Roman"/>
              </a:rPr>
              <a:t> increased by more than 4,000%</a:t>
            </a:r>
            <a:endParaRPr sz="2200">
              <a:latin typeface="Times New Roman"/>
              <a:ea typeface="Times New Roman"/>
              <a:cs typeface="Times New Roman"/>
              <a:sym typeface="Times New Roman"/>
            </a:endParaRPr>
          </a:p>
          <a:p>
            <a:pPr marL="457200" lvl="0" indent="-368300" algn="l" rtl="0">
              <a:lnSpc>
                <a:spcPct val="150000"/>
              </a:lnSpc>
              <a:spcBef>
                <a:spcPts val="0"/>
              </a:spcBef>
              <a:spcAft>
                <a:spcPts val="0"/>
              </a:spcAft>
              <a:buSzPts val="2200"/>
              <a:buChar char="•"/>
            </a:pPr>
            <a:r>
              <a:rPr lang="en-US" sz="2200">
                <a:latin typeface="Times New Roman"/>
                <a:ea typeface="Times New Roman"/>
                <a:cs typeface="Times New Roman"/>
                <a:sym typeface="Times New Roman"/>
              </a:rPr>
              <a:t>Changed the </a:t>
            </a:r>
            <a:r>
              <a:rPr lang="en-US" sz="2200" b="1">
                <a:solidFill>
                  <a:schemeClr val="lt1"/>
                </a:solidFill>
                <a:latin typeface="Times New Roman"/>
                <a:ea typeface="Times New Roman"/>
                <a:cs typeface="Times New Roman"/>
                <a:sym typeface="Times New Roman"/>
              </a:rPr>
              <a:t>organizational structure</a:t>
            </a:r>
            <a:r>
              <a:rPr lang="en-US" sz="2200">
                <a:latin typeface="Times New Roman"/>
                <a:ea typeface="Times New Roman"/>
                <a:cs typeface="Times New Roman"/>
                <a:sym typeface="Times New Roman"/>
              </a:rPr>
              <a:t> of GE, making it more decentralized and fluid </a:t>
            </a:r>
            <a:r>
              <a:rPr lang="en-US" sz="2200" i="1">
                <a:latin typeface="Times New Roman"/>
                <a:ea typeface="Times New Roman"/>
                <a:cs typeface="Times New Roman"/>
                <a:sym typeface="Times New Roman"/>
              </a:rPr>
              <a:t>(Mees-Buss et al, 2019)</a:t>
            </a:r>
            <a:endParaRPr sz="2200" i="1">
              <a:latin typeface="Times New Roman"/>
              <a:ea typeface="Times New Roman"/>
              <a:cs typeface="Times New Roman"/>
              <a:sym typeface="Times New Roman"/>
            </a:endParaRPr>
          </a:p>
          <a:p>
            <a:pPr marL="457200" lvl="0" indent="-368300" algn="l" rtl="0">
              <a:lnSpc>
                <a:spcPct val="150000"/>
              </a:lnSpc>
              <a:spcBef>
                <a:spcPts val="0"/>
              </a:spcBef>
              <a:spcAft>
                <a:spcPts val="0"/>
              </a:spcAft>
              <a:buSzPts val="2200"/>
              <a:buChar char="•"/>
            </a:pPr>
            <a:r>
              <a:rPr lang="en-US" sz="2200">
                <a:latin typeface="Times New Roman"/>
                <a:ea typeface="Times New Roman"/>
                <a:cs typeface="Times New Roman"/>
                <a:sym typeface="Times New Roman"/>
              </a:rPr>
              <a:t>Increased </a:t>
            </a:r>
            <a:r>
              <a:rPr lang="en-US" sz="2200" b="1">
                <a:solidFill>
                  <a:schemeClr val="lt1"/>
                </a:solidFill>
                <a:latin typeface="Times New Roman"/>
                <a:ea typeface="Times New Roman"/>
                <a:cs typeface="Times New Roman"/>
                <a:sym typeface="Times New Roman"/>
              </a:rPr>
              <a:t>productivity</a:t>
            </a:r>
            <a:r>
              <a:rPr lang="en-US" sz="2200">
                <a:latin typeface="Times New Roman"/>
                <a:ea typeface="Times New Roman"/>
                <a:cs typeface="Times New Roman"/>
                <a:sym typeface="Times New Roman"/>
              </a:rPr>
              <a:t> and </a:t>
            </a:r>
            <a:r>
              <a:rPr lang="en-US" sz="2200" b="1">
                <a:solidFill>
                  <a:schemeClr val="lt1"/>
                </a:solidFill>
                <a:latin typeface="Times New Roman"/>
                <a:ea typeface="Times New Roman"/>
                <a:cs typeface="Times New Roman"/>
                <a:sym typeface="Times New Roman"/>
              </a:rPr>
              <a:t>creativity</a:t>
            </a:r>
            <a:endParaRPr sz="2200" b="1">
              <a:solidFill>
                <a:schemeClr val="lt1"/>
              </a:solidFill>
              <a:latin typeface="Times New Roman"/>
              <a:ea typeface="Times New Roman"/>
              <a:cs typeface="Times New Roman"/>
              <a:sym typeface="Times New Roman"/>
            </a:endParaRPr>
          </a:p>
        </p:txBody>
      </p:sp>
      <p:pic>
        <p:nvPicPr>
          <p:cNvPr id="177" name="Google Shape;177;p12"/>
          <p:cNvPicPr preferRelativeResize="0"/>
          <p:nvPr/>
        </p:nvPicPr>
        <p:blipFill>
          <a:blip r:embed="rId3">
            <a:alphaModFix/>
          </a:blip>
          <a:stretch>
            <a:fillRect/>
          </a:stretch>
        </p:blipFill>
        <p:spPr>
          <a:xfrm rot="596780">
            <a:off x="6381458" y="-223184"/>
            <a:ext cx="2347109" cy="334711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82"/>
        <p:cNvGrpSpPr/>
        <p:nvPr/>
      </p:nvGrpSpPr>
      <p:grpSpPr>
        <a:xfrm>
          <a:off x="0" y="0"/>
          <a:ext cx="0" cy="0"/>
          <a:chOff x="0" y="0"/>
          <a:chExt cx="0" cy="0"/>
        </a:xfrm>
      </p:grpSpPr>
      <p:sp>
        <p:nvSpPr>
          <p:cNvPr id="183" name="Google Shape;183;p13"/>
          <p:cNvSpPr txBox="1">
            <a:spLocks noGrp="1"/>
          </p:cNvSpPr>
          <p:nvPr>
            <p:ph type="title"/>
          </p:nvPr>
        </p:nvSpPr>
        <p:spPr>
          <a:xfrm>
            <a:off x="919500" y="376375"/>
            <a:ext cx="7305000" cy="7485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4400"/>
              <a:buFont typeface="Times New Roman"/>
              <a:buNone/>
            </a:pPr>
            <a:r>
              <a:rPr lang="en-US" b="1" u="sng">
                <a:latin typeface="Times New Roman"/>
                <a:ea typeface="Times New Roman"/>
                <a:cs typeface="Times New Roman"/>
                <a:sym typeface="Times New Roman"/>
              </a:rPr>
              <a:t>Criticisms of Welch's Leadership Style</a:t>
            </a:r>
            <a:endParaRPr b="1" u="sng">
              <a:latin typeface="Times New Roman"/>
              <a:ea typeface="Times New Roman"/>
              <a:cs typeface="Times New Roman"/>
              <a:sym typeface="Times New Roman"/>
            </a:endParaRPr>
          </a:p>
        </p:txBody>
      </p:sp>
      <p:sp>
        <p:nvSpPr>
          <p:cNvPr id="184" name="Google Shape;184;p13"/>
          <p:cNvSpPr txBox="1">
            <a:spLocks noGrp="1"/>
          </p:cNvSpPr>
          <p:nvPr>
            <p:ph type="body" idx="1"/>
          </p:nvPr>
        </p:nvSpPr>
        <p:spPr>
          <a:xfrm>
            <a:off x="135550" y="1670850"/>
            <a:ext cx="3916200" cy="4950600"/>
          </a:xfrm>
          <a:prstGeom prst="rect">
            <a:avLst/>
          </a:prstGeom>
          <a:noFill/>
          <a:ln>
            <a:noFill/>
          </a:ln>
        </p:spPr>
        <p:txBody>
          <a:bodyPr spcFirstLastPara="1" wrap="square" lIns="91425" tIns="45700" rIns="91425" bIns="45700" anchor="t" anchorCtr="0">
            <a:normAutofit fontScale="92500"/>
          </a:bodyPr>
          <a:lstStyle/>
          <a:p>
            <a:pPr marL="342900" lvl="0" indent="-309880" algn="l" rtl="0">
              <a:lnSpc>
                <a:spcPct val="150000"/>
              </a:lnSpc>
              <a:spcBef>
                <a:spcPts val="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Welch's management style draws criticism for:</a:t>
            </a:r>
            <a:endParaRPr sz="2200">
              <a:latin typeface="Times New Roman"/>
              <a:ea typeface="Times New Roman"/>
              <a:cs typeface="Times New Roman"/>
              <a:sym typeface="Times New Roman"/>
            </a:endParaRPr>
          </a:p>
          <a:p>
            <a:pPr marL="742950" lvl="1" indent="-274319" algn="l" rtl="0">
              <a:lnSpc>
                <a:spcPct val="150000"/>
              </a:lnSpc>
              <a:spcBef>
                <a:spcPts val="476"/>
              </a:spcBef>
              <a:spcAft>
                <a:spcPts val="0"/>
              </a:spcAft>
              <a:buClr>
                <a:schemeClr val="lt1"/>
              </a:buClr>
              <a:buSzPts val="2200"/>
              <a:buFont typeface="Times New Roman"/>
              <a:buChar char="✔"/>
            </a:pPr>
            <a:r>
              <a:rPr lang="en-US" sz="2200" b="1">
                <a:solidFill>
                  <a:schemeClr val="lt1"/>
                </a:solidFill>
                <a:latin typeface="Times New Roman"/>
                <a:ea typeface="Times New Roman"/>
                <a:cs typeface="Times New Roman"/>
                <a:sym typeface="Times New Roman"/>
              </a:rPr>
              <a:t>His strict manner</a:t>
            </a:r>
            <a:endParaRPr sz="2200" b="1">
              <a:solidFill>
                <a:schemeClr val="lt1"/>
              </a:solidFill>
              <a:latin typeface="Times New Roman"/>
              <a:ea typeface="Times New Roman"/>
              <a:cs typeface="Times New Roman"/>
              <a:sym typeface="Times New Roman"/>
            </a:endParaRPr>
          </a:p>
          <a:p>
            <a:pPr marL="742950" lvl="1" indent="-274319" algn="l" rtl="0">
              <a:lnSpc>
                <a:spcPct val="150000"/>
              </a:lnSpc>
              <a:spcBef>
                <a:spcPts val="476"/>
              </a:spcBef>
              <a:spcAft>
                <a:spcPts val="0"/>
              </a:spcAft>
              <a:buClr>
                <a:schemeClr val="lt1"/>
              </a:buClr>
              <a:buSzPts val="2200"/>
              <a:buFont typeface="Times New Roman"/>
              <a:buChar char="✔"/>
            </a:pPr>
            <a:r>
              <a:rPr lang="en-US" sz="2200" b="1">
                <a:solidFill>
                  <a:schemeClr val="lt1"/>
                </a:solidFill>
                <a:latin typeface="Times New Roman"/>
                <a:ea typeface="Times New Roman"/>
                <a:cs typeface="Times New Roman"/>
                <a:sym typeface="Times New Roman"/>
              </a:rPr>
              <a:t>His emphasis on outcomes </a:t>
            </a:r>
            <a:endParaRPr sz="2200" b="1">
              <a:solidFill>
                <a:schemeClr val="lt1"/>
              </a:solidFill>
              <a:latin typeface="Times New Roman"/>
              <a:ea typeface="Times New Roman"/>
              <a:cs typeface="Times New Roman"/>
              <a:sym typeface="Times New Roman"/>
            </a:endParaRPr>
          </a:p>
          <a:p>
            <a:pPr marL="342900" lvl="0" indent="-309880" algn="l" rtl="0">
              <a:lnSpc>
                <a:spcPct val="150000"/>
              </a:lnSpc>
              <a:spcBef>
                <a:spcPts val="544"/>
              </a:spcBef>
              <a:spcAft>
                <a:spcPts val="0"/>
              </a:spcAft>
              <a:buClr>
                <a:schemeClr val="dk1"/>
              </a:buClr>
              <a:buSzPts val="2200"/>
              <a:buChar char="•"/>
            </a:pPr>
            <a:r>
              <a:rPr lang="en-US" sz="2200">
                <a:latin typeface="Times New Roman"/>
                <a:ea typeface="Times New Roman"/>
                <a:cs typeface="Times New Roman"/>
                <a:sym typeface="Times New Roman"/>
              </a:rPr>
              <a:t>Welch's "Rank and Yank" system, requiring managers to rank employees based on performance is </a:t>
            </a:r>
            <a:r>
              <a:rPr lang="en-US" sz="2200" b="1">
                <a:solidFill>
                  <a:schemeClr val="lt1"/>
                </a:solidFill>
                <a:latin typeface="Times New Roman"/>
                <a:ea typeface="Times New Roman"/>
                <a:cs typeface="Times New Roman"/>
                <a:sym typeface="Times New Roman"/>
              </a:rPr>
              <a:t>too strict</a:t>
            </a:r>
            <a:r>
              <a:rPr lang="en-US" sz="2200">
                <a:latin typeface="Times New Roman"/>
                <a:ea typeface="Times New Roman"/>
                <a:cs typeface="Times New Roman"/>
                <a:sym typeface="Times New Roman"/>
              </a:rPr>
              <a:t> </a:t>
            </a:r>
            <a:r>
              <a:rPr lang="en-US" sz="2200" i="1">
                <a:latin typeface="Times New Roman"/>
                <a:ea typeface="Times New Roman"/>
                <a:cs typeface="Times New Roman"/>
                <a:sym typeface="Times New Roman"/>
              </a:rPr>
              <a:t>(Mees-Buss et al, 2019)</a:t>
            </a:r>
            <a:endParaRPr sz="2200">
              <a:latin typeface="Times New Roman"/>
              <a:ea typeface="Times New Roman"/>
              <a:cs typeface="Times New Roman"/>
              <a:sym typeface="Times New Roman"/>
            </a:endParaRPr>
          </a:p>
        </p:txBody>
      </p:sp>
      <p:pic>
        <p:nvPicPr>
          <p:cNvPr id="185" name="Google Shape;185;p13"/>
          <p:cNvPicPr preferRelativeResize="0"/>
          <p:nvPr/>
        </p:nvPicPr>
        <p:blipFill rotWithShape="1">
          <a:blip r:embed="rId3">
            <a:alphaModFix/>
          </a:blip>
          <a:srcRect l="20672" t="19944" b="11777"/>
          <a:stretch/>
        </p:blipFill>
        <p:spPr>
          <a:xfrm>
            <a:off x="4480200" y="2138925"/>
            <a:ext cx="4663800" cy="40144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90"/>
        <p:cNvGrpSpPr/>
        <p:nvPr/>
      </p:nvGrpSpPr>
      <p:grpSpPr>
        <a:xfrm>
          <a:off x="0" y="0"/>
          <a:ext cx="0" cy="0"/>
          <a:chOff x="0" y="0"/>
          <a:chExt cx="0" cy="0"/>
        </a:xfrm>
      </p:grpSpPr>
      <p:sp>
        <p:nvSpPr>
          <p:cNvPr id="191" name="Google Shape;191;p14"/>
          <p:cNvSpPr txBox="1">
            <a:spLocks noGrp="1"/>
          </p:cNvSpPr>
          <p:nvPr>
            <p:ph type="title"/>
          </p:nvPr>
        </p:nvSpPr>
        <p:spPr>
          <a:xfrm>
            <a:off x="4159775" y="112425"/>
            <a:ext cx="4803600" cy="23535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SzPts val="4400"/>
              <a:buFont typeface="Times New Roman"/>
              <a:buNone/>
            </a:pPr>
            <a:r>
              <a:rPr lang="en-US" b="1" u="sng">
                <a:solidFill>
                  <a:srgbClr val="E69138"/>
                </a:solidFill>
                <a:latin typeface="Times New Roman"/>
                <a:ea typeface="Times New Roman"/>
                <a:cs typeface="Times New Roman"/>
                <a:sym typeface="Times New Roman"/>
              </a:rPr>
              <a:t>Lessons Learned from Welch's Leadership</a:t>
            </a:r>
            <a:endParaRPr b="1" u="sng">
              <a:solidFill>
                <a:srgbClr val="E69138"/>
              </a:solidFill>
              <a:latin typeface="Times New Roman"/>
              <a:ea typeface="Times New Roman"/>
              <a:cs typeface="Times New Roman"/>
              <a:sym typeface="Times New Roman"/>
            </a:endParaRPr>
          </a:p>
        </p:txBody>
      </p:sp>
      <p:sp>
        <p:nvSpPr>
          <p:cNvPr id="192" name="Google Shape;192;p14"/>
          <p:cNvSpPr txBox="1">
            <a:spLocks noGrp="1"/>
          </p:cNvSpPr>
          <p:nvPr>
            <p:ph type="body" idx="1"/>
          </p:nvPr>
        </p:nvSpPr>
        <p:spPr>
          <a:xfrm>
            <a:off x="457200" y="3792475"/>
            <a:ext cx="8229600" cy="2882700"/>
          </a:xfrm>
          <a:prstGeom prst="rect">
            <a:avLst/>
          </a:prstGeom>
          <a:noFill/>
          <a:ln>
            <a:noFill/>
          </a:ln>
        </p:spPr>
        <p:txBody>
          <a:bodyPr spcFirstLastPara="1" wrap="square" lIns="91425" tIns="45700" rIns="91425" bIns="45700" anchor="t" anchorCtr="0">
            <a:normAutofit/>
          </a:bodyPr>
          <a:lstStyle/>
          <a:p>
            <a:pPr marL="342900" lvl="0" indent="-325120" algn="l" rtl="0">
              <a:lnSpc>
                <a:spcPct val="150000"/>
              </a:lnSpc>
              <a:spcBef>
                <a:spcPts val="0"/>
              </a:spcBef>
              <a:spcAft>
                <a:spcPts val="0"/>
              </a:spcAft>
              <a:buClr>
                <a:schemeClr val="dk1"/>
              </a:buClr>
              <a:buSzPts val="2200"/>
              <a:buFont typeface="Times New Roman"/>
              <a:buChar char="•"/>
            </a:pPr>
            <a:r>
              <a:rPr lang="en-US" sz="2200" b="1">
                <a:solidFill>
                  <a:schemeClr val="lt1"/>
                </a:solidFill>
                <a:latin typeface="Times New Roman"/>
                <a:ea typeface="Times New Roman"/>
                <a:cs typeface="Times New Roman"/>
                <a:sym typeface="Times New Roman"/>
              </a:rPr>
              <a:t>Empowerment</a:t>
            </a:r>
            <a:r>
              <a:rPr lang="en-US" sz="2200">
                <a:latin typeface="Times New Roman"/>
                <a:ea typeface="Times New Roman"/>
                <a:cs typeface="Times New Roman"/>
                <a:sym typeface="Times New Roman"/>
              </a:rPr>
              <a:t>: Welch thought that staff members should have the freedom to make choices and take calculated risks </a:t>
            </a:r>
            <a:r>
              <a:rPr lang="en-US" sz="2200" i="1">
                <a:solidFill>
                  <a:schemeClr val="dk1"/>
                </a:solidFill>
                <a:latin typeface="Times New Roman"/>
                <a:ea typeface="Times New Roman"/>
                <a:cs typeface="Times New Roman"/>
                <a:sym typeface="Times New Roman"/>
              </a:rPr>
              <a:t>(Gelles, 2022)</a:t>
            </a:r>
            <a:endParaRPr sz="2200" i="1">
              <a:latin typeface="Times New Roman"/>
              <a:ea typeface="Times New Roman"/>
              <a:cs typeface="Times New Roman"/>
              <a:sym typeface="Times New Roman"/>
            </a:endParaRPr>
          </a:p>
          <a:p>
            <a:pPr marL="342900" lvl="0" indent="-325120" algn="l" rtl="0">
              <a:lnSpc>
                <a:spcPct val="150000"/>
              </a:lnSpc>
              <a:spcBef>
                <a:spcPts val="496"/>
              </a:spcBef>
              <a:spcAft>
                <a:spcPts val="0"/>
              </a:spcAft>
              <a:buClr>
                <a:schemeClr val="dk1"/>
              </a:buClr>
              <a:buSzPts val="2200"/>
              <a:buFont typeface="Times New Roman"/>
              <a:buChar char="•"/>
            </a:pPr>
            <a:r>
              <a:rPr lang="en-US" sz="2200" b="1">
                <a:solidFill>
                  <a:schemeClr val="lt1"/>
                </a:solidFill>
                <a:latin typeface="Times New Roman"/>
                <a:ea typeface="Times New Roman"/>
                <a:cs typeface="Times New Roman"/>
                <a:sym typeface="Times New Roman"/>
              </a:rPr>
              <a:t>Decentralization</a:t>
            </a:r>
            <a:r>
              <a:rPr lang="en-US" sz="2200">
                <a:latin typeface="Times New Roman"/>
                <a:ea typeface="Times New Roman"/>
                <a:cs typeface="Times New Roman"/>
                <a:sym typeface="Times New Roman"/>
              </a:rPr>
              <a:t>: Businesses can respond more swiftly to market &amp; consumer demands </a:t>
            </a:r>
            <a:r>
              <a:rPr lang="en-US" sz="2200" i="1">
                <a:latin typeface="Times New Roman"/>
                <a:ea typeface="Times New Roman"/>
                <a:cs typeface="Times New Roman"/>
                <a:sym typeface="Times New Roman"/>
              </a:rPr>
              <a:t>(Mees-Buss et al, 2019)</a:t>
            </a:r>
            <a:endParaRPr sz="2200" i="1">
              <a:latin typeface="Times New Roman"/>
              <a:ea typeface="Times New Roman"/>
              <a:cs typeface="Times New Roman"/>
              <a:sym typeface="Times New Roman"/>
            </a:endParaRPr>
          </a:p>
          <a:p>
            <a:pPr marL="342900" lvl="0" indent="-325120" algn="l" rtl="0">
              <a:lnSpc>
                <a:spcPct val="150000"/>
              </a:lnSpc>
              <a:spcBef>
                <a:spcPts val="496"/>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Performance management</a:t>
            </a:r>
            <a:endParaRPr sz="2200">
              <a:latin typeface="Times New Roman"/>
              <a:ea typeface="Times New Roman"/>
              <a:cs typeface="Times New Roman"/>
              <a:sym typeface="Times New Roman"/>
            </a:endParaRPr>
          </a:p>
        </p:txBody>
      </p:sp>
      <p:pic>
        <p:nvPicPr>
          <p:cNvPr id="193" name="Google Shape;193;p14"/>
          <p:cNvPicPr preferRelativeResize="0"/>
          <p:nvPr/>
        </p:nvPicPr>
        <p:blipFill rotWithShape="1">
          <a:blip r:embed="rId3">
            <a:alphaModFix/>
          </a:blip>
          <a:srcRect t="14177"/>
          <a:stretch/>
        </p:blipFill>
        <p:spPr>
          <a:xfrm flipH="1">
            <a:off x="1" y="0"/>
            <a:ext cx="4419077" cy="37924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198"/>
        <p:cNvGrpSpPr/>
        <p:nvPr/>
      </p:nvGrpSpPr>
      <p:grpSpPr>
        <a:xfrm>
          <a:off x="0" y="0"/>
          <a:ext cx="0" cy="0"/>
          <a:chOff x="0" y="0"/>
          <a:chExt cx="0" cy="0"/>
        </a:xfrm>
      </p:grpSpPr>
      <p:sp>
        <p:nvSpPr>
          <p:cNvPr id="199" name="Google Shape;199;p15"/>
          <p:cNvSpPr txBox="1">
            <a:spLocks noGrp="1"/>
          </p:cNvSpPr>
          <p:nvPr>
            <p:ph type="title"/>
          </p:nvPr>
        </p:nvSpPr>
        <p:spPr>
          <a:xfrm>
            <a:off x="152400" y="89263"/>
            <a:ext cx="88392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4400"/>
              <a:buFont typeface="Times New Roman"/>
              <a:buNone/>
            </a:pPr>
            <a:r>
              <a:rPr lang="en-US" sz="4000" b="1" u="sng">
                <a:solidFill>
                  <a:schemeClr val="lt1"/>
                </a:solidFill>
                <a:latin typeface="Times New Roman"/>
                <a:ea typeface="Times New Roman"/>
                <a:cs typeface="Times New Roman"/>
                <a:sym typeface="Times New Roman"/>
              </a:rPr>
              <a:t>Leadership and Organizational Culture</a:t>
            </a:r>
            <a:endParaRPr sz="4000" b="1" u="sng">
              <a:solidFill>
                <a:schemeClr val="lt1"/>
              </a:solidFill>
              <a:latin typeface="Times New Roman"/>
              <a:ea typeface="Times New Roman"/>
              <a:cs typeface="Times New Roman"/>
              <a:sym typeface="Times New Roman"/>
            </a:endParaRPr>
          </a:p>
        </p:txBody>
      </p:sp>
      <p:sp>
        <p:nvSpPr>
          <p:cNvPr id="200" name="Google Shape;200;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pPr marL="342900" lvl="0" indent="-309880" algn="l" rtl="0">
              <a:lnSpc>
                <a:spcPct val="150000"/>
              </a:lnSpc>
              <a:spcBef>
                <a:spcPts val="0"/>
              </a:spcBef>
              <a:spcAft>
                <a:spcPts val="0"/>
              </a:spcAft>
              <a:buClr>
                <a:schemeClr val="dk1"/>
              </a:buClr>
              <a:buSzPts val="2200"/>
              <a:buChar char="•"/>
            </a:pPr>
            <a:r>
              <a:rPr lang="en-US" sz="2200">
                <a:latin typeface="Times New Roman"/>
                <a:ea typeface="Times New Roman"/>
                <a:cs typeface="Times New Roman"/>
                <a:sym typeface="Times New Roman"/>
              </a:rPr>
              <a:t>Corporate culture was </a:t>
            </a:r>
            <a:r>
              <a:rPr lang="en-US" sz="2200" b="1">
                <a:solidFill>
                  <a:schemeClr val="lt1"/>
                </a:solidFill>
                <a:latin typeface="Times New Roman"/>
                <a:ea typeface="Times New Roman"/>
                <a:cs typeface="Times New Roman"/>
                <a:sym typeface="Times New Roman"/>
              </a:rPr>
              <a:t>significantly </a:t>
            </a:r>
            <a:r>
              <a:rPr lang="en-US" sz="2200">
                <a:latin typeface="Times New Roman"/>
                <a:ea typeface="Times New Roman"/>
                <a:cs typeface="Times New Roman"/>
                <a:sym typeface="Times New Roman"/>
              </a:rPr>
              <a:t>impacted by Welch's leadership (Ossama, 2020).</a:t>
            </a:r>
            <a:endParaRPr sz="2200">
              <a:latin typeface="Times New Roman"/>
              <a:ea typeface="Times New Roman"/>
              <a:cs typeface="Times New Roman"/>
              <a:sym typeface="Times New Roman"/>
            </a:endParaRPr>
          </a:p>
          <a:p>
            <a:pPr marL="342900" lvl="0" indent="-309880" algn="l" rtl="0">
              <a:lnSpc>
                <a:spcPct val="150000"/>
              </a:lnSpc>
              <a:spcBef>
                <a:spcPts val="544"/>
              </a:spcBef>
              <a:spcAft>
                <a:spcPts val="0"/>
              </a:spcAft>
              <a:buClr>
                <a:schemeClr val="dk1"/>
              </a:buClr>
              <a:buSzPts val="2200"/>
              <a:buChar char="•"/>
            </a:pPr>
            <a:r>
              <a:rPr lang="en-US" sz="2200">
                <a:latin typeface="Times New Roman"/>
                <a:ea typeface="Times New Roman"/>
                <a:cs typeface="Times New Roman"/>
                <a:sym typeface="Times New Roman"/>
              </a:rPr>
              <a:t>Performance → Welch established a culture of </a:t>
            </a:r>
            <a:r>
              <a:rPr lang="en-US" sz="2200" b="1">
                <a:solidFill>
                  <a:schemeClr val="lt1"/>
                </a:solidFill>
                <a:latin typeface="Times New Roman"/>
                <a:ea typeface="Times New Roman"/>
                <a:cs typeface="Times New Roman"/>
                <a:sym typeface="Times New Roman"/>
              </a:rPr>
              <a:t>performance </a:t>
            </a:r>
            <a:r>
              <a:rPr lang="en-US" sz="2200">
                <a:latin typeface="Times New Roman"/>
                <a:ea typeface="Times New Roman"/>
                <a:cs typeface="Times New Roman"/>
                <a:sym typeface="Times New Roman"/>
              </a:rPr>
              <a:t>at GE </a:t>
            </a:r>
            <a:r>
              <a:rPr lang="en-US" sz="2200" i="1">
                <a:latin typeface="Times New Roman"/>
                <a:ea typeface="Times New Roman"/>
                <a:cs typeface="Times New Roman"/>
                <a:sym typeface="Times New Roman"/>
              </a:rPr>
              <a:t>(Lohr, 2020)</a:t>
            </a:r>
            <a:endParaRPr sz="2200" i="1">
              <a:latin typeface="Times New Roman"/>
              <a:ea typeface="Times New Roman"/>
              <a:cs typeface="Times New Roman"/>
              <a:sym typeface="Times New Roman"/>
            </a:endParaRPr>
          </a:p>
          <a:p>
            <a:pPr marL="342900" lvl="0" indent="-309880" algn="l" rtl="0">
              <a:lnSpc>
                <a:spcPct val="150000"/>
              </a:lnSpc>
              <a:spcBef>
                <a:spcPts val="544"/>
              </a:spcBef>
              <a:spcAft>
                <a:spcPts val="0"/>
              </a:spcAft>
              <a:buClr>
                <a:schemeClr val="dk1"/>
              </a:buClr>
              <a:buSzPts val="2200"/>
              <a:buChar char="•"/>
            </a:pPr>
            <a:r>
              <a:rPr lang="en-US" sz="2200">
                <a:latin typeface="Times New Roman"/>
                <a:ea typeface="Times New Roman"/>
                <a:cs typeface="Times New Roman"/>
                <a:sym typeface="Times New Roman"/>
              </a:rPr>
              <a:t>By making staff members accountable for their activities, Welch also helped to establish </a:t>
            </a:r>
            <a:r>
              <a:rPr lang="en-US" sz="2200" b="1">
                <a:solidFill>
                  <a:schemeClr val="lt1"/>
                </a:solidFill>
                <a:latin typeface="Times New Roman"/>
                <a:ea typeface="Times New Roman"/>
                <a:cs typeface="Times New Roman"/>
                <a:sym typeface="Times New Roman"/>
              </a:rPr>
              <a:t>accountability</a:t>
            </a:r>
            <a:endParaRPr sz="2200" b="1">
              <a:solidFill>
                <a:schemeClr val="lt1"/>
              </a:solidFill>
              <a:latin typeface="Times New Roman"/>
              <a:ea typeface="Times New Roman"/>
              <a:cs typeface="Times New Roman"/>
              <a:sym typeface="Times New Roman"/>
            </a:endParaRPr>
          </a:p>
          <a:p>
            <a:pPr marL="342900" lvl="0" indent="-309880" algn="l" rtl="0">
              <a:lnSpc>
                <a:spcPct val="150000"/>
              </a:lnSpc>
              <a:spcBef>
                <a:spcPts val="544"/>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Continuous improvement</a:t>
            </a:r>
            <a:endParaRPr sz="2200">
              <a:latin typeface="Times New Roman"/>
              <a:ea typeface="Times New Roman"/>
              <a:cs typeface="Times New Roman"/>
              <a:sym typeface="Times New Roman"/>
            </a:endParaRPr>
          </a:p>
        </p:txBody>
      </p:sp>
      <p:pic>
        <p:nvPicPr>
          <p:cNvPr id="201" name="Google Shape;201;p15"/>
          <p:cNvPicPr preferRelativeResize="0"/>
          <p:nvPr/>
        </p:nvPicPr>
        <p:blipFill rotWithShape="1">
          <a:blip r:embed="rId3">
            <a:alphaModFix/>
          </a:blip>
          <a:srcRect l="37667" t="13772" b="6937"/>
          <a:stretch/>
        </p:blipFill>
        <p:spPr>
          <a:xfrm>
            <a:off x="6177700" y="4075975"/>
            <a:ext cx="2383999" cy="26202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206"/>
        <p:cNvGrpSpPr/>
        <p:nvPr/>
      </p:nvGrpSpPr>
      <p:grpSpPr>
        <a:xfrm>
          <a:off x="0" y="0"/>
          <a:ext cx="0" cy="0"/>
          <a:chOff x="0" y="0"/>
          <a:chExt cx="0" cy="0"/>
        </a:xfrm>
      </p:grpSpPr>
      <p:sp>
        <p:nvSpPr>
          <p:cNvPr id="207" name="Google Shape;207;p16"/>
          <p:cNvSpPr txBox="1">
            <a:spLocks noGrp="1"/>
          </p:cNvSpPr>
          <p:nvPr>
            <p:ph type="title"/>
          </p:nvPr>
        </p:nvSpPr>
        <p:spPr>
          <a:xfrm>
            <a:off x="152400" y="154338"/>
            <a:ext cx="8839200" cy="11430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4400"/>
              <a:buFont typeface="Times New Roman"/>
              <a:buNone/>
            </a:pPr>
            <a:r>
              <a:rPr lang="en-US" b="1">
                <a:solidFill>
                  <a:srgbClr val="E69138"/>
                </a:solidFill>
                <a:latin typeface="Times New Roman"/>
                <a:ea typeface="Times New Roman"/>
                <a:cs typeface="Times New Roman"/>
                <a:sym typeface="Times New Roman"/>
              </a:rPr>
              <a:t>Welch's Approach to Talent Management</a:t>
            </a:r>
            <a:endParaRPr>
              <a:solidFill>
                <a:srgbClr val="E69138"/>
              </a:solidFill>
              <a:latin typeface="Times New Roman"/>
              <a:ea typeface="Times New Roman"/>
              <a:cs typeface="Times New Roman"/>
              <a:sym typeface="Times New Roman"/>
            </a:endParaRPr>
          </a:p>
        </p:txBody>
      </p:sp>
      <p:sp>
        <p:nvSpPr>
          <p:cNvPr id="208" name="Google Shape;208;p16"/>
          <p:cNvSpPr txBox="1">
            <a:spLocks noGrp="1"/>
          </p:cNvSpPr>
          <p:nvPr>
            <p:ph type="body" idx="1"/>
          </p:nvPr>
        </p:nvSpPr>
        <p:spPr>
          <a:xfrm>
            <a:off x="213575" y="1714500"/>
            <a:ext cx="4493700" cy="4782300"/>
          </a:xfrm>
          <a:prstGeom prst="rect">
            <a:avLst/>
          </a:prstGeom>
          <a:noFill/>
          <a:ln>
            <a:noFill/>
          </a:ln>
        </p:spPr>
        <p:txBody>
          <a:bodyPr spcFirstLastPara="1" wrap="square" lIns="91425" tIns="45700" rIns="91425" bIns="45700" anchor="t" anchorCtr="0">
            <a:normAutofit/>
          </a:bodyPr>
          <a:lstStyle/>
          <a:p>
            <a:pPr marL="342900" lvl="0" indent="-317500" algn="l" rtl="0">
              <a:lnSpc>
                <a:spcPct val="150000"/>
              </a:lnSpc>
              <a:spcBef>
                <a:spcPts val="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Welch was dedicated to finding and cultivating the best people within GE</a:t>
            </a:r>
            <a:endParaRPr sz="2200">
              <a:latin typeface="Times New Roman"/>
              <a:ea typeface="Times New Roman"/>
              <a:cs typeface="Times New Roman"/>
              <a:sym typeface="Times New Roman"/>
            </a:endParaRPr>
          </a:p>
          <a:p>
            <a:pPr marL="342900" lvl="0" indent="-317500" algn="l" rtl="0">
              <a:lnSpc>
                <a:spcPct val="150000"/>
              </a:lnSpc>
              <a:spcBef>
                <a:spcPts val="52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Implemented a </a:t>
            </a:r>
            <a:r>
              <a:rPr lang="en-US" sz="2200" b="1">
                <a:solidFill>
                  <a:schemeClr val="lt1"/>
                </a:solidFill>
                <a:latin typeface="Times New Roman"/>
                <a:ea typeface="Times New Roman"/>
                <a:cs typeface="Times New Roman"/>
                <a:sym typeface="Times New Roman"/>
              </a:rPr>
              <a:t>performance management system </a:t>
            </a:r>
            <a:r>
              <a:rPr lang="en-US" sz="2200">
                <a:latin typeface="Times New Roman"/>
                <a:ea typeface="Times New Roman"/>
                <a:cs typeface="Times New Roman"/>
                <a:sym typeface="Times New Roman"/>
              </a:rPr>
              <a:t>for employee evaluation </a:t>
            </a:r>
            <a:r>
              <a:rPr lang="en-US" sz="2200" i="1">
                <a:latin typeface="Times New Roman"/>
                <a:ea typeface="Times New Roman"/>
                <a:cs typeface="Times New Roman"/>
                <a:sym typeface="Times New Roman"/>
              </a:rPr>
              <a:t>(Lohr, 2020)</a:t>
            </a:r>
            <a:endParaRPr sz="2200" i="1">
              <a:latin typeface="Times New Roman"/>
              <a:ea typeface="Times New Roman"/>
              <a:cs typeface="Times New Roman"/>
              <a:sym typeface="Times New Roman"/>
            </a:endParaRPr>
          </a:p>
          <a:p>
            <a:pPr marL="342900" lvl="0" indent="-317500" algn="l" rtl="0">
              <a:lnSpc>
                <a:spcPct val="150000"/>
              </a:lnSpc>
              <a:spcBef>
                <a:spcPts val="52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Use of</a:t>
            </a:r>
            <a:r>
              <a:rPr lang="en-US" sz="2200" b="1">
                <a:solidFill>
                  <a:schemeClr val="lt1"/>
                </a:solidFill>
                <a:latin typeface="Times New Roman"/>
                <a:ea typeface="Times New Roman"/>
                <a:cs typeface="Times New Roman"/>
                <a:sym typeface="Times New Roman"/>
              </a:rPr>
              <a:t> talent identification</a:t>
            </a:r>
            <a:r>
              <a:rPr lang="en-US" sz="2200">
                <a:latin typeface="Times New Roman"/>
                <a:ea typeface="Times New Roman"/>
                <a:cs typeface="Times New Roman"/>
                <a:sym typeface="Times New Roman"/>
              </a:rPr>
              <a:t> and promotion technique </a:t>
            </a:r>
            <a:r>
              <a:rPr lang="en-US" sz="2200" i="1">
                <a:latin typeface="Times New Roman"/>
                <a:ea typeface="Times New Roman"/>
                <a:cs typeface="Times New Roman"/>
                <a:sym typeface="Times New Roman"/>
              </a:rPr>
              <a:t>(Mees-Buss et al, 2019) </a:t>
            </a:r>
            <a:endParaRPr sz="2200" i="1">
              <a:latin typeface="Times New Roman"/>
              <a:ea typeface="Times New Roman"/>
              <a:cs typeface="Times New Roman"/>
              <a:sym typeface="Times New Roman"/>
            </a:endParaRPr>
          </a:p>
        </p:txBody>
      </p:sp>
      <p:pic>
        <p:nvPicPr>
          <p:cNvPr id="209" name="Google Shape;209;p16" descr="The 9 Box Grid: How to Use It, Practical Template, And Alternatives | Zavvy"/>
          <p:cNvPicPr preferRelativeResize="0"/>
          <p:nvPr/>
        </p:nvPicPr>
        <p:blipFill rotWithShape="1">
          <a:blip r:embed="rId3">
            <a:alphaModFix/>
          </a:blip>
          <a:srcRect/>
          <a:stretch/>
        </p:blipFill>
        <p:spPr>
          <a:xfrm>
            <a:off x="4872798" y="1227773"/>
            <a:ext cx="4021400" cy="5330699"/>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214"/>
        <p:cNvGrpSpPr/>
        <p:nvPr/>
      </p:nvGrpSpPr>
      <p:grpSpPr>
        <a:xfrm>
          <a:off x="0" y="0"/>
          <a:ext cx="0" cy="0"/>
          <a:chOff x="0" y="0"/>
          <a:chExt cx="0" cy="0"/>
        </a:xfrm>
      </p:grpSpPr>
      <p:sp>
        <p:nvSpPr>
          <p:cNvPr id="215" name="Google Shape;215;p17"/>
          <p:cNvSpPr txBox="1">
            <a:spLocks noGrp="1"/>
          </p:cNvSpPr>
          <p:nvPr>
            <p:ph type="title"/>
          </p:nvPr>
        </p:nvSpPr>
        <p:spPr>
          <a:xfrm>
            <a:off x="152400" y="0"/>
            <a:ext cx="7771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Times New Roman"/>
              <a:buNone/>
            </a:pPr>
            <a:r>
              <a:rPr lang="en-US" b="1" u="sng">
                <a:solidFill>
                  <a:schemeClr val="lt1"/>
                </a:solidFill>
                <a:latin typeface="Times New Roman"/>
                <a:ea typeface="Times New Roman"/>
                <a:cs typeface="Times New Roman"/>
                <a:sym typeface="Times New Roman"/>
              </a:rPr>
              <a:t>Leadership Succession at GE</a:t>
            </a:r>
            <a:endParaRPr b="1" u="sng">
              <a:solidFill>
                <a:schemeClr val="lt1"/>
              </a:solidFill>
              <a:latin typeface="Times New Roman"/>
              <a:ea typeface="Times New Roman"/>
              <a:cs typeface="Times New Roman"/>
              <a:sym typeface="Times New Roman"/>
            </a:endParaRPr>
          </a:p>
        </p:txBody>
      </p:sp>
      <p:sp>
        <p:nvSpPr>
          <p:cNvPr id="216" name="Google Shape;216;p17"/>
          <p:cNvSpPr txBox="1">
            <a:spLocks noGrp="1"/>
          </p:cNvSpPr>
          <p:nvPr>
            <p:ph type="body" idx="1"/>
          </p:nvPr>
        </p:nvSpPr>
        <p:spPr>
          <a:xfrm>
            <a:off x="46800" y="1937475"/>
            <a:ext cx="9050400" cy="4822200"/>
          </a:xfrm>
          <a:prstGeom prst="rect">
            <a:avLst/>
          </a:prstGeom>
          <a:noFill/>
          <a:ln>
            <a:noFill/>
          </a:ln>
        </p:spPr>
        <p:txBody>
          <a:bodyPr spcFirstLastPara="1" wrap="square" lIns="91425" tIns="45700" rIns="91425" bIns="45700" anchor="t" anchorCtr="0">
            <a:noAutofit/>
          </a:bodyPr>
          <a:lstStyle/>
          <a:p>
            <a:pPr marL="342900" lvl="0" indent="-340360" algn="l" rtl="0">
              <a:lnSpc>
                <a:spcPct val="150000"/>
              </a:lnSpc>
              <a:spcBef>
                <a:spcPts val="0"/>
              </a:spcBef>
              <a:spcAft>
                <a:spcPts val="0"/>
              </a:spcAft>
              <a:buClr>
                <a:schemeClr val="lt1"/>
              </a:buClr>
              <a:buSzPts val="2200"/>
              <a:buFont typeface="Times New Roman"/>
              <a:buChar char="•"/>
            </a:pPr>
            <a:r>
              <a:rPr lang="en-US" sz="2200" b="1">
                <a:solidFill>
                  <a:schemeClr val="lt1"/>
                </a:solidFill>
                <a:latin typeface="Times New Roman"/>
                <a:ea typeface="Times New Roman"/>
                <a:cs typeface="Times New Roman"/>
                <a:sym typeface="Times New Roman"/>
              </a:rPr>
              <a:t>Challenges:</a:t>
            </a:r>
            <a:endParaRPr sz="2200" b="1">
              <a:solidFill>
                <a:schemeClr val="lt1"/>
              </a:solidFill>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Welch's resignation: it was challenging to identify a successor to this charismatic and forward-thinking boss </a:t>
            </a:r>
            <a:r>
              <a:rPr lang="en-US" sz="2200" i="1">
                <a:latin typeface="Times New Roman"/>
                <a:ea typeface="Times New Roman"/>
                <a:cs typeface="Times New Roman"/>
                <a:sym typeface="Times New Roman"/>
              </a:rPr>
              <a:t>(Mees-Buss et al, 2019)</a:t>
            </a:r>
            <a:endParaRPr sz="2200" i="1">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Evolving business climate </a:t>
            </a:r>
            <a:r>
              <a:rPr lang="en-US" sz="2200" i="1">
                <a:latin typeface="Times New Roman"/>
                <a:ea typeface="Times New Roman"/>
                <a:cs typeface="Times New Roman"/>
                <a:sym typeface="Times New Roman"/>
              </a:rPr>
              <a:t>(Lohr, 2020)</a:t>
            </a:r>
            <a:endParaRPr sz="2200" i="1">
              <a:latin typeface="Times New Roman"/>
              <a:ea typeface="Times New Roman"/>
              <a:cs typeface="Times New Roman"/>
              <a:sym typeface="Times New Roman"/>
            </a:endParaRPr>
          </a:p>
          <a:p>
            <a:pPr marL="342900" lvl="0" indent="-340360" algn="l" rtl="0">
              <a:lnSpc>
                <a:spcPct val="150000"/>
              </a:lnSpc>
              <a:spcBef>
                <a:spcPts val="448"/>
              </a:spcBef>
              <a:spcAft>
                <a:spcPts val="0"/>
              </a:spcAft>
              <a:buClr>
                <a:schemeClr val="lt1"/>
              </a:buClr>
              <a:buSzPts val="2200"/>
              <a:buFont typeface="Times New Roman"/>
              <a:buChar char="•"/>
            </a:pPr>
            <a:r>
              <a:rPr lang="en-US" sz="2200" b="1">
                <a:solidFill>
                  <a:schemeClr val="lt1"/>
                </a:solidFill>
                <a:latin typeface="Times New Roman"/>
                <a:ea typeface="Times New Roman"/>
                <a:cs typeface="Times New Roman"/>
                <a:sym typeface="Times New Roman"/>
              </a:rPr>
              <a:t>Strategies:</a:t>
            </a:r>
            <a:endParaRPr sz="2200" b="1">
              <a:solidFill>
                <a:schemeClr val="lt1"/>
              </a:solidFill>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A few years prior to Welch's departure, GE started to groom and train future leaders. This includes selecting high-potential workers and developing a leadership development program </a:t>
            </a:r>
            <a:r>
              <a:rPr lang="en-US" sz="2200" i="1">
                <a:latin typeface="Times New Roman"/>
                <a:ea typeface="Times New Roman"/>
                <a:cs typeface="Times New Roman"/>
                <a:sym typeface="Times New Roman"/>
              </a:rPr>
              <a:t>(Ossama, 2020)</a:t>
            </a:r>
            <a:endParaRPr sz="2200" i="1">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Bringing in external candidates</a:t>
            </a:r>
            <a:endParaRPr sz="2200">
              <a:latin typeface="Times New Roman"/>
              <a:ea typeface="Times New Roman"/>
              <a:cs typeface="Times New Roman"/>
              <a:sym typeface="Times New Roman"/>
            </a:endParaRPr>
          </a:p>
        </p:txBody>
      </p:sp>
      <p:pic>
        <p:nvPicPr>
          <p:cNvPr id="217" name="Google Shape;217;p17"/>
          <p:cNvPicPr preferRelativeResize="0"/>
          <p:nvPr/>
        </p:nvPicPr>
        <p:blipFill>
          <a:blip r:embed="rId3">
            <a:alphaModFix/>
          </a:blip>
          <a:stretch>
            <a:fillRect/>
          </a:stretch>
        </p:blipFill>
        <p:spPr>
          <a:xfrm>
            <a:off x="6985300" y="4"/>
            <a:ext cx="1806025" cy="24292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222"/>
        <p:cNvGrpSpPr/>
        <p:nvPr/>
      </p:nvGrpSpPr>
      <p:grpSpPr>
        <a:xfrm>
          <a:off x="0" y="0"/>
          <a:ext cx="0" cy="0"/>
          <a:chOff x="0" y="0"/>
          <a:chExt cx="0" cy="0"/>
        </a:xfrm>
      </p:grpSpPr>
      <p:sp>
        <p:nvSpPr>
          <p:cNvPr id="223" name="Google Shape;223;p18"/>
          <p:cNvSpPr txBox="1">
            <a:spLocks noGrp="1"/>
          </p:cNvSpPr>
          <p:nvPr>
            <p:ph type="title"/>
          </p:nvPr>
        </p:nvSpPr>
        <p:spPr>
          <a:xfrm>
            <a:off x="152400" y="-12"/>
            <a:ext cx="88392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Times New Roman"/>
              <a:buNone/>
            </a:pPr>
            <a:r>
              <a:rPr lang="en-US" b="1" u="sng">
                <a:latin typeface="Times New Roman"/>
                <a:ea typeface="Times New Roman"/>
                <a:cs typeface="Times New Roman"/>
                <a:sym typeface="Times New Roman"/>
              </a:rPr>
              <a:t>Leadership and Ethical Considerations</a:t>
            </a:r>
            <a:endParaRPr u="sng">
              <a:latin typeface="Times New Roman"/>
              <a:ea typeface="Times New Roman"/>
              <a:cs typeface="Times New Roman"/>
              <a:sym typeface="Times New Roman"/>
            </a:endParaRPr>
          </a:p>
        </p:txBody>
      </p:sp>
      <p:sp>
        <p:nvSpPr>
          <p:cNvPr id="224" name="Google Shape;224;p18"/>
          <p:cNvSpPr txBox="1">
            <a:spLocks noGrp="1"/>
          </p:cNvSpPr>
          <p:nvPr>
            <p:ph type="body" idx="1"/>
          </p:nvPr>
        </p:nvSpPr>
        <p:spPr>
          <a:xfrm>
            <a:off x="457200" y="1417652"/>
            <a:ext cx="8229600" cy="3239100"/>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None/>
            </a:pPr>
            <a:r>
              <a:rPr lang="en-US" sz="2200">
                <a:latin typeface="Times New Roman"/>
                <a:ea typeface="Times New Roman"/>
                <a:cs typeface="Times New Roman"/>
                <a:sym typeface="Times New Roman"/>
              </a:rPr>
              <a:t>Welch's leadership style has been criticized for a number of ethical reasons, including:</a:t>
            </a:r>
            <a:endParaRPr sz="2200">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His </a:t>
            </a:r>
            <a:r>
              <a:rPr lang="en-US" sz="2200" b="1">
                <a:solidFill>
                  <a:schemeClr val="lt1"/>
                </a:solidFill>
                <a:latin typeface="Times New Roman"/>
                <a:ea typeface="Times New Roman"/>
                <a:cs typeface="Times New Roman"/>
                <a:sym typeface="Times New Roman"/>
              </a:rPr>
              <a:t>strict </a:t>
            </a:r>
            <a:r>
              <a:rPr lang="en-US" sz="2200">
                <a:latin typeface="Times New Roman"/>
                <a:ea typeface="Times New Roman"/>
                <a:cs typeface="Times New Roman"/>
                <a:sym typeface="Times New Roman"/>
              </a:rPr>
              <a:t>manner </a:t>
            </a:r>
            <a:r>
              <a:rPr lang="en-US" sz="2200" i="1">
                <a:latin typeface="Times New Roman"/>
                <a:ea typeface="Times New Roman"/>
                <a:cs typeface="Times New Roman"/>
                <a:sym typeface="Times New Roman"/>
              </a:rPr>
              <a:t>(Wessh, 2019)</a:t>
            </a:r>
            <a:endParaRPr sz="2200" i="1">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His emphasis on </a:t>
            </a:r>
            <a:r>
              <a:rPr lang="en-US" sz="2200" b="1">
                <a:solidFill>
                  <a:schemeClr val="lt1"/>
                </a:solidFill>
                <a:latin typeface="Times New Roman"/>
                <a:ea typeface="Times New Roman"/>
                <a:cs typeface="Times New Roman"/>
                <a:sym typeface="Times New Roman"/>
              </a:rPr>
              <a:t>outcomes </a:t>
            </a:r>
            <a:r>
              <a:rPr lang="en-US" sz="2200">
                <a:latin typeface="Times New Roman"/>
                <a:ea typeface="Times New Roman"/>
                <a:cs typeface="Times New Roman"/>
                <a:sym typeface="Times New Roman"/>
              </a:rPr>
              <a:t>(</a:t>
            </a:r>
            <a:r>
              <a:rPr lang="en-US" sz="2200" i="1">
                <a:latin typeface="Times New Roman"/>
                <a:ea typeface="Times New Roman"/>
                <a:cs typeface="Times New Roman"/>
                <a:sym typeface="Times New Roman"/>
              </a:rPr>
              <a:t>Mees-Buss et al., 2019)</a:t>
            </a:r>
            <a:endParaRPr sz="2200" i="1">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The "Rank and Yank" system</a:t>
            </a:r>
            <a:endParaRPr sz="2200">
              <a:latin typeface="Times New Roman"/>
              <a:ea typeface="Times New Roman"/>
              <a:cs typeface="Times New Roman"/>
              <a:sym typeface="Times New Roman"/>
            </a:endParaRPr>
          </a:p>
        </p:txBody>
      </p:sp>
      <p:pic>
        <p:nvPicPr>
          <p:cNvPr id="225" name="Google Shape;225;p18"/>
          <p:cNvPicPr preferRelativeResize="0"/>
          <p:nvPr/>
        </p:nvPicPr>
        <p:blipFill rotWithShape="1">
          <a:blip r:embed="rId3">
            <a:alphaModFix/>
          </a:blip>
          <a:srcRect t="15793" b="9109"/>
          <a:stretch/>
        </p:blipFill>
        <p:spPr>
          <a:xfrm>
            <a:off x="2132563" y="4121175"/>
            <a:ext cx="4878875" cy="24426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230"/>
        <p:cNvGrpSpPr/>
        <p:nvPr/>
      </p:nvGrpSpPr>
      <p:grpSpPr>
        <a:xfrm>
          <a:off x="0" y="0"/>
          <a:ext cx="0" cy="0"/>
          <a:chOff x="0" y="0"/>
          <a:chExt cx="0" cy="0"/>
        </a:xfrm>
      </p:grpSpPr>
      <p:sp>
        <p:nvSpPr>
          <p:cNvPr id="231" name="Google Shape;231;p19"/>
          <p:cNvSpPr txBox="1">
            <a:spLocks noGrp="1"/>
          </p:cNvSpPr>
          <p:nvPr>
            <p:ph type="title"/>
          </p:nvPr>
        </p:nvSpPr>
        <p:spPr>
          <a:xfrm>
            <a:off x="152400" y="274638"/>
            <a:ext cx="88392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4400"/>
              <a:buFont typeface="Times New Roman"/>
              <a:buNone/>
            </a:pPr>
            <a:r>
              <a:rPr lang="en-US" sz="4350" b="1" u="sng">
                <a:latin typeface="Times New Roman"/>
                <a:ea typeface="Times New Roman"/>
                <a:cs typeface="Times New Roman"/>
                <a:sym typeface="Times New Roman"/>
              </a:rPr>
              <a:t>Welch's Leadership in a Changing Business Environment</a:t>
            </a:r>
            <a:endParaRPr sz="4350" b="1" u="sng">
              <a:latin typeface="Times New Roman"/>
              <a:ea typeface="Times New Roman"/>
              <a:cs typeface="Times New Roman"/>
              <a:sym typeface="Times New Roman"/>
            </a:endParaRPr>
          </a:p>
        </p:txBody>
      </p:sp>
      <p:sp>
        <p:nvSpPr>
          <p:cNvPr id="232" name="Google Shape;232;p19"/>
          <p:cNvSpPr txBox="1">
            <a:spLocks noGrp="1"/>
          </p:cNvSpPr>
          <p:nvPr>
            <p:ph type="body" idx="1"/>
          </p:nvPr>
        </p:nvSpPr>
        <p:spPr>
          <a:xfrm>
            <a:off x="152400" y="1981199"/>
            <a:ext cx="6477000" cy="4534500"/>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448"/>
              </a:spcBef>
              <a:spcAft>
                <a:spcPts val="0"/>
              </a:spcAft>
              <a:buNone/>
            </a:pPr>
            <a:r>
              <a:rPr lang="en-US" sz="2200">
                <a:latin typeface="Times New Roman"/>
                <a:ea typeface="Times New Roman"/>
                <a:cs typeface="Times New Roman"/>
                <a:sym typeface="Times New Roman"/>
              </a:rPr>
              <a:t>Welch took a number of strategic actions and initiatives to guarantee GE's prosperity, such as:</a:t>
            </a:r>
            <a:endParaRPr sz="2200">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b="1">
                <a:solidFill>
                  <a:schemeClr val="lt1"/>
                </a:solidFill>
                <a:latin typeface="Times New Roman"/>
                <a:ea typeface="Times New Roman"/>
                <a:cs typeface="Times New Roman"/>
                <a:sym typeface="Times New Roman"/>
              </a:rPr>
              <a:t>Decentralizing </a:t>
            </a:r>
            <a:r>
              <a:rPr lang="en-US" sz="2200">
                <a:latin typeface="Times New Roman"/>
                <a:ea typeface="Times New Roman"/>
                <a:cs typeface="Times New Roman"/>
                <a:sym typeface="Times New Roman"/>
              </a:rPr>
              <a:t>GE's organizational structure</a:t>
            </a:r>
            <a:endParaRPr sz="2200">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Concentrating on </a:t>
            </a:r>
            <a:r>
              <a:rPr lang="en-US" sz="2200" b="1">
                <a:solidFill>
                  <a:schemeClr val="lt1"/>
                </a:solidFill>
                <a:latin typeface="Times New Roman"/>
                <a:ea typeface="Times New Roman"/>
                <a:cs typeface="Times New Roman"/>
                <a:sym typeface="Times New Roman"/>
              </a:rPr>
              <a:t>innovation</a:t>
            </a:r>
            <a:endParaRPr sz="2200" b="1">
              <a:solidFill>
                <a:schemeClr val="lt1"/>
              </a:solidFill>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Welch bought a number of new companies, which enabled GE to enter new markets </a:t>
            </a:r>
            <a:r>
              <a:rPr lang="en-US" sz="2200" i="1">
                <a:latin typeface="Times New Roman"/>
                <a:ea typeface="Times New Roman"/>
                <a:cs typeface="Times New Roman"/>
                <a:sym typeface="Times New Roman"/>
              </a:rPr>
              <a:t>(Mees-Buss et al., 2019)</a:t>
            </a:r>
            <a:endParaRPr sz="2200" i="1">
              <a:latin typeface="Times New Roman"/>
              <a:ea typeface="Times New Roman"/>
              <a:cs typeface="Times New Roman"/>
              <a:sym typeface="Times New Roman"/>
            </a:endParaRPr>
          </a:p>
          <a:p>
            <a:pPr marL="742950" lvl="1" indent="-300990" algn="l" rtl="0">
              <a:lnSpc>
                <a:spcPct val="150000"/>
              </a:lnSpc>
              <a:spcBef>
                <a:spcPts val="392"/>
              </a:spcBef>
              <a:spcAft>
                <a:spcPts val="0"/>
              </a:spcAft>
              <a:buClr>
                <a:schemeClr val="dk1"/>
              </a:buClr>
              <a:buSzPts val="2200"/>
              <a:buFont typeface="Times New Roman"/>
              <a:buChar char="✔"/>
            </a:pPr>
            <a:r>
              <a:rPr lang="en-US" sz="2200" b="1">
                <a:solidFill>
                  <a:schemeClr val="lt1"/>
                </a:solidFill>
                <a:latin typeface="Times New Roman"/>
                <a:ea typeface="Times New Roman"/>
                <a:cs typeface="Times New Roman"/>
                <a:sym typeface="Times New Roman"/>
              </a:rPr>
              <a:t>Cost-cutting</a:t>
            </a:r>
            <a:r>
              <a:rPr lang="en-US" sz="2200">
                <a:latin typeface="Times New Roman"/>
                <a:ea typeface="Times New Roman"/>
                <a:cs typeface="Times New Roman"/>
                <a:sym typeface="Times New Roman"/>
              </a:rPr>
              <a:t> initiatives </a:t>
            </a:r>
            <a:r>
              <a:rPr lang="en-US" sz="2200" i="1">
                <a:latin typeface="Times New Roman"/>
                <a:ea typeface="Times New Roman"/>
                <a:cs typeface="Times New Roman"/>
                <a:sym typeface="Times New Roman"/>
              </a:rPr>
              <a:t>(Mees-Buss et al., 2019)</a:t>
            </a:r>
            <a:endParaRPr sz="2200" i="1">
              <a:latin typeface="Times New Roman"/>
              <a:ea typeface="Times New Roman"/>
              <a:cs typeface="Times New Roman"/>
              <a:sym typeface="Times New Roman"/>
            </a:endParaRPr>
          </a:p>
        </p:txBody>
      </p:sp>
      <p:pic>
        <p:nvPicPr>
          <p:cNvPr id="233" name="Google Shape;233;p19"/>
          <p:cNvPicPr preferRelativeResize="0"/>
          <p:nvPr/>
        </p:nvPicPr>
        <p:blipFill>
          <a:blip r:embed="rId3">
            <a:alphaModFix/>
          </a:blip>
          <a:stretch>
            <a:fillRect/>
          </a:stretch>
        </p:blipFill>
        <p:spPr>
          <a:xfrm rot="11">
            <a:off x="6359324" y="1981206"/>
            <a:ext cx="2714925" cy="3871617"/>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238"/>
        <p:cNvGrpSpPr/>
        <p:nvPr/>
      </p:nvGrpSpPr>
      <p:grpSpPr>
        <a:xfrm>
          <a:off x="0" y="0"/>
          <a:ext cx="0" cy="0"/>
          <a:chOff x="0" y="0"/>
          <a:chExt cx="0" cy="0"/>
        </a:xfrm>
      </p:grpSpPr>
      <p:sp>
        <p:nvSpPr>
          <p:cNvPr id="239" name="Google Shape;239;p20"/>
          <p:cNvSpPr txBox="1">
            <a:spLocks noGrp="1"/>
          </p:cNvSpPr>
          <p:nvPr>
            <p:ph type="title"/>
          </p:nvPr>
        </p:nvSpPr>
        <p:spPr>
          <a:xfrm>
            <a:off x="152400" y="274638"/>
            <a:ext cx="88392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Times New Roman"/>
              <a:buNone/>
            </a:pPr>
            <a:r>
              <a:rPr lang="en-US" b="1" u="sng">
                <a:solidFill>
                  <a:srgbClr val="FF9900"/>
                </a:solidFill>
                <a:latin typeface="Times New Roman"/>
                <a:ea typeface="Times New Roman"/>
                <a:cs typeface="Times New Roman"/>
                <a:sym typeface="Times New Roman"/>
              </a:rPr>
              <a:t>Welch's Leadership Impact on Stakeholders</a:t>
            </a:r>
            <a:endParaRPr b="1" u="sng">
              <a:solidFill>
                <a:srgbClr val="FF9900"/>
              </a:solidFill>
              <a:latin typeface="Times New Roman"/>
              <a:ea typeface="Times New Roman"/>
              <a:cs typeface="Times New Roman"/>
              <a:sym typeface="Times New Roman"/>
            </a:endParaRPr>
          </a:p>
        </p:txBody>
      </p:sp>
      <p:sp>
        <p:nvSpPr>
          <p:cNvPr id="240" name="Google Shape;240;p20"/>
          <p:cNvSpPr txBox="1">
            <a:spLocks noGrp="1"/>
          </p:cNvSpPr>
          <p:nvPr>
            <p:ph type="body" idx="1"/>
          </p:nvPr>
        </p:nvSpPr>
        <p:spPr>
          <a:xfrm>
            <a:off x="457197" y="1790759"/>
            <a:ext cx="8229600" cy="4526100"/>
          </a:xfrm>
          <a:prstGeom prst="rect">
            <a:avLst/>
          </a:prstGeom>
          <a:noFill/>
          <a:ln>
            <a:noFill/>
          </a:ln>
        </p:spPr>
        <p:txBody>
          <a:bodyPr spcFirstLastPara="1" wrap="square" lIns="91425" tIns="45700" rIns="91425" bIns="45700" anchor="t" anchorCtr="0">
            <a:normAutofit fontScale="85000" lnSpcReduction="20000"/>
          </a:bodyPr>
          <a:lstStyle/>
          <a:p>
            <a:pPr marL="342900" lvl="0" indent="-388620" algn="l" rtl="0">
              <a:spcBef>
                <a:spcPts val="0"/>
              </a:spcBef>
              <a:spcAft>
                <a:spcPts val="0"/>
              </a:spcAft>
              <a:buClr>
                <a:schemeClr val="dk1"/>
              </a:buClr>
              <a:buSzPct val="100000"/>
              <a:buFont typeface="Times New Roman"/>
              <a:buChar char="•"/>
            </a:pPr>
            <a:r>
              <a:rPr lang="en-US">
                <a:latin typeface="Times New Roman"/>
                <a:ea typeface="Times New Roman"/>
                <a:cs typeface="Times New Roman"/>
                <a:sym typeface="Times New Roman"/>
              </a:rPr>
              <a:t>Employees</a:t>
            </a:r>
            <a:endParaRPr>
              <a:latin typeface="Times New Roman"/>
              <a:ea typeface="Times New Roman"/>
              <a:cs typeface="Times New Roman"/>
              <a:sym typeface="Times New Roman"/>
            </a:endParaRPr>
          </a:p>
          <a:p>
            <a:pPr marL="742950" lvl="1" indent="-325755" algn="l" rtl="0">
              <a:spcBef>
                <a:spcPts val="350"/>
              </a:spcBef>
              <a:spcAft>
                <a:spcPts val="0"/>
              </a:spcAft>
              <a:buClr>
                <a:schemeClr val="dk1"/>
              </a:buClr>
              <a:buSzPct val="100000"/>
              <a:buFont typeface="Times New Roman"/>
              <a:buChar char="✔"/>
            </a:pPr>
            <a:r>
              <a:rPr lang="en-US">
                <a:latin typeface="Times New Roman"/>
                <a:ea typeface="Times New Roman"/>
                <a:cs typeface="Times New Roman"/>
                <a:sym typeface="Times New Roman"/>
              </a:rPr>
              <a:t>Positive: His emphasis on innovation and dedication to talent development</a:t>
            </a:r>
            <a:endParaRPr>
              <a:latin typeface="Times New Roman"/>
              <a:ea typeface="Times New Roman"/>
              <a:cs typeface="Times New Roman"/>
              <a:sym typeface="Times New Roman"/>
            </a:endParaRPr>
          </a:p>
          <a:p>
            <a:pPr marL="742950" lvl="1" indent="-325755" algn="l" rtl="0">
              <a:spcBef>
                <a:spcPts val="350"/>
              </a:spcBef>
              <a:spcAft>
                <a:spcPts val="0"/>
              </a:spcAft>
              <a:buClr>
                <a:schemeClr val="dk1"/>
              </a:buClr>
              <a:buSzPct val="100000"/>
              <a:buFont typeface="Times New Roman"/>
              <a:buChar char="✔"/>
            </a:pPr>
            <a:r>
              <a:rPr lang="en-US">
                <a:latin typeface="Times New Roman"/>
                <a:ea typeface="Times New Roman"/>
                <a:cs typeface="Times New Roman"/>
                <a:sym typeface="Times New Roman"/>
              </a:rPr>
              <a:t>Negative: "Rank and Yank" system</a:t>
            </a:r>
            <a:endParaRPr>
              <a:latin typeface="Times New Roman"/>
              <a:ea typeface="Times New Roman"/>
              <a:cs typeface="Times New Roman"/>
              <a:sym typeface="Times New Roman"/>
            </a:endParaRPr>
          </a:p>
          <a:p>
            <a:pPr marL="342900" lvl="0" indent="-388620" algn="l" rtl="0">
              <a:spcBef>
                <a:spcPts val="400"/>
              </a:spcBef>
              <a:spcAft>
                <a:spcPts val="0"/>
              </a:spcAft>
              <a:buClr>
                <a:schemeClr val="dk1"/>
              </a:buClr>
              <a:buSzPct val="100000"/>
              <a:buFont typeface="Times New Roman"/>
              <a:buChar char="•"/>
            </a:pPr>
            <a:r>
              <a:rPr lang="en-US">
                <a:latin typeface="Times New Roman"/>
                <a:ea typeface="Times New Roman"/>
                <a:cs typeface="Times New Roman"/>
                <a:sym typeface="Times New Roman"/>
              </a:rPr>
              <a:t>Shareholders:</a:t>
            </a:r>
            <a:endParaRPr>
              <a:latin typeface="Times New Roman"/>
              <a:ea typeface="Times New Roman"/>
              <a:cs typeface="Times New Roman"/>
              <a:sym typeface="Times New Roman"/>
            </a:endParaRPr>
          </a:p>
          <a:p>
            <a:pPr marL="742950" lvl="1" indent="-325755" algn="l" rtl="0">
              <a:spcBef>
                <a:spcPts val="350"/>
              </a:spcBef>
              <a:spcAft>
                <a:spcPts val="0"/>
              </a:spcAft>
              <a:buClr>
                <a:schemeClr val="dk1"/>
              </a:buClr>
              <a:buSzPct val="100000"/>
              <a:buFont typeface="Times New Roman"/>
              <a:buChar char="✔"/>
            </a:pPr>
            <a:r>
              <a:rPr lang="en-US">
                <a:latin typeface="Times New Roman"/>
                <a:ea typeface="Times New Roman"/>
                <a:cs typeface="Times New Roman"/>
                <a:sym typeface="Times New Roman"/>
              </a:rPr>
              <a:t>Positive: The value of GE's shareholders increased</a:t>
            </a:r>
            <a:endParaRPr>
              <a:latin typeface="Times New Roman"/>
              <a:ea typeface="Times New Roman"/>
              <a:cs typeface="Times New Roman"/>
              <a:sym typeface="Times New Roman"/>
            </a:endParaRPr>
          </a:p>
          <a:p>
            <a:pPr marL="742950" lvl="1" indent="-325755" algn="l" rtl="0">
              <a:spcBef>
                <a:spcPts val="350"/>
              </a:spcBef>
              <a:spcAft>
                <a:spcPts val="0"/>
              </a:spcAft>
              <a:buClr>
                <a:schemeClr val="dk1"/>
              </a:buClr>
              <a:buSzPct val="100000"/>
              <a:buFont typeface="Times New Roman"/>
              <a:buChar char="✔"/>
            </a:pPr>
            <a:r>
              <a:rPr lang="en-US">
                <a:latin typeface="Times New Roman"/>
                <a:ea typeface="Times New Roman"/>
                <a:cs typeface="Times New Roman"/>
                <a:sym typeface="Times New Roman"/>
              </a:rPr>
              <a:t>Negative: Welch prioritized short-term success over long-term growth (Wessh, 2019)</a:t>
            </a:r>
            <a:endParaRPr>
              <a:latin typeface="Times New Roman"/>
              <a:ea typeface="Times New Roman"/>
              <a:cs typeface="Times New Roman"/>
              <a:sym typeface="Times New Roman"/>
            </a:endParaRPr>
          </a:p>
          <a:p>
            <a:pPr marL="342900" lvl="0" indent="-388620" algn="l" rtl="0">
              <a:spcBef>
                <a:spcPts val="400"/>
              </a:spcBef>
              <a:spcAft>
                <a:spcPts val="0"/>
              </a:spcAft>
              <a:buClr>
                <a:schemeClr val="dk1"/>
              </a:buClr>
              <a:buSzPct val="100000"/>
              <a:buFont typeface="Times New Roman"/>
              <a:buChar char="•"/>
            </a:pPr>
            <a:r>
              <a:rPr lang="en-US">
                <a:latin typeface="Times New Roman"/>
                <a:ea typeface="Times New Roman"/>
                <a:cs typeface="Times New Roman"/>
                <a:sym typeface="Times New Roman"/>
              </a:rPr>
              <a:t>Customers:</a:t>
            </a:r>
            <a:endParaRPr>
              <a:latin typeface="Times New Roman"/>
              <a:ea typeface="Times New Roman"/>
              <a:cs typeface="Times New Roman"/>
              <a:sym typeface="Times New Roman"/>
            </a:endParaRPr>
          </a:p>
          <a:p>
            <a:pPr marL="742950" lvl="1" indent="-325755" algn="l" rtl="0">
              <a:spcBef>
                <a:spcPts val="350"/>
              </a:spcBef>
              <a:spcAft>
                <a:spcPts val="0"/>
              </a:spcAft>
              <a:buClr>
                <a:schemeClr val="dk1"/>
              </a:buClr>
              <a:buSzPct val="100000"/>
              <a:buFont typeface="Times New Roman"/>
              <a:buChar char="✔"/>
            </a:pPr>
            <a:r>
              <a:rPr lang="en-US">
                <a:latin typeface="Times New Roman"/>
                <a:ea typeface="Times New Roman"/>
                <a:cs typeface="Times New Roman"/>
                <a:sym typeface="Times New Roman"/>
              </a:rPr>
              <a:t>Positive: Emphasis on innovation resulted in the creation of brand-new goods and services (Ossama, 2020)</a:t>
            </a:r>
            <a:endParaRPr>
              <a:latin typeface="Times New Roman"/>
              <a:ea typeface="Times New Roman"/>
              <a:cs typeface="Times New Roman"/>
              <a:sym typeface="Times New Roman"/>
            </a:endParaRPr>
          </a:p>
          <a:p>
            <a:pPr marL="742950" lvl="1" indent="-325755" algn="l" rtl="0">
              <a:spcBef>
                <a:spcPts val="350"/>
              </a:spcBef>
              <a:spcAft>
                <a:spcPts val="0"/>
              </a:spcAft>
              <a:buClr>
                <a:schemeClr val="dk1"/>
              </a:buClr>
              <a:buSzPct val="100000"/>
              <a:buFont typeface="Times New Roman"/>
              <a:buChar char="✔"/>
            </a:pPr>
            <a:r>
              <a:rPr lang="en-US">
                <a:latin typeface="Times New Roman"/>
                <a:ea typeface="Times New Roman"/>
                <a:cs typeface="Times New Roman"/>
                <a:sym typeface="Times New Roman"/>
              </a:rPr>
              <a:t>Negative: Cost-cutting measures on the quality of GE's products and services.</a:t>
            </a:r>
            <a:endParaRPr>
              <a:latin typeface="Times New Roman"/>
              <a:ea typeface="Times New Roman"/>
              <a:cs typeface="Times New Roman"/>
              <a:sym typeface="Times New Roma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245"/>
        <p:cNvGrpSpPr/>
        <p:nvPr/>
      </p:nvGrpSpPr>
      <p:grpSpPr>
        <a:xfrm>
          <a:off x="0" y="0"/>
          <a:ext cx="0" cy="0"/>
          <a:chOff x="0" y="0"/>
          <a:chExt cx="0" cy="0"/>
        </a:xfrm>
      </p:grpSpPr>
      <p:sp>
        <p:nvSpPr>
          <p:cNvPr id="246" name="Google Shape;246;p21"/>
          <p:cNvSpPr txBox="1">
            <a:spLocks noGrp="1"/>
          </p:cNvSpPr>
          <p:nvPr>
            <p:ph type="title"/>
          </p:nvPr>
        </p:nvSpPr>
        <p:spPr>
          <a:xfrm>
            <a:off x="152400" y="274638"/>
            <a:ext cx="88392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Times New Roman"/>
              <a:buNone/>
            </a:pPr>
            <a:r>
              <a:rPr lang="en-US" b="1" u="sng">
                <a:solidFill>
                  <a:schemeClr val="lt1"/>
                </a:solidFill>
                <a:latin typeface="Times New Roman"/>
                <a:ea typeface="Times New Roman"/>
                <a:cs typeface="Times New Roman"/>
                <a:sym typeface="Times New Roman"/>
              </a:rPr>
              <a:t>Welch vs. Contemporary Leaders</a:t>
            </a:r>
            <a:endParaRPr b="1" u="sng">
              <a:solidFill>
                <a:schemeClr val="lt1"/>
              </a:solidFill>
              <a:latin typeface="Times New Roman"/>
              <a:ea typeface="Times New Roman"/>
              <a:cs typeface="Times New Roman"/>
              <a:sym typeface="Times New Roman"/>
            </a:endParaRPr>
          </a:p>
        </p:txBody>
      </p:sp>
      <p:sp>
        <p:nvSpPr>
          <p:cNvPr id="247" name="Google Shape;247;p21"/>
          <p:cNvSpPr txBox="1">
            <a:spLocks noGrp="1"/>
          </p:cNvSpPr>
          <p:nvPr>
            <p:ph type="body" idx="1"/>
          </p:nvPr>
        </p:nvSpPr>
        <p:spPr>
          <a:xfrm>
            <a:off x="457200" y="1417658"/>
            <a:ext cx="8229600" cy="4526100"/>
          </a:xfrm>
          <a:prstGeom prst="rect">
            <a:avLst/>
          </a:prstGeom>
          <a:noFill/>
          <a:ln>
            <a:noFill/>
          </a:ln>
        </p:spPr>
        <p:txBody>
          <a:bodyPr spcFirstLastPara="1" wrap="square" lIns="91425" tIns="45700" rIns="91425" bIns="45700" anchor="t" anchorCtr="0">
            <a:noAutofit/>
          </a:bodyPr>
          <a:lstStyle/>
          <a:p>
            <a:pPr marL="342900" lvl="0" indent="-355600" algn="l" rtl="0">
              <a:lnSpc>
                <a:spcPct val="100000"/>
              </a:lnSpc>
              <a:spcBef>
                <a:spcPts val="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Similarities:</a:t>
            </a:r>
            <a:endParaRPr sz="2200">
              <a:latin typeface="Times New Roman"/>
              <a:ea typeface="Times New Roman"/>
              <a:cs typeface="Times New Roman"/>
              <a:sym typeface="Times New Roman"/>
            </a:endParaRPr>
          </a:p>
          <a:p>
            <a:pPr marL="742950" lvl="1" indent="-314325" algn="l" rtl="0">
              <a:lnSpc>
                <a:spcPct val="100000"/>
              </a:lnSpc>
              <a:spcBef>
                <a:spcPts val="35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Focus on innovation</a:t>
            </a:r>
            <a:endParaRPr sz="2200">
              <a:latin typeface="Times New Roman"/>
              <a:ea typeface="Times New Roman"/>
              <a:cs typeface="Times New Roman"/>
              <a:sym typeface="Times New Roman"/>
            </a:endParaRPr>
          </a:p>
          <a:p>
            <a:pPr marL="742950" lvl="1" indent="-314325" algn="l" rtl="0">
              <a:lnSpc>
                <a:spcPct val="100000"/>
              </a:lnSpc>
              <a:spcBef>
                <a:spcPts val="35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Welch decentralized GE's organizational structure, and many modern CEOs concur that allowing workers more freedom and accountability is a good thing.</a:t>
            </a:r>
            <a:endParaRPr sz="2200">
              <a:latin typeface="Times New Roman"/>
              <a:ea typeface="Times New Roman"/>
              <a:cs typeface="Times New Roman"/>
              <a:sym typeface="Times New Roman"/>
            </a:endParaRPr>
          </a:p>
          <a:p>
            <a:pPr marL="742950" lvl="1" indent="-314325" algn="l" rtl="0">
              <a:lnSpc>
                <a:spcPct val="100000"/>
              </a:lnSpc>
              <a:spcBef>
                <a:spcPts val="35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Performance management  (Wessh, 2019).</a:t>
            </a:r>
            <a:endParaRPr sz="2200">
              <a:latin typeface="Times New Roman"/>
              <a:ea typeface="Times New Roman"/>
              <a:cs typeface="Times New Roman"/>
              <a:sym typeface="Times New Roman"/>
            </a:endParaRPr>
          </a:p>
          <a:p>
            <a:pPr marL="342900" lvl="0" indent="-355600" algn="l" rtl="0">
              <a:lnSpc>
                <a:spcPct val="100000"/>
              </a:lnSpc>
              <a:spcBef>
                <a:spcPts val="40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Differences:</a:t>
            </a:r>
            <a:endParaRPr sz="2200">
              <a:latin typeface="Times New Roman"/>
              <a:ea typeface="Times New Roman"/>
              <a:cs typeface="Times New Roman"/>
              <a:sym typeface="Times New Roman"/>
            </a:endParaRPr>
          </a:p>
          <a:p>
            <a:pPr marL="742950" lvl="1" indent="-314325" algn="l" rtl="0">
              <a:lnSpc>
                <a:spcPct val="100000"/>
              </a:lnSpc>
              <a:spcBef>
                <a:spcPts val="35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Demanding leadership</a:t>
            </a:r>
            <a:endParaRPr sz="2200">
              <a:latin typeface="Times New Roman"/>
              <a:ea typeface="Times New Roman"/>
              <a:cs typeface="Times New Roman"/>
              <a:sym typeface="Times New Roman"/>
            </a:endParaRPr>
          </a:p>
          <a:p>
            <a:pPr marL="742950" lvl="1" indent="-314325" algn="l" rtl="0">
              <a:lnSpc>
                <a:spcPct val="100000"/>
              </a:lnSpc>
              <a:spcBef>
                <a:spcPts val="35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"Rank and Yank"  system proved divisive &amp;  modern leaders steer clear of it (Ossama, 2020).</a:t>
            </a:r>
            <a:endParaRPr sz="2200">
              <a:latin typeface="Times New Roman"/>
              <a:ea typeface="Times New Roman"/>
              <a:cs typeface="Times New Roman"/>
              <a:sym typeface="Times New Roman"/>
            </a:endParaRPr>
          </a:p>
          <a:p>
            <a:pPr marL="742950" lvl="1" indent="-314325" algn="l" rtl="0">
              <a:lnSpc>
                <a:spcPct val="100000"/>
              </a:lnSpc>
              <a:spcBef>
                <a:spcPts val="350"/>
              </a:spcBef>
              <a:spcAft>
                <a:spcPts val="0"/>
              </a:spcAft>
              <a:buClr>
                <a:schemeClr val="dk1"/>
              </a:buClr>
              <a:buSzPts val="2200"/>
              <a:buFont typeface="Times New Roman"/>
              <a:buChar char="✔"/>
            </a:pPr>
            <a:r>
              <a:rPr lang="en-US" sz="2200">
                <a:latin typeface="Times New Roman"/>
                <a:ea typeface="Times New Roman"/>
                <a:cs typeface="Times New Roman"/>
                <a:sym typeface="Times New Roman"/>
              </a:rPr>
              <a:t>Long-term focus</a:t>
            </a:r>
            <a:endParaRPr sz="2200">
              <a:latin typeface="Times New Roman"/>
              <a:ea typeface="Times New Roman"/>
              <a:cs typeface="Times New Roman"/>
              <a:sym typeface="Times New Roman"/>
            </a:endParaRPr>
          </a:p>
        </p:txBody>
      </p:sp>
      <p:pic>
        <p:nvPicPr>
          <p:cNvPr id="248" name="Google Shape;248;p21"/>
          <p:cNvPicPr preferRelativeResize="0"/>
          <p:nvPr/>
        </p:nvPicPr>
        <p:blipFill>
          <a:blip r:embed="rId3">
            <a:alphaModFix/>
          </a:blip>
          <a:stretch>
            <a:fillRect/>
          </a:stretch>
        </p:blipFill>
        <p:spPr>
          <a:xfrm>
            <a:off x="5364888" y="4870688"/>
            <a:ext cx="2181225" cy="183832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53"/>
        <p:cNvGrpSpPr/>
        <p:nvPr/>
      </p:nvGrpSpPr>
      <p:grpSpPr>
        <a:xfrm>
          <a:off x="0" y="0"/>
          <a:ext cx="0" cy="0"/>
          <a:chOff x="0" y="0"/>
          <a:chExt cx="0" cy="0"/>
        </a:xfrm>
      </p:grpSpPr>
      <p:sp>
        <p:nvSpPr>
          <p:cNvPr id="254" name="Google Shape;254;p22"/>
          <p:cNvSpPr txBox="1">
            <a:spLocks noGrp="1"/>
          </p:cNvSpPr>
          <p:nvPr>
            <p:ph type="title"/>
          </p:nvPr>
        </p:nvSpPr>
        <p:spPr>
          <a:xfrm>
            <a:off x="2273700" y="2857500"/>
            <a:ext cx="68703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4400"/>
              <a:buFont typeface="Times New Roman"/>
              <a:buNone/>
            </a:pPr>
            <a:r>
              <a:rPr lang="en-US" sz="7500" b="1">
                <a:solidFill>
                  <a:srgbClr val="FF9900"/>
                </a:solidFill>
                <a:latin typeface="Times New Roman"/>
                <a:ea typeface="Times New Roman"/>
                <a:cs typeface="Times New Roman"/>
                <a:sym typeface="Times New Roman"/>
              </a:rPr>
              <a:t>Conclusion</a:t>
            </a:r>
            <a:endParaRPr sz="7500">
              <a:solidFill>
                <a:srgbClr val="FF9900"/>
              </a:solidFill>
              <a:latin typeface="Times New Roman"/>
              <a:ea typeface="Times New Roman"/>
              <a:cs typeface="Times New Roman"/>
              <a:sym typeface="Times New Roman"/>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BAD5DC"/>
        </a:solidFill>
        <a:effectLst/>
      </p:bgPr>
    </p:bg>
    <p:spTree>
      <p:nvGrpSpPr>
        <p:cNvPr id="1" name="Shape 258"/>
        <p:cNvGrpSpPr/>
        <p:nvPr/>
      </p:nvGrpSpPr>
      <p:grpSpPr>
        <a:xfrm>
          <a:off x="0" y="0"/>
          <a:ext cx="0" cy="0"/>
          <a:chOff x="0" y="0"/>
          <a:chExt cx="0" cy="0"/>
        </a:xfrm>
      </p:grpSpPr>
      <p:sp>
        <p:nvSpPr>
          <p:cNvPr id="259" name="Google Shape;259;p23"/>
          <p:cNvSpPr txBox="1">
            <a:spLocks noGrp="1"/>
          </p:cNvSpPr>
          <p:nvPr>
            <p:ph type="title"/>
          </p:nvPr>
        </p:nvSpPr>
        <p:spPr>
          <a:xfrm>
            <a:off x="402325" y="137463"/>
            <a:ext cx="8229600" cy="4572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Times New Roman"/>
              <a:buNone/>
            </a:pPr>
            <a:r>
              <a:rPr lang="en-US" b="1">
                <a:latin typeface="Times New Roman"/>
                <a:ea typeface="Times New Roman"/>
                <a:cs typeface="Times New Roman"/>
                <a:sym typeface="Times New Roman"/>
              </a:rPr>
              <a:t>References</a:t>
            </a:r>
            <a:endParaRPr/>
          </a:p>
        </p:txBody>
      </p:sp>
      <p:sp>
        <p:nvSpPr>
          <p:cNvPr id="260" name="Google Shape;260;p23"/>
          <p:cNvSpPr txBox="1">
            <a:spLocks noGrp="1"/>
          </p:cNvSpPr>
          <p:nvPr>
            <p:ph type="body" idx="1"/>
          </p:nvPr>
        </p:nvSpPr>
        <p:spPr>
          <a:xfrm>
            <a:off x="152400" y="675125"/>
            <a:ext cx="8839200" cy="5874600"/>
          </a:xfrm>
          <a:prstGeom prst="rect">
            <a:avLst/>
          </a:prstGeom>
          <a:noFill/>
          <a:ln>
            <a:noFill/>
          </a:ln>
        </p:spPr>
        <p:txBody>
          <a:bodyPr spcFirstLastPara="1" wrap="square" lIns="91425" tIns="45700" rIns="91425" bIns="45700" anchor="t" anchorCtr="0">
            <a:noAutofit/>
          </a:bodyPr>
          <a:lstStyle/>
          <a:p>
            <a:pPr marL="180000" lvl="0" indent="-180000" algn="l" rtl="0">
              <a:spcBef>
                <a:spcPts val="0"/>
              </a:spcBef>
              <a:spcAft>
                <a:spcPts val="0"/>
              </a:spcAft>
              <a:buClr>
                <a:schemeClr val="dk1"/>
              </a:buClr>
              <a:buSzPts val="1200"/>
              <a:buNone/>
            </a:pPr>
            <a:r>
              <a:rPr lang="en-US" sz="1200" b="0" i="0">
                <a:latin typeface="Calibri"/>
                <a:ea typeface="Calibri"/>
                <a:cs typeface="Calibri"/>
                <a:sym typeface="Calibri"/>
              </a:rPr>
              <a:t>Armstrong, D. A. (2019). Ethical Leadership. </a:t>
            </a:r>
            <a:r>
              <a:rPr lang="en-US" sz="1200" b="0" i="1">
                <a:latin typeface="Calibri"/>
                <a:ea typeface="Calibri"/>
                <a:cs typeface="Calibri"/>
                <a:sym typeface="Calibri"/>
              </a:rPr>
              <a:t>Intercultural Hum. Rts</a:t>
            </a:r>
            <a:r>
              <a:rPr lang="en-US" sz="1200" b="0" i="0">
                <a:latin typeface="Calibri"/>
                <a:ea typeface="Calibri"/>
                <a:cs typeface="Calibri"/>
                <a:sym typeface="Calibri"/>
              </a:rPr>
              <a:t>. L. Rev., 14, 13.</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Binyamin, G., Kollenscher, E., &amp; Carmeli, A. (2020). Architectural Leadership and Structuring of HRM Processes: From Leading People to Leading Processes. In </a:t>
            </a:r>
            <a:r>
              <a:rPr lang="en-US" sz="1200" b="0" i="1">
                <a:latin typeface="Calibri"/>
                <a:ea typeface="Calibri"/>
                <a:cs typeface="Calibri"/>
                <a:sym typeface="Calibri"/>
              </a:rPr>
              <a:t>Academy of Management Proceedings</a:t>
            </a:r>
            <a:r>
              <a:rPr lang="en-US" sz="1200" b="0" i="0">
                <a:latin typeface="Calibri"/>
                <a:ea typeface="Calibri"/>
                <a:cs typeface="Calibri"/>
                <a:sym typeface="Calibri"/>
              </a:rPr>
              <a:t> (Vol. 2020, No. 1, p. 17898). Briarcliff Manor, NY 10510: Academy of Management.</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Cruz, R. S. (2019, September). Effective Ways and Methods to Improve Corporate Leadership. In </a:t>
            </a:r>
            <a:r>
              <a:rPr lang="en-US" sz="1200" b="0" i="1">
                <a:latin typeface="Calibri"/>
                <a:ea typeface="Calibri"/>
                <a:cs typeface="Calibri"/>
                <a:sym typeface="Calibri"/>
              </a:rPr>
              <a:t>Ascendens Asia Journal of Multidisciplinary Research Conference Proceedings</a:t>
            </a:r>
            <a:r>
              <a:rPr lang="en-US" sz="1200" b="0" i="0">
                <a:latin typeface="Calibri"/>
                <a:ea typeface="Calibri"/>
                <a:cs typeface="Calibri"/>
                <a:sym typeface="Calibri"/>
              </a:rPr>
              <a:t> (Vol. 3, No. 4).</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dos Santos Pires, M. E., dos Santos, S. M., Frez, G. M., &amp; Henrique, M. R. (2021). Leaders: a Comparative </a:t>
            </a:r>
            <a:r>
              <a:rPr lang="en-US" sz="1200">
                <a:latin typeface="Calibri"/>
                <a:ea typeface="Calibri"/>
                <a:cs typeface="Calibri"/>
                <a:sym typeface="Calibri"/>
              </a:rPr>
              <a:t>A</a:t>
            </a:r>
            <a:r>
              <a:rPr lang="en-US" sz="1200" b="0" i="0">
                <a:latin typeface="Calibri"/>
                <a:ea typeface="Calibri"/>
                <a:cs typeface="Calibri"/>
                <a:sym typeface="Calibri"/>
              </a:rPr>
              <a:t>nalysis of the Various </a:t>
            </a:r>
            <a:r>
              <a:rPr lang="en-US" sz="1200">
                <a:latin typeface="Calibri"/>
                <a:ea typeface="Calibri"/>
                <a:cs typeface="Calibri"/>
                <a:sym typeface="Calibri"/>
              </a:rPr>
              <a:t>L</a:t>
            </a:r>
            <a:r>
              <a:rPr lang="en-US" sz="1200" b="0" i="0">
                <a:latin typeface="Calibri"/>
                <a:ea typeface="Calibri"/>
                <a:cs typeface="Calibri"/>
                <a:sym typeface="Calibri"/>
              </a:rPr>
              <a:t>eadership </a:t>
            </a:r>
            <a:r>
              <a:rPr lang="en-US" sz="1200">
                <a:latin typeface="Calibri"/>
                <a:ea typeface="Calibri"/>
                <a:cs typeface="Calibri"/>
                <a:sym typeface="Calibri"/>
              </a:rPr>
              <a:t>S</a:t>
            </a:r>
            <a:r>
              <a:rPr lang="en-US" sz="1200" b="0" i="0">
                <a:latin typeface="Calibri"/>
                <a:ea typeface="Calibri"/>
                <a:cs typeface="Calibri"/>
                <a:sym typeface="Calibri"/>
              </a:rPr>
              <a:t>tyles. </a:t>
            </a:r>
            <a:r>
              <a:rPr lang="en-US" sz="1200" b="0" i="1">
                <a:latin typeface="Calibri"/>
                <a:ea typeface="Calibri"/>
                <a:cs typeface="Calibri"/>
                <a:sym typeface="Calibri"/>
              </a:rPr>
              <a:t>Research, Society and Development</a:t>
            </a:r>
            <a:r>
              <a:rPr lang="en-US" sz="1200" b="0" i="0">
                <a:latin typeface="Calibri"/>
                <a:ea typeface="Calibri"/>
                <a:cs typeface="Calibri"/>
                <a:sym typeface="Calibri"/>
              </a:rPr>
              <a:t>, 10(15), e228101522908-e228101522908.</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Gelles, D. (2022). </a:t>
            </a:r>
            <a:r>
              <a:rPr lang="en-US" sz="1200" b="0" i="1">
                <a:latin typeface="Calibri"/>
                <a:ea typeface="Calibri"/>
                <a:cs typeface="Calibri"/>
                <a:sym typeface="Calibri"/>
              </a:rPr>
              <a:t>The Man Who Broke Capitalism: How Jack Welch Gutted the Heartland and Crushed the Soul of Corporate America—and How to Undo His Legacy</a:t>
            </a:r>
            <a:r>
              <a:rPr lang="en-US" sz="1200" b="0" i="0">
                <a:latin typeface="Calibri"/>
                <a:ea typeface="Calibri"/>
                <a:cs typeface="Calibri"/>
                <a:sym typeface="Calibri"/>
              </a:rPr>
              <a:t>. Simon and Schuster.</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Jack Welch. (2022, October 6). </a:t>
            </a:r>
            <a:r>
              <a:rPr lang="en-US" sz="1200" b="0" i="1">
                <a:latin typeface="Calibri"/>
                <a:ea typeface="Calibri"/>
                <a:cs typeface="Calibri"/>
                <a:sym typeface="Calibri"/>
              </a:rPr>
              <a:t>About Jack Welch | Top ranked Online MBA| Jack Welch Management Institute</a:t>
            </a:r>
            <a:r>
              <a:rPr lang="en-US" sz="1200" b="0" i="0">
                <a:latin typeface="Calibri"/>
                <a:ea typeface="Calibri"/>
                <a:cs typeface="Calibri"/>
                <a:sym typeface="Calibri"/>
              </a:rPr>
              <a:t>. Jack Welch Management Institute. https://jackwelch.strayer.edu/why-jwmi/about-jack-welch/</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Lohr, S. (2020). Jack Welch, GE Chief Who Became a Business Superstar, Dies at 84. </a:t>
            </a:r>
            <a:r>
              <a:rPr lang="en-US" sz="1200" b="0" i="1">
                <a:latin typeface="Calibri"/>
                <a:ea typeface="Calibri"/>
                <a:cs typeface="Calibri"/>
                <a:sym typeface="Calibri"/>
              </a:rPr>
              <a:t>New York Times. March</a:t>
            </a:r>
            <a:r>
              <a:rPr lang="en-US" sz="1200" b="0" i="0">
                <a:latin typeface="Calibri"/>
                <a:ea typeface="Calibri"/>
                <a:cs typeface="Calibri"/>
                <a:sym typeface="Calibri"/>
              </a:rPr>
              <a:t>, </a:t>
            </a:r>
            <a:r>
              <a:rPr lang="en-US" sz="1200" b="0" i="1">
                <a:latin typeface="Calibri"/>
                <a:ea typeface="Calibri"/>
                <a:cs typeface="Calibri"/>
                <a:sym typeface="Calibri"/>
              </a:rPr>
              <a:t>2</a:t>
            </a:r>
            <a:r>
              <a:rPr lang="en-US" sz="1200" b="0" i="0">
                <a:latin typeface="Calibri"/>
                <a:ea typeface="Calibri"/>
                <a:cs typeface="Calibri"/>
                <a:sym typeface="Calibri"/>
              </a:rPr>
              <a:t>.</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McKenna, C. (2023). David Gelles. The Man Who Broke Capitalism: How Jack Welch Gutted the Heartland and Crushed the Soul of Corporate America—and How to Undo His Legacy.</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Mees-Buss, J., Welch, C. </a:t>
            </a:r>
            <a:r>
              <a:rPr lang="en-US" sz="1200">
                <a:latin typeface="Calibri"/>
                <a:ea typeface="Calibri"/>
                <a:cs typeface="Calibri"/>
                <a:sym typeface="Calibri"/>
              </a:rPr>
              <a:t>and</a:t>
            </a:r>
            <a:r>
              <a:rPr lang="en-US" sz="1200" b="0" i="0">
                <a:latin typeface="Calibri"/>
                <a:ea typeface="Calibri"/>
                <a:cs typeface="Calibri"/>
                <a:sym typeface="Calibri"/>
              </a:rPr>
              <a:t> Westney, D. E. (2019). What happened to the transnational? The emergence of the neo-global corporation. </a:t>
            </a:r>
            <a:r>
              <a:rPr lang="en-US" sz="1200" b="0" i="1">
                <a:latin typeface="Calibri"/>
                <a:ea typeface="Calibri"/>
                <a:cs typeface="Calibri"/>
                <a:sym typeface="Calibri"/>
              </a:rPr>
              <a:t>Journal of International Business Studies</a:t>
            </a:r>
            <a:r>
              <a:rPr lang="en-US" sz="1200" b="0" i="0">
                <a:latin typeface="Calibri"/>
                <a:ea typeface="Calibri"/>
                <a:cs typeface="Calibri"/>
                <a:sym typeface="Calibri"/>
              </a:rPr>
              <a:t>, 50, 1513-1543. </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Melsom, B. (2020). How to Become an Effective Leader. </a:t>
            </a:r>
            <a:r>
              <a:rPr lang="en-US" sz="1200" b="0" i="1">
                <a:latin typeface="Calibri"/>
                <a:ea typeface="Calibri"/>
                <a:cs typeface="Calibri"/>
                <a:sym typeface="Calibri"/>
              </a:rPr>
              <a:t>ITNOW</a:t>
            </a:r>
            <a:r>
              <a:rPr lang="en-US" sz="1200" b="0" i="0">
                <a:latin typeface="Calibri"/>
                <a:ea typeface="Calibri"/>
                <a:cs typeface="Calibri"/>
                <a:sym typeface="Calibri"/>
              </a:rPr>
              <a:t>, </a:t>
            </a:r>
            <a:r>
              <a:rPr lang="en-US" sz="1200" b="0" i="1">
                <a:latin typeface="Calibri"/>
                <a:ea typeface="Calibri"/>
                <a:cs typeface="Calibri"/>
                <a:sym typeface="Calibri"/>
              </a:rPr>
              <a:t>62</a:t>
            </a:r>
            <a:r>
              <a:rPr lang="en-US" sz="1200" b="0" i="0">
                <a:latin typeface="Calibri"/>
                <a:ea typeface="Calibri"/>
                <a:cs typeface="Calibri"/>
                <a:sym typeface="Calibri"/>
              </a:rPr>
              <a:t>(4), 24-25.</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Northouse, P. G. (2021). </a:t>
            </a:r>
            <a:r>
              <a:rPr lang="en-US" sz="1200" b="0" i="1">
                <a:latin typeface="Calibri"/>
                <a:ea typeface="Calibri"/>
                <a:cs typeface="Calibri"/>
                <a:sym typeface="Calibri"/>
              </a:rPr>
              <a:t>Leadership: Theory and practice</a:t>
            </a:r>
            <a:r>
              <a:rPr lang="en-US" sz="1200" b="0" i="0">
                <a:latin typeface="Calibri"/>
                <a:ea typeface="Calibri"/>
                <a:cs typeface="Calibri"/>
                <a:sym typeface="Calibri"/>
              </a:rPr>
              <a:t>. Sage publications.</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Ossama, M. (2020). A tribute to Jack Welch: Manager of the century. </a:t>
            </a:r>
            <a:r>
              <a:rPr lang="en-US" sz="1200" b="0" i="1">
                <a:latin typeface="Calibri"/>
                <a:ea typeface="Calibri"/>
                <a:cs typeface="Calibri"/>
                <a:sym typeface="Calibri"/>
              </a:rPr>
              <a:t>International Journal of Engineering and Management Research (IJEMR)</a:t>
            </a:r>
            <a:r>
              <a:rPr lang="en-US" sz="1200" b="0" i="0">
                <a:latin typeface="Calibri"/>
                <a:ea typeface="Calibri"/>
                <a:cs typeface="Calibri"/>
                <a:sym typeface="Calibri"/>
              </a:rPr>
              <a:t>, </a:t>
            </a:r>
            <a:r>
              <a:rPr lang="en-US" sz="1200" b="0" i="1">
                <a:latin typeface="Calibri"/>
                <a:ea typeface="Calibri"/>
                <a:cs typeface="Calibri"/>
                <a:sym typeface="Calibri"/>
              </a:rPr>
              <a:t>10</a:t>
            </a:r>
            <a:r>
              <a:rPr lang="en-US" sz="1200" b="0" i="0">
                <a:latin typeface="Calibri"/>
                <a:ea typeface="Calibri"/>
                <a:cs typeface="Calibri"/>
                <a:sym typeface="Calibri"/>
              </a:rPr>
              <a:t>(5), 17-18.</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Slater, R. (2001). </a:t>
            </a:r>
            <a:r>
              <a:rPr lang="en-US" sz="1200" b="0" i="1">
                <a:latin typeface="Calibri"/>
                <a:ea typeface="Calibri"/>
                <a:cs typeface="Calibri"/>
                <a:sym typeface="Calibri"/>
              </a:rPr>
              <a:t>Jack Welch: The GE Way</a:t>
            </a:r>
            <a:r>
              <a:rPr lang="en-US" sz="1200" b="0" i="0">
                <a:latin typeface="Calibri"/>
                <a:ea typeface="Calibri"/>
                <a:cs typeface="Calibri"/>
                <a:sym typeface="Calibri"/>
              </a:rPr>
              <a:t>. McGraw-Hill.</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Slater, R. (2005). </a:t>
            </a:r>
            <a:r>
              <a:rPr lang="en-US" sz="1200" b="0" i="1">
                <a:latin typeface="Calibri"/>
                <a:ea typeface="Calibri"/>
                <a:cs typeface="Calibri"/>
                <a:sym typeface="Calibri"/>
              </a:rPr>
              <a:t>Jack: Straight from the Gut</a:t>
            </a:r>
            <a:r>
              <a:rPr lang="en-US" sz="1200" b="0" i="0">
                <a:latin typeface="Calibri"/>
                <a:ea typeface="Calibri"/>
                <a:cs typeface="Calibri"/>
                <a:sym typeface="Calibri"/>
              </a:rPr>
              <a:t>. McGraw-Hill.</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Tichy, N., &amp; Charan, R. (2020, March 3). </a:t>
            </a:r>
            <a:r>
              <a:rPr lang="en-US" sz="1200" b="0" i="1">
                <a:latin typeface="Calibri"/>
                <a:ea typeface="Calibri"/>
                <a:cs typeface="Calibri"/>
                <a:sym typeface="Calibri"/>
              </a:rPr>
              <a:t>Speed, Simplicity, Self-Confidence: An Interview with Jack Welch. Harvard Business Review</a:t>
            </a:r>
            <a:r>
              <a:rPr lang="en-US" sz="1200" b="0" i="0">
                <a:latin typeface="Calibri"/>
                <a:ea typeface="Calibri"/>
                <a:cs typeface="Calibri"/>
                <a:sym typeface="Calibri"/>
              </a:rPr>
              <a:t>. https://hbr.org/1989/09/speed-simplicity-self-confidence-an-interview-with-jack-welch</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Waldman, D. C. and O’Reilly, C. (2019) Leadership for Organizations. 1st edn. California: Sage</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Welch, </a:t>
            </a:r>
            <a:r>
              <a:rPr lang="en-US" sz="1200">
                <a:latin typeface="Calibri"/>
                <a:ea typeface="Calibri"/>
                <a:cs typeface="Calibri"/>
                <a:sym typeface="Calibri"/>
              </a:rPr>
              <a:t>J</a:t>
            </a:r>
            <a:r>
              <a:rPr lang="en-US" sz="1200" b="0" i="0">
                <a:latin typeface="Calibri"/>
                <a:ea typeface="Calibri"/>
                <a:cs typeface="Calibri"/>
                <a:sym typeface="Calibri"/>
              </a:rPr>
              <a:t>. and Byrne, J.A. (2001). </a:t>
            </a:r>
            <a:r>
              <a:rPr lang="en-US" sz="1200" b="0" i="1">
                <a:latin typeface="Calibri"/>
                <a:ea typeface="Calibri"/>
                <a:cs typeface="Calibri"/>
                <a:sym typeface="Calibri"/>
              </a:rPr>
              <a:t>Jack Welch and the 4 E's of Leadership</a:t>
            </a:r>
            <a:r>
              <a:rPr lang="en-US" sz="1200" b="0" i="0">
                <a:latin typeface="Calibri"/>
                <a:ea typeface="Calibri"/>
                <a:cs typeface="Calibri"/>
                <a:sym typeface="Calibri"/>
              </a:rPr>
              <a:t>. McGraw-Hill.</a:t>
            </a:r>
            <a:endParaRPr/>
          </a:p>
          <a:p>
            <a:pPr marL="180000" lvl="0" indent="-180000" algn="l" rtl="0">
              <a:spcBef>
                <a:spcPts val="240"/>
              </a:spcBef>
              <a:spcAft>
                <a:spcPts val="0"/>
              </a:spcAft>
              <a:buClr>
                <a:schemeClr val="dk1"/>
              </a:buClr>
              <a:buSzPts val="1200"/>
              <a:buNone/>
            </a:pPr>
            <a:r>
              <a:rPr lang="en-US" sz="1200" b="0" i="0">
                <a:latin typeface="Calibri"/>
                <a:ea typeface="Calibri"/>
                <a:cs typeface="Calibri"/>
                <a:sym typeface="Calibri"/>
              </a:rPr>
              <a:t>Wessh, J. (2019). </a:t>
            </a:r>
            <a:r>
              <a:rPr lang="en-US" sz="1200" b="0" i="1">
                <a:latin typeface="Calibri"/>
                <a:ea typeface="Calibri"/>
                <a:cs typeface="Calibri"/>
                <a:sym typeface="Calibri"/>
              </a:rPr>
              <a:t>GE’s Two-Decade Transformation. Jack Welch’s Leadership</a:t>
            </a:r>
            <a:r>
              <a:rPr lang="en-US" sz="1200" b="0" i="0">
                <a:latin typeface="Calibri"/>
                <a:ea typeface="Calibri"/>
                <a:cs typeface="Calibri"/>
                <a:sym typeface="Calibri"/>
              </a:rPr>
              <a:t>. GRIN Verlag.</a:t>
            </a:r>
            <a:endParaRPr/>
          </a:p>
          <a:p>
            <a:pPr marL="180000" lvl="0" indent="-180000" algn="l" rtl="0">
              <a:spcBef>
                <a:spcPts val="240"/>
              </a:spcBef>
              <a:spcAft>
                <a:spcPts val="0"/>
              </a:spcAft>
              <a:buClr>
                <a:schemeClr val="dk1"/>
              </a:buClr>
              <a:buSzPts val="1200"/>
              <a:buNone/>
            </a:pPr>
            <a:endParaRPr sz="1200">
              <a:latin typeface="Calibri"/>
              <a:ea typeface="Calibri"/>
              <a:cs typeface="Calibri"/>
              <a:sym typeface="Calibri"/>
            </a:endParaRPr>
          </a:p>
          <a:p>
            <a:pPr marL="180000" lvl="0" indent="-180000" algn="l" rtl="0">
              <a:spcBef>
                <a:spcPts val="240"/>
              </a:spcBef>
              <a:spcAft>
                <a:spcPts val="0"/>
              </a:spcAft>
              <a:buClr>
                <a:schemeClr val="dk1"/>
              </a:buClr>
              <a:buSzPts val="1200"/>
              <a:buNone/>
            </a:pPr>
            <a:endParaRPr sz="1200">
              <a:latin typeface="Calibri"/>
              <a:ea typeface="Calibri"/>
              <a:cs typeface="Calibri"/>
              <a:sym typeface="Calibri"/>
            </a:endParaRPr>
          </a:p>
          <a:p>
            <a:pPr marL="180000" lvl="0" indent="-180000" algn="l" rtl="0">
              <a:spcBef>
                <a:spcPts val="240"/>
              </a:spcBef>
              <a:spcAft>
                <a:spcPts val="0"/>
              </a:spcAft>
              <a:buClr>
                <a:schemeClr val="dk1"/>
              </a:buClr>
              <a:buSzPts val="1200"/>
              <a:buNone/>
            </a:pPr>
            <a:endParaRPr sz="1200">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TotalTime>
  <Words>5038</Words>
  <Application>Microsoft Macintosh PowerPoint</Application>
  <PresentationFormat>On-screen Show (4:3)</PresentationFormat>
  <Paragraphs>197</Paragraphs>
  <Slides>23</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Times New Roman</vt:lpstr>
      <vt:lpstr>Office Theme</vt:lpstr>
      <vt:lpstr>LEADERSHIP AND MANAGEMENT,  THEORY AND PRACTICE   GROUP 4</vt:lpstr>
      <vt:lpstr>Contents </vt:lpstr>
      <vt:lpstr>Introduction </vt:lpstr>
      <vt:lpstr>Jack Welch's Leadership Style</vt:lpstr>
      <vt:lpstr>Welch's Management Philosophy: "Boundaryless" Organizations</vt:lpstr>
      <vt:lpstr>Performance Management: "Rank and Yank" System</vt:lpstr>
      <vt:lpstr>Leadership Theories and Perspectives</vt:lpstr>
      <vt:lpstr>Evaluating Welch's Leadership through Transformational Leadership Theory</vt:lpstr>
      <vt:lpstr>Welch &amp; The Situational Leadership Theory</vt:lpstr>
      <vt:lpstr>Welch &amp; The Charismatic Leadership Theory</vt:lpstr>
      <vt:lpstr>Impact of Welch's Leadership on Innovation and Creativity</vt:lpstr>
      <vt:lpstr>Welch's Leadership Legacy at GE</vt:lpstr>
      <vt:lpstr>Criticisms of Welch's Leadership Style</vt:lpstr>
      <vt:lpstr>Lessons Learned from Welch's Leadership</vt:lpstr>
      <vt:lpstr>Leadership and Organizational Culture</vt:lpstr>
      <vt:lpstr>Welch's Approach to Talent Management</vt:lpstr>
      <vt:lpstr>Leadership Succession at GE</vt:lpstr>
      <vt:lpstr>Leadership and Ethical Considerations</vt:lpstr>
      <vt:lpstr>Welch's Leadership in a Changing Business Environment</vt:lpstr>
      <vt:lpstr>Welch's Leadership Impact on Stakeholders</vt:lpstr>
      <vt:lpstr>Welch vs. Contemporary Leaders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 </dc:title>
  <dc:creator>User</dc:creator>
  <cp:lastModifiedBy>Anton Zhivkov Mersinkov (2014039)</cp:lastModifiedBy>
  <cp:revision>4</cp:revision>
  <dcterms:created xsi:type="dcterms:W3CDTF">2023-03-03T08:59:22Z</dcterms:created>
  <dcterms:modified xsi:type="dcterms:W3CDTF">2023-07-25T18:07:51Z</dcterms:modified>
</cp:coreProperties>
</file>