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4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Lst>
  <p:sldSz cx="9144000" cy="5143500" type="screen16x9"/>
  <p:notesSz cx="6858000" cy="9144000"/>
  <p:embeddedFontLst>
    <p:embeddedFont>
      <p:font typeface="Economica" panose="020B0604020202020204" charset="0"/>
      <p:regular r:id="rId50"/>
      <p:bold r:id="rId51"/>
      <p:italic r:id="rId52"/>
      <p:boldItalic r:id="rId53"/>
    </p:embeddedFont>
    <p:embeddedFont>
      <p:font typeface="Open Sans" panose="020B0604020202020204" charset="0"/>
      <p:regular r:id="rId54"/>
      <p:bold r:id="rId55"/>
      <p:italic r:id="rId56"/>
      <p:boldItalic r:id="rId5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2" d="100"/>
          <a:sy n="102" d="100"/>
        </p:scale>
        <p:origin x="898" y="6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font" Target="fonts/font1.fntdata"/><Relationship Id="rId55" Type="http://schemas.openxmlformats.org/officeDocument/2006/relationships/font" Target="fonts/font6.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font" Target="fonts/font4.fntdata"/><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font" Target="fonts/font7.fntdata"/><Relationship Id="rId8" Type="http://schemas.openxmlformats.org/officeDocument/2006/relationships/slide" Target="slides/slide7.xml"/><Relationship Id="rId51" Type="http://schemas.openxmlformats.org/officeDocument/2006/relationships/font" Target="fonts/font2.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57" Type="http://schemas.openxmlformats.org/officeDocument/2006/relationships/font" Target="fonts/font8.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font" Target="fonts/font3.fntdata"/><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 name="Google Shape;6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4444ca57b0_0_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4444ca57b0_0_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g46bd9a91b6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 name="Google Shape;75;g46bd9a91b6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46bd9a91b6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46bd9a91b6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4445ae3d68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4445ae3d6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4351ab5a9e228c86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4351ab5a9e228c86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4351ab5a9e228c86_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4351ab5a9e228c86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4351ab5a9e228c86_1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4351ab5a9e228c86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4351ab5a9e228c86_2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 name="Google Shape;117;g4351ab5a9e228c86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4351ab5a9e228c86_2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4351ab5a9e228c86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4351ab5a9e228c86_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4351ab5a9e228c86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4351ab5a9e228c86_4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4351ab5a9e228c86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4351ab5a9e228c86_4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4351ab5a9e228c86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g4351ab5a9e228c86_5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 name="Google Shape;152;g4351ab5a9e228c86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4351ab5a9e228c86_5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9" name="Google Shape;159;g4351ab5a9e228c86_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4351ab5a9e228c86_6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 name="Google Shape;166;g4351ab5a9e228c86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g4445ae3d68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 name="Google Shape;173;g4445ae3d68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339c84b361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339c84b36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g339c84b361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1" name="Google Shape;191;g339c84b361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g339c84b361_2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8" name="Google Shape;198;g339c84b361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g339c84b361_2_1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4" name="Google Shape;204;g339c84b361_2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g4cc9efe3ae640f1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 name="Google Shape;210;g4cc9efe3ae640f1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g444711c07c_0_1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7" name="Google Shape;217;g444711c07c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None/>
            </a:pPr>
            <a:r>
              <a:rPr lang="en" sz="800">
                <a:solidFill>
                  <a:schemeClr val="dk1"/>
                </a:solidFill>
              </a:rPr>
              <a:t>HR  department is exercising and  monitoring the business policies adopted initially regarding employees performance and their development through ensuring employees satisfaction. HR motivates employees (Appreciation,  reward, promotion etc.) that affects business performance. </a:t>
            </a:r>
            <a:endParaRPr sz="800">
              <a:solidFill>
                <a:schemeClr val="dk1"/>
              </a:solidFill>
            </a:endParaRPr>
          </a:p>
          <a:p>
            <a:pPr marL="0" lvl="0" indent="0" algn="l" rtl="0">
              <a:lnSpc>
                <a:spcPct val="150000"/>
              </a:lnSpc>
              <a:spcBef>
                <a:spcPts val="0"/>
              </a:spcBef>
              <a:spcAft>
                <a:spcPts val="0"/>
              </a:spcAft>
              <a:buClr>
                <a:schemeClr val="dk1"/>
              </a:buClr>
              <a:buSzPts val="1100"/>
              <a:buFont typeface="Arial"/>
              <a:buNone/>
            </a:pPr>
            <a:r>
              <a:rPr lang="en" sz="800" b="1">
                <a:solidFill>
                  <a:schemeClr val="dk1"/>
                </a:solidFill>
              </a:rPr>
              <a:t>References are available in separate  slide below.</a:t>
            </a:r>
            <a:endParaRPr sz="1400" b="1">
              <a:solidFill>
                <a:schemeClr val="dk1"/>
              </a:solidFill>
              <a:latin typeface="Open Sans"/>
              <a:ea typeface="Open Sans"/>
              <a:cs typeface="Open Sans"/>
              <a:sym typeface="Open Sans"/>
            </a:endParaRPr>
          </a:p>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g46b714b898_0_9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 name="Google Shape;227;g46b714b898_0_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0"/>
              </a:spcBef>
              <a:spcAft>
                <a:spcPts val="0"/>
              </a:spcAft>
              <a:buNone/>
            </a:pPr>
            <a:r>
              <a:rPr lang="en" sz="1000">
                <a:solidFill>
                  <a:schemeClr val="dk1"/>
                </a:solidFill>
                <a:latin typeface="Open Sans"/>
                <a:ea typeface="Open Sans"/>
                <a:cs typeface="Open Sans"/>
                <a:sym typeface="Open Sans"/>
              </a:rPr>
              <a:t>It is a challenge for HR manager to spot the best people and win their favour and engage them in relevant role of sustainable development for the company.Business is ongoing process. Human resource department should have road map which help organizations and HR managers understand the foundational elements that need to be in place to raise a high performance sustainable or CSR (corporate social responsibility) organization. Employee participation is a critical success factor for CSR performance. This Sustainable Human Resource Management roadmap demonstrated how CSR can be applied to the HR toolkit, causing in a pathway for human resource specialists to monitor who wish to contribute to the success of their businesses sustainability and aspirations. When relationship has maid with public the business will flourish as repeated and recommended customer increase the sales of the company. Thus improving social and environmental situations and generating business benefits.</a:t>
            </a:r>
            <a:endParaRPr sz="1000">
              <a:solidFill>
                <a:schemeClr val="dk1"/>
              </a:solidFill>
              <a:latin typeface="Open Sans"/>
              <a:ea typeface="Open Sans"/>
              <a:cs typeface="Open Sans"/>
              <a:sym typeface="Open Sans"/>
            </a:endParaRPr>
          </a:p>
          <a:p>
            <a:pPr marL="0" lvl="0" indent="0" algn="just" rtl="0">
              <a:lnSpc>
                <a:spcPct val="115000"/>
              </a:lnSpc>
              <a:spcBef>
                <a:spcPts val="0"/>
              </a:spcBef>
              <a:spcAft>
                <a:spcPts val="0"/>
              </a:spcAft>
              <a:buClr>
                <a:schemeClr val="dk1"/>
              </a:buClr>
              <a:buSzPts val="1100"/>
              <a:buFont typeface="Arial"/>
              <a:buNone/>
            </a:pPr>
            <a:r>
              <a:rPr lang="en" sz="1000" b="1">
                <a:solidFill>
                  <a:schemeClr val="dk1"/>
                </a:solidFill>
                <a:latin typeface="Open Sans"/>
                <a:ea typeface="Open Sans"/>
                <a:cs typeface="Open Sans"/>
                <a:sym typeface="Open Sans"/>
              </a:rPr>
              <a:t>References has shown in separate slide below</a:t>
            </a:r>
            <a:endParaRPr sz="1000" b="1">
              <a:solidFill>
                <a:schemeClr val="dk1"/>
              </a:solidFill>
              <a:latin typeface="Open Sans"/>
              <a:ea typeface="Open Sans"/>
              <a:cs typeface="Open Sans"/>
              <a:sym typeface="Open Sans"/>
            </a:endParaRPr>
          </a:p>
          <a:p>
            <a:pPr marL="0" lvl="0" indent="0" algn="l" rtl="0">
              <a:spcBef>
                <a:spcPts val="0"/>
              </a:spcBef>
              <a:spcAft>
                <a:spcPts val="0"/>
              </a:spcAft>
              <a:buNone/>
            </a:pPr>
            <a:endParaRPr sz="100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g46b714b898_1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0" name="Google Shape;240;g46b714b898_1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000">
                <a:solidFill>
                  <a:schemeClr val="dk1"/>
                </a:solidFill>
              </a:rPr>
              <a:t>The Societal Marketing Concept lays the Human welfare on top before profits and satisfying the desires.</a:t>
            </a:r>
            <a:r>
              <a:rPr lang="en" sz="1000" b="1">
                <a:solidFill>
                  <a:schemeClr val="dk1"/>
                </a:solidFill>
              </a:rPr>
              <a:t> </a:t>
            </a:r>
            <a:r>
              <a:rPr lang="en" sz="1000">
                <a:solidFill>
                  <a:schemeClr val="dk1"/>
                </a:solidFill>
              </a:rPr>
              <a:t>Societal Marketing highlights on social responsibilities and suggests that to sustain long-term success, the company should progress a marketing strategy to provide value to the customer’s to maintain and improve both the customers and society’s well-being better than the competitors. We the Redcarpet events management company considering above marketing concepts and taken societal marketing concept and set strategies to promote our society and business and making marketing decisions by considering consumer’s needs, company’s requirements, and society’s long-term welfares and interests.</a:t>
            </a:r>
            <a:endParaRPr sz="1000">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g46b714b898_1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0" name="Google Shape;250;g46b714b898_1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br>
              <a:rPr lang="en"/>
            </a:br>
            <a:r>
              <a:rPr lang="en"/>
              <a:t>Mr. Quraishi my marketing Manager will provide and talk more about advertisement and stay connecting with community with different media include  social media to create relationship.</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0"/>
        <p:cNvGrpSpPr/>
        <p:nvPr/>
      </p:nvGrpSpPr>
      <p:grpSpPr>
        <a:xfrm>
          <a:off x="0" y="0"/>
          <a:ext cx="0" cy="0"/>
          <a:chOff x="0" y="0"/>
          <a:chExt cx="0" cy="0"/>
        </a:xfrm>
      </p:grpSpPr>
      <p:sp>
        <p:nvSpPr>
          <p:cNvPr id="261" name="Google Shape;261;g487e3a948d_2_3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2" name="Google Shape;262;g487e3a948d_2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(Mohammad Rahman 1709543) behalf of Redcarpet Event Management company made brochures and business card shown in next slide to promote our business and keep sustainable in future market.</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7"/>
        <p:cNvGrpSpPr/>
        <p:nvPr/>
      </p:nvGrpSpPr>
      <p:grpSpPr>
        <a:xfrm>
          <a:off x="0" y="0"/>
          <a:ext cx="0" cy="0"/>
          <a:chOff x="0" y="0"/>
          <a:chExt cx="0" cy="0"/>
        </a:xfrm>
      </p:grpSpPr>
      <p:sp>
        <p:nvSpPr>
          <p:cNvPr id="268" name="Google Shape;268;g487e3a948d_2_4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9" name="Google Shape;269;g487e3a948d_2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Sample of Business card for Redcarpet Event Management company</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4"/>
        <p:cNvGrpSpPr/>
        <p:nvPr/>
      </p:nvGrpSpPr>
      <p:grpSpPr>
        <a:xfrm>
          <a:off x="0" y="0"/>
          <a:ext cx="0" cy="0"/>
          <a:chOff x="0" y="0"/>
          <a:chExt cx="0" cy="0"/>
        </a:xfrm>
      </p:grpSpPr>
      <p:sp>
        <p:nvSpPr>
          <p:cNvPr id="275" name="Google Shape;275;g46b935056a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6" name="Google Shape;276;g46b935056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g46b935056a_0_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6" name="Google Shape;286;g46b935056a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g46b935056a_0_1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 name="Google Shape;294;g46b935056a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
        <p:cNvGrpSpPr/>
        <p:nvPr/>
      </p:nvGrpSpPr>
      <p:grpSpPr>
        <a:xfrm>
          <a:off x="0" y="0"/>
          <a:ext cx="0" cy="0"/>
          <a:chOff x="0" y="0"/>
          <a:chExt cx="0" cy="0"/>
        </a:xfrm>
      </p:grpSpPr>
      <p:sp>
        <p:nvSpPr>
          <p:cNvPr id="301" name="Google Shape;301;g46bc777bc2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2" name="Google Shape;302;g46bc777bc2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g4444ca57b0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0" name="Google Shape;310;g4444ca57b0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
        <p:cNvGrpSpPr/>
        <p:nvPr/>
      </p:nvGrpSpPr>
      <p:grpSpPr>
        <a:xfrm>
          <a:off x="0" y="0"/>
          <a:ext cx="0" cy="0"/>
          <a:chOff x="0" y="0"/>
          <a:chExt cx="0" cy="0"/>
        </a:xfrm>
      </p:grpSpPr>
      <p:sp>
        <p:nvSpPr>
          <p:cNvPr id="319" name="Google Shape;319;g4444ca57b0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0" name="Google Shape;320;g4444ca57b0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5"/>
        <p:cNvGrpSpPr/>
        <p:nvPr/>
      </p:nvGrpSpPr>
      <p:grpSpPr>
        <a:xfrm>
          <a:off x="0" y="0"/>
          <a:ext cx="0" cy="0"/>
          <a:chOff x="0" y="0"/>
          <a:chExt cx="0" cy="0"/>
        </a:xfrm>
      </p:grpSpPr>
      <p:sp>
        <p:nvSpPr>
          <p:cNvPr id="326" name="Google Shape;326;g4444ca57b0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7" name="Google Shape;327;g4444ca57b0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2"/>
        <p:cNvGrpSpPr/>
        <p:nvPr/>
      </p:nvGrpSpPr>
      <p:grpSpPr>
        <a:xfrm>
          <a:off x="0" y="0"/>
          <a:ext cx="0" cy="0"/>
          <a:chOff x="0" y="0"/>
          <a:chExt cx="0" cy="0"/>
        </a:xfrm>
      </p:grpSpPr>
      <p:sp>
        <p:nvSpPr>
          <p:cNvPr id="333" name="Google Shape;333;g4444ca57b0_0_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4" name="Google Shape;334;g4444ca57b0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8"/>
        <p:cNvGrpSpPr/>
        <p:nvPr/>
      </p:nvGrpSpPr>
      <p:grpSpPr>
        <a:xfrm>
          <a:off x="0" y="0"/>
          <a:ext cx="0" cy="0"/>
          <a:chOff x="0" y="0"/>
          <a:chExt cx="0" cy="0"/>
        </a:xfrm>
      </p:grpSpPr>
      <p:sp>
        <p:nvSpPr>
          <p:cNvPr id="339" name="Google Shape;339;g44452b7725_1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0" name="Google Shape;340;g44452b7725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4"/>
        <p:cNvGrpSpPr/>
        <p:nvPr/>
      </p:nvGrpSpPr>
      <p:grpSpPr>
        <a:xfrm>
          <a:off x="0" y="0"/>
          <a:ext cx="0" cy="0"/>
          <a:chOff x="0" y="0"/>
          <a:chExt cx="0" cy="0"/>
        </a:xfrm>
      </p:grpSpPr>
      <p:sp>
        <p:nvSpPr>
          <p:cNvPr id="345" name="Google Shape;345;g46bd9a91b6_1_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6" name="Google Shape;346;g46bd9a91b6_1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1"/>
        <p:cNvGrpSpPr/>
        <p:nvPr/>
      </p:nvGrpSpPr>
      <p:grpSpPr>
        <a:xfrm>
          <a:off x="0" y="0"/>
          <a:ext cx="0" cy="0"/>
          <a:chOff x="0" y="0"/>
          <a:chExt cx="0" cy="0"/>
        </a:xfrm>
      </p:grpSpPr>
      <p:sp>
        <p:nvSpPr>
          <p:cNvPr id="352" name="Google Shape;352;g3fda825a314c14ba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3" name="Google Shape;353;g3fda825a314c14ba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2035f5cc6335eca8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0" name="Google Shape;360;g2035f5cc6335eca8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0"/>
        <p:cNvGrpSpPr/>
        <p:nvPr/>
      </p:nvGrpSpPr>
      <p:grpSpPr>
        <a:xfrm>
          <a:off x="0" y="0"/>
          <a:ext cx="0" cy="0"/>
          <a:chOff x="0" y="0"/>
          <a:chExt cx="0" cy="0"/>
        </a:xfrm>
      </p:grpSpPr>
      <p:sp>
        <p:nvSpPr>
          <p:cNvPr id="371" name="Google Shape;371;g4447f0e625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2" name="Google Shape;372;g4447f0e62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6"/>
        <p:cNvGrpSpPr/>
        <p:nvPr/>
      </p:nvGrpSpPr>
      <p:grpSpPr>
        <a:xfrm>
          <a:off x="0" y="0"/>
          <a:ext cx="0" cy="0"/>
          <a:chOff x="0" y="0"/>
          <a:chExt cx="0" cy="0"/>
        </a:xfrm>
      </p:grpSpPr>
      <p:sp>
        <p:nvSpPr>
          <p:cNvPr id="377" name="Google Shape;377;g339c487191_0_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8" name="Google Shape;378;g339c487191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2"/>
        <p:cNvGrpSpPr/>
        <p:nvPr/>
      </p:nvGrpSpPr>
      <p:grpSpPr>
        <a:xfrm>
          <a:off x="0" y="0"/>
          <a:ext cx="0" cy="0"/>
          <a:chOff x="0" y="0"/>
          <a:chExt cx="0" cy="0"/>
        </a:xfrm>
      </p:grpSpPr>
      <p:sp>
        <p:nvSpPr>
          <p:cNvPr id="383" name="Google Shape;383;g339f3d03a4_0_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4" name="Google Shape;384;g339f3d03a4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46bd9a91b6_2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46bd9a91b6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4"/>
        <p:cNvGrpSpPr/>
        <p:nvPr/>
      </p:nvGrpSpPr>
      <p:grpSpPr>
        <a:xfrm>
          <a:off x="0" y="0"/>
          <a:ext cx="0" cy="0"/>
          <a:chOff x="0" y="0"/>
          <a:chExt cx="0" cy="0"/>
        </a:xfrm>
      </p:grpSpPr>
      <p:sp>
        <p:nvSpPr>
          <p:cNvPr id="395" name="Google Shape;395;g339c487191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6" name="Google Shape;396;g339c487191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0"/>
        <p:cNvGrpSpPr/>
        <p:nvPr/>
      </p:nvGrpSpPr>
      <p:grpSpPr>
        <a:xfrm>
          <a:off x="0" y="0"/>
          <a:ext cx="0" cy="0"/>
          <a:chOff x="0" y="0"/>
          <a:chExt cx="0" cy="0"/>
        </a:xfrm>
      </p:grpSpPr>
      <p:sp>
        <p:nvSpPr>
          <p:cNvPr id="401" name="Google Shape;401;g339c487191_0_1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2" name="Google Shape;402;g339c487191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6"/>
        <p:cNvGrpSpPr/>
        <p:nvPr/>
      </p:nvGrpSpPr>
      <p:grpSpPr>
        <a:xfrm>
          <a:off x="0" y="0"/>
          <a:ext cx="0" cy="0"/>
          <a:chOff x="0" y="0"/>
          <a:chExt cx="0" cy="0"/>
        </a:xfrm>
      </p:grpSpPr>
      <p:sp>
        <p:nvSpPr>
          <p:cNvPr id="407" name="Google Shape;407;g339c487191_0_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8" name="Google Shape;408;g339c487191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2744013" y="756700"/>
            <a:ext cx="1081625" cy="1124950"/>
          </a:xfrm>
          <a:custGeom>
            <a:avLst/>
            <a:gdLst/>
            <a:ahLst/>
            <a:cxnLst/>
            <a:rect l="l" t="t" r="r" b="b"/>
            <a:pathLst>
              <a:path w="43265" h="44998" extrusionOk="0">
                <a:moveTo>
                  <a:pt x="0" y="44998"/>
                </a:moveTo>
                <a:lnTo>
                  <a:pt x="0" y="0"/>
                </a:lnTo>
                <a:lnTo>
                  <a:pt x="43265" y="0"/>
                </a:lnTo>
              </a:path>
            </a:pathLst>
          </a:custGeom>
          <a:noFill/>
          <a:ln w="28575" cap="flat" cmpd="sng">
            <a:solidFill>
              <a:schemeClr val="lt2"/>
            </a:solidFill>
            <a:prstDash val="solid"/>
            <a:miter lim="8000"/>
            <a:headEnd type="none" w="sm" len="sm"/>
            <a:tailEnd type="none" w="sm" len="sm"/>
          </a:ln>
        </p:spPr>
      </p:sp>
      <p:sp>
        <p:nvSpPr>
          <p:cNvPr id="11" name="Google Shape;11;p2"/>
          <p:cNvSpPr/>
          <p:nvPr/>
        </p:nvSpPr>
        <p:spPr>
          <a:xfrm rot="10800000">
            <a:off x="5318350" y="3266725"/>
            <a:ext cx="1081625" cy="1124950"/>
          </a:xfrm>
          <a:custGeom>
            <a:avLst/>
            <a:gdLst/>
            <a:ahLst/>
            <a:cxnLst/>
            <a:rect l="l" t="t" r="r" b="b"/>
            <a:pathLst>
              <a:path w="43265" h="44998" extrusionOk="0">
                <a:moveTo>
                  <a:pt x="0" y="44998"/>
                </a:moveTo>
                <a:lnTo>
                  <a:pt x="0" y="0"/>
                </a:lnTo>
                <a:lnTo>
                  <a:pt x="43265" y="0"/>
                </a:lnTo>
              </a:path>
            </a:pathLst>
          </a:custGeom>
          <a:noFill/>
          <a:ln w="28575" cap="flat" cmpd="sng">
            <a:solidFill>
              <a:schemeClr val="lt2"/>
            </a:solidFill>
            <a:prstDash val="solid"/>
            <a:miter lim="8000"/>
            <a:headEnd type="none" w="sm" len="sm"/>
            <a:tailEnd type="none" w="sm" len="sm"/>
          </a:ln>
        </p:spPr>
      </p:sp>
      <p:sp>
        <p:nvSpPr>
          <p:cNvPr id="12" name="Google Shape;12;p2"/>
          <p:cNvSpPr txBox="1">
            <a:spLocks noGrp="1"/>
          </p:cNvSpPr>
          <p:nvPr>
            <p:ph type="ctrTitle"/>
          </p:nvPr>
        </p:nvSpPr>
        <p:spPr>
          <a:xfrm>
            <a:off x="3083450" y="193000"/>
            <a:ext cx="3399600" cy="2261700"/>
          </a:xfrm>
          <a:prstGeom prst="rect">
            <a:avLst/>
          </a:prstGeom>
          <a:solidFill>
            <a:srgbClr val="000000"/>
          </a:solidFill>
        </p:spPr>
        <p:txBody>
          <a:bodyPr spcFirstLastPara="1" wrap="square" lIns="91425" tIns="91425" rIns="91425" bIns="91425" anchor="b" anchorCtr="0"/>
          <a:lstStyle>
            <a:lvl1pPr lvl="0" algn="ctr">
              <a:spcBef>
                <a:spcPts val="0"/>
              </a:spcBef>
              <a:spcAft>
                <a:spcPts val="0"/>
              </a:spcAft>
              <a:buSzPts val="4200"/>
              <a:buNone/>
              <a:defRPr b="1"/>
            </a:lvl1pPr>
            <a:lvl2pPr lvl="1" algn="ctr">
              <a:spcBef>
                <a:spcPts val="0"/>
              </a:spcBef>
              <a:spcAft>
                <a:spcPts val="0"/>
              </a:spcAft>
              <a:buSzPts val="4200"/>
              <a:buNone/>
              <a:defRPr/>
            </a:lvl2pPr>
            <a:lvl3pPr lvl="2" algn="ctr">
              <a:spcBef>
                <a:spcPts val="0"/>
              </a:spcBef>
              <a:spcAft>
                <a:spcPts val="0"/>
              </a:spcAft>
              <a:buSzPts val="4200"/>
              <a:buNone/>
              <a:defRPr/>
            </a:lvl3pPr>
            <a:lvl4pPr lvl="3" algn="ctr">
              <a:spcBef>
                <a:spcPts val="0"/>
              </a:spcBef>
              <a:spcAft>
                <a:spcPts val="0"/>
              </a:spcAft>
              <a:buSzPts val="4200"/>
              <a:buNone/>
              <a:defRPr/>
            </a:lvl4pPr>
            <a:lvl5pPr lvl="4" algn="ctr">
              <a:spcBef>
                <a:spcPts val="0"/>
              </a:spcBef>
              <a:spcAft>
                <a:spcPts val="0"/>
              </a:spcAft>
              <a:buSzPts val="4200"/>
              <a:buNone/>
              <a:defRPr/>
            </a:lvl5pPr>
            <a:lvl6pPr lvl="5" algn="ctr">
              <a:spcBef>
                <a:spcPts val="0"/>
              </a:spcBef>
              <a:spcAft>
                <a:spcPts val="0"/>
              </a:spcAft>
              <a:buSzPts val="4200"/>
              <a:buNone/>
              <a:defRPr/>
            </a:lvl6pPr>
            <a:lvl7pPr lvl="6" algn="ctr">
              <a:spcBef>
                <a:spcPts val="0"/>
              </a:spcBef>
              <a:spcAft>
                <a:spcPts val="0"/>
              </a:spcAft>
              <a:buSzPts val="4200"/>
              <a:buNone/>
              <a:defRPr/>
            </a:lvl7pPr>
            <a:lvl8pPr lvl="7" algn="ctr">
              <a:spcBef>
                <a:spcPts val="0"/>
              </a:spcBef>
              <a:spcAft>
                <a:spcPts val="0"/>
              </a:spcAft>
              <a:buSzPts val="4200"/>
              <a:buNone/>
              <a:defRPr/>
            </a:lvl8pPr>
            <a:lvl9pPr lvl="8" algn="ctr">
              <a:spcBef>
                <a:spcPts val="0"/>
              </a:spcBef>
              <a:spcAft>
                <a:spcPts val="0"/>
              </a:spcAft>
              <a:buSzPts val="4200"/>
              <a:buNone/>
              <a:defRPr/>
            </a:lvl9pPr>
          </a:lstStyle>
          <a:p>
            <a:endParaRPr/>
          </a:p>
        </p:txBody>
      </p:sp>
      <p:sp>
        <p:nvSpPr>
          <p:cNvPr id="13" name="Google Shape;13;p2"/>
          <p:cNvSpPr txBox="1">
            <a:spLocks noGrp="1"/>
          </p:cNvSpPr>
          <p:nvPr>
            <p:ph type="subTitle" idx="1"/>
          </p:nvPr>
        </p:nvSpPr>
        <p:spPr>
          <a:xfrm>
            <a:off x="3044700" y="3116580"/>
            <a:ext cx="3054600" cy="7014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Font typeface="Economica"/>
              <a:buNone/>
              <a:defRPr sz="2100">
                <a:latin typeface="Economica"/>
                <a:ea typeface="Economica"/>
                <a:cs typeface="Economica"/>
                <a:sym typeface="Economica"/>
              </a:defRPr>
            </a:lvl1pPr>
            <a:lvl2pPr lvl="1" algn="ctr">
              <a:lnSpc>
                <a:spcPct val="100000"/>
              </a:lnSpc>
              <a:spcBef>
                <a:spcPts val="0"/>
              </a:spcBef>
              <a:spcAft>
                <a:spcPts val="0"/>
              </a:spcAft>
              <a:buSzPts val="2100"/>
              <a:buFont typeface="Economica"/>
              <a:buNone/>
              <a:defRPr sz="2100">
                <a:latin typeface="Economica"/>
                <a:ea typeface="Economica"/>
                <a:cs typeface="Economica"/>
                <a:sym typeface="Economica"/>
              </a:defRPr>
            </a:lvl2pPr>
            <a:lvl3pPr lvl="2" algn="ctr">
              <a:lnSpc>
                <a:spcPct val="100000"/>
              </a:lnSpc>
              <a:spcBef>
                <a:spcPts val="0"/>
              </a:spcBef>
              <a:spcAft>
                <a:spcPts val="0"/>
              </a:spcAft>
              <a:buSzPts val="2100"/>
              <a:buFont typeface="Economica"/>
              <a:buNone/>
              <a:defRPr sz="2100">
                <a:latin typeface="Economica"/>
                <a:ea typeface="Economica"/>
                <a:cs typeface="Economica"/>
                <a:sym typeface="Economica"/>
              </a:defRPr>
            </a:lvl3pPr>
            <a:lvl4pPr lvl="3" algn="ctr">
              <a:lnSpc>
                <a:spcPct val="100000"/>
              </a:lnSpc>
              <a:spcBef>
                <a:spcPts val="0"/>
              </a:spcBef>
              <a:spcAft>
                <a:spcPts val="0"/>
              </a:spcAft>
              <a:buSzPts val="2100"/>
              <a:buFont typeface="Economica"/>
              <a:buNone/>
              <a:defRPr sz="2100">
                <a:latin typeface="Economica"/>
                <a:ea typeface="Economica"/>
                <a:cs typeface="Economica"/>
                <a:sym typeface="Economica"/>
              </a:defRPr>
            </a:lvl4pPr>
            <a:lvl5pPr lvl="4" algn="ctr">
              <a:lnSpc>
                <a:spcPct val="100000"/>
              </a:lnSpc>
              <a:spcBef>
                <a:spcPts val="0"/>
              </a:spcBef>
              <a:spcAft>
                <a:spcPts val="0"/>
              </a:spcAft>
              <a:buSzPts val="2100"/>
              <a:buFont typeface="Economica"/>
              <a:buNone/>
              <a:defRPr sz="2100">
                <a:latin typeface="Economica"/>
                <a:ea typeface="Economica"/>
                <a:cs typeface="Economica"/>
                <a:sym typeface="Economica"/>
              </a:defRPr>
            </a:lvl5pPr>
            <a:lvl6pPr lvl="5" algn="ctr">
              <a:lnSpc>
                <a:spcPct val="100000"/>
              </a:lnSpc>
              <a:spcBef>
                <a:spcPts val="0"/>
              </a:spcBef>
              <a:spcAft>
                <a:spcPts val="0"/>
              </a:spcAft>
              <a:buSzPts val="2100"/>
              <a:buFont typeface="Economica"/>
              <a:buNone/>
              <a:defRPr sz="2100">
                <a:latin typeface="Economica"/>
                <a:ea typeface="Economica"/>
                <a:cs typeface="Economica"/>
                <a:sym typeface="Economica"/>
              </a:defRPr>
            </a:lvl6pPr>
            <a:lvl7pPr lvl="6" algn="ctr">
              <a:lnSpc>
                <a:spcPct val="100000"/>
              </a:lnSpc>
              <a:spcBef>
                <a:spcPts val="0"/>
              </a:spcBef>
              <a:spcAft>
                <a:spcPts val="0"/>
              </a:spcAft>
              <a:buSzPts val="2100"/>
              <a:buFont typeface="Economica"/>
              <a:buNone/>
              <a:defRPr sz="2100">
                <a:latin typeface="Economica"/>
                <a:ea typeface="Economica"/>
                <a:cs typeface="Economica"/>
                <a:sym typeface="Economica"/>
              </a:defRPr>
            </a:lvl7pPr>
            <a:lvl8pPr lvl="7" algn="ctr">
              <a:lnSpc>
                <a:spcPct val="100000"/>
              </a:lnSpc>
              <a:spcBef>
                <a:spcPts val="0"/>
              </a:spcBef>
              <a:spcAft>
                <a:spcPts val="0"/>
              </a:spcAft>
              <a:buSzPts val="2100"/>
              <a:buFont typeface="Economica"/>
              <a:buNone/>
              <a:defRPr sz="2100">
                <a:latin typeface="Economica"/>
                <a:ea typeface="Economica"/>
                <a:cs typeface="Economica"/>
                <a:sym typeface="Economica"/>
              </a:defRPr>
            </a:lvl8pPr>
            <a:lvl9pPr lvl="8" algn="ctr">
              <a:lnSpc>
                <a:spcPct val="100000"/>
              </a:lnSpc>
              <a:spcBef>
                <a:spcPts val="0"/>
              </a:spcBef>
              <a:spcAft>
                <a:spcPts val="0"/>
              </a:spcAft>
              <a:buSzPts val="2100"/>
              <a:buFont typeface="Economica"/>
              <a:buNone/>
              <a:defRPr sz="2100">
                <a:latin typeface="Economica"/>
                <a:ea typeface="Economica"/>
                <a:cs typeface="Economica"/>
                <a:sym typeface="Economica"/>
              </a:defRPr>
            </a:lvl9pPr>
          </a:lstStyle>
          <a:p>
            <a:endParaRPr/>
          </a:p>
        </p:txBody>
      </p:sp>
      <p:sp>
        <p:nvSpPr>
          <p:cNvPr id="14" name="Google Shape;14;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
        <p:cNvGrpSpPr/>
        <p:nvPr/>
      </p:nvGrpSpPr>
      <p:grpSpPr>
        <a:xfrm>
          <a:off x="0" y="0"/>
          <a:ext cx="0" cy="0"/>
          <a:chOff x="0" y="0"/>
          <a:chExt cx="0" cy="0"/>
        </a:xfrm>
      </p:grpSpPr>
      <p:sp>
        <p:nvSpPr>
          <p:cNvPr id="16" name="Google Shape;16;p3"/>
          <p:cNvSpPr/>
          <p:nvPr/>
        </p:nvSpPr>
        <p:spPr>
          <a:xfrm flipH="1">
            <a:off x="7595938" y="460225"/>
            <a:ext cx="1081625" cy="1124950"/>
          </a:xfrm>
          <a:custGeom>
            <a:avLst/>
            <a:gdLst/>
            <a:ahLst/>
            <a:cxnLst/>
            <a:rect l="l" t="t" r="r" b="b"/>
            <a:pathLst>
              <a:path w="43265" h="44998" extrusionOk="0">
                <a:moveTo>
                  <a:pt x="0" y="44998"/>
                </a:moveTo>
                <a:lnTo>
                  <a:pt x="0" y="0"/>
                </a:lnTo>
                <a:lnTo>
                  <a:pt x="43265" y="0"/>
                </a:lnTo>
              </a:path>
            </a:pathLst>
          </a:custGeom>
          <a:noFill/>
          <a:ln w="28575" cap="flat" cmpd="sng">
            <a:solidFill>
              <a:schemeClr val="lt2"/>
            </a:solidFill>
            <a:prstDash val="solid"/>
            <a:miter lim="8000"/>
            <a:headEnd type="none" w="sm" len="sm"/>
            <a:tailEnd type="none" w="sm" len="sm"/>
          </a:ln>
        </p:spPr>
      </p:sp>
      <p:sp>
        <p:nvSpPr>
          <p:cNvPr id="17" name="Google Shape;17;p3"/>
          <p:cNvSpPr/>
          <p:nvPr/>
        </p:nvSpPr>
        <p:spPr>
          <a:xfrm rot="10800000" flipH="1">
            <a:off x="466425" y="3558325"/>
            <a:ext cx="1081625" cy="1124950"/>
          </a:xfrm>
          <a:custGeom>
            <a:avLst/>
            <a:gdLst/>
            <a:ahLst/>
            <a:cxnLst/>
            <a:rect l="l" t="t" r="r" b="b"/>
            <a:pathLst>
              <a:path w="43265" h="44998" extrusionOk="0">
                <a:moveTo>
                  <a:pt x="0" y="44998"/>
                </a:moveTo>
                <a:lnTo>
                  <a:pt x="0" y="0"/>
                </a:lnTo>
                <a:lnTo>
                  <a:pt x="43265" y="0"/>
                </a:lnTo>
              </a:path>
            </a:pathLst>
          </a:custGeom>
          <a:noFill/>
          <a:ln w="28575" cap="flat" cmpd="sng">
            <a:solidFill>
              <a:schemeClr val="lt2"/>
            </a:solidFill>
            <a:prstDash val="solid"/>
            <a:miter lim="8000"/>
            <a:headEnd type="none" w="sm" len="sm"/>
            <a:tailEnd type="none" w="sm" len="sm"/>
          </a:ln>
        </p:spPr>
      </p:sp>
      <p:sp>
        <p:nvSpPr>
          <p:cNvPr id="18" name="Google Shape;18;p3"/>
          <p:cNvSpPr txBox="1">
            <a:spLocks noGrp="1"/>
          </p:cNvSpPr>
          <p:nvPr>
            <p:ph type="title"/>
          </p:nvPr>
        </p:nvSpPr>
        <p:spPr>
          <a:xfrm>
            <a:off x="773700" y="1806450"/>
            <a:ext cx="7596600" cy="1530600"/>
          </a:xfrm>
          <a:prstGeom prst="rect">
            <a:avLst/>
          </a:prstGeom>
        </p:spPr>
        <p:txBody>
          <a:bodyPr spcFirstLastPara="1" wrap="square" lIns="91425" tIns="91425" rIns="91425" bIns="91425" anchor="ctr" anchorCtr="0"/>
          <a:lstStyle>
            <a:lvl1pPr lvl="0" algn="ctr">
              <a:spcBef>
                <a:spcPts val="0"/>
              </a:spcBef>
              <a:spcAft>
                <a:spcPts val="0"/>
              </a:spcAft>
              <a:buSzPts val="4200"/>
              <a:buNone/>
              <a:defRPr/>
            </a:lvl1pPr>
            <a:lvl2pPr lvl="1" algn="ctr">
              <a:spcBef>
                <a:spcPts val="0"/>
              </a:spcBef>
              <a:spcAft>
                <a:spcPts val="0"/>
              </a:spcAft>
              <a:buSzPts val="4200"/>
              <a:buNone/>
              <a:defRPr/>
            </a:lvl2pPr>
            <a:lvl3pPr lvl="2" algn="ctr">
              <a:spcBef>
                <a:spcPts val="0"/>
              </a:spcBef>
              <a:spcAft>
                <a:spcPts val="0"/>
              </a:spcAft>
              <a:buSzPts val="4200"/>
              <a:buNone/>
              <a:defRPr/>
            </a:lvl3pPr>
            <a:lvl4pPr lvl="3" algn="ctr">
              <a:spcBef>
                <a:spcPts val="0"/>
              </a:spcBef>
              <a:spcAft>
                <a:spcPts val="0"/>
              </a:spcAft>
              <a:buSzPts val="4200"/>
              <a:buNone/>
              <a:defRPr/>
            </a:lvl4pPr>
            <a:lvl5pPr lvl="4" algn="ctr">
              <a:spcBef>
                <a:spcPts val="0"/>
              </a:spcBef>
              <a:spcAft>
                <a:spcPts val="0"/>
              </a:spcAft>
              <a:buSzPts val="4200"/>
              <a:buNone/>
              <a:defRPr/>
            </a:lvl5pPr>
            <a:lvl6pPr lvl="5" algn="ctr">
              <a:spcBef>
                <a:spcPts val="0"/>
              </a:spcBef>
              <a:spcAft>
                <a:spcPts val="0"/>
              </a:spcAft>
              <a:buSzPts val="4200"/>
              <a:buNone/>
              <a:defRPr/>
            </a:lvl6pPr>
            <a:lvl7pPr lvl="6" algn="ctr">
              <a:spcBef>
                <a:spcPts val="0"/>
              </a:spcBef>
              <a:spcAft>
                <a:spcPts val="0"/>
              </a:spcAft>
              <a:buSzPts val="4200"/>
              <a:buNone/>
              <a:defRPr/>
            </a:lvl7pPr>
            <a:lvl8pPr lvl="7" algn="ctr">
              <a:spcBef>
                <a:spcPts val="0"/>
              </a:spcBef>
              <a:spcAft>
                <a:spcPts val="0"/>
              </a:spcAft>
              <a:buSzPts val="4200"/>
              <a:buNone/>
              <a:defRPr/>
            </a:lvl8pPr>
            <a:lvl9pPr lvl="8" algn="ctr">
              <a:spcBef>
                <a:spcPts val="0"/>
              </a:spcBef>
              <a:spcAft>
                <a:spcPts val="0"/>
              </a:spcAft>
              <a:buSzPts val="4200"/>
              <a:buNone/>
              <a:defRPr/>
            </a:lvl9pPr>
          </a:lstStyle>
          <a:p>
            <a:endParaRPr/>
          </a:p>
        </p:txBody>
      </p:sp>
      <p:sp>
        <p:nvSpPr>
          <p:cNvPr id="19" name="Google Shape;19;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0"/>
        <p:cNvGrpSpPr/>
        <p:nvPr/>
      </p:nvGrpSpPr>
      <p:grpSpPr>
        <a:xfrm>
          <a:off x="0" y="0"/>
          <a:ext cx="0" cy="0"/>
          <a:chOff x="0" y="0"/>
          <a:chExt cx="0" cy="0"/>
        </a:xfrm>
      </p:grpSpPr>
      <p:sp>
        <p:nvSpPr>
          <p:cNvPr id="21" name="Google Shape;21;p4"/>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4"/>
          <p:cNvSpPr txBox="1">
            <a:spLocks noGrp="1"/>
          </p:cNvSpPr>
          <p:nvPr>
            <p:ph type="title"/>
          </p:nvPr>
        </p:nvSpPr>
        <p:spPr>
          <a:xfrm>
            <a:off x="311700" y="315925"/>
            <a:ext cx="8520600" cy="831300"/>
          </a:xfrm>
          <a:prstGeom prst="rect">
            <a:avLst/>
          </a:prstGeom>
        </p:spPr>
        <p:txBody>
          <a:bodyPr spcFirstLastPara="1" wrap="square" lIns="91425" tIns="91425" rIns="91425" bIns="91425" anchor="b" anchorCtr="0"/>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a:endParaRPr/>
          </a:p>
        </p:txBody>
      </p:sp>
      <p:sp>
        <p:nvSpPr>
          <p:cNvPr id="23" name="Google Shape;23;p4"/>
          <p:cNvSpPr txBox="1">
            <a:spLocks noGrp="1"/>
          </p:cNvSpPr>
          <p:nvPr>
            <p:ph type="body" idx="1"/>
          </p:nvPr>
        </p:nvSpPr>
        <p:spPr>
          <a:xfrm>
            <a:off x="311700" y="1225225"/>
            <a:ext cx="8520600" cy="33540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24" name="Google Shape;24;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5"/>
        <p:cNvGrpSpPr/>
        <p:nvPr/>
      </p:nvGrpSpPr>
      <p:grpSpPr>
        <a:xfrm>
          <a:off x="0" y="0"/>
          <a:ext cx="0" cy="0"/>
          <a:chOff x="0" y="0"/>
          <a:chExt cx="0" cy="0"/>
        </a:xfrm>
      </p:grpSpPr>
      <p:sp>
        <p:nvSpPr>
          <p:cNvPr id="26" name="Google Shape;26;p5"/>
          <p:cNvSpPr txBox="1">
            <a:spLocks noGrp="1"/>
          </p:cNvSpPr>
          <p:nvPr>
            <p:ph type="title"/>
          </p:nvPr>
        </p:nvSpPr>
        <p:spPr>
          <a:xfrm>
            <a:off x="311700" y="315925"/>
            <a:ext cx="8520600" cy="831300"/>
          </a:xfrm>
          <a:prstGeom prst="rect">
            <a:avLst/>
          </a:prstGeom>
        </p:spPr>
        <p:txBody>
          <a:bodyPr spcFirstLastPara="1" wrap="square" lIns="91425" tIns="91425" rIns="91425" bIns="91425" anchor="b" anchorCtr="0"/>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a:endParaRPr/>
          </a:p>
        </p:txBody>
      </p:sp>
      <p:sp>
        <p:nvSpPr>
          <p:cNvPr id="27" name="Google Shape;27;p5"/>
          <p:cNvSpPr txBox="1">
            <a:spLocks noGrp="1"/>
          </p:cNvSpPr>
          <p:nvPr>
            <p:ph type="body" idx="1"/>
          </p:nvPr>
        </p:nvSpPr>
        <p:spPr>
          <a:xfrm>
            <a:off x="311700" y="1225225"/>
            <a:ext cx="3999900" cy="33540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8" name="Google Shape;28;p5"/>
          <p:cNvSpPr txBox="1">
            <a:spLocks noGrp="1"/>
          </p:cNvSpPr>
          <p:nvPr>
            <p:ph type="body" idx="2"/>
          </p:nvPr>
        </p:nvSpPr>
        <p:spPr>
          <a:xfrm>
            <a:off x="4832400" y="1225225"/>
            <a:ext cx="3999900" cy="33540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9" name="Google Shape;29;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0"/>
        <p:cNvGrpSpPr/>
        <p:nvPr/>
      </p:nvGrpSpPr>
      <p:grpSpPr>
        <a:xfrm>
          <a:off x="0" y="0"/>
          <a:ext cx="0" cy="0"/>
          <a:chOff x="0" y="0"/>
          <a:chExt cx="0" cy="0"/>
        </a:xfrm>
      </p:grpSpPr>
      <p:sp>
        <p:nvSpPr>
          <p:cNvPr id="31" name="Google Shape;31;p6"/>
          <p:cNvSpPr txBox="1">
            <a:spLocks noGrp="1"/>
          </p:cNvSpPr>
          <p:nvPr>
            <p:ph type="title"/>
          </p:nvPr>
        </p:nvSpPr>
        <p:spPr>
          <a:xfrm>
            <a:off x="311700" y="315925"/>
            <a:ext cx="8520600" cy="831300"/>
          </a:xfrm>
          <a:prstGeom prst="rect">
            <a:avLst/>
          </a:prstGeom>
        </p:spPr>
        <p:txBody>
          <a:bodyPr spcFirstLastPara="1" wrap="square" lIns="91425" tIns="91425" rIns="91425" bIns="91425" anchor="b" anchorCtr="0"/>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a:endParaRPr/>
          </a:p>
        </p:txBody>
      </p:sp>
      <p:sp>
        <p:nvSpPr>
          <p:cNvPr id="32" name="Google Shape;32;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3"/>
        <p:cNvGrpSpPr/>
        <p:nvPr/>
      </p:nvGrpSpPr>
      <p:grpSpPr>
        <a:xfrm>
          <a:off x="0" y="0"/>
          <a:ext cx="0" cy="0"/>
          <a:chOff x="0" y="0"/>
          <a:chExt cx="0" cy="0"/>
        </a:xfrm>
      </p:grpSpPr>
      <p:sp>
        <p:nvSpPr>
          <p:cNvPr id="34" name="Google Shape;34;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35" name="Google Shape;35;p7"/>
          <p:cNvSpPr txBox="1">
            <a:spLocks noGrp="1"/>
          </p:cNvSpPr>
          <p:nvPr>
            <p:ph type="body" idx="1"/>
          </p:nvPr>
        </p:nvSpPr>
        <p:spPr>
          <a:xfrm>
            <a:off x="311700" y="1399400"/>
            <a:ext cx="2808000" cy="27849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6" name="Google Shape;36;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7"/>
        <p:cNvGrpSpPr/>
        <p:nvPr/>
      </p:nvGrpSpPr>
      <p:grpSpPr>
        <a:xfrm>
          <a:off x="0" y="0"/>
          <a:ext cx="0" cy="0"/>
          <a:chOff x="0" y="0"/>
          <a:chExt cx="0" cy="0"/>
        </a:xfrm>
      </p:grpSpPr>
      <p:sp>
        <p:nvSpPr>
          <p:cNvPr id="38" name="Google Shape;38;p8"/>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8"/>
          <p:cNvSpPr txBox="1">
            <a:spLocks noGrp="1"/>
          </p:cNvSpPr>
          <p:nvPr>
            <p:ph type="title"/>
          </p:nvPr>
        </p:nvSpPr>
        <p:spPr>
          <a:xfrm>
            <a:off x="490250" y="450150"/>
            <a:ext cx="5878800" cy="4090800"/>
          </a:xfrm>
          <a:prstGeom prst="rect">
            <a:avLst/>
          </a:prstGeom>
        </p:spPr>
        <p:txBody>
          <a:bodyPr spcFirstLastPara="1" wrap="square" lIns="91425" tIns="91425" rIns="91425" bIns="91425" anchor="ctr" anchorCtr="0"/>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40" name="Google Shape;40;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1"/>
        <p:cNvGrpSpPr/>
        <p:nvPr/>
      </p:nvGrpSpPr>
      <p:grpSpPr>
        <a:xfrm>
          <a:off x="0" y="0"/>
          <a:ext cx="0" cy="0"/>
          <a:chOff x="0" y="0"/>
          <a:chExt cx="0" cy="0"/>
        </a:xfrm>
      </p:grpSpPr>
      <p:sp>
        <p:nvSpPr>
          <p:cNvPr id="42" name="Google Shape;42;p9"/>
          <p:cNvSpPr/>
          <p:nvPr/>
        </p:nvSpPr>
        <p:spPr>
          <a:xfrm>
            <a:off x="4572000" y="-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3" name="Google Shape;43;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4" name="Google Shape;44;p9"/>
          <p:cNvSpPr txBox="1">
            <a:spLocks noGrp="1"/>
          </p:cNvSpPr>
          <p:nvPr>
            <p:ph type="title"/>
          </p:nvPr>
        </p:nvSpPr>
        <p:spPr>
          <a:xfrm>
            <a:off x="265500" y="929275"/>
            <a:ext cx="4045200" cy="1786200"/>
          </a:xfrm>
          <a:prstGeom prst="rect">
            <a:avLst/>
          </a:prstGeom>
        </p:spPr>
        <p:txBody>
          <a:bodyPr spcFirstLastPara="1" wrap="square" lIns="91425" tIns="91425" rIns="91425" bIns="91425" anchor="b" anchorCtr="0"/>
          <a:lstStyle>
            <a:lvl1pPr lvl="0" algn="ctr">
              <a:spcBef>
                <a:spcPts val="0"/>
              </a:spcBef>
              <a:spcAft>
                <a:spcPts val="0"/>
              </a:spcAft>
              <a:buClr>
                <a:schemeClr val="lt2"/>
              </a:buClr>
              <a:buSzPts val="4200"/>
              <a:buNone/>
              <a:defRPr>
                <a:solidFill>
                  <a:schemeClr val="lt2"/>
                </a:solidFill>
              </a:defRPr>
            </a:lvl1pPr>
            <a:lvl2pPr lvl="1" algn="ctr">
              <a:spcBef>
                <a:spcPts val="0"/>
              </a:spcBef>
              <a:spcAft>
                <a:spcPts val="0"/>
              </a:spcAft>
              <a:buClr>
                <a:schemeClr val="lt2"/>
              </a:buClr>
              <a:buSzPts val="4200"/>
              <a:buNone/>
              <a:defRPr>
                <a:solidFill>
                  <a:schemeClr val="lt2"/>
                </a:solidFill>
              </a:defRPr>
            </a:lvl2pPr>
            <a:lvl3pPr lvl="2" algn="ctr">
              <a:spcBef>
                <a:spcPts val="0"/>
              </a:spcBef>
              <a:spcAft>
                <a:spcPts val="0"/>
              </a:spcAft>
              <a:buClr>
                <a:schemeClr val="lt2"/>
              </a:buClr>
              <a:buSzPts val="4200"/>
              <a:buNone/>
              <a:defRPr>
                <a:solidFill>
                  <a:schemeClr val="lt2"/>
                </a:solidFill>
              </a:defRPr>
            </a:lvl3pPr>
            <a:lvl4pPr lvl="3" algn="ctr">
              <a:spcBef>
                <a:spcPts val="0"/>
              </a:spcBef>
              <a:spcAft>
                <a:spcPts val="0"/>
              </a:spcAft>
              <a:buClr>
                <a:schemeClr val="lt2"/>
              </a:buClr>
              <a:buSzPts val="4200"/>
              <a:buNone/>
              <a:defRPr>
                <a:solidFill>
                  <a:schemeClr val="lt2"/>
                </a:solidFill>
              </a:defRPr>
            </a:lvl4pPr>
            <a:lvl5pPr lvl="4" algn="ctr">
              <a:spcBef>
                <a:spcPts val="0"/>
              </a:spcBef>
              <a:spcAft>
                <a:spcPts val="0"/>
              </a:spcAft>
              <a:buClr>
                <a:schemeClr val="lt2"/>
              </a:buClr>
              <a:buSzPts val="4200"/>
              <a:buNone/>
              <a:defRPr>
                <a:solidFill>
                  <a:schemeClr val="lt2"/>
                </a:solidFill>
              </a:defRPr>
            </a:lvl5pPr>
            <a:lvl6pPr lvl="5" algn="ctr">
              <a:spcBef>
                <a:spcPts val="0"/>
              </a:spcBef>
              <a:spcAft>
                <a:spcPts val="0"/>
              </a:spcAft>
              <a:buClr>
                <a:schemeClr val="lt2"/>
              </a:buClr>
              <a:buSzPts val="4200"/>
              <a:buNone/>
              <a:defRPr>
                <a:solidFill>
                  <a:schemeClr val="lt2"/>
                </a:solidFill>
              </a:defRPr>
            </a:lvl6pPr>
            <a:lvl7pPr lvl="6" algn="ctr">
              <a:spcBef>
                <a:spcPts val="0"/>
              </a:spcBef>
              <a:spcAft>
                <a:spcPts val="0"/>
              </a:spcAft>
              <a:buClr>
                <a:schemeClr val="lt2"/>
              </a:buClr>
              <a:buSzPts val="4200"/>
              <a:buNone/>
              <a:defRPr>
                <a:solidFill>
                  <a:schemeClr val="lt2"/>
                </a:solidFill>
              </a:defRPr>
            </a:lvl7pPr>
            <a:lvl8pPr lvl="7" algn="ctr">
              <a:spcBef>
                <a:spcPts val="0"/>
              </a:spcBef>
              <a:spcAft>
                <a:spcPts val="0"/>
              </a:spcAft>
              <a:buClr>
                <a:schemeClr val="lt2"/>
              </a:buClr>
              <a:buSzPts val="4200"/>
              <a:buNone/>
              <a:defRPr>
                <a:solidFill>
                  <a:schemeClr val="lt2"/>
                </a:solidFill>
              </a:defRPr>
            </a:lvl8pPr>
            <a:lvl9pPr lvl="8" algn="ctr">
              <a:spcBef>
                <a:spcPts val="0"/>
              </a:spcBef>
              <a:spcAft>
                <a:spcPts val="0"/>
              </a:spcAft>
              <a:buClr>
                <a:schemeClr val="lt2"/>
              </a:buClr>
              <a:buSzPts val="4200"/>
              <a:buNone/>
              <a:defRPr>
                <a:solidFill>
                  <a:schemeClr val="lt2"/>
                </a:solidFill>
              </a:defRPr>
            </a:lvl9pPr>
          </a:lstStyle>
          <a:p>
            <a:endParaRPr/>
          </a:p>
        </p:txBody>
      </p:sp>
      <p:sp>
        <p:nvSpPr>
          <p:cNvPr id="45" name="Google Shape;45;p9"/>
          <p:cNvSpPr txBox="1">
            <a:spLocks noGrp="1"/>
          </p:cNvSpPr>
          <p:nvPr>
            <p:ph type="subTitle" idx="1"/>
          </p:nvPr>
        </p:nvSpPr>
        <p:spPr>
          <a:xfrm>
            <a:off x="265500" y="2769001"/>
            <a:ext cx="4045200" cy="15741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400"/>
              <a:buFont typeface="Economica"/>
              <a:buNone/>
              <a:defRPr sz="2400">
                <a:latin typeface="Economica"/>
                <a:ea typeface="Economica"/>
                <a:cs typeface="Economica"/>
                <a:sym typeface="Economica"/>
              </a:defRPr>
            </a:lvl1pPr>
            <a:lvl2pPr lvl="1" algn="ctr">
              <a:lnSpc>
                <a:spcPct val="100000"/>
              </a:lnSpc>
              <a:spcBef>
                <a:spcPts val="0"/>
              </a:spcBef>
              <a:spcAft>
                <a:spcPts val="0"/>
              </a:spcAft>
              <a:buSzPts val="2400"/>
              <a:buFont typeface="Economica"/>
              <a:buNone/>
              <a:defRPr sz="2400">
                <a:latin typeface="Economica"/>
                <a:ea typeface="Economica"/>
                <a:cs typeface="Economica"/>
                <a:sym typeface="Economica"/>
              </a:defRPr>
            </a:lvl2pPr>
            <a:lvl3pPr lvl="2" algn="ctr">
              <a:lnSpc>
                <a:spcPct val="100000"/>
              </a:lnSpc>
              <a:spcBef>
                <a:spcPts val="0"/>
              </a:spcBef>
              <a:spcAft>
                <a:spcPts val="0"/>
              </a:spcAft>
              <a:buSzPts val="2400"/>
              <a:buFont typeface="Economica"/>
              <a:buNone/>
              <a:defRPr sz="2400">
                <a:latin typeface="Economica"/>
                <a:ea typeface="Economica"/>
                <a:cs typeface="Economica"/>
                <a:sym typeface="Economica"/>
              </a:defRPr>
            </a:lvl3pPr>
            <a:lvl4pPr lvl="3" algn="ctr">
              <a:lnSpc>
                <a:spcPct val="100000"/>
              </a:lnSpc>
              <a:spcBef>
                <a:spcPts val="0"/>
              </a:spcBef>
              <a:spcAft>
                <a:spcPts val="0"/>
              </a:spcAft>
              <a:buSzPts val="2400"/>
              <a:buFont typeface="Economica"/>
              <a:buNone/>
              <a:defRPr sz="2400">
                <a:latin typeface="Economica"/>
                <a:ea typeface="Economica"/>
                <a:cs typeface="Economica"/>
                <a:sym typeface="Economica"/>
              </a:defRPr>
            </a:lvl4pPr>
            <a:lvl5pPr lvl="4" algn="ctr">
              <a:lnSpc>
                <a:spcPct val="100000"/>
              </a:lnSpc>
              <a:spcBef>
                <a:spcPts val="0"/>
              </a:spcBef>
              <a:spcAft>
                <a:spcPts val="0"/>
              </a:spcAft>
              <a:buSzPts val="2400"/>
              <a:buFont typeface="Economica"/>
              <a:buNone/>
              <a:defRPr sz="2400">
                <a:latin typeface="Economica"/>
                <a:ea typeface="Economica"/>
                <a:cs typeface="Economica"/>
                <a:sym typeface="Economica"/>
              </a:defRPr>
            </a:lvl5pPr>
            <a:lvl6pPr lvl="5" algn="ctr">
              <a:lnSpc>
                <a:spcPct val="100000"/>
              </a:lnSpc>
              <a:spcBef>
                <a:spcPts val="0"/>
              </a:spcBef>
              <a:spcAft>
                <a:spcPts val="0"/>
              </a:spcAft>
              <a:buSzPts val="2400"/>
              <a:buFont typeface="Economica"/>
              <a:buNone/>
              <a:defRPr sz="2400">
                <a:latin typeface="Economica"/>
                <a:ea typeface="Economica"/>
                <a:cs typeface="Economica"/>
                <a:sym typeface="Economica"/>
              </a:defRPr>
            </a:lvl6pPr>
            <a:lvl7pPr lvl="6" algn="ctr">
              <a:lnSpc>
                <a:spcPct val="100000"/>
              </a:lnSpc>
              <a:spcBef>
                <a:spcPts val="0"/>
              </a:spcBef>
              <a:spcAft>
                <a:spcPts val="0"/>
              </a:spcAft>
              <a:buSzPts val="2400"/>
              <a:buFont typeface="Economica"/>
              <a:buNone/>
              <a:defRPr sz="2400">
                <a:latin typeface="Economica"/>
                <a:ea typeface="Economica"/>
                <a:cs typeface="Economica"/>
                <a:sym typeface="Economica"/>
              </a:defRPr>
            </a:lvl7pPr>
            <a:lvl8pPr lvl="7" algn="ctr">
              <a:lnSpc>
                <a:spcPct val="100000"/>
              </a:lnSpc>
              <a:spcBef>
                <a:spcPts val="0"/>
              </a:spcBef>
              <a:spcAft>
                <a:spcPts val="0"/>
              </a:spcAft>
              <a:buSzPts val="2400"/>
              <a:buFont typeface="Economica"/>
              <a:buNone/>
              <a:defRPr sz="2400">
                <a:latin typeface="Economica"/>
                <a:ea typeface="Economica"/>
                <a:cs typeface="Economica"/>
                <a:sym typeface="Economica"/>
              </a:defRPr>
            </a:lvl8pPr>
            <a:lvl9pPr lvl="8" algn="ctr">
              <a:lnSpc>
                <a:spcPct val="100000"/>
              </a:lnSpc>
              <a:spcBef>
                <a:spcPts val="0"/>
              </a:spcBef>
              <a:spcAft>
                <a:spcPts val="0"/>
              </a:spcAft>
              <a:buSzPts val="2400"/>
              <a:buFont typeface="Economica"/>
              <a:buNone/>
              <a:defRPr sz="2400">
                <a:latin typeface="Economica"/>
                <a:ea typeface="Economica"/>
                <a:cs typeface="Economica"/>
                <a:sym typeface="Economica"/>
              </a:defRPr>
            </a:lvl9pPr>
          </a:lstStyle>
          <a:p>
            <a:endParaRPr/>
          </a:p>
        </p:txBody>
      </p:sp>
      <p:sp>
        <p:nvSpPr>
          <p:cNvPr id="46" name="Google Shape;46;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1600"/>
              </a:spcBef>
              <a:spcAft>
                <a:spcPts val="0"/>
              </a:spcAft>
              <a:buClr>
                <a:schemeClr val="lt1"/>
              </a:buClr>
              <a:buSzPts val="1400"/>
              <a:buChar char="○"/>
              <a:defRPr>
                <a:solidFill>
                  <a:schemeClr val="lt1"/>
                </a:solidFill>
              </a:defRPr>
            </a:lvl2pPr>
            <a:lvl3pPr marL="1371600" lvl="2" indent="-317500">
              <a:spcBef>
                <a:spcPts val="1600"/>
              </a:spcBef>
              <a:spcAft>
                <a:spcPts val="0"/>
              </a:spcAft>
              <a:buClr>
                <a:schemeClr val="lt1"/>
              </a:buClr>
              <a:buSzPts val="1400"/>
              <a:buChar char="■"/>
              <a:defRPr>
                <a:solidFill>
                  <a:schemeClr val="lt1"/>
                </a:solidFill>
              </a:defRPr>
            </a:lvl3pPr>
            <a:lvl4pPr marL="1828800" lvl="3" indent="-317500">
              <a:spcBef>
                <a:spcPts val="1600"/>
              </a:spcBef>
              <a:spcAft>
                <a:spcPts val="0"/>
              </a:spcAft>
              <a:buClr>
                <a:schemeClr val="lt1"/>
              </a:buClr>
              <a:buSzPts val="1400"/>
              <a:buChar char="●"/>
              <a:defRPr>
                <a:solidFill>
                  <a:schemeClr val="lt1"/>
                </a:solidFill>
              </a:defRPr>
            </a:lvl4pPr>
            <a:lvl5pPr marL="2286000" lvl="4" indent="-317500">
              <a:spcBef>
                <a:spcPts val="1600"/>
              </a:spcBef>
              <a:spcAft>
                <a:spcPts val="0"/>
              </a:spcAft>
              <a:buClr>
                <a:schemeClr val="lt1"/>
              </a:buClr>
              <a:buSzPts val="1400"/>
              <a:buChar char="○"/>
              <a:defRPr>
                <a:solidFill>
                  <a:schemeClr val="lt1"/>
                </a:solidFill>
              </a:defRPr>
            </a:lvl5pPr>
            <a:lvl6pPr marL="2743200" lvl="5" indent="-317500">
              <a:spcBef>
                <a:spcPts val="1600"/>
              </a:spcBef>
              <a:spcAft>
                <a:spcPts val="0"/>
              </a:spcAft>
              <a:buClr>
                <a:schemeClr val="lt1"/>
              </a:buClr>
              <a:buSzPts val="1400"/>
              <a:buChar char="■"/>
              <a:defRPr>
                <a:solidFill>
                  <a:schemeClr val="lt1"/>
                </a:solidFill>
              </a:defRPr>
            </a:lvl6pPr>
            <a:lvl7pPr marL="3200400" lvl="6" indent="-317500">
              <a:spcBef>
                <a:spcPts val="1600"/>
              </a:spcBef>
              <a:spcAft>
                <a:spcPts val="0"/>
              </a:spcAft>
              <a:buClr>
                <a:schemeClr val="lt1"/>
              </a:buClr>
              <a:buSzPts val="1400"/>
              <a:buChar char="●"/>
              <a:defRPr>
                <a:solidFill>
                  <a:schemeClr val="lt1"/>
                </a:solidFill>
              </a:defRPr>
            </a:lvl7pPr>
            <a:lvl8pPr marL="3657600" lvl="7" indent="-317500">
              <a:spcBef>
                <a:spcPts val="1600"/>
              </a:spcBef>
              <a:spcAft>
                <a:spcPts val="0"/>
              </a:spcAft>
              <a:buClr>
                <a:schemeClr val="lt1"/>
              </a:buClr>
              <a:buSzPts val="1400"/>
              <a:buChar char="○"/>
              <a:defRPr>
                <a:solidFill>
                  <a:schemeClr val="lt1"/>
                </a:solidFill>
              </a:defRPr>
            </a:lvl8pPr>
            <a:lvl9pPr marL="4114800" lvl="8" indent="-317500">
              <a:spcBef>
                <a:spcPts val="1600"/>
              </a:spcBef>
              <a:spcAft>
                <a:spcPts val="1600"/>
              </a:spcAft>
              <a:buClr>
                <a:schemeClr val="lt1"/>
              </a:buClr>
              <a:buSzPts val="1400"/>
              <a:buChar char="■"/>
              <a:defRPr>
                <a:solidFill>
                  <a:schemeClr val="lt1"/>
                </a:solidFill>
              </a:defRPr>
            </a:lvl9pPr>
          </a:lstStyle>
          <a:p>
            <a:endParaRPr/>
          </a:p>
        </p:txBody>
      </p:sp>
      <p:sp>
        <p:nvSpPr>
          <p:cNvPr id="47" name="Google Shape;47;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8"/>
        <p:cNvGrpSpPr/>
        <p:nvPr/>
      </p:nvGrpSpPr>
      <p:grpSpPr>
        <a:xfrm>
          <a:off x="0" y="0"/>
          <a:ext cx="0" cy="0"/>
          <a:chOff x="0" y="0"/>
          <a:chExt cx="0" cy="0"/>
        </a:xfrm>
      </p:grpSpPr>
      <p:sp>
        <p:nvSpPr>
          <p:cNvPr id="49" name="Google Shape;49;p10"/>
          <p:cNvSpPr txBox="1">
            <a:spLocks noGrp="1"/>
          </p:cNvSpPr>
          <p:nvPr>
            <p:ph type="body" idx="1"/>
          </p:nvPr>
        </p:nvSpPr>
        <p:spPr>
          <a:xfrm>
            <a:off x="319500" y="4218925"/>
            <a:ext cx="5998800" cy="5988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2400"/>
              <a:buFont typeface="Economica"/>
              <a:buNone/>
              <a:defRPr sz="2400">
                <a:latin typeface="Economica"/>
                <a:ea typeface="Economica"/>
                <a:cs typeface="Economica"/>
                <a:sym typeface="Economica"/>
              </a:defRPr>
            </a:lvl1pPr>
          </a:lstStyle>
          <a:p>
            <a:endParaRPr/>
          </a:p>
        </p:txBody>
      </p:sp>
      <p:sp>
        <p:nvSpPr>
          <p:cNvPr id="50" name="Google Shape;50;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1"/>
        <p:cNvGrpSpPr/>
        <p:nvPr/>
      </p:nvGrpSpPr>
      <p:grpSpPr>
        <a:xfrm>
          <a:off x="0" y="0"/>
          <a:ext cx="0" cy="0"/>
          <a:chOff x="0" y="0"/>
          <a:chExt cx="0" cy="0"/>
        </a:xfrm>
      </p:grpSpPr>
      <p:sp>
        <p:nvSpPr>
          <p:cNvPr id="52" name="Google Shape;52;p11"/>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11"/>
          <p:cNvSpPr txBox="1">
            <a:spLocks noGrp="1"/>
          </p:cNvSpPr>
          <p:nvPr>
            <p:ph type="title" hasCustomPrompt="1"/>
          </p:nvPr>
        </p:nvSpPr>
        <p:spPr>
          <a:xfrm>
            <a:off x="311700" y="957125"/>
            <a:ext cx="8520600" cy="2128800"/>
          </a:xfrm>
          <a:prstGeom prst="rect">
            <a:avLst/>
          </a:prstGeom>
        </p:spPr>
        <p:txBody>
          <a:bodyPr spcFirstLastPara="1" wrap="square" lIns="91425" tIns="91425" rIns="91425" bIns="91425" anchor="ctr" anchorCtr="0"/>
          <a:lstStyle>
            <a:lvl1pPr lvl="0" algn="ctr">
              <a:spcBef>
                <a:spcPts val="0"/>
              </a:spcBef>
              <a:spcAft>
                <a:spcPts val="0"/>
              </a:spcAft>
              <a:buClr>
                <a:schemeClr val="lt2"/>
              </a:buClr>
              <a:buSzPts val="16000"/>
              <a:buNone/>
              <a:defRPr sz="16000">
                <a:solidFill>
                  <a:schemeClr val="lt2"/>
                </a:solidFill>
              </a:defRPr>
            </a:lvl1pPr>
            <a:lvl2pPr lvl="1" algn="ctr">
              <a:spcBef>
                <a:spcPts val="0"/>
              </a:spcBef>
              <a:spcAft>
                <a:spcPts val="0"/>
              </a:spcAft>
              <a:buClr>
                <a:schemeClr val="lt2"/>
              </a:buClr>
              <a:buSzPts val="16000"/>
              <a:buNone/>
              <a:defRPr sz="16000">
                <a:solidFill>
                  <a:schemeClr val="lt2"/>
                </a:solidFill>
              </a:defRPr>
            </a:lvl2pPr>
            <a:lvl3pPr lvl="2" algn="ctr">
              <a:spcBef>
                <a:spcPts val="0"/>
              </a:spcBef>
              <a:spcAft>
                <a:spcPts val="0"/>
              </a:spcAft>
              <a:buClr>
                <a:schemeClr val="lt2"/>
              </a:buClr>
              <a:buSzPts val="16000"/>
              <a:buNone/>
              <a:defRPr sz="16000">
                <a:solidFill>
                  <a:schemeClr val="lt2"/>
                </a:solidFill>
              </a:defRPr>
            </a:lvl3pPr>
            <a:lvl4pPr lvl="3" algn="ctr">
              <a:spcBef>
                <a:spcPts val="0"/>
              </a:spcBef>
              <a:spcAft>
                <a:spcPts val="0"/>
              </a:spcAft>
              <a:buClr>
                <a:schemeClr val="lt2"/>
              </a:buClr>
              <a:buSzPts val="16000"/>
              <a:buNone/>
              <a:defRPr sz="16000">
                <a:solidFill>
                  <a:schemeClr val="lt2"/>
                </a:solidFill>
              </a:defRPr>
            </a:lvl4pPr>
            <a:lvl5pPr lvl="4" algn="ctr">
              <a:spcBef>
                <a:spcPts val="0"/>
              </a:spcBef>
              <a:spcAft>
                <a:spcPts val="0"/>
              </a:spcAft>
              <a:buClr>
                <a:schemeClr val="lt2"/>
              </a:buClr>
              <a:buSzPts val="16000"/>
              <a:buNone/>
              <a:defRPr sz="16000">
                <a:solidFill>
                  <a:schemeClr val="lt2"/>
                </a:solidFill>
              </a:defRPr>
            </a:lvl5pPr>
            <a:lvl6pPr lvl="5" algn="ctr">
              <a:spcBef>
                <a:spcPts val="0"/>
              </a:spcBef>
              <a:spcAft>
                <a:spcPts val="0"/>
              </a:spcAft>
              <a:buClr>
                <a:schemeClr val="lt2"/>
              </a:buClr>
              <a:buSzPts val="16000"/>
              <a:buNone/>
              <a:defRPr sz="16000">
                <a:solidFill>
                  <a:schemeClr val="lt2"/>
                </a:solidFill>
              </a:defRPr>
            </a:lvl6pPr>
            <a:lvl7pPr lvl="6" algn="ctr">
              <a:spcBef>
                <a:spcPts val="0"/>
              </a:spcBef>
              <a:spcAft>
                <a:spcPts val="0"/>
              </a:spcAft>
              <a:buClr>
                <a:schemeClr val="lt2"/>
              </a:buClr>
              <a:buSzPts val="16000"/>
              <a:buNone/>
              <a:defRPr sz="16000">
                <a:solidFill>
                  <a:schemeClr val="lt2"/>
                </a:solidFill>
              </a:defRPr>
            </a:lvl7pPr>
            <a:lvl8pPr lvl="7" algn="ctr">
              <a:spcBef>
                <a:spcPts val="0"/>
              </a:spcBef>
              <a:spcAft>
                <a:spcPts val="0"/>
              </a:spcAft>
              <a:buClr>
                <a:schemeClr val="lt2"/>
              </a:buClr>
              <a:buSzPts val="16000"/>
              <a:buNone/>
              <a:defRPr sz="16000">
                <a:solidFill>
                  <a:schemeClr val="lt2"/>
                </a:solidFill>
              </a:defRPr>
            </a:lvl8pPr>
            <a:lvl9pPr lvl="8" algn="ctr">
              <a:spcBef>
                <a:spcPts val="0"/>
              </a:spcBef>
              <a:spcAft>
                <a:spcPts val="0"/>
              </a:spcAft>
              <a:buClr>
                <a:schemeClr val="lt2"/>
              </a:buClr>
              <a:buSzPts val="16000"/>
              <a:buNone/>
              <a:defRPr sz="16000">
                <a:solidFill>
                  <a:schemeClr val="lt2"/>
                </a:solidFill>
              </a:defRPr>
            </a:lvl9pPr>
          </a:lstStyle>
          <a:p>
            <a:r>
              <a:t>xx%</a:t>
            </a:r>
          </a:p>
        </p:txBody>
      </p:sp>
      <p:sp>
        <p:nvSpPr>
          <p:cNvPr id="54" name="Google Shape;54;p11"/>
          <p:cNvSpPr txBox="1">
            <a:spLocks noGrp="1"/>
          </p:cNvSpPr>
          <p:nvPr>
            <p:ph type="body" idx="1"/>
          </p:nvPr>
        </p:nvSpPr>
        <p:spPr>
          <a:xfrm>
            <a:off x="311700" y="3162000"/>
            <a:ext cx="8520600" cy="10716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55" name="Google Shape;55;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6"/>
        <p:cNvGrpSpPr/>
        <p:nvPr/>
      </p:nvGrpSpPr>
      <p:grpSpPr>
        <a:xfrm>
          <a:off x="0" y="0"/>
          <a:ext cx="0" cy="0"/>
          <a:chOff x="0" y="0"/>
          <a:chExt cx="0" cy="0"/>
        </a:xfrm>
      </p:grpSpPr>
      <p:sp>
        <p:nvSpPr>
          <p:cNvPr id="57" name="Google Shape;57;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luxe">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315925"/>
            <a:ext cx="8520600" cy="831300"/>
          </a:xfrm>
          <a:prstGeom prst="rect">
            <a:avLst/>
          </a:prstGeom>
          <a:noFill/>
          <a:ln>
            <a:noFill/>
          </a:ln>
        </p:spPr>
        <p:txBody>
          <a:bodyPr spcFirstLastPara="1" wrap="square" lIns="91425" tIns="91425" rIns="91425" bIns="91425" anchor="b" anchorCtr="0"/>
          <a:lstStyle>
            <a:lvl1pPr lvl="0">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1pPr>
            <a:lvl2pPr lvl="1">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2pPr>
            <a:lvl3pPr lvl="2">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3pPr>
            <a:lvl4pPr lvl="3">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4pPr>
            <a:lvl5pPr lvl="4">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5pPr>
            <a:lvl6pPr lvl="5">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6pPr>
            <a:lvl7pPr lvl="6">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7pPr>
            <a:lvl8pPr lvl="7">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8pPr>
            <a:lvl9pPr lvl="8">
              <a:spcBef>
                <a:spcPts val="0"/>
              </a:spcBef>
              <a:spcAft>
                <a:spcPts val="0"/>
              </a:spcAft>
              <a:buClr>
                <a:schemeClr val="dk1"/>
              </a:buClr>
              <a:buSzPts val="4200"/>
              <a:buFont typeface="Economica"/>
              <a:buNone/>
              <a:defRPr sz="4200">
                <a:solidFill>
                  <a:schemeClr val="dk1"/>
                </a:solidFill>
                <a:latin typeface="Economica"/>
                <a:ea typeface="Economica"/>
                <a:cs typeface="Economica"/>
                <a:sym typeface="Economica"/>
              </a:defRPr>
            </a:lvl9pPr>
          </a:lstStyle>
          <a:p>
            <a:endParaRPr/>
          </a:p>
        </p:txBody>
      </p:sp>
      <p:sp>
        <p:nvSpPr>
          <p:cNvPr id="7" name="Google Shape;7;p1"/>
          <p:cNvSpPr txBox="1">
            <a:spLocks noGrp="1"/>
          </p:cNvSpPr>
          <p:nvPr>
            <p:ph type="body" idx="1"/>
          </p:nvPr>
        </p:nvSpPr>
        <p:spPr>
          <a:xfrm>
            <a:off x="311700" y="1225225"/>
            <a:ext cx="8520600" cy="33540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1"/>
              </a:buClr>
              <a:buSzPts val="1800"/>
              <a:buFont typeface="Open Sans"/>
              <a:buChar char="●"/>
              <a:defRPr sz="1800">
                <a:solidFill>
                  <a:schemeClr val="dk1"/>
                </a:solidFill>
                <a:latin typeface="Open Sans"/>
                <a:ea typeface="Open Sans"/>
                <a:cs typeface="Open Sans"/>
                <a:sym typeface="Open Sans"/>
              </a:defRPr>
            </a:lvl1pPr>
            <a:lvl2pPr marL="914400" lvl="1" indent="-317500">
              <a:lnSpc>
                <a:spcPct val="115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2pPr>
            <a:lvl3pPr marL="1371600" lvl="2" indent="-317500">
              <a:lnSpc>
                <a:spcPct val="115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3pPr>
            <a:lvl4pPr marL="1828800" lvl="3" indent="-317500">
              <a:lnSpc>
                <a:spcPct val="115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4pPr>
            <a:lvl5pPr marL="2286000" lvl="4" indent="-317500">
              <a:lnSpc>
                <a:spcPct val="115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5pPr>
            <a:lvl6pPr marL="2743200" lvl="5" indent="-317500">
              <a:lnSpc>
                <a:spcPct val="115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6pPr>
            <a:lvl7pPr marL="3200400" lvl="6" indent="-317500">
              <a:lnSpc>
                <a:spcPct val="115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7pPr>
            <a:lvl8pPr marL="3657600" lvl="7" indent="-317500">
              <a:lnSpc>
                <a:spcPct val="115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8pPr>
            <a:lvl9pPr marL="4114800" lvl="8" indent="-317500">
              <a:lnSpc>
                <a:spcPct val="115000"/>
              </a:lnSpc>
              <a:spcBef>
                <a:spcPts val="1600"/>
              </a:spcBef>
              <a:spcAft>
                <a:spcPts val="1600"/>
              </a:spcAft>
              <a:buClr>
                <a:schemeClr val="dk1"/>
              </a:buClr>
              <a:buSzPts val="1400"/>
              <a:buFont typeface="Open Sans"/>
              <a:buChar char="■"/>
              <a:defRPr>
                <a:solidFill>
                  <a:schemeClr val="dk1"/>
                </a:solidFill>
                <a:latin typeface="Open Sans"/>
                <a:ea typeface="Open Sans"/>
                <a:cs typeface="Open Sans"/>
                <a:sym typeface="Open Sans"/>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1"/>
                </a:solidFill>
                <a:latin typeface="Economica"/>
                <a:ea typeface="Economica"/>
                <a:cs typeface="Economica"/>
                <a:sym typeface="Economica"/>
              </a:defRPr>
            </a:lvl1pPr>
            <a:lvl2pPr lvl="1" algn="r">
              <a:buNone/>
              <a:defRPr sz="1000">
                <a:solidFill>
                  <a:schemeClr val="dk1"/>
                </a:solidFill>
                <a:latin typeface="Economica"/>
                <a:ea typeface="Economica"/>
                <a:cs typeface="Economica"/>
                <a:sym typeface="Economica"/>
              </a:defRPr>
            </a:lvl2pPr>
            <a:lvl3pPr lvl="2" algn="r">
              <a:buNone/>
              <a:defRPr sz="1000">
                <a:solidFill>
                  <a:schemeClr val="dk1"/>
                </a:solidFill>
                <a:latin typeface="Economica"/>
                <a:ea typeface="Economica"/>
                <a:cs typeface="Economica"/>
                <a:sym typeface="Economica"/>
              </a:defRPr>
            </a:lvl3pPr>
            <a:lvl4pPr lvl="3" algn="r">
              <a:buNone/>
              <a:defRPr sz="1000">
                <a:solidFill>
                  <a:schemeClr val="dk1"/>
                </a:solidFill>
                <a:latin typeface="Economica"/>
                <a:ea typeface="Economica"/>
                <a:cs typeface="Economica"/>
                <a:sym typeface="Economica"/>
              </a:defRPr>
            </a:lvl4pPr>
            <a:lvl5pPr lvl="4" algn="r">
              <a:buNone/>
              <a:defRPr sz="1000">
                <a:solidFill>
                  <a:schemeClr val="dk1"/>
                </a:solidFill>
                <a:latin typeface="Economica"/>
                <a:ea typeface="Economica"/>
                <a:cs typeface="Economica"/>
                <a:sym typeface="Economica"/>
              </a:defRPr>
            </a:lvl5pPr>
            <a:lvl6pPr lvl="5" algn="r">
              <a:buNone/>
              <a:defRPr sz="1000">
                <a:solidFill>
                  <a:schemeClr val="dk1"/>
                </a:solidFill>
                <a:latin typeface="Economica"/>
                <a:ea typeface="Economica"/>
                <a:cs typeface="Economica"/>
                <a:sym typeface="Economica"/>
              </a:defRPr>
            </a:lvl6pPr>
            <a:lvl7pPr lvl="6" algn="r">
              <a:buNone/>
              <a:defRPr sz="1000">
                <a:solidFill>
                  <a:schemeClr val="dk1"/>
                </a:solidFill>
                <a:latin typeface="Economica"/>
                <a:ea typeface="Economica"/>
                <a:cs typeface="Economica"/>
                <a:sym typeface="Economica"/>
              </a:defRPr>
            </a:lvl7pPr>
            <a:lvl8pPr lvl="7" algn="r">
              <a:buNone/>
              <a:defRPr sz="1000">
                <a:solidFill>
                  <a:schemeClr val="dk1"/>
                </a:solidFill>
                <a:latin typeface="Economica"/>
                <a:ea typeface="Economica"/>
                <a:cs typeface="Economica"/>
                <a:sym typeface="Economica"/>
              </a:defRPr>
            </a:lvl8pPr>
            <a:lvl9pPr lvl="8" algn="r">
              <a:buNone/>
              <a:defRPr sz="1000">
                <a:solidFill>
                  <a:schemeClr val="dk1"/>
                </a:solidFill>
                <a:latin typeface="Economica"/>
                <a:ea typeface="Economica"/>
                <a:cs typeface="Economica"/>
                <a:sym typeface="Economica"/>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7.xml"/><Relationship Id="rId1" Type="http://schemas.openxmlformats.org/officeDocument/2006/relationships/slideLayout" Target="../slideLayouts/slideLayout3.xml"/><Relationship Id="rId4" Type="http://schemas.openxmlformats.org/officeDocument/2006/relationships/image" Target="../media/image20.jpg"/></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3.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23.xml"/><Relationship Id="rId1" Type="http://schemas.openxmlformats.org/officeDocument/2006/relationships/slideLayout" Target="../slideLayouts/slideLayout3.xml"/><Relationship Id="rId6" Type="http://schemas.openxmlformats.org/officeDocument/2006/relationships/image" Target="../media/image33.jpg"/><Relationship Id="rId5" Type="http://schemas.openxmlformats.org/officeDocument/2006/relationships/image" Target="../media/image32.png"/><Relationship Id="rId4" Type="http://schemas.openxmlformats.org/officeDocument/2006/relationships/image" Target="../media/image31.jpg"/></Relationships>
</file>

<file path=ppt/slides/_rels/slide24.xml.rels><?xml version="1.0" encoding="UTF-8" standalone="yes"?>
<Relationships xmlns="http://schemas.openxmlformats.org/package/2006/relationships"><Relationship Id="rId3" Type="http://schemas.openxmlformats.org/officeDocument/2006/relationships/image" Target="../media/image30.jpg"/><Relationship Id="rId7" Type="http://schemas.openxmlformats.org/officeDocument/2006/relationships/image" Target="../media/image37.jpg"/><Relationship Id="rId2" Type="http://schemas.openxmlformats.org/officeDocument/2006/relationships/notesSlide" Target="../notesSlides/notesSlide24.xml"/><Relationship Id="rId1" Type="http://schemas.openxmlformats.org/officeDocument/2006/relationships/slideLayout" Target="../slideLayouts/slideLayout3.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25.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25.xml"/><Relationship Id="rId1" Type="http://schemas.openxmlformats.org/officeDocument/2006/relationships/slideLayout" Target="../slideLayouts/slideLayout3.xml"/><Relationship Id="rId5" Type="http://schemas.openxmlformats.org/officeDocument/2006/relationships/image" Target="../media/image39.jpg"/><Relationship Id="rId4" Type="http://schemas.openxmlformats.org/officeDocument/2006/relationships/image" Target="../media/image38.jpg"/></Relationships>
</file>

<file path=ppt/slides/_rels/slide26.xml.rels><?xml version="1.0" encoding="UTF-8" standalone="yes"?>
<Relationships xmlns="http://schemas.openxmlformats.org/package/2006/relationships"><Relationship Id="rId8" Type="http://schemas.openxmlformats.org/officeDocument/2006/relationships/image" Target="../media/image44.jpg"/><Relationship Id="rId3" Type="http://schemas.openxmlformats.org/officeDocument/2006/relationships/image" Target="../media/image30.jpg"/><Relationship Id="rId7" Type="http://schemas.openxmlformats.org/officeDocument/2006/relationships/image" Target="../media/image43.jpg"/><Relationship Id="rId2" Type="http://schemas.openxmlformats.org/officeDocument/2006/relationships/notesSlide" Target="../notesSlides/notesSlide26.xml"/><Relationship Id="rId1" Type="http://schemas.openxmlformats.org/officeDocument/2006/relationships/slideLayout" Target="../slideLayouts/slideLayout3.xml"/><Relationship Id="rId6" Type="http://schemas.openxmlformats.org/officeDocument/2006/relationships/image" Target="../media/image42.jpg"/><Relationship Id="rId5" Type="http://schemas.openxmlformats.org/officeDocument/2006/relationships/image" Target="../media/image41.jpg"/><Relationship Id="rId4" Type="http://schemas.openxmlformats.org/officeDocument/2006/relationships/image" Target="../media/image40.png"/></Relationships>
</file>

<file path=ppt/slides/_rels/slide27.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9.xml"/><Relationship Id="rId1" Type="http://schemas.openxmlformats.org/officeDocument/2006/relationships/slideLayout" Target="../slideLayouts/slideLayout3.xml"/><Relationship Id="rId4" Type="http://schemas.openxmlformats.org/officeDocument/2006/relationships/image" Target="../media/image48.jpg"/></Relationships>
</file>

<file path=ppt/slides/_rels/slide3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0.xml"/><Relationship Id="rId1" Type="http://schemas.openxmlformats.org/officeDocument/2006/relationships/slideLayout" Target="../slideLayouts/slideLayout3.xml"/><Relationship Id="rId4" Type="http://schemas.openxmlformats.org/officeDocument/2006/relationships/image" Target="../media/image50.png"/></Relationships>
</file>

<file path=ppt/slides/_rels/slide3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1.xml"/><Relationship Id="rId1" Type="http://schemas.openxmlformats.org/officeDocument/2006/relationships/slideLayout" Target="../slideLayouts/slideLayout3.xml"/><Relationship Id="rId4" Type="http://schemas.openxmlformats.org/officeDocument/2006/relationships/image" Target="../media/image52.png"/></Relationships>
</file>

<file path=ppt/slides/_rels/slide3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2.xml"/><Relationship Id="rId1" Type="http://schemas.openxmlformats.org/officeDocument/2006/relationships/slideLayout" Target="../slideLayouts/slideLayout3.xml"/><Relationship Id="rId4" Type="http://schemas.openxmlformats.org/officeDocument/2006/relationships/image" Target="../media/image54.png"/></Relationships>
</file>

<file path=ppt/slides/_rels/slide33.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notesSlide" Target="../notesSlides/notesSlide33.xml"/><Relationship Id="rId1" Type="http://schemas.openxmlformats.org/officeDocument/2006/relationships/slideLayout" Target="../slideLayouts/slideLayout3.xml"/><Relationship Id="rId5" Type="http://schemas.openxmlformats.org/officeDocument/2006/relationships/image" Target="../media/image57.png"/><Relationship Id="rId4" Type="http://schemas.openxmlformats.org/officeDocument/2006/relationships/image" Target="../media/image56.png"/></Relationships>
</file>

<file path=ppt/slides/_rels/slide3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6.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38.xm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3" Type="http://schemas.openxmlformats.org/officeDocument/2006/relationships/image" Target="../media/image62.jpg"/><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3" Type="http://schemas.openxmlformats.org/officeDocument/2006/relationships/hyperlink" Target="http://www.businessmanagementideas.com/sales/forecasting-sales/sales-forecasting-meaning-importance-and-methods/7122" TargetMode="External"/><Relationship Id="rId2" Type="http://schemas.openxmlformats.org/officeDocument/2006/relationships/notesSlide" Target="../notesSlides/notesSlide41.xml"/><Relationship Id="rId1" Type="http://schemas.openxmlformats.org/officeDocument/2006/relationships/slideLayout" Target="../slideLayouts/slideLayout3.xml"/><Relationship Id="rId5" Type="http://schemas.openxmlformats.org/officeDocument/2006/relationships/hyperlink" Target="https://www.greenbiz.com/blog/2012/07/22/when-sustainability-meets-human-resources" TargetMode="External"/><Relationship Id="rId4" Type="http://schemas.openxmlformats.org/officeDocument/2006/relationships/hyperlink" Target="https://jobs"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blog.hubspot.com/marketing/how-to-build-excel-graph" TargetMode="External"/><Relationship Id="rId2" Type="http://schemas.openxmlformats.org/officeDocument/2006/relationships/notesSlide" Target="../notesSlides/notesSlide42.xml"/><Relationship Id="rId1" Type="http://schemas.openxmlformats.org/officeDocument/2006/relationships/slideLayout" Target="../slideLayouts/slideLayout3.xml"/><Relationship Id="rId6" Type="http://schemas.openxmlformats.org/officeDocument/2006/relationships/hyperlink" Target="https://smallbusiness.co.uk/co-working-space-business-needs-2538760/" TargetMode="External"/><Relationship Id="rId5" Type="http://schemas.openxmlformats.org/officeDocument/2006/relationships/hyperlink" Target="https://www.nomoretogo.com/blog/many-benefits-menu-planning-2/" TargetMode="External"/><Relationship Id="rId4" Type="http://schemas.openxmlformats.org/officeDocument/2006/relationships/hyperlink" Target="https://iedunote.com/societal-marketing-concept"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resources.workable.com/sales-manager-job-description" TargetMode="External"/><Relationship Id="rId2" Type="http://schemas.openxmlformats.org/officeDocument/2006/relationships/notesSlide" Target="../notesSlides/notesSlide43.xml"/><Relationship Id="rId1" Type="http://schemas.openxmlformats.org/officeDocument/2006/relationships/slideLayout" Target="../slideLayouts/slideLayout3.xml"/><Relationship Id="rId5" Type="http://schemas.openxmlformats.org/officeDocument/2006/relationships/hyperlink" Target="https://www" TargetMode="External"/><Relationship Id="rId4" Type="http://schemas.openxmlformats.org/officeDocument/2006/relationships/hyperlink" Target="http://www.surveymonkey.com" TargetMode="Externa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3" Type="http://schemas.openxmlformats.org/officeDocument/2006/relationships/hyperlink" Target="http://www.businessmanagementideas.com/sales/forecasting-sales/sales-forecasting-meaning-importance-and-methods/7122" TargetMode="External"/><Relationship Id="rId2" Type="http://schemas.openxmlformats.org/officeDocument/2006/relationships/notesSlide" Target="../notesSlides/notesSlide47.xml"/><Relationship Id="rId1" Type="http://schemas.openxmlformats.org/officeDocument/2006/relationships/slideLayout" Target="../slideLayouts/slideLayout3.xml"/><Relationship Id="rId4" Type="http://schemas.openxmlformats.org/officeDocument/2006/relationships/hyperlink" Target="https://resources.workable.com/sales-manager-job-descrip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1"/>
        <p:cNvGrpSpPr/>
        <p:nvPr/>
      </p:nvGrpSpPr>
      <p:grpSpPr>
        <a:xfrm>
          <a:off x="0" y="0"/>
          <a:ext cx="0" cy="0"/>
          <a:chOff x="0" y="0"/>
          <a:chExt cx="0" cy="0"/>
        </a:xfrm>
      </p:grpSpPr>
      <p:sp>
        <p:nvSpPr>
          <p:cNvPr id="62" name="Google Shape;62;p13"/>
          <p:cNvSpPr txBox="1">
            <a:spLocks noGrp="1"/>
          </p:cNvSpPr>
          <p:nvPr>
            <p:ph type="ctrTitle"/>
          </p:nvPr>
        </p:nvSpPr>
        <p:spPr>
          <a:xfrm>
            <a:off x="3083450" y="193000"/>
            <a:ext cx="3399600" cy="2261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solidFill>
                  <a:srgbClr val="CC0000"/>
                </a:solidFill>
              </a:rPr>
              <a:t>Redcarpet Event Management</a:t>
            </a:r>
            <a:endParaRPr>
              <a:solidFill>
                <a:srgbClr val="CC0000"/>
              </a:solidFill>
            </a:endParaRPr>
          </a:p>
          <a:p>
            <a:pPr marL="0" lvl="0" indent="0" algn="l" rtl="0">
              <a:spcBef>
                <a:spcPts val="0"/>
              </a:spcBef>
              <a:spcAft>
                <a:spcPts val="0"/>
              </a:spcAft>
              <a:buNone/>
            </a:pPr>
            <a:r>
              <a:rPr lang="en" sz="1000">
                <a:solidFill>
                  <a:srgbClr val="CC0000"/>
                </a:solidFill>
              </a:rPr>
              <a:t>                 Tailored events to suit your needs with a red carpet service.</a:t>
            </a:r>
            <a:endParaRPr sz="1000">
              <a:solidFill>
                <a:srgbClr val="CC0000"/>
              </a:solidFill>
            </a:endParaRPr>
          </a:p>
        </p:txBody>
      </p:sp>
      <p:pic>
        <p:nvPicPr>
          <p:cNvPr id="63" name="Google Shape;63;p13"/>
          <p:cNvPicPr preferRelativeResize="0"/>
          <p:nvPr/>
        </p:nvPicPr>
        <p:blipFill>
          <a:blip r:embed="rId3">
            <a:alphaModFix/>
          </a:blip>
          <a:stretch>
            <a:fillRect/>
          </a:stretch>
        </p:blipFill>
        <p:spPr>
          <a:xfrm>
            <a:off x="181450" y="193000"/>
            <a:ext cx="2811156" cy="2198825"/>
          </a:xfrm>
          <a:prstGeom prst="rect">
            <a:avLst/>
          </a:prstGeom>
          <a:noFill/>
          <a:ln>
            <a:noFill/>
          </a:ln>
        </p:spPr>
      </p:pic>
      <p:pic>
        <p:nvPicPr>
          <p:cNvPr id="64" name="Google Shape;64;p13"/>
          <p:cNvPicPr preferRelativeResize="0"/>
          <p:nvPr/>
        </p:nvPicPr>
        <p:blipFill>
          <a:blip r:embed="rId4">
            <a:alphaModFix/>
          </a:blip>
          <a:stretch>
            <a:fillRect/>
          </a:stretch>
        </p:blipFill>
        <p:spPr>
          <a:xfrm>
            <a:off x="6573900" y="220850"/>
            <a:ext cx="2442200" cy="2198825"/>
          </a:xfrm>
          <a:prstGeom prst="rect">
            <a:avLst/>
          </a:prstGeom>
          <a:noFill/>
          <a:ln>
            <a:noFill/>
          </a:ln>
        </p:spPr>
      </p:pic>
      <p:pic>
        <p:nvPicPr>
          <p:cNvPr id="65" name="Google Shape;65;p13"/>
          <p:cNvPicPr preferRelativeResize="0"/>
          <p:nvPr/>
        </p:nvPicPr>
        <p:blipFill>
          <a:blip r:embed="rId5">
            <a:alphaModFix/>
          </a:blip>
          <a:stretch>
            <a:fillRect/>
          </a:stretch>
        </p:blipFill>
        <p:spPr>
          <a:xfrm>
            <a:off x="6613250" y="2629875"/>
            <a:ext cx="2442200" cy="2406925"/>
          </a:xfrm>
          <a:prstGeom prst="rect">
            <a:avLst/>
          </a:prstGeom>
          <a:noFill/>
          <a:ln>
            <a:noFill/>
          </a:ln>
        </p:spPr>
      </p:pic>
      <p:pic>
        <p:nvPicPr>
          <p:cNvPr id="66" name="Google Shape;66;p13"/>
          <p:cNvPicPr preferRelativeResize="0"/>
          <p:nvPr/>
        </p:nvPicPr>
        <p:blipFill rotWithShape="1">
          <a:blip r:embed="rId6">
            <a:alphaModFix/>
          </a:blip>
          <a:srcRect/>
          <a:stretch/>
        </p:blipFill>
        <p:spPr>
          <a:xfrm>
            <a:off x="181450" y="2629875"/>
            <a:ext cx="6230975" cy="240692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0"/>
        <p:cNvGrpSpPr/>
        <p:nvPr/>
      </p:nvGrpSpPr>
      <p:grpSpPr>
        <a:xfrm>
          <a:off x="0" y="0"/>
          <a:ext cx="0" cy="0"/>
          <a:chOff x="0" y="0"/>
          <a:chExt cx="0" cy="0"/>
        </a:xfrm>
      </p:grpSpPr>
      <p:sp>
        <p:nvSpPr>
          <p:cNvPr id="71" name="Google Shape;71;p14"/>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INTRODUCTION</a:t>
            </a:r>
            <a:endParaRPr/>
          </a:p>
        </p:txBody>
      </p:sp>
      <p:sp>
        <p:nvSpPr>
          <p:cNvPr id="72" name="Google Shape;72;p14"/>
          <p:cNvSpPr txBox="1">
            <a:spLocks noGrp="1"/>
          </p:cNvSpPr>
          <p:nvPr>
            <p:ph type="body" idx="1"/>
          </p:nvPr>
        </p:nvSpPr>
        <p:spPr>
          <a:xfrm>
            <a:off x="311700" y="1225225"/>
            <a:ext cx="8520600" cy="3354000"/>
          </a:xfrm>
          <a:prstGeom prst="rect">
            <a:avLst/>
          </a:prstGeom>
          <a:solidFill>
            <a:srgbClr val="F4CCCC"/>
          </a:solidFill>
        </p:spPr>
        <p:txBody>
          <a:bodyPr spcFirstLastPara="1" wrap="square" lIns="91425" tIns="91425" rIns="91425" bIns="91425" anchor="t" anchorCtr="0">
            <a:noAutofit/>
          </a:bodyPr>
          <a:lstStyle/>
          <a:p>
            <a:pPr marL="114300" lvl="0" indent="0" algn="l" rtl="0">
              <a:spcBef>
                <a:spcPts val="0"/>
              </a:spcBef>
              <a:spcAft>
                <a:spcPts val="0"/>
              </a:spcAft>
              <a:buSzPts val="1800"/>
              <a:buNone/>
            </a:pPr>
            <a:r>
              <a:rPr lang="en" dirty="0"/>
              <a:t>Mission statement - </a:t>
            </a:r>
            <a:endParaRPr dirty="0"/>
          </a:p>
          <a:p>
            <a:pPr marL="1371600" lvl="1" indent="-342900" algn="l" rtl="0">
              <a:spcBef>
                <a:spcPts val="0"/>
              </a:spcBef>
              <a:spcAft>
                <a:spcPts val="0"/>
              </a:spcAft>
              <a:buSzPts val="1800"/>
              <a:buChar char="➢"/>
            </a:pPr>
            <a:r>
              <a:rPr lang="en" sz="1800" dirty="0"/>
              <a:t>A socially responsible business which strives to provide an innovative, professional 1st class service at an affordable price, whilst delighting the customer with an everlasting and memorable experience</a:t>
            </a:r>
            <a:endParaRPr sz="1800" dirty="0"/>
          </a:p>
          <a:p>
            <a:pPr marL="914400" lvl="0" indent="0" algn="l" rtl="0">
              <a:spcBef>
                <a:spcPts val="1600"/>
              </a:spcBef>
              <a:spcAft>
                <a:spcPts val="1600"/>
              </a:spcAft>
              <a:buNone/>
            </a:pPr>
            <a:endParaRPr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6"/>
        <p:cNvGrpSpPr/>
        <p:nvPr/>
      </p:nvGrpSpPr>
      <p:grpSpPr>
        <a:xfrm>
          <a:off x="0" y="0"/>
          <a:ext cx="0" cy="0"/>
          <a:chOff x="0" y="0"/>
          <a:chExt cx="0" cy="0"/>
        </a:xfrm>
      </p:grpSpPr>
      <p:sp>
        <p:nvSpPr>
          <p:cNvPr id="77" name="Google Shape;77;p15"/>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The events industry</a:t>
            </a:r>
            <a:endParaRPr/>
          </a:p>
        </p:txBody>
      </p:sp>
      <p:sp>
        <p:nvSpPr>
          <p:cNvPr id="78" name="Google Shape;78;p15"/>
          <p:cNvSpPr txBox="1">
            <a:spLocks noGrp="1"/>
          </p:cNvSpPr>
          <p:nvPr>
            <p:ph type="body" idx="1"/>
          </p:nvPr>
        </p:nvSpPr>
        <p:spPr>
          <a:xfrm>
            <a:off x="311700" y="1225225"/>
            <a:ext cx="8520600" cy="3354000"/>
          </a:xfrm>
          <a:prstGeom prst="rect">
            <a:avLst/>
          </a:prstGeom>
          <a:solidFill>
            <a:srgbClr val="F4CCCC"/>
          </a:solidFill>
        </p:spPr>
        <p:txBody>
          <a:bodyPr spcFirstLastPara="1" wrap="square" lIns="91425" tIns="91425" rIns="91425" bIns="91425" anchor="t" anchorCtr="0">
            <a:noAutofit/>
          </a:bodyPr>
          <a:lstStyle/>
          <a:p>
            <a:pPr marL="457200" lvl="0" indent="-381000" algn="l" rtl="0">
              <a:spcBef>
                <a:spcPts val="0"/>
              </a:spcBef>
              <a:spcAft>
                <a:spcPts val="0"/>
              </a:spcAft>
              <a:buSzPts val="2400"/>
              <a:buChar char="❖"/>
            </a:pPr>
            <a:r>
              <a:rPr lang="en" sz="2400"/>
              <a:t>Corporate - </a:t>
            </a:r>
            <a:r>
              <a:rPr lang="en"/>
              <a:t>conferences, meetings, team building days, workshops, networking</a:t>
            </a:r>
            <a:endParaRPr sz="2400"/>
          </a:p>
          <a:p>
            <a:pPr marL="457200" lvl="0" indent="-381000" algn="l" rtl="0">
              <a:spcBef>
                <a:spcPts val="0"/>
              </a:spcBef>
              <a:spcAft>
                <a:spcPts val="0"/>
              </a:spcAft>
              <a:buSzPts val="2400"/>
              <a:buChar char="❖"/>
            </a:pPr>
            <a:r>
              <a:rPr lang="en" sz="2400"/>
              <a:t>Educational - </a:t>
            </a:r>
            <a:r>
              <a:rPr lang="en"/>
              <a:t>training seminars, workshops</a:t>
            </a:r>
            <a:endParaRPr sz="2400"/>
          </a:p>
          <a:p>
            <a:pPr marL="457200" lvl="0" indent="-381000" algn="l" rtl="0">
              <a:spcBef>
                <a:spcPts val="0"/>
              </a:spcBef>
              <a:spcAft>
                <a:spcPts val="0"/>
              </a:spcAft>
              <a:buSzPts val="2400"/>
              <a:buChar char="❖"/>
            </a:pPr>
            <a:r>
              <a:rPr lang="en" sz="2400"/>
              <a:t>Public events- </a:t>
            </a:r>
            <a:r>
              <a:rPr lang="en"/>
              <a:t>festivals, carnivals, fairs, protests and rallies</a:t>
            </a:r>
            <a:endParaRPr sz="2400"/>
          </a:p>
          <a:p>
            <a:pPr marL="457200" lvl="0" indent="-381000" algn="l" rtl="0">
              <a:spcBef>
                <a:spcPts val="0"/>
              </a:spcBef>
              <a:spcAft>
                <a:spcPts val="0"/>
              </a:spcAft>
              <a:buSzPts val="2400"/>
              <a:buChar char="❖"/>
            </a:pPr>
            <a:r>
              <a:rPr lang="en" sz="2400"/>
              <a:t>Private events - </a:t>
            </a:r>
            <a:r>
              <a:rPr lang="en"/>
              <a:t>weddings, birthday parties, hen and stag parties</a:t>
            </a:r>
            <a:endParaRPr sz="2400"/>
          </a:p>
          <a:p>
            <a:pPr marL="457200" lvl="0" indent="0" algn="l" rtl="0">
              <a:spcBef>
                <a:spcPts val="1600"/>
              </a:spcBef>
              <a:spcAft>
                <a:spcPts val="0"/>
              </a:spcAft>
              <a:buNone/>
            </a:pPr>
            <a:endParaRPr sz="2400"/>
          </a:p>
          <a:p>
            <a:pPr marL="457200" lvl="0" indent="0" algn="l" rtl="0">
              <a:spcBef>
                <a:spcPts val="1600"/>
              </a:spcBef>
              <a:spcAft>
                <a:spcPts val="1600"/>
              </a:spcAft>
              <a:buNone/>
            </a:pPr>
            <a:endParaRPr sz="24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3" name="Google Shape;83;p16"/>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The events industry</a:t>
            </a:r>
            <a:endParaRPr/>
          </a:p>
        </p:txBody>
      </p:sp>
      <p:sp>
        <p:nvSpPr>
          <p:cNvPr id="84" name="Google Shape;84;p16"/>
          <p:cNvSpPr txBox="1">
            <a:spLocks noGrp="1"/>
          </p:cNvSpPr>
          <p:nvPr>
            <p:ph type="body" idx="1"/>
          </p:nvPr>
        </p:nvSpPr>
        <p:spPr>
          <a:xfrm>
            <a:off x="356350" y="1582250"/>
            <a:ext cx="8520600" cy="2876100"/>
          </a:xfrm>
          <a:prstGeom prst="rect">
            <a:avLst/>
          </a:prstGeom>
          <a:solidFill>
            <a:srgbClr val="F4CCCC"/>
          </a:solidFill>
        </p:spPr>
        <p:txBody>
          <a:bodyPr spcFirstLastPara="1" wrap="square" lIns="91425" tIns="91425" rIns="91425" bIns="91425" anchor="t" anchorCtr="0">
            <a:noAutofit/>
          </a:bodyPr>
          <a:lstStyle/>
          <a:p>
            <a:pPr marL="457200" lvl="0" indent="-381000" algn="l" rtl="0">
              <a:spcBef>
                <a:spcPts val="0"/>
              </a:spcBef>
              <a:spcAft>
                <a:spcPts val="0"/>
              </a:spcAft>
              <a:buSzPts val="2400"/>
              <a:buChar char="❖"/>
            </a:pPr>
            <a:r>
              <a:rPr lang="en" sz="2400"/>
              <a:t>Product and service</a:t>
            </a:r>
            <a:endParaRPr sz="2400"/>
          </a:p>
          <a:p>
            <a:pPr marL="457200" lvl="0" indent="-381000" algn="l" rtl="0">
              <a:spcBef>
                <a:spcPts val="0"/>
              </a:spcBef>
              <a:spcAft>
                <a:spcPts val="0"/>
              </a:spcAft>
              <a:buSzPts val="2400"/>
              <a:buChar char="❖"/>
            </a:pPr>
            <a:r>
              <a:rPr lang="en" sz="2400"/>
              <a:t>Aim and objectives</a:t>
            </a:r>
            <a:endParaRPr sz="2400"/>
          </a:p>
        </p:txBody>
      </p:sp>
      <p:pic>
        <p:nvPicPr>
          <p:cNvPr id="85" name="Google Shape;85;p16"/>
          <p:cNvPicPr preferRelativeResize="0"/>
          <p:nvPr/>
        </p:nvPicPr>
        <p:blipFill>
          <a:blip r:embed="rId3">
            <a:alphaModFix/>
          </a:blip>
          <a:stretch>
            <a:fillRect/>
          </a:stretch>
        </p:blipFill>
        <p:spPr>
          <a:xfrm>
            <a:off x="5387703" y="1648600"/>
            <a:ext cx="2971025" cy="2743400"/>
          </a:xfrm>
          <a:prstGeom prst="rect">
            <a:avLst/>
          </a:prstGeom>
          <a:noFill/>
          <a:ln>
            <a:noFill/>
          </a:ln>
        </p:spPr>
      </p:pic>
      <p:pic>
        <p:nvPicPr>
          <p:cNvPr id="86" name="Google Shape;86;p16"/>
          <p:cNvPicPr preferRelativeResize="0"/>
          <p:nvPr/>
        </p:nvPicPr>
        <p:blipFill>
          <a:blip r:embed="rId4">
            <a:alphaModFix/>
          </a:blip>
          <a:stretch>
            <a:fillRect/>
          </a:stretch>
        </p:blipFill>
        <p:spPr>
          <a:xfrm>
            <a:off x="494250" y="2842200"/>
            <a:ext cx="3332900" cy="161615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0"/>
        <p:cNvGrpSpPr/>
        <p:nvPr/>
      </p:nvGrpSpPr>
      <p:grpSpPr>
        <a:xfrm>
          <a:off x="0" y="0"/>
          <a:ext cx="0" cy="0"/>
          <a:chOff x="0" y="0"/>
          <a:chExt cx="0" cy="0"/>
        </a:xfrm>
      </p:grpSpPr>
      <p:sp>
        <p:nvSpPr>
          <p:cNvPr id="91" name="Google Shape;91;p17"/>
          <p:cNvSpPr txBox="1">
            <a:spLocks noGrp="1"/>
          </p:cNvSpPr>
          <p:nvPr>
            <p:ph type="title"/>
          </p:nvPr>
        </p:nvSpPr>
        <p:spPr>
          <a:xfrm>
            <a:off x="311700" y="249325"/>
            <a:ext cx="8520600" cy="11751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Operations Manager </a:t>
            </a:r>
            <a:r>
              <a:rPr lang="en" sz="2400"/>
              <a:t>Redcarpet Event Management</a:t>
            </a:r>
            <a:r>
              <a:rPr lang="en"/>
              <a:t> </a:t>
            </a:r>
            <a:endParaRPr/>
          </a:p>
          <a:p>
            <a:pPr marL="0" lvl="0" indent="0" algn="l" rtl="0">
              <a:spcBef>
                <a:spcPts val="0"/>
              </a:spcBef>
              <a:spcAft>
                <a:spcPts val="0"/>
              </a:spcAft>
              <a:buNone/>
            </a:pPr>
            <a:r>
              <a:rPr lang="en" sz="3000"/>
              <a:t>Shahed Bakshi</a:t>
            </a:r>
            <a:endParaRPr sz="3000"/>
          </a:p>
        </p:txBody>
      </p:sp>
      <p:sp>
        <p:nvSpPr>
          <p:cNvPr id="92" name="Google Shape;92;p17"/>
          <p:cNvSpPr txBox="1">
            <a:spLocks noGrp="1"/>
          </p:cNvSpPr>
          <p:nvPr>
            <p:ph type="body" idx="1"/>
          </p:nvPr>
        </p:nvSpPr>
        <p:spPr>
          <a:xfrm>
            <a:off x="0" y="1639400"/>
            <a:ext cx="9144000" cy="3075600"/>
          </a:xfrm>
          <a:prstGeom prst="rect">
            <a:avLst/>
          </a:prstGeom>
          <a:solidFill>
            <a:srgbClr val="F4CCCC"/>
          </a:solidFill>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
              <a:t>In charge of planning and the execution of functions of an organisation</a:t>
            </a:r>
            <a:endParaRPr/>
          </a:p>
          <a:p>
            <a:pPr marL="457200" lvl="0" indent="-342900" algn="l" rtl="0">
              <a:spcBef>
                <a:spcPts val="0"/>
              </a:spcBef>
              <a:spcAft>
                <a:spcPts val="0"/>
              </a:spcAft>
              <a:buSzPts val="1800"/>
              <a:buChar char="❖"/>
            </a:pPr>
            <a:r>
              <a:rPr lang="en"/>
              <a:t>Overseeing the production of goods or services</a:t>
            </a:r>
            <a:endParaRPr/>
          </a:p>
          <a:p>
            <a:pPr marL="457200" lvl="0" indent="-342900" algn="l" rtl="0">
              <a:spcBef>
                <a:spcPts val="0"/>
              </a:spcBef>
              <a:spcAft>
                <a:spcPts val="0"/>
              </a:spcAft>
              <a:buSzPts val="1800"/>
              <a:buChar char="❖"/>
            </a:pPr>
            <a:r>
              <a:rPr lang="en"/>
              <a:t>Ensuring the smooth running of a business</a:t>
            </a:r>
            <a:endParaRPr/>
          </a:p>
          <a:p>
            <a:pPr marL="457200" lvl="0" indent="-342900" algn="l" rtl="0">
              <a:spcBef>
                <a:spcPts val="0"/>
              </a:spcBef>
              <a:spcAft>
                <a:spcPts val="0"/>
              </a:spcAft>
              <a:buSzPts val="1800"/>
              <a:buChar char="❖"/>
            </a:pPr>
            <a:r>
              <a:rPr lang="en"/>
              <a:t>Managing day-to-day activities</a:t>
            </a:r>
            <a:endParaRPr/>
          </a:p>
          <a:p>
            <a:pPr marL="457200" lvl="0" indent="-342900" algn="l" rtl="0">
              <a:spcBef>
                <a:spcPts val="0"/>
              </a:spcBef>
              <a:spcAft>
                <a:spcPts val="0"/>
              </a:spcAft>
              <a:buSzPts val="1800"/>
              <a:buChar char="❖"/>
            </a:pPr>
            <a:r>
              <a:rPr lang="en"/>
              <a:t>Researching new technologies and alternative methods of efficiency</a:t>
            </a:r>
            <a:endParaRPr/>
          </a:p>
          <a:p>
            <a:pPr marL="457200" lvl="0" indent="-342900" algn="l" rtl="0">
              <a:spcBef>
                <a:spcPts val="0"/>
              </a:spcBef>
              <a:spcAft>
                <a:spcPts val="0"/>
              </a:spcAft>
              <a:buSzPts val="1800"/>
              <a:buChar char="❖"/>
            </a:pPr>
            <a:r>
              <a:rPr lang="en"/>
              <a:t>Liaising with team members and interacting with managers of different areas</a:t>
            </a:r>
            <a:endParaRPr/>
          </a:p>
          <a:p>
            <a:pPr marL="457200" lvl="0" indent="-342900" algn="l" rtl="0">
              <a:spcBef>
                <a:spcPts val="0"/>
              </a:spcBef>
              <a:spcAft>
                <a:spcPts val="0"/>
              </a:spcAft>
              <a:buSzPts val="1800"/>
              <a:buChar char="❖"/>
            </a:pPr>
            <a:r>
              <a:rPr lang="en"/>
              <a:t>Training and supervising new employees</a:t>
            </a:r>
            <a:endParaRPr/>
          </a:p>
          <a:p>
            <a:pPr marL="457200" lvl="0" indent="-342900" algn="l" rtl="0">
              <a:spcBef>
                <a:spcPts val="0"/>
              </a:spcBef>
              <a:spcAft>
                <a:spcPts val="0"/>
              </a:spcAft>
              <a:buSzPts val="1800"/>
              <a:buChar char="❖"/>
            </a:pPr>
            <a:r>
              <a:rPr lang="en"/>
              <a:t>Goal settings</a:t>
            </a:r>
            <a:endParaRPr/>
          </a:p>
        </p:txBody>
      </p:sp>
      <p:pic>
        <p:nvPicPr>
          <p:cNvPr id="93" name="Google Shape;93;p17"/>
          <p:cNvPicPr preferRelativeResize="0"/>
          <p:nvPr/>
        </p:nvPicPr>
        <p:blipFill>
          <a:blip r:embed="rId3">
            <a:alphaModFix/>
          </a:blip>
          <a:stretch>
            <a:fillRect/>
          </a:stretch>
        </p:blipFill>
        <p:spPr>
          <a:xfrm>
            <a:off x="7291751" y="249325"/>
            <a:ext cx="1373450" cy="1175097"/>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18"/>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Marketing survey</a:t>
            </a:r>
            <a:endParaRPr/>
          </a:p>
        </p:txBody>
      </p:sp>
      <p:sp>
        <p:nvSpPr>
          <p:cNvPr id="99" name="Google Shape;99;p18"/>
          <p:cNvSpPr txBox="1">
            <a:spLocks noGrp="1"/>
          </p:cNvSpPr>
          <p:nvPr>
            <p:ph type="body" idx="1"/>
          </p:nvPr>
        </p:nvSpPr>
        <p:spPr>
          <a:xfrm>
            <a:off x="311700" y="1225225"/>
            <a:ext cx="8520600" cy="3354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endParaRPr/>
          </a:p>
        </p:txBody>
      </p:sp>
      <p:pic>
        <p:nvPicPr>
          <p:cNvPr id="100" name="Google Shape;100;p18"/>
          <p:cNvPicPr preferRelativeResize="0"/>
          <p:nvPr/>
        </p:nvPicPr>
        <p:blipFill rotWithShape="1">
          <a:blip r:embed="rId3">
            <a:alphaModFix/>
          </a:blip>
          <a:srcRect t="11347"/>
          <a:stretch/>
        </p:blipFill>
        <p:spPr>
          <a:xfrm>
            <a:off x="311700" y="1225225"/>
            <a:ext cx="8520599" cy="378325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19"/>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Marketing survey</a:t>
            </a:r>
            <a:endParaRPr/>
          </a:p>
        </p:txBody>
      </p:sp>
      <p:sp>
        <p:nvSpPr>
          <p:cNvPr id="106" name="Google Shape;106;p19"/>
          <p:cNvSpPr txBox="1">
            <a:spLocks noGrp="1"/>
          </p:cNvSpPr>
          <p:nvPr>
            <p:ph type="body" idx="1"/>
          </p:nvPr>
        </p:nvSpPr>
        <p:spPr>
          <a:xfrm>
            <a:off x="311700" y="1225225"/>
            <a:ext cx="8520600" cy="3354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endParaRPr/>
          </a:p>
        </p:txBody>
      </p:sp>
      <p:pic>
        <p:nvPicPr>
          <p:cNvPr id="107" name="Google Shape;107;p19"/>
          <p:cNvPicPr preferRelativeResize="0"/>
          <p:nvPr/>
        </p:nvPicPr>
        <p:blipFill rotWithShape="1">
          <a:blip r:embed="rId3">
            <a:alphaModFix/>
          </a:blip>
          <a:srcRect t="10586"/>
          <a:stretch/>
        </p:blipFill>
        <p:spPr>
          <a:xfrm>
            <a:off x="311700" y="1225225"/>
            <a:ext cx="8520599" cy="39182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0"/>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Marketing survey</a:t>
            </a:r>
            <a:endParaRPr/>
          </a:p>
        </p:txBody>
      </p:sp>
      <p:sp>
        <p:nvSpPr>
          <p:cNvPr id="113" name="Google Shape;113;p20"/>
          <p:cNvSpPr txBox="1">
            <a:spLocks noGrp="1"/>
          </p:cNvSpPr>
          <p:nvPr>
            <p:ph type="body" idx="1"/>
          </p:nvPr>
        </p:nvSpPr>
        <p:spPr>
          <a:xfrm>
            <a:off x="311700" y="1225225"/>
            <a:ext cx="8520600" cy="3354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endParaRPr/>
          </a:p>
        </p:txBody>
      </p:sp>
      <p:pic>
        <p:nvPicPr>
          <p:cNvPr id="114" name="Google Shape;114;p20"/>
          <p:cNvPicPr preferRelativeResize="0"/>
          <p:nvPr/>
        </p:nvPicPr>
        <p:blipFill rotWithShape="1">
          <a:blip r:embed="rId3">
            <a:alphaModFix/>
          </a:blip>
          <a:srcRect t="14398"/>
          <a:stretch/>
        </p:blipFill>
        <p:spPr>
          <a:xfrm>
            <a:off x="311700" y="1225225"/>
            <a:ext cx="8520599" cy="39182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21"/>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Marketing survey</a:t>
            </a:r>
            <a:endParaRPr/>
          </a:p>
        </p:txBody>
      </p:sp>
      <p:sp>
        <p:nvSpPr>
          <p:cNvPr id="120" name="Google Shape;120;p21"/>
          <p:cNvSpPr txBox="1">
            <a:spLocks noGrp="1"/>
          </p:cNvSpPr>
          <p:nvPr>
            <p:ph type="body" idx="1"/>
          </p:nvPr>
        </p:nvSpPr>
        <p:spPr>
          <a:xfrm>
            <a:off x="311700" y="1225225"/>
            <a:ext cx="8520600" cy="3354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endParaRPr/>
          </a:p>
        </p:txBody>
      </p:sp>
      <p:pic>
        <p:nvPicPr>
          <p:cNvPr id="121" name="Google Shape;121;p21"/>
          <p:cNvPicPr preferRelativeResize="0"/>
          <p:nvPr/>
        </p:nvPicPr>
        <p:blipFill rotWithShape="1">
          <a:blip r:embed="rId3">
            <a:alphaModFix/>
          </a:blip>
          <a:srcRect t="12891"/>
          <a:stretch/>
        </p:blipFill>
        <p:spPr>
          <a:xfrm>
            <a:off x="311700" y="1225225"/>
            <a:ext cx="8520599" cy="39182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22"/>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Marketing survey</a:t>
            </a:r>
            <a:endParaRPr/>
          </a:p>
        </p:txBody>
      </p:sp>
      <p:sp>
        <p:nvSpPr>
          <p:cNvPr id="127" name="Google Shape;127;p22"/>
          <p:cNvSpPr txBox="1">
            <a:spLocks noGrp="1"/>
          </p:cNvSpPr>
          <p:nvPr>
            <p:ph type="body" idx="1"/>
          </p:nvPr>
        </p:nvSpPr>
        <p:spPr>
          <a:xfrm>
            <a:off x="311700" y="1225225"/>
            <a:ext cx="8520600" cy="3354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endParaRPr/>
          </a:p>
        </p:txBody>
      </p:sp>
      <p:pic>
        <p:nvPicPr>
          <p:cNvPr id="128" name="Google Shape;128;p22"/>
          <p:cNvPicPr preferRelativeResize="0"/>
          <p:nvPr/>
        </p:nvPicPr>
        <p:blipFill rotWithShape="1">
          <a:blip r:embed="rId3">
            <a:alphaModFix/>
          </a:blip>
          <a:srcRect t="9853"/>
          <a:stretch/>
        </p:blipFill>
        <p:spPr>
          <a:xfrm>
            <a:off x="311700" y="1225225"/>
            <a:ext cx="8520599" cy="39182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3"/>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Marketing survey</a:t>
            </a:r>
            <a:endParaRPr/>
          </a:p>
        </p:txBody>
      </p:sp>
      <p:sp>
        <p:nvSpPr>
          <p:cNvPr id="134" name="Google Shape;134;p23"/>
          <p:cNvSpPr txBox="1">
            <a:spLocks noGrp="1"/>
          </p:cNvSpPr>
          <p:nvPr>
            <p:ph type="body" idx="1"/>
          </p:nvPr>
        </p:nvSpPr>
        <p:spPr>
          <a:xfrm>
            <a:off x="311700" y="1225225"/>
            <a:ext cx="8520600" cy="3354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endParaRPr/>
          </a:p>
        </p:txBody>
      </p:sp>
      <p:pic>
        <p:nvPicPr>
          <p:cNvPr id="135" name="Google Shape;135;p23"/>
          <p:cNvPicPr preferRelativeResize="0"/>
          <p:nvPr/>
        </p:nvPicPr>
        <p:blipFill rotWithShape="1">
          <a:blip r:embed="rId3">
            <a:alphaModFix/>
          </a:blip>
          <a:srcRect t="10897"/>
          <a:stretch/>
        </p:blipFill>
        <p:spPr>
          <a:xfrm>
            <a:off x="311700" y="1225225"/>
            <a:ext cx="8520599" cy="391827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24"/>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Marketing survey</a:t>
            </a:r>
            <a:endParaRPr/>
          </a:p>
        </p:txBody>
      </p:sp>
      <p:sp>
        <p:nvSpPr>
          <p:cNvPr id="141" name="Google Shape;141;p24"/>
          <p:cNvSpPr txBox="1">
            <a:spLocks noGrp="1"/>
          </p:cNvSpPr>
          <p:nvPr>
            <p:ph type="body" idx="1"/>
          </p:nvPr>
        </p:nvSpPr>
        <p:spPr>
          <a:xfrm>
            <a:off x="311700" y="1225225"/>
            <a:ext cx="8520600" cy="3354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endParaRPr/>
          </a:p>
        </p:txBody>
      </p:sp>
      <p:pic>
        <p:nvPicPr>
          <p:cNvPr id="142" name="Google Shape;142;p24"/>
          <p:cNvPicPr preferRelativeResize="0"/>
          <p:nvPr/>
        </p:nvPicPr>
        <p:blipFill rotWithShape="1">
          <a:blip r:embed="rId3">
            <a:alphaModFix/>
          </a:blip>
          <a:srcRect t="10426"/>
          <a:stretch/>
        </p:blipFill>
        <p:spPr>
          <a:xfrm>
            <a:off x="311700" y="1225225"/>
            <a:ext cx="8520599" cy="391827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25"/>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Marketing survey</a:t>
            </a:r>
            <a:endParaRPr/>
          </a:p>
        </p:txBody>
      </p:sp>
      <p:sp>
        <p:nvSpPr>
          <p:cNvPr id="148" name="Google Shape;148;p25"/>
          <p:cNvSpPr txBox="1">
            <a:spLocks noGrp="1"/>
          </p:cNvSpPr>
          <p:nvPr>
            <p:ph type="body" idx="1"/>
          </p:nvPr>
        </p:nvSpPr>
        <p:spPr>
          <a:xfrm>
            <a:off x="311700" y="1225225"/>
            <a:ext cx="8520600" cy="3354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endParaRPr/>
          </a:p>
        </p:txBody>
      </p:sp>
      <p:pic>
        <p:nvPicPr>
          <p:cNvPr id="149" name="Google Shape;149;p25"/>
          <p:cNvPicPr preferRelativeResize="0"/>
          <p:nvPr/>
        </p:nvPicPr>
        <p:blipFill rotWithShape="1">
          <a:blip r:embed="rId3">
            <a:alphaModFix/>
          </a:blip>
          <a:srcRect t="10329"/>
          <a:stretch/>
        </p:blipFill>
        <p:spPr>
          <a:xfrm>
            <a:off x="311700" y="1225225"/>
            <a:ext cx="8520599" cy="391827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26"/>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Marketing survey</a:t>
            </a:r>
            <a:endParaRPr/>
          </a:p>
        </p:txBody>
      </p:sp>
      <p:sp>
        <p:nvSpPr>
          <p:cNvPr id="155" name="Google Shape;155;p26"/>
          <p:cNvSpPr txBox="1">
            <a:spLocks noGrp="1"/>
          </p:cNvSpPr>
          <p:nvPr>
            <p:ph type="body" idx="1"/>
          </p:nvPr>
        </p:nvSpPr>
        <p:spPr>
          <a:xfrm>
            <a:off x="311700" y="1225225"/>
            <a:ext cx="8520600" cy="3354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endParaRPr/>
          </a:p>
        </p:txBody>
      </p:sp>
      <p:pic>
        <p:nvPicPr>
          <p:cNvPr id="156" name="Google Shape;156;p26"/>
          <p:cNvPicPr preferRelativeResize="0"/>
          <p:nvPr/>
        </p:nvPicPr>
        <p:blipFill rotWithShape="1">
          <a:blip r:embed="rId3">
            <a:alphaModFix/>
          </a:blip>
          <a:srcRect t="10482"/>
          <a:stretch/>
        </p:blipFill>
        <p:spPr>
          <a:xfrm>
            <a:off x="311700" y="1225225"/>
            <a:ext cx="8520599" cy="391827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27"/>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Marketing survey</a:t>
            </a:r>
            <a:endParaRPr/>
          </a:p>
        </p:txBody>
      </p:sp>
      <p:sp>
        <p:nvSpPr>
          <p:cNvPr id="162" name="Google Shape;162;p27"/>
          <p:cNvSpPr txBox="1">
            <a:spLocks noGrp="1"/>
          </p:cNvSpPr>
          <p:nvPr>
            <p:ph type="body" idx="1"/>
          </p:nvPr>
        </p:nvSpPr>
        <p:spPr>
          <a:xfrm>
            <a:off x="311700" y="1225225"/>
            <a:ext cx="8520600" cy="3354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endParaRPr/>
          </a:p>
        </p:txBody>
      </p:sp>
      <p:pic>
        <p:nvPicPr>
          <p:cNvPr id="163" name="Google Shape;163;p27"/>
          <p:cNvPicPr preferRelativeResize="0"/>
          <p:nvPr/>
        </p:nvPicPr>
        <p:blipFill rotWithShape="1">
          <a:blip r:embed="rId3">
            <a:alphaModFix/>
          </a:blip>
          <a:srcRect t="10063"/>
          <a:stretch/>
        </p:blipFill>
        <p:spPr>
          <a:xfrm>
            <a:off x="311700" y="1225225"/>
            <a:ext cx="8520599" cy="3918275"/>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28"/>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Marketing survey</a:t>
            </a:r>
            <a:endParaRPr/>
          </a:p>
        </p:txBody>
      </p:sp>
      <p:sp>
        <p:nvSpPr>
          <p:cNvPr id="169" name="Google Shape;169;p28"/>
          <p:cNvSpPr txBox="1">
            <a:spLocks noGrp="1"/>
          </p:cNvSpPr>
          <p:nvPr>
            <p:ph type="body" idx="1"/>
          </p:nvPr>
        </p:nvSpPr>
        <p:spPr>
          <a:xfrm>
            <a:off x="311700" y="1225225"/>
            <a:ext cx="8520600" cy="3354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endParaRPr/>
          </a:p>
        </p:txBody>
      </p:sp>
      <p:pic>
        <p:nvPicPr>
          <p:cNvPr id="170" name="Google Shape;170;p28"/>
          <p:cNvPicPr preferRelativeResize="0"/>
          <p:nvPr/>
        </p:nvPicPr>
        <p:blipFill rotWithShape="1">
          <a:blip r:embed="rId3">
            <a:alphaModFix/>
          </a:blip>
          <a:srcRect l="9625" t="21210" r="9553"/>
          <a:stretch/>
        </p:blipFill>
        <p:spPr>
          <a:xfrm>
            <a:off x="311700" y="1225225"/>
            <a:ext cx="8520599" cy="3918275"/>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29"/>
          <p:cNvSpPr txBox="1">
            <a:spLocks noGrp="1"/>
          </p:cNvSpPr>
          <p:nvPr>
            <p:ph type="title"/>
          </p:nvPr>
        </p:nvSpPr>
        <p:spPr>
          <a:xfrm>
            <a:off x="244750" y="0"/>
            <a:ext cx="8520600" cy="12942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Account's Manager  </a:t>
            </a:r>
            <a:r>
              <a:rPr lang="en" sz="3900">
                <a:highlight>
                  <a:srgbClr val="FF0000"/>
                </a:highlight>
              </a:rPr>
              <a:t>Red carpet event's management's   </a:t>
            </a:r>
            <a:r>
              <a:rPr lang="en" sz="3000"/>
              <a:t>Zuhel Miah 1709521</a:t>
            </a:r>
            <a:endParaRPr sz="3000"/>
          </a:p>
        </p:txBody>
      </p:sp>
      <p:pic>
        <p:nvPicPr>
          <p:cNvPr id="176" name="Google Shape;176;p29"/>
          <p:cNvPicPr preferRelativeResize="0"/>
          <p:nvPr/>
        </p:nvPicPr>
        <p:blipFill>
          <a:blip r:embed="rId3">
            <a:alphaModFix/>
          </a:blip>
          <a:stretch>
            <a:fillRect/>
          </a:stretch>
        </p:blipFill>
        <p:spPr>
          <a:xfrm>
            <a:off x="6934481" y="0"/>
            <a:ext cx="857900" cy="1225648"/>
          </a:xfrm>
          <a:prstGeom prst="rect">
            <a:avLst/>
          </a:prstGeom>
          <a:noFill/>
          <a:ln>
            <a:noFill/>
          </a:ln>
        </p:spPr>
      </p:pic>
      <p:sp>
        <p:nvSpPr>
          <p:cNvPr id="177" name="Google Shape;177;p29"/>
          <p:cNvSpPr txBox="1"/>
          <p:nvPr/>
        </p:nvSpPr>
        <p:spPr>
          <a:xfrm>
            <a:off x="367475" y="1526900"/>
            <a:ext cx="4535400" cy="3150900"/>
          </a:xfrm>
          <a:prstGeom prst="rect">
            <a:avLst/>
          </a:prstGeom>
          <a:solidFill>
            <a:srgbClr val="F4CC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latin typeface="Open Sans"/>
                <a:ea typeface="Open Sans"/>
                <a:cs typeface="Open Sans"/>
                <a:sym typeface="Open Sans"/>
              </a:rPr>
              <a:t>Hello,</a:t>
            </a:r>
            <a:br>
              <a:rPr lang="en">
                <a:latin typeface="Open Sans"/>
                <a:ea typeface="Open Sans"/>
                <a:cs typeface="Open Sans"/>
                <a:sym typeface="Open Sans"/>
              </a:rPr>
            </a:br>
            <a:r>
              <a:rPr lang="en">
                <a:latin typeface="Open Sans"/>
                <a:ea typeface="Open Sans"/>
                <a:cs typeface="Open Sans"/>
                <a:sym typeface="Open Sans"/>
              </a:rPr>
              <a:t>As part of the Red Carpet Event Management</a:t>
            </a:r>
            <a:br>
              <a:rPr lang="en">
                <a:latin typeface="Open Sans"/>
                <a:ea typeface="Open Sans"/>
                <a:cs typeface="Open Sans"/>
                <a:sym typeface="Open Sans"/>
              </a:rPr>
            </a:br>
            <a:r>
              <a:rPr lang="en">
                <a:latin typeface="Open Sans"/>
                <a:ea typeface="Open Sans"/>
                <a:cs typeface="Open Sans"/>
                <a:sym typeface="Open Sans"/>
              </a:rPr>
              <a:t>team and there is a  responsibility  to look at the physical side of the business. It is important to look for empty property after viewing several of them. All partners had an interest on one property and</a:t>
            </a:r>
            <a:br>
              <a:rPr lang="en">
                <a:latin typeface="Open Sans"/>
                <a:ea typeface="Open Sans"/>
                <a:cs typeface="Open Sans"/>
                <a:sym typeface="Open Sans"/>
              </a:rPr>
            </a:br>
            <a:r>
              <a:rPr lang="en">
                <a:latin typeface="Open Sans"/>
                <a:ea typeface="Open Sans"/>
                <a:cs typeface="Open Sans"/>
                <a:sym typeface="Open Sans"/>
              </a:rPr>
              <a:t>agreed to take a short-term lease.</a:t>
            </a:r>
            <a:br>
              <a:rPr lang="en">
                <a:latin typeface="Open Sans"/>
                <a:ea typeface="Open Sans"/>
                <a:cs typeface="Open Sans"/>
                <a:sym typeface="Open Sans"/>
              </a:rPr>
            </a:br>
            <a:r>
              <a:rPr lang="en">
                <a:latin typeface="Open Sans"/>
                <a:ea typeface="Open Sans"/>
                <a:cs typeface="Open Sans"/>
                <a:sym typeface="Open Sans"/>
              </a:rPr>
              <a:t>The calculations are required for the capital needed for starting up the business here is the design that I have come up with.</a:t>
            </a:r>
            <a:endParaRPr>
              <a:latin typeface="Open Sans"/>
              <a:ea typeface="Open Sans"/>
              <a:cs typeface="Open Sans"/>
              <a:sym typeface="Open Sans"/>
            </a:endParaRPr>
          </a:p>
          <a:p>
            <a:pPr marL="0" lvl="0" indent="0" algn="l" rtl="0">
              <a:spcBef>
                <a:spcPts val="0"/>
              </a:spcBef>
              <a:spcAft>
                <a:spcPts val="0"/>
              </a:spcAft>
              <a:buNone/>
            </a:pPr>
            <a:endParaRPr>
              <a:latin typeface="Open Sans"/>
              <a:ea typeface="Open Sans"/>
              <a:cs typeface="Open Sans"/>
              <a:sym typeface="Open Sans"/>
            </a:endParaRPr>
          </a:p>
          <a:p>
            <a:pPr marL="0" lvl="0" indent="0" algn="l" rtl="0">
              <a:spcBef>
                <a:spcPts val="0"/>
              </a:spcBef>
              <a:spcAft>
                <a:spcPts val="0"/>
              </a:spcAft>
              <a:buNone/>
            </a:pPr>
            <a:r>
              <a:rPr lang="en">
                <a:latin typeface="Open Sans"/>
                <a:ea typeface="Open Sans"/>
                <a:cs typeface="Open Sans"/>
                <a:sym typeface="Open Sans"/>
              </a:rPr>
              <a:t>(Small Business, 2017)</a:t>
            </a:r>
            <a:br>
              <a:rPr lang="en">
                <a:latin typeface="Open Sans"/>
                <a:ea typeface="Open Sans"/>
                <a:cs typeface="Open Sans"/>
                <a:sym typeface="Open Sans"/>
              </a:rPr>
            </a:br>
            <a:r>
              <a:rPr lang="en">
                <a:latin typeface="Open Sans"/>
                <a:ea typeface="Open Sans"/>
                <a:cs typeface="Open Sans"/>
                <a:sym typeface="Open Sans"/>
              </a:rPr>
              <a:t>miahzuhel1709521@gmail.com</a:t>
            </a:r>
            <a:endParaRPr>
              <a:latin typeface="Open Sans"/>
              <a:ea typeface="Open Sans"/>
              <a:cs typeface="Open Sans"/>
              <a:sym typeface="Open Sans"/>
            </a:endParaRPr>
          </a:p>
        </p:txBody>
      </p:sp>
      <p:pic>
        <p:nvPicPr>
          <p:cNvPr id="178" name="Google Shape;178;p29"/>
          <p:cNvPicPr preferRelativeResize="0"/>
          <p:nvPr/>
        </p:nvPicPr>
        <p:blipFill>
          <a:blip r:embed="rId4">
            <a:alphaModFix/>
          </a:blip>
          <a:stretch>
            <a:fillRect/>
          </a:stretch>
        </p:blipFill>
        <p:spPr>
          <a:xfrm>
            <a:off x="5018473" y="1738036"/>
            <a:ext cx="3992101" cy="315090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30"/>
          <p:cNvSpPr txBox="1">
            <a:spLocks noGrp="1"/>
          </p:cNvSpPr>
          <p:nvPr>
            <p:ph type="title"/>
          </p:nvPr>
        </p:nvSpPr>
        <p:spPr>
          <a:xfrm>
            <a:off x="311700" y="315925"/>
            <a:ext cx="8520600" cy="8313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highlight>
                  <a:srgbClr val="FF0000"/>
                </a:highlight>
              </a:rPr>
              <a:t>Zuhel Miah 1709521</a:t>
            </a:r>
            <a:endParaRPr>
              <a:highlight>
                <a:srgbClr val="FF0000"/>
              </a:highlight>
            </a:endParaRPr>
          </a:p>
        </p:txBody>
      </p:sp>
      <p:pic>
        <p:nvPicPr>
          <p:cNvPr id="184" name="Google Shape;184;p30"/>
          <p:cNvPicPr preferRelativeResize="0"/>
          <p:nvPr/>
        </p:nvPicPr>
        <p:blipFill rotWithShape="1">
          <a:blip r:embed="rId3">
            <a:alphaModFix/>
          </a:blip>
          <a:srcRect l="24052" t="24907" r="62467" b="11162"/>
          <a:stretch/>
        </p:blipFill>
        <p:spPr>
          <a:xfrm>
            <a:off x="247575" y="614575"/>
            <a:ext cx="1637950" cy="4367800"/>
          </a:xfrm>
          <a:prstGeom prst="rect">
            <a:avLst/>
          </a:prstGeom>
          <a:noFill/>
          <a:ln>
            <a:noFill/>
          </a:ln>
        </p:spPr>
      </p:pic>
      <p:pic>
        <p:nvPicPr>
          <p:cNvPr id="185" name="Google Shape;185;p30"/>
          <p:cNvPicPr preferRelativeResize="0"/>
          <p:nvPr/>
        </p:nvPicPr>
        <p:blipFill rotWithShape="1">
          <a:blip r:embed="rId4">
            <a:alphaModFix/>
          </a:blip>
          <a:srcRect l="25417" t="28269" r="59344" b="17178"/>
          <a:stretch/>
        </p:blipFill>
        <p:spPr>
          <a:xfrm>
            <a:off x="1885535" y="1083100"/>
            <a:ext cx="1905338" cy="3835150"/>
          </a:xfrm>
          <a:prstGeom prst="rect">
            <a:avLst/>
          </a:prstGeom>
          <a:noFill/>
          <a:ln>
            <a:noFill/>
          </a:ln>
        </p:spPr>
      </p:pic>
      <p:pic>
        <p:nvPicPr>
          <p:cNvPr id="186" name="Google Shape;186;p30"/>
          <p:cNvPicPr preferRelativeResize="0"/>
          <p:nvPr/>
        </p:nvPicPr>
        <p:blipFill rotWithShape="1">
          <a:blip r:embed="rId5">
            <a:alphaModFix/>
          </a:blip>
          <a:srcRect l="25622" t="31432" r="60028" b="13537"/>
          <a:stretch/>
        </p:blipFill>
        <p:spPr>
          <a:xfrm>
            <a:off x="3864750" y="1234825"/>
            <a:ext cx="1708316" cy="3683426"/>
          </a:xfrm>
          <a:prstGeom prst="rect">
            <a:avLst/>
          </a:prstGeom>
          <a:noFill/>
          <a:ln>
            <a:noFill/>
          </a:ln>
        </p:spPr>
      </p:pic>
      <p:pic>
        <p:nvPicPr>
          <p:cNvPr id="187" name="Google Shape;187;p30"/>
          <p:cNvPicPr preferRelativeResize="0"/>
          <p:nvPr/>
        </p:nvPicPr>
        <p:blipFill rotWithShape="1">
          <a:blip r:embed="rId6">
            <a:alphaModFix/>
          </a:blip>
          <a:srcRect l="26430" t="24794" r="56069" b="30207"/>
          <a:stretch/>
        </p:blipFill>
        <p:spPr>
          <a:xfrm>
            <a:off x="5444800" y="1234825"/>
            <a:ext cx="1905351" cy="2754275"/>
          </a:xfrm>
          <a:prstGeom prst="rect">
            <a:avLst/>
          </a:prstGeom>
          <a:noFill/>
          <a:ln>
            <a:noFill/>
          </a:ln>
        </p:spPr>
      </p:pic>
      <p:pic>
        <p:nvPicPr>
          <p:cNvPr id="188" name="Google Shape;188;p30"/>
          <p:cNvPicPr preferRelativeResize="0"/>
          <p:nvPr/>
        </p:nvPicPr>
        <p:blipFill rotWithShape="1">
          <a:blip r:embed="rId7">
            <a:alphaModFix/>
          </a:blip>
          <a:srcRect l="26717" t="29280" r="50418" b="19823"/>
          <a:stretch/>
        </p:blipFill>
        <p:spPr>
          <a:xfrm>
            <a:off x="6776525" y="1800275"/>
            <a:ext cx="2367476" cy="2962975"/>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31"/>
          <p:cNvSpPr txBox="1">
            <a:spLocks noGrp="1"/>
          </p:cNvSpPr>
          <p:nvPr>
            <p:ph type="title"/>
          </p:nvPr>
        </p:nvSpPr>
        <p:spPr>
          <a:xfrm>
            <a:off x="5695050" y="4219975"/>
            <a:ext cx="5112600" cy="8136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1800">
                <a:highlight>
                  <a:srgbClr val="FF0000"/>
                </a:highlight>
              </a:rPr>
              <a:t>Zuhel Miah 1709521</a:t>
            </a:r>
            <a:endParaRPr sz="1800">
              <a:highlight>
                <a:srgbClr val="FF0000"/>
              </a:highlight>
            </a:endParaRPr>
          </a:p>
        </p:txBody>
      </p:sp>
      <p:pic>
        <p:nvPicPr>
          <p:cNvPr id="194" name="Google Shape;194;p31"/>
          <p:cNvPicPr preferRelativeResize="0"/>
          <p:nvPr/>
        </p:nvPicPr>
        <p:blipFill rotWithShape="1">
          <a:blip r:embed="rId3">
            <a:alphaModFix/>
          </a:blip>
          <a:srcRect l="17606" t="16915" r="54654" b="41573"/>
          <a:stretch/>
        </p:blipFill>
        <p:spPr>
          <a:xfrm>
            <a:off x="0" y="115425"/>
            <a:ext cx="4466776" cy="3758225"/>
          </a:xfrm>
          <a:prstGeom prst="rect">
            <a:avLst/>
          </a:prstGeom>
          <a:noFill/>
          <a:ln>
            <a:noFill/>
          </a:ln>
        </p:spPr>
      </p:pic>
      <p:pic>
        <p:nvPicPr>
          <p:cNvPr id="195" name="Google Shape;195;p31"/>
          <p:cNvPicPr preferRelativeResize="0"/>
          <p:nvPr/>
        </p:nvPicPr>
        <p:blipFill rotWithShape="1">
          <a:blip r:embed="rId3">
            <a:alphaModFix/>
          </a:blip>
          <a:srcRect l="17606" t="55790" r="54654" b="8728"/>
          <a:stretch/>
        </p:blipFill>
        <p:spPr>
          <a:xfrm>
            <a:off x="4309750" y="454675"/>
            <a:ext cx="4834250" cy="3476508"/>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pic>
        <p:nvPicPr>
          <p:cNvPr id="200" name="Google Shape;200;p32"/>
          <p:cNvPicPr preferRelativeResize="0"/>
          <p:nvPr/>
        </p:nvPicPr>
        <p:blipFill rotWithShape="1">
          <a:blip r:embed="rId3">
            <a:alphaModFix/>
          </a:blip>
          <a:srcRect l="27887" t="10900" r="31871" b="50000"/>
          <a:stretch/>
        </p:blipFill>
        <p:spPr>
          <a:xfrm>
            <a:off x="0" y="0"/>
            <a:ext cx="8311799" cy="4540650"/>
          </a:xfrm>
          <a:prstGeom prst="rect">
            <a:avLst/>
          </a:prstGeom>
          <a:noFill/>
          <a:ln>
            <a:noFill/>
          </a:ln>
        </p:spPr>
      </p:pic>
      <p:sp>
        <p:nvSpPr>
          <p:cNvPr id="201" name="Google Shape;201;p32"/>
          <p:cNvSpPr txBox="1">
            <a:spLocks noGrp="1"/>
          </p:cNvSpPr>
          <p:nvPr>
            <p:ph type="title"/>
          </p:nvPr>
        </p:nvSpPr>
        <p:spPr>
          <a:xfrm>
            <a:off x="5695050" y="4219975"/>
            <a:ext cx="5112600" cy="8136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1800">
                <a:highlight>
                  <a:srgbClr val="FF0000"/>
                </a:highlight>
              </a:rPr>
              <a:t>Zuhel Miah 1709521</a:t>
            </a:r>
            <a:endParaRPr sz="1800">
              <a:highlight>
                <a:srgbClr val="FF0000"/>
              </a:highlight>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33"/>
          <p:cNvSpPr txBox="1">
            <a:spLocks noGrp="1"/>
          </p:cNvSpPr>
          <p:nvPr>
            <p:ph type="title"/>
          </p:nvPr>
        </p:nvSpPr>
        <p:spPr>
          <a:xfrm>
            <a:off x="5707875" y="4329900"/>
            <a:ext cx="5112600" cy="8136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1800">
                <a:highlight>
                  <a:srgbClr val="FF0000"/>
                </a:highlight>
              </a:rPr>
              <a:t>Zuhel Miah 1709521</a:t>
            </a:r>
            <a:endParaRPr sz="1800">
              <a:highlight>
                <a:srgbClr val="FF0000"/>
              </a:highlight>
            </a:endParaRPr>
          </a:p>
        </p:txBody>
      </p:sp>
      <p:pic>
        <p:nvPicPr>
          <p:cNvPr id="207" name="Google Shape;207;p33"/>
          <p:cNvPicPr preferRelativeResize="0"/>
          <p:nvPr/>
        </p:nvPicPr>
        <p:blipFill rotWithShape="1">
          <a:blip r:embed="rId3">
            <a:alphaModFix/>
          </a:blip>
          <a:srcRect l="1442" t="32251" r="41069" b="13545"/>
          <a:stretch/>
        </p:blipFill>
        <p:spPr>
          <a:xfrm>
            <a:off x="199775" y="123175"/>
            <a:ext cx="8720476" cy="4622700"/>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p34"/>
          <p:cNvSpPr txBox="1"/>
          <p:nvPr/>
        </p:nvSpPr>
        <p:spPr>
          <a:xfrm>
            <a:off x="115075" y="2065438"/>
            <a:ext cx="8802300" cy="2202300"/>
          </a:xfrm>
          <a:prstGeom prst="rect">
            <a:avLst/>
          </a:prstGeom>
          <a:solidFill>
            <a:srgbClr val="F4CCCC"/>
          </a:solid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t>As  a partner we have equal share in the buiness at 20% each we invested £10,000 each that gives us the total of £50,000 and we have opened the business with an a-z bank and deposited the whole amounts in the accounts we have spent £21,800 for the interior and exterior design. We also have £7000 for marketing set a side. We have paid £5000 towards the rent for the whole year as we have taken a 21 year lease with every year renewable open lease and every year a rent review of 1%. We managed to talk to the landlord and agreed to get 1 year rent free as we paid the whole year in advance but we didn't have to pay anything for the next year </a:t>
            </a:r>
            <a:endParaRPr/>
          </a:p>
        </p:txBody>
      </p:sp>
      <p:sp>
        <p:nvSpPr>
          <p:cNvPr id="213" name="Google Shape;213;p34"/>
          <p:cNvSpPr txBox="1"/>
          <p:nvPr/>
        </p:nvSpPr>
        <p:spPr>
          <a:xfrm>
            <a:off x="330650" y="457450"/>
            <a:ext cx="8586600" cy="1238400"/>
          </a:xfrm>
          <a:prstGeom prst="rect">
            <a:avLst/>
          </a:prstGeom>
          <a:solidFill>
            <a:srgbClr val="FF0000"/>
          </a:solid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4200">
                <a:solidFill>
                  <a:schemeClr val="dk1"/>
                </a:solidFill>
                <a:latin typeface="Economica"/>
                <a:ea typeface="Economica"/>
                <a:cs typeface="Economica"/>
                <a:sym typeface="Economica"/>
              </a:rPr>
              <a:t>Account's Manager  </a:t>
            </a:r>
            <a:r>
              <a:rPr lang="en" sz="3900">
                <a:solidFill>
                  <a:schemeClr val="dk1"/>
                </a:solidFill>
                <a:highlight>
                  <a:srgbClr val="FF0000"/>
                </a:highlight>
                <a:latin typeface="Economica"/>
                <a:ea typeface="Economica"/>
                <a:cs typeface="Economica"/>
                <a:sym typeface="Economica"/>
              </a:rPr>
              <a:t>Red carpet event's management's   </a:t>
            </a:r>
            <a:r>
              <a:rPr lang="en" sz="3000">
                <a:solidFill>
                  <a:schemeClr val="dk1"/>
                </a:solidFill>
                <a:latin typeface="Economica"/>
                <a:ea typeface="Economica"/>
                <a:cs typeface="Economica"/>
                <a:sym typeface="Economica"/>
              </a:rPr>
              <a:t>Zuhel Miah 1709521</a:t>
            </a:r>
            <a:endParaRPr/>
          </a:p>
        </p:txBody>
      </p:sp>
      <p:pic>
        <p:nvPicPr>
          <p:cNvPr id="214" name="Google Shape;214;p34"/>
          <p:cNvPicPr preferRelativeResize="0"/>
          <p:nvPr/>
        </p:nvPicPr>
        <p:blipFill>
          <a:blip r:embed="rId3">
            <a:alphaModFix/>
          </a:blip>
          <a:stretch>
            <a:fillRect/>
          </a:stretch>
        </p:blipFill>
        <p:spPr>
          <a:xfrm>
            <a:off x="6763275" y="3542600"/>
            <a:ext cx="1600625" cy="1510575"/>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35"/>
          <p:cNvSpPr txBox="1">
            <a:spLocks noGrp="1"/>
          </p:cNvSpPr>
          <p:nvPr>
            <p:ph type="title"/>
          </p:nvPr>
        </p:nvSpPr>
        <p:spPr>
          <a:xfrm>
            <a:off x="311700" y="207813"/>
            <a:ext cx="8520600" cy="13224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sz="2400"/>
              <a:t> </a:t>
            </a:r>
            <a:r>
              <a:rPr lang="en" sz="3000"/>
              <a:t>Redcarpet Event Management</a:t>
            </a:r>
            <a:endParaRPr sz="3000"/>
          </a:p>
          <a:p>
            <a:pPr marL="0" lvl="0" indent="0" algn="l" rtl="0">
              <a:spcBef>
                <a:spcPts val="0"/>
              </a:spcBef>
              <a:spcAft>
                <a:spcPts val="0"/>
              </a:spcAft>
              <a:buNone/>
            </a:pPr>
            <a:r>
              <a:rPr lang="en" sz="2400"/>
              <a:t>Mohammad Rahman 1709543 						(HR and Marketing Executive) </a:t>
            </a:r>
            <a:endParaRPr sz="2400"/>
          </a:p>
        </p:txBody>
      </p:sp>
      <p:pic>
        <p:nvPicPr>
          <p:cNvPr id="220" name="Google Shape;220;p35"/>
          <p:cNvPicPr preferRelativeResize="0"/>
          <p:nvPr/>
        </p:nvPicPr>
        <p:blipFill>
          <a:blip r:embed="rId3">
            <a:alphaModFix/>
          </a:blip>
          <a:stretch>
            <a:fillRect/>
          </a:stretch>
        </p:blipFill>
        <p:spPr>
          <a:xfrm>
            <a:off x="7557026" y="293250"/>
            <a:ext cx="1161952" cy="726951"/>
          </a:xfrm>
          <a:prstGeom prst="rect">
            <a:avLst/>
          </a:prstGeom>
          <a:noFill/>
          <a:ln>
            <a:noFill/>
          </a:ln>
        </p:spPr>
      </p:pic>
      <p:sp>
        <p:nvSpPr>
          <p:cNvPr id="221" name="Google Shape;221;p35"/>
          <p:cNvSpPr txBox="1"/>
          <p:nvPr/>
        </p:nvSpPr>
        <p:spPr>
          <a:xfrm>
            <a:off x="358950" y="2049850"/>
            <a:ext cx="5337300" cy="2361600"/>
          </a:xfrm>
          <a:prstGeom prst="rect">
            <a:avLst/>
          </a:prstGeom>
          <a:solidFill>
            <a:srgbClr val="F4CCCC"/>
          </a:solid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b="1">
                <a:latin typeface="Open Sans"/>
                <a:ea typeface="Open Sans"/>
                <a:cs typeface="Open Sans"/>
                <a:sym typeface="Open Sans"/>
              </a:rPr>
              <a:t>For sustainable development of business:</a:t>
            </a:r>
            <a:endParaRPr b="1">
              <a:latin typeface="Open Sans"/>
              <a:ea typeface="Open Sans"/>
              <a:cs typeface="Open Sans"/>
              <a:sym typeface="Open Sans"/>
            </a:endParaRPr>
          </a:p>
          <a:p>
            <a:pPr marL="0" lvl="0" indent="0" algn="l" rtl="0">
              <a:spcBef>
                <a:spcPts val="0"/>
              </a:spcBef>
              <a:spcAft>
                <a:spcPts val="0"/>
              </a:spcAft>
              <a:buNone/>
            </a:pPr>
            <a:endParaRPr b="1">
              <a:latin typeface="Open Sans"/>
              <a:ea typeface="Open Sans"/>
              <a:cs typeface="Open Sans"/>
              <a:sym typeface="Open Sans"/>
            </a:endParaRPr>
          </a:p>
          <a:p>
            <a:pPr marL="457200" lvl="0" indent="-304800" algn="l" rtl="0">
              <a:lnSpc>
                <a:spcPct val="150000"/>
              </a:lnSpc>
              <a:spcBef>
                <a:spcPts val="0"/>
              </a:spcBef>
              <a:spcAft>
                <a:spcPts val="0"/>
              </a:spcAft>
              <a:buSzPts val="1200"/>
              <a:buFont typeface="Open Sans"/>
              <a:buChar char="❖"/>
            </a:pPr>
            <a:r>
              <a:rPr lang="en" sz="1200">
                <a:latin typeface="Open Sans"/>
                <a:ea typeface="Open Sans"/>
                <a:cs typeface="Open Sans"/>
                <a:sym typeface="Open Sans"/>
              </a:rPr>
              <a:t>Maintain and monitor  employees performance affect in business.</a:t>
            </a:r>
            <a:endParaRPr sz="1200">
              <a:latin typeface="Open Sans"/>
              <a:ea typeface="Open Sans"/>
              <a:cs typeface="Open Sans"/>
              <a:sym typeface="Open Sans"/>
            </a:endParaRPr>
          </a:p>
          <a:p>
            <a:pPr marL="457200" lvl="0" indent="-304800" algn="l" rtl="0">
              <a:lnSpc>
                <a:spcPct val="150000"/>
              </a:lnSpc>
              <a:spcBef>
                <a:spcPts val="0"/>
              </a:spcBef>
              <a:spcAft>
                <a:spcPts val="0"/>
              </a:spcAft>
              <a:buSzPts val="1200"/>
              <a:buFont typeface="Open Sans"/>
              <a:buChar char="❖"/>
            </a:pPr>
            <a:r>
              <a:rPr lang="en" sz="1200">
                <a:latin typeface="Open Sans"/>
                <a:ea typeface="Open Sans"/>
                <a:cs typeface="Open Sans"/>
                <a:sym typeface="Open Sans"/>
              </a:rPr>
              <a:t>Focus on increased performance and practice</a:t>
            </a:r>
            <a:endParaRPr sz="1200">
              <a:latin typeface="Open Sans"/>
              <a:ea typeface="Open Sans"/>
              <a:cs typeface="Open Sans"/>
              <a:sym typeface="Open Sans"/>
            </a:endParaRPr>
          </a:p>
          <a:p>
            <a:pPr marL="457200" lvl="0" indent="-304800" algn="l" rtl="0">
              <a:lnSpc>
                <a:spcPct val="150000"/>
              </a:lnSpc>
              <a:spcBef>
                <a:spcPts val="0"/>
              </a:spcBef>
              <a:spcAft>
                <a:spcPts val="0"/>
              </a:spcAft>
              <a:buSzPts val="1200"/>
              <a:buFont typeface="Open Sans"/>
              <a:buChar char="❖"/>
            </a:pPr>
            <a:r>
              <a:rPr lang="en" sz="1200">
                <a:latin typeface="Open Sans"/>
                <a:ea typeface="Open Sans"/>
                <a:cs typeface="Open Sans"/>
                <a:sym typeface="Open Sans"/>
              </a:rPr>
              <a:t>Ensuring employees satisfaction (Reward/ motivation etc.)</a:t>
            </a:r>
            <a:endParaRPr sz="1200">
              <a:latin typeface="Open Sans"/>
              <a:ea typeface="Open Sans"/>
              <a:cs typeface="Open Sans"/>
              <a:sym typeface="Open Sans"/>
            </a:endParaRPr>
          </a:p>
          <a:p>
            <a:pPr marL="457200" lvl="0" indent="-304800" algn="l" rtl="0">
              <a:lnSpc>
                <a:spcPct val="150000"/>
              </a:lnSpc>
              <a:spcBef>
                <a:spcPts val="0"/>
              </a:spcBef>
              <a:spcAft>
                <a:spcPts val="0"/>
              </a:spcAft>
              <a:buSzPts val="1200"/>
              <a:buFont typeface="Open Sans"/>
              <a:buChar char="❖"/>
            </a:pPr>
            <a:r>
              <a:rPr lang="en" sz="1200">
                <a:latin typeface="Open Sans"/>
                <a:ea typeface="Open Sans"/>
                <a:cs typeface="Open Sans"/>
                <a:sym typeface="Open Sans"/>
              </a:rPr>
              <a:t>Takes ownership and leadership of change management project.</a:t>
            </a:r>
            <a:endParaRPr sz="1200">
              <a:latin typeface="Open Sans"/>
              <a:ea typeface="Open Sans"/>
              <a:cs typeface="Open Sans"/>
              <a:sym typeface="Open Sans"/>
            </a:endParaRPr>
          </a:p>
          <a:p>
            <a:pPr marL="457200" lvl="0" indent="0" algn="l" rtl="0">
              <a:lnSpc>
                <a:spcPct val="150000"/>
              </a:lnSpc>
              <a:spcBef>
                <a:spcPts val="0"/>
              </a:spcBef>
              <a:spcAft>
                <a:spcPts val="0"/>
              </a:spcAft>
              <a:buNone/>
            </a:pPr>
            <a:endParaRPr>
              <a:latin typeface="Open Sans"/>
              <a:ea typeface="Open Sans"/>
              <a:cs typeface="Open Sans"/>
              <a:sym typeface="Open Sans"/>
            </a:endParaRPr>
          </a:p>
          <a:p>
            <a:pPr marL="0" lvl="0" indent="0" algn="l" rtl="0">
              <a:lnSpc>
                <a:spcPct val="115000"/>
              </a:lnSpc>
              <a:spcBef>
                <a:spcPts val="0"/>
              </a:spcBef>
              <a:spcAft>
                <a:spcPts val="0"/>
              </a:spcAft>
              <a:buNone/>
            </a:pPr>
            <a:endParaRPr sz="1100">
              <a:solidFill>
                <a:schemeClr val="dk1"/>
              </a:solidFill>
            </a:endParaRPr>
          </a:p>
          <a:p>
            <a:pPr marL="0" lvl="0" indent="0" algn="l" rtl="0">
              <a:lnSpc>
                <a:spcPct val="115000"/>
              </a:lnSpc>
              <a:spcBef>
                <a:spcPts val="0"/>
              </a:spcBef>
              <a:spcAft>
                <a:spcPts val="0"/>
              </a:spcAft>
              <a:buNone/>
            </a:pPr>
            <a:r>
              <a:rPr lang="en" sz="900">
                <a:solidFill>
                  <a:schemeClr val="dk1"/>
                </a:solidFill>
              </a:rPr>
              <a:t> </a:t>
            </a:r>
            <a:endParaRPr sz="900">
              <a:solidFill>
                <a:schemeClr val="dk1"/>
              </a:solidFill>
            </a:endParaRPr>
          </a:p>
          <a:p>
            <a:pPr marL="0" lvl="0" indent="0" algn="l" rtl="0">
              <a:lnSpc>
                <a:spcPct val="150000"/>
              </a:lnSpc>
              <a:spcBef>
                <a:spcPts val="0"/>
              </a:spcBef>
              <a:spcAft>
                <a:spcPts val="0"/>
              </a:spcAft>
              <a:buNone/>
            </a:pPr>
            <a:endParaRPr>
              <a:latin typeface="Open Sans"/>
              <a:ea typeface="Open Sans"/>
              <a:cs typeface="Open Sans"/>
              <a:sym typeface="Open Sans"/>
            </a:endParaRPr>
          </a:p>
        </p:txBody>
      </p:sp>
      <p:pic>
        <p:nvPicPr>
          <p:cNvPr id="222" name="Google Shape;222;p35"/>
          <p:cNvPicPr preferRelativeResize="0"/>
          <p:nvPr/>
        </p:nvPicPr>
        <p:blipFill>
          <a:blip r:embed="rId4">
            <a:alphaModFix/>
          </a:blip>
          <a:stretch>
            <a:fillRect/>
          </a:stretch>
        </p:blipFill>
        <p:spPr>
          <a:xfrm>
            <a:off x="5987975" y="2049850"/>
            <a:ext cx="1312262" cy="944826"/>
          </a:xfrm>
          <a:prstGeom prst="rect">
            <a:avLst/>
          </a:prstGeom>
          <a:noFill/>
          <a:ln>
            <a:noFill/>
          </a:ln>
        </p:spPr>
      </p:pic>
      <p:pic>
        <p:nvPicPr>
          <p:cNvPr id="223" name="Google Shape;223;p35"/>
          <p:cNvPicPr preferRelativeResize="0"/>
          <p:nvPr/>
        </p:nvPicPr>
        <p:blipFill>
          <a:blip r:embed="rId5">
            <a:alphaModFix/>
          </a:blip>
          <a:stretch>
            <a:fillRect/>
          </a:stretch>
        </p:blipFill>
        <p:spPr>
          <a:xfrm rot="718566">
            <a:off x="7434843" y="2080254"/>
            <a:ext cx="1376142" cy="848717"/>
          </a:xfrm>
          <a:prstGeom prst="rect">
            <a:avLst/>
          </a:prstGeom>
          <a:noFill/>
          <a:ln>
            <a:noFill/>
          </a:ln>
        </p:spPr>
      </p:pic>
      <p:pic>
        <p:nvPicPr>
          <p:cNvPr id="224" name="Google Shape;224;p35"/>
          <p:cNvPicPr preferRelativeResize="0"/>
          <p:nvPr/>
        </p:nvPicPr>
        <p:blipFill>
          <a:blip r:embed="rId6">
            <a:alphaModFix/>
          </a:blip>
          <a:stretch>
            <a:fillRect/>
          </a:stretch>
        </p:blipFill>
        <p:spPr>
          <a:xfrm>
            <a:off x="6065850" y="3177550"/>
            <a:ext cx="2766450" cy="1233900"/>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36"/>
          <p:cNvSpPr txBox="1">
            <a:spLocks noGrp="1"/>
          </p:cNvSpPr>
          <p:nvPr>
            <p:ph type="title"/>
          </p:nvPr>
        </p:nvSpPr>
        <p:spPr>
          <a:xfrm>
            <a:off x="311700" y="315925"/>
            <a:ext cx="8520600" cy="13017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sz="3000"/>
              <a:t>Redcarpet Event Management </a:t>
            </a:r>
            <a:endParaRPr sz="3000"/>
          </a:p>
          <a:p>
            <a:pPr marL="0" lvl="0" indent="0" algn="l" rtl="0">
              <a:spcBef>
                <a:spcPts val="0"/>
              </a:spcBef>
              <a:spcAft>
                <a:spcPts val="0"/>
              </a:spcAft>
              <a:buNone/>
            </a:pPr>
            <a:r>
              <a:rPr lang="en" sz="2400"/>
              <a:t>Mohammad Rahman 1709543						 (HR and Marketing Executive)</a:t>
            </a:r>
            <a:endParaRPr sz="2400"/>
          </a:p>
        </p:txBody>
      </p:sp>
      <p:sp>
        <p:nvSpPr>
          <p:cNvPr id="230" name="Google Shape;230;p36"/>
          <p:cNvSpPr txBox="1">
            <a:spLocks noGrp="1"/>
          </p:cNvSpPr>
          <p:nvPr>
            <p:ph type="body" idx="1"/>
          </p:nvPr>
        </p:nvSpPr>
        <p:spPr>
          <a:xfrm>
            <a:off x="358950" y="1898700"/>
            <a:ext cx="5355900" cy="2068800"/>
          </a:xfrm>
          <a:prstGeom prst="rect">
            <a:avLst/>
          </a:prstGeom>
          <a:solidFill>
            <a:srgbClr val="F4CCCC"/>
          </a:solidFill>
        </p:spPr>
        <p:txBody>
          <a:bodyPr spcFirstLastPara="1" wrap="square" lIns="91425" tIns="91425" rIns="91425" bIns="91425" anchor="t" anchorCtr="0">
            <a:noAutofit/>
          </a:bodyPr>
          <a:lstStyle/>
          <a:p>
            <a:pPr marL="457200" lvl="0" indent="-317500" algn="just" rtl="0">
              <a:lnSpc>
                <a:spcPct val="115000"/>
              </a:lnSpc>
              <a:spcBef>
                <a:spcPts val="0"/>
              </a:spcBef>
              <a:spcAft>
                <a:spcPts val="0"/>
              </a:spcAft>
              <a:buSzPts val="1400"/>
              <a:buFont typeface="Arial"/>
              <a:buChar char="●"/>
            </a:pPr>
            <a:r>
              <a:rPr lang="en" sz="1400">
                <a:latin typeface="Arial"/>
                <a:ea typeface="Arial"/>
                <a:cs typeface="Arial"/>
                <a:sym typeface="Arial"/>
              </a:rPr>
              <a:t>Engage talented people. </a:t>
            </a:r>
            <a:endParaRPr sz="1400">
              <a:latin typeface="Arial"/>
              <a:ea typeface="Arial"/>
              <a:cs typeface="Arial"/>
              <a:sym typeface="Arial"/>
            </a:endParaRPr>
          </a:p>
          <a:p>
            <a:pPr marL="457200" lvl="0" indent="0" algn="just" rtl="0">
              <a:lnSpc>
                <a:spcPct val="115000"/>
              </a:lnSpc>
              <a:spcBef>
                <a:spcPts val="0"/>
              </a:spcBef>
              <a:spcAft>
                <a:spcPts val="0"/>
              </a:spcAft>
              <a:buNone/>
            </a:pPr>
            <a:endParaRPr sz="1400">
              <a:latin typeface="Arial"/>
              <a:ea typeface="Arial"/>
              <a:cs typeface="Arial"/>
              <a:sym typeface="Arial"/>
            </a:endParaRPr>
          </a:p>
          <a:p>
            <a:pPr marL="457200" lvl="0" indent="-317500" algn="just" rtl="0">
              <a:lnSpc>
                <a:spcPct val="115000"/>
              </a:lnSpc>
              <a:spcBef>
                <a:spcPts val="0"/>
              </a:spcBef>
              <a:spcAft>
                <a:spcPts val="0"/>
              </a:spcAft>
              <a:buSzPts val="1400"/>
              <a:buFont typeface="Arial"/>
              <a:buChar char="●"/>
            </a:pPr>
            <a:r>
              <a:rPr lang="en" sz="1400">
                <a:latin typeface="Arial"/>
                <a:ea typeface="Arial"/>
                <a:cs typeface="Arial"/>
                <a:sym typeface="Arial"/>
              </a:rPr>
              <a:t>Respond and outline the challenges of the future. </a:t>
            </a:r>
            <a:endParaRPr sz="1400">
              <a:latin typeface="Arial"/>
              <a:ea typeface="Arial"/>
              <a:cs typeface="Arial"/>
              <a:sym typeface="Arial"/>
            </a:endParaRPr>
          </a:p>
          <a:p>
            <a:pPr marL="457200" lvl="0" indent="0" algn="just" rtl="0">
              <a:lnSpc>
                <a:spcPct val="115000"/>
              </a:lnSpc>
              <a:spcBef>
                <a:spcPts val="0"/>
              </a:spcBef>
              <a:spcAft>
                <a:spcPts val="0"/>
              </a:spcAft>
              <a:buNone/>
            </a:pPr>
            <a:endParaRPr sz="1400">
              <a:latin typeface="Arial"/>
              <a:ea typeface="Arial"/>
              <a:cs typeface="Arial"/>
              <a:sym typeface="Arial"/>
            </a:endParaRPr>
          </a:p>
          <a:p>
            <a:pPr marL="457200" lvl="0" indent="-304800" algn="just" rtl="0">
              <a:lnSpc>
                <a:spcPct val="115000"/>
              </a:lnSpc>
              <a:spcBef>
                <a:spcPts val="0"/>
              </a:spcBef>
              <a:spcAft>
                <a:spcPts val="0"/>
              </a:spcAft>
              <a:buSzPts val="1200"/>
              <a:buFont typeface="Arial"/>
              <a:buChar char="●"/>
            </a:pPr>
            <a:r>
              <a:rPr lang="en" sz="1200">
                <a:latin typeface="Arial"/>
                <a:ea typeface="Arial"/>
                <a:cs typeface="Arial"/>
                <a:sym typeface="Arial"/>
              </a:rPr>
              <a:t>The employee should have the capacity to create competitive gain from the opportunities offered by changing markets. </a:t>
            </a:r>
            <a:endParaRPr sz="1200">
              <a:latin typeface="Arial"/>
              <a:ea typeface="Arial"/>
              <a:cs typeface="Arial"/>
              <a:sym typeface="Arial"/>
            </a:endParaRPr>
          </a:p>
          <a:p>
            <a:pPr marL="457200" lvl="0" indent="0" algn="just" rtl="0">
              <a:lnSpc>
                <a:spcPct val="115000"/>
              </a:lnSpc>
              <a:spcBef>
                <a:spcPts val="0"/>
              </a:spcBef>
              <a:spcAft>
                <a:spcPts val="0"/>
              </a:spcAft>
              <a:buNone/>
            </a:pPr>
            <a:endParaRPr sz="1400">
              <a:latin typeface="Arial"/>
              <a:ea typeface="Arial"/>
              <a:cs typeface="Arial"/>
              <a:sym typeface="Arial"/>
            </a:endParaRPr>
          </a:p>
          <a:p>
            <a:pPr marL="0" lvl="0" indent="0" algn="just" rtl="0">
              <a:lnSpc>
                <a:spcPct val="115000"/>
              </a:lnSpc>
              <a:spcBef>
                <a:spcPts val="0"/>
              </a:spcBef>
              <a:spcAft>
                <a:spcPts val="0"/>
              </a:spcAft>
              <a:buNone/>
            </a:pPr>
            <a:endParaRPr sz="1400">
              <a:latin typeface="Arial"/>
              <a:ea typeface="Arial"/>
              <a:cs typeface="Arial"/>
              <a:sym typeface="Arial"/>
            </a:endParaRPr>
          </a:p>
          <a:p>
            <a:pPr marL="0" lvl="0" indent="0" algn="l" rtl="0">
              <a:spcBef>
                <a:spcPts val="0"/>
              </a:spcBef>
              <a:spcAft>
                <a:spcPts val="1600"/>
              </a:spcAft>
              <a:buNone/>
            </a:pPr>
            <a:endParaRPr>
              <a:latin typeface="Arial"/>
              <a:ea typeface="Arial"/>
              <a:cs typeface="Arial"/>
              <a:sym typeface="Arial"/>
            </a:endParaRPr>
          </a:p>
        </p:txBody>
      </p:sp>
      <p:pic>
        <p:nvPicPr>
          <p:cNvPr id="231" name="Google Shape;231;p36"/>
          <p:cNvPicPr preferRelativeResize="0"/>
          <p:nvPr/>
        </p:nvPicPr>
        <p:blipFill>
          <a:blip r:embed="rId3">
            <a:alphaModFix/>
          </a:blip>
          <a:stretch>
            <a:fillRect/>
          </a:stretch>
        </p:blipFill>
        <p:spPr>
          <a:xfrm>
            <a:off x="7573200" y="391025"/>
            <a:ext cx="1164652" cy="704751"/>
          </a:xfrm>
          <a:prstGeom prst="rect">
            <a:avLst/>
          </a:prstGeom>
          <a:noFill/>
          <a:ln>
            <a:noFill/>
          </a:ln>
        </p:spPr>
      </p:pic>
      <p:pic>
        <p:nvPicPr>
          <p:cNvPr id="232" name="Google Shape;232;p36"/>
          <p:cNvPicPr preferRelativeResize="0"/>
          <p:nvPr/>
        </p:nvPicPr>
        <p:blipFill>
          <a:blip r:embed="rId4">
            <a:alphaModFix/>
          </a:blip>
          <a:stretch>
            <a:fillRect/>
          </a:stretch>
        </p:blipFill>
        <p:spPr>
          <a:xfrm>
            <a:off x="7292550" y="1898700"/>
            <a:ext cx="1164653" cy="796275"/>
          </a:xfrm>
          <a:prstGeom prst="rect">
            <a:avLst/>
          </a:prstGeom>
          <a:noFill/>
          <a:ln>
            <a:noFill/>
          </a:ln>
        </p:spPr>
      </p:pic>
      <p:pic>
        <p:nvPicPr>
          <p:cNvPr id="233" name="Google Shape;233;p36"/>
          <p:cNvPicPr preferRelativeResize="0"/>
          <p:nvPr/>
        </p:nvPicPr>
        <p:blipFill>
          <a:blip r:embed="rId5">
            <a:alphaModFix/>
          </a:blip>
          <a:stretch>
            <a:fillRect/>
          </a:stretch>
        </p:blipFill>
        <p:spPr>
          <a:xfrm>
            <a:off x="5960538" y="1910888"/>
            <a:ext cx="1086300" cy="871575"/>
          </a:xfrm>
          <a:prstGeom prst="rect">
            <a:avLst/>
          </a:prstGeom>
          <a:noFill/>
          <a:ln>
            <a:noFill/>
          </a:ln>
        </p:spPr>
      </p:pic>
      <p:sp>
        <p:nvSpPr>
          <p:cNvPr id="234" name="Google Shape;234;p36"/>
          <p:cNvSpPr txBox="1"/>
          <p:nvPr/>
        </p:nvSpPr>
        <p:spPr>
          <a:xfrm>
            <a:off x="481750" y="3476400"/>
            <a:ext cx="4647600" cy="491100"/>
          </a:xfrm>
          <a:prstGeom prst="rect">
            <a:avLst/>
          </a:prstGeom>
          <a:noFill/>
          <a:ln>
            <a:noFill/>
          </a:ln>
        </p:spPr>
        <p:txBody>
          <a:bodyPr spcFirstLastPara="1" wrap="square" lIns="91425" tIns="91425" rIns="91425" bIns="91425" anchor="ctr" anchorCtr="0">
            <a:noAutofit/>
          </a:bodyPr>
          <a:lstStyle/>
          <a:p>
            <a:pPr marL="457200" lvl="0" indent="-298450" algn="just" rtl="0">
              <a:lnSpc>
                <a:spcPct val="115000"/>
              </a:lnSpc>
              <a:spcBef>
                <a:spcPts val="0"/>
              </a:spcBef>
              <a:spcAft>
                <a:spcPts val="0"/>
              </a:spcAft>
              <a:buClr>
                <a:schemeClr val="dk1"/>
              </a:buClr>
              <a:buSzPts val="1100"/>
              <a:buChar char="●"/>
            </a:pPr>
            <a:r>
              <a:rPr lang="en" sz="1100" b="1">
                <a:solidFill>
                  <a:schemeClr val="dk1"/>
                </a:solidFill>
              </a:rPr>
              <a:t>CSR – HR = PR (Corporate social responsibility  less human resource is equal to public relation. </a:t>
            </a:r>
            <a:endParaRPr sz="1100" b="1">
              <a:solidFill>
                <a:schemeClr val="dk1"/>
              </a:solidFill>
            </a:endParaRPr>
          </a:p>
        </p:txBody>
      </p:sp>
      <p:sp>
        <p:nvSpPr>
          <p:cNvPr id="235" name="Google Shape;235;p36"/>
          <p:cNvSpPr txBox="1"/>
          <p:nvPr/>
        </p:nvSpPr>
        <p:spPr>
          <a:xfrm>
            <a:off x="358950" y="4059475"/>
            <a:ext cx="5308800" cy="616500"/>
          </a:xfrm>
          <a:prstGeom prst="rect">
            <a:avLst/>
          </a:prstGeom>
          <a:noFill/>
          <a:ln>
            <a:noFill/>
          </a:ln>
        </p:spPr>
        <p:txBody>
          <a:bodyPr spcFirstLastPara="1" wrap="square" lIns="91425" tIns="91425" rIns="91425" bIns="91425" anchor="ctr" anchorCtr="0">
            <a:noAutofit/>
          </a:bodyPr>
          <a:lstStyle/>
          <a:p>
            <a:pPr marL="0" lvl="0" indent="0" algn="just" rtl="0">
              <a:lnSpc>
                <a:spcPct val="115000"/>
              </a:lnSpc>
              <a:spcBef>
                <a:spcPts val="0"/>
              </a:spcBef>
              <a:spcAft>
                <a:spcPts val="0"/>
              </a:spcAft>
              <a:buNone/>
            </a:pPr>
            <a:r>
              <a:rPr lang="en" sz="1000"/>
              <a:t>Training,engagement, communication, Public relation where sustainability meets with the human resource function.</a:t>
            </a:r>
            <a:endParaRPr sz="1000"/>
          </a:p>
        </p:txBody>
      </p:sp>
      <p:pic>
        <p:nvPicPr>
          <p:cNvPr id="236" name="Google Shape;236;p36"/>
          <p:cNvPicPr preferRelativeResize="0"/>
          <p:nvPr/>
        </p:nvPicPr>
        <p:blipFill>
          <a:blip r:embed="rId6">
            <a:alphaModFix/>
          </a:blip>
          <a:stretch>
            <a:fillRect/>
          </a:stretch>
        </p:blipFill>
        <p:spPr>
          <a:xfrm>
            <a:off x="5936990" y="3075750"/>
            <a:ext cx="1086300" cy="983750"/>
          </a:xfrm>
          <a:prstGeom prst="rect">
            <a:avLst/>
          </a:prstGeom>
          <a:noFill/>
          <a:ln>
            <a:noFill/>
          </a:ln>
        </p:spPr>
      </p:pic>
      <p:pic>
        <p:nvPicPr>
          <p:cNvPr id="237" name="Google Shape;237;p36"/>
          <p:cNvPicPr preferRelativeResize="0"/>
          <p:nvPr/>
        </p:nvPicPr>
        <p:blipFill>
          <a:blip r:embed="rId7">
            <a:alphaModFix/>
          </a:blip>
          <a:stretch>
            <a:fillRect/>
          </a:stretch>
        </p:blipFill>
        <p:spPr>
          <a:xfrm>
            <a:off x="7186550" y="2729975"/>
            <a:ext cx="1551300" cy="1329525"/>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37"/>
          <p:cNvSpPr txBox="1">
            <a:spLocks noGrp="1"/>
          </p:cNvSpPr>
          <p:nvPr>
            <p:ph type="title"/>
          </p:nvPr>
        </p:nvSpPr>
        <p:spPr>
          <a:xfrm>
            <a:off x="311700" y="226700"/>
            <a:ext cx="8520600" cy="12468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sz="3000"/>
              <a:t>Redcarpet Event Management</a:t>
            </a:r>
            <a:endParaRPr sz="3000"/>
          </a:p>
          <a:p>
            <a:pPr marL="0" lvl="0" indent="0" algn="l" rtl="0">
              <a:spcBef>
                <a:spcPts val="0"/>
              </a:spcBef>
              <a:spcAft>
                <a:spcPts val="0"/>
              </a:spcAft>
              <a:buNone/>
            </a:pPr>
            <a:r>
              <a:rPr lang="en" sz="2400"/>
              <a:t>Mohammad Rahman 1709543 						(HR and Marketing Executive)</a:t>
            </a:r>
            <a:endParaRPr sz="2400"/>
          </a:p>
        </p:txBody>
      </p:sp>
      <p:sp>
        <p:nvSpPr>
          <p:cNvPr id="243" name="Google Shape;243;p37"/>
          <p:cNvSpPr txBox="1">
            <a:spLocks noGrp="1"/>
          </p:cNvSpPr>
          <p:nvPr>
            <p:ph type="body" idx="1"/>
          </p:nvPr>
        </p:nvSpPr>
        <p:spPr>
          <a:xfrm>
            <a:off x="387250" y="1963775"/>
            <a:ext cx="2682900" cy="15879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None/>
            </a:pPr>
            <a:r>
              <a:rPr lang="en" sz="1200" b="1">
                <a:latin typeface="Arial"/>
                <a:ea typeface="Arial"/>
                <a:cs typeface="Arial"/>
                <a:sym typeface="Arial"/>
              </a:rPr>
              <a:t>Different concepts of marketing:</a:t>
            </a:r>
            <a:r>
              <a:rPr lang="en" sz="1200">
                <a:latin typeface="Arial"/>
                <a:ea typeface="Arial"/>
                <a:cs typeface="Arial"/>
                <a:sym typeface="Arial"/>
              </a:rPr>
              <a:t> </a:t>
            </a:r>
            <a:endParaRPr sz="1200">
              <a:latin typeface="Arial"/>
              <a:ea typeface="Arial"/>
              <a:cs typeface="Arial"/>
              <a:sym typeface="Arial"/>
            </a:endParaRPr>
          </a:p>
          <a:p>
            <a:pPr marL="457200" lvl="0" indent="-304800" algn="l" rtl="0">
              <a:spcBef>
                <a:spcPts val="1600"/>
              </a:spcBef>
              <a:spcAft>
                <a:spcPts val="0"/>
              </a:spcAft>
              <a:buSzPts val="1200"/>
              <a:buFont typeface="Arial"/>
              <a:buChar char="●"/>
            </a:pPr>
            <a:r>
              <a:rPr lang="en" sz="1200">
                <a:latin typeface="Arial"/>
                <a:ea typeface="Arial"/>
                <a:cs typeface="Arial"/>
                <a:sym typeface="Arial"/>
              </a:rPr>
              <a:t>Sales-oriented marketing</a:t>
            </a:r>
            <a:endParaRPr sz="1200">
              <a:latin typeface="Arial"/>
              <a:ea typeface="Arial"/>
              <a:cs typeface="Arial"/>
              <a:sym typeface="Arial"/>
            </a:endParaRPr>
          </a:p>
          <a:p>
            <a:pPr marL="457200" lvl="0" indent="-304800" algn="l" rtl="0">
              <a:spcBef>
                <a:spcPts val="0"/>
              </a:spcBef>
              <a:spcAft>
                <a:spcPts val="0"/>
              </a:spcAft>
              <a:buSzPts val="1200"/>
              <a:buFont typeface="Arial"/>
              <a:buChar char="●"/>
            </a:pPr>
            <a:r>
              <a:rPr lang="en" sz="1200">
                <a:latin typeface="Arial"/>
                <a:ea typeface="Arial"/>
                <a:cs typeface="Arial"/>
                <a:sym typeface="Arial"/>
              </a:rPr>
              <a:t>Customer oriented and</a:t>
            </a:r>
            <a:endParaRPr sz="1200">
              <a:latin typeface="Arial"/>
              <a:ea typeface="Arial"/>
              <a:cs typeface="Arial"/>
              <a:sym typeface="Arial"/>
            </a:endParaRPr>
          </a:p>
          <a:p>
            <a:pPr marL="457200" lvl="0" indent="-304800" algn="l" rtl="0">
              <a:spcBef>
                <a:spcPts val="0"/>
              </a:spcBef>
              <a:spcAft>
                <a:spcPts val="0"/>
              </a:spcAft>
              <a:buSzPts val="1200"/>
              <a:buFont typeface="Arial"/>
              <a:buChar char="●"/>
            </a:pPr>
            <a:r>
              <a:rPr lang="en" sz="1200">
                <a:latin typeface="Arial"/>
                <a:ea typeface="Arial"/>
                <a:cs typeface="Arial"/>
                <a:sym typeface="Arial"/>
              </a:rPr>
              <a:t>Innovating marketing</a:t>
            </a:r>
            <a:endParaRPr sz="1200">
              <a:latin typeface="Arial"/>
              <a:ea typeface="Arial"/>
              <a:cs typeface="Arial"/>
              <a:sym typeface="Arial"/>
            </a:endParaRPr>
          </a:p>
          <a:p>
            <a:pPr marL="457200" lvl="0" indent="-304800" algn="l" rtl="0">
              <a:spcBef>
                <a:spcPts val="0"/>
              </a:spcBef>
              <a:spcAft>
                <a:spcPts val="0"/>
              </a:spcAft>
              <a:buSzPts val="1200"/>
              <a:buFont typeface="Arial"/>
              <a:buChar char="●"/>
            </a:pPr>
            <a:r>
              <a:rPr lang="en" sz="1200">
                <a:latin typeface="Arial"/>
                <a:ea typeface="Arial"/>
                <a:cs typeface="Arial"/>
                <a:sym typeface="Arial"/>
              </a:rPr>
              <a:t>Societal marketing concept </a:t>
            </a:r>
            <a:endParaRPr sz="1200">
              <a:latin typeface="Arial"/>
              <a:ea typeface="Arial"/>
              <a:cs typeface="Arial"/>
              <a:sym typeface="Arial"/>
            </a:endParaRPr>
          </a:p>
          <a:p>
            <a:pPr marL="0" lvl="0" indent="0" algn="l" rtl="0">
              <a:spcBef>
                <a:spcPts val="1600"/>
              </a:spcBef>
              <a:spcAft>
                <a:spcPts val="0"/>
              </a:spcAft>
              <a:buNone/>
            </a:pPr>
            <a:endParaRPr sz="1200">
              <a:latin typeface="Arial"/>
              <a:ea typeface="Arial"/>
              <a:cs typeface="Arial"/>
              <a:sym typeface="Arial"/>
            </a:endParaRPr>
          </a:p>
          <a:p>
            <a:pPr marL="0" lvl="0" indent="0" algn="l" rtl="0">
              <a:spcBef>
                <a:spcPts val="1600"/>
              </a:spcBef>
              <a:spcAft>
                <a:spcPts val="1600"/>
              </a:spcAft>
              <a:buNone/>
            </a:pPr>
            <a:endParaRPr sz="1400"/>
          </a:p>
        </p:txBody>
      </p:sp>
      <p:pic>
        <p:nvPicPr>
          <p:cNvPr id="244" name="Google Shape;244;p37"/>
          <p:cNvPicPr preferRelativeResize="0"/>
          <p:nvPr/>
        </p:nvPicPr>
        <p:blipFill>
          <a:blip r:embed="rId3">
            <a:alphaModFix/>
          </a:blip>
          <a:stretch>
            <a:fillRect/>
          </a:stretch>
        </p:blipFill>
        <p:spPr>
          <a:xfrm>
            <a:off x="7594800" y="321575"/>
            <a:ext cx="1134576" cy="726951"/>
          </a:xfrm>
          <a:prstGeom prst="rect">
            <a:avLst/>
          </a:prstGeom>
          <a:noFill/>
          <a:ln>
            <a:noFill/>
          </a:ln>
        </p:spPr>
      </p:pic>
      <p:pic>
        <p:nvPicPr>
          <p:cNvPr id="245" name="Google Shape;245;p37"/>
          <p:cNvPicPr preferRelativeResize="0"/>
          <p:nvPr/>
        </p:nvPicPr>
        <p:blipFill>
          <a:blip r:embed="rId4">
            <a:alphaModFix/>
          </a:blip>
          <a:stretch>
            <a:fillRect/>
          </a:stretch>
        </p:blipFill>
        <p:spPr>
          <a:xfrm>
            <a:off x="3374500" y="1963775"/>
            <a:ext cx="1965223" cy="1587900"/>
          </a:xfrm>
          <a:prstGeom prst="rect">
            <a:avLst/>
          </a:prstGeom>
          <a:noFill/>
          <a:ln>
            <a:noFill/>
          </a:ln>
        </p:spPr>
      </p:pic>
      <p:pic>
        <p:nvPicPr>
          <p:cNvPr id="246" name="Google Shape;246;p37"/>
          <p:cNvPicPr preferRelativeResize="0"/>
          <p:nvPr/>
        </p:nvPicPr>
        <p:blipFill>
          <a:blip r:embed="rId5">
            <a:alphaModFix/>
          </a:blip>
          <a:stretch>
            <a:fillRect/>
          </a:stretch>
        </p:blipFill>
        <p:spPr>
          <a:xfrm>
            <a:off x="5644075" y="1794200"/>
            <a:ext cx="3085300" cy="1833175"/>
          </a:xfrm>
          <a:prstGeom prst="rect">
            <a:avLst/>
          </a:prstGeom>
          <a:noFill/>
          <a:ln>
            <a:noFill/>
          </a:ln>
        </p:spPr>
      </p:pic>
      <p:sp>
        <p:nvSpPr>
          <p:cNvPr id="247" name="Google Shape;247;p37"/>
          <p:cNvSpPr txBox="1"/>
          <p:nvPr/>
        </p:nvSpPr>
        <p:spPr>
          <a:xfrm>
            <a:off x="425075" y="3891875"/>
            <a:ext cx="7386900" cy="632700"/>
          </a:xfrm>
          <a:prstGeom prst="rect">
            <a:avLst/>
          </a:prstGeom>
          <a:noFill/>
          <a:ln>
            <a:noFill/>
          </a:ln>
        </p:spPr>
        <p:txBody>
          <a:bodyPr spcFirstLastPara="1" wrap="square" lIns="91425" tIns="91425" rIns="91425" bIns="91425" anchor="ctr" anchorCtr="0">
            <a:noAutofit/>
          </a:bodyPr>
          <a:lstStyle/>
          <a:p>
            <a:pPr marL="0" lvl="0" indent="0" algn="just" rtl="0">
              <a:lnSpc>
                <a:spcPct val="150000"/>
              </a:lnSpc>
              <a:spcBef>
                <a:spcPts val="0"/>
              </a:spcBef>
              <a:spcAft>
                <a:spcPts val="0"/>
              </a:spcAft>
              <a:buNone/>
            </a:pPr>
            <a:r>
              <a:rPr lang="en" sz="1200">
                <a:solidFill>
                  <a:srgbClr val="4A86E8"/>
                </a:solidFill>
              </a:rPr>
              <a:t>The societal marketing methodology tends to balance the recreation of business profits with consumer requirements and society's best welfares and interest.</a:t>
            </a:r>
            <a:endParaRPr sz="1200">
              <a:solidFill>
                <a:srgbClr val="4A86E8"/>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sp>
        <p:nvSpPr>
          <p:cNvPr id="252" name="Google Shape;252;p38"/>
          <p:cNvSpPr txBox="1">
            <a:spLocks noGrp="1"/>
          </p:cNvSpPr>
          <p:nvPr>
            <p:ph type="title"/>
          </p:nvPr>
        </p:nvSpPr>
        <p:spPr>
          <a:xfrm>
            <a:off x="311700" y="315925"/>
            <a:ext cx="8520600" cy="12195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sz="3000"/>
              <a:t>Redcarpet Event Management</a:t>
            </a:r>
            <a:endParaRPr sz="3000"/>
          </a:p>
          <a:p>
            <a:pPr marL="0" lvl="0" indent="0" algn="l" rtl="0">
              <a:spcBef>
                <a:spcPts val="0"/>
              </a:spcBef>
              <a:spcAft>
                <a:spcPts val="0"/>
              </a:spcAft>
              <a:buNone/>
            </a:pPr>
            <a:r>
              <a:rPr lang="en" sz="2400"/>
              <a:t>Mohammad Rahman 1709543						 (HR and Marketing Executive)</a:t>
            </a:r>
            <a:endParaRPr sz="2400"/>
          </a:p>
        </p:txBody>
      </p:sp>
      <p:sp>
        <p:nvSpPr>
          <p:cNvPr id="253" name="Google Shape;253;p38"/>
          <p:cNvSpPr txBox="1">
            <a:spLocks noGrp="1"/>
          </p:cNvSpPr>
          <p:nvPr>
            <p:ph type="body" idx="1"/>
          </p:nvPr>
        </p:nvSpPr>
        <p:spPr>
          <a:xfrm>
            <a:off x="349525" y="1879800"/>
            <a:ext cx="4950000" cy="2182200"/>
          </a:xfrm>
          <a:prstGeom prst="rect">
            <a:avLst/>
          </a:prstGeom>
          <a:solidFill>
            <a:srgbClr val="F4CCCC"/>
          </a:solidFill>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400" b="1">
                <a:latin typeface="Arial"/>
                <a:ea typeface="Arial"/>
                <a:cs typeface="Arial"/>
                <a:sym typeface="Arial"/>
              </a:rPr>
              <a:t>For effective marketing and be sustainable in business</a:t>
            </a:r>
            <a:endParaRPr sz="1400" b="1">
              <a:latin typeface="Arial"/>
              <a:ea typeface="Arial"/>
              <a:cs typeface="Arial"/>
              <a:sym typeface="Arial"/>
            </a:endParaRPr>
          </a:p>
          <a:p>
            <a:pPr marL="0" lvl="0" indent="0" algn="just" rtl="0">
              <a:lnSpc>
                <a:spcPct val="150000"/>
              </a:lnSpc>
              <a:spcBef>
                <a:spcPts val="0"/>
              </a:spcBef>
              <a:spcAft>
                <a:spcPts val="0"/>
              </a:spcAft>
              <a:buNone/>
            </a:pPr>
            <a:endParaRPr sz="1400" b="1">
              <a:latin typeface="Arial"/>
              <a:ea typeface="Arial"/>
              <a:cs typeface="Arial"/>
              <a:sym typeface="Arial"/>
            </a:endParaRPr>
          </a:p>
          <a:p>
            <a:pPr marL="457200" lvl="0" indent="-317500" algn="just" rtl="0">
              <a:lnSpc>
                <a:spcPct val="150000"/>
              </a:lnSpc>
              <a:spcBef>
                <a:spcPts val="0"/>
              </a:spcBef>
              <a:spcAft>
                <a:spcPts val="0"/>
              </a:spcAft>
              <a:buSzPts val="1400"/>
              <a:buFont typeface="Arial"/>
              <a:buChar char="●"/>
            </a:pPr>
            <a:r>
              <a:rPr lang="en" sz="1400">
                <a:latin typeface="Arial"/>
                <a:ea typeface="Arial"/>
                <a:cs typeface="Arial"/>
                <a:sym typeface="Arial"/>
              </a:rPr>
              <a:t>we make relationship </a:t>
            </a:r>
            <a:endParaRPr sz="1400">
              <a:latin typeface="Arial"/>
              <a:ea typeface="Arial"/>
              <a:cs typeface="Arial"/>
              <a:sym typeface="Arial"/>
            </a:endParaRPr>
          </a:p>
          <a:p>
            <a:pPr marL="457200" lvl="0" indent="-317500" algn="just" rtl="0">
              <a:lnSpc>
                <a:spcPct val="150000"/>
              </a:lnSpc>
              <a:spcBef>
                <a:spcPts val="0"/>
              </a:spcBef>
              <a:spcAft>
                <a:spcPts val="0"/>
              </a:spcAft>
              <a:buSzPts val="1400"/>
              <a:buFont typeface="Arial"/>
              <a:buChar char="●"/>
            </a:pPr>
            <a:r>
              <a:rPr lang="en" sz="1400">
                <a:latin typeface="Arial"/>
                <a:ea typeface="Arial"/>
                <a:cs typeface="Arial"/>
                <a:sym typeface="Arial"/>
              </a:rPr>
              <a:t>Implement and exercising  social marketing concept</a:t>
            </a:r>
            <a:endParaRPr sz="1400">
              <a:latin typeface="Arial"/>
              <a:ea typeface="Arial"/>
              <a:cs typeface="Arial"/>
              <a:sym typeface="Arial"/>
            </a:endParaRPr>
          </a:p>
          <a:p>
            <a:pPr marL="457200" lvl="0" indent="-317500" algn="just" rtl="0">
              <a:lnSpc>
                <a:spcPct val="150000"/>
              </a:lnSpc>
              <a:spcBef>
                <a:spcPts val="0"/>
              </a:spcBef>
              <a:spcAft>
                <a:spcPts val="0"/>
              </a:spcAft>
              <a:buSzPts val="1400"/>
              <a:buFont typeface="Arial"/>
              <a:buChar char="●"/>
            </a:pPr>
            <a:r>
              <a:rPr lang="en" sz="1400">
                <a:latin typeface="Arial"/>
                <a:ea typeface="Arial"/>
                <a:cs typeface="Arial"/>
                <a:sym typeface="Arial"/>
              </a:rPr>
              <a:t>Introduce Promotional strategies </a:t>
            </a:r>
            <a:endParaRPr sz="1400">
              <a:latin typeface="Arial"/>
              <a:ea typeface="Arial"/>
              <a:cs typeface="Arial"/>
              <a:sym typeface="Arial"/>
            </a:endParaRPr>
          </a:p>
          <a:p>
            <a:pPr marL="457200" lvl="0" indent="-317500" algn="just" rtl="0">
              <a:lnSpc>
                <a:spcPct val="150000"/>
              </a:lnSpc>
              <a:spcBef>
                <a:spcPts val="0"/>
              </a:spcBef>
              <a:spcAft>
                <a:spcPts val="0"/>
              </a:spcAft>
              <a:buSzPts val="1400"/>
              <a:buFont typeface="Arial"/>
              <a:buChar char="●"/>
            </a:pPr>
            <a:r>
              <a:rPr lang="en" sz="1400">
                <a:latin typeface="Arial"/>
                <a:ea typeface="Arial"/>
                <a:cs typeface="Arial"/>
                <a:sym typeface="Arial"/>
              </a:rPr>
              <a:t>Advertising.</a:t>
            </a:r>
            <a:endParaRPr sz="1400">
              <a:latin typeface="Arial"/>
              <a:ea typeface="Arial"/>
              <a:cs typeface="Arial"/>
              <a:sym typeface="Arial"/>
            </a:endParaRPr>
          </a:p>
          <a:p>
            <a:pPr marL="457200" lvl="0" indent="0" algn="just" rtl="0">
              <a:lnSpc>
                <a:spcPct val="150000"/>
              </a:lnSpc>
              <a:spcBef>
                <a:spcPts val="0"/>
              </a:spcBef>
              <a:spcAft>
                <a:spcPts val="0"/>
              </a:spcAft>
              <a:buNone/>
            </a:pPr>
            <a:endParaRPr sz="1400"/>
          </a:p>
          <a:p>
            <a:pPr marL="457200" lvl="0" indent="0" algn="just" rtl="0">
              <a:lnSpc>
                <a:spcPct val="150000"/>
              </a:lnSpc>
              <a:spcBef>
                <a:spcPts val="0"/>
              </a:spcBef>
              <a:spcAft>
                <a:spcPts val="0"/>
              </a:spcAft>
              <a:buNone/>
            </a:pPr>
            <a:r>
              <a:rPr lang="en" sz="1400"/>
              <a:t> </a:t>
            </a:r>
            <a:endParaRPr sz="1400"/>
          </a:p>
          <a:p>
            <a:pPr marL="457200" lvl="0" indent="0" algn="just" rtl="0">
              <a:lnSpc>
                <a:spcPct val="150000"/>
              </a:lnSpc>
              <a:spcBef>
                <a:spcPts val="0"/>
              </a:spcBef>
              <a:spcAft>
                <a:spcPts val="0"/>
              </a:spcAft>
              <a:buNone/>
            </a:pPr>
            <a:endParaRPr sz="1400"/>
          </a:p>
          <a:p>
            <a:pPr marL="0" lvl="0" indent="0" algn="just" rtl="0">
              <a:lnSpc>
                <a:spcPct val="150000"/>
              </a:lnSpc>
              <a:spcBef>
                <a:spcPts val="0"/>
              </a:spcBef>
              <a:spcAft>
                <a:spcPts val="0"/>
              </a:spcAft>
              <a:buNone/>
            </a:pPr>
            <a:endParaRPr sz="800"/>
          </a:p>
          <a:p>
            <a:pPr marL="457200" lvl="0" indent="0" algn="just" rtl="0">
              <a:lnSpc>
                <a:spcPct val="150000"/>
              </a:lnSpc>
              <a:spcBef>
                <a:spcPts val="0"/>
              </a:spcBef>
              <a:spcAft>
                <a:spcPts val="0"/>
              </a:spcAft>
              <a:buNone/>
            </a:pPr>
            <a:endParaRPr sz="1400"/>
          </a:p>
          <a:p>
            <a:pPr marL="0" lvl="0" indent="0" algn="l" rtl="0">
              <a:spcBef>
                <a:spcPts val="0"/>
              </a:spcBef>
              <a:spcAft>
                <a:spcPts val="1600"/>
              </a:spcAft>
              <a:buNone/>
            </a:pPr>
            <a:endParaRPr sz="1200"/>
          </a:p>
        </p:txBody>
      </p:sp>
      <p:pic>
        <p:nvPicPr>
          <p:cNvPr id="254" name="Google Shape;254;p38"/>
          <p:cNvPicPr preferRelativeResize="0"/>
          <p:nvPr/>
        </p:nvPicPr>
        <p:blipFill>
          <a:blip r:embed="rId3">
            <a:alphaModFix/>
          </a:blip>
          <a:stretch>
            <a:fillRect/>
          </a:stretch>
        </p:blipFill>
        <p:spPr>
          <a:xfrm>
            <a:off x="7585375" y="429750"/>
            <a:ext cx="1161900" cy="618774"/>
          </a:xfrm>
          <a:prstGeom prst="rect">
            <a:avLst/>
          </a:prstGeom>
          <a:noFill/>
          <a:ln>
            <a:noFill/>
          </a:ln>
        </p:spPr>
      </p:pic>
      <p:pic>
        <p:nvPicPr>
          <p:cNvPr id="255" name="Google Shape;255;p38"/>
          <p:cNvPicPr preferRelativeResize="0"/>
          <p:nvPr/>
        </p:nvPicPr>
        <p:blipFill>
          <a:blip r:embed="rId4">
            <a:alphaModFix/>
          </a:blip>
          <a:stretch>
            <a:fillRect/>
          </a:stretch>
        </p:blipFill>
        <p:spPr>
          <a:xfrm>
            <a:off x="8081177" y="1872838"/>
            <a:ext cx="707225" cy="707225"/>
          </a:xfrm>
          <a:prstGeom prst="rect">
            <a:avLst/>
          </a:prstGeom>
          <a:noFill/>
          <a:ln>
            <a:noFill/>
          </a:ln>
        </p:spPr>
      </p:pic>
      <p:pic>
        <p:nvPicPr>
          <p:cNvPr id="256" name="Google Shape;256;p38"/>
          <p:cNvPicPr preferRelativeResize="0"/>
          <p:nvPr/>
        </p:nvPicPr>
        <p:blipFill>
          <a:blip r:embed="rId5">
            <a:alphaModFix/>
          </a:blip>
          <a:stretch>
            <a:fillRect/>
          </a:stretch>
        </p:blipFill>
        <p:spPr>
          <a:xfrm>
            <a:off x="6311803" y="2781088"/>
            <a:ext cx="1972600" cy="693325"/>
          </a:xfrm>
          <a:prstGeom prst="rect">
            <a:avLst/>
          </a:prstGeom>
          <a:noFill/>
          <a:ln>
            <a:noFill/>
          </a:ln>
        </p:spPr>
      </p:pic>
      <p:pic>
        <p:nvPicPr>
          <p:cNvPr id="257" name="Google Shape;257;p38"/>
          <p:cNvPicPr preferRelativeResize="0"/>
          <p:nvPr/>
        </p:nvPicPr>
        <p:blipFill>
          <a:blip r:embed="rId6">
            <a:alphaModFix/>
          </a:blip>
          <a:stretch>
            <a:fillRect/>
          </a:stretch>
        </p:blipFill>
        <p:spPr>
          <a:xfrm>
            <a:off x="5830023" y="1879800"/>
            <a:ext cx="2010400" cy="763900"/>
          </a:xfrm>
          <a:prstGeom prst="rect">
            <a:avLst/>
          </a:prstGeom>
          <a:noFill/>
          <a:ln>
            <a:noFill/>
          </a:ln>
        </p:spPr>
      </p:pic>
      <p:pic>
        <p:nvPicPr>
          <p:cNvPr id="258" name="Google Shape;258;p38"/>
          <p:cNvPicPr preferRelativeResize="0"/>
          <p:nvPr/>
        </p:nvPicPr>
        <p:blipFill>
          <a:blip r:embed="rId7">
            <a:alphaModFix/>
          </a:blip>
          <a:stretch>
            <a:fillRect/>
          </a:stretch>
        </p:blipFill>
        <p:spPr>
          <a:xfrm>
            <a:off x="7716500" y="3675450"/>
            <a:ext cx="1041875" cy="763900"/>
          </a:xfrm>
          <a:prstGeom prst="rect">
            <a:avLst/>
          </a:prstGeom>
          <a:noFill/>
          <a:ln>
            <a:noFill/>
          </a:ln>
        </p:spPr>
      </p:pic>
      <p:pic>
        <p:nvPicPr>
          <p:cNvPr id="259" name="Google Shape;259;p38"/>
          <p:cNvPicPr preferRelativeResize="0"/>
          <p:nvPr/>
        </p:nvPicPr>
        <p:blipFill>
          <a:blip r:embed="rId8">
            <a:alphaModFix/>
          </a:blip>
          <a:stretch>
            <a:fillRect/>
          </a:stretch>
        </p:blipFill>
        <p:spPr>
          <a:xfrm>
            <a:off x="5830025" y="3675425"/>
            <a:ext cx="1355977" cy="763900"/>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63"/>
        <p:cNvGrpSpPr/>
        <p:nvPr/>
      </p:nvGrpSpPr>
      <p:grpSpPr>
        <a:xfrm>
          <a:off x="0" y="0"/>
          <a:ext cx="0" cy="0"/>
          <a:chOff x="0" y="0"/>
          <a:chExt cx="0" cy="0"/>
        </a:xfrm>
      </p:grpSpPr>
      <p:sp>
        <p:nvSpPr>
          <p:cNvPr id="264" name="Google Shape;264;p39"/>
          <p:cNvSpPr txBox="1">
            <a:spLocks noGrp="1"/>
          </p:cNvSpPr>
          <p:nvPr>
            <p:ph type="title"/>
          </p:nvPr>
        </p:nvSpPr>
        <p:spPr>
          <a:xfrm>
            <a:off x="311700" y="315925"/>
            <a:ext cx="8520600" cy="831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endParaRPr/>
          </a:p>
        </p:txBody>
      </p:sp>
      <p:sp>
        <p:nvSpPr>
          <p:cNvPr id="265" name="Google Shape;265;p39"/>
          <p:cNvSpPr txBox="1">
            <a:spLocks noGrp="1"/>
          </p:cNvSpPr>
          <p:nvPr>
            <p:ph type="body" idx="1"/>
          </p:nvPr>
        </p:nvSpPr>
        <p:spPr>
          <a:xfrm>
            <a:off x="311700" y="1225225"/>
            <a:ext cx="8520600" cy="3354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endParaRPr/>
          </a:p>
        </p:txBody>
      </p:sp>
      <p:pic>
        <p:nvPicPr>
          <p:cNvPr id="266" name="Google Shape;266;p39"/>
          <p:cNvPicPr preferRelativeResize="0"/>
          <p:nvPr/>
        </p:nvPicPr>
        <p:blipFill>
          <a:blip r:embed="rId3">
            <a:alphaModFix/>
          </a:blip>
          <a:stretch>
            <a:fillRect/>
          </a:stretch>
        </p:blipFill>
        <p:spPr>
          <a:xfrm>
            <a:off x="311700" y="315925"/>
            <a:ext cx="8520600" cy="4593551"/>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70"/>
        <p:cNvGrpSpPr/>
        <p:nvPr/>
      </p:nvGrpSpPr>
      <p:grpSpPr>
        <a:xfrm>
          <a:off x="0" y="0"/>
          <a:ext cx="0" cy="0"/>
          <a:chOff x="0" y="0"/>
          <a:chExt cx="0" cy="0"/>
        </a:xfrm>
      </p:grpSpPr>
      <p:sp>
        <p:nvSpPr>
          <p:cNvPr id="271" name="Google Shape;271;p40"/>
          <p:cNvSpPr txBox="1">
            <a:spLocks noGrp="1"/>
          </p:cNvSpPr>
          <p:nvPr>
            <p:ph type="title"/>
          </p:nvPr>
        </p:nvSpPr>
        <p:spPr>
          <a:xfrm>
            <a:off x="311700" y="315925"/>
            <a:ext cx="8520600" cy="831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endParaRPr/>
          </a:p>
        </p:txBody>
      </p:sp>
      <p:sp>
        <p:nvSpPr>
          <p:cNvPr id="272" name="Google Shape;272;p40"/>
          <p:cNvSpPr txBox="1">
            <a:spLocks noGrp="1"/>
          </p:cNvSpPr>
          <p:nvPr>
            <p:ph type="body" idx="1"/>
          </p:nvPr>
        </p:nvSpPr>
        <p:spPr>
          <a:xfrm>
            <a:off x="311700" y="1225225"/>
            <a:ext cx="8520600" cy="3354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endParaRPr/>
          </a:p>
        </p:txBody>
      </p:sp>
      <p:pic>
        <p:nvPicPr>
          <p:cNvPr id="273" name="Google Shape;273;p40"/>
          <p:cNvPicPr preferRelativeResize="0"/>
          <p:nvPr/>
        </p:nvPicPr>
        <p:blipFill>
          <a:blip r:embed="rId3">
            <a:alphaModFix/>
          </a:blip>
          <a:stretch>
            <a:fillRect/>
          </a:stretch>
        </p:blipFill>
        <p:spPr>
          <a:xfrm>
            <a:off x="-101600" y="-251450"/>
            <a:ext cx="9298600" cy="5579150"/>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77"/>
        <p:cNvGrpSpPr/>
        <p:nvPr/>
      </p:nvGrpSpPr>
      <p:grpSpPr>
        <a:xfrm>
          <a:off x="0" y="0"/>
          <a:ext cx="0" cy="0"/>
          <a:chOff x="0" y="0"/>
          <a:chExt cx="0" cy="0"/>
        </a:xfrm>
      </p:grpSpPr>
      <p:sp>
        <p:nvSpPr>
          <p:cNvPr id="278" name="Google Shape;278;p41"/>
          <p:cNvSpPr txBox="1">
            <a:spLocks noGrp="1"/>
          </p:cNvSpPr>
          <p:nvPr>
            <p:ph type="title"/>
          </p:nvPr>
        </p:nvSpPr>
        <p:spPr>
          <a:xfrm>
            <a:off x="311700" y="315925"/>
            <a:ext cx="8520600" cy="831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endParaRPr/>
          </a:p>
        </p:txBody>
      </p:sp>
      <p:sp>
        <p:nvSpPr>
          <p:cNvPr id="279" name="Google Shape;279;p41"/>
          <p:cNvSpPr txBox="1">
            <a:spLocks noGrp="1"/>
          </p:cNvSpPr>
          <p:nvPr>
            <p:ph type="title"/>
          </p:nvPr>
        </p:nvSpPr>
        <p:spPr>
          <a:xfrm>
            <a:off x="311700" y="315925"/>
            <a:ext cx="8520600" cy="13017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MARKETING Department </a:t>
            </a:r>
            <a:r>
              <a:rPr lang="en" sz="2400"/>
              <a:t>Redcarpet Event Management </a:t>
            </a:r>
            <a:endParaRPr sz="2400"/>
          </a:p>
          <a:p>
            <a:pPr marL="0" lvl="0" indent="0" algn="l" rtl="0">
              <a:spcBef>
                <a:spcPts val="0"/>
              </a:spcBef>
              <a:spcAft>
                <a:spcPts val="0"/>
              </a:spcAft>
              <a:buNone/>
            </a:pPr>
            <a:r>
              <a:rPr lang="en" sz="3000"/>
              <a:t>Akhteruzzaman Quraishi </a:t>
            </a:r>
            <a:r>
              <a:rPr lang="en" sz="2000"/>
              <a:t>1709589 (Marketing Manager)</a:t>
            </a:r>
            <a:endParaRPr sz="2000"/>
          </a:p>
        </p:txBody>
      </p:sp>
      <p:sp>
        <p:nvSpPr>
          <p:cNvPr id="280" name="Google Shape;280;p41"/>
          <p:cNvSpPr txBox="1">
            <a:spLocks noGrp="1"/>
          </p:cNvSpPr>
          <p:nvPr>
            <p:ph type="body" idx="1"/>
          </p:nvPr>
        </p:nvSpPr>
        <p:spPr>
          <a:xfrm>
            <a:off x="311700" y="1722125"/>
            <a:ext cx="4956300" cy="31833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None/>
            </a:pPr>
            <a:r>
              <a:rPr lang="en" sz="2000" b="1"/>
              <a:t>What is marketing?:</a:t>
            </a:r>
            <a:endParaRPr sz="2000" b="1"/>
          </a:p>
          <a:p>
            <a:pPr marL="0" lvl="0" indent="0" algn="l" rtl="0">
              <a:spcBef>
                <a:spcPts val="1600"/>
              </a:spcBef>
              <a:spcAft>
                <a:spcPts val="0"/>
              </a:spcAft>
              <a:buClr>
                <a:schemeClr val="dk1"/>
              </a:buClr>
              <a:buSzPts val="1100"/>
              <a:buFont typeface="Arial"/>
              <a:buNone/>
            </a:pPr>
            <a:r>
              <a:rPr lang="en" sz="1900"/>
              <a:t>Marketing is of vital importance to any business. It is the key process of researching,promoting and selling products or services to your target market.</a:t>
            </a:r>
            <a:endParaRPr sz="1900"/>
          </a:p>
          <a:p>
            <a:pPr marL="0" lvl="0" indent="0" algn="l" rtl="0">
              <a:spcBef>
                <a:spcPts val="1600"/>
              </a:spcBef>
              <a:spcAft>
                <a:spcPts val="0"/>
              </a:spcAft>
              <a:buClr>
                <a:schemeClr val="dk1"/>
              </a:buClr>
              <a:buSzPts val="1100"/>
              <a:buFont typeface="Arial"/>
              <a:buNone/>
            </a:pPr>
            <a:r>
              <a:rPr lang="en" sz="1900"/>
              <a:t>Marketing is the heart of every businesses.</a:t>
            </a:r>
            <a:endParaRPr sz="1900"/>
          </a:p>
          <a:p>
            <a:pPr marL="0" lvl="0" indent="0" algn="l" rtl="0">
              <a:spcBef>
                <a:spcPts val="1600"/>
              </a:spcBef>
              <a:spcAft>
                <a:spcPts val="0"/>
              </a:spcAft>
              <a:buNone/>
            </a:pPr>
            <a:endParaRPr sz="2100"/>
          </a:p>
          <a:p>
            <a:pPr marL="0" lvl="0" indent="0" algn="l" rtl="0">
              <a:spcBef>
                <a:spcPts val="1600"/>
              </a:spcBef>
              <a:spcAft>
                <a:spcPts val="1600"/>
              </a:spcAft>
              <a:buNone/>
            </a:pPr>
            <a:endParaRPr/>
          </a:p>
        </p:txBody>
      </p:sp>
      <p:pic>
        <p:nvPicPr>
          <p:cNvPr id="281" name="Google Shape;281;p41"/>
          <p:cNvPicPr preferRelativeResize="0"/>
          <p:nvPr/>
        </p:nvPicPr>
        <p:blipFill>
          <a:blip r:embed="rId3">
            <a:alphaModFix/>
          </a:blip>
          <a:stretch>
            <a:fillRect/>
          </a:stretch>
        </p:blipFill>
        <p:spPr>
          <a:xfrm>
            <a:off x="5493300" y="1617636"/>
            <a:ext cx="3333300" cy="1620825"/>
          </a:xfrm>
          <a:prstGeom prst="rect">
            <a:avLst/>
          </a:prstGeom>
          <a:noFill/>
          <a:ln>
            <a:noFill/>
          </a:ln>
        </p:spPr>
      </p:pic>
      <p:pic>
        <p:nvPicPr>
          <p:cNvPr id="282" name="Google Shape;282;p41"/>
          <p:cNvPicPr preferRelativeResize="0"/>
          <p:nvPr/>
        </p:nvPicPr>
        <p:blipFill rotWithShape="1">
          <a:blip r:embed="rId4">
            <a:alphaModFix/>
          </a:blip>
          <a:srcRect t="16708" b="26109"/>
          <a:stretch/>
        </p:blipFill>
        <p:spPr>
          <a:xfrm>
            <a:off x="7801874" y="315926"/>
            <a:ext cx="1106626" cy="1301701"/>
          </a:xfrm>
          <a:prstGeom prst="rect">
            <a:avLst/>
          </a:prstGeom>
          <a:noFill/>
          <a:ln>
            <a:noFill/>
          </a:ln>
        </p:spPr>
      </p:pic>
      <p:sp>
        <p:nvSpPr>
          <p:cNvPr id="283" name="Google Shape;283;p41"/>
          <p:cNvSpPr txBox="1">
            <a:spLocks noGrp="1"/>
          </p:cNvSpPr>
          <p:nvPr>
            <p:ph type="body" idx="1"/>
          </p:nvPr>
        </p:nvSpPr>
        <p:spPr>
          <a:xfrm>
            <a:off x="5191800" y="3276050"/>
            <a:ext cx="3783900" cy="1620900"/>
          </a:xfrm>
          <a:prstGeom prst="rect">
            <a:avLst/>
          </a:prstGeom>
          <a:solidFill>
            <a:srgbClr val="F4CCCC"/>
          </a:solidFill>
        </p:spPr>
        <p:txBody>
          <a:bodyPr spcFirstLastPara="1" wrap="square" lIns="91425" tIns="91425" rIns="91425" bIns="91425" anchor="t" anchorCtr="0">
            <a:noAutofit/>
          </a:bodyPr>
          <a:lstStyle/>
          <a:p>
            <a:pPr marL="457200" lvl="0" indent="-361950" algn="l" rtl="0">
              <a:spcBef>
                <a:spcPts val="0"/>
              </a:spcBef>
              <a:spcAft>
                <a:spcPts val="0"/>
              </a:spcAft>
              <a:buSzPts val="2100"/>
              <a:buChar char="❖"/>
            </a:pPr>
            <a:r>
              <a:rPr lang="en" sz="2100"/>
              <a:t>Differentiation between competitors </a:t>
            </a:r>
            <a:endParaRPr sz="2100"/>
          </a:p>
          <a:p>
            <a:pPr marL="457200" lvl="0" indent="-361950" algn="l" rtl="0">
              <a:spcBef>
                <a:spcPts val="0"/>
              </a:spcBef>
              <a:spcAft>
                <a:spcPts val="0"/>
              </a:spcAft>
              <a:buSzPts val="2100"/>
              <a:buChar char="❖"/>
            </a:pPr>
            <a:r>
              <a:rPr lang="en" sz="2100"/>
              <a:t>Attracts customers</a:t>
            </a:r>
            <a:endParaRPr sz="2100"/>
          </a:p>
          <a:p>
            <a:pPr marL="457200" lvl="0" indent="-361950" algn="l" rtl="0">
              <a:spcBef>
                <a:spcPts val="0"/>
              </a:spcBef>
              <a:spcAft>
                <a:spcPts val="0"/>
              </a:spcAft>
              <a:buSzPts val="2100"/>
              <a:buChar char="❖"/>
            </a:pPr>
            <a:r>
              <a:rPr lang="en" sz="2100"/>
              <a:t>Creates value </a:t>
            </a:r>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87"/>
        <p:cNvGrpSpPr/>
        <p:nvPr/>
      </p:nvGrpSpPr>
      <p:grpSpPr>
        <a:xfrm>
          <a:off x="0" y="0"/>
          <a:ext cx="0" cy="0"/>
          <a:chOff x="0" y="0"/>
          <a:chExt cx="0" cy="0"/>
        </a:xfrm>
      </p:grpSpPr>
      <p:sp>
        <p:nvSpPr>
          <p:cNvPr id="288" name="Google Shape;288;p42"/>
          <p:cNvSpPr txBox="1">
            <a:spLocks noGrp="1"/>
          </p:cNvSpPr>
          <p:nvPr>
            <p:ph type="title"/>
          </p:nvPr>
        </p:nvSpPr>
        <p:spPr>
          <a:xfrm>
            <a:off x="311700" y="315925"/>
            <a:ext cx="8520600" cy="13017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MARKETING Department </a:t>
            </a:r>
            <a:r>
              <a:rPr lang="en" sz="2400"/>
              <a:t>Redcarpet Event Management </a:t>
            </a:r>
            <a:endParaRPr sz="2400"/>
          </a:p>
          <a:p>
            <a:pPr marL="0" lvl="0" indent="0" algn="l" rtl="0">
              <a:spcBef>
                <a:spcPts val="0"/>
              </a:spcBef>
              <a:spcAft>
                <a:spcPts val="0"/>
              </a:spcAft>
              <a:buNone/>
            </a:pPr>
            <a:r>
              <a:rPr lang="en" sz="3000"/>
              <a:t>Akhteruzzaman Quraishi </a:t>
            </a:r>
            <a:r>
              <a:rPr lang="en" sz="2000"/>
              <a:t>1709589 (Marketing Manager)</a:t>
            </a:r>
            <a:endParaRPr sz="2000"/>
          </a:p>
        </p:txBody>
      </p:sp>
      <p:sp>
        <p:nvSpPr>
          <p:cNvPr id="289" name="Google Shape;289;p42"/>
          <p:cNvSpPr txBox="1">
            <a:spLocks noGrp="1"/>
          </p:cNvSpPr>
          <p:nvPr>
            <p:ph type="body" idx="1"/>
          </p:nvPr>
        </p:nvSpPr>
        <p:spPr>
          <a:xfrm>
            <a:off x="311700" y="2091800"/>
            <a:ext cx="4956300" cy="24933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None/>
            </a:pPr>
            <a:r>
              <a:rPr lang="en" b="1"/>
              <a:t>Who’s Out There?:</a:t>
            </a:r>
            <a:endParaRPr b="1"/>
          </a:p>
          <a:p>
            <a:pPr marL="457200" marR="0" lvl="0" indent="-323850" algn="l" rtl="0">
              <a:lnSpc>
                <a:spcPct val="115000"/>
              </a:lnSpc>
              <a:spcBef>
                <a:spcPts val="1600"/>
              </a:spcBef>
              <a:spcAft>
                <a:spcPts val="0"/>
              </a:spcAft>
              <a:buSzPts val="1500"/>
              <a:buAutoNum type="arabicPeriod"/>
            </a:pPr>
            <a:r>
              <a:rPr lang="en"/>
              <a:t>Google search ‘events management companies in South Wales’</a:t>
            </a:r>
            <a:endParaRPr/>
          </a:p>
          <a:p>
            <a:pPr marL="457200" marR="0" lvl="0" indent="-342900" algn="l" rtl="0">
              <a:lnSpc>
                <a:spcPct val="115000"/>
              </a:lnSpc>
              <a:spcBef>
                <a:spcPts val="0"/>
              </a:spcBef>
              <a:spcAft>
                <a:spcPts val="0"/>
              </a:spcAft>
              <a:buSzPts val="1800"/>
              <a:buAutoNum type="arabicPeriod"/>
            </a:pPr>
            <a:r>
              <a:rPr lang="en"/>
              <a:t>Find similar companies</a:t>
            </a:r>
            <a:endParaRPr/>
          </a:p>
          <a:p>
            <a:pPr marL="457200" marR="0" lvl="0" indent="-336550" algn="l" rtl="0">
              <a:lnSpc>
                <a:spcPct val="115000"/>
              </a:lnSpc>
              <a:spcBef>
                <a:spcPts val="0"/>
              </a:spcBef>
              <a:spcAft>
                <a:spcPts val="0"/>
              </a:spcAft>
              <a:buSzPts val="1700"/>
              <a:buChar char="-"/>
            </a:pPr>
            <a:r>
              <a:rPr lang="en" sz="1700"/>
              <a:t>Enthusiasm Events and Wow Event Hire</a:t>
            </a:r>
            <a:endParaRPr sz="1700"/>
          </a:p>
          <a:p>
            <a:pPr marL="457200" marR="0" lvl="0" indent="-342900" algn="l" rtl="0">
              <a:lnSpc>
                <a:spcPct val="115000"/>
              </a:lnSpc>
              <a:spcBef>
                <a:spcPts val="0"/>
              </a:spcBef>
              <a:spcAft>
                <a:spcPts val="0"/>
              </a:spcAft>
              <a:buSzPts val="1800"/>
              <a:buAutoNum type="arabicPeriod"/>
            </a:pPr>
            <a:r>
              <a:rPr lang="en"/>
              <a:t>Analyse how they work and why they’re good</a:t>
            </a:r>
            <a:endParaRPr/>
          </a:p>
        </p:txBody>
      </p:sp>
      <p:pic>
        <p:nvPicPr>
          <p:cNvPr id="290" name="Google Shape;290;p42"/>
          <p:cNvPicPr preferRelativeResize="0"/>
          <p:nvPr/>
        </p:nvPicPr>
        <p:blipFill rotWithShape="1">
          <a:blip r:embed="rId3">
            <a:alphaModFix/>
          </a:blip>
          <a:srcRect l="16477" t="7327" r="16268" b="5229"/>
          <a:stretch/>
        </p:blipFill>
        <p:spPr>
          <a:xfrm>
            <a:off x="6774375" y="1809750"/>
            <a:ext cx="2214851" cy="1535900"/>
          </a:xfrm>
          <a:prstGeom prst="rect">
            <a:avLst/>
          </a:prstGeom>
          <a:noFill/>
          <a:ln>
            <a:noFill/>
          </a:ln>
        </p:spPr>
      </p:pic>
      <p:pic>
        <p:nvPicPr>
          <p:cNvPr id="291" name="Google Shape;291;p42"/>
          <p:cNvPicPr preferRelativeResize="0"/>
          <p:nvPr/>
        </p:nvPicPr>
        <p:blipFill>
          <a:blip r:embed="rId4">
            <a:alphaModFix/>
          </a:blip>
          <a:stretch>
            <a:fillRect/>
          </a:stretch>
        </p:blipFill>
        <p:spPr>
          <a:xfrm>
            <a:off x="5507900" y="3413225"/>
            <a:ext cx="2214850" cy="1535900"/>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296" name="Google Shape;296;p43"/>
          <p:cNvSpPr txBox="1">
            <a:spLocks noGrp="1"/>
          </p:cNvSpPr>
          <p:nvPr>
            <p:ph type="title"/>
          </p:nvPr>
        </p:nvSpPr>
        <p:spPr>
          <a:xfrm>
            <a:off x="311700" y="315925"/>
            <a:ext cx="8520600" cy="13017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MARKETING Department </a:t>
            </a:r>
            <a:r>
              <a:rPr lang="en" sz="2400"/>
              <a:t>Redcarpet Event Management </a:t>
            </a:r>
            <a:endParaRPr sz="2400"/>
          </a:p>
          <a:p>
            <a:pPr marL="0" lvl="0" indent="0" algn="l" rtl="0">
              <a:spcBef>
                <a:spcPts val="0"/>
              </a:spcBef>
              <a:spcAft>
                <a:spcPts val="0"/>
              </a:spcAft>
              <a:buNone/>
            </a:pPr>
            <a:r>
              <a:rPr lang="en" sz="3000"/>
              <a:t>Akhteruzzaman Quraishi </a:t>
            </a:r>
            <a:r>
              <a:rPr lang="en" sz="2000"/>
              <a:t> 1709589 (Marketing Manager)</a:t>
            </a:r>
            <a:endParaRPr sz="2000"/>
          </a:p>
        </p:txBody>
      </p:sp>
      <p:sp>
        <p:nvSpPr>
          <p:cNvPr id="297" name="Google Shape;297;p43"/>
          <p:cNvSpPr txBox="1">
            <a:spLocks noGrp="1"/>
          </p:cNvSpPr>
          <p:nvPr>
            <p:ph type="body" idx="1"/>
          </p:nvPr>
        </p:nvSpPr>
        <p:spPr>
          <a:xfrm>
            <a:off x="311700" y="2038675"/>
            <a:ext cx="5127600" cy="25653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None/>
            </a:pPr>
            <a:r>
              <a:rPr lang="en" sz="2000" b="1"/>
              <a:t>What is our USP?:</a:t>
            </a:r>
            <a:endParaRPr sz="2000" b="1"/>
          </a:p>
          <a:p>
            <a:pPr marL="457200" marR="0" lvl="0" indent="-355600" algn="l" rtl="0">
              <a:lnSpc>
                <a:spcPct val="115000"/>
              </a:lnSpc>
              <a:spcBef>
                <a:spcPts val="1600"/>
              </a:spcBef>
              <a:spcAft>
                <a:spcPts val="0"/>
              </a:spcAft>
              <a:buSzPts val="2000"/>
              <a:buChar char="❖"/>
            </a:pPr>
            <a:r>
              <a:rPr lang="en" sz="2000"/>
              <a:t>Catering for all</a:t>
            </a:r>
            <a:endParaRPr sz="2000"/>
          </a:p>
          <a:p>
            <a:pPr marL="457200" marR="0" lvl="0" indent="-355600" algn="l" rtl="0">
              <a:lnSpc>
                <a:spcPct val="115000"/>
              </a:lnSpc>
              <a:spcBef>
                <a:spcPts val="0"/>
              </a:spcBef>
              <a:spcAft>
                <a:spcPts val="0"/>
              </a:spcAft>
              <a:buSzPts val="2000"/>
              <a:buChar char="❖"/>
            </a:pPr>
            <a:r>
              <a:rPr lang="en" sz="2000"/>
              <a:t>Having  a clear and informative website</a:t>
            </a:r>
            <a:endParaRPr sz="2000"/>
          </a:p>
          <a:p>
            <a:pPr marL="914400" marR="0" lvl="1" indent="-336550" algn="l" rtl="0">
              <a:lnSpc>
                <a:spcPct val="115000"/>
              </a:lnSpc>
              <a:spcBef>
                <a:spcPts val="0"/>
              </a:spcBef>
              <a:spcAft>
                <a:spcPts val="0"/>
              </a:spcAft>
              <a:buSzPts val="1700"/>
              <a:buChar char="➢"/>
            </a:pPr>
            <a:r>
              <a:rPr lang="en" sz="1700"/>
              <a:t>Include the services we provide and the prices of these</a:t>
            </a:r>
            <a:endParaRPr sz="1700"/>
          </a:p>
        </p:txBody>
      </p:sp>
      <p:pic>
        <p:nvPicPr>
          <p:cNvPr id="298" name="Google Shape;298;p43"/>
          <p:cNvPicPr preferRelativeResize="0"/>
          <p:nvPr/>
        </p:nvPicPr>
        <p:blipFill>
          <a:blip r:embed="rId3">
            <a:alphaModFix/>
          </a:blip>
          <a:stretch>
            <a:fillRect/>
          </a:stretch>
        </p:blipFill>
        <p:spPr>
          <a:xfrm>
            <a:off x="6067875" y="1771650"/>
            <a:ext cx="2286000" cy="1524000"/>
          </a:xfrm>
          <a:prstGeom prst="rect">
            <a:avLst/>
          </a:prstGeom>
          <a:noFill/>
          <a:ln>
            <a:noFill/>
          </a:ln>
        </p:spPr>
      </p:pic>
      <p:pic>
        <p:nvPicPr>
          <p:cNvPr id="299" name="Google Shape;299;p43"/>
          <p:cNvPicPr preferRelativeResize="0"/>
          <p:nvPr/>
        </p:nvPicPr>
        <p:blipFill>
          <a:blip r:embed="rId4">
            <a:alphaModFix/>
          </a:blip>
          <a:stretch>
            <a:fillRect/>
          </a:stretch>
        </p:blipFill>
        <p:spPr>
          <a:xfrm>
            <a:off x="6458400" y="3449675"/>
            <a:ext cx="1504950" cy="1504950"/>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03"/>
        <p:cNvGrpSpPr/>
        <p:nvPr/>
      </p:nvGrpSpPr>
      <p:grpSpPr>
        <a:xfrm>
          <a:off x="0" y="0"/>
          <a:ext cx="0" cy="0"/>
          <a:chOff x="0" y="0"/>
          <a:chExt cx="0" cy="0"/>
        </a:xfrm>
      </p:grpSpPr>
      <p:sp>
        <p:nvSpPr>
          <p:cNvPr id="304" name="Google Shape;304;p44"/>
          <p:cNvSpPr txBox="1">
            <a:spLocks noGrp="1"/>
          </p:cNvSpPr>
          <p:nvPr>
            <p:ph type="title"/>
          </p:nvPr>
        </p:nvSpPr>
        <p:spPr>
          <a:xfrm>
            <a:off x="311700" y="315925"/>
            <a:ext cx="8520600" cy="13017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MARKETING Department </a:t>
            </a:r>
            <a:r>
              <a:rPr lang="en" sz="2400"/>
              <a:t>Redcarpet Event Management </a:t>
            </a:r>
            <a:endParaRPr sz="2400"/>
          </a:p>
          <a:p>
            <a:pPr marL="0" lvl="0" indent="0" algn="l" rtl="0">
              <a:spcBef>
                <a:spcPts val="0"/>
              </a:spcBef>
              <a:spcAft>
                <a:spcPts val="0"/>
              </a:spcAft>
              <a:buNone/>
            </a:pPr>
            <a:r>
              <a:rPr lang="en" sz="3000"/>
              <a:t>Akhteruzzaman Quraishi </a:t>
            </a:r>
            <a:r>
              <a:rPr lang="en" sz="2000"/>
              <a:t>1709589 (Marketing Manager)</a:t>
            </a:r>
            <a:endParaRPr sz="2000"/>
          </a:p>
        </p:txBody>
      </p:sp>
      <p:sp>
        <p:nvSpPr>
          <p:cNvPr id="305" name="Google Shape;305;p44"/>
          <p:cNvSpPr txBox="1">
            <a:spLocks noGrp="1"/>
          </p:cNvSpPr>
          <p:nvPr>
            <p:ph type="body" idx="1"/>
          </p:nvPr>
        </p:nvSpPr>
        <p:spPr>
          <a:xfrm>
            <a:off x="2763300" y="1836475"/>
            <a:ext cx="3617400" cy="29508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None/>
            </a:pPr>
            <a:r>
              <a:rPr lang="en" b="1"/>
              <a:t>Methods of Marketing:</a:t>
            </a:r>
            <a:endParaRPr b="1"/>
          </a:p>
          <a:p>
            <a:pPr marL="457200" marR="0" lvl="0" indent="-342900" algn="l" rtl="0">
              <a:lnSpc>
                <a:spcPct val="115000"/>
              </a:lnSpc>
              <a:spcBef>
                <a:spcPts val="1600"/>
              </a:spcBef>
              <a:spcAft>
                <a:spcPts val="0"/>
              </a:spcAft>
              <a:buSzPts val="1800"/>
              <a:buAutoNum type="arabicParenR"/>
            </a:pPr>
            <a:r>
              <a:rPr lang="en"/>
              <a:t>Billboards</a:t>
            </a:r>
            <a:br>
              <a:rPr lang="en"/>
            </a:br>
            <a:endParaRPr/>
          </a:p>
          <a:p>
            <a:pPr marL="457200" marR="0" lvl="0" indent="-342900" algn="l" rtl="0">
              <a:lnSpc>
                <a:spcPct val="115000"/>
              </a:lnSpc>
              <a:spcBef>
                <a:spcPts val="0"/>
              </a:spcBef>
              <a:spcAft>
                <a:spcPts val="0"/>
              </a:spcAft>
              <a:buSzPts val="1800"/>
              <a:buAutoNum type="arabicParenR"/>
            </a:pPr>
            <a:r>
              <a:rPr lang="en"/>
              <a:t>Leaflets and visiting cards</a:t>
            </a:r>
            <a:br>
              <a:rPr lang="en"/>
            </a:br>
            <a:endParaRPr/>
          </a:p>
          <a:p>
            <a:pPr marL="457200" marR="0" lvl="0" indent="-342900" algn="l" rtl="0">
              <a:lnSpc>
                <a:spcPct val="115000"/>
              </a:lnSpc>
              <a:spcBef>
                <a:spcPts val="0"/>
              </a:spcBef>
              <a:spcAft>
                <a:spcPts val="0"/>
              </a:spcAft>
              <a:buSzPts val="1800"/>
              <a:buAutoNum type="arabicParenR"/>
            </a:pPr>
            <a:r>
              <a:rPr lang="en"/>
              <a:t>Youtube</a:t>
            </a:r>
            <a:br>
              <a:rPr lang="en"/>
            </a:br>
            <a:endParaRPr/>
          </a:p>
          <a:p>
            <a:pPr marL="457200" marR="0" lvl="0" indent="-342900" algn="l" rtl="0">
              <a:lnSpc>
                <a:spcPct val="115000"/>
              </a:lnSpc>
              <a:spcBef>
                <a:spcPts val="0"/>
              </a:spcBef>
              <a:spcAft>
                <a:spcPts val="0"/>
              </a:spcAft>
              <a:buSzPts val="1800"/>
              <a:buAutoNum type="arabicParenR"/>
            </a:pPr>
            <a:r>
              <a:rPr lang="en"/>
              <a:t>Social Media </a:t>
            </a:r>
            <a:endParaRPr/>
          </a:p>
        </p:txBody>
      </p:sp>
      <p:pic>
        <p:nvPicPr>
          <p:cNvPr id="306" name="Google Shape;306;p44"/>
          <p:cNvPicPr preferRelativeResize="0"/>
          <p:nvPr/>
        </p:nvPicPr>
        <p:blipFill>
          <a:blip r:embed="rId3">
            <a:alphaModFix/>
          </a:blip>
          <a:stretch>
            <a:fillRect/>
          </a:stretch>
        </p:blipFill>
        <p:spPr>
          <a:xfrm>
            <a:off x="216650" y="2140038"/>
            <a:ext cx="2246024" cy="2343676"/>
          </a:xfrm>
          <a:prstGeom prst="rect">
            <a:avLst/>
          </a:prstGeom>
          <a:noFill/>
          <a:ln>
            <a:noFill/>
          </a:ln>
        </p:spPr>
      </p:pic>
      <p:pic>
        <p:nvPicPr>
          <p:cNvPr id="307" name="Google Shape;307;p44"/>
          <p:cNvPicPr preferRelativeResize="0"/>
          <p:nvPr/>
        </p:nvPicPr>
        <p:blipFill>
          <a:blip r:embed="rId4">
            <a:alphaModFix/>
          </a:blip>
          <a:stretch>
            <a:fillRect/>
          </a:stretch>
        </p:blipFill>
        <p:spPr>
          <a:xfrm>
            <a:off x="6533100" y="2140050"/>
            <a:ext cx="2458501" cy="2297399"/>
          </a:xfrm>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311"/>
        <p:cNvGrpSpPr/>
        <p:nvPr/>
      </p:nvGrpSpPr>
      <p:grpSpPr>
        <a:xfrm>
          <a:off x="0" y="0"/>
          <a:ext cx="0" cy="0"/>
          <a:chOff x="0" y="0"/>
          <a:chExt cx="0" cy="0"/>
        </a:xfrm>
      </p:grpSpPr>
      <p:sp>
        <p:nvSpPr>
          <p:cNvPr id="312" name="Google Shape;312;p45"/>
          <p:cNvSpPr txBox="1">
            <a:spLocks noGrp="1"/>
          </p:cNvSpPr>
          <p:nvPr>
            <p:ph type="title"/>
          </p:nvPr>
        </p:nvSpPr>
        <p:spPr>
          <a:xfrm>
            <a:off x="178100" y="182325"/>
            <a:ext cx="8520600" cy="11091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Sales Manager </a:t>
            </a:r>
            <a:r>
              <a:rPr lang="en" sz="3000"/>
              <a:t>Redcarpet Event Management </a:t>
            </a:r>
            <a:endParaRPr sz="3000"/>
          </a:p>
          <a:p>
            <a:pPr marL="0" lvl="0" indent="0" algn="l" rtl="0">
              <a:spcBef>
                <a:spcPts val="0"/>
              </a:spcBef>
              <a:spcAft>
                <a:spcPts val="0"/>
              </a:spcAft>
              <a:buNone/>
            </a:pPr>
            <a:r>
              <a:rPr lang="en" sz="3000"/>
              <a:t>{Foysal Ahmed} 1709523</a:t>
            </a:r>
            <a:endParaRPr sz="3000"/>
          </a:p>
        </p:txBody>
      </p:sp>
      <p:sp>
        <p:nvSpPr>
          <p:cNvPr id="313" name="Google Shape;313;p45"/>
          <p:cNvSpPr txBox="1">
            <a:spLocks noGrp="1"/>
          </p:cNvSpPr>
          <p:nvPr>
            <p:ph type="body" idx="1"/>
          </p:nvPr>
        </p:nvSpPr>
        <p:spPr>
          <a:xfrm>
            <a:off x="178100" y="1447825"/>
            <a:ext cx="4146900" cy="17544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None/>
            </a:pPr>
            <a:r>
              <a:rPr lang="en" b="1"/>
              <a:t>My role: </a:t>
            </a:r>
            <a:endParaRPr b="1"/>
          </a:p>
          <a:p>
            <a:pPr marL="457200" lvl="0" indent="-342900" algn="l" rtl="0">
              <a:spcBef>
                <a:spcPts val="1600"/>
              </a:spcBef>
              <a:spcAft>
                <a:spcPts val="0"/>
              </a:spcAft>
              <a:buSzPts val="1800"/>
              <a:buChar char="❏"/>
            </a:pPr>
            <a:r>
              <a:rPr lang="en"/>
              <a:t>Help hit targets </a:t>
            </a:r>
            <a:endParaRPr/>
          </a:p>
          <a:p>
            <a:pPr marL="457200" lvl="0" indent="-342900" algn="l" rtl="0">
              <a:spcBef>
                <a:spcPts val="0"/>
              </a:spcBef>
              <a:spcAft>
                <a:spcPts val="0"/>
              </a:spcAft>
              <a:buSzPts val="1800"/>
              <a:buChar char="❏"/>
            </a:pPr>
            <a:r>
              <a:rPr lang="en"/>
              <a:t>Increase profit margins</a:t>
            </a:r>
            <a:endParaRPr/>
          </a:p>
          <a:p>
            <a:pPr marL="457200" lvl="0" indent="-342900" algn="l" rtl="0">
              <a:spcBef>
                <a:spcPts val="0"/>
              </a:spcBef>
              <a:spcAft>
                <a:spcPts val="0"/>
              </a:spcAft>
              <a:buSzPts val="1800"/>
              <a:buChar char="❏"/>
            </a:pPr>
            <a:r>
              <a:rPr lang="en"/>
              <a:t>Produce sales forecasts</a:t>
            </a:r>
            <a:endParaRPr/>
          </a:p>
          <a:p>
            <a:pPr marL="0" lvl="0" indent="0" algn="l" rtl="0">
              <a:spcBef>
                <a:spcPts val="1600"/>
              </a:spcBef>
              <a:spcAft>
                <a:spcPts val="1600"/>
              </a:spcAft>
              <a:buNone/>
            </a:pPr>
            <a:endParaRPr/>
          </a:p>
        </p:txBody>
      </p:sp>
      <p:pic>
        <p:nvPicPr>
          <p:cNvPr id="314" name="Google Shape;314;p45"/>
          <p:cNvPicPr preferRelativeResize="0"/>
          <p:nvPr/>
        </p:nvPicPr>
        <p:blipFill>
          <a:blip r:embed="rId3">
            <a:alphaModFix/>
          </a:blip>
          <a:stretch>
            <a:fillRect/>
          </a:stretch>
        </p:blipFill>
        <p:spPr>
          <a:xfrm>
            <a:off x="6796125" y="182325"/>
            <a:ext cx="1902574" cy="1109100"/>
          </a:xfrm>
          <a:prstGeom prst="rect">
            <a:avLst/>
          </a:prstGeom>
          <a:noFill/>
          <a:ln>
            <a:noFill/>
          </a:ln>
        </p:spPr>
      </p:pic>
      <p:sp>
        <p:nvSpPr>
          <p:cNvPr id="315" name="Google Shape;315;p45"/>
          <p:cNvSpPr txBox="1"/>
          <p:nvPr/>
        </p:nvSpPr>
        <p:spPr>
          <a:xfrm>
            <a:off x="4559275" y="1506225"/>
            <a:ext cx="4038900" cy="2711100"/>
          </a:xfrm>
          <a:prstGeom prst="rect">
            <a:avLst/>
          </a:prstGeom>
          <a:solidFill>
            <a:srgbClr val="F4CCCC"/>
          </a:solid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800" b="1">
                <a:latin typeface="Open Sans"/>
                <a:ea typeface="Open Sans"/>
                <a:cs typeface="Open Sans"/>
                <a:sym typeface="Open Sans"/>
              </a:rPr>
              <a:t>Our targets:</a:t>
            </a:r>
            <a:endParaRPr sz="1800" b="1">
              <a:latin typeface="Open Sans"/>
              <a:ea typeface="Open Sans"/>
              <a:cs typeface="Open Sans"/>
              <a:sym typeface="Open Sans"/>
            </a:endParaRPr>
          </a:p>
          <a:p>
            <a:pPr marL="0" lvl="0" indent="0" algn="l" rtl="0">
              <a:spcBef>
                <a:spcPts val="0"/>
              </a:spcBef>
              <a:spcAft>
                <a:spcPts val="0"/>
              </a:spcAft>
              <a:buNone/>
            </a:pPr>
            <a:r>
              <a:rPr lang="en" sz="1800" b="1">
                <a:latin typeface="Open Sans"/>
                <a:ea typeface="Open Sans"/>
                <a:cs typeface="Open Sans"/>
                <a:sym typeface="Open Sans"/>
              </a:rPr>
              <a:t> </a:t>
            </a:r>
            <a:endParaRPr sz="1800" b="1">
              <a:latin typeface="Open Sans"/>
              <a:ea typeface="Open Sans"/>
              <a:cs typeface="Open Sans"/>
              <a:sym typeface="Open Sans"/>
            </a:endParaRPr>
          </a:p>
          <a:p>
            <a:pPr marL="457200" lvl="0" indent="-342900" algn="l" rtl="0">
              <a:spcBef>
                <a:spcPts val="0"/>
              </a:spcBef>
              <a:spcAft>
                <a:spcPts val="0"/>
              </a:spcAft>
              <a:buSzPts val="1800"/>
              <a:buFont typeface="Open Sans"/>
              <a:buChar char="❏"/>
            </a:pPr>
            <a:r>
              <a:rPr lang="en" sz="1800">
                <a:latin typeface="Open Sans"/>
                <a:ea typeface="Open Sans"/>
                <a:cs typeface="Open Sans"/>
                <a:sym typeface="Open Sans"/>
              </a:rPr>
              <a:t>Open to the general public</a:t>
            </a:r>
            <a:endParaRPr sz="1800">
              <a:latin typeface="Open Sans"/>
              <a:ea typeface="Open Sans"/>
              <a:cs typeface="Open Sans"/>
              <a:sym typeface="Open Sans"/>
            </a:endParaRPr>
          </a:p>
          <a:p>
            <a:pPr marL="457200" lvl="0" indent="0" algn="l" rtl="0">
              <a:spcBef>
                <a:spcPts val="0"/>
              </a:spcBef>
              <a:spcAft>
                <a:spcPts val="0"/>
              </a:spcAft>
              <a:buNone/>
            </a:pPr>
            <a:endParaRPr sz="1800">
              <a:latin typeface="Open Sans"/>
              <a:ea typeface="Open Sans"/>
              <a:cs typeface="Open Sans"/>
              <a:sym typeface="Open Sans"/>
            </a:endParaRPr>
          </a:p>
          <a:p>
            <a:pPr marL="457200" lvl="0" indent="-342900" algn="l" rtl="0">
              <a:spcBef>
                <a:spcPts val="0"/>
              </a:spcBef>
              <a:spcAft>
                <a:spcPts val="0"/>
              </a:spcAft>
              <a:buSzPts val="1800"/>
              <a:buFont typeface="Open Sans"/>
              <a:buChar char="❏"/>
            </a:pPr>
            <a:r>
              <a:rPr lang="en" sz="1800">
                <a:latin typeface="Open Sans"/>
                <a:ea typeface="Open Sans"/>
                <a:cs typeface="Open Sans"/>
                <a:sym typeface="Open Sans"/>
              </a:rPr>
              <a:t>Offer unbeatable prices</a:t>
            </a:r>
            <a:endParaRPr sz="1800">
              <a:latin typeface="Open Sans"/>
              <a:ea typeface="Open Sans"/>
              <a:cs typeface="Open Sans"/>
              <a:sym typeface="Open Sans"/>
            </a:endParaRPr>
          </a:p>
          <a:p>
            <a:pPr marL="457200" lvl="0" indent="0" algn="l" rtl="0">
              <a:spcBef>
                <a:spcPts val="0"/>
              </a:spcBef>
              <a:spcAft>
                <a:spcPts val="0"/>
              </a:spcAft>
              <a:buNone/>
            </a:pPr>
            <a:endParaRPr sz="1800">
              <a:latin typeface="Open Sans"/>
              <a:ea typeface="Open Sans"/>
              <a:cs typeface="Open Sans"/>
              <a:sym typeface="Open Sans"/>
            </a:endParaRPr>
          </a:p>
          <a:p>
            <a:pPr marL="457200" lvl="0" indent="-342900" algn="l" rtl="0">
              <a:spcBef>
                <a:spcPts val="0"/>
              </a:spcBef>
              <a:spcAft>
                <a:spcPts val="0"/>
              </a:spcAft>
              <a:buSzPts val="1800"/>
              <a:buFont typeface="Open Sans"/>
              <a:buChar char="❏"/>
            </a:pPr>
            <a:r>
              <a:rPr lang="en" sz="1800">
                <a:latin typeface="Open Sans"/>
                <a:ea typeface="Open Sans"/>
                <a:cs typeface="Open Sans"/>
                <a:sym typeface="Open Sans"/>
              </a:rPr>
              <a:t>Offer discounts</a:t>
            </a:r>
            <a:endParaRPr sz="1800">
              <a:latin typeface="Open Sans"/>
              <a:ea typeface="Open Sans"/>
              <a:cs typeface="Open Sans"/>
              <a:sym typeface="Open Sans"/>
            </a:endParaRPr>
          </a:p>
          <a:p>
            <a:pPr marL="457200" lvl="0" indent="0" algn="l" rtl="0">
              <a:spcBef>
                <a:spcPts val="0"/>
              </a:spcBef>
              <a:spcAft>
                <a:spcPts val="0"/>
              </a:spcAft>
              <a:buNone/>
            </a:pPr>
            <a:endParaRPr sz="1800">
              <a:latin typeface="Open Sans"/>
              <a:ea typeface="Open Sans"/>
              <a:cs typeface="Open Sans"/>
              <a:sym typeface="Open Sans"/>
            </a:endParaRPr>
          </a:p>
          <a:p>
            <a:pPr marL="457200" lvl="0" indent="-342900" algn="l" rtl="0">
              <a:spcBef>
                <a:spcPts val="0"/>
              </a:spcBef>
              <a:spcAft>
                <a:spcPts val="0"/>
              </a:spcAft>
              <a:buSzPts val="1800"/>
              <a:buFont typeface="Open Sans"/>
              <a:buChar char="❏"/>
            </a:pPr>
            <a:r>
              <a:rPr lang="en" sz="1800">
                <a:latin typeface="Open Sans"/>
                <a:ea typeface="Open Sans"/>
                <a:cs typeface="Open Sans"/>
                <a:sym typeface="Open Sans"/>
              </a:rPr>
              <a:t>Using social media</a:t>
            </a:r>
            <a:endParaRPr sz="1800">
              <a:latin typeface="Open Sans"/>
              <a:ea typeface="Open Sans"/>
              <a:cs typeface="Open Sans"/>
              <a:sym typeface="Open Sans"/>
            </a:endParaRPr>
          </a:p>
          <a:p>
            <a:pPr marL="457200" lvl="0" indent="0" algn="l" rtl="0">
              <a:spcBef>
                <a:spcPts val="0"/>
              </a:spcBef>
              <a:spcAft>
                <a:spcPts val="0"/>
              </a:spcAft>
              <a:buNone/>
            </a:pPr>
            <a:endParaRPr sz="1800">
              <a:latin typeface="Open Sans"/>
              <a:ea typeface="Open Sans"/>
              <a:cs typeface="Open Sans"/>
              <a:sym typeface="Open Sans"/>
            </a:endParaRPr>
          </a:p>
          <a:p>
            <a:pPr marL="0" lvl="0" indent="0" algn="l" rtl="0">
              <a:spcBef>
                <a:spcPts val="0"/>
              </a:spcBef>
              <a:spcAft>
                <a:spcPts val="0"/>
              </a:spcAft>
              <a:buNone/>
            </a:pPr>
            <a:endParaRPr sz="1800">
              <a:latin typeface="Open Sans"/>
              <a:ea typeface="Open Sans"/>
              <a:cs typeface="Open Sans"/>
              <a:sym typeface="Open Sans"/>
            </a:endParaRPr>
          </a:p>
        </p:txBody>
      </p:sp>
      <p:pic>
        <p:nvPicPr>
          <p:cNvPr id="316" name="Google Shape;316;p45"/>
          <p:cNvPicPr preferRelativeResize="0"/>
          <p:nvPr/>
        </p:nvPicPr>
        <p:blipFill>
          <a:blip r:embed="rId4">
            <a:alphaModFix/>
          </a:blip>
          <a:stretch>
            <a:fillRect/>
          </a:stretch>
        </p:blipFill>
        <p:spPr>
          <a:xfrm>
            <a:off x="-4329" y="3202225"/>
            <a:ext cx="1711650" cy="1282100"/>
          </a:xfrm>
          <a:prstGeom prst="rect">
            <a:avLst/>
          </a:prstGeom>
          <a:noFill/>
          <a:ln>
            <a:noFill/>
          </a:ln>
        </p:spPr>
      </p:pic>
      <p:pic>
        <p:nvPicPr>
          <p:cNvPr id="317" name="Google Shape;317;p45"/>
          <p:cNvPicPr preferRelativeResize="0"/>
          <p:nvPr/>
        </p:nvPicPr>
        <p:blipFill>
          <a:blip r:embed="rId5">
            <a:alphaModFix/>
          </a:blip>
          <a:stretch>
            <a:fillRect/>
          </a:stretch>
        </p:blipFill>
        <p:spPr>
          <a:xfrm>
            <a:off x="2543150" y="3831527"/>
            <a:ext cx="1582575" cy="776448"/>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321"/>
        <p:cNvGrpSpPr/>
        <p:nvPr/>
      </p:nvGrpSpPr>
      <p:grpSpPr>
        <a:xfrm>
          <a:off x="0" y="0"/>
          <a:ext cx="0" cy="0"/>
          <a:chOff x="0" y="0"/>
          <a:chExt cx="0" cy="0"/>
        </a:xfrm>
      </p:grpSpPr>
      <p:sp>
        <p:nvSpPr>
          <p:cNvPr id="322" name="Google Shape;322;p46"/>
          <p:cNvSpPr txBox="1">
            <a:spLocks noGrp="1"/>
          </p:cNvSpPr>
          <p:nvPr>
            <p:ph type="title"/>
          </p:nvPr>
        </p:nvSpPr>
        <p:spPr>
          <a:xfrm>
            <a:off x="311700" y="315925"/>
            <a:ext cx="8520600" cy="10890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Sales Manager </a:t>
            </a:r>
            <a:r>
              <a:rPr lang="en" sz="3000"/>
              <a:t>Redcarpet Event Management {Foysal Ahmed} 1709523</a:t>
            </a:r>
            <a:endParaRPr sz="3000"/>
          </a:p>
        </p:txBody>
      </p:sp>
      <p:sp>
        <p:nvSpPr>
          <p:cNvPr id="323" name="Google Shape;323;p46"/>
          <p:cNvSpPr txBox="1">
            <a:spLocks noGrp="1"/>
          </p:cNvSpPr>
          <p:nvPr>
            <p:ph type="body" idx="1"/>
          </p:nvPr>
        </p:nvSpPr>
        <p:spPr>
          <a:xfrm>
            <a:off x="434425" y="1594600"/>
            <a:ext cx="7950900" cy="22212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None/>
            </a:pPr>
            <a:r>
              <a:rPr lang="en" b="1"/>
              <a:t>Our pricing strategy:</a:t>
            </a:r>
            <a:endParaRPr b="1"/>
          </a:p>
          <a:p>
            <a:pPr marL="457200" lvl="0" indent="-342900" algn="l" rtl="0">
              <a:spcBef>
                <a:spcPts val="1600"/>
              </a:spcBef>
              <a:spcAft>
                <a:spcPts val="0"/>
              </a:spcAft>
              <a:buSzPts val="1800"/>
              <a:buChar char="❏"/>
            </a:pPr>
            <a:r>
              <a:rPr lang="en"/>
              <a:t>Auction concept</a:t>
            </a:r>
            <a:endParaRPr/>
          </a:p>
          <a:p>
            <a:pPr marL="457200" lvl="0" indent="-342900" algn="l" rtl="0">
              <a:spcBef>
                <a:spcPts val="0"/>
              </a:spcBef>
              <a:spcAft>
                <a:spcPts val="0"/>
              </a:spcAft>
              <a:buSzPts val="1800"/>
              <a:buChar char="❏"/>
            </a:pPr>
            <a:r>
              <a:rPr lang="en"/>
              <a:t>Charge less than our competitors</a:t>
            </a:r>
            <a:endParaRPr/>
          </a:p>
          <a:p>
            <a:pPr marL="457200" lvl="0" indent="-342900" algn="l" rtl="0">
              <a:spcBef>
                <a:spcPts val="0"/>
              </a:spcBef>
              <a:spcAft>
                <a:spcPts val="0"/>
              </a:spcAft>
              <a:buSzPts val="1800"/>
              <a:buChar char="❏"/>
            </a:pPr>
            <a:r>
              <a:rPr lang="en"/>
              <a:t>Price depends on location and whether it is during holidays or not</a:t>
            </a:r>
            <a:endParaRPr/>
          </a:p>
          <a:p>
            <a:pPr marL="457200" lvl="0" indent="-342900" algn="l" rtl="0">
              <a:spcBef>
                <a:spcPts val="0"/>
              </a:spcBef>
              <a:spcAft>
                <a:spcPts val="0"/>
              </a:spcAft>
              <a:buSzPts val="1800"/>
              <a:buChar char="❏"/>
            </a:pPr>
            <a:r>
              <a:rPr lang="en"/>
              <a:t>Guaranteed profit</a:t>
            </a:r>
            <a:endParaRPr/>
          </a:p>
          <a:p>
            <a:pPr marL="457200" lvl="0" indent="0" algn="l" rtl="0">
              <a:spcBef>
                <a:spcPts val="1600"/>
              </a:spcBef>
              <a:spcAft>
                <a:spcPts val="1600"/>
              </a:spcAft>
              <a:buNone/>
            </a:pPr>
            <a:endParaRPr/>
          </a:p>
        </p:txBody>
      </p:sp>
      <p:pic>
        <p:nvPicPr>
          <p:cNvPr id="324" name="Google Shape;324;p46"/>
          <p:cNvPicPr preferRelativeResize="0"/>
          <p:nvPr/>
        </p:nvPicPr>
        <p:blipFill>
          <a:blip r:embed="rId3">
            <a:alphaModFix/>
          </a:blip>
          <a:stretch>
            <a:fillRect/>
          </a:stretch>
        </p:blipFill>
        <p:spPr>
          <a:xfrm>
            <a:off x="6354950" y="3369496"/>
            <a:ext cx="1416550" cy="1528050"/>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328"/>
        <p:cNvGrpSpPr/>
        <p:nvPr/>
      </p:nvGrpSpPr>
      <p:grpSpPr>
        <a:xfrm>
          <a:off x="0" y="0"/>
          <a:ext cx="0" cy="0"/>
          <a:chOff x="0" y="0"/>
          <a:chExt cx="0" cy="0"/>
        </a:xfrm>
      </p:grpSpPr>
      <p:sp>
        <p:nvSpPr>
          <p:cNvPr id="329" name="Google Shape;329;p47"/>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Sales Manager </a:t>
            </a:r>
            <a:r>
              <a:rPr lang="en" sz="3000"/>
              <a:t>Redcarpet Event Management {Foysal Ahmed}</a:t>
            </a:r>
            <a:endParaRPr sz="3000"/>
          </a:p>
        </p:txBody>
      </p:sp>
      <p:sp>
        <p:nvSpPr>
          <p:cNvPr id="330" name="Google Shape;330;p47"/>
          <p:cNvSpPr txBox="1">
            <a:spLocks noGrp="1"/>
          </p:cNvSpPr>
          <p:nvPr>
            <p:ph type="body" idx="1"/>
          </p:nvPr>
        </p:nvSpPr>
        <p:spPr>
          <a:xfrm>
            <a:off x="662275" y="1475975"/>
            <a:ext cx="7880100" cy="26097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None/>
            </a:pPr>
            <a:r>
              <a:rPr lang="en" b="1"/>
              <a:t>Sales forecast:</a:t>
            </a:r>
            <a:endParaRPr b="1"/>
          </a:p>
          <a:p>
            <a:pPr marL="457200" lvl="0" indent="-342900" algn="l" rtl="0">
              <a:spcBef>
                <a:spcPts val="1600"/>
              </a:spcBef>
              <a:spcAft>
                <a:spcPts val="0"/>
              </a:spcAft>
              <a:buSzPts val="1800"/>
              <a:buChar char="❏"/>
            </a:pPr>
            <a:r>
              <a:rPr lang="en"/>
              <a:t>Helps gain overview of how much  business has sold within a specific period</a:t>
            </a:r>
            <a:endParaRPr/>
          </a:p>
          <a:p>
            <a:pPr marL="457200" lvl="0" indent="0" algn="l" rtl="0">
              <a:spcBef>
                <a:spcPts val="1600"/>
              </a:spcBef>
              <a:spcAft>
                <a:spcPts val="0"/>
              </a:spcAft>
              <a:buNone/>
            </a:pPr>
            <a:endParaRPr/>
          </a:p>
          <a:p>
            <a:pPr marL="457200" lvl="0" indent="-342900" algn="l" rtl="0">
              <a:spcBef>
                <a:spcPts val="1600"/>
              </a:spcBef>
              <a:spcAft>
                <a:spcPts val="0"/>
              </a:spcAft>
              <a:buSzPts val="1800"/>
              <a:buChar char="❏"/>
            </a:pPr>
            <a:r>
              <a:rPr lang="en"/>
              <a:t>Helps to prepare for any materials or plan ahead.</a:t>
            </a:r>
            <a:endParaRPr/>
          </a:p>
        </p:txBody>
      </p:sp>
      <p:pic>
        <p:nvPicPr>
          <p:cNvPr id="331" name="Google Shape;331;p47"/>
          <p:cNvPicPr preferRelativeResize="0"/>
          <p:nvPr/>
        </p:nvPicPr>
        <p:blipFill>
          <a:blip r:embed="rId3">
            <a:alphaModFix/>
          </a:blip>
          <a:stretch>
            <a:fillRect/>
          </a:stretch>
        </p:blipFill>
        <p:spPr>
          <a:xfrm>
            <a:off x="6884278" y="2678053"/>
            <a:ext cx="2086100" cy="2086100"/>
          </a:xfrm>
          <a:prstGeom prst="rect">
            <a:avLst/>
          </a:prstGeom>
          <a:noFill/>
          <a:ln>
            <a:noFill/>
          </a:ln>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335"/>
        <p:cNvGrpSpPr/>
        <p:nvPr/>
      </p:nvGrpSpPr>
      <p:grpSpPr>
        <a:xfrm>
          <a:off x="0" y="0"/>
          <a:ext cx="0" cy="0"/>
          <a:chOff x="0" y="0"/>
          <a:chExt cx="0" cy="0"/>
        </a:xfrm>
      </p:grpSpPr>
      <p:sp>
        <p:nvSpPr>
          <p:cNvPr id="336" name="Google Shape;336;p48"/>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Sales Manager </a:t>
            </a:r>
            <a:r>
              <a:rPr lang="en" sz="3000"/>
              <a:t>Redcarpet Event Management {Foysal Ahmed}</a:t>
            </a:r>
            <a:endParaRPr sz="3000"/>
          </a:p>
        </p:txBody>
      </p:sp>
      <p:pic>
        <p:nvPicPr>
          <p:cNvPr id="337" name="Google Shape;337;p48"/>
          <p:cNvPicPr preferRelativeResize="0"/>
          <p:nvPr/>
        </p:nvPicPr>
        <p:blipFill>
          <a:blip r:embed="rId3">
            <a:alphaModFix/>
          </a:blip>
          <a:stretch>
            <a:fillRect/>
          </a:stretch>
        </p:blipFill>
        <p:spPr>
          <a:xfrm>
            <a:off x="382575" y="1321950"/>
            <a:ext cx="8378850" cy="3453375"/>
          </a:xfrm>
          <a:prstGeom prst="rect">
            <a:avLst/>
          </a:prstGeom>
          <a:noFill/>
          <a:ln>
            <a:noFill/>
          </a:ln>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341"/>
        <p:cNvGrpSpPr/>
        <p:nvPr/>
      </p:nvGrpSpPr>
      <p:grpSpPr>
        <a:xfrm>
          <a:off x="0" y="0"/>
          <a:ext cx="0" cy="0"/>
          <a:chOff x="0" y="0"/>
          <a:chExt cx="0" cy="0"/>
        </a:xfrm>
      </p:grpSpPr>
      <p:sp>
        <p:nvSpPr>
          <p:cNvPr id="342" name="Google Shape;342;p49"/>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Conclusion </a:t>
            </a:r>
            <a:endParaRPr/>
          </a:p>
        </p:txBody>
      </p:sp>
      <p:sp>
        <p:nvSpPr>
          <p:cNvPr id="343" name="Google Shape;343;p49"/>
          <p:cNvSpPr txBox="1"/>
          <p:nvPr/>
        </p:nvSpPr>
        <p:spPr>
          <a:xfrm>
            <a:off x="453400" y="1461600"/>
            <a:ext cx="8189400" cy="3179700"/>
          </a:xfrm>
          <a:prstGeom prst="rect">
            <a:avLst/>
          </a:prstGeom>
          <a:solidFill>
            <a:srgbClr val="F4CCCC"/>
          </a:solidFill>
          <a:ln>
            <a:noFill/>
          </a:ln>
        </p:spPr>
        <p:txBody>
          <a:bodyPr spcFirstLastPara="1" wrap="square" lIns="91425" tIns="91425" rIns="91425" bIns="91425" anchor="t" anchorCtr="0">
            <a:noAutofit/>
          </a:bodyPr>
          <a:lstStyle/>
          <a:p>
            <a:pPr marL="457200" lvl="0" indent="-419100" algn="l" rtl="0">
              <a:spcBef>
                <a:spcPts val="0"/>
              </a:spcBef>
              <a:spcAft>
                <a:spcPts val="0"/>
              </a:spcAft>
              <a:buSzPts val="3000"/>
              <a:buFont typeface="Open Sans"/>
              <a:buChar char="❖"/>
            </a:pPr>
            <a:r>
              <a:rPr lang="en" sz="3000">
                <a:latin typeface="Open Sans"/>
                <a:ea typeface="Open Sans"/>
                <a:cs typeface="Open Sans"/>
                <a:sym typeface="Open Sans"/>
              </a:rPr>
              <a:t>Smart goal</a:t>
            </a:r>
            <a:endParaRPr sz="3000">
              <a:latin typeface="Open Sans"/>
              <a:ea typeface="Open Sans"/>
              <a:cs typeface="Open Sans"/>
              <a:sym typeface="Open Sans"/>
            </a:endParaRPr>
          </a:p>
          <a:p>
            <a:pPr marL="457200" lvl="0" indent="0" algn="l" rtl="0">
              <a:spcBef>
                <a:spcPts val="0"/>
              </a:spcBef>
              <a:spcAft>
                <a:spcPts val="0"/>
              </a:spcAft>
              <a:buNone/>
            </a:pPr>
            <a:endParaRPr sz="3000">
              <a:latin typeface="Open Sans"/>
              <a:ea typeface="Open Sans"/>
              <a:cs typeface="Open Sans"/>
              <a:sym typeface="Open Sans"/>
            </a:endParaRPr>
          </a:p>
          <a:p>
            <a:pPr marL="457200" lvl="0" indent="-419100" algn="l" rtl="0">
              <a:spcBef>
                <a:spcPts val="0"/>
              </a:spcBef>
              <a:spcAft>
                <a:spcPts val="0"/>
              </a:spcAft>
              <a:buSzPts val="3000"/>
              <a:buFont typeface="Open Sans"/>
              <a:buChar char="❖"/>
            </a:pPr>
            <a:r>
              <a:rPr lang="en" sz="3000">
                <a:latin typeface="Open Sans"/>
                <a:ea typeface="Open Sans"/>
                <a:cs typeface="Open Sans"/>
                <a:sym typeface="Open Sans"/>
              </a:rPr>
              <a:t>Gannt chart </a:t>
            </a:r>
            <a:endParaRPr sz="3000">
              <a:latin typeface="Open Sans"/>
              <a:ea typeface="Open Sans"/>
              <a:cs typeface="Open Sans"/>
              <a:sym typeface="Open Sans"/>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347"/>
        <p:cNvGrpSpPr/>
        <p:nvPr/>
      </p:nvGrpSpPr>
      <p:grpSpPr>
        <a:xfrm>
          <a:off x="0" y="0"/>
          <a:ext cx="0" cy="0"/>
          <a:chOff x="0" y="0"/>
          <a:chExt cx="0" cy="0"/>
        </a:xfrm>
      </p:grpSpPr>
      <p:sp>
        <p:nvSpPr>
          <p:cNvPr id="348" name="Google Shape;348;p50"/>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Gannt chart</a:t>
            </a:r>
            <a:endParaRPr/>
          </a:p>
        </p:txBody>
      </p:sp>
      <p:sp>
        <p:nvSpPr>
          <p:cNvPr id="349" name="Google Shape;349;p50"/>
          <p:cNvSpPr txBox="1">
            <a:spLocks noGrp="1"/>
          </p:cNvSpPr>
          <p:nvPr>
            <p:ph type="body" idx="1"/>
          </p:nvPr>
        </p:nvSpPr>
        <p:spPr>
          <a:xfrm>
            <a:off x="311700" y="1225225"/>
            <a:ext cx="8520600" cy="3354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endParaRPr/>
          </a:p>
        </p:txBody>
      </p:sp>
      <p:pic>
        <p:nvPicPr>
          <p:cNvPr id="350" name="Google Shape;350;p50"/>
          <p:cNvPicPr preferRelativeResize="0"/>
          <p:nvPr/>
        </p:nvPicPr>
        <p:blipFill>
          <a:blip r:embed="rId3">
            <a:alphaModFix/>
          </a:blip>
          <a:stretch>
            <a:fillRect/>
          </a:stretch>
        </p:blipFill>
        <p:spPr>
          <a:xfrm>
            <a:off x="311700" y="1225225"/>
            <a:ext cx="8587750" cy="3813800"/>
          </a:xfrm>
          <a:prstGeom prst="rect">
            <a:avLst/>
          </a:prstGeom>
          <a:noFill/>
          <a:ln>
            <a:noFill/>
          </a:ln>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354"/>
        <p:cNvGrpSpPr/>
        <p:nvPr/>
      </p:nvGrpSpPr>
      <p:grpSpPr>
        <a:xfrm>
          <a:off x="0" y="0"/>
          <a:ext cx="0" cy="0"/>
          <a:chOff x="0" y="0"/>
          <a:chExt cx="0" cy="0"/>
        </a:xfrm>
      </p:grpSpPr>
      <p:sp>
        <p:nvSpPr>
          <p:cNvPr id="355" name="Google Shape;355;p51"/>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Gantt chart updated</a:t>
            </a:r>
            <a:endParaRPr/>
          </a:p>
        </p:txBody>
      </p:sp>
      <p:sp>
        <p:nvSpPr>
          <p:cNvPr id="356" name="Google Shape;356;p51"/>
          <p:cNvSpPr txBox="1">
            <a:spLocks noGrp="1"/>
          </p:cNvSpPr>
          <p:nvPr>
            <p:ph type="body" idx="1"/>
          </p:nvPr>
        </p:nvSpPr>
        <p:spPr>
          <a:xfrm>
            <a:off x="311700" y="1225225"/>
            <a:ext cx="8520600" cy="33540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endParaRPr/>
          </a:p>
        </p:txBody>
      </p:sp>
      <p:pic>
        <p:nvPicPr>
          <p:cNvPr id="357" name="Google Shape;357;p51"/>
          <p:cNvPicPr preferRelativeResize="0"/>
          <p:nvPr/>
        </p:nvPicPr>
        <p:blipFill rotWithShape="1">
          <a:blip r:embed="rId3">
            <a:alphaModFix/>
          </a:blip>
          <a:srcRect l="3725" t="34362" b="7847"/>
          <a:stretch/>
        </p:blipFill>
        <p:spPr>
          <a:xfrm>
            <a:off x="311700" y="1225225"/>
            <a:ext cx="8520599" cy="3918275"/>
          </a:xfrm>
          <a:prstGeom prst="rect">
            <a:avLst/>
          </a:prstGeom>
          <a:noFill/>
          <a:ln>
            <a:noFill/>
          </a:ln>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sp>
        <p:nvSpPr>
          <p:cNvPr id="362" name="Google Shape;362;p52"/>
          <p:cNvSpPr txBox="1">
            <a:spLocks noGrp="1"/>
          </p:cNvSpPr>
          <p:nvPr>
            <p:ph type="title"/>
          </p:nvPr>
        </p:nvSpPr>
        <p:spPr>
          <a:xfrm>
            <a:off x="311700" y="3159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Swot analysis</a:t>
            </a:r>
            <a:endParaRPr/>
          </a:p>
        </p:txBody>
      </p:sp>
      <p:cxnSp>
        <p:nvCxnSpPr>
          <p:cNvPr id="363" name="Google Shape;363;p52"/>
          <p:cNvCxnSpPr>
            <a:stCxn id="364" idx="0"/>
            <a:endCxn id="364" idx="2"/>
          </p:cNvCxnSpPr>
          <p:nvPr/>
        </p:nvCxnSpPr>
        <p:spPr>
          <a:xfrm>
            <a:off x="4572000" y="1277149"/>
            <a:ext cx="0" cy="3632700"/>
          </a:xfrm>
          <a:prstGeom prst="straightConnector1">
            <a:avLst/>
          </a:prstGeom>
          <a:noFill/>
          <a:ln w="28575" cap="flat" cmpd="sng">
            <a:solidFill>
              <a:srgbClr val="000000"/>
            </a:solidFill>
            <a:prstDash val="solid"/>
            <a:round/>
            <a:headEnd type="none" w="med" len="med"/>
            <a:tailEnd type="none" w="med" len="med"/>
          </a:ln>
        </p:spPr>
      </p:cxnSp>
      <p:cxnSp>
        <p:nvCxnSpPr>
          <p:cNvPr id="365" name="Google Shape;365;p52"/>
          <p:cNvCxnSpPr>
            <a:stCxn id="364" idx="1"/>
            <a:endCxn id="364" idx="3"/>
          </p:cNvCxnSpPr>
          <p:nvPr/>
        </p:nvCxnSpPr>
        <p:spPr>
          <a:xfrm>
            <a:off x="311700" y="3093499"/>
            <a:ext cx="8520600" cy="0"/>
          </a:xfrm>
          <a:prstGeom prst="straightConnector1">
            <a:avLst/>
          </a:prstGeom>
          <a:noFill/>
          <a:ln w="28575" cap="flat" cmpd="sng">
            <a:solidFill>
              <a:srgbClr val="000000"/>
            </a:solidFill>
            <a:prstDash val="solid"/>
            <a:round/>
            <a:headEnd type="none" w="med" len="med"/>
            <a:tailEnd type="none" w="med" len="med"/>
          </a:ln>
        </p:spPr>
      </p:cxnSp>
      <p:sp>
        <p:nvSpPr>
          <p:cNvPr id="366" name="Google Shape;366;p52"/>
          <p:cNvSpPr txBox="1"/>
          <p:nvPr/>
        </p:nvSpPr>
        <p:spPr>
          <a:xfrm>
            <a:off x="297650" y="1262075"/>
            <a:ext cx="4119600" cy="1727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200"/>
              <a:t>			STRENGTHS</a:t>
            </a:r>
            <a:endParaRPr sz="1200"/>
          </a:p>
          <a:p>
            <a:pPr marL="457200" lvl="0" indent="-304800" algn="l" rtl="0">
              <a:spcBef>
                <a:spcPts val="0"/>
              </a:spcBef>
              <a:spcAft>
                <a:spcPts val="0"/>
              </a:spcAft>
              <a:buSzPts val="1200"/>
              <a:buChar char="●"/>
            </a:pPr>
            <a:r>
              <a:rPr lang="en" sz="1200"/>
              <a:t>Personalisation of quality of service for ultimate customer satisfaction.</a:t>
            </a:r>
            <a:endParaRPr sz="1200"/>
          </a:p>
          <a:p>
            <a:pPr marL="457200" lvl="0" indent="-304800" algn="l" rtl="0">
              <a:spcBef>
                <a:spcPts val="0"/>
              </a:spcBef>
              <a:spcAft>
                <a:spcPts val="0"/>
              </a:spcAft>
              <a:buSzPts val="1200"/>
              <a:buChar char="●"/>
            </a:pPr>
            <a:r>
              <a:rPr lang="en" sz="1200"/>
              <a:t>Wide variety of events available to customers</a:t>
            </a:r>
            <a:endParaRPr sz="1200"/>
          </a:p>
          <a:p>
            <a:pPr marL="457200" lvl="0" indent="-304800" algn="l" rtl="0">
              <a:spcBef>
                <a:spcPts val="0"/>
              </a:spcBef>
              <a:spcAft>
                <a:spcPts val="0"/>
              </a:spcAft>
              <a:buSzPts val="1200"/>
              <a:buChar char="●"/>
            </a:pPr>
            <a:r>
              <a:rPr lang="en" sz="1200"/>
              <a:t>A new innovative product and service </a:t>
            </a:r>
            <a:endParaRPr sz="1200"/>
          </a:p>
          <a:p>
            <a:pPr marL="457200" lvl="0" indent="-304800" algn="l" rtl="0">
              <a:spcBef>
                <a:spcPts val="0"/>
              </a:spcBef>
              <a:spcAft>
                <a:spcPts val="0"/>
              </a:spcAft>
              <a:buSzPts val="1200"/>
              <a:buChar char="●"/>
            </a:pPr>
            <a:r>
              <a:rPr lang="en" sz="1200"/>
              <a:t>Strong management team with a competent workforce</a:t>
            </a:r>
            <a:endParaRPr sz="1200"/>
          </a:p>
          <a:p>
            <a:pPr marL="457200" lvl="0" indent="-304800" algn="l" rtl="0">
              <a:spcBef>
                <a:spcPts val="0"/>
              </a:spcBef>
              <a:spcAft>
                <a:spcPts val="0"/>
              </a:spcAft>
              <a:buSzPts val="1200"/>
              <a:buChar char="●"/>
            </a:pPr>
            <a:r>
              <a:rPr lang="en" sz="1200"/>
              <a:t>Location</a:t>
            </a:r>
            <a:endParaRPr sz="1200"/>
          </a:p>
          <a:p>
            <a:pPr marL="457200" lvl="0" indent="-304800" algn="l" rtl="0">
              <a:spcBef>
                <a:spcPts val="0"/>
              </a:spcBef>
              <a:spcAft>
                <a:spcPts val="0"/>
              </a:spcAft>
              <a:buSzPts val="1200"/>
              <a:buChar char="●"/>
            </a:pPr>
            <a:r>
              <a:rPr lang="en" sz="1200"/>
              <a:t>Enthusiastic </a:t>
            </a:r>
            <a:endParaRPr sz="1200"/>
          </a:p>
        </p:txBody>
      </p:sp>
      <p:sp>
        <p:nvSpPr>
          <p:cNvPr id="367" name="Google Shape;367;p52"/>
          <p:cNvSpPr txBox="1"/>
          <p:nvPr/>
        </p:nvSpPr>
        <p:spPr>
          <a:xfrm>
            <a:off x="4726775" y="1309700"/>
            <a:ext cx="4119600" cy="1727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300"/>
              <a:t>			WEAKNESSES</a:t>
            </a:r>
            <a:endParaRPr sz="1300"/>
          </a:p>
          <a:p>
            <a:pPr marL="457200" lvl="0" indent="-311150" algn="l" rtl="0">
              <a:spcBef>
                <a:spcPts val="0"/>
              </a:spcBef>
              <a:spcAft>
                <a:spcPts val="0"/>
              </a:spcAft>
              <a:buSzPts val="1300"/>
              <a:buChar char="●"/>
            </a:pPr>
            <a:r>
              <a:rPr lang="en" sz="1300"/>
              <a:t>Inexperience</a:t>
            </a:r>
            <a:endParaRPr sz="1300"/>
          </a:p>
          <a:p>
            <a:pPr marL="457200" lvl="0" indent="-311150" algn="l" rtl="0">
              <a:spcBef>
                <a:spcPts val="0"/>
              </a:spcBef>
              <a:spcAft>
                <a:spcPts val="0"/>
              </a:spcAft>
              <a:buSzPts val="1300"/>
              <a:buChar char="●"/>
            </a:pPr>
            <a:r>
              <a:rPr lang="en" sz="1300"/>
              <a:t>Lack of management expertise</a:t>
            </a:r>
            <a:endParaRPr sz="1300"/>
          </a:p>
          <a:p>
            <a:pPr marL="457200" lvl="0" indent="-311150" algn="l" rtl="0">
              <a:spcBef>
                <a:spcPts val="0"/>
              </a:spcBef>
              <a:spcAft>
                <a:spcPts val="0"/>
              </a:spcAft>
              <a:buSzPts val="1300"/>
              <a:buChar char="●"/>
            </a:pPr>
            <a:r>
              <a:rPr lang="en" sz="1300"/>
              <a:t>New organisation</a:t>
            </a:r>
            <a:endParaRPr sz="1300"/>
          </a:p>
          <a:p>
            <a:pPr marL="457200" lvl="0" indent="-311150" algn="l" rtl="0">
              <a:spcBef>
                <a:spcPts val="0"/>
              </a:spcBef>
              <a:spcAft>
                <a:spcPts val="0"/>
              </a:spcAft>
              <a:buSzPts val="1300"/>
              <a:buChar char="●"/>
            </a:pPr>
            <a:r>
              <a:rPr lang="en" sz="1300"/>
              <a:t>Lack of advertising</a:t>
            </a:r>
            <a:endParaRPr sz="1300"/>
          </a:p>
          <a:p>
            <a:pPr marL="457200" lvl="0" indent="-311150" algn="l" rtl="0">
              <a:spcBef>
                <a:spcPts val="0"/>
              </a:spcBef>
              <a:spcAft>
                <a:spcPts val="0"/>
              </a:spcAft>
              <a:buSzPts val="1300"/>
              <a:buChar char="●"/>
            </a:pPr>
            <a:r>
              <a:rPr lang="en" sz="1300"/>
              <a:t>Business not established - lack of reputation</a:t>
            </a:r>
            <a:endParaRPr sz="1300"/>
          </a:p>
          <a:p>
            <a:pPr marL="457200" lvl="0" indent="-311150" algn="l" rtl="0">
              <a:spcBef>
                <a:spcPts val="0"/>
              </a:spcBef>
              <a:spcAft>
                <a:spcPts val="0"/>
              </a:spcAft>
              <a:buSzPts val="1300"/>
              <a:buChar char="●"/>
            </a:pPr>
            <a:r>
              <a:rPr lang="en" sz="1300"/>
              <a:t>Unexpected increases in demand</a:t>
            </a:r>
            <a:endParaRPr sz="1300"/>
          </a:p>
        </p:txBody>
      </p:sp>
      <p:sp>
        <p:nvSpPr>
          <p:cNvPr id="368" name="Google Shape;368;p52"/>
          <p:cNvSpPr txBox="1"/>
          <p:nvPr/>
        </p:nvSpPr>
        <p:spPr>
          <a:xfrm>
            <a:off x="416725" y="3182350"/>
            <a:ext cx="3929100" cy="1794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200"/>
              <a:t>		   OPPORTUNITIES</a:t>
            </a:r>
            <a:endParaRPr sz="1200"/>
          </a:p>
          <a:p>
            <a:pPr marL="457200" lvl="0" indent="-304800" algn="l" rtl="0">
              <a:spcBef>
                <a:spcPts val="0"/>
              </a:spcBef>
              <a:spcAft>
                <a:spcPts val="0"/>
              </a:spcAft>
              <a:buSzPts val="1200"/>
              <a:buChar char="●"/>
            </a:pPr>
            <a:r>
              <a:rPr lang="en" sz="1200"/>
              <a:t>we will compromise on our services</a:t>
            </a:r>
            <a:endParaRPr sz="1200"/>
          </a:p>
          <a:p>
            <a:pPr marL="457200" lvl="0" indent="-304800" algn="l" rtl="0">
              <a:spcBef>
                <a:spcPts val="0"/>
              </a:spcBef>
              <a:spcAft>
                <a:spcPts val="0"/>
              </a:spcAft>
              <a:buSzPts val="1200"/>
              <a:buChar char="●"/>
            </a:pPr>
            <a:r>
              <a:rPr lang="en" sz="1200"/>
              <a:t>Our USP will prove to be more popular and people will find us creative giving us the opportunity to captive the market in time</a:t>
            </a:r>
            <a:endParaRPr sz="1200"/>
          </a:p>
          <a:p>
            <a:pPr marL="457200" lvl="0" indent="-304800" algn="l" rtl="0">
              <a:spcBef>
                <a:spcPts val="0"/>
              </a:spcBef>
              <a:spcAft>
                <a:spcPts val="0"/>
              </a:spcAft>
              <a:buSzPts val="1200"/>
              <a:buChar char="●"/>
            </a:pPr>
            <a:r>
              <a:rPr lang="en" sz="1200"/>
              <a:t>Expand on different events and cover wider areas demographically.</a:t>
            </a:r>
            <a:endParaRPr sz="1200"/>
          </a:p>
          <a:p>
            <a:pPr marL="457200" lvl="0" indent="-304800" algn="l" rtl="0">
              <a:spcBef>
                <a:spcPts val="0"/>
              </a:spcBef>
              <a:spcAft>
                <a:spcPts val="0"/>
              </a:spcAft>
              <a:buSzPts val="1200"/>
              <a:buChar char="●"/>
            </a:pPr>
            <a:r>
              <a:rPr lang="en" sz="1200"/>
              <a:t>Market demands / identify market trends that could lead to an increase in sales</a:t>
            </a:r>
            <a:endParaRPr sz="1200"/>
          </a:p>
        </p:txBody>
      </p:sp>
      <p:sp>
        <p:nvSpPr>
          <p:cNvPr id="369" name="Google Shape;369;p52"/>
          <p:cNvSpPr txBox="1"/>
          <p:nvPr/>
        </p:nvSpPr>
        <p:spPr>
          <a:xfrm>
            <a:off x="4774400" y="3238500"/>
            <a:ext cx="3929100" cy="1727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t>			THREATS	</a:t>
            </a:r>
            <a:endParaRPr/>
          </a:p>
          <a:p>
            <a:pPr marL="457200" lvl="0" indent="-317500" algn="l" rtl="0">
              <a:spcBef>
                <a:spcPts val="0"/>
              </a:spcBef>
              <a:spcAft>
                <a:spcPts val="0"/>
              </a:spcAft>
              <a:buSzPts val="1400"/>
              <a:buChar char="●"/>
            </a:pPr>
            <a:r>
              <a:rPr lang="en"/>
              <a:t>Change in season / weather </a:t>
            </a:r>
            <a:endParaRPr/>
          </a:p>
          <a:p>
            <a:pPr marL="457200" lvl="0" indent="-317500" algn="l" rtl="0">
              <a:spcBef>
                <a:spcPts val="0"/>
              </a:spcBef>
              <a:spcAft>
                <a:spcPts val="0"/>
              </a:spcAft>
              <a:buSzPts val="1400"/>
              <a:buChar char="●"/>
            </a:pPr>
            <a:r>
              <a:rPr lang="en"/>
              <a:t>Political and economical offers, BREXIT</a:t>
            </a:r>
            <a:endParaRPr/>
          </a:p>
          <a:p>
            <a:pPr marL="457200" lvl="0" indent="-317500" algn="l" rtl="0">
              <a:spcBef>
                <a:spcPts val="0"/>
              </a:spcBef>
              <a:spcAft>
                <a:spcPts val="0"/>
              </a:spcAft>
              <a:buSzPts val="1400"/>
              <a:buChar char="●"/>
            </a:pPr>
            <a:r>
              <a:rPr lang="en"/>
              <a:t>Competitors in the market</a:t>
            </a:r>
            <a:endParaRPr/>
          </a:p>
          <a:p>
            <a:pPr marL="457200" lvl="0" indent="-317500" algn="l" rtl="0">
              <a:spcBef>
                <a:spcPts val="0"/>
              </a:spcBef>
              <a:spcAft>
                <a:spcPts val="0"/>
              </a:spcAft>
              <a:buSzPts val="1400"/>
              <a:buChar char="●"/>
            </a:pPr>
            <a:r>
              <a:rPr lang="en"/>
              <a:t>Shortage of Man / Woman power</a:t>
            </a:r>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373"/>
        <p:cNvGrpSpPr/>
        <p:nvPr/>
      </p:nvGrpSpPr>
      <p:grpSpPr>
        <a:xfrm>
          <a:off x="0" y="0"/>
          <a:ext cx="0" cy="0"/>
          <a:chOff x="0" y="0"/>
          <a:chExt cx="0" cy="0"/>
        </a:xfrm>
      </p:grpSpPr>
      <p:sp>
        <p:nvSpPr>
          <p:cNvPr id="374" name="Google Shape;374;p53"/>
          <p:cNvSpPr txBox="1">
            <a:spLocks noGrp="1"/>
          </p:cNvSpPr>
          <p:nvPr>
            <p:ph type="title"/>
          </p:nvPr>
        </p:nvSpPr>
        <p:spPr>
          <a:xfrm>
            <a:off x="311700" y="59300"/>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Bibliography </a:t>
            </a:r>
            <a:endParaRPr/>
          </a:p>
        </p:txBody>
      </p:sp>
      <p:sp>
        <p:nvSpPr>
          <p:cNvPr id="375" name="Google Shape;375;p53"/>
          <p:cNvSpPr txBox="1">
            <a:spLocks noGrp="1"/>
          </p:cNvSpPr>
          <p:nvPr>
            <p:ph type="body" idx="1"/>
          </p:nvPr>
        </p:nvSpPr>
        <p:spPr>
          <a:xfrm>
            <a:off x="144325" y="968625"/>
            <a:ext cx="8844300" cy="40461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000">
                <a:latin typeface="Arial"/>
                <a:ea typeface="Arial"/>
                <a:cs typeface="Arial"/>
                <a:sym typeface="Arial"/>
              </a:rPr>
              <a:t>Adams, R. (2018). 10 Marketing Strategies to Fuel Your Business Growth. [online] Entrepreneur. Available at: https://www.entrepreneur.com/article/299335 [Accessed 25 Nov. 2018].</a:t>
            </a:r>
            <a:endParaRPr sz="1000">
              <a:latin typeface="Arial"/>
              <a:ea typeface="Arial"/>
              <a:cs typeface="Arial"/>
              <a:sym typeface="Arial"/>
            </a:endParaRPr>
          </a:p>
          <a:p>
            <a:pPr marL="0" lvl="0" indent="0" algn="l" rtl="0">
              <a:spcBef>
                <a:spcPts val="1600"/>
              </a:spcBef>
              <a:spcAft>
                <a:spcPts val="0"/>
              </a:spcAft>
              <a:buClr>
                <a:schemeClr val="dk1"/>
              </a:buClr>
              <a:buSzPts val="1100"/>
              <a:buFont typeface="Arial"/>
              <a:buNone/>
            </a:pPr>
            <a:r>
              <a:rPr lang="en" sz="1000">
                <a:latin typeface="Arial"/>
                <a:ea typeface="Arial"/>
                <a:cs typeface="Arial"/>
                <a:sym typeface="Arial"/>
              </a:rPr>
              <a:t>Anderson, Mary-Ann and Anderson, Dr. Edward and Parker, Dr. Geoffrey.(2018), Operation Managers for Dummies. John Wiley and Sons, Inc. U.S.A</a:t>
            </a:r>
            <a:endParaRPr sz="1000">
              <a:latin typeface="Arial"/>
              <a:ea typeface="Arial"/>
              <a:cs typeface="Arial"/>
              <a:sym typeface="Arial"/>
            </a:endParaRPr>
          </a:p>
          <a:p>
            <a:pPr marL="0" lvl="0" indent="0" algn="l" rtl="0">
              <a:spcBef>
                <a:spcPts val="1600"/>
              </a:spcBef>
              <a:spcAft>
                <a:spcPts val="0"/>
              </a:spcAft>
              <a:buClr>
                <a:schemeClr val="dk1"/>
              </a:buClr>
              <a:buSzPts val="1100"/>
              <a:buFont typeface="Arial"/>
              <a:buNone/>
            </a:pPr>
            <a:r>
              <a:rPr lang="en" sz="1000">
                <a:latin typeface="Arial"/>
                <a:ea typeface="Arial"/>
                <a:cs typeface="Arial"/>
                <a:sym typeface="Arial"/>
              </a:rPr>
              <a:t>Barrow,</a:t>
            </a:r>
            <a:br>
              <a:rPr lang="en" sz="1000">
                <a:latin typeface="Arial"/>
                <a:ea typeface="Arial"/>
                <a:cs typeface="Arial"/>
                <a:sym typeface="Arial"/>
              </a:rPr>
            </a:br>
            <a:r>
              <a:rPr lang="en" sz="1000">
                <a:latin typeface="Arial"/>
                <a:ea typeface="Arial"/>
                <a:cs typeface="Arial"/>
                <a:sym typeface="Arial"/>
              </a:rPr>
              <a:t>C. (2012), Business Plans for Small Businesses, Surrey: Crimson Publishing.</a:t>
            </a:r>
            <a:endParaRPr sz="1000">
              <a:latin typeface="Arial"/>
              <a:ea typeface="Arial"/>
              <a:cs typeface="Arial"/>
              <a:sym typeface="Arial"/>
            </a:endParaRPr>
          </a:p>
          <a:p>
            <a:pPr marL="0" lvl="0" indent="0" algn="l" rtl="0">
              <a:spcBef>
                <a:spcPts val="0"/>
              </a:spcBef>
              <a:spcAft>
                <a:spcPts val="0"/>
              </a:spcAft>
              <a:buClr>
                <a:schemeClr val="dk1"/>
              </a:buClr>
              <a:buSzPts val="1100"/>
              <a:buFont typeface="Arial"/>
              <a:buNone/>
            </a:pPr>
            <a:endParaRPr sz="1000">
              <a:highlight>
                <a:srgbClr val="FFFFFF"/>
              </a:highlight>
              <a:latin typeface="Arial"/>
              <a:ea typeface="Arial"/>
              <a:cs typeface="Arial"/>
              <a:sym typeface="Arial"/>
            </a:endParaRPr>
          </a:p>
          <a:p>
            <a:pPr marL="0" lvl="0" indent="0" algn="l" rtl="0">
              <a:spcBef>
                <a:spcPts val="1600"/>
              </a:spcBef>
              <a:spcAft>
                <a:spcPts val="0"/>
              </a:spcAft>
              <a:buClr>
                <a:schemeClr val="dk1"/>
              </a:buClr>
              <a:buSzPts val="1100"/>
              <a:buFont typeface="Arial"/>
              <a:buNone/>
            </a:pPr>
            <a:r>
              <a:rPr lang="en" sz="1000">
                <a:highlight>
                  <a:srgbClr val="FFFFFF"/>
                </a:highlight>
                <a:latin typeface="Arial"/>
                <a:ea typeface="Arial"/>
                <a:cs typeface="Arial"/>
                <a:sym typeface="Arial"/>
              </a:rPr>
              <a:t>Billboardadvertising.org.uk.(2018). </a:t>
            </a:r>
            <a:r>
              <a:rPr lang="en" sz="1000" i="1">
                <a:highlight>
                  <a:srgbClr val="FFFFFF"/>
                </a:highlight>
                <a:latin typeface="Arial"/>
                <a:ea typeface="Arial"/>
                <a:cs typeface="Arial"/>
                <a:sym typeface="Arial"/>
              </a:rPr>
              <a:t>Billboard Advertising Costs in Cardiff | Nov 2018</a:t>
            </a:r>
            <a:r>
              <a:rPr lang="en" sz="1000">
                <a:highlight>
                  <a:srgbClr val="FFFFFF"/>
                </a:highlight>
                <a:latin typeface="Arial"/>
                <a:ea typeface="Arial"/>
                <a:cs typeface="Arial"/>
                <a:sym typeface="Arial"/>
              </a:rPr>
              <a:t>. [online]</a:t>
            </a:r>
            <a:br>
              <a:rPr lang="en" sz="1000">
                <a:highlight>
                  <a:srgbClr val="FFFFFF"/>
                </a:highlight>
                <a:latin typeface="Arial"/>
                <a:ea typeface="Arial"/>
                <a:cs typeface="Arial"/>
                <a:sym typeface="Arial"/>
              </a:rPr>
            </a:br>
            <a:r>
              <a:rPr lang="en" sz="1000">
                <a:highlight>
                  <a:srgbClr val="FFFFFF"/>
                </a:highlight>
                <a:latin typeface="Arial"/>
                <a:ea typeface="Arial"/>
                <a:cs typeface="Arial"/>
                <a:sym typeface="Arial"/>
              </a:rPr>
              <a:t>Available at: https://www.billboardadvertising.org.uk/costs/cardiff/ [Accessed</a:t>
            </a:r>
            <a:br>
              <a:rPr lang="en" sz="1000">
                <a:highlight>
                  <a:srgbClr val="FFFFFF"/>
                </a:highlight>
                <a:latin typeface="Arial"/>
                <a:ea typeface="Arial"/>
                <a:cs typeface="Arial"/>
                <a:sym typeface="Arial"/>
              </a:rPr>
            </a:br>
            <a:r>
              <a:rPr lang="en" sz="1000">
                <a:highlight>
                  <a:srgbClr val="FFFFFF"/>
                </a:highlight>
                <a:latin typeface="Arial"/>
                <a:ea typeface="Arial"/>
                <a:cs typeface="Arial"/>
                <a:sym typeface="Arial"/>
              </a:rPr>
              <a:t>25 Nov. 2018]</a:t>
            </a:r>
            <a:endParaRPr sz="1000">
              <a:highlight>
                <a:srgbClr val="FFFFFF"/>
              </a:highlight>
              <a:latin typeface="Arial"/>
              <a:ea typeface="Arial"/>
              <a:cs typeface="Arial"/>
              <a:sym typeface="Arial"/>
            </a:endParaRPr>
          </a:p>
          <a:p>
            <a:pPr marL="0" lvl="0" indent="0" algn="l" rtl="0">
              <a:spcBef>
                <a:spcPts val="1600"/>
              </a:spcBef>
              <a:spcAft>
                <a:spcPts val="0"/>
              </a:spcAft>
              <a:buClr>
                <a:schemeClr val="dk1"/>
              </a:buClr>
              <a:buSzPts val="1100"/>
              <a:buFont typeface="Arial"/>
              <a:buNone/>
            </a:pPr>
            <a:r>
              <a:rPr lang="en" sz="1000">
                <a:latin typeface="Arial"/>
                <a:ea typeface="Arial"/>
                <a:cs typeface="Arial"/>
                <a:sym typeface="Arial"/>
              </a:rPr>
              <a:t>Business Management Ideas (2018), ;Sales Forecasting Meaning, Importance and Methods’, [Online] Available:</a:t>
            </a:r>
            <a:r>
              <a:rPr lang="en" sz="1000">
                <a:uFill>
                  <a:noFill/>
                </a:uFill>
                <a:latin typeface="Arial"/>
                <a:ea typeface="Arial"/>
                <a:cs typeface="Arial"/>
                <a:sym typeface="Arial"/>
                <a:hlinkClick r:id="rId3"/>
              </a:rPr>
              <a:t> www.businessmanagementideas.com/sales/forecasting-sales/sales-forecasting-meaning-importance-and-methods/7122</a:t>
            </a:r>
            <a:r>
              <a:rPr lang="en" sz="1000">
                <a:latin typeface="Arial"/>
                <a:ea typeface="Arial"/>
                <a:cs typeface="Arial"/>
                <a:sym typeface="Arial"/>
              </a:rPr>
              <a:t>, [Accessed: 2018,12,1].</a:t>
            </a:r>
            <a:endParaRPr sz="1000">
              <a:latin typeface="Arial"/>
              <a:ea typeface="Arial"/>
              <a:cs typeface="Arial"/>
              <a:sym typeface="Arial"/>
            </a:endParaRPr>
          </a:p>
          <a:p>
            <a:pPr marL="0" lvl="0" indent="0" algn="l" rtl="0">
              <a:spcBef>
                <a:spcPts val="0"/>
              </a:spcBef>
              <a:spcAft>
                <a:spcPts val="0"/>
              </a:spcAft>
              <a:buClr>
                <a:schemeClr val="dk1"/>
              </a:buClr>
              <a:buSzPts val="1100"/>
              <a:buFont typeface="Arial"/>
              <a:buNone/>
            </a:pPr>
            <a:r>
              <a:rPr lang="en" sz="1000">
                <a:latin typeface="Arial"/>
                <a:ea typeface="Arial"/>
                <a:cs typeface="Arial"/>
                <a:sym typeface="Arial"/>
              </a:rPr>
              <a:t>Careers in event management. (2018).</a:t>
            </a:r>
            <a:r>
              <a:rPr lang="en" sz="1000">
                <a:uFill>
                  <a:noFill/>
                </a:uFill>
                <a:latin typeface="Arial"/>
                <a:ea typeface="Arial"/>
                <a:cs typeface="Arial"/>
                <a:sym typeface="Arial"/>
                <a:hlinkClick r:id="rId4"/>
              </a:rPr>
              <a:t> </a:t>
            </a:r>
            <a:r>
              <a:rPr lang="en" sz="1000" u="sng">
                <a:solidFill>
                  <a:srgbClr val="57BB8A"/>
                </a:solidFill>
                <a:latin typeface="Arial"/>
                <a:ea typeface="Arial"/>
                <a:cs typeface="Arial"/>
                <a:sym typeface="Arial"/>
                <a:hlinkClick r:id="rId4"/>
              </a:rPr>
              <a:t>https://jobs</a:t>
            </a:r>
            <a:r>
              <a:rPr lang="en" sz="1000">
                <a:latin typeface="Arial"/>
                <a:ea typeface="Arial"/>
                <a:cs typeface="Arial"/>
                <a:sym typeface="Arial"/>
              </a:rPr>
              <a:t>.lovetoknow.com/carrier-fields/careers-event-management.</a:t>
            </a:r>
            <a:br>
              <a:rPr lang="en" sz="1000">
                <a:latin typeface="Arial"/>
                <a:ea typeface="Arial"/>
                <a:cs typeface="Arial"/>
                <a:sym typeface="Arial"/>
              </a:rPr>
            </a:br>
            <a:r>
              <a:rPr lang="en" sz="1000">
                <a:latin typeface="Arial"/>
                <a:ea typeface="Arial"/>
                <a:cs typeface="Arial"/>
                <a:sym typeface="Arial"/>
              </a:rPr>
              <a:t>(Accessed 2018).</a:t>
            </a:r>
            <a:endParaRPr sz="1000">
              <a:latin typeface="Arial"/>
              <a:ea typeface="Arial"/>
              <a:cs typeface="Arial"/>
              <a:sym typeface="Arial"/>
            </a:endParaRPr>
          </a:p>
          <a:p>
            <a:pPr marL="0" lvl="0" indent="0" algn="l" rtl="0">
              <a:spcBef>
                <a:spcPts val="1600"/>
              </a:spcBef>
              <a:spcAft>
                <a:spcPts val="0"/>
              </a:spcAft>
              <a:buClr>
                <a:schemeClr val="dk1"/>
              </a:buClr>
              <a:buSzPts val="1100"/>
              <a:buFont typeface="Arial"/>
              <a:buNone/>
            </a:pPr>
            <a:r>
              <a:rPr lang="en" sz="1000">
                <a:latin typeface="Arial"/>
                <a:ea typeface="Arial"/>
                <a:cs typeface="Arial"/>
                <a:sym typeface="Arial"/>
              </a:rPr>
              <a:t>Coro Strandberg. (2018). Sustainable Human Resource Management: An Issue Brief and</a:t>
            </a:r>
            <a:br>
              <a:rPr lang="en" sz="1000">
                <a:latin typeface="Arial"/>
                <a:ea typeface="Arial"/>
                <a:cs typeface="Arial"/>
                <a:sym typeface="Arial"/>
              </a:rPr>
            </a:br>
            <a:r>
              <a:rPr lang="en" sz="1000">
                <a:latin typeface="Arial"/>
                <a:ea typeface="Arial"/>
                <a:cs typeface="Arial"/>
                <a:sym typeface="Arial"/>
              </a:rPr>
              <a:t>GreenBiz. (2018). When sustainability meets human resources. [online] Available</a:t>
            </a:r>
            <a:br>
              <a:rPr lang="en" sz="1000">
                <a:latin typeface="Arial"/>
                <a:ea typeface="Arial"/>
                <a:cs typeface="Arial"/>
                <a:sym typeface="Arial"/>
              </a:rPr>
            </a:br>
            <a:r>
              <a:rPr lang="en" sz="1000">
                <a:latin typeface="Arial"/>
                <a:ea typeface="Arial"/>
                <a:cs typeface="Arial"/>
                <a:sym typeface="Arial"/>
              </a:rPr>
              <a:t>at: </a:t>
            </a:r>
            <a:r>
              <a:rPr lang="en" sz="1000" u="sng">
                <a:solidFill>
                  <a:schemeClr val="hlink"/>
                </a:solidFill>
                <a:latin typeface="Arial"/>
                <a:ea typeface="Arial"/>
                <a:cs typeface="Arial"/>
                <a:sym typeface="Arial"/>
                <a:hlinkClick r:id="rId5"/>
              </a:rPr>
              <a:t>https://www.greenbiz.com/blog/2012/07/22/when-sustainability-meets-human-resources</a:t>
            </a:r>
            <a:r>
              <a:rPr lang="en" sz="1000">
                <a:latin typeface="Arial"/>
                <a:ea typeface="Arial"/>
                <a:cs typeface="Arial"/>
                <a:sym typeface="Arial"/>
              </a:rPr>
              <a:t>, [Accessed 25 Nov. 2018].</a:t>
            </a:r>
            <a:endParaRPr sz="1000">
              <a:latin typeface="Arial"/>
              <a:ea typeface="Arial"/>
              <a:cs typeface="Arial"/>
              <a:sym typeface="Arial"/>
            </a:endParaRPr>
          </a:p>
          <a:p>
            <a:pPr marL="0" lvl="0" indent="0" algn="l" rtl="0">
              <a:spcBef>
                <a:spcPts val="0"/>
              </a:spcBef>
              <a:spcAft>
                <a:spcPts val="0"/>
              </a:spcAft>
              <a:buClr>
                <a:schemeClr val="dk1"/>
              </a:buClr>
              <a:buSzPts val="1100"/>
              <a:buFont typeface="Arial"/>
              <a:buNone/>
            </a:pPr>
            <a:r>
              <a:rPr lang="en" sz="1000">
                <a:latin typeface="Arial"/>
                <a:ea typeface="Arial"/>
                <a:cs typeface="Arial"/>
                <a:sym typeface="Arial"/>
              </a:rPr>
              <a:t> </a:t>
            </a:r>
            <a:endParaRPr sz="1000">
              <a:latin typeface="Arial"/>
              <a:ea typeface="Arial"/>
              <a:cs typeface="Arial"/>
              <a:sym typeface="Arial"/>
            </a:endParaRPr>
          </a:p>
          <a:p>
            <a:pPr marL="0" lvl="0" indent="0" algn="just" rtl="0">
              <a:lnSpc>
                <a:spcPct val="150000"/>
              </a:lnSpc>
              <a:spcBef>
                <a:spcPts val="0"/>
              </a:spcBef>
              <a:spcAft>
                <a:spcPts val="0"/>
              </a:spcAft>
              <a:buClr>
                <a:schemeClr val="dk1"/>
              </a:buClr>
              <a:buSzPts val="1100"/>
              <a:buFont typeface="Arial"/>
              <a:buNone/>
            </a:pPr>
            <a:endParaRPr sz="1200">
              <a:latin typeface="Arial"/>
              <a:ea typeface="Arial"/>
              <a:cs typeface="Arial"/>
              <a:sym typeface="Arial"/>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379"/>
        <p:cNvGrpSpPr/>
        <p:nvPr/>
      </p:nvGrpSpPr>
      <p:grpSpPr>
        <a:xfrm>
          <a:off x="0" y="0"/>
          <a:ext cx="0" cy="0"/>
          <a:chOff x="0" y="0"/>
          <a:chExt cx="0" cy="0"/>
        </a:xfrm>
      </p:grpSpPr>
      <p:sp>
        <p:nvSpPr>
          <p:cNvPr id="380" name="Google Shape;380;p54"/>
          <p:cNvSpPr txBox="1">
            <a:spLocks noGrp="1"/>
          </p:cNvSpPr>
          <p:nvPr>
            <p:ph type="title"/>
          </p:nvPr>
        </p:nvSpPr>
        <p:spPr>
          <a:xfrm>
            <a:off x="311700" y="8162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Bibliography </a:t>
            </a:r>
            <a:endParaRPr/>
          </a:p>
        </p:txBody>
      </p:sp>
      <p:sp>
        <p:nvSpPr>
          <p:cNvPr id="381" name="Google Shape;381;p54"/>
          <p:cNvSpPr txBox="1">
            <a:spLocks noGrp="1"/>
          </p:cNvSpPr>
          <p:nvPr>
            <p:ph type="body" idx="1"/>
          </p:nvPr>
        </p:nvSpPr>
        <p:spPr>
          <a:xfrm>
            <a:off x="174475" y="912925"/>
            <a:ext cx="8903400" cy="40248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000">
                <a:latin typeface="Arial"/>
                <a:ea typeface="Arial"/>
                <a:cs typeface="Arial"/>
                <a:sym typeface="Arial"/>
              </a:rPr>
              <a:t>Davidson, S. (n.d) </a:t>
            </a:r>
            <a:r>
              <a:rPr lang="en" sz="1000" i="1">
                <a:latin typeface="Arial"/>
                <a:ea typeface="Arial"/>
                <a:cs typeface="Arial"/>
                <a:sym typeface="Arial"/>
              </a:rPr>
              <a:t>How To Make A Chart Or Graph In Excel [With Video Tutorial] </a:t>
            </a:r>
            <a:r>
              <a:rPr lang="en" sz="1000">
                <a:latin typeface="Arial"/>
                <a:ea typeface="Arial"/>
                <a:cs typeface="Arial"/>
                <a:sym typeface="Arial"/>
              </a:rPr>
              <a:t>HubSpot. Available from:</a:t>
            </a:r>
            <a:r>
              <a:rPr lang="en" sz="1000">
                <a:uFill>
                  <a:noFill/>
                </a:uFill>
                <a:latin typeface="Arial"/>
                <a:ea typeface="Arial"/>
                <a:cs typeface="Arial"/>
                <a:sym typeface="Arial"/>
                <a:hlinkClick r:id="rId3"/>
              </a:rPr>
              <a:t> </a:t>
            </a:r>
            <a:r>
              <a:rPr lang="en" sz="1000" u="sng">
                <a:solidFill>
                  <a:srgbClr val="57BB8A"/>
                </a:solidFill>
                <a:latin typeface="Arial"/>
                <a:ea typeface="Arial"/>
                <a:cs typeface="Arial"/>
                <a:sym typeface="Arial"/>
                <a:hlinkClick r:id="rId3"/>
              </a:rPr>
              <a:t>https://blog.hubspot.com/marketing/how-to-build-excel-graph</a:t>
            </a:r>
            <a:r>
              <a:rPr lang="en" sz="1000">
                <a:latin typeface="Arial"/>
                <a:ea typeface="Arial"/>
                <a:cs typeface="Arial"/>
                <a:sym typeface="Arial"/>
              </a:rPr>
              <a:t> (Accessed on 01/12/2018)</a:t>
            </a:r>
            <a:endParaRPr sz="1000">
              <a:latin typeface="Arial"/>
              <a:ea typeface="Arial"/>
              <a:cs typeface="Arial"/>
              <a:sym typeface="Arial"/>
            </a:endParaRPr>
          </a:p>
          <a:p>
            <a:pPr marL="0" lvl="0" indent="0" algn="l" rtl="0">
              <a:spcBef>
                <a:spcPts val="0"/>
              </a:spcBef>
              <a:spcAft>
                <a:spcPts val="0"/>
              </a:spcAft>
              <a:buClr>
                <a:schemeClr val="dk1"/>
              </a:buClr>
              <a:buSzPts val="1100"/>
              <a:buFont typeface="Arial"/>
              <a:buNone/>
            </a:pPr>
            <a:r>
              <a:rPr lang="en" sz="1000">
                <a:highlight>
                  <a:srgbClr val="FFFFFF"/>
                </a:highlight>
                <a:latin typeface="Arial"/>
                <a:ea typeface="Arial"/>
                <a:cs typeface="Arial"/>
                <a:sym typeface="Arial"/>
              </a:rPr>
              <a:t> </a:t>
            </a:r>
            <a:endParaRPr sz="1000">
              <a:highlight>
                <a:srgbClr val="FFFFFF"/>
              </a:highlight>
              <a:latin typeface="Arial"/>
              <a:ea typeface="Arial"/>
              <a:cs typeface="Arial"/>
              <a:sym typeface="Arial"/>
            </a:endParaRPr>
          </a:p>
          <a:p>
            <a:pPr marL="0" lvl="0" indent="0" algn="l" rtl="0">
              <a:spcBef>
                <a:spcPts val="1600"/>
              </a:spcBef>
              <a:spcAft>
                <a:spcPts val="0"/>
              </a:spcAft>
              <a:buClr>
                <a:schemeClr val="dk1"/>
              </a:buClr>
              <a:buSzPts val="1100"/>
              <a:buFont typeface="Arial"/>
              <a:buNone/>
            </a:pPr>
            <a:r>
              <a:rPr lang="en" sz="1000">
                <a:highlight>
                  <a:srgbClr val="FFFFFF"/>
                </a:highlight>
                <a:latin typeface="Arial"/>
                <a:ea typeface="Arial"/>
                <a:cs typeface="Arial"/>
                <a:sym typeface="Arial"/>
              </a:rPr>
              <a:t>Enthusiasm Events. Sound, DJ, Lighting, AV Hire, Entertainment, Event Management, Promotion Cardiff. (2018). </a:t>
            </a:r>
            <a:r>
              <a:rPr lang="en" sz="1000" i="1">
                <a:highlight>
                  <a:srgbClr val="FFFFFF"/>
                </a:highlight>
                <a:latin typeface="Arial"/>
                <a:ea typeface="Arial"/>
                <a:cs typeface="Arial"/>
                <a:sym typeface="Arial"/>
              </a:rPr>
              <a:t>Enthusiasm Events. Sound, DJ, Lighting, AV Hire, Entertainment, Event Management, Promotion Cardiff – </a:t>
            </a:r>
            <a:r>
              <a:rPr lang="en" sz="1000">
                <a:highlight>
                  <a:srgbClr val="FFFFFF"/>
                </a:highlight>
                <a:latin typeface="Arial"/>
                <a:ea typeface="Arial"/>
                <a:cs typeface="Arial"/>
                <a:sym typeface="Arial"/>
              </a:rPr>
              <a:t> [online] Available at: http://enthusiasmevents.co.uk [Accessed 25 Nov. 2018]</a:t>
            </a:r>
            <a:endParaRPr sz="1000">
              <a:highlight>
                <a:srgbClr val="FFFFFF"/>
              </a:highlight>
              <a:latin typeface="Arial"/>
              <a:ea typeface="Arial"/>
              <a:cs typeface="Arial"/>
              <a:sym typeface="Arial"/>
            </a:endParaRPr>
          </a:p>
          <a:p>
            <a:pPr marL="0" lvl="0" indent="0" algn="l" rtl="0">
              <a:spcBef>
                <a:spcPts val="1600"/>
              </a:spcBef>
              <a:spcAft>
                <a:spcPts val="0"/>
              </a:spcAft>
              <a:buClr>
                <a:schemeClr val="dk1"/>
              </a:buClr>
              <a:buSzPts val="1100"/>
              <a:buFont typeface="Arial"/>
              <a:buNone/>
            </a:pPr>
            <a:r>
              <a:rPr lang="en" sz="1000">
                <a:latin typeface="Arial"/>
                <a:ea typeface="Arial"/>
                <a:cs typeface="Arial"/>
                <a:sym typeface="Arial"/>
              </a:rPr>
              <a:t>Harding,R. (2018). General Management for Operational Managers. Practical guidelines and answering ‘1001’ questions and situations. Autohouse; U.S.A</a:t>
            </a:r>
            <a:endParaRPr sz="1000">
              <a:latin typeface="Arial"/>
              <a:ea typeface="Arial"/>
              <a:cs typeface="Arial"/>
              <a:sym typeface="Arial"/>
            </a:endParaRPr>
          </a:p>
          <a:p>
            <a:pPr marL="0" lvl="0" indent="0" algn="l" rtl="0">
              <a:spcBef>
                <a:spcPts val="1600"/>
              </a:spcBef>
              <a:spcAft>
                <a:spcPts val="0"/>
              </a:spcAft>
              <a:buClr>
                <a:schemeClr val="dk1"/>
              </a:buClr>
              <a:buSzPts val="1100"/>
              <a:buFont typeface="Arial"/>
              <a:buNone/>
            </a:pPr>
            <a:r>
              <a:rPr lang="en" sz="1000">
                <a:latin typeface="Arial"/>
                <a:ea typeface="Arial"/>
                <a:cs typeface="Arial"/>
                <a:sym typeface="Arial"/>
              </a:rPr>
              <a:t>iEduNote.com. (2018). Societal Marketing Concept Examples, Advantages and Importance. [online] Available at:</a:t>
            </a:r>
            <a:br>
              <a:rPr lang="en" sz="1000">
                <a:latin typeface="Arial"/>
                <a:ea typeface="Arial"/>
                <a:cs typeface="Arial"/>
                <a:sym typeface="Arial"/>
              </a:rPr>
            </a:br>
            <a:r>
              <a:rPr lang="en" sz="1000" u="sng">
                <a:solidFill>
                  <a:schemeClr val="hlink"/>
                </a:solidFill>
                <a:latin typeface="Arial"/>
                <a:ea typeface="Arial"/>
                <a:cs typeface="Arial"/>
                <a:sym typeface="Arial"/>
                <a:hlinkClick r:id="rId4"/>
              </a:rPr>
              <a:t>https://iedunote.com/societal-marketing-concept</a:t>
            </a:r>
            <a:r>
              <a:rPr lang="en" sz="1000">
                <a:latin typeface="Arial"/>
                <a:ea typeface="Arial"/>
                <a:cs typeface="Arial"/>
                <a:sym typeface="Arial"/>
              </a:rPr>
              <a:t>,  [Accessed 25 Nov. 2018].</a:t>
            </a:r>
            <a:endParaRPr sz="1000">
              <a:latin typeface="Arial"/>
              <a:ea typeface="Arial"/>
              <a:cs typeface="Arial"/>
              <a:sym typeface="Arial"/>
            </a:endParaRPr>
          </a:p>
          <a:p>
            <a:pPr marL="0" lvl="0" indent="0" algn="l" rtl="0">
              <a:spcBef>
                <a:spcPts val="1600"/>
              </a:spcBef>
              <a:spcAft>
                <a:spcPts val="0"/>
              </a:spcAft>
              <a:buClr>
                <a:schemeClr val="dk1"/>
              </a:buClr>
              <a:buSzPts val="1100"/>
              <a:buFont typeface="Arial"/>
              <a:buNone/>
            </a:pPr>
            <a:r>
              <a:rPr lang="en" sz="1000">
                <a:latin typeface="Arial"/>
                <a:ea typeface="Arial"/>
                <a:cs typeface="Arial"/>
                <a:sym typeface="Arial"/>
              </a:rPr>
              <a:t>International Events Society. (2018). https://www.Internationaleventsociety.com. (accessed 28/112018).</a:t>
            </a:r>
            <a:endParaRPr sz="1000">
              <a:latin typeface="Arial"/>
              <a:ea typeface="Arial"/>
              <a:cs typeface="Arial"/>
              <a:sym typeface="Arial"/>
            </a:endParaRPr>
          </a:p>
          <a:p>
            <a:pPr marL="0" lvl="0" indent="0" algn="l" rtl="0">
              <a:spcBef>
                <a:spcPts val="1600"/>
              </a:spcBef>
              <a:spcAft>
                <a:spcPts val="0"/>
              </a:spcAft>
              <a:buClr>
                <a:schemeClr val="dk1"/>
              </a:buClr>
              <a:buSzPts val="1100"/>
              <a:buFont typeface="Arial"/>
              <a:buNone/>
            </a:pPr>
            <a:r>
              <a:rPr lang="en" sz="1000">
                <a:latin typeface="Arial"/>
                <a:ea typeface="Arial"/>
                <a:cs typeface="Arial"/>
                <a:sym typeface="Arial"/>
              </a:rPr>
              <a:t>No More To Go. (2014) The Many Benefits of Menu Planning. Available from:</a:t>
            </a:r>
            <a:r>
              <a:rPr lang="en" sz="1000">
                <a:uFill>
                  <a:noFill/>
                </a:uFill>
                <a:latin typeface="Arial"/>
                <a:ea typeface="Arial"/>
                <a:cs typeface="Arial"/>
                <a:sym typeface="Arial"/>
                <a:hlinkClick r:id="rId5"/>
              </a:rPr>
              <a:t> </a:t>
            </a:r>
            <a:r>
              <a:rPr lang="en" sz="1000" u="sng">
                <a:solidFill>
                  <a:srgbClr val="57BB8A"/>
                </a:solidFill>
                <a:latin typeface="Arial"/>
                <a:ea typeface="Arial"/>
                <a:cs typeface="Arial"/>
                <a:sym typeface="Arial"/>
                <a:hlinkClick r:id="rId5"/>
              </a:rPr>
              <a:t>https://www.nomoretogo.com/blog/many-benefits-menu-planning-2/</a:t>
            </a:r>
            <a:r>
              <a:rPr lang="en" sz="1000">
                <a:latin typeface="Arial"/>
                <a:ea typeface="Arial"/>
                <a:cs typeface="Arial"/>
                <a:sym typeface="Arial"/>
              </a:rPr>
              <a:t> (Accessed on 01/12/2018)</a:t>
            </a:r>
            <a:endParaRPr sz="1000">
              <a:latin typeface="Arial"/>
              <a:ea typeface="Arial"/>
              <a:cs typeface="Arial"/>
              <a:sym typeface="Arial"/>
            </a:endParaRPr>
          </a:p>
          <a:p>
            <a:pPr marL="0" lvl="0" indent="0" algn="l" rtl="0">
              <a:spcBef>
                <a:spcPts val="0"/>
              </a:spcBef>
              <a:spcAft>
                <a:spcPts val="0"/>
              </a:spcAft>
              <a:buClr>
                <a:schemeClr val="dk1"/>
              </a:buClr>
              <a:buSzPts val="1100"/>
              <a:buFont typeface="Arial"/>
              <a:buNone/>
            </a:pPr>
            <a:r>
              <a:rPr lang="en" sz="1000">
                <a:latin typeface="Arial"/>
                <a:ea typeface="Arial"/>
                <a:cs typeface="Arial"/>
                <a:sym typeface="Arial"/>
              </a:rPr>
              <a:t> </a:t>
            </a:r>
            <a:endParaRPr sz="1000">
              <a:latin typeface="Arial"/>
              <a:ea typeface="Arial"/>
              <a:cs typeface="Arial"/>
              <a:sym typeface="Arial"/>
            </a:endParaRPr>
          </a:p>
          <a:p>
            <a:pPr marL="0" lvl="0" indent="0" algn="l" rtl="0">
              <a:spcBef>
                <a:spcPts val="0"/>
              </a:spcBef>
              <a:spcAft>
                <a:spcPts val="0"/>
              </a:spcAft>
              <a:buClr>
                <a:schemeClr val="dk1"/>
              </a:buClr>
              <a:buSzPts val="1100"/>
              <a:buFont typeface="Arial"/>
              <a:buNone/>
            </a:pPr>
            <a:r>
              <a:rPr lang="en" sz="1000">
                <a:latin typeface="Arial"/>
                <a:ea typeface="Arial"/>
                <a:cs typeface="Arial"/>
                <a:sym typeface="Arial"/>
              </a:rPr>
              <a:t>Roadmap - Coro Strandberg. [online] Available at: https://corostrandberg.com/publication/sustainable-human-resource-management/ [Accessed 25 Nov. 2018].</a:t>
            </a:r>
            <a:endParaRPr sz="1000">
              <a:latin typeface="Arial"/>
              <a:ea typeface="Arial"/>
              <a:cs typeface="Arial"/>
              <a:sym typeface="Arial"/>
            </a:endParaRPr>
          </a:p>
          <a:p>
            <a:pPr marL="0" lvl="0" indent="0" algn="l" rtl="0">
              <a:spcBef>
                <a:spcPts val="0"/>
              </a:spcBef>
              <a:spcAft>
                <a:spcPts val="0"/>
              </a:spcAft>
              <a:buClr>
                <a:schemeClr val="dk1"/>
              </a:buClr>
              <a:buSzPts val="1100"/>
              <a:buFont typeface="Arial"/>
              <a:buNone/>
            </a:pPr>
            <a:r>
              <a:rPr lang="en" sz="1000">
                <a:latin typeface="Arial"/>
                <a:ea typeface="Arial"/>
                <a:cs typeface="Arial"/>
                <a:sym typeface="Arial"/>
              </a:rPr>
              <a:t> </a:t>
            </a:r>
            <a:endParaRPr sz="1000">
              <a:latin typeface="Arial"/>
              <a:ea typeface="Arial"/>
              <a:cs typeface="Arial"/>
              <a:sym typeface="Arial"/>
            </a:endParaRPr>
          </a:p>
          <a:p>
            <a:pPr marL="0" lvl="0" indent="0" algn="l" rtl="0">
              <a:spcBef>
                <a:spcPts val="0"/>
              </a:spcBef>
              <a:spcAft>
                <a:spcPts val="0"/>
              </a:spcAft>
              <a:buClr>
                <a:schemeClr val="dk1"/>
              </a:buClr>
              <a:buSzPts val="1100"/>
              <a:buFont typeface="Arial"/>
              <a:buNone/>
            </a:pPr>
            <a:r>
              <a:rPr lang="en" sz="1000">
                <a:latin typeface="Arial"/>
                <a:ea typeface="Arial"/>
                <a:cs typeface="Arial"/>
                <a:sym typeface="Arial"/>
              </a:rPr>
              <a:t>Small Business (2017) </a:t>
            </a:r>
            <a:r>
              <a:rPr lang="en" sz="1000" i="1">
                <a:latin typeface="Arial"/>
                <a:ea typeface="Arial"/>
                <a:cs typeface="Arial"/>
                <a:sym typeface="Arial"/>
              </a:rPr>
              <a:t>Choosing A Coworking Space That Meets Your</a:t>
            </a:r>
            <a:br>
              <a:rPr lang="en" sz="1000" i="1">
                <a:latin typeface="Arial"/>
                <a:ea typeface="Arial"/>
                <a:cs typeface="Arial"/>
                <a:sym typeface="Arial"/>
              </a:rPr>
            </a:br>
            <a:r>
              <a:rPr lang="en" sz="1000" i="1">
                <a:latin typeface="Arial"/>
                <a:ea typeface="Arial"/>
                <a:cs typeface="Arial"/>
                <a:sym typeface="Arial"/>
              </a:rPr>
              <a:t>Business Needs </a:t>
            </a:r>
            <a:r>
              <a:rPr lang="en" sz="1000">
                <a:latin typeface="Arial"/>
                <a:ea typeface="Arial"/>
                <a:cs typeface="Arial"/>
                <a:sym typeface="Arial"/>
              </a:rPr>
              <a:t>Available from:</a:t>
            </a:r>
            <a:r>
              <a:rPr lang="en" sz="1000">
                <a:uFill>
                  <a:noFill/>
                </a:uFill>
                <a:latin typeface="Arial"/>
                <a:ea typeface="Arial"/>
                <a:cs typeface="Arial"/>
                <a:sym typeface="Arial"/>
                <a:hlinkClick r:id="rId6"/>
              </a:rPr>
              <a:t> </a:t>
            </a:r>
            <a:r>
              <a:rPr lang="en" sz="1000" u="sng">
                <a:solidFill>
                  <a:srgbClr val="57BB8A"/>
                </a:solidFill>
                <a:latin typeface="Arial"/>
                <a:ea typeface="Arial"/>
                <a:cs typeface="Arial"/>
                <a:sym typeface="Arial"/>
                <a:hlinkClick r:id="rId6"/>
              </a:rPr>
              <a:t>https://smallbusiness.co.uk/co-working-space-business-needs-2538760/</a:t>
            </a:r>
            <a:r>
              <a:rPr lang="en" sz="1000">
                <a:latin typeface="Arial"/>
                <a:ea typeface="Arial"/>
                <a:cs typeface="Arial"/>
                <a:sym typeface="Arial"/>
              </a:rPr>
              <a:t> (Accessed on 01/12/2018)</a:t>
            </a:r>
            <a:endParaRPr sz="1000">
              <a:latin typeface="Arial"/>
              <a:ea typeface="Arial"/>
              <a:cs typeface="Arial"/>
              <a:sym typeface="Arial"/>
            </a:endParaRPr>
          </a:p>
          <a:p>
            <a:pPr marL="0" lvl="0" indent="0" algn="l" rtl="0">
              <a:spcBef>
                <a:spcPts val="0"/>
              </a:spcBef>
              <a:spcAft>
                <a:spcPts val="0"/>
              </a:spcAft>
              <a:buClr>
                <a:schemeClr val="dk1"/>
              </a:buClr>
              <a:buSzPts val="1100"/>
              <a:buFont typeface="Arial"/>
              <a:buNone/>
            </a:pPr>
            <a:endParaRPr sz="1000">
              <a:latin typeface="Arial"/>
              <a:ea typeface="Arial"/>
              <a:cs typeface="Arial"/>
              <a:sym typeface="Arial"/>
            </a:endParaRPr>
          </a:p>
          <a:p>
            <a:pPr marL="0" lvl="0" indent="0" algn="l" rtl="0">
              <a:spcBef>
                <a:spcPts val="1600"/>
              </a:spcBef>
              <a:spcAft>
                <a:spcPts val="0"/>
              </a:spcAft>
              <a:buClr>
                <a:schemeClr val="dk1"/>
              </a:buClr>
              <a:buSzPts val="1100"/>
              <a:buFont typeface="Arial"/>
              <a:buNone/>
            </a:pPr>
            <a:endParaRPr sz="1200">
              <a:latin typeface="Arial"/>
              <a:ea typeface="Arial"/>
              <a:cs typeface="Arial"/>
              <a:sym typeface="Arial"/>
            </a:endParaRPr>
          </a:p>
          <a:p>
            <a:pPr marL="0" lvl="0" indent="0" algn="l" rtl="0">
              <a:spcBef>
                <a:spcPts val="1600"/>
              </a:spcBef>
              <a:spcAft>
                <a:spcPts val="1600"/>
              </a:spcAft>
              <a:buNone/>
            </a:pPr>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385"/>
        <p:cNvGrpSpPr/>
        <p:nvPr/>
      </p:nvGrpSpPr>
      <p:grpSpPr>
        <a:xfrm>
          <a:off x="0" y="0"/>
          <a:ext cx="0" cy="0"/>
          <a:chOff x="0" y="0"/>
          <a:chExt cx="0" cy="0"/>
        </a:xfrm>
      </p:grpSpPr>
      <p:sp>
        <p:nvSpPr>
          <p:cNvPr id="386" name="Google Shape;386;p55"/>
          <p:cNvSpPr txBox="1">
            <a:spLocks noGrp="1"/>
          </p:cNvSpPr>
          <p:nvPr>
            <p:ph type="title"/>
          </p:nvPr>
        </p:nvSpPr>
        <p:spPr>
          <a:xfrm>
            <a:off x="311700" y="92775"/>
            <a:ext cx="8520600" cy="831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Bibliography</a:t>
            </a:r>
            <a:endParaRPr/>
          </a:p>
        </p:txBody>
      </p:sp>
      <p:sp>
        <p:nvSpPr>
          <p:cNvPr id="387" name="Google Shape;387;p55"/>
          <p:cNvSpPr txBox="1">
            <a:spLocks noGrp="1"/>
          </p:cNvSpPr>
          <p:nvPr>
            <p:ph type="body" idx="1"/>
          </p:nvPr>
        </p:nvSpPr>
        <p:spPr>
          <a:xfrm>
            <a:off x="152150" y="1026475"/>
            <a:ext cx="8847600" cy="39606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000">
                <a:latin typeface="Arial"/>
                <a:ea typeface="Arial"/>
                <a:cs typeface="Arial"/>
                <a:sym typeface="Arial"/>
              </a:rPr>
              <a:t>Smallbusiness.chron.com. (2018). Top Ten Promotional Strategies. [online] Available at: https://smallbusiness.chron.com/top-ten-promotional-strategies-10193.html [Accessed 25 Nov. 2018].</a:t>
            </a:r>
            <a:endParaRPr sz="1000">
              <a:latin typeface="Arial"/>
              <a:ea typeface="Arial"/>
              <a:cs typeface="Arial"/>
              <a:sym typeface="Arial"/>
            </a:endParaRPr>
          </a:p>
          <a:p>
            <a:pPr marL="0" lvl="0" indent="0" algn="l" rtl="0">
              <a:spcBef>
                <a:spcPts val="1600"/>
              </a:spcBef>
              <a:spcAft>
                <a:spcPts val="0"/>
              </a:spcAft>
              <a:buClr>
                <a:schemeClr val="dk1"/>
              </a:buClr>
              <a:buSzPts val="1100"/>
              <a:buFont typeface="Arial"/>
              <a:buNone/>
            </a:pPr>
            <a:r>
              <a:rPr lang="en" sz="1000">
                <a:latin typeface="Arial"/>
                <a:ea typeface="Arial"/>
                <a:cs typeface="Arial"/>
                <a:sym typeface="Arial"/>
              </a:rPr>
              <a:t>Smallbusiness.chron.com. (2018). Types of Business Advertising. [online] Available at: https://smallbusiness.chron.com/types-business-advertising-642.html [Accessed 25 Nov. 2018].</a:t>
            </a:r>
            <a:endParaRPr sz="1000">
              <a:latin typeface="Arial"/>
              <a:ea typeface="Arial"/>
              <a:cs typeface="Arial"/>
              <a:sym typeface="Arial"/>
            </a:endParaRPr>
          </a:p>
          <a:p>
            <a:pPr marL="0" lvl="0" indent="0" algn="l" rtl="0">
              <a:spcBef>
                <a:spcPts val="1600"/>
              </a:spcBef>
              <a:spcAft>
                <a:spcPts val="0"/>
              </a:spcAft>
              <a:buClr>
                <a:schemeClr val="dk1"/>
              </a:buClr>
              <a:buSzPts val="1100"/>
              <a:buFont typeface="Arial"/>
              <a:buNone/>
            </a:pPr>
            <a:r>
              <a:rPr lang="en" sz="1000">
                <a:latin typeface="Arial"/>
                <a:ea typeface="Arial"/>
                <a:cs typeface="Arial"/>
                <a:sym typeface="Arial"/>
              </a:rPr>
              <a:t>Smith,C and Hiam, A. (2006), Marketing for Dummies. Wiley Publishing; U.K</a:t>
            </a:r>
            <a:endParaRPr sz="1000">
              <a:latin typeface="Arial"/>
              <a:ea typeface="Arial"/>
              <a:cs typeface="Arial"/>
              <a:sym typeface="Arial"/>
            </a:endParaRPr>
          </a:p>
          <a:p>
            <a:pPr marL="0" lvl="0" indent="0" algn="l" rtl="0">
              <a:spcBef>
                <a:spcPts val="1600"/>
              </a:spcBef>
              <a:spcAft>
                <a:spcPts val="0"/>
              </a:spcAft>
              <a:buClr>
                <a:schemeClr val="dk1"/>
              </a:buClr>
              <a:buSzPts val="1100"/>
              <a:buFont typeface="Arial"/>
              <a:buNone/>
            </a:pPr>
            <a:r>
              <a:rPr lang="en" sz="1000">
                <a:highlight>
                  <a:srgbClr val="FFFFFF"/>
                </a:highlight>
                <a:latin typeface="Arial"/>
                <a:ea typeface="Arial"/>
                <a:cs typeface="Arial"/>
                <a:sym typeface="Arial"/>
              </a:rPr>
              <a:t>UK, printing,com. (2018). </a:t>
            </a:r>
            <a:r>
              <a:rPr lang="en" sz="1000" i="1">
                <a:highlight>
                  <a:srgbClr val="FFFFFF"/>
                </a:highlight>
                <a:latin typeface="Arial"/>
                <a:ea typeface="Arial"/>
                <a:cs typeface="Arial"/>
                <a:sym typeface="Arial"/>
              </a:rPr>
              <a:t>Leaflets, design and print your leaflets online | printing.com UK</a:t>
            </a:r>
            <a:r>
              <a:rPr lang="en" sz="1000">
                <a:highlight>
                  <a:srgbClr val="FFFFFF"/>
                </a:highlight>
                <a:latin typeface="Arial"/>
                <a:ea typeface="Arial"/>
                <a:cs typeface="Arial"/>
                <a:sym typeface="Arial"/>
              </a:rPr>
              <a:t>. [online] Printing.com. Available at: https://www.printing.com/uk/choose-your-product/leaflets [Accessed 28 Nov. 2018]</a:t>
            </a:r>
            <a:endParaRPr sz="1000">
              <a:highlight>
                <a:srgbClr val="FFFFFF"/>
              </a:highlight>
              <a:latin typeface="Arial"/>
              <a:ea typeface="Arial"/>
              <a:cs typeface="Arial"/>
              <a:sym typeface="Arial"/>
            </a:endParaRPr>
          </a:p>
          <a:p>
            <a:pPr marL="0" lvl="0" indent="0" algn="l" rtl="0">
              <a:spcBef>
                <a:spcPts val="1600"/>
              </a:spcBef>
              <a:spcAft>
                <a:spcPts val="0"/>
              </a:spcAft>
              <a:buNone/>
            </a:pPr>
            <a:r>
              <a:rPr lang="en" sz="1000">
                <a:latin typeface="Arial"/>
                <a:ea typeface="Arial"/>
                <a:cs typeface="Arial"/>
                <a:sym typeface="Arial"/>
              </a:rPr>
              <a:t>Workable (2018), ‘Sales Manager job description’, [Online] Available:</a:t>
            </a:r>
            <a:r>
              <a:rPr lang="en" sz="1000">
                <a:uFill>
                  <a:noFill/>
                </a:uFill>
                <a:latin typeface="Arial"/>
                <a:ea typeface="Arial"/>
                <a:cs typeface="Arial"/>
                <a:sym typeface="Arial"/>
                <a:hlinkClick r:id="rId3"/>
              </a:rPr>
              <a:t> https://resources.workable.com/sales-manager-job-description</a:t>
            </a:r>
            <a:r>
              <a:rPr lang="en" sz="1000">
                <a:latin typeface="Arial"/>
                <a:ea typeface="Arial"/>
                <a:cs typeface="Arial"/>
                <a:sym typeface="Arial"/>
              </a:rPr>
              <a:t>, [Accessed: 2018,11,28].</a:t>
            </a:r>
            <a:endParaRPr sz="1000">
              <a:latin typeface="Arial"/>
              <a:ea typeface="Arial"/>
              <a:cs typeface="Arial"/>
              <a:sym typeface="Arial"/>
            </a:endParaRPr>
          </a:p>
          <a:p>
            <a:pPr marL="0" lvl="0" indent="0" algn="l" rtl="0">
              <a:spcBef>
                <a:spcPts val="0"/>
              </a:spcBef>
              <a:spcAft>
                <a:spcPts val="0"/>
              </a:spcAft>
              <a:buNone/>
            </a:pPr>
            <a:endParaRPr sz="1000">
              <a:latin typeface="Arial"/>
              <a:ea typeface="Arial"/>
              <a:cs typeface="Arial"/>
              <a:sym typeface="Arial"/>
            </a:endParaRPr>
          </a:p>
          <a:p>
            <a:pPr marL="0" lvl="0" indent="0" algn="l" rtl="0">
              <a:spcBef>
                <a:spcPts val="0"/>
              </a:spcBef>
              <a:spcAft>
                <a:spcPts val="0"/>
              </a:spcAft>
              <a:buNone/>
            </a:pPr>
            <a:r>
              <a:rPr lang="en" sz="1000">
                <a:highlight>
                  <a:srgbClr val="FFFFFF"/>
                </a:highlight>
                <a:latin typeface="Arial"/>
                <a:ea typeface="Arial"/>
                <a:cs typeface="Arial"/>
                <a:sym typeface="Arial"/>
              </a:rPr>
              <a:t>Woweventhire.co.uk. (2018). </a:t>
            </a:r>
            <a:r>
              <a:rPr lang="en" sz="1000" i="1">
                <a:highlight>
                  <a:srgbClr val="FFFFFF"/>
                </a:highlight>
                <a:latin typeface="Arial"/>
                <a:ea typeface="Arial"/>
                <a:cs typeface="Arial"/>
                <a:sym typeface="Arial"/>
              </a:rPr>
              <a:t>Event Management, Venue Decoration, Themed Events in Cardiff, Newport</a:t>
            </a:r>
            <a:r>
              <a:rPr lang="en" sz="1000">
                <a:highlight>
                  <a:srgbClr val="FFFFFF"/>
                </a:highlight>
                <a:latin typeface="Arial"/>
                <a:ea typeface="Arial"/>
                <a:cs typeface="Arial"/>
                <a:sym typeface="Arial"/>
              </a:rPr>
              <a:t>. [online] Available at: https://www.woweventhire.co.uk/index.php [Accessed 25 Nov. 2018]</a:t>
            </a:r>
            <a:endParaRPr sz="1000">
              <a:highlight>
                <a:srgbClr val="FFFFFF"/>
              </a:highlight>
              <a:latin typeface="Arial"/>
              <a:ea typeface="Arial"/>
              <a:cs typeface="Arial"/>
              <a:sym typeface="Arial"/>
            </a:endParaRPr>
          </a:p>
          <a:p>
            <a:pPr marL="0" lvl="0" indent="0" algn="l" rtl="0">
              <a:spcBef>
                <a:spcPts val="1600"/>
              </a:spcBef>
              <a:spcAft>
                <a:spcPts val="0"/>
              </a:spcAft>
              <a:buNone/>
            </a:pPr>
            <a:r>
              <a:rPr lang="en" sz="1000" u="sng">
                <a:solidFill>
                  <a:srgbClr val="57BB8A"/>
                </a:solidFill>
                <a:latin typeface="Arial"/>
                <a:ea typeface="Arial"/>
                <a:cs typeface="Arial"/>
                <a:sym typeface="Arial"/>
                <a:hlinkClick r:id="rId4"/>
              </a:rPr>
              <a:t>www.surveymonkey.com</a:t>
            </a:r>
            <a:r>
              <a:rPr lang="en" sz="1000">
                <a:latin typeface="Arial"/>
                <a:ea typeface="Arial"/>
                <a:cs typeface="Arial"/>
                <a:sym typeface="Arial"/>
              </a:rPr>
              <a:t> (accessed 2018) </a:t>
            </a:r>
            <a:endParaRPr sz="1000">
              <a:latin typeface="Arial"/>
              <a:ea typeface="Arial"/>
              <a:cs typeface="Arial"/>
              <a:sym typeface="Arial"/>
            </a:endParaRPr>
          </a:p>
          <a:p>
            <a:pPr marL="0" lvl="0" indent="0" algn="l" rtl="0">
              <a:spcBef>
                <a:spcPts val="0"/>
              </a:spcBef>
              <a:spcAft>
                <a:spcPts val="0"/>
              </a:spcAft>
              <a:buNone/>
            </a:pPr>
            <a:endParaRPr sz="1000">
              <a:highlight>
                <a:srgbClr val="FFFFFF"/>
              </a:highlight>
              <a:latin typeface="Arial"/>
              <a:ea typeface="Arial"/>
              <a:cs typeface="Arial"/>
              <a:sym typeface="Arial"/>
            </a:endParaRPr>
          </a:p>
          <a:p>
            <a:pPr marL="0" lvl="0" indent="0" algn="l" rtl="0">
              <a:spcBef>
                <a:spcPts val="0"/>
              </a:spcBef>
              <a:spcAft>
                <a:spcPts val="0"/>
              </a:spcAft>
              <a:buNone/>
            </a:pPr>
            <a:r>
              <a:rPr lang="en" sz="1000">
                <a:highlight>
                  <a:srgbClr val="FFFFFF"/>
                </a:highlight>
                <a:latin typeface="Arial"/>
                <a:ea typeface="Arial"/>
                <a:cs typeface="Arial"/>
                <a:sym typeface="Arial"/>
              </a:rPr>
              <a:t>YouTube Advertising. (2018). </a:t>
            </a:r>
            <a:r>
              <a:rPr lang="en" sz="1000" i="1">
                <a:highlight>
                  <a:srgbClr val="FFFFFF"/>
                </a:highlight>
                <a:latin typeface="Arial"/>
                <a:ea typeface="Arial"/>
                <a:cs typeface="Arial"/>
                <a:sym typeface="Arial"/>
              </a:rPr>
              <a:t>Video Advertising Cost – YouTube Advertising</a:t>
            </a:r>
            <a:r>
              <a:rPr lang="en" sz="1000">
                <a:highlight>
                  <a:srgbClr val="FFFFFF"/>
                </a:highlight>
                <a:latin typeface="Arial"/>
                <a:ea typeface="Arial"/>
                <a:cs typeface="Arial"/>
                <a:sym typeface="Arial"/>
              </a:rPr>
              <a:t>. [online] Available at:</a:t>
            </a:r>
            <a:r>
              <a:rPr lang="en" sz="1000">
                <a:highlight>
                  <a:srgbClr val="FFFFFF"/>
                </a:highlight>
                <a:uFill>
                  <a:noFill/>
                </a:uFill>
                <a:latin typeface="Arial"/>
                <a:ea typeface="Arial"/>
                <a:cs typeface="Arial"/>
                <a:sym typeface="Arial"/>
                <a:hlinkClick r:id="rId5"/>
              </a:rPr>
              <a:t> </a:t>
            </a:r>
            <a:r>
              <a:rPr lang="en" sz="1000" u="sng">
                <a:solidFill>
                  <a:schemeClr val="hlink"/>
                </a:solidFill>
                <a:highlight>
                  <a:srgbClr val="FFFFFF"/>
                </a:highlight>
                <a:latin typeface="Arial"/>
                <a:ea typeface="Arial"/>
                <a:cs typeface="Arial"/>
                <a:sym typeface="Arial"/>
                <a:hlinkClick r:id="rId5"/>
              </a:rPr>
              <a:t>https://www</a:t>
            </a:r>
            <a:r>
              <a:rPr lang="en" sz="1000">
                <a:highlight>
                  <a:srgbClr val="FFFFFF"/>
                </a:highlight>
                <a:latin typeface="Arial"/>
                <a:ea typeface="Arial"/>
                <a:cs typeface="Arial"/>
                <a:sym typeface="Arial"/>
              </a:rPr>
              <a:t>. 	youtube.com/intl/en-GB/yt/advertise/pricing/ [Accessed 28 Nov. 2018]</a:t>
            </a:r>
            <a:endParaRPr sz="1000">
              <a:highlight>
                <a:srgbClr val="FFFFFF"/>
              </a:highlight>
              <a:latin typeface="Arial"/>
              <a:ea typeface="Arial"/>
              <a:cs typeface="Arial"/>
              <a:sym typeface="Arial"/>
            </a:endParaRPr>
          </a:p>
          <a:p>
            <a:pPr marL="0" lvl="0" indent="0" algn="l" rtl="0">
              <a:spcBef>
                <a:spcPts val="0"/>
              </a:spcBef>
              <a:spcAft>
                <a:spcPts val="0"/>
              </a:spcAft>
              <a:buNone/>
            </a:pPr>
            <a:endParaRPr sz="1000">
              <a:latin typeface="Arial"/>
              <a:ea typeface="Arial"/>
              <a:cs typeface="Arial"/>
              <a:sym typeface="Arial"/>
            </a:endParaRPr>
          </a:p>
          <a:p>
            <a:pPr marL="0" lvl="0" indent="0" algn="l" rtl="0">
              <a:spcBef>
                <a:spcPts val="0"/>
              </a:spcBef>
              <a:spcAft>
                <a:spcPts val="0"/>
              </a:spcAft>
              <a:buNone/>
            </a:pPr>
            <a:endParaRPr sz="1000">
              <a:latin typeface="Arial"/>
              <a:ea typeface="Arial"/>
              <a:cs typeface="Arial"/>
              <a:sym typeface="Arial"/>
            </a:endParaRPr>
          </a:p>
          <a:p>
            <a:pPr marL="0" lvl="0" indent="0" algn="l" rtl="0">
              <a:spcBef>
                <a:spcPts val="0"/>
              </a:spcBef>
              <a:spcAft>
                <a:spcPts val="0"/>
              </a:spcAft>
              <a:buClr>
                <a:schemeClr val="dk1"/>
              </a:buClr>
              <a:buSzPts val="1100"/>
              <a:buFont typeface="Arial"/>
              <a:buNone/>
            </a:pPr>
            <a:endParaRPr sz="1000">
              <a:latin typeface="Arial"/>
              <a:ea typeface="Arial"/>
              <a:cs typeface="Arial"/>
              <a:sym typeface="Arial"/>
            </a:endParaRPr>
          </a:p>
          <a:p>
            <a:pPr marL="0" lvl="0" indent="0" algn="l" rtl="0">
              <a:spcBef>
                <a:spcPts val="0"/>
              </a:spcBef>
              <a:spcAft>
                <a:spcPts val="1600"/>
              </a:spcAft>
              <a:buNone/>
            </a:pPr>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56"/>
          <p:cNvSpPr txBox="1">
            <a:spLocks noGrp="1"/>
          </p:cNvSpPr>
          <p:nvPr>
            <p:ph type="title"/>
          </p:nvPr>
        </p:nvSpPr>
        <p:spPr>
          <a:xfrm>
            <a:off x="311700" y="145050"/>
            <a:ext cx="8520600" cy="12495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None/>
            </a:pPr>
            <a:r>
              <a:rPr lang="en"/>
              <a:t>My speech notes for the business proposal </a:t>
            </a:r>
            <a:endParaRPr/>
          </a:p>
          <a:p>
            <a:pPr marL="0" lvl="0" indent="0" algn="l" rtl="0">
              <a:spcBef>
                <a:spcPts val="0"/>
              </a:spcBef>
              <a:spcAft>
                <a:spcPts val="0"/>
              </a:spcAft>
              <a:buNone/>
            </a:pPr>
            <a:r>
              <a:rPr lang="en"/>
              <a:t>{Foysal Ahmed 1709523}                                     </a:t>
            </a:r>
            <a:r>
              <a:rPr lang="en" sz="1800"/>
              <a:t>[1]</a:t>
            </a:r>
            <a:endParaRPr sz="1800"/>
          </a:p>
        </p:txBody>
      </p:sp>
      <p:sp>
        <p:nvSpPr>
          <p:cNvPr id="393" name="Google Shape;393;p56"/>
          <p:cNvSpPr txBox="1">
            <a:spLocks noGrp="1"/>
          </p:cNvSpPr>
          <p:nvPr>
            <p:ph type="body" idx="1"/>
          </p:nvPr>
        </p:nvSpPr>
        <p:spPr>
          <a:xfrm>
            <a:off x="311700" y="1548775"/>
            <a:ext cx="8520600" cy="33540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200">
                <a:latin typeface="Arial"/>
                <a:ea typeface="Arial"/>
                <a:cs typeface="Arial"/>
                <a:sym typeface="Arial"/>
              </a:rPr>
              <a:t>As the sales manager for our Red Carpet Event Management business, I will start by giving a brief recap of my role within the business, which according to Workable (2018), is to help with hitting sales targets, portraying good team management and help increase growth of profit. I will also produce sales forecasts.</a:t>
            </a:r>
            <a:endParaRPr sz="1200">
              <a:latin typeface="Arial"/>
              <a:ea typeface="Arial"/>
              <a:cs typeface="Arial"/>
              <a:sym typeface="Arial"/>
            </a:endParaRPr>
          </a:p>
          <a:p>
            <a:pPr marL="0" lvl="0" indent="0" algn="l" rtl="0">
              <a:spcBef>
                <a:spcPts val="0"/>
              </a:spcBef>
              <a:spcAft>
                <a:spcPts val="0"/>
              </a:spcAft>
              <a:buClr>
                <a:schemeClr val="dk1"/>
              </a:buClr>
              <a:buSzPts val="1100"/>
              <a:buFont typeface="Arial"/>
              <a:buNone/>
            </a:pPr>
            <a:r>
              <a:rPr lang="en" sz="1200">
                <a:latin typeface="Arial"/>
                <a:ea typeface="Arial"/>
                <a:cs typeface="Arial"/>
                <a:sym typeface="Arial"/>
              </a:rPr>
              <a:t>our services are open to the public and for anyone looking for an events planner. As a new business, we hope to offer unbeatable prices which will include bulk offers where we can offer customers a discount if they take out more than one service with us. for example, we would reduce package prices if they were to take out a catering service as well as hall bookings as opposed to location alone.</a:t>
            </a:r>
            <a:endParaRPr sz="1200">
              <a:latin typeface="Arial"/>
              <a:ea typeface="Arial"/>
              <a:cs typeface="Arial"/>
              <a:sym typeface="Arial"/>
            </a:endParaRPr>
          </a:p>
          <a:p>
            <a:pPr marL="0" lvl="0" indent="0" algn="l" rtl="0">
              <a:spcBef>
                <a:spcPts val="0"/>
              </a:spcBef>
              <a:spcAft>
                <a:spcPts val="0"/>
              </a:spcAft>
              <a:buClr>
                <a:schemeClr val="dk1"/>
              </a:buClr>
              <a:buSzPts val="1100"/>
              <a:buFont typeface="Arial"/>
              <a:buNone/>
            </a:pPr>
            <a:r>
              <a:rPr lang="en" sz="1200">
                <a:latin typeface="Arial"/>
                <a:ea typeface="Arial"/>
                <a:cs typeface="Arial"/>
                <a:sym typeface="Arial"/>
              </a:rPr>
              <a:t>Our prices will depend on the service we are catering for and the number of people that will be attending. Providing this discount and special offers will help with the promotion of our service as everyone is always looking for the best deals. We will be promoting our services through social media as well as word of mouth which will help to gain more customers. As a group, we have looked into different event planners to see what other businesses offer and have found ways of collaborating different services together to provide exceptional services to our customers. We aim to provide a modern service but still have the traditional element which will suit all age groups. </a:t>
            </a:r>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397"/>
        <p:cNvGrpSpPr/>
        <p:nvPr/>
      </p:nvGrpSpPr>
      <p:grpSpPr>
        <a:xfrm>
          <a:off x="0" y="0"/>
          <a:ext cx="0" cy="0"/>
          <a:chOff x="0" y="0"/>
          <a:chExt cx="0" cy="0"/>
        </a:xfrm>
      </p:grpSpPr>
      <p:sp>
        <p:nvSpPr>
          <p:cNvPr id="398" name="Google Shape;398;p57"/>
          <p:cNvSpPr txBox="1">
            <a:spLocks noGrp="1"/>
          </p:cNvSpPr>
          <p:nvPr>
            <p:ph type="title"/>
          </p:nvPr>
        </p:nvSpPr>
        <p:spPr>
          <a:xfrm>
            <a:off x="311700" y="89250"/>
            <a:ext cx="8520600" cy="12945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Clr>
                <a:schemeClr val="dk1"/>
              </a:buClr>
              <a:buSzPts val="1100"/>
              <a:buFont typeface="Arial"/>
              <a:buNone/>
            </a:pPr>
            <a:r>
              <a:rPr lang="en"/>
              <a:t>My speech notes for the business proposal </a:t>
            </a:r>
            <a:endParaRPr/>
          </a:p>
          <a:p>
            <a:pPr marL="0" lvl="0" indent="0" algn="l" rtl="0">
              <a:spcBef>
                <a:spcPts val="0"/>
              </a:spcBef>
              <a:spcAft>
                <a:spcPts val="0"/>
              </a:spcAft>
              <a:buClr>
                <a:schemeClr val="dk1"/>
              </a:buClr>
              <a:buSzPts val="1100"/>
              <a:buFont typeface="Arial"/>
              <a:buNone/>
            </a:pPr>
            <a:r>
              <a:rPr lang="en"/>
              <a:t>{Foysal Ahmed 1709523}                                     </a:t>
            </a:r>
            <a:endParaRPr/>
          </a:p>
        </p:txBody>
      </p:sp>
      <p:sp>
        <p:nvSpPr>
          <p:cNvPr id="399" name="Google Shape;399;p57"/>
          <p:cNvSpPr txBox="1">
            <a:spLocks noGrp="1"/>
          </p:cNvSpPr>
          <p:nvPr>
            <p:ph type="body" idx="1"/>
          </p:nvPr>
        </p:nvSpPr>
        <p:spPr>
          <a:xfrm>
            <a:off x="311700" y="1651275"/>
            <a:ext cx="8520600" cy="31353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200">
                <a:latin typeface="Arial"/>
                <a:ea typeface="Arial"/>
                <a:cs typeface="Arial"/>
                <a:sym typeface="Arial"/>
              </a:rPr>
              <a:t>We aim to provide a fast service, ensuring that our customer’s needs have been met, and offer 24 hour customer service, which will allow customers to get in touch with us regarding updates or changes that they may wish to make for the day of the event. We are fully flexible and will work to the best of our ability to cater for their every need. We will not charge for any last minute changes which is another selling point for our business.</a:t>
            </a:r>
            <a:endParaRPr sz="1200">
              <a:latin typeface="Arial"/>
              <a:ea typeface="Arial"/>
              <a:cs typeface="Arial"/>
              <a:sym typeface="Arial"/>
            </a:endParaRPr>
          </a:p>
          <a:p>
            <a:pPr marL="0" lvl="0" indent="0" algn="l" rtl="0">
              <a:spcBef>
                <a:spcPts val="0"/>
              </a:spcBef>
              <a:spcAft>
                <a:spcPts val="0"/>
              </a:spcAft>
              <a:buNone/>
            </a:pPr>
            <a:r>
              <a:rPr lang="en" sz="1200">
                <a:latin typeface="Arial"/>
                <a:ea typeface="Arial"/>
                <a:cs typeface="Arial"/>
                <a:sym typeface="Arial"/>
              </a:rPr>
              <a:t>We will be using the auction concept, which as Burrows, 2012 explained, allows us to have our own pricing set for our services, but we will be marking prices in comparison to other event planners to ensure we can beat the prices they offer. This would be a means of attracting more customers.</a:t>
            </a:r>
            <a:endParaRPr sz="1200">
              <a:latin typeface="Arial"/>
              <a:ea typeface="Arial"/>
              <a:cs typeface="Arial"/>
              <a:sym typeface="Arial"/>
            </a:endParaRPr>
          </a:p>
          <a:p>
            <a:pPr marL="0" lvl="0" indent="0" algn="l" rtl="0">
              <a:spcBef>
                <a:spcPts val="0"/>
              </a:spcBef>
              <a:spcAft>
                <a:spcPts val="0"/>
              </a:spcAft>
              <a:buNone/>
            </a:pPr>
            <a:r>
              <a:rPr lang="en" sz="1200">
                <a:latin typeface="Arial"/>
                <a:ea typeface="Arial"/>
                <a:cs typeface="Arial"/>
                <a:sym typeface="Arial"/>
              </a:rPr>
              <a:t>Regarding our pricing strategy, if we buy a product for £9.50 as our pricing category A shows, we will charge each head £15 providing us with a £5.50 profit. The same process will apply to all our other pricing categories.  Our pricing will also vary depending on location, the type of event it is, and when the event is scheduled for, as holiday periods will more likely cost more.</a:t>
            </a:r>
            <a:endParaRPr sz="1200">
              <a:latin typeface="Arial"/>
              <a:ea typeface="Arial"/>
              <a:cs typeface="Arial"/>
              <a:sym typeface="Arial"/>
            </a:endParaRPr>
          </a:p>
          <a:p>
            <a:pPr marL="0" lvl="0" indent="0" algn="l" rtl="0">
              <a:spcBef>
                <a:spcPts val="0"/>
              </a:spcBef>
              <a:spcAft>
                <a:spcPts val="0"/>
              </a:spcAft>
              <a:buClr>
                <a:schemeClr val="dk1"/>
              </a:buClr>
              <a:buSzPts val="1100"/>
              <a:buFont typeface="Arial"/>
              <a:buNone/>
            </a:pPr>
            <a:endParaRPr sz="1200">
              <a:latin typeface="Arial"/>
              <a:ea typeface="Arial"/>
              <a:cs typeface="Arial"/>
              <a:sym typeface="Arial"/>
            </a:endParaRPr>
          </a:p>
          <a:p>
            <a:pPr marL="0" lvl="0" indent="0" algn="l" rtl="0">
              <a:spcBef>
                <a:spcPts val="0"/>
              </a:spcBef>
              <a:spcAft>
                <a:spcPts val="1600"/>
              </a:spcAft>
              <a:buNone/>
            </a:pPr>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403"/>
        <p:cNvGrpSpPr/>
        <p:nvPr/>
      </p:nvGrpSpPr>
      <p:grpSpPr>
        <a:xfrm>
          <a:off x="0" y="0"/>
          <a:ext cx="0" cy="0"/>
          <a:chOff x="0" y="0"/>
          <a:chExt cx="0" cy="0"/>
        </a:xfrm>
      </p:grpSpPr>
      <p:sp>
        <p:nvSpPr>
          <p:cNvPr id="404" name="Google Shape;404;p58"/>
          <p:cNvSpPr txBox="1">
            <a:spLocks noGrp="1"/>
          </p:cNvSpPr>
          <p:nvPr>
            <p:ph type="title"/>
          </p:nvPr>
        </p:nvSpPr>
        <p:spPr>
          <a:xfrm>
            <a:off x="311700" y="315925"/>
            <a:ext cx="8520600" cy="12573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Clr>
                <a:schemeClr val="dk1"/>
              </a:buClr>
              <a:buSzPts val="1100"/>
              <a:buFont typeface="Arial"/>
              <a:buNone/>
            </a:pPr>
            <a:r>
              <a:rPr lang="en"/>
              <a:t>My speech notes for the business proposal </a:t>
            </a:r>
            <a:endParaRPr/>
          </a:p>
          <a:p>
            <a:pPr marL="0" lvl="0" indent="0" algn="l" rtl="0">
              <a:spcBef>
                <a:spcPts val="0"/>
              </a:spcBef>
              <a:spcAft>
                <a:spcPts val="0"/>
              </a:spcAft>
              <a:buClr>
                <a:schemeClr val="dk1"/>
              </a:buClr>
              <a:buSzPts val="1100"/>
              <a:buFont typeface="Arial"/>
              <a:buNone/>
            </a:pPr>
            <a:r>
              <a:rPr lang="en"/>
              <a:t>{Foysal Ahmed 1709523}                                     </a:t>
            </a:r>
            <a:endParaRPr/>
          </a:p>
        </p:txBody>
      </p:sp>
      <p:sp>
        <p:nvSpPr>
          <p:cNvPr id="405" name="Google Shape;405;p58"/>
          <p:cNvSpPr txBox="1">
            <a:spLocks noGrp="1"/>
          </p:cNvSpPr>
          <p:nvPr>
            <p:ph type="body" idx="1"/>
          </p:nvPr>
        </p:nvSpPr>
        <p:spPr>
          <a:xfrm>
            <a:off x="311700" y="1997150"/>
            <a:ext cx="8520600" cy="25821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200">
                <a:latin typeface="Arial"/>
                <a:ea typeface="Arial"/>
                <a:cs typeface="Arial"/>
                <a:sym typeface="Arial"/>
              </a:rPr>
              <a:t>According to Business Management Ideas (2018), a sales forecast helps to gain an overview on how much of a product or service a business will sell within a given period. A sales forecast helps a business prepare for any materials or make advance planning.</a:t>
            </a:r>
            <a:endParaRPr sz="1200">
              <a:latin typeface="Arial"/>
              <a:ea typeface="Arial"/>
              <a:cs typeface="Arial"/>
              <a:sym typeface="Arial"/>
            </a:endParaRPr>
          </a:p>
          <a:p>
            <a:pPr marL="0" lvl="0" indent="0" algn="l" rtl="0">
              <a:spcBef>
                <a:spcPts val="0"/>
              </a:spcBef>
              <a:spcAft>
                <a:spcPts val="0"/>
              </a:spcAft>
              <a:buClr>
                <a:schemeClr val="dk1"/>
              </a:buClr>
              <a:buSzPts val="1100"/>
              <a:buFont typeface="Arial"/>
              <a:buNone/>
            </a:pPr>
            <a:r>
              <a:rPr lang="en" sz="1200">
                <a:latin typeface="Arial"/>
                <a:ea typeface="Arial"/>
                <a:cs typeface="Arial"/>
                <a:sym typeface="Arial"/>
              </a:rPr>
              <a:t>This is a sales forecast that I have created based on our predictions for the first 12 months of business.</a:t>
            </a:r>
            <a:endParaRPr sz="1200">
              <a:latin typeface="Arial"/>
              <a:ea typeface="Arial"/>
              <a:cs typeface="Arial"/>
              <a:sym typeface="Arial"/>
            </a:endParaRPr>
          </a:p>
          <a:p>
            <a:pPr marL="0" lvl="0" indent="0" algn="l" rtl="0">
              <a:spcBef>
                <a:spcPts val="0"/>
              </a:spcBef>
              <a:spcAft>
                <a:spcPts val="0"/>
              </a:spcAft>
              <a:buClr>
                <a:schemeClr val="dk1"/>
              </a:buClr>
              <a:buSzPts val="1100"/>
              <a:buFont typeface="Arial"/>
              <a:buNone/>
            </a:pPr>
            <a:r>
              <a:rPr lang="en" sz="1200">
                <a:latin typeface="Arial"/>
                <a:ea typeface="Arial"/>
                <a:cs typeface="Arial"/>
                <a:sym typeface="Arial"/>
              </a:rPr>
              <a:t>As you can see, we have predicted to make the most sales through July and August as it is the summer holidays and thus more functions are booked during this time.</a:t>
            </a:r>
            <a:endParaRPr sz="1200">
              <a:latin typeface="Arial"/>
              <a:ea typeface="Arial"/>
              <a:cs typeface="Arial"/>
              <a:sym typeface="Arial"/>
            </a:endParaRPr>
          </a:p>
          <a:p>
            <a:pPr marL="0" lvl="0" indent="0" algn="l" rtl="0">
              <a:spcBef>
                <a:spcPts val="0"/>
              </a:spcBef>
              <a:spcAft>
                <a:spcPts val="0"/>
              </a:spcAft>
              <a:buClr>
                <a:schemeClr val="dk1"/>
              </a:buClr>
              <a:buSzPts val="1100"/>
              <a:buFont typeface="Arial"/>
              <a:buNone/>
            </a:pPr>
            <a:r>
              <a:rPr lang="en" sz="1200">
                <a:latin typeface="Arial"/>
                <a:ea typeface="Arial"/>
                <a:cs typeface="Arial"/>
                <a:sym typeface="Arial"/>
              </a:rPr>
              <a:t> </a:t>
            </a:r>
            <a:endParaRPr sz="1200">
              <a:latin typeface="Arial"/>
              <a:ea typeface="Arial"/>
              <a:cs typeface="Arial"/>
              <a:sym typeface="Arial"/>
            </a:endParaRPr>
          </a:p>
          <a:p>
            <a:pPr marL="0" lvl="0" indent="0" algn="l" rtl="0">
              <a:spcBef>
                <a:spcPts val="0"/>
              </a:spcBef>
              <a:spcAft>
                <a:spcPts val="1600"/>
              </a:spcAft>
              <a:buNone/>
            </a:pPr>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409"/>
        <p:cNvGrpSpPr/>
        <p:nvPr/>
      </p:nvGrpSpPr>
      <p:grpSpPr>
        <a:xfrm>
          <a:off x="0" y="0"/>
          <a:ext cx="0" cy="0"/>
          <a:chOff x="0" y="0"/>
          <a:chExt cx="0" cy="0"/>
        </a:xfrm>
      </p:grpSpPr>
      <p:sp>
        <p:nvSpPr>
          <p:cNvPr id="410" name="Google Shape;410;p59"/>
          <p:cNvSpPr txBox="1">
            <a:spLocks noGrp="1"/>
          </p:cNvSpPr>
          <p:nvPr>
            <p:ph type="title"/>
          </p:nvPr>
        </p:nvSpPr>
        <p:spPr>
          <a:xfrm>
            <a:off x="311700" y="200825"/>
            <a:ext cx="8520600" cy="1227000"/>
          </a:xfrm>
          <a:prstGeom prst="rect">
            <a:avLst/>
          </a:prstGeom>
          <a:solidFill>
            <a:srgbClr val="FF0000"/>
          </a:solidFill>
        </p:spPr>
        <p:txBody>
          <a:bodyPr spcFirstLastPara="1" wrap="square" lIns="91425" tIns="91425" rIns="91425" bIns="91425" anchor="b" anchorCtr="0">
            <a:noAutofit/>
          </a:bodyPr>
          <a:lstStyle/>
          <a:p>
            <a:pPr marL="0" lvl="0" indent="0" algn="l" rtl="0">
              <a:spcBef>
                <a:spcPts val="0"/>
              </a:spcBef>
              <a:spcAft>
                <a:spcPts val="0"/>
              </a:spcAft>
              <a:buClr>
                <a:schemeClr val="dk1"/>
              </a:buClr>
              <a:buSzPts val="1100"/>
              <a:buFont typeface="Arial"/>
              <a:buNone/>
            </a:pPr>
            <a:r>
              <a:rPr lang="en"/>
              <a:t>My speech notes for the business proposal </a:t>
            </a:r>
            <a:endParaRPr/>
          </a:p>
          <a:p>
            <a:pPr marL="0" lvl="0" indent="0" algn="l" rtl="0">
              <a:spcBef>
                <a:spcPts val="0"/>
              </a:spcBef>
              <a:spcAft>
                <a:spcPts val="0"/>
              </a:spcAft>
              <a:buClr>
                <a:schemeClr val="dk1"/>
              </a:buClr>
              <a:buSzPts val="1100"/>
              <a:buFont typeface="Arial"/>
              <a:buNone/>
            </a:pPr>
            <a:r>
              <a:rPr lang="en"/>
              <a:t>{Foysal Ahmed 1709523} </a:t>
            </a:r>
            <a:endParaRPr/>
          </a:p>
        </p:txBody>
      </p:sp>
      <p:sp>
        <p:nvSpPr>
          <p:cNvPr id="411" name="Google Shape;411;p59"/>
          <p:cNvSpPr txBox="1">
            <a:spLocks noGrp="1"/>
          </p:cNvSpPr>
          <p:nvPr>
            <p:ph type="body" idx="1"/>
          </p:nvPr>
        </p:nvSpPr>
        <p:spPr>
          <a:xfrm>
            <a:off x="311700" y="1684750"/>
            <a:ext cx="8520600" cy="28944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None/>
            </a:pPr>
            <a:r>
              <a:rPr lang="en" b="1"/>
              <a:t>References: </a:t>
            </a:r>
            <a:endParaRPr b="1"/>
          </a:p>
          <a:p>
            <a:pPr marL="0" lvl="0" indent="0" algn="l" rtl="0">
              <a:spcBef>
                <a:spcPts val="1600"/>
              </a:spcBef>
              <a:spcAft>
                <a:spcPts val="0"/>
              </a:spcAft>
              <a:buClr>
                <a:schemeClr val="dk1"/>
              </a:buClr>
              <a:buSzPts val="1100"/>
              <a:buFont typeface="Arial"/>
              <a:buNone/>
            </a:pPr>
            <a:r>
              <a:rPr lang="en" sz="1100">
                <a:latin typeface="Arial"/>
                <a:ea typeface="Arial"/>
                <a:cs typeface="Arial"/>
                <a:sym typeface="Arial"/>
              </a:rPr>
              <a:t>Barrow, C. (2012), Business Plans for Small Businesses, Surrey: Crimson Publishing.</a:t>
            </a:r>
            <a:endParaRPr sz="1100">
              <a:latin typeface="Arial"/>
              <a:ea typeface="Arial"/>
              <a:cs typeface="Arial"/>
              <a:sym typeface="Arial"/>
            </a:endParaRPr>
          </a:p>
          <a:p>
            <a:pPr marL="0" lvl="0" indent="0" algn="l" rtl="0">
              <a:spcBef>
                <a:spcPts val="0"/>
              </a:spcBef>
              <a:spcAft>
                <a:spcPts val="0"/>
              </a:spcAft>
              <a:buClr>
                <a:schemeClr val="dk1"/>
              </a:buClr>
              <a:buSzPts val="1100"/>
              <a:buFont typeface="Arial"/>
              <a:buNone/>
            </a:pPr>
            <a:r>
              <a:rPr lang="en" sz="1200">
                <a:latin typeface="Arial"/>
                <a:ea typeface="Arial"/>
                <a:cs typeface="Arial"/>
                <a:sym typeface="Arial"/>
              </a:rPr>
              <a:t> </a:t>
            </a:r>
            <a:endParaRPr sz="1200">
              <a:latin typeface="Arial"/>
              <a:ea typeface="Arial"/>
              <a:cs typeface="Arial"/>
              <a:sym typeface="Arial"/>
            </a:endParaRPr>
          </a:p>
          <a:p>
            <a:pPr marL="0" lvl="0" indent="0" algn="l" rtl="0">
              <a:spcBef>
                <a:spcPts val="0"/>
              </a:spcBef>
              <a:spcAft>
                <a:spcPts val="0"/>
              </a:spcAft>
              <a:buClr>
                <a:schemeClr val="dk1"/>
              </a:buClr>
              <a:buSzPts val="1100"/>
              <a:buFont typeface="Arial"/>
              <a:buNone/>
            </a:pPr>
            <a:r>
              <a:rPr lang="en" sz="1200">
                <a:latin typeface="Arial"/>
                <a:ea typeface="Arial"/>
                <a:cs typeface="Arial"/>
                <a:sym typeface="Arial"/>
              </a:rPr>
              <a:t>Business Management Ideas (2018), ;Sales Forecasting Meaning, Importance and Methods’, [Online] Available:</a:t>
            </a:r>
            <a:r>
              <a:rPr lang="en" sz="1200">
                <a:uFill>
                  <a:noFill/>
                </a:uFill>
                <a:latin typeface="Arial"/>
                <a:ea typeface="Arial"/>
                <a:cs typeface="Arial"/>
                <a:sym typeface="Arial"/>
                <a:hlinkClick r:id="rId3"/>
              </a:rPr>
              <a:t> </a:t>
            </a:r>
            <a:r>
              <a:rPr lang="en" sz="1200" u="sng">
                <a:solidFill>
                  <a:schemeClr val="hlink"/>
                </a:solidFill>
                <a:latin typeface="Arial"/>
                <a:ea typeface="Arial"/>
                <a:cs typeface="Arial"/>
                <a:sym typeface="Arial"/>
                <a:hlinkClick r:id="rId3"/>
              </a:rPr>
              <a:t>www.businessmanagementideas.com/sales/forecasting-sales/sales-forecasting-meaning-importance-and-methods/7122</a:t>
            </a:r>
            <a:r>
              <a:rPr lang="en" sz="1200">
                <a:latin typeface="Arial"/>
                <a:ea typeface="Arial"/>
                <a:cs typeface="Arial"/>
                <a:sym typeface="Arial"/>
              </a:rPr>
              <a:t>, [Accessed: 2018,12,1].</a:t>
            </a:r>
            <a:endParaRPr sz="1200">
              <a:latin typeface="Arial"/>
              <a:ea typeface="Arial"/>
              <a:cs typeface="Arial"/>
              <a:sym typeface="Arial"/>
            </a:endParaRPr>
          </a:p>
          <a:p>
            <a:pPr marL="0" lvl="0" indent="0" algn="l" rtl="0">
              <a:spcBef>
                <a:spcPts val="0"/>
              </a:spcBef>
              <a:spcAft>
                <a:spcPts val="0"/>
              </a:spcAft>
              <a:buClr>
                <a:schemeClr val="dk1"/>
              </a:buClr>
              <a:buSzPts val="1100"/>
              <a:buFont typeface="Arial"/>
              <a:buNone/>
            </a:pPr>
            <a:r>
              <a:rPr lang="en" sz="1200">
                <a:latin typeface="Arial"/>
                <a:ea typeface="Arial"/>
                <a:cs typeface="Arial"/>
                <a:sym typeface="Arial"/>
              </a:rPr>
              <a:t> </a:t>
            </a:r>
            <a:endParaRPr sz="1200">
              <a:latin typeface="Arial"/>
              <a:ea typeface="Arial"/>
              <a:cs typeface="Arial"/>
              <a:sym typeface="Arial"/>
            </a:endParaRPr>
          </a:p>
          <a:p>
            <a:pPr marL="0" lvl="0" indent="0" algn="l" rtl="0">
              <a:spcBef>
                <a:spcPts val="0"/>
              </a:spcBef>
              <a:spcAft>
                <a:spcPts val="0"/>
              </a:spcAft>
              <a:buClr>
                <a:schemeClr val="dk1"/>
              </a:buClr>
              <a:buSzPts val="1100"/>
              <a:buFont typeface="Arial"/>
              <a:buNone/>
            </a:pPr>
            <a:r>
              <a:rPr lang="en" sz="1200">
                <a:latin typeface="Arial"/>
                <a:ea typeface="Arial"/>
                <a:cs typeface="Arial"/>
                <a:sym typeface="Arial"/>
              </a:rPr>
              <a:t>Workable (2018), ‘Sales Manager job description’, [Online] Available:</a:t>
            </a:r>
            <a:r>
              <a:rPr lang="en" sz="1200">
                <a:uFill>
                  <a:noFill/>
                </a:uFill>
                <a:latin typeface="Arial"/>
                <a:ea typeface="Arial"/>
                <a:cs typeface="Arial"/>
                <a:sym typeface="Arial"/>
                <a:hlinkClick r:id="rId4"/>
              </a:rPr>
              <a:t> </a:t>
            </a:r>
            <a:r>
              <a:rPr lang="en" sz="1200" u="sng">
                <a:solidFill>
                  <a:schemeClr val="hlink"/>
                </a:solidFill>
                <a:latin typeface="Arial"/>
                <a:ea typeface="Arial"/>
                <a:cs typeface="Arial"/>
                <a:sym typeface="Arial"/>
                <a:hlinkClick r:id="rId4"/>
              </a:rPr>
              <a:t>https://resources.workable.com/sales-manager-job-description</a:t>
            </a:r>
            <a:r>
              <a:rPr lang="en" sz="1200">
                <a:latin typeface="Arial"/>
                <a:ea typeface="Arial"/>
                <a:cs typeface="Arial"/>
                <a:sym typeface="Arial"/>
              </a:rPr>
              <a:t>, [Accessed: 2018,11,28].</a:t>
            </a:r>
            <a:endParaRPr sz="1200">
              <a:latin typeface="Arial"/>
              <a:ea typeface="Arial"/>
              <a:cs typeface="Arial"/>
              <a:sym typeface="Arial"/>
            </a:endParaRPr>
          </a:p>
          <a:p>
            <a:pPr marL="0" lvl="0" indent="0" algn="l" rtl="0">
              <a:spcBef>
                <a:spcPts val="0"/>
              </a:spcBef>
              <a:spcAft>
                <a:spcPts val="1600"/>
              </a:spcAft>
              <a:buNone/>
            </a:pPr>
            <a:endParaRPr/>
          </a:p>
        </p:txBody>
      </p:sp>
    </p:spTree>
  </p:cSld>
  <p:clrMapOvr>
    <a:masterClrMapping/>
  </p:clrMapOvr>
</p:sld>
</file>

<file path=ppt/theme/theme1.xml><?xml version="1.0" encoding="utf-8"?>
<a:theme xmlns:a="http://schemas.openxmlformats.org/drawingml/2006/main" name="Luxe">
  <a:themeElements>
    <a:clrScheme name="Luxe">
      <a:dk1>
        <a:srgbClr val="000000"/>
      </a:dk1>
      <a:lt1>
        <a:srgbClr val="FFFFFF"/>
      </a:lt1>
      <a:dk2>
        <a:srgbClr val="B7B7B7"/>
      </a:dk2>
      <a:lt2>
        <a:srgbClr val="CCA677"/>
      </a:lt2>
      <a:accent1>
        <a:srgbClr val="5D4037"/>
      </a:accent1>
      <a:accent2>
        <a:srgbClr val="455A64"/>
      </a:accent2>
      <a:accent3>
        <a:srgbClr val="607D8B"/>
      </a:accent3>
      <a:accent4>
        <a:srgbClr val="78909C"/>
      </a:accent4>
      <a:accent5>
        <a:srgbClr val="57BB8A"/>
      </a:accent5>
      <a:accent6>
        <a:srgbClr val="DCE755"/>
      </a:accent6>
      <a:hlink>
        <a:srgbClr val="57BB8A"/>
      </a:hlink>
      <a:folHlink>
        <a:srgbClr val="57BB8A"/>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TotalTime>
  <Words>2421</Words>
  <Application>Microsoft Office PowerPoint</Application>
  <PresentationFormat>On-screen Show (16:9)</PresentationFormat>
  <Paragraphs>239</Paragraphs>
  <Slides>47</Slides>
  <Notes>47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47</vt:i4>
      </vt:variant>
    </vt:vector>
  </HeadingPairs>
  <TitlesOfParts>
    <vt:vector size="51" baseType="lpstr">
      <vt:lpstr>Economica</vt:lpstr>
      <vt:lpstr>Arial</vt:lpstr>
      <vt:lpstr>Open Sans</vt:lpstr>
      <vt:lpstr>Luxe</vt:lpstr>
      <vt:lpstr>Redcarpet Event Management                  Tailored events to suit your needs with a red carpet service.</vt:lpstr>
      <vt:lpstr>INTRODUCTION</vt:lpstr>
      <vt:lpstr>The events industry</vt:lpstr>
      <vt:lpstr>The events industry</vt:lpstr>
      <vt:lpstr>Operations Manager Redcarpet Event Management  Shahed Bakshi</vt:lpstr>
      <vt:lpstr>Marketing survey</vt:lpstr>
      <vt:lpstr>Marketing survey</vt:lpstr>
      <vt:lpstr>Marketing survey</vt:lpstr>
      <vt:lpstr>Marketing survey</vt:lpstr>
      <vt:lpstr>Marketing survey</vt:lpstr>
      <vt:lpstr>Marketing survey</vt:lpstr>
      <vt:lpstr>Marketing survey</vt:lpstr>
      <vt:lpstr>Marketing survey</vt:lpstr>
      <vt:lpstr>Marketing survey</vt:lpstr>
      <vt:lpstr>Marketing survey</vt:lpstr>
      <vt:lpstr>Marketing survey</vt:lpstr>
      <vt:lpstr>Account's Manager  Red carpet event's management's   Zuhel Miah 1709521</vt:lpstr>
      <vt:lpstr>Zuhel Miah 1709521</vt:lpstr>
      <vt:lpstr>Zuhel Miah 1709521</vt:lpstr>
      <vt:lpstr>Zuhel Miah 1709521</vt:lpstr>
      <vt:lpstr>Zuhel Miah 1709521</vt:lpstr>
      <vt:lpstr>PowerPoint Presentation</vt:lpstr>
      <vt:lpstr> Redcarpet Event Management Mohammad Rahman 1709543       (HR and Marketing Executive) </vt:lpstr>
      <vt:lpstr>Redcarpet Event Management  Mohammad Rahman 1709543       (HR and Marketing Executive)</vt:lpstr>
      <vt:lpstr>Redcarpet Event Management Mohammad Rahman 1709543       (HR and Marketing Executive)</vt:lpstr>
      <vt:lpstr>Redcarpet Event Management Mohammad Rahman 1709543       (HR and Marketing Executive)</vt:lpstr>
      <vt:lpstr>PowerPoint Presentation</vt:lpstr>
      <vt:lpstr>PowerPoint Presentation</vt:lpstr>
      <vt:lpstr>PowerPoint Presentation</vt:lpstr>
      <vt:lpstr>MARKETING Department Redcarpet Event Management  Akhteruzzaman Quraishi 1709589 (Marketing Manager)</vt:lpstr>
      <vt:lpstr>MARKETING Department Redcarpet Event Management  Akhteruzzaman Quraishi  1709589 (Marketing Manager)</vt:lpstr>
      <vt:lpstr>MARKETING Department Redcarpet Event Management  Akhteruzzaman Quraishi 1709589 (Marketing Manager)</vt:lpstr>
      <vt:lpstr>Sales Manager Redcarpet Event Management  {Foysal Ahmed} 1709523</vt:lpstr>
      <vt:lpstr>Sales Manager Redcarpet Event Management {Foysal Ahmed} 1709523</vt:lpstr>
      <vt:lpstr>Sales Manager Redcarpet Event Management {Foysal Ahmed}</vt:lpstr>
      <vt:lpstr>Sales Manager Redcarpet Event Management {Foysal Ahmed}</vt:lpstr>
      <vt:lpstr>Conclusion </vt:lpstr>
      <vt:lpstr>Gannt chart</vt:lpstr>
      <vt:lpstr>Gantt chart updated</vt:lpstr>
      <vt:lpstr>Swot analysis</vt:lpstr>
      <vt:lpstr>Bibliography </vt:lpstr>
      <vt:lpstr>Bibliography </vt:lpstr>
      <vt:lpstr>Bibliography</vt:lpstr>
      <vt:lpstr>My speech notes for the business proposal  {Foysal Ahmed 1709523}                                     [1]</vt:lpstr>
      <vt:lpstr>My speech notes for the business proposal  {Foysal Ahmed 1709523}                                     </vt:lpstr>
      <vt:lpstr>My speech notes for the business proposal  {Foysal Ahmed 1709523}                                     </vt:lpstr>
      <vt:lpstr>My speech notes for the business proposal  {Foysal Ahmed 1709523}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Redcarpet Event Management                  Tailored events to suit your needs with a red carpet service.</dc:title>
  <cp:lastModifiedBy>aleha begum</cp:lastModifiedBy>
  <cp:revision>2</cp:revision>
  <dcterms:modified xsi:type="dcterms:W3CDTF">2018-12-03T17:39:50Z</dcterms:modified>
</cp:coreProperties>
</file>