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CCFF"/>
    <a:srgbClr val="651AFA"/>
    <a:srgbClr val="00FFFF"/>
    <a:srgbClr val="FFCCFF"/>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24" d="100"/>
          <a:sy n="124" d="100"/>
        </p:scale>
        <p:origin x="81"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4331F-7C1F-4405-BCAC-7DF18C5779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A2E866D-2BAE-4655-B07D-84DAA2F6208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B886DBE-E61A-4825-AAE6-4652F720C575}"/>
              </a:ext>
            </a:extLst>
          </p:cNvPr>
          <p:cNvSpPr>
            <a:spLocks noGrp="1"/>
          </p:cNvSpPr>
          <p:nvPr>
            <p:ph type="dt" sz="half" idx="10"/>
          </p:nvPr>
        </p:nvSpPr>
        <p:spPr/>
        <p:txBody>
          <a:bodyPr/>
          <a:lstStyle/>
          <a:p>
            <a:fld id="{3020FE2B-783A-4576-9A74-E38C8CA4A8E0}" type="datetimeFigureOut">
              <a:rPr lang="en-GB" smtClean="0"/>
              <a:t>09/09/2019</a:t>
            </a:fld>
            <a:endParaRPr lang="en-GB"/>
          </a:p>
        </p:txBody>
      </p:sp>
      <p:sp>
        <p:nvSpPr>
          <p:cNvPr id="5" name="Footer Placeholder 4">
            <a:extLst>
              <a:ext uri="{FF2B5EF4-FFF2-40B4-BE49-F238E27FC236}">
                <a16:creationId xmlns:a16="http://schemas.microsoft.com/office/drawing/2014/main" id="{45CC6035-FE70-46B9-8916-34CFCF57A6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592D38-E973-4960-9987-88799EAA6D65}"/>
              </a:ext>
            </a:extLst>
          </p:cNvPr>
          <p:cNvSpPr>
            <a:spLocks noGrp="1"/>
          </p:cNvSpPr>
          <p:nvPr>
            <p:ph type="sldNum" sz="quarter" idx="12"/>
          </p:nvPr>
        </p:nvSpPr>
        <p:spPr/>
        <p:txBody>
          <a:bodyPr/>
          <a:lstStyle/>
          <a:p>
            <a:fld id="{00A10F8C-7ADA-4882-B8FF-550CF8A07861}" type="slidenum">
              <a:rPr lang="en-GB" smtClean="0"/>
              <a:t>‹#›</a:t>
            </a:fld>
            <a:endParaRPr lang="en-GB"/>
          </a:p>
        </p:txBody>
      </p:sp>
    </p:spTree>
    <p:extLst>
      <p:ext uri="{BB962C8B-B14F-4D97-AF65-F5344CB8AC3E}">
        <p14:creationId xmlns:p14="http://schemas.microsoft.com/office/powerpoint/2010/main" val="2177331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2776E-C4BA-4964-9695-E04287F1DE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E42E22-13C2-4788-9E72-0A4AB56C429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5ADF99-0A28-4C53-98B8-8DF822FC5333}"/>
              </a:ext>
            </a:extLst>
          </p:cNvPr>
          <p:cNvSpPr>
            <a:spLocks noGrp="1"/>
          </p:cNvSpPr>
          <p:nvPr>
            <p:ph type="dt" sz="half" idx="10"/>
          </p:nvPr>
        </p:nvSpPr>
        <p:spPr/>
        <p:txBody>
          <a:bodyPr/>
          <a:lstStyle/>
          <a:p>
            <a:fld id="{3020FE2B-783A-4576-9A74-E38C8CA4A8E0}" type="datetimeFigureOut">
              <a:rPr lang="en-GB" smtClean="0"/>
              <a:t>09/09/2019</a:t>
            </a:fld>
            <a:endParaRPr lang="en-GB"/>
          </a:p>
        </p:txBody>
      </p:sp>
      <p:sp>
        <p:nvSpPr>
          <p:cNvPr id="5" name="Footer Placeholder 4">
            <a:extLst>
              <a:ext uri="{FF2B5EF4-FFF2-40B4-BE49-F238E27FC236}">
                <a16:creationId xmlns:a16="http://schemas.microsoft.com/office/drawing/2014/main" id="{9DFFAC24-A70E-43F5-AED3-4FD822BC19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425D2E-06FA-4BEC-A352-5E266D8DC927}"/>
              </a:ext>
            </a:extLst>
          </p:cNvPr>
          <p:cNvSpPr>
            <a:spLocks noGrp="1"/>
          </p:cNvSpPr>
          <p:nvPr>
            <p:ph type="sldNum" sz="quarter" idx="12"/>
          </p:nvPr>
        </p:nvSpPr>
        <p:spPr/>
        <p:txBody>
          <a:bodyPr/>
          <a:lstStyle/>
          <a:p>
            <a:fld id="{00A10F8C-7ADA-4882-B8FF-550CF8A07861}" type="slidenum">
              <a:rPr lang="en-GB" smtClean="0"/>
              <a:t>‹#›</a:t>
            </a:fld>
            <a:endParaRPr lang="en-GB"/>
          </a:p>
        </p:txBody>
      </p:sp>
    </p:spTree>
    <p:extLst>
      <p:ext uri="{BB962C8B-B14F-4D97-AF65-F5344CB8AC3E}">
        <p14:creationId xmlns:p14="http://schemas.microsoft.com/office/powerpoint/2010/main" val="31325483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74EE9-6E3C-4938-8D48-4658BBD6377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84ABE91-70E2-456F-987B-6F32FC3C84B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5AE16E2-FD4F-4BE7-9E63-E7B6811022F6}"/>
              </a:ext>
            </a:extLst>
          </p:cNvPr>
          <p:cNvSpPr>
            <a:spLocks noGrp="1"/>
          </p:cNvSpPr>
          <p:nvPr>
            <p:ph type="dt" sz="half" idx="10"/>
          </p:nvPr>
        </p:nvSpPr>
        <p:spPr/>
        <p:txBody>
          <a:bodyPr/>
          <a:lstStyle/>
          <a:p>
            <a:fld id="{3020FE2B-783A-4576-9A74-E38C8CA4A8E0}" type="datetimeFigureOut">
              <a:rPr lang="en-GB" smtClean="0"/>
              <a:t>09/09/2019</a:t>
            </a:fld>
            <a:endParaRPr lang="en-GB"/>
          </a:p>
        </p:txBody>
      </p:sp>
      <p:sp>
        <p:nvSpPr>
          <p:cNvPr id="5" name="Footer Placeholder 4">
            <a:extLst>
              <a:ext uri="{FF2B5EF4-FFF2-40B4-BE49-F238E27FC236}">
                <a16:creationId xmlns:a16="http://schemas.microsoft.com/office/drawing/2014/main" id="{6A459051-9E82-475E-8BCE-5579335919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059203-39DB-4F45-860B-5669C5576295}"/>
              </a:ext>
            </a:extLst>
          </p:cNvPr>
          <p:cNvSpPr>
            <a:spLocks noGrp="1"/>
          </p:cNvSpPr>
          <p:nvPr>
            <p:ph type="sldNum" sz="quarter" idx="12"/>
          </p:nvPr>
        </p:nvSpPr>
        <p:spPr/>
        <p:txBody>
          <a:bodyPr/>
          <a:lstStyle/>
          <a:p>
            <a:fld id="{00A10F8C-7ADA-4882-B8FF-550CF8A07861}" type="slidenum">
              <a:rPr lang="en-GB" smtClean="0"/>
              <a:t>‹#›</a:t>
            </a:fld>
            <a:endParaRPr lang="en-GB"/>
          </a:p>
        </p:txBody>
      </p:sp>
    </p:spTree>
    <p:extLst>
      <p:ext uri="{BB962C8B-B14F-4D97-AF65-F5344CB8AC3E}">
        <p14:creationId xmlns:p14="http://schemas.microsoft.com/office/powerpoint/2010/main" val="214830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D7955-77DA-4AC4-A924-333307709FF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4F4C873-E789-4B91-A5A3-52D1D863574F}"/>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2C14EA6-F54E-41DD-92E2-1F162DFDE28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DECB720-9EC6-4B1E-BD9E-DCF77992B06F}"/>
              </a:ext>
            </a:extLst>
          </p:cNvPr>
          <p:cNvSpPr>
            <a:spLocks noGrp="1"/>
          </p:cNvSpPr>
          <p:nvPr>
            <p:ph type="dt" sz="half" idx="10"/>
          </p:nvPr>
        </p:nvSpPr>
        <p:spPr/>
        <p:txBody>
          <a:bodyPr/>
          <a:lstStyle/>
          <a:p>
            <a:fld id="{3020FE2B-783A-4576-9A74-E38C8CA4A8E0}" type="datetimeFigureOut">
              <a:rPr lang="en-GB" smtClean="0"/>
              <a:t>09/09/2019</a:t>
            </a:fld>
            <a:endParaRPr lang="en-GB"/>
          </a:p>
        </p:txBody>
      </p:sp>
      <p:sp>
        <p:nvSpPr>
          <p:cNvPr id="6" name="Footer Placeholder 5">
            <a:extLst>
              <a:ext uri="{FF2B5EF4-FFF2-40B4-BE49-F238E27FC236}">
                <a16:creationId xmlns:a16="http://schemas.microsoft.com/office/drawing/2014/main" id="{94970B11-B9CC-45C8-896C-CCE6DF09B7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6BF839-B815-49E8-AA3E-AF9A1D2A31F4}"/>
              </a:ext>
            </a:extLst>
          </p:cNvPr>
          <p:cNvSpPr>
            <a:spLocks noGrp="1"/>
          </p:cNvSpPr>
          <p:nvPr>
            <p:ph type="sldNum" sz="quarter" idx="12"/>
          </p:nvPr>
        </p:nvSpPr>
        <p:spPr/>
        <p:txBody>
          <a:bodyPr/>
          <a:lstStyle/>
          <a:p>
            <a:fld id="{00A10F8C-7ADA-4882-B8FF-550CF8A07861}" type="slidenum">
              <a:rPr lang="en-GB" smtClean="0"/>
              <a:t>‹#›</a:t>
            </a:fld>
            <a:endParaRPr lang="en-GB"/>
          </a:p>
        </p:txBody>
      </p:sp>
    </p:spTree>
    <p:extLst>
      <p:ext uri="{BB962C8B-B14F-4D97-AF65-F5344CB8AC3E}">
        <p14:creationId xmlns:p14="http://schemas.microsoft.com/office/powerpoint/2010/main" val="707879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3BF92-7EDE-4257-903A-F4C5809077D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A7F3C3-6B8C-42B4-9033-E815378B38B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5C814C56-B55E-491F-822B-3722F9D6492F}"/>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1E46B62-3CC1-44A9-BC44-B744C9096B7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44042EA6-786A-406D-9F82-7AA4A7CB3BCB}"/>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3BB5050-71DF-4691-93B3-20291BCAB8FF}"/>
              </a:ext>
            </a:extLst>
          </p:cNvPr>
          <p:cNvSpPr>
            <a:spLocks noGrp="1"/>
          </p:cNvSpPr>
          <p:nvPr>
            <p:ph type="dt" sz="half" idx="10"/>
          </p:nvPr>
        </p:nvSpPr>
        <p:spPr/>
        <p:txBody>
          <a:bodyPr/>
          <a:lstStyle/>
          <a:p>
            <a:fld id="{3020FE2B-783A-4576-9A74-E38C8CA4A8E0}" type="datetimeFigureOut">
              <a:rPr lang="en-GB" smtClean="0"/>
              <a:t>09/09/2019</a:t>
            </a:fld>
            <a:endParaRPr lang="en-GB"/>
          </a:p>
        </p:txBody>
      </p:sp>
      <p:sp>
        <p:nvSpPr>
          <p:cNvPr id="8" name="Footer Placeholder 7">
            <a:extLst>
              <a:ext uri="{FF2B5EF4-FFF2-40B4-BE49-F238E27FC236}">
                <a16:creationId xmlns:a16="http://schemas.microsoft.com/office/drawing/2014/main" id="{80DFF9AC-80CA-47E3-BCB8-D6903F999BE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0BDD813-1B1C-48DB-BB4E-5731F0087B6D}"/>
              </a:ext>
            </a:extLst>
          </p:cNvPr>
          <p:cNvSpPr>
            <a:spLocks noGrp="1"/>
          </p:cNvSpPr>
          <p:nvPr>
            <p:ph type="sldNum" sz="quarter" idx="12"/>
          </p:nvPr>
        </p:nvSpPr>
        <p:spPr/>
        <p:txBody>
          <a:bodyPr/>
          <a:lstStyle/>
          <a:p>
            <a:fld id="{00A10F8C-7ADA-4882-B8FF-550CF8A07861}" type="slidenum">
              <a:rPr lang="en-GB" smtClean="0"/>
              <a:t>‹#›</a:t>
            </a:fld>
            <a:endParaRPr lang="en-GB"/>
          </a:p>
        </p:txBody>
      </p:sp>
    </p:spTree>
    <p:extLst>
      <p:ext uri="{BB962C8B-B14F-4D97-AF65-F5344CB8AC3E}">
        <p14:creationId xmlns:p14="http://schemas.microsoft.com/office/powerpoint/2010/main" val="39412920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BC9D5-77DF-409B-9476-4563A621889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D6C3B2A-FB68-4507-83BD-41FBC8A6CFFE}"/>
              </a:ext>
            </a:extLst>
          </p:cNvPr>
          <p:cNvSpPr>
            <a:spLocks noGrp="1"/>
          </p:cNvSpPr>
          <p:nvPr>
            <p:ph type="dt" sz="half" idx="10"/>
          </p:nvPr>
        </p:nvSpPr>
        <p:spPr/>
        <p:txBody>
          <a:bodyPr/>
          <a:lstStyle/>
          <a:p>
            <a:fld id="{3020FE2B-783A-4576-9A74-E38C8CA4A8E0}" type="datetimeFigureOut">
              <a:rPr lang="en-GB" smtClean="0"/>
              <a:t>09/09/2019</a:t>
            </a:fld>
            <a:endParaRPr lang="en-GB"/>
          </a:p>
        </p:txBody>
      </p:sp>
      <p:sp>
        <p:nvSpPr>
          <p:cNvPr id="4" name="Footer Placeholder 3">
            <a:extLst>
              <a:ext uri="{FF2B5EF4-FFF2-40B4-BE49-F238E27FC236}">
                <a16:creationId xmlns:a16="http://schemas.microsoft.com/office/drawing/2014/main" id="{8FB673D3-CD81-491F-A345-723B69658A0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40E5F34-E882-4317-B4F9-1E799EC21BD1}"/>
              </a:ext>
            </a:extLst>
          </p:cNvPr>
          <p:cNvSpPr>
            <a:spLocks noGrp="1"/>
          </p:cNvSpPr>
          <p:nvPr>
            <p:ph type="sldNum" sz="quarter" idx="12"/>
          </p:nvPr>
        </p:nvSpPr>
        <p:spPr/>
        <p:txBody>
          <a:bodyPr/>
          <a:lstStyle/>
          <a:p>
            <a:fld id="{00A10F8C-7ADA-4882-B8FF-550CF8A07861}" type="slidenum">
              <a:rPr lang="en-GB" smtClean="0"/>
              <a:t>‹#›</a:t>
            </a:fld>
            <a:endParaRPr lang="en-GB"/>
          </a:p>
        </p:txBody>
      </p:sp>
    </p:spTree>
    <p:extLst>
      <p:ext uri="{BB962C8B-B14F-4D97-AF65-F5344CB8AC3E}">
        <p14:creationId xmlns:p14="http://schemas.microsoft.com/office/powerpoint/2010/main" val="35679820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A72B4B-E826-417F-965E-92F4AB8D9EFE}"/>
              </a:ext>
            </a:extLst>
          </p:cNvPr>
          <p:cNvSpPr>
            <a:spLocks noGrp="1"/>
          </p:cNvSpPr>
          <p:nvPr>
            <p:ph type="dt" sz="half" idx="10"/>
          </p:nvPr>
        </p:nvSpPr>
        <p:spPr/>
        <p:txBody>
          <a:bodyPr/>
          <a:lstStyle/>
          <a:p>
            <a:fld id="{3020FE2B-783A-4576-9A74-E38C8CA4A8E0}" type="datetimeFigureOut">
              <a:rPr lang="en-GB" smtClean="0"/>
              <a:t>09/09/2019</a:t>
            </a:fld>
            <a:endParaRPr lang="en-GB"/>
          </a:p>
        </p:txBody>
      </p:sp>
      <p:sp>
        <p:nvSpPr>
          <p:cNvPr id="3" name="Footer Placeholder 2">
            <a:extLst>
              <a:ext uri="{FF2B5EF4-FFF2-40B4-BE49-F238E27FC236}">
                <a16:creationId xmlns:a16="http://schemas.microsoft.com/office/drawing/2014/main" id="{E407312E-4B50-41D5-8904-F4149D964D3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3C51DF5-38CF-4C2B-8C72-1F524A0A5EF9}"/>
              </a:ext>
            </a:extLst>
          </p:cNvPr>
          <p:cNvSpPr>
            <a:spLocks noGrp="1"/>
          </p:cNvSpPr>
          <p:nvPr>
            <p:ph type="sldNum" sz="quarter" idx="12"/>
          </p:nvPr>
        </p:nvSpPr>
        <p:spPr/>
        <p:txBody>
          <a:bodyPr/>
          <a:lstStyle/>
          <a:p>
            <a:fld id="{00A10F8C-7ADA-4882-B8FF-550CF8A07861}" type="slidenum">
              <a:rPr lang="en-GB" smtClean="0"/>
              <a:t>‹#›</a:t>
            </a:fld>
            <a:endParaRPr lang="en-GB"/>
          </a:p>
        </p:txBody>
      </p:sp>
    </p:spTree>
    <p:extLst>
      <p:ext uri="{BB962C8B-B14F-4D97-AF65-F5344CB8AC3E}">
        <p14:creationId xmlns:p14="http://schemas.microsoft.com/office/powerpoint/2010/main" val="12044830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F4518-1CEC-4B7C-8250-4EAC508C21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DC5D903-2E3D-4E9B-A3D0-3295FFA84EB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499A4D3-C67D-4EDE-BBCF-6BC0EBC72D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6ECE3D1-B38A-4146-9804-20F04F107A78}"/>
              </a:ext>
            </a:extLst>
          </p:cNvPr>
          <p:cNvSpPr>
            <a:spLocks noGrp="1"/>
          </p:cNvSpPr>
          <p:nvPr>
            <p:ph type="dt" sz="half" idx="10"/>
          </p:nvPr>
        </p:nvSpPr>
        <p:spPr/>
        <p:txBody>
          <a:bodyPr/>
          <a:lstStyle/>
          <a:p>
            <a:fld id="{3020FE2B-783A-4576-9A74-E38C8CA4A8E0}" type="datetimeFigureOut">
              <a:rPr lang="en-GB" smtClean="0"/>
              <a:t>09/09/2019</a:t>
            </a:fld>
            <a:endParaRPr lang="en-GB"/>
          </a:p>
        </p:txBody>
      </p:sp>
      <p:sp>
        <p:nvSpPr>
          <p:cNvPr id="6" name="Footer Placeholder 5">
            <a:extLst>
              <a:ext uri="{FF2B5EF4-FFF2-40B4-BE49-F238E27FC236}">
                <a16:creationId xmlns:a16="http://schemas.microsoft.com/office/drawing/2014/main" id="{52EFE32A-DC2D-45F3-8087-152A2075D0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E005AC-C37A-43AE-B2D8-773F7D04DE82}"/>
              </a:ext>
            </a:extLst>
          </p:cNvPr>
          <p:cNvSpPr>
            <a:spLocks noGrp="1"/>
          </p:cNvSpPr>
          <p:nvPr>
            <p:ph type="sldNum" sz="quarter" idx="12"/>
          </p:nvPr>
        </p:nvSpPr>
        <p:spPr/>
        <p:txBody>
          <a:bodyPr/>
          <a:lstStyle/>
          <a:p>
            <a:fld id="{00A10F8C-7ADA-4882-B8FF-550CF8A07861}" type="slidenum">
              <a:rPr lang="en-GB" smtClean="0"/>
              <a:t>‹#›</a:t>
            </a:fld>
            <a:endParaRPr lang="en-GB"/>
          </a:p>
        </p:txBody>
      </p:sp>
    </p:spTree>
    <p:extLst>
      <p:ext uri="{BB962C8B-B14F-4D97-AF65-F5344CB8AC3E}">
        <p14:creationId xmlns:p14="http://schemas.microsoft.com/office/powerpoint/2010/main" val="42915327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65A9B-944E-4DF9-A51A-56CDF7CF55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BAFA21-9BFF-482B-95B4-11DC01462F8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5332510-C9A9-462D-824F-DA0782EF28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5956B24-D445-4AFD-A791-66CE161FDF24}"/>
              </a:ext>
            </a:extLst>
          </p:cNvPr>
          <p:cNvSpPr>
            <a:spLocks noGrp="1"/>
          </p:cNvSpPr>
          <p:nvPr>
            <p:ph type="dt" sz="half" idx="10"/>
          </p:nvPr>
        </p:nvSpPr>
        <p:spPr/>
        <p:txBody>
          <a:bodyPr/>
          <a:lstStyle/>
          <a:p>
            <a:fld id="{3020FE2B-783A-4576-9A74-E38C8CA4A8E0}" type="datetimeFigureOut">
              <a:rPr lang="en-GB" smtClean="0"/>
              <a:t>09/09/2019</a:t>
            </a:fld>
            <a:endParaRPr lang="en-GB"/>
          </a:p>
        </p:txBody>
      </p:sp>
      <p:sp>
        <p:nvSpPr>
          <p:cNvPr id="6" name="Footer Placeholder 5">
            <a:extLst>
              <a:ext uri="{FF2B5EF4-FFF2-40B4-BE49-F238E27FC236}">
                <a16:creationId xmlns:a16="http://schemas.microsoft.com/office/drawing/2014/main" id="{FE8578D7-F4DD-4669-A118-E21F0B38F2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6CBAD0-1C85-47F4-BF1C-13049F86E512}"/>
              </a:ext>
            </a:extLst>
          </p:cNvPr>
          <p:cNvSpPr>
            <a:spLocks noGrp="1"/>
          </p:cNvSpPr>
          <p:nvPr>
            <p:ph type="sldNum" sz="quarter" idx="12"/>
          </p:nvPr>
        </p:nvSpPr>
        <p:spPr/>
        <p:txBody>
          <a:bodyPr/>
          <a:lstStyle/>
          <a:p>
            <a:fld id="{00A10F8C-7ADA-4882-B8FF-550CF8A07861}" type="slidenum">
              <a:rPr lang="en-GB" smtClean="0"/>
              <a:t>‹#›</a:t>
            </a:fld>
            <a:endParaRPr lang="en-GB"/>
          </a:p>
        </p:txBody>
      </p:sp>
    </p:spTree>
    <p:extLst>
      <p:ext uri="{BB962C8B-B14F-4D97-AF65-F5344CB8AC3E}">
        <p14:creationId xmlns:p14="http://schemas.microsoft.com/office/powerpoint/2010/main" val="31987144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EF58E-EFED-443F-A8D1-A8CE045C6CA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03CEF27-19F8-4883-BABC-A8742CDFAC51}"/>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3FC812-55C2-45CA-AD98-D4BCDADF230E}"/>
              </a:ext>
            </a:extLst>
          </p:cNvPr>
          <p:cNvSpPr>
            <a:spLocks noGrp="1"/>
          </p:cNvSpPr>
          <p:nvPr>
            <p:ph type="dt" sz="half" idx="10"/>
          </p:nvPr>
        </p:nvSpPr>
        <p:spPr/>
        <p:txBody>
          <a:bodyPr/>
          <a:lstStyle/>
          <a:p>
            <a:fld id="{3020FE2B-783A-4576-9A74-E38C8CA4A8E0}" type="datetimeFigureOut">
              <a:rPr lang="en-GB" smtClean="0"/>
              <a:t>09/09/2019</a:t>
            </a:fld>
            <a:endParaRPr lang="en-GB"/>
          </a:p>
        </p:txBody>
      </p:sp>
      <p:sp>
        <p:nvSpPr>
          <p:cNvPr id="5" name="Footer Placeholder 4">
            <a:extLst>
              <a:ext uri="{FF2B5EF4-FFF2-40B4-BE49-F238E27FC236}">
                <a16:creationId xmlns:a16="http://schemas.microsoft.com/office/drawing/2014/main" id="{BBABEC08-23B8-4455-997B-FEB3E92016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E33342-7D0F-4A48-8822-4A61D1A84C20}"/>
              </a:ext>
            </a:extLst>
          </p:cNvPr>
          <p:cNvSpPr>
            <a:spLocks noGrp="1"/>
          </p:cNvSpPr>
          <p:nvPr>
            <p:ph type="sldNum" sz="quarter" idx="12"/>
          </p:nvPr>
        </p:nvSpPr>
        <p:spPr/>
        <p:txBody>
          <a:bodyPr/>
          <a:lstStyle/>
          <a:p>
            <a:fld id="{00A10F8C-7ADA-4882-B8FF-550CF8A07861}" type="slidenum">
              <a:rPr lang="en-GB" smtClean="0"/>
              <a:t>‹#›</a:t>
            </a:fld>
            <a:endParaRPr lang="en-GB"/>
          </a:p>
        </p:txBody>
      </p:sp>
    </p:spTree>
    <p:extLst>
      <p:ext uri="{BB962C8B-B14F-4D97-AF65-F5344CB8AC3E}">
        <p14:creationId xmlns:p14="http://schemas.microsoft.com/office/powerpoint/2010/main" val="13376449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204A4D-932C-4F0C-9010-201308043BC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0F42C57-D678-483C-BA79-CFC66BB1A4C8}"/>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15F264-1819-4988-9E69-8A289891924A}"/>
              </a:ext>
            </a:extLst>
          </p:cNvPr>
          <p:cNvSpPr>
            <a:spLocks noGrp="1"/>
          </p:cNvSpPr>
          <p:nvPr>
            <p:ph type="dt" sz="half" idx="10"/>
          </p:nvPr>
        </p:nvSpPr>
        <p:spPr/>
        <p:txBody>
          <a:bodyPr/>
          <a:lstStyle/>
          <a:p>
            <a:fld id="{3020FE2B-783A-4576-9A74-E38C8CA4A8E0}" type="datetimeFigureOut">
              <a:rPr lang="en-GB" smtClean="0"/>
              <a:t>09/09/2019</a:t>
            </a:fld>
            <a:endParaRPr lang="en-GB"/>
          </a:p>
        </p:txBody>
      </p:sp>
      <p:sp>
        <p:nvSpPr>
          <p:cNvPr id="5" name="Footer Placeholder 4">
            <a:extLst>
              <a:ext uri="{FF2B5EF4-FFF2-40B4-BE49-F238E27FC236}">
                <a16:creationId xmlns:a16="http://schemas.microsoft.com/office/drawing/2014/main" id="{7BF5DCD7-15F4-48F4-8BE8-557948F8E2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80992F-BE66-4415-9F54-8E79A8A48314}"/>
              </a:ext>
            </a:extLst>
          </p:cNvPr>
          <p:cNvSpPr>
            <a:spLocks noGrp="1"/>
          </p:cNvSpPr>
          <p:nvPr>
            <p:ph type="sldNum" sz="quarter" idx="12"/>
          </p:nvPr>
        </p:nvSpPr>
        <p:spPr/>
        <p:txBody>
          <a:bodyPr/>
          <a:lstStyle/>
          <a:p>
            <a:fld id="{00A10F8C-7ADA-4882-B8FF-550CF8A07861}" type="slidenum">
              <a:rPr lang="en-GB" smtClean="0"/>
              <a:t>‹#›</a:t>
            </a:fld>
            <a:endParaRPr lang="en-GB"/>
          </a:p>
        </p:txBody>
      </p:sp>
    </p:spTree>
    <p:extLst>
      <p:ext uri="{BB962C8B-B14F-4D97-AF65-F5344CB8AC3E}">
        <p14:creationId xmlns:p14="http://schemas.microsoft.com/office/powerpoint/2010/main" val="300435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6EAEE2-CAAF-4C3B-B577-5241CE962B4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DFBC9CC-6062-4A83-A7E7-816B5B1838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19E728-3A4C-4FA2-9A97-3C96CDE60FD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020FE2B-783A-4576-9A74-E38C8CA4A8E0}" type="datetimeFigureOut">
              <a:rPr lang="en-GB" smtClean="0"/>
              <a:t>09/09/2019</a:t>
            </a:fld>
            <a:endParaRPr lang="en-GB"/>
          </a:p>
        </p:txBody>
      </p:sp>
      <p:sp>
        <p:nvSpPr>
          <p:cNvPr id="5" name="Footer Placeholder 4">
            <a:extLst>
              <a:ext uri="{FF2B5EF4-FFF2-40B4-BE49-F238E27FC236}">
                <a16:creationId xmlns:a16="http://schemas.microsoft.com/office/drawing/2014/main" id="{D0557C4F-AA81-41B9-90BD-28EDD77E393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5AE4AA5-A076-4E1B-9469-D3A4CAD833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A10F8C-7ADA-4882-B8FF-550CF8A07861}" type="slidenum">
              <a:rPr lang="en-GB" smtClean="0"/>
              <a:t>‹#›</a:t>
            </a:fld>
            <a:endParaRPr lang="en-GB"/>
          </a:p>
        </p:txBody>
      </p:sp>
    </p:spTree>
    <p:extLst>
      <p:ext uri="{BB962C8B-B14F-4D97-AF65-F5344CB8AC3E}">
        <p14:creationId xmlns:p14="http://schemas.microsoft.com/office/powerpoint/2010/main" val="4393615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kent.ac.uk/careers/sk/time.htm" TargetMode="External"/><Relationship Id="rId2" Type="http://schemas.openxmlformats.org/officeDocument/2006/relationships/hyperlink" Target="http://www.jobs.ac.uk/careers-advice/managing-your-career/1254/tips-for-time-management-and-balancing-a-busy-workload/" TargetMode="External"/><Relationship Id="rId1" Type="http://schemas.openxmlformats.org/officeDocument/2006/relationships/slideLayout" Target="../slideLayouts/slideLayout7.xml"/><Relationship Id="rId6" Type="http://schemas.openxmlformats.org/officeDocument/2006/relationships/hyperlink" Target="http://www2.open.ac.uk/students/skillsforstudy/notetaking-techniques.php" TargetMode="External"/><Relationship Id="rId5" Type="http://schemas.openxmlformats.org/officeDocument/2006/relationships/hyperlink" Target="http://study.com/academy/lesson/what-is-time-management-definition-examples-studies.html" TargetMode="External"/><Relationship Id="rId4" Type="http://schemas.openxmlformats.org/officeDocument/2006/relationships/hyperlink" Target="http://www.simplypsychology.org/learning-kolb.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4961DF1A-963D-4A64-BB1F-21A56D9CBB6E}"/>
              </a:ext>
            </a:extLst>
          </p:cNvPr>
          <p:cNvSpPr/>
          <p:nvPr/>
        </p:nvSpPr>
        <p:spPr>
          <a:xfrm>
            <a:off x="-25761" y="1454032"/>
            <a:ext cx="4244022" cy="2616101"/>
          </a:xfrm>
          <a:prstGeom prst="rect">
            <a:avLst/>
          </a:prstGeom>
        </p:spPr>
        <p:txBody>
          <a:bodyPr wrap="square">
            <a:spAutoFit/>
          </a:bodyPr>
          <a:lstStyle/>
          <a:p>
            <a:pPr algn="just"/>
            <a:r>
              <a:rPr lang="en-GB" sz="800" dirty="0">
                <a:latin typeface="Arial" panose="020B0604020202020204" pitchFamily="34" charset="0"/>
                <a:cs typeface="Arial" panose="020B0604020202020204" pitchFamily="34" charset="0"/>
              </a:rPr>
              <a:t>Initially, we must consider what is meant by the term Critical Thinking? As a student in higher education, critical thinking skills are a fundamental part of your academic career, whether you are in lectures, doing your assignments, at your work placements.  </a:t>
            </a:r>
          </a:p>
          <a:p>
            <a:pPr algn="just"/>
            <a:r>
              <a:rPr lang="en-GB" sz="800" dirty="0">
                <a:latin typeface="Arial" panose="020B0604020202020204" pitchFamily="34" charset="0"/>
                <a:cs typeface="Arial" panose="020B0604020202020204" pitchFamily="34" charset="0"/>
              </a:rPr>
              <a:t>Are you a critical thinker? Everyone is a critical thinker… </a:t>
            </a:r>
          </a:p>
          <a:p>
            <a:pPr algn="just"/>
            <a:endParaRPr lang="en-GB" sz="800" dirty="0">
              <a:latin typeface="Arial" panose="020B0604020202020204" pitchFamily="34" charset="0"/>
              <a:cs typeface="Arial" panose="020B0604020202020204" pitchFamily="34" charset="0"/>
            </a:endParaRPr>
          </a:p>
          <a:p>
            <a:pPr algn="just"/>
            <a:r>
              <a:rPr lang="en-GB" sz="800" dirty="0">
                <a:latin typeface="Arial" panose="020B0604020202020204" pitchFamily="34" charset="0"/>
                <a:cs typeface="Arial" panose="020B0604020202020204" pitchFamily="34" charset="0"/>
              </a:rPr>
              <a:t>A critical thinker will seek evidence to support the theories they have researched. Before making a judgement on theorists, students should research or listen to a number of opinions, they will then verify how authentic work may be by divorcing fact from opinion. By doing this, it will help them to conclude as to whether the information is fact, probable fact, partially fact but are some parts untrue all together? </a:t>
            </a:r>
          </a:p>
          <a:p>
            <a:pPr algn="just"/>
            <a:endParaRPr lang="en-GB" sz="800" dirty="0">
              <a:latin typeface="Arial" panose="020B0604020202020204" pitchFamily="34" charset="0"/>
              <a:cs typeface="Arial" panose="020B0604020202020204" pitchFamily="34" charset="0"/>
            </a:endParaRPr>
          </a:p>
          <a:p>
            <a:pPr algn="just"/>
            <a:r>
              <a:rPr lang="en-GB" sz="800" dirty="0">
                <a:latin typeface="Arial" panose="020B0604020202020204" pitchFamily="34" charset="0"/>
                <a:cs typeface="Arial" panose="020B0604020202020204" pitchFamily="34" charset="0"/>
              </a:rPr>
              <a:t> By adopting and applying the skills linked with critical thinking, students and lecturers can think and evaluate situations which may become apparent such as, issues in lectures or at work placements, they can then decide on what they can than produce as an innovative solution. </a:t>
            </a:r>
          </a:p>
          <a:p>
            <a:pPr algn="just"/>
            <a:endParaRPr lang="en-GB" sz="800" dirty="0">
              <a:latin typeface="Arial" panose="020B0604020202020204" pitchFamily="34" charset="0"/>
              <a:cs typeface="Arial" panose="020B0604020202020204" pitchFamily="34" charset="0"/>
            </a:endParaRPr>
          </a:p>
          <a:p>
            <a:pPr algn="just"/>
            <a:r>
              <a:rPr lang="en-GB" sz="800" dirty="0">
                <a:latin typeface="Arial" panose="020B0604020202020204" pitchFamily="34" charset="0"/>
                <a:cs typeface="Arial" panose="020B0604020202020204" pitchFamily="34" charset="0"/>
              </a:rPr>
              <a:t>An example of the range of skills and personal qualities that influence the development of critical thinking in education are reflective learning, time management, note taking and research.</a:t>
            </a:r>
          </a:p>
          <a:p>
            <a:endParaRPr lang="en-GB" sz="600" b="1" u="sng" dirty="0">
              <a:effectLst>
                <a:outerShdw blurRad="38100" dist="38100" dir="2700000" algn="tl">
                  <a:srgbClr val="000000">
                    <a:alpha val="43137"/>
                  </a:srgbClr>
                </a:outerShdw>
              </a:effectLst>
            </a:endParaRPr>
          </a:p>
          <a:p>
            <a:endParaRPr lang="en-GB" sz="600" dirty="0"/>
          </a:p>
        </p:txBody>
      </p:sp>
      <p:sp>
        <p:nvSpPr>
          <p:cNvPr id="35" name="Rectangle 34">
            <a:extLst>
              <a:ext uri="{FF2B5EF4-FFF2-40B4-BE49-F238E27FC236}">
                <a16:creationId xmlns:a16="http://schemas.microsoft.com/office/drawing/2014/main" id="{3D0C8842-92A9-47B0-9F99-38DBBDD8DDF3}"/>
              </a:ext>
            </a:extLst>
          </p:cNvPr>
          <p:cNvSpPr/>
          <p:nvPr/>
        </p:nvSpPr>
        <p:spPr>
          <a:xfrm>
            <a:off x="4333499" y="2066801"/>
            <a:ext cx="4319992" cy="5216813"/>
          </a:xfrm>
          <a:prstGeom prst="rect">
            <a:avLst/>
          </a:prstGeom>
          <a:noFill/>
        </p:spPr>
        <p:txBody>
          <a:bodyPr wrap="square">
            <a:spAutoFit/>
          </a:bodyPr>
          <a:lstStyle/>
          <a:p>
            <a:pPr algn="just"/>
            <a:r>
              <a:rPr lang="en-GB" sz="8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Time Management</a:t>
            </a:r>
          </a:p>
          <a:p>
            <a:pPr algn="just"/>
            <a:endParaRPr lang="en-GB" sz="8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just"/>
            <a:r>
              <a:rPr lang="en-GB" sz="800" dirty="0">
                <a:latin typeface="Arial" panose="020B0604020202020204" pitchFamily="34" charset="0"/>
                <a:cs typeface="Arial" panose="020B0604020202020204" pitchFamily="34" charset="0"/>
              </a:rPr>
              <a:t>Time management is when you plan and organise the amount of time you wish to spend on a specific activity. This will help students develop how long they are being productive for regarding assignments, lectures and work placements. For students to use their time efficiently and to gain a better learning outcome, students should eliminate unnecessary activities. They will then benefit by gaining more time to concentrate on researching and completing work for assignments.  </a:t>
            </a:r>
          </a:p>
          <a:p>
            <a:pPr algn="just"/>
            <a:endParaRPr lang="en-GB" sz="800" dirty="0">
              <a:latin typeface="Arial" panose="020B0604020202020204" pitchFamily="34" charset="0"/>
              <a:cs typeface="Arial" panose="020B0604020202020204" pitchFamily="34" charset="0"/>
            </a:endParaRPr>
          </a:p>
          <a:p>
            <a:pPr algn="just"/>
            <a:r>
              <a:rPr lang="en-GB" sz="800" dirty="0">
                <a:latin typeface="Arial" panose="020B0604020202020204" pitchFamily="34" charset="0"/>
                <a:cs typeface="Arial" panose="020B0604020202020204" pitchFamily="34" charset="0"/>
              </a:rPr>
              <a:t>There are many strategies available for students to help them with regards to developing their time management skills and qualities. There are times where it may be difficult to maintain organisation and commit to a routine. This is because other commitments in your life such as family, jobs, placement, friends and social media may intervene. However, it is important for students to remember that to be able to achieve a skill in time management there are many methods they can undertake to make it easier. A major factor of time management is organisation.  </a:t>
            </a:r>
          </a:p>
          <a:p>
            <a:pPr algn="just"/>
            <a:endParaRPr lang="en-GB" sz="800" dirty="0">
              <a:latin typeface="Arial" panose="020B0604020202020204" pitchFamily="34" charset="0"/>
              <a:cs typeface="Arial" panose="020B0604020202020204" pitchFamily="34" charset="0"/>
            </a:endParaRPr>
          </a:p>
          <a:p>
            <a:pPr algn="just"/>
            <a:r>
              <a:rPr lang="en-GB" sz="800" dirty="0" err="1">
                <a:latin typeface="Arial" panose="020B0604020202020204" pitchFamily="34" charset="0"/>
                <a:cs typeface="Arial" panose="020B0604020202020204" pitchFamily="34" charset="0"/>
              </a:rPr>
              <a:t>Crustinger</a:t>
            </a:r>
            <a:r>
              <a:rPr lang="en-GB" sz="800" dirty="0">
                <a:latin typeface="Arial" panose="020B0604020202020204" pitchFamily="34" charset="0"/>
                <a:cs typeface="Arial" panose="020B0604020202020204" pitchFamily="34" charset="0"/>
              </a:rPr>
              <a:t> (1994) believes that for students to manage their time effectively, they should put her theory into action</a:t>
            </a:r>
            <a:r>
              <a:rPr lang="en-GB" sz="800">
                <a:latin typeface="Arial" panose="020B0604020202020204" pitchFamily="34" charset="0"/>
                <a:cs typeface="Arial" panose="020B0604020202020204" pitchFamily="34" charset="0"/>
              </a:rPr>
              <a:t>.  </a:t>
            </a:r>
            <a:endParaRPr lang="en-GB" sz="800" dirty="0">
              <a:latin typeface="Arial" panose="020B0604020202020204" pitchFamily="34" charset="0"/>
              <a:cs typeface="Arial" panose="020B0604020202020204" pitchFamily="34" charset="0"/>
            </a:endParaRPr>
          </a:p>
          <a:p>
            <a:pPr algn="just"/>
            <a:endParaRPr lang="en-GB" sz="800" dirty="0">
              <a:latin typeface="Arial" panose="020B0604020202020204" pitchFamily="34" charset="0"/>
              <a:cs typeface="Arial" panose="020B0604020202020204" pitchFamily="34" charset="0"/>
            </a:endParaRPr>
          </a:p>
          <a:p>
            <a:pPr algn="just"/>
            <a:endParaRPr lang="en-GB" sz="800" dirty="0">
              <a:latin typeface="Arial" panose="020B0604020202020204" pitchFamily="34" charset="0"/>
              <a:cs typeface="Arial" panose="020B0604020202020204" pitchFamily="34" charset="0"/>
            </a:endParaRPr>
          </a:p>
          <a:p>
            <a:pPr algn="just"/>
            <a:r>
              <a:rPr lang="en-GB" sz="800" dirty="0">
                <a:latin typeface="Arial" panose="020B0604020202020204" pitchFamily="34" charset="0"/>
                <a:cs typeface="Arial" panose="020B0604020202020204" pitchFamily="34" charset="0"/>
              </a:rPr>
              <a:t>• Set Goals-  What does the student wish to achieve?</a:t>
            </a:r>
          </a:p>
          <a:p>
            <a:pPr algn="just"/>
            <a:r>
              <a:rPr lang="en-GB" sz="800" dirty="0">
                <a:latin typeface="Arial" panose="020B0604020202020204" pitchFamily="34" charset="0"/>
                <a:cs typeface="Arial" panose="020B0604020202020204" pitchFamily="34" charset="0"/>
              </a:rPr>
              <a:t>• Prioritise and organise the goals </a:t>
            </a:r>
          </a:p>
          <a:p>
            <a:pPr algn="just"/>
            <a:r>
              <a:rPr lang="en-GB" sz="800" dirty="0">
                <a:latin typeface="Arial" panose="020B0604020202020204" pitchFamily="34" charset="0"/>
                <a:cs typeface="Arial" panose="020B0604020202020204" pitchFamily="34" charset="0"/>
              </a:rPr>
              <a:t>• How much time should the student spend on each goal they listed? </a:t>
            </a:r>
          </a:p>
          <a:p>
            <a:pPr algn="just"/>
            <a:r>
              <a:rPr lang="en-GB" sz="800" dirty="0">
                <a:latin typeface="Arial" panose="020B0604020202020204" pitchFamily="34" charset="0"/>
                <a:cs typeface="Arial" panose="020B0604020202020204" pitchFamily="34" charset="0"/>
              </a:rPr>
              <a:t>• Should the student make any changes to their goals? </a:t>
            </a:r>
          </a:p>
          <a:p>
            <a:pPr algn="just"/>
            <a:r>
              <a:rPr lang="en-GB" sz="800" dirty="0">
                <a:latin typeface="Arial" panose="020B0604020202020204" pitchFamily="34" charset="0"/>
                <a:cs typeface="Arial" panose="020B0604020202020204" pitchFamily="34" charset="0"/>
              </a:rPr>
              <a:t>• Re-evaluate their goals –  Are they realistic,  have circumstances change?</a:t>
            </a:r>
          </a:p>
          <a:p>
            <a:pPr algn="just"/>
            <a:endParaRPr lang="en-GB" sz="800" dirty="0">
              <a:latin typeface="Arial" panose="020B0604020202020204" pitchFamily="34" charset="0"/>
              <a:cs typeface="Arial" panose="020B0604020202020204" pitchFamily="34" charset="0"/>
            </a:endParaRPr>
          </a:p>
          <a:p>
            <a:pPr algn="just"/>
            <a:endParaRPr lang="en-GB" sz="800" dirty="0">
              <a:latin typeface="Arial" panose="020B0604020202020204" pitchFamily="34" charset="0"/>
              <a:cs typeface="Arial" panose="020B0604020202020204" pitchFamily="34" charset="0"/>
            </a:endParaRPr>
          </a:p>
          <a:p>
            <a:pPr algn="just"/>
            <a:r>
              <a:rPr lang="en-GB" sz="800" dirty="0">
                <a:latin typeface="Arial" panose="020B0604020202020204" pitchFamily="34" charset="0"/>
                <a:cs typeface="Arial" panose="020B0604020202020204" pitchFamily="34" charset="0"/>
              </a:rPr>
              <a:t>However, Cottrell (2008) states that a Journal will also be effective if you use it properly and to keep up to date with your activities and university work. This is similar to her other theory regarding Reflective Learning. The theorist has acknowledged that keeping a journal may help you progress in both reflective learning and with your time management skills.  How would students benefit by using a Journal for their time management? A student can keep a lot of their personal information in their journals and a they are an easy accessible strategy to manage their personal life and university life to the fullest potential.</a:t>
            </a:r>
          </a:p>
          <a:p>
            <a:pPr algn="just"/>
            <a:endParaRPr lang="en-GB" sz="800" dirty="0">
              <a:latin typeface="Arial" panose="020B0604020202020204" pitchFamily="34" charset="0"/>
              <a:cs typeface="Arial" panose="020B0604020202020204" pitchFamily="34" charset="0"/>
            </a:endParaRPr>
          </a:p>
          <a:p>
            <a:pPr algn="just"/>
            <a:endParaRPr lang="en-GB" sz="800" dirty="0">
              <a:latin typeface="Arial" panose="020B0604020202020204" pitchFamily="34" charset="0"/>
              <a:cs typeface="Arial" panose="020B0604020202020204" pitchFamily="34" charset="0"/>
            </a:endParaRPr>
          </a:p>
          <a:p>
            <a:pPr algn="just"/>
            <a:endParaRPr lang="en-GB" sz="800" dirty="0"/>
          </a:p>
          <a:p>
            <a:pPr algn="just">
              <a:lnSpc>
                <a:spcPct val="150000"/>
              </a:lnSpc>
            </a:pPr>
            <a:endParaRPr lang="en-GB" sz="800" dirty="0"/>
          </a:p>
          <a:p>
            <a:pPr algn="just">
              <a:lnSpc>
                <a:spcPct val="150000"/>
              </a:lnSpc>
            </a:pPr>
            <a:endParaRPr lang="en-GB" sz="800" dirty="0"/>
          </a:p>
          <a:p>
            <a:pPr algn="just"/>
            <a:endParaRPr lang="en-GB" sz="500" dirty="0"/>
          </a:p>
        </p:txBody>
      </p:sp>
      <p:sp>
        <p:nvSpPr>
          <p:cNvPr id="36" name="Rectangle 35">
            <a:extLst>
              <a:ext uri="{FF2B5EF4-FFF2-40B4-BE49-F238E27FC236}">
                <a16:creationId xmlns:a16="http://schemas.microsoft.com/office/drawing/2014/main" id="{C569C59A-DAA9-4789-BF2D-83CF526B0717}"/>
              </a:ext>
            </a:extLst>
          </p:cNvPr>
          <p:cNvSpPr/>
          <p:nvPr/>
        </p:nvSpPr>
        <p:spPr>
          <a:xfrm>
            <a:off x="-25761" y="3855152"/>
            <a:ext cx="4376433" cy="2923877"/>
          </a:xfrm>
          <a:prstGeom prst="rect">
            <a:avLst/>
          </a:prstGeom>
          <a:noFill/>
          <a:ln>
            <a:noFill/>
          </a:ln>
        </p:spPr>
        <p:txBody>
          <a:bodyPr wrap="square">
            <a:spAutoFit/>
          </a:bodyPr>
          <a:lstStyle/>
          <a:p>
            <a:pPr algn="just"/>
            <a:r>
              <a:rPr lang="en-GB" sz="8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Reflective Learning</a:t>
            </a:r>
          </a:p>
          <a:p>
            <a:pPr algn="just"/>
            <a:r>
              <a:rPr lang="en-GB" sz="800" dirty="0">
                <a:latin typeface="Arial" panose="020B0604020202020204" pitchFamily="34" charset="0"/>
                <a:cs typeface="Arial" panose="020B0604020202020204" pitchFamily="34" charset="0"/>
              </a:rPr>
              <a:t>As a university student you are now an independent adult and therefore you are accountable for your own progress. Cottrell (2008) states that as a student your performance may develop if you establish time to reflect on how you learn and what you could be doing more, less or differently. Throughout their course students will be completing several different assignments, projects, presentations and more. Once they have completed these, their lecturers will then be marking their work and giving them constructive feedback. It is important to remember that to really progress and develop as students that they do not rely on this alone. </a:t>
            </a:r>
          </a:p>
          <a:p>
            <a:pPr algn="just"/>
            <a:endParaRPr lang="en-GB" sz="800" dirty="0">
              <a:latin typeface="Arial" panose="020B0604020202020204" pitchFamily="34" charset="0"/>
              <a:cs typeface="Arial" panose="020B0604020202020204" pitchFamily="34" charset="0"/>
            </a:endParaRPr>
          </a:p>
          <a:p>
            <a:pPr algn="just"/>
            <a:r>
              <a:rPr lang="en-GB" sz="800" dirty="0">
                <a:latin typeface="Arial" panose="020B0604020202020204" pitchFamily="34" charset="0"/>
                <a:cs typeface="Arial" panose="020B0604020202020204" pitchFamily="34" charset="0"/>
              </a:rPr>
              <a:t>Carrying out research regarding Kolb’s (2013) different learning theories and cycles, it was stated on many occasions that he may believe that if both students and lecturers critically evaluated their preparation before lectures and assignments they will develop better learning opportunities. For an Early Years Practitioner, the same may apply whilst on work placements. </a:t>
            </a:r>
          </a:p>
          <a:p>
            <a:pPr algn="just"/>
            <a:endParaRPr lang="en-GB" sz="800" dirty="0">
              <a:latin typeface="Arial" panose="020B0604020202020204" pitchFamily="34" charset="0"/>
              <a:cs typeface="Arial" panose="020B0604020202020204" pitchFamily="34" charset="0"/>
            </a:endParaRPr>
          </a:p>
          <a:p>
            <a:pPr algn="just"/>
            <a:r>
              <a:rPr lang="en-GB" sz="800" dirty="0">
                <a:latin typeface="Arial" panose="020B0604020202020204" pitchFamily="34" charset="0"/>
                <a:cs typeface="Arial" panose="020B0604020202020204" pitchFamily="34" charset="0"/>
              </a:rPr>
              <a:t>A variety of different theorists such as Moon (2004) recognises that there are a variety of different strategies for students to develop in reflective learning and one method is for students to maintain a journal. </a:t>
            </a:r>
            <a:r>
              <a:rPr lang="en-GB" sz="800" dirty="0" err="1">
                <a:latin typeface="Arial" panose="020B0604020202020204" pitchFamily="34" charset="0"/>
                <a:cs typeface="Arial" panose="020B0604020202020204" pitchFamily="34" charset="0"/>
              </a:rPr>
              <a:t>Mukherji</a:t>
            </a:r>
            <a:r>
              <a:rPr lang="en-GB" sz="800" dirty="0">
                <a:latin typeface="Arial" panose="020B0604020202020204" pitchFamily="34" charset="0"/>
                <a:cs typeface="Arial" panose="020B0604020202020204" pitchFamily="34" charset="0"/>
              </a:rPr>
              <a:t>  and </a:t>
            </a:r>
            <a:r>
              <a:rPr lang="en-GB" sz="800" dirty="0" err="1">
                <a:latin typeface="Arial" panose="020B0604020202020204" pitchFamily="34" charset="0"/>
                <a:cs typeface="Arial" panose="020B0604020202020204" pitchFamily="34" charset="0"/>
              </a:rPr>
              <a:t>Albon</a:t>
            </a:r>
            <a:r>
              <a:rPr lang="en-GB" sz="800" dirty="0">
                <a:latin typeface="Arial" panose="020B0604020202020204" pitchFamily="34" charset="0"/>
                <a:cs typeface="Arial" panose="020B0604020202020204" pitchFamily="34" charset="0"/>
              </a:rPr>
              <a:t> (2015) have also stated that this will be an effective way for students to reflect and evaluate on their progress. A journal will give students an opportunity to privately analyse their learning methods and help them define what they could do to progress. Further to this, students may find a journal beneficial on campus and off campus whilst doing placement.  </a:t>
            </a:r>
          </a:p>
        </p:txBody>
      </p:sp>
      <p:sp>
        <p:nvSpPr>
          <p:cNvPr id="37" name="Rectangle 36">
            <a:extLst>
              <a:ext uri="{FF2B5EF4-FFF2-40B4-BE49-F238E27FC236}">
                <a16:creationId xmlns:a16="http://schemas.microsoft.com/office/drawing/2014/main" id="{7A9A5E0B-C604-4821-9F47-10608BEA1DE3}"/>
              </a:ext>
            </a:extLst>
          </p:cNvPr>
          <p:cNvSpPr/>
          <p:nvPr/>
        </p:nvSpPr>
        <p:spPr>
          <a:xfrm>
            <a:off x="8644905" y="1074602"/>
            <a:ext cx="3521336" cy="4878259"/>
          </a:xfrm>
          <a:prstGeom prst="rect">
            <a:avLst/>
          </a:prstGeom>
          <a:noFill/>
          <a:ln>
            <a:noFill/>
          </a:ln>
        </p:spPr>
        <p:txBody>
          <a:bodyPr wrap="square">
            <a:spAutoFit/>
          </a:bodyPr>
          <a:lstStyle/>
          <a:p>
            <a:pPr algn="just"/>
            <a:r>
              <a:rPr lang="en-GB" sz="7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Note Taking and Carrying out Research</a:t>
            </a:r>
          </a:p>
          <a:p>
            <a:pPr algn="just"/>
            <a:endParaRPr lang="en-GB" sz="700" dirty="0">
              <a:latin typeface="Arial" panose="020B0604020202020204" pitchFamily="34" charset="0"/>
              <a:cs typeface="Arial" panose="020B0604020202020204" pitchFamily="34" charset="0"/>
            </a:endParaRPr>
          </a:p>
          <a:p>
            <a:pPr algn="just"/>
            <a:r>
              <a:rPr lang="en-GB" sz="700" dirty="0">
                <a:latin typeface="Arial" panose="020B0604020202020204" pitchFamily="34" charset="0"/>
                <a:cs typeface="Arial" panose="020B0604020202020204" pitchFamily="34" charset="0"/>
              </a:rPr>
              <a:t>As a student you will attend hundreds of lectures over the course of your degree. However, compared to high school education it is up to you as an independent adult what you learn. Your lecturers will stand in front of a class for one hour, maybe even four hours... Are you going to remember everything they say? Probably not. A vital skill as a higher education student is taking notes. </a:t>
            </a:r>
          </a:p>
          <a:p>
            <a:pPr algn="just"/>
            <a:r>
              <a:rPr lang="en-GB" sz="700" dirty="0">
                <a:latin typeface="Arial" panose="020B0604020202020204" pitchFamily="34" charset="0"/>
                <a:cs typeface="Arial" panose="020B0604020202020204" pitchFamily="34" charset="0"/>
              </a:rPr>
              <a:t>When a student is taking notes, they are writing down keywords or paragraphs which will help them have a clear understanding of the subject. The notes will not be in jargon that way, they will not be difficult to misinterpret. Every student is different when it comes to taking notes.</a:t>
            </a:r>
          </a:p>
          <a:p>
            <a:pPr algn="just"/>
            <a:endParaRPr lang="en-GB" sz="700" dirty="0">
              <a:latin typeface="Arial" panose="020B0604020202020204" pitchFamily="34" charset="0"/>
              <a:cs typeface="Arial" panose="020B0604020202020204" pitchFamily="34" charset="0"/>
            </a:endParaRPr>
          </a:p>
          <a:p>
            <a:pPr algn="just"/>
            <a:r>
              <a:rPr lang="en-GB" sz="700" dirty="0">
                <a:latin typeface="Arial" panose="020B0604020202020204" pitchFamily="34" charset="0"/>
                <a:cs typeface="Arial" panose="020B0604020202020204" pitchFamily="34" charset="0"/>
              </a:rPr>
              <a:t> A variety of students may write down what the lecturer is saying word for word, they are clearly not learning which means they are listening without a clear understanding.  On the other hand, some students will listen to their lecture write down key points, words, theorists names and later after a lecture go back and summarise what they can remember. However, relying on the notes you have taken in lectures can be a poor strategy. It is important for students to use these notes efficiently and then proceed to carry out further research. </a:t>
            </a:r>
          </a:p>
          <a:p>
            <a:pPr algn="just"/>
            <a:endParaRPr lang="en-GB" sz="7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700" dirty="0">
                <a:latin typeface="Arial" panose="020B0604020202020204" pitchFamily="34" charset="0"/>
                <a:cs typeface="Arial" panose="020B0604020202020204" pitchFamily="34" charset="0"/>
              </a:rPr>
              <a:t>Books</a:t>
            </a:r>
          </a:p>
          <a:p>
            <a:pPr marL="171450" indent="-171450" algn="just">
              <a:buFont typeface="Arial" panose="020B0604020202020204" pitchFamily="34" charset="0"/>
              <a:buChar char="•"/>
            </a:pPr>
            <a:r>
              <a:rPr lang="en-GB" sz="700" dirty="0">
                <a:latin typeface="Arial" panose="020B0604020202020204" pitchFamily="34" charset="0"/>
                <a:cs typeface="Arial" panose="020B0604020202020204" pitchFamily="34" charset="0"/>
              </a:rPr>
              <a:t>Journals</a:t>
            </a:r>
          </a:p>
          <a:p>
            <a:pPr marL="171450" indent="-171450" algn="just">
              <a:buFont typeface="Arial" panose="020B0604020202020204" pitchFamily="34" charset="0"/>
              <a:buChar char="•"/>
            </a:pPr>
            <a:r>
              <a:rPr lang="en-GB" sz="700" dirty="0">
                <a:latin typeface="Arial" panose="020B0604020202020204" pitchFamily="34" charset="0"/>
                <a:cs typeface="Arial" panose="020B0604020202020204" pitchFamily="34" charset="0"/>
              </a:rPr>
              <a:t>Websites</a:t>
            </a:r>
          </a:p>
          <a:p>
            <a:pPr marL="171450" indent="-171450" algn="just">
              <a:buFont typeface="Arial" panose="020B0604020202020204" pitchFamily="34" charset="0"/>
              <a:buChar char="•"/>
            </a:pPr>
            <a:r>
              <a:rPr lang="en-GB" sz="700" dirty="0">
                <a:latin typeface="Arial" panose="020B0604020202020204" pitchFamily="34" charset="0"/>
                <a:cs typeface="Arial" panose="020B0604020202020204" pitchFamily="34" charset="0"/>
              </a:rPr>
              <a:t>Surveys</a:t>
            </a:r>
          </a:p>
          <a:p>
            <a:pPr marL="171450" indent="-171450" algn="just">
              <a:buFont typeface="Arial" panose="020B0604020202020204" pitchFamily="34" charset="0"/>
              <a:buChar char="•"/>
            </a:pPr>
            <a:r>
              <a:rPr lang="en-GB" sz="700" dirty="0">
                <a:latin typeface="Arial" panose="020B0604020202020204" pitchFamily="34" charset="0"/>
                <a:cs typeface="Arial" panose="020B0604020202020204" pitchFamily="34" charset="0"/>
              </a:rPr>
              <a:t>E-Books</a:t>
            </a:r>
          </a:p>
          <a:p>
            <a:pPr marL="171450" indent="-171450" algn="just">
              <a:buFont typeface="Arial" panose="020B0604020202020204" pitchFamily="34" charset="0"/>
              <a:buChar char="•"/>
            </a:pPr>
            <a:r>
              <a:rPr lang="en-GB" sz="700" dirty="0">
                <a:latin typeface="Arial" panose="020B0604020202020204" pitchFamily="34" charset="0"/>
                <a:cs typeface="Arial" panose="020B0604020202020204" pitchFamily="34" charset="0"/>
              </a:rPr>
              <a:t>Articles</a:t>
            </a:r>
          </a:p>
          <a:p>
            <a:pPr marL="171450" indent="-171450" algn="just">
              <a:buFont typeface="Arial" panose="020B0604020202020204" pitchFamily="34" charset="0"/>
              <a:buChar char="•"/>
            </a:pPr>
            <a:r>
              <a:rPr lang="en-GB" sz="700" dirty="0">
                <a:latin typeface="Arial" panose="020B0604020202020204" pitchFamily="34" charset="0"/>
                <a:cs typeface="Arial" panose="020B0604020202020204" pitchFamily="34" charset="0"/>
              </a:rPr>
              <a:t>Newspapers</a:t>
            </a:r>
          </a:p>
          <a:p>
            <a:pPr marL="171450" indent="-171450" algn="just">
              <a:buFont typeface="Arial" panose="020B0604020202020204" pitchFamily="34" charset="0"/>
              <a:buChar char="•"/>
            </a:pPr>
            <a:r>
              <a:rPr lang="en-GB" sz="700" dirty="0">
                <a:latin typeface="Arial" panose="020B0604020202020204" pitchFamily="34" charset="0"/>
                <a:cs typeface="Arial" panose="020B0604020202020204" pitchFamily="34" charset="0"/>
              </a:rPr>
              <a:t>Lectures</a:t>
            </a:r>
          </a:p>
          <a:p>
            <a:pPr marL="171450" indent="-171450" algn="just">
              <a:buFont typeface="Arial" panose="020B0604020202020204" pitchFamily="34" charset="0"/>
              <a:buChar char="•"/>
            </a:pPr>
            <a:r>
              <a:rPr lang="en-GB" sz="700" dirty="0">
                <a:latin typeface="Arial" panose="020B0604020202020204" pitchFamily="34" charset="0"/>
                <a:cs typeface="Arial" panose="020B0604020202020204" pitchFamily="34" charset="0"/>
              </a:rPr>
              <a:t>Television</a:t>
            </a:r>
          </a:p>
          <a:p>
            <a:pPr marL="171450" indent="-171450" algn="just">
              <a:buFont typeface="Arial" panose="020B0604020202020204" pitchFamily="34" charset="0"/>
              <a:buChar char="•"/>
            </a:pPr>
            <a:r>
              <a:rPr lang="en-GB" sz="700" dirty="0">
                <a:latin typeface="Arial" panose="020B0604020202020204" pitchFamily="34" charset="0"/>
                <a:cs typeface="Arial" panose="020B0604020202020204" pitchFamily="34" charset="0"/>
              </a:rPr>
              <a:t>Radio</a:t>
            </a:r>
          </a:p>
          <a:p>
            <a:pPr algn="just"/>
            <a:endParaRPr lang="en-GB" sz="700" dirty="0">
              <a:latin typeface="Arial" panose="020B0604020202020204" pitchFamily="34" charset="0"/>
              <a:cs typeface="Arial" panose="020B0604020202020204" pitchFamily="34" charset="0"/>
            </a:endParaRPr>
          </a:p>
          <a:p>
            <a:pPr algn="just"/>
            <a:r>
              <a:rPr lang="en-GB" sz="700" dirty="0">
                <a:latin typeface="Arial" panose="020B0604020202020204" pitchFamily="34" charset="0"/>
                <a:cs typeface="Arial" panose="020B0604020202020204" pitchFamily="34" charset="0"/>
              </a:rPr>
              <a:t>These are examples of the different methods students could use to carry out their research. </a:t>
            </a:r>
            <a:r>
              <a:rPr lang="en-GB" sz="800" dirty="0"/>
              <a:t>It is better to use a variety of strategies rather than relying on one. The more resources a student uses for one particular subject, the more information they will gather. </a:t>
            </a:r>
            <a:endParaRPr lang="en-GB" sz="700" dirty="0">
              <a:latin typeface="Arial" panose="020B0604020202020204" pitchFamily="34" charset="0"/>
              <a:cs typeface="Arial" panose="020B0604020202020204" pitchFamily="34" charset="0"/>
            </a:endParaRPr>
          </a:p>
          <a:p>
            <a:pPr algn="just"/>
            <a:endParaRPr lang="en-GB" sz="700" dirty="0">
              <a:latin typeface="Arial" panose="020B0604020202020204" pitchFamily="34" charset="0"/>
              <a:cs typeface="Arial" panose="020B0604020202020204" pitchFamily="34" charset="0"/>
            </a:endParaRPr>
          </a:p>
          <a:p>
            <a:pPr algn="just"/>
            <a:r>
              <a:rPr lang="en-GB" sz="700" dirty="0">
                <a:latin typeface="Arial" panose="020B0604020202020204" pitchFamily="34" charset="0"/>
                <a:cs typeface="Arial" panose="020B0604020202020204" pitchFamily="34" charset="0"/>
              </a:rPr>
              <a:t>The more notes a student takes at lectures the more they will have acknowledged what it is they need to research. Further to this, by researching a similar topic by various authors, students are then developing their critical thinking skills. Some students may find other methods more efficient and easier to do than others. However, by also using their time management skills and reflective skills students will be able to see which skills they need to develop in with regards to taking notes and conducting research. </a:t>
            </a:r>
          </a:p>
        </p:txBody>
      </p:sp>
      <p:pic>
        <p:nvPicPr>
          <p:cNvPr id="38" name="Picture 37">
            <a:extLst>
              <a:ext uri="{FF2B5EF4-FFF2-40B4-BE49-F238E27FC236}">
                <a16:creationId xmlns:a16="http://schemas.microsoft.com/office/drawing/2014/main" id="{0E0A2532-C394-4EB5-823B-420592E6CABC}"/>
              </a:ext>
            </a:extLst>
          </p:cNvPr>
          <p:cNvPicPr>
            <a:picLocks noChangeAspect="1"/>
          </p:cNvPicPr>
          <p:nvPr/>
        </p:nvPicPr>
        <p:blipFill>
          <a:blip r:embed="rId2"/>
          <a:stretch>
            <a:fillRect/>
          </a:stretch>
        </p:blipFill>
        <p:spPr>
          <a:xfrm>
            <a:off x="10422745" y="3119546"/>
            <a:ext cx="1845198" cy="1237734"/>
          </a:xfrm>
          <a:prstGeom prst="rect">
            <a:avLst/>
          </a:prstGeom>
          <a:ln w="28575">
            <a:noFill/>
          </a:ln>
          <a:scene3d>
            <a:camera prst="orthographicFront"/>
            <a:lightRig rig="threePt" dir="t"/>
          </a:scene3d>
          <a:sp3d>
            <a:bevelT/>
          </a:sp3d>
        </p:spPr>
      </p:pic>
      <p:sp>
        <p:nvSpPr>
          <p:cNvPr id="39" name="Rectangle 38">
            <a:extLst>
              <a:ext uri="{FF2B5EF4-FFF2-40B4-BE49-F238E27FC236}">
                <a16:creationId xmlns:a16="http://schemas.microsoft.com/office/drawing/2014/main" id="{28C43B16-5202-47C0-9DB4-08C8F390F201}"/>
              </a:ext>
            </a:extLst>
          </p:cNvPr>
          <p:cNvSpPr/>
          <p:nvPr/>
        </p:nvSpPr>
        <p:spPr>
          <a:xfrm>
            <a:off x="4367845" y="68762"/>
            <a:ext cx="4302819" cy="2062103"/>
          </a:xfrm>
          <a:prstGeom prst="rect">
            <a:avLst/>
          </a:prstGeom>
          <a:noFill/>
        </p:spPr>
        <p:txBody>
          <a:bodyPr wrap="square">
            <a:spAutoFit/>
          </a:bodyPr>
          <a:lstStyle/>
          <a:p>
            <a:pPr algn="just"/>
            <a:r>
              <a:rPr lang="en-GB" sz="800" dirty="0">
                <a:latin typeface="Arial" panose="020B0604020202020204" pitchFamily="34" charset="0"/>
                <a:cs typeface="Arial" panose="020B0604020202020204" pitchFamily="34" charset="0"/>
              </a:rPr>
              <a:t>What could students write in a journal that could develop their skills in reflective learning in lectures, assignments and work placements? </a:t>
            </a:r>
          </a:p>
          <a:p>
            <a:pPr algn="just"/>
            <a:endParaRPr lang="en-GB" sz="800" dirty="0">
              <a:latin typeface="Arial" panose="020B0604020202020204" pitchFamily="34" charset="0"/>
              <a:cs typeface="Arial" panose="020B0604020202020204" pitchFamily="34" charset="0"/>
            </a:endParaRPr>
          </a:p>
          <a:p>
            <a:pPr algn="just"/>
            <a:r>
              <a:rPr lang="en-GB" sz="800" dirty="0">
                <a:latin typeface="Arial" panose="020B0604020202020204" pitchFamily="34" charset="0"/>
                <a:cs typeface="Arial" panose="020B0604020202020204" pitchFamily="34" charset="0"/>
              </a:rPr>
              <a:t>• How they feel about the course?</a:t>
            </a:r>
          </a:p>
          <a:p>
            <a:pPr algn="just"/>
            <a:r>
              <a:rPr lang="en-GB" sz="800" dirty="0">
                <a:latin typeface="Arial" panose="020B0604020202020204" pitchFamily="34" charset="0"/>
                <a:cs typeface="Arial" panose="020B0604020202020204" pitchFamily="34" charset="0"/>
              </a:rPr>
              <a:t>• Do they have any changes in what they wish to do as a career path? </a:t>
            </a:r>
          </a:p>
          <a:p>
            <a:pPr algn="just"/>
            <a:r>
              <a:rPr lang="en-GB" sz="800" dirty="0">
                <a:latin typeface="Arial" panose="020B0604020202020204" pitchFamily="34" charset="0"/>
                <a:cs typeface="Arial" panose="020B0604020202020204" pitchFamily="34" charset="0"/>
              </a:rPr>
              <a:t>• What was their best learning style? </a:t>
            </a:r>
          </a:p>
          <a:p>
            <a:pPr algn="just"/>
            <a:r>
              <a:rPr lang="en-GB" sz="800" dirty="0">
                <a:latin typeface="Arial" panose="020B0604020202020204" pitchFamily="34" charset="0"/>
                <a:cs typeface="Arial" panose="020B0604020202020204" pitchFamily="34" charset="0"/>
              </a:rPr>
              <a:t>• What do they consider may enhance their progress? </a:t>
            </a:r>
          </a:p>
          <a:p>
            <a:pPr algn="just"/>
            <a:r>
              <a:rPr lang="en-GB" sz="800" dirty="0">
                <a:latin typeface="Arial" panose="020B0604020202020204" pitchFamily="34" charset="0"/>
                <a:cs typeface="Arial" panose="020B0604020202020204" pitchFamily="34" charset="0"/>
              </a:rPr>
              <a:t>• Similarities between theoretical lectures and practical work placement?</a:t>
            </a:r>
          </a:p>
          <a:p>
            <a:pPr algn="just"/>
            <a:r>
              <a:rPr lang="en-GB" sz="800" dirty="0">
                <a:latin typeface="Arial" panose="020B0604020202020204" pitchFamily="34" charset="0"/>
                <a:cs typeface="Arial" panose="020B0604020202020204" pitchFamily="34" charset="0"/>
              </a:rPr>
              <a:t>• Concerns regarding work placement, lectures or assignments</a:t>
            </a:r>
          </a:p>
          <a:p>
            <a:pPr algn="just"/>
            <a:endParaRPr lang="en-GB" sz="800" dirty="0">
              <a:latin typeface="Arial" panose="020B0604020202020204" pitchFamily="34" charset="0"/>
              <a:cs typeface="Arial" panose="020B0604020202020204" pitchFamily="34" charset="0"/>
            </a:endParaRPr>
          </a:p>
          <a:p>
            <a:pPr algn="just"/>
            <a:r>
              <a:rPr lang="en-GB" sz="800" dirty="0">
                <a:latin typeface="Arial" panose="020B0604020202020204" pitchFamily="34" charset="0"/>
                <a:cs typeface="Arial" panose="020B0604020202020204" pitchFamily="34" charset="0"/>
              </a:rPr>
              <a:t>For example, by keeping a journal and consistently answering the above questions, a student may review at the end of the academic year or at the end of their degree to see how they developed from the start of the course compared to completion. This will help develop with regards to critical thinking because by reflecting on their progress they may develop in skills which may not have been apparent before the critical thinking psyche became established in their studies.</a:t>
            </a:r>
          </a:p>
        </p:txBody>
      </p:sp>
      <p:sp>
        <p:nvSpPr>
          <p:cNvPr id="40" name="Rectangle 39">
            <a:extLst>
              <a:ext uri="{FF2B5EF4-FFF2-40B4-BE49-F238E27FC236}">
                <a16:creationId xmlns:a16="http://schemas.microsoft.com/office/drawing/2014/main" id="{039345C2-4FD5-4A55-BFAA-491E2A220ED4}"/>
              </a:ext>
            </a:extLst>
          </p:cNvPr>
          <p:cNvSpPr/>
          <p:nvPr/>
        </p:nvSpPr>
        <p:spPr>
          <a:xfrm>
            <a:off x="8644905" y="5780782"/>
            <a:ext cx="3521336" cy="1077218"/>
          </a:xfrm>
          <a:prstGeom prst="rect">
            <a:avLst/>
          </a:prstGeom>
        </p:spPr>
        <p:txBody>
          <a:bodyPr wrap="square">
            <a:spAutoFit/>
          </a:bodyPr>
          <a:lstStyle/>
          <a:p>
            <a:pPr algn="just"/>
            <a:r>
              <a:rPr lang="en-GB" sz="8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To conclude</a:t>
            </a:r>
          </a:p>
          <a:p>
            <a:pPr algn="just"/>
            <a:r>
              <a:rPr lang="en-GB" sz="800" dirty="0">
                <a:latin typeface="Arial" panose="020B0604020202020204" pitchFamily="34" charset="0"/>
                <a:cs typeface="Arial" panose="020B0604020202020204" pitchFamily="34" charset="0"/>
              </a:rPr>
              <a:t>I believe that Reflective Learning, Time Management, Note Taking and Researching are methods that when cooperated they will strengthen your ability to develop skills and qualities for critical thinking. I think that that the skills will enable you to progress and self-manage your studies and work. Similarly, to both Kolb (2013) &amp; </a:t>
            </a:r>
            <a:r>
              <a:rPr lang="en-GB" sz="800" dirty="0" err="1">
                <a:latin typeface="Arial" panose="020B0604020202020204" pitchFamily="34" charset="0"/>
                <a:cs typeface="Arial" panose="020B0604020202020204" pitchFamily="34" charset="0"/>
              </a:rPr>
              <a:t>Crustsinger’s</a:t>
            </a:r>
            <a:r>
              <a:rPr lang="en-GB" sz="800" dirty="0">
                <a:latin typeface="Arial" panose="020B0604020202020204" pitchFamily="34" charset="0"/>
                <a:cs typeface="Arial" panose="020B0604020202020204" pitchFamily="34" charset="0"/>
              </a:rPr>
              <a:t> theories, by using a cycle or structure to follow, I adapt to habits which will benefit me during after university also whilst using critical thinking. (as seen above</a:t>
            </a:r>
            <a:r>
              <a:rPr lang="en-GB" sz="800" dirty="0"/>
              <a:t>) </a:t>
            </a:r>
            <a:endParaRPr lang="en-GB" sz="800" dirty="0">
              <a:latin typeface="Arial" panose="020B0604020202020204" pitchFamily="34" charset="0"/>
              <a:cs typeface="Arial" panose="020B0604020202020204" pitchFamily="34" charset="0"/>
            </a:endParaRPr>
          </a:p>
        </p:txBody>
      </p:sp>
      <p:sp>
        <p:nvSpPr>
          <p:cNvPr id="41" name="Rectangle 40">
            <a:extLst>
              <a:ext uri="{FF2B5EF4-FFF2-40B4-BE49-F238E27FC236}">
                <a16:creationId xmlns:a16="http://schemas.microsoft.com/office/drawing/2014/main" id="{2643DD07-F92A-4C39-90CF-FF7F628FFCF5}"/>
              </a:ext>
            </a:extLst>
          </p:cNvPr>
          <p:cNvSpPr/>
          <p:nvPr/>
        </p:nvSpPr>
        <p:spPr>
          <a:xfrm>
            <a:off x="8670664" y="33913"/>
            <a:ext cx="3504163" cy="1077218"/>
          </a:xfrm>
          <a:prstGeom prst="rect">
            <a:avLst/>
          </a:prstGeom>
        </p:spPr>
        <p:txBody>
          <a:bodyPr wrap="square">
            <a:spAutoFit/>
          </a:bodyPr>
          <a:lstStyle/>
          <a:p>
            <a:pPr algn="just"/>
            <a:r>
              <a:rPr lang="en-GB" sz="800" dirty="0">
                <a:latin typeface="Arial" panose="020B0604020202020204" pitchFamily="34" charset="0"/>
                <a:cs typeface="Arial" panose="020B0604020202020204" pitchFamily="34" charset="0"/>
              </a:rPr>
              <a:t>To conclude, with a journal in place, time management is a skill which will help influence critical thinking for students of higher education as it will enhance skills educating them to be independent and organised and how they can prioritise activities in order of importance. Further to this, as a result of keeping a journal, the more they achieve throughout the academic year or at the end of their degree, the more organised they may wish to become. Time managing qualities may influence students to gain </a:t>
            </a:r>
            <a:r>
              <a:rPr lang="en-GB" sz="800">
                <a:latin typeface="Arial" panose="020B0604020202020204" pitchFamily="34" charset="0"/>
                <a:cs typeface="Arial" panose="020B0604020202020204" pitchFamily="34" charset="0"/>
              </a:rPr>
              <a:t>higher marks </a:t>
            </a:r>
            <a:r>
              <a:rPr lang="en-GB" sz="800" dirty="0">
                <a:latin typeface="Arial" panose="020B0604020202020204" pitchFamily="34" charset="0"/>
                <a:cs typeface="Arial" panose="020B0604020202020204" pitchFamily="34" charset="0"/>
              </a:rPr>
              <a:t>or positive feedback. </a:t>
            </a:r>
          </a:p>
        </p:txBody>
      </p:sp>
      <p:sp>
        <p:nvSpPr>
          <p:cNvPr id="42" name="TextBox 41">
            <a:extLst>
              <a:ext uri="{FF2B5EF4-FFF2-40B4-BE49-F238E27FC236}">
                <a16:creationId xmlns:a16="http://schemas.microsoft.com/office/drawing/2014/main" id="{5DD31B85-68DB-438A-A70E-D7613B7756AD}"/>
              </a:ext>
            </a:extLst>
          </p:cNvPr>
          <p:cNvSpPr txBox="1"/>
          <p:nvPr/>
        </p:nvSpPr>
        <p:spPr>
          <a:xfrm>
            <a:off x="0" y="33913"/>
            <a:ext cx="4235434" cy="1477328"/>
          </a:xfrm>
          <a:prstGeom prst="rect">
            <a:avLst/>
          </a:prstGeom>
          <a:noFill/>
        </p:spPr>
        <p:txBody>
          <a:bodyPr wrap="square" rtlCol="0">
            <a:spAutoFit/>
          </a:bodyPr>
          <a:lstStyle/>
          <a:p>
            <a:pPr algn="just"/>
            <a:endParaRPr lang="en-GB" b="1" u="sng" dirty="0">
              <a:effectLst>
                <a:outerShdw blurRad="38100" dist="38100" dir="2700000" algn="tl">
                  <a:srgbClr val="000000">
                    <a:alpha val="43137"/>
                  </a:srgbClr>
                </a:outerShdw>
              </a:effectLst>
              <a:highlight>
                <a:srgbClr val="99CCFF"/>
              </a:highlight>
              <a:latin typeface="Arial" panose="020B0604020202020204" pitchFamily="34" charset="0"/>
              <a:cs typeface="Arial" panose="020B0604020202020204" pitchFamily="34" charset="0"/>
            </a:endParaRPr>
          </a:p>
          <a:p>
            <a:pPr algn="just"/>
            <a:r>
              <a:rPr lang="en-GB" b="1" u="sng" dirty="0">
                <a:effectLst>
                  <a:outerShdw blurRad="38100" dist="38100" dir="2700000" algn="tl">
                    <a:srgbClr val="000000">
                      <a:alpha val="43137"/>
                    </a:srgbClr>
                  </a:outerShdw>
                </a:effectLst>
                <a:highlight>
                  <a:srgbClr val="99CCFF"/>
                </a:highlight>
                <a:latin typeface="Arial" panose="020B0604020202020204" pitchFamily="34" charset="0"/>
                <a:cs typeface="Arial" panose="020B0604020202020204" pitchFamily="34" charset="0"/>
              </a:rPr>
              <a:t>The range of skills and personal qualities that influence the development of critical thinking in education.</a:t>
            </a:r>
          </a:p>
        </p:txBody>
      </p:sp>
      <p:sp>
        <p:nvSpPr>
          <p:cNvPr id="43" name="TextBox 42">
            <a:extLst>
              <a:ext uri="{FF2B5EF4-FFF2-40B4-BE49-F238E27FC236}">
                <a16:creationId xmlns:a16="http://schemas.microsoft.com/office/drawing/2014/main" id="{78D93740-B09C-40B6-BFF9-0F68CE7F548F}"/>
              </a:ext>
            </a:extLst>
          </p:cNvPr>
          <p:cNvSpPr txBox="1"/>
          <p:nvPr/>
        </p:nvSpPr>
        <p:spPr>
          <a:xfrm>
            <a:off x="-1" y="33913"/>
            <a:ext cx="4367845" cy="307777"/>
          </a:xfrm>
          <a:prstGeom prst="rect">
            <a:avLst/>
          </a:prstGeom>
          <a:noFill/>
        </p:spPr>
        <p:txBody>
          <a:bodyPr wrap="square" rtlCol="0">
            <a:spAutoFit/>
          </a:bodyPr>
          <a:lstStyle/>
          <a:p>
            <a:r>
              <a:rPr lang="en-GB" sz="1400" dirty="0" smtClean="0">
                <a:highlight>
                  <a:srgbClr val="99CCFF"/>
                </a:highlight>
                <a:latin typeface="Arial" panose="020B0604020202020204" pitchFamily="34" charset="0"/>
                <a:cs typeface="Arial" panose="020B0604020202020204" pitchFamily="34" charset="0"/>
              </a:rPr>
              <a:t>STUDENT NAME                     STUDENT NUMBER</a:t>
            </a:r>
            <a:endParaRPr lang="en-GB" sz="1400" dirty="0">
              <a:highlight>
                <a:srgbClr val="99CCFF"/>
              </a:highlight>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8E6085F1-0F00-4CFA-9A04-D03FC4442480}"/>
              </a:ext>
            </a:extLst>
          </p:cNvPr>
          <p:cNvSpPr/>
          <p:nvPr/>
        </p:nvSpPr>
        <p:spPr>
          <a:xfrm>
            <a:off x="8709932" y="3191114"/>
            <a:ext cx="851318" cy="1166166"/>
          </a:xfrm>
          <a:prstGeom prst="rect">
            <a:avLst/>
          </a:prstGeom>
          <a:noFill/>
          <a:ln w="28575">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95AEB74C-2579-4615-AC2F-07A78D4F2D0E}"/>
              </a:ext>
            </a:extLst>
          </p:cNvPr>
          <p:cNvSpPr/>
          <p:nvPr/>
        </p:nvSpPr>
        <p:spPr>
          <a:xfrm>
            <a:off x="4350672" y="4598633"/>
            <a:ext cx="3585965" cy="781235"/>
          </a:xfrm>
          <a:prstGeom prst="rect">
            <a:avLst/>
          </a:prstGeom>
          <a:noFill/>
          <a:ln w="28575">
            <a:solidFill>
              <a:srgbClr val="00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9911A9E4-E66C-4DB5-9F9A-A2D25C75F73F}"/>
              </a:ext>
            </a:extLst>
          </p:cNvPr>
          <p:cNvSpPr/>
          <p:nvPr/>
        </p:nvSpPr>
        <p:spPr>
          <a:xfrm>
            <a:off x="4367845" y="426128"/>
            <a:ext cx="3435627" cy="843379"/>
          </a:xfrm>
          <a:prstGeom prst="rect">
            <a:avLst/>
          </a:prstGeom>
          <a:noFill/>
          <a:ln w="28575">
            <a:solidFill>
              <a:srgbClr val="651AF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726060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340903B-20B9-4711-AC4C-35B87DDD5A45}"/>
              </a:ext>
            </a:extLst>
          </p:cNvPr>
          <p:cNvSpPr/>
          <p:nvPr/>
        </p:nvSpPr>
        <p:spPr>
          <a:xfrm>
            <a:off x="0" y="95912"/>
            <a:ext cx="12192000" cy="5139869"/>
          </a:xfrm>
          <a:prstGeom prst="rect">
            <a:avLst/>
          </a:prstGeom>
        </p:spPr>
        <p:txBody>
          <a:bodyPr wrap="square">
            <a:spAutoFit/>
          </a:bodyPr>
          <a:lstStyle/>
          <a:p>
            <a:r>
              <a:rPr lang="en-GB" sz="24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References</a:t>
            </a:r>
          </a:p>
          <a:p>
            <a:r>
              <a:rPr lang="en-GB" sz="1600" dirty="0"/>
              <a:t> </a:t>
            </a:r>
          </a:p>
          <a:p>
            <a:r>
              <a:rPr lang="en-GB" sz="1600" dirty="0"/>
              <a:t>Bedford, A. and Wilson, E. (2006) </a:t>
            </a:r>
            <a:r>
              <a:rPr lang="en-GB" sz="1600" i="1" dirty="0"/>
              <a:t>Study Skills for foundation degrees</a:t>
            </a:r>
            <a:r>
              <a:rPr lang="en-GB" sz="1600" dirty="0"/>
              <a:t>. London: David Fulton Publishers Ltd. </a:t>
            </a:r>
          </a:p>
          <a:p>
            <a:r>
              <a:rPr lang="en-GB" sz="1600" dirty="0"/>
              <a:t>Cottrell, S. (2008) </a:t>
            </a:r>
            <a:r>
              <a:rPr lang="en-GB" sz="1600" i="1" dirty="0"/>
              <a:t>The Study Skills Handbook. </a:t>
            </a:r>
            <a:r>
              <a:rPr lang="en-GB" sz="1600" dirty="0"/>
              <a:t>(3rd </a:t>
            </a:r>
            <a:r>
              <a:rPr lang="en-GB" sz="1600" dirty="0" err="1"/>
              <a:t>ed</a:t>
            </a:r>
            <a:r>
              <a:rPr lang="en-GB" sz="1600" dirty="0"/>
              <a:t>). Hampshire: Palgrave MacMillan</a:t>
            </a:r>
          </a:p>
          <a:p>
            <a:r>
              <a:rPr lang="en-GB" sz="1600" dirty="0"/>
              <a:t>Cottrell, S (2015) </a:t>
            </a:r>
            <a:r>
              <a:rPr lang="en-GB" sz="1600" i="1" dirty="0"/>
              <a:t>Skills for success: Personal Development and Employability. </a:t>
            </a:r>
            <a:r>
              <a:rPr lang="en-GB" sz="1600" dirty="0"/>
              <a:t>(3rd </a:t>
            </a:r>
            <a:r>
              <a:rPr lang="en-GB" sz="1600" dirty="0" err="1"/>
              <a:t>ed</a:t>
            </a:r>
            <a:r>
              <a:rPr lang="en-GB" sz="1600" dirty="0"/>
              <a:t>). London: Palgrave.</a:t>
            </a:r>
          </a:p>
          <a:p>
            <a:r>
              <a:rPr lang="en-GB" sz="1600" dirty="0"/>
              <a:t>Cottrell, S. (2017) </a:t>
            </a:r>
            <a:r>
              <a:rPr lang="en-GB" sz="1600" i="1" dirty="0"/>
              <a:t>Critical Thinking Skills, Effective analysis, argument and reflection. </a:t>
            </a:r>
            <a:r>
              <a:rPr lang="en-GB" sz="1600" dirty="0"/>
              <a:t>(3rd </a:t>
            </a:r>
            <a:r>
              <a:rPr lang="en-GB" sz="1600" dirty="0" err="1"/>
              <a:t>ed</a:t>
            </a:r>
            <a:r>
              <a:rPr lang="en-GB" sz="1600" dirty="0"/>
              <a:t>) London: Palgrave Macmillan </a:t>
            </a:r>
          </a:p>
          <a:p>
            <a:r>
              <a:rPr lang="en-GB" sz="1600" dirty="0" err="1"/>
              <a:t>Crutsinger</a:t>
            </a:r>
            <a:r>
              <a:rPr lang="en-GB" sz="1600" dirty="0"/>
              <a:t>, C. (1994) </a:t>
            </a:r>
            <a:r>
              <a:rPr lang="en-GB" sz="1600" i="1" dirty="0"/>
              <a:t>Thinking Smarter: Skills for Academic success.</a:t>
            </a:r>
            <a:r>
              <a:rPr lang="en-GB" sz="1600" dirty="0"/>
              <a:t> (2nd </a:t>
            </a:r>
            <a:r>
              <a:rPr lang="en-GB" sz="1600" dirty="0" err="1"/>
              <a:t>ed</a:t>
            </a:r>
            <a:r>
              <a:rPr lang="en-GB" sz="1600" dirty="0"/>
              <a:t>). Carrollton, </a:t>
            </a:r>
            <a:r>
              <a:rPr lang="en-GB" sz="1600" dirty="0" err="1"/>
              <a:t>Tex</a:t>
            </a:r>
            <a:r>
              <a:rPr lang="en-GB" sz="1600" dirty="0"/>
              <a:t>: </a:t>
            </a:r>
            <a:r>
              <a:rPr lang="en-GB" sz="1600" dirty="0" err="1"/>
              <a:t>Brainworks</a:t>
            </a:r>
            <a:r>
              <a:rPr lang="en-GB" sz="1600" dirty="0"/>
              <a:t> Inc.</a:t>
            </a:r>
          </a:p>
          <a:p>
            <a:r>
              <a:rPr lang="en-GB" sz="1600" dirty="0"/>
              <a:t>Jobs (2017) </a:t>
            </a:r>
            <a:r>
              <a:rPr lang="en-GB" sz="1600" dirty="0">
                <a:hlinkClick r:id="rId2"/>
              </a:rPr>
              <a:t>http://www.jobs.ac.uk/careers-advice/managing-your-career/1254/tips-for-time-management-and-balancing-a-busy-workload/</a:t>
            </a:r>
            <a:r>
              <a:rPr lang="en-GB" sz="1600" dirty="0"/>
              <a:t>  [accessed on 08/10/2017] </a:t>
            </a:r>
          </a:p>
          <a:p>
            <a:r>
              <a:rPr lang="en-GB" sz="1600" dirty="0"/>
              <a:t>Kent University (2017)  </a:t>
            </a:r>
            <a:r>
              <a:rPr lang="en-GB" sz="1600" dirty="0">
                <a:hlinkClick r:id="rId3"/>
              </a:rPr>
              <a:t>https://www.kent.ac.uk/careers/sk/time.htm</a:t>
            </a:r>
            <a:r>
              <a:rPr lang="en-GB" sz="1600" dirty="0"/>
              <a:t>  [accessed on 08/10/2017]</a:t>
            </a:r>
          </a:p>
          <a:p>
            <a:r>
              <a:rPr lang="en-GB" sz="1600" dirty="0"/>
              <a:t>Macdonald, S. Headman, N. CLES. (date not specified) </a:t>
            </a:r>
            <a:r>
              <a:rPr lang="en-GB" sz="1600" i="1" dirty="0"/>
              <a:t>Research Methods Handbooks Introductory guide to research methods for social research</a:t>
            </a:r>
            <a:r>
              <a:rPr lang="en-GB" sz="1600" dirty="0"/>
              <a:t>. Manchester: Centre For Learning Strategies. </a:t>
            </a:r>
          </a:p>
          <a:p>
            <a:r>
              <a:rPr lang="en-GB" sz="1600" dirty="0"/>
              <a:t>McLeod, S. A. (2013). </a:t>
            </a:r>
            <a:r>
              <a:rPr lang="en-GB" sz="1600" i="1" dirty="0"/>
              <a:t>Kolb - learning styles</a:t>
            </a:r>
            <a:r>
              <a:rPr lang="en-GB" sz="1600" dirty="0"/>
              <a:t>. </a:t>
            </a:r>
            <a:r>
              <a:rPr lang="en-GB" sz="1600" dirty="0">
                <a:hlinkClick r:id="rId4"/>
              </a:rPr>
              <a:t>www.simplypsychology.org/learning-kolb.html</a:t>
            </a:r>
            <a:r>
              <a:rPr lang="en-GB" sz="1600" dirty="0"/>
              <a:t>  [accessed on 09/10/2017] </a:t>
            </a:r>
          </a:p>
          <a:p>
            <a:r>
              <a:rPr lang="en-GB" sz="1600" dirty="0"/>
              <a:t>Moon, J. (2004)</a:t>
            </a:r>
            <a:r>
              <a:rPr lang="en-GB" sz="1600" i="1" dirty="0"/>
              <a:t>  A Handbook of Reflective and Experiential Learning.</a:t>
            </a:r>
            <a:r>
              <a:rPr lang="en-GB" sz="1600" dirty="0"/>
              <a:t> London: Routledge Falmer</a:t>
            </a:r>
          </a:p>
          <a:p>
            <a:r>
              <a:rPr lang="en-GB" sz="1600" dirty="0" err="1"/>
              <a:t>Mukherji</a:t>
            </a:r>
            <a:r>
              <a:rPr lang="en-GB" sz="1600" dirty="0"/>
              <a:t>, P. and </a:t>
            </a:r>
            <a:r>
              <a:rPr lang="en-GB" sz="1600" dirty="0" err="1"/>
              <a:t>Albon</a:t>
            </a:r>
            <a:r>
              <a:rPr lang="en-GB" sz="1600" dirty="0"/>
              <a:t>, D. (2015) </a:t>
            </a:r>
            <a:r>
              <a:rPr lang="en-GB" sz="1600" i="1" dirty="0"/>
              <a:t>Research methods in Early Childhood, An introductory guide.</a:t>
            </a:r>
            <a:r>
              <a:rPr lang="en-GB" sz="1600" dirty="0"/>
              <a:t> London: Sage </a:t>
            </a:r>
          </a:p>
          <a:p>
            <a:r>
              <a:rPr lang="en-GB" sz="1600" dirty="0" err="1"/>
              <a:t>Northedge</a:t>
            </a:r>
            <a:r>
              <a:rPr lang="en-GB" sz="1600" dirty="0"/>
              <a:t>, A. (2005) </a:t>
            </a:r>
            <a:r>
              <a:rPr lang="en-GB" sz="1600" i="1" dirty="0"/>
              <a:t>The Good Study Guide. </a:t>
            </a:r>
            <a:r>
              <a:rPr lang="en-GB" sz="1600" dirty="0"/>
              <a:t>Milton Keynes: The Open University</a:t>
            </a:r>
          </a:p>
          <a:p>
            <a:r>
              <a:rPr lang="en-GB" sz="1600" dirty="0"/>
              <a:t>Study.com (2017) </a:t>
            </a:r>
            <a:r>
              <a:rPr lang="en-GB" sz="1600" dirty="0">
                <a:hlinkClick r:id="rId5"/>
              </a:rPr>
              <a:t>http://study.com/academy/lesson/what-is-time-management-definition-examples-studies.html</a:t>
            </a:r>
            <a:r>
              <a:rPr lang="en-GB" sz="1600" dirty="0"/>
              <a:t>  </a:t>
            </a:r>
            <a:br>
              <a:rPr lang="en-GB" sz="1600" dirty="0"/>
            </a:br>
            <a:r>
              <a:rPr lang="en-GB" sz="1600" dirty="0"/>
              <a:t>[ACCESSED ON 08/10/2017]</a:t>
            </a:r>
          </a:p>
          <a:p>
            <a:r>
              <a:rPr lang="en-GB" sz="1600" dirty="0"/>
              <a:t>The Open University (2017) </a:t>
            </a:r>
            <a:r>
              <a:rPr lang="en-GB" sz="1600" dirty="0">
                <a:hlinkClick r:id="rId6"/>
              </a:rPr>
              <a:t>http://www2.open.ac.uk/students/skillsforstudy/notetaking-techniques.php</a:t>
            </a:r>
            <a:r>
              <a:rPr lang="en-GB" sz="1600" dirty="0"/>
              <a:t>  [accessed on 10/10/2017]</a:t>
            </a:r>
          </a:p>
          <a:p>
            <a:pPr marL="285750" indent="-285750">
              <a:buFont typeface="Arial" panose="020B0604020202020204" pitchFamily="34" charset="0"/>
              <a:buChar char="•"/>
            </a:pPr>
            <a:endParaRPr lang="en-GB" sz="16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02305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2069</TotalTime>
  <Words>1925</Words>
  <Application>Microsoft Office PowerPoint</Application>
  <PresentationFormat>Widescreen</PresentationFormat>
  <Paragraphs>88</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Lucy- Sian Evans</dc:creator>
  <cp:lastModifiedBy>Alison Rees-Edwards</cp:lastModifiedBy>
  <cp:revision>38</cp:revision>
  <dcterms:created xsi:type="dcterms:W3CDTF">2017-10-09T08:18:39Z</dcterms:created>
  <dcterms:modified xsi:type="dcterms:W3CDTF">2019-09-09T13:27:32Z</dcterms:modified>
</cp:coreProperties>
</file>