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24"/>
  </p:notesMasterIdLst>
  <p:sldIdLst>
    <p:sldId id="256" r:id="rId4"/>
    <p:sldId id="262" r:id="rId5"/>
    <p:sldId id="268" r:id="rId6"/>
    <p:sldId id="279" r:id="rId7"/>
    <p:sldId id="280" r:id="rId8"/>
    <p:sldId id="289" r:id="rId9"/>
    <p:sldId id="290" r:id="rId10"/>
    <p:sldId id="291" r:id="rId11"/>
    <p:sldId id="269" r:id="rId12"/>
    <p:sldId id="276" r:id="rId13"/>
    <p:sldId id="273" r:id="rId14"/>
    <p:sldId id="288" r:id="rId15"/>
    <p:sldId id="274" r:id="rId16"/>
    <p:sldId id="281" r:id="rId17"/>
    <p:sldId id="282" r:id="rId18"/>
    <p:sldId id="285" r:id="rId19"/>
    <p:sldId id="286" r:id="rId20"/>
    <p:sldId id="287" r:id="rId21"/>
    <p:sldId id="283" r:id="rId22"/>
    <p:sldId id="28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99"/>
    <p:restoredTop sz="83333"/>
  </p:normalViewPr>
  <p:slideViewPr>
    <p:cSldViewPr snapToGrid="0" snapToObjects="1">
      <p:cViewPr varScale="1">
        <p:scale>
          <a:sx n="94" d="100"/>
          <a:sy n="94" d="100"/>
        </p:scale>
        <p:origin x="120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viewProps" Target="viewProps.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A5B5EC-A86D-C345-9D85-2DDCF11B7D52}" type="datetimeFigureOut">
              <a:rPr lang="en-US" smtClean="0"/>
              <a:t>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E23842-B862-9141-B01E-396449820AE0}" type="slidenum">
              <a:rPr lang="en-US" smtClean="0"/>
              <a:t>‹#›</a:t>
            </a:fld>
            <a:endParaRPr lang="en-US"/>
          </a:p>
        </p:txBody>
      </p:sp>
    </p:spTree>
    <p:extLst>
      <p:ext uri="{BB962C8B-B14F-4D97-AF65-F5344CB8AC3E}">
        <p14:creationId xmlns:p14="http://schemas.microsoft.com/office/powerpoint/2010/main" val="2755710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charset="-128"/>
            </a:endParaRP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fontAlgn="base">
              <a:spcBef>
                <a:spcPct val="0"/>
              </a:spcBef>
              <a:spcAft>
                <a:spcPct val="0"/>
              </a:spcAft>
            </a:pPr>
            <a:fld id="{F1176C93-9567-6E4A-8349-C25F0A6D2539}" type="slidenum">
              <a:rPr lang="en-US" altLang="en-US">
                <a:latin typeface="Arial" charset="0"/>
                <a:ea typeface="ＭＳ Ｐゴシック" charset="-128"/>
              </a:rPr>
              <a:pPr fontAlgn="base">
                <a:spcBef>
                  <a:spcPct val="0"/>
                </a:spcBef>
                <a:spcAft>
                  <a:spcPct val="0"/>
                </a:spcAft>
              </a:pPr>
              <a:t>3</a:t>
            </a:fld>
            <a:endParaRPr lang="en-US" altLang="en-US">
              <a:latin typeface="Arial" charset="0"/>
              <a:ea typeface="ＭＳ Ｐゴシック" charset="-128"/>
            </a:endParaRPr>
          </a:p>
        </p:txBody>
      </p:sp>
    </p:spTree>
    <p:extLst>
      <p:ext uri="{BB962C8B-B14F-4D97-AF65-F5344CB8AC3E}">
        <p14:creationId xmlns:p14="http://schemas.microsoft.com/office/powerpoint/2010/main" val="14891289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Page 378 in the article asks questions about the what environment supports the development of PL ?</a:t>
            </a:r>
          </a:p>
        </p:txBody>
      </p:sp>
      <p:sp>
        <p:nvSpPr>
          <p:cNvPr id="4" name="Slide Number Placeholder 3"/>
          <p:cNvSpPr>
            <a:spLocks noGrp="1"/>
          </p:cNvSpPr>
          <p:nvPr>
            <p:ph type="sldNum" sz="quarter" idx="5"/>
          </p:nvPr>
        </p:nvSpPr>
        <p:spPr/>
        <p:txBody>
          <a:bodyPr/>
          <a:lstStyle/>
          <a:p>
            <a:fld id="{F6E23842-B862-9141-B01E-396449820AE0}" type="slidenum">
              <a:rPr lang="en-US" smtClean="0"/>
              <a:t>4</a:t>
            </a:fld>
            <a:endParaRPr lang="en-US"/>
          </a:p>
        </p:txBody>
      </p:sp>
    </p:spTree>
    <p:extLst>
      <p:ext uri="{BB962C8B-B14F-4D97-AF65-F5344CB8AC3E}">
        <p14:creationId xmlns:p14="http://schemas.microsoft.com/office/powerpoint/2010/main" val="4024859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Need to be clear about what our own understanding of the concept is and what version  / stance we are taking </a:t>
            </a:r>
          </a:p>
        </p:txBody>
      </p:sp>
      <p:sp>
        <p:nvSpPr>
          <p:cNvPr id="4" name="Slide Number Placeholder 3"/>
          <p:cNvSpPr>
            <a:spLocks noGrp="1"/>
          </p:cNvSpPr>
          <p:nvPr>
            <p:ph type="sldNum" sz="quarter" idx="5"/>
          </p:nvPr>
        </p:nvSpPr>
        <p:spPr/>
        <p:txBody>
          <a:bodyPr/>
          <a:lstStyle/>
          <a:p>
            <a:fld id="{F6E23842-B862-9141-B01E-396449820AE0}" type="slidenum">
              <a:rPr lang="en-US" smtClean="0"/>
              <a:t>5</a:t>
            </a:fld>
            <a:endParaRPr lang="en-US"/>
          </a:p>
        </p:txBody>
      </p:sp>
    </p:spTree>
    <p:extLst>
      <p:ext uri="{BB962C8B-B14F-4D97-AF65-F5344CB8AC3E}">
        <p14:creationId xmlns:p14="http://schemas.microsoft.com/office/powerpoint/2010/main" val="2544674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back to the </a:t>
            </a:r>
            <a:r>
              <a:rPr lang="en-US" dirty="0" err="1"/>
              <a:t>jurbula</a:t>
            </a:r>
            <a:r>
              <a:rPr lang="en-US" dirty="0"/>
              <a:t> article that discusses why the use of the term literacy and Whitehead’s rationale for this</a:t>
            </a:r>
          </a:p>
        </p:txBody>
      </p:sp>
      <p:sp>
        <p:nvSpPr>
          <p:cNvPr id="4" name="Slide Number Placeholder 3"/>
          <p:cNvSpPr>
            <a:spLocks noGrp="1"/>
          </p:cNvSpPr>
          <p:nvPr>
            <p:ph type="sldNum" sz="quarter" idx="5"/>
          </p:nvPr>
        </p:nvSpPr>
        <p:spPr/>
        <p:txBody>
          <a:bodyPr/>
          <a:lstStyle/>
          <a:p>
            <a:fld id="{F6E23842-B862-9141-B01E-396449820AE0}" type="slidenum">
              <a:rPr lang="en-US" smtClean="0"/>
              <a:t>7</a:t>
            </a:fld>
            <a:endParaRPr lang="en-US"/>
          </a:p>
        </p:txBody>
      </p:sp>
    </p:spTree>
    <p:extLst>
      <p:ext uri="{BB962C8B-B14F-4D97-AF65-F5344CB8AC3E}">
        <p14:creationId xmlns:p14="http://schemas.microsoft.com/office/powerpoint/2010/main" val="22443662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204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Holistic concept</a:t>
            </a:r>
            <a:r>
              <a:rPr lang="is-IS" altLang="en-US"/>
              <a:t>….</a:t>
            </a:r>
            <a:endParaRPr lang="en-US" altLang="en-US"/>
          </a:p>
        </p:txBody>
      </p:sp>
      <p:sp>
        <p:nvSpPr>
          <p:cNvPr id="4" name="Slide Number Placeholder 3"/>
          <p:cNvSpPr>
            <a:spLocks noGrp="1"/>
          </p:cNvSpPr>
          <p:nvPr>
            <p:ph type="sldNum" sz="quarter" idx="5"/>
          </p:nvPr>
        </p:nvSpPr>
        <p:spPr/>
        <p:txBody>
          <a:bodyPr/>
          <a:lstStyle/>
          <a:p>
            <a:pPr>
              <a:defRPr/>
            </a:pPr>
            <a:fld id="{A8ED1056-2701-4943-99AD-1BA62E3BE15B}" type="slidenum">
              <a:rPr lang="en-GB" smtClean="0"/>
              <a:pPr>
                <a:defRPr/>
              </a:pPr>
              <a:t>9</a:t>
            </a:fld>
            <a:endParaRPr lang="en-GB"/>
          </a:p>
        </p:txBody>
      </p:sp>
    </p:spTree>
    <p:extLst>
      <p:ext uri="{BB962C8B-B14F-4D97-AF65-F5344CB8AC3E}">
        <p14:creationId xmlns:p14="http://schemas.microsoft.com/office/powerpoint/2010/main" val="306678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E23842-B862-9141-B01E-396449820AE0}" type="slidenum">
              <a:rPr lang="en-US" smtClean="0"/>
              <a:t>10</a:t>
            </a:fld>
            <a:endParaRPr lang="en-US"/>
          </a:p>
        </p:txBody>
      </p:sp>
    </p:spTree>
    <p:extLst>
      <p:ext uri="{BB962C8B-B14F-4D97-AF65-F5344CB8AC3E}">
        <p14:creationId xmlns:p14="http://schemas.microsoft.com/office/powerpoint/2010/main" val="945817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we take a physical literacy perspective</a:t>
            </a:r>
            <a:r>
              <a:rPr lang="en-US" baseline="0" dirty="0"/>
              <a:t> then the experiences that we have are crucial for the development of who we are and how we learn and develop, therefore the environment that we interact with is extremely important</a:t>
            </a:r>
            <a:endParaRPr lang="en-US" dirty="0"/>
          </a:p>
        </p:txBody>
      </p:sp>
      <p:sp>
        <p:nvSpPr>
          <p:cNvPr id="4" name="Slide Number Placeholder 3"/>
          <p:cNvSpPr>
            <a:spLocks noGrp="1"/>
          </p:cNvSpPr>
          <p:nvPr>
            <p:ph type="sldNum" sz="quarter" idx="10"/>
          </p:nvPr>
        </p:nvSpPr>
        <p:spPr/>
        <p:txBody>
          <a:bodyPr/>
          <a:lstStyle/>
          <a:p>
            <a:fld id="{ECF53C65-7D9F-F34A-8929-3F143E812007}" type="slidenum">
              <a:rPr lang="en-US" smtClean="0"/>
              <a:t>11</a:t>
            </a:fld>
            <a:endParaRPr lang="en-US"/>
          </a:p>
        </p:txBody>
      </p:sp>
    </p:spTree>
    <p:extLst>
      <p:ext uri="{BB962C8B-B14F-4D97-AF65-F5344CB8AC3E}">
        <p14:creationId xmlns:p14="http://schemas.microsoft.com/office/powerpoint/2010/main" val="28922890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13</a:t>
            </a:fld>
            <a:endParaRPr lang="en-GB"/>
          </a:p>
        </p:txBody>
      </p:sp>
    </p:spTree>
    <p:extLst>
      <p:ext uri="{BB962C8B-B14F-4D97-AF65-F5344CB8AC3E}">
        <p14:creationId xmlns:p14="http://schemas.microsoft.com/office/powerpoint/2010/main" val="646868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10/20/21</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10/20/21</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10/20/21</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4.jpeg"/></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image" Target="../media/image19.jpeg"/><Relationship Id="rId5" Type="http://schemas.openxmlformats.org/officeDocument/2006/relationships/image" Target="../media/image18.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54D4-EE1D-1740-9CE0-2EDEDDD374F9}"/>
              </a:ext>
            </a:extLst>
          </p:cNvPr>
          <p:cNvSpPr>
            <a:spLocks noGrp="1"/>
          </p:cNvSpPr>
          <p:nvPr>
            <p:ph type="ctrTitle"/>
          </p:nvPr>
        </p:nvSpPr>
        <p:spPr>
          <a:xfrm>
            <a:off x="1449355" y="2296334"/>
            <a:ext cx="9144000" cy="1839645"/>
          </a:xfrm>
        </p:spPr>
        <p:txBody>
          <a:bodyPr>
            <a:normAutofit fontScale="90000"/>
          </a:bodyPr>
          <a:lstStyle/>
          <a:p>
            <a:r>
              <a:rPr lang="en-US" sz="4400" dirty="0"/>
              <a:t> </a:t>
            </a:r>
            <a:r>
              <a:rPr lang="en-US" sz="4400" b="1" dirty="0">
                <a:solidFill>
                  <a:schemeClr val="bg1"/>
                </a:solidFill>
              </a:rPr>
              <a:t>Affordances, physical literacy and outdoor learning</a:t>
            </a:r>
            <a:br>
              <a:rPr lang="en-US" sz="4400" b="1" dirty="0">
                <a:solidFill>
                  <a:schemeClr val="bg1"/>
                </a:solidFill>
              </a:rPr>
            </a:br>
            <a:r>
              <a:rPr lang="en-US" sz="4400" b="1" dirty="0">
                <a:solidFill>
                  <a:schemeClr val="bg1"/>
                </a:solidFill>
              </a:rPr>
              <a:t>BMOE6002 - Session 4  </a:t>
            </a:r>
            <a:r>
              <a:rPr lang="en-US" sz="4400" b="1" dirty="0">
                <a:solidFill>
                  <a:schemeClr val="bg1"/>
                </a:solidFill>
                <a:cs typeface="Calibri Light"/>
              </a:rPr>
              <a:t> </a:t>
            </a:r>
          </a:p>
        </p:txBody>
      </p:sp>
      <p:sp>
        <p:nvSpPr>
          <p:cNvPr id="3" name="Subtitle 2">
            <a:extLst>
              <a:ext uri="{FF2B5EF4-FFF2-40B4-BE49-F238E27FC236}">
                <a16:creationId xmlns:a16="http://schemas.microsoft.com/office/drawing/2014/main" id="{25A781B2-82D3-5848-8EFF-808EF93572FF}"/>
              </a:ext>
            </a:extLst>
          </p:cNvPr>
          <p:cNvSpPr>
            <a:spLocks noGrp="1"/>
          </p:cNvSpPr>
          <p:nvPr>
            <p:ph type="subTitle" idx="1"/>
          </p:nvPr>
        </p:nvSpPr>
        <p:spPr>
          <a:xfrm>
            <a:off x="1691951" y="4783700"/>
            <a:ext cx="9144000" cy="2563312"/>
          </a:xfrm>
        </p:spPr>
        <p:txBody>
          <a:bodyPr vert="horz" lIns="91440" tIns="45720" rIns="91440" bIns="45720" rtlCol="0" anchor="t">
            <a:normAutofit/>
          </a:bodyPr>
          <a:lstStyle/>
          <a:p>
            <a:r>
              <a:rPr lang="en-US" sz="3600" b="1" dirty="0">
                <a:solidFill>
                  <a:schemeClr val="bg1"/>
                </a:solidFill>
                <a:cs typeface="Calibri"/>
              </a:rPr>
              <a:t> </a:t>
            </a:r>
          </a:p>
        </p:txBody>
      </p:sp>
    </p:spTree>
    <p:extLst>
      <p:ext uri="{BB962C8B-B14F-4D97-AF65-F5344CB8AC3E}">
        <p14:creationId xmlns:p14="http://schemas.microsoft.com/office/powerpoint/2010/main" val="2701479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6151" y="-157389"/>
            <a:ext cx="10515600" cy="1325563"/>
          </a:xfrm>
        </p:spPr>
        <p:txBody>
          <a:bodyPr/>
          <a:lstStyle/>
          <a:p>
            <a:r>
              <a:rPr lang="en-US" b="1" dirty="0">
                <a:solidFill>
                  <a:schemeClr val="bg1"/>
                </a:solidFill>
              </a:rPr>
              <a:t>Session outline</a:t>
            </a:r>
          </a:p>
        </p:txBody>
      </p:sp>
      <p:sp>
        <p:nvSpPr>
          <p:cNvPr id="3" name="Content Placeholder 2"/>
          <p:cNvSpPr>
            <a:spLocks noGrp="1"/>
          </p:cNvSpPr>
          <p:nvPr>
            <p:ph idx="1"/>
          </p:nvPr>
        </p:nvSpPr>
        <p:spPr>
          <a:xfrm>
            <a:off x="614265" y="1471062"/>
            <a:ext cx="10515600" cy="4351338"/>
          </a:xfrm>
        </p:spPr>
        <p:txBody>
          <a:bodyPr>
            <a:normAutofit/>
          </a:bodyPr>
          <a:lstStyle/>
          <a:p>
            <a:r>
              <a:rPr lang="en-US" dirty="0"/>
              <a:t>Physical literacy </a:t>
            </a:r>
          </a:p>
          <a:p>
            <a:r>
              <a:rPr lang="en-US" dirty="0"/>
              <a:t>Theory of affordances</a:t>
            </a:r>
          </a:p>
          <a:p>
            <a:r>
              <a:rPr lang="en-US" dirty="0"/>
              <a:t>Explore affordances in the outdoors and how this relates to physical literacy</a:t>
            </a:r>
          </a:p>
          <a:p>
            <a:r>
              <a:rPr lang="en-US" dirty="0"/>
              <a:t>Explore affordances in the grounds </a:t>
            </a:r>
          </a:p>
          <a:p>
            <a:r>
              <a:rPr lang="en-US" dirty="0"/>
              <a:t>Confirm arrangements for next week </a:t>
            </a:r>
          </a:p>
          <a:p>
            <a:endParaRPr lang="en-US" dirty="0"/>
          </a:p>
        </p:txBody>
      </p:sp>
    </p:spTree>
    <p:extLst>
      <p:ext uri="{BB962C8B-B14F-4D97-AF65-F5344CB8AC3E}">
        <p14:creationId xmlns:p14="http://schemas.microsoft.com/office/powerpoint/2010/main" val="16408515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0" name="Rectangle 3"/>
          <p:cNvSpPr>
            <a:spLocks noChangeArrowheads="1"/>
          </p:cNvSpPr>
          <p:nvPr/>
        </p:nvSpPr>
        <p:spPr bwMode="auto">
          <a:xfrm>
            <a:off x="2711450" y="800100"/>
            <a:ext cx="36083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600" b="1" i="1">
                <a:latin typeface="Candara" charset="0"/>
                <a:ea typeface="ＭＳ Ｐゴシック" charset="-128"/>
              </a:rPr>
              <a:t>What is </a:t>
            </a:r>
          </a:p>
          <a:p>
            <a:pPr algn="ctr" eaLnBrk="1" hangingPunct="1">
              <a:spcBef>
                <a:spcPct val="0"/>
              </a:spcBef>
              <a:buFontTx/>
              <a:buNone/>
            </a:pPr>
            <a:r>
              <a:rPr lang="en-US" altLang="en-US" sz="3600" b="1" i="1">
                <a:latin typeface="Candara" charset="0"/>
                <a:ea typeface="ＭＳ Ｐゴシック" charset="-128"/>
              </a:rPr>
              <a:t>Physical Literacy?</a:t>
            </a:r>
          </a:p>
        </p:txBody>
      </p:sp>
      <p:sp>
        <p:nvSpPr>
          <p:cNvPr id="4100" name="TextBox 10"/>
          <p:cNvSpPr txBox="1">
            <a:spLocks noChangeArrowheads="1"/>
          </p:cNvSpPr>
          <p:nvPr/>
        </p:nvSpPr>
        <p:spPr bwMode="auto">
          <a:xfrm>
            <a:off x="1939131" y="2800350"/>
            <a:ext cx="8313737"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lgn="ctr" eaLnBrk="1" hangingPunct="1">
              <a:spcBef>
                <a:spcPct val="0"/>
              </a:spcBef>
              <a:buFontTx/>
              <a:buNone/>
            </a:pPr>
            <a:r>
              <a:rPr lang="en-US" altLang="en-US" sz="3000" dirty="0">
                <a:latin typeface="Candara" charset="0"/>
                <a:ea typeface="ＭＳ Ｐゴシック" charset="-128"/>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charset="0"/>
                <a:ea typeface="ＭＳ Ｐゴシック" charset="-128"/>
              </a:rPr>
              <a:t>take responsibility for engagement in </a:t>
            </a:r>
          </a:p>
          <a:p>
            <a:pPr algn="ctr" eaLnBrk="1" hangingPunct="1">
              <a:spcBef>
                <a:spcPct val="0"/>
              </a:spcBef>
              <a:buFontTx/>
              <a:buNone/>
            </a:pPr>
            <a:r>
              <a:rPr lang="en-US" altLang="en-US" sz="3000" dirty="0">
                <a:latin typeface="Candara" charset="0"/>
                <a:ea typeface="ＭＳ Ｐゴシック" charset="-128"/>
              </a:rPr>
              <a:t>physical activities for life.</a:t>
            </a:r>
          </a:p>
          <a:p>
            <a:pPr algn="ctr" eaLnBrk="1" hangingPunct="1">
              <a:spcBef>
                <a:spcPct val="0"/>
              </a:spcBef>
              <a:buFontTx/>
              <a:buNone/>
            </a:pPr>
            <a:endParaRPr lang="en-US" altLang="en-US" sz="1500" i="1" dirty="0">
              <a:latin typeface="Candara" charset="0"/>
              <a:ea typeface="ＭＳ Ｐゴシック" charset="-128"/>
            </a:endParaRPr>
          </a:p>
          <a:p>
            <a:pPr algn="ctr" eaLnBrk="1" hangingPunct="1">
              <a:spcBef>
                <a:spcPct val="0"/>
              </a:spcBef>
              <a:buFontTx/>
              <a:buNone/>
            </a:pPr>
            <a:r>
              <a:rPr lang="de-DE" altLang="en-US" sz="1500" i="1" dirty="0">
                <a:latin typeface="Candara" charset="0"/>
                <a:ea typeface="ＭＳ Ｐゴシック" charset="-128"/>
              </a:rPr>
              <a:t>       Whitehead, M. 2016.</a:t>
            </a:r>
            <a:endParaRPr lang="en-US" altLang="en-US" sz="1500" i="1" dirty="0">
              <a:latin typeface="Candara" charset="0"/>
              <a:ea typeface="ＭＳ Ｐゴシック" charset="-128"/>
            </a:endParaRPr>
          </a:p>
        </p:txBody>
      </p:sp>
    </p:spTree>
    <p:extLst>
      <p:ext uri="{BB962C8B-B14F-4D97-AF65-F5344CB8AC3E}">
        <p14:creationId xmlns:p14="http://schemas.microsoft.com/office/powerpoint/2010/main" val="40970880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nodeType="clickEffect">
                                  <p:stCondLst>
                                    <p:cond delay="0"/>
                                  </p:stCondLst>
                                  <p:childTnLst>
                                    <p:set>
                                      <p:cBhvr>
                                        <p:cTn id="6" dur="1" fill="hold">
                                          <p:stCondLst>
                                            <p:cond delay="0"/>
                                          </p:stCondLst>
                                        </p:cTn>
                                        <p:tgtEl>
                                          <p:spTgt spid="4100">
                                            <p:txEl>
                                              <p:pRg st="0" end="0"/>
                                            </p:txEl>
                                          </p:spTgt>
                                        </p:tgtEl>
                                        <p:attrNameLst>
                                          <p:attrName>style.visibility</p:attrName>
                                        </p:attrNameLst>
                                      </p:cBhvr>
                                      <p:to>
                                        <p:strVal val="visible"/>
                                      </p:to>
                                    </p:set>
                                    <p:animEffect transition="in" filter="box(in)">
                                      <p:cBhvr>
                                        <p:cTn id="7" dur="500"/>
                                        <p:tgtEl>
                                          <p:spTgt spid="4100">
                                            <p:txEl>
                                              <p:pRg st="0" end="0"/>
                                            </p:txEl>
                                          </p:spTgt>
                                        </p:tgtEl>
                                      </p:cBhvr>
                                    </p:animEffect>
                                  </p:childTnLst>
                                </p:cTn>
                              </p:par>
                              <p:par>
                                <p:cTn id="8" presetID="4" presetClass="entr" presetSubtype="16" fill="hold" nodeType="withEffect">
                                  <p:stCondLst>
                                    <p:cond delay="0"/>
                                  </p:stCondLst>
                                  <p:childTnLst>
                                    <p:set>
                                      <p:cBhvr>
                                        <p:cTn id="9" dur="1" fill="hold">
                                          <p:stCondLst>
                                            <p:cond delay="0"/>
                                          </p:stCondLst>
                                        </p:cTn>
                                        <p:tgtEl>
                                          <p:spTgt spid="4100">
                                            <p:txEl>
                                              <p:pRg st="1" end="1"/>
                                            </p:txEl>
                                          </p:spTgt>
                                        </p:tgtEl>
                                        <p:attrNameLst>
                                          <p:attrName>style.visibility</p:attrName>
                                        </p:attrNameLst>
                                      </p:cBhvr>
                                      <p:to>
                                        <p:strVal val="visible"/>
                                      </p:to>
                                    </p:set>
                                    <p:animEffect transition="in" filter="box(in)">
                                      <p:cBhvr>
                                        <p:cTn id="10" dur="500"/>
                                        <p:tgtEl>
                                          <p:spTgt spid="4100">
                                            <p:txEl>
                                              <p:pRg st="1" end="1"/>
                                            </p:txEl>
                                          </p:spTgt>
                                        </p:tgtEl>
                                      </p:cBhvr>
                                    </p:animEffect>
                                  </p:childTnLst>
                                </p:cTn>
                              </p:par>
                              <p:par>
                                <p:cTn id="11" presetID="4" presetClass="entr" presetSubtype="16" fill="hold" nodeType="withEffect">
                                  <p:stCondLst>
                                    <p:cond delay="0"/>
                                  </p:stCondLst>
                                  <p:childTnLst>
                                    <p:set>
                                      <p:cBhvr>
                                        <p:cTn id="12" dur="1" fill="hold">
                                          <p:stCondLst>
                                            <p:cond delay="0"/>
                                          </p:stCondLst>
                                        </p:cTn>
                                        <p:tgtEl>
                                          <p:spTgt spid="4100">
                                            <p:txEl>
                                              <p:pRg st="2" end="2"/>
                                            </p:txEl>
                                          </p:spTgt>
                                        </p:tgtEl>
                                        <p:attrNameLst>
                                          <p:attrName>style.visibility</p:attrName>
                                        </p:attrNameLst>
                                      </p:cBhvr>
                                      <p:to>
                                        <p:strVal val="visible"/>
                                      </p:to>
                                    </p:set>
                                    <p:animEffect transition="in" filter="box(in)">
                                      <p:cBhvr>
                                        <p:cTn id="13" dur="500"/>
                                        <p:tgtEl>
                                          <p:spTgt spid="410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762000"/>
            <a:ext cx="12787313" cy="5310949"/>
          </a:xfrm>
          <a:prstGeom prst="rect">
            <a:avLst/>
          </a:prstGeom>
        </p:spPr>
      </p:pic>
    </p:spTree>
    <p:extLst>
      <p:ext uri="{BB962C8B-B14F-4D97-AF65-F5344CB8AC3E}">
        <p14:creationId xmlns:p14="http://schemas.microsoft.com/office/powerpoint/2010/main" val="7675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04900"/>
            <a:ext cx="12192000" cy="4634672"/>
          </a:xfrm>
          <a:prstGeom prst="rect">
            <a:avLst/>
          </a:prstGeom>
        </p:spPr>
      </p:pic>
    </p:spTree>
    <p:extLst>
      <p:ext uri="{BB962C8B-B14F-4D97-AF65-F5344CB8AC3E}">
        <p14:creationId xmlns:p14="http://schemas.microsoft.com/office/powerpoint/2010/main" val="8027921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78498" y="921622"/>
            <a:ext cx="10775302" cy="4933746"/>
          </a:xfrm>
        </p:spPr>
      </p:pic>
    </p:spTree>
    <p:extLst>
      <p:ext uri="{BB962C8B-B14F-4D97-AF65-F5344CB8AC3E}">
        <p14:creationId xmlns:p14="http://schemas.microsoft.com/office/powerpoint/2010/main" val="2190612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2295"/>
            <a:ext cx="10515600" cy="1325563"/>
          </a:xfrm>
        </p:spPr>
        <p:txBody>
          <a:bodyPr/>
          <a:lstStyle/>
          <a:p>
            <a:pPr algn="ctr"/>
            <a:r>
              <a:rPr lang="en-US" b="1" dirty="0">
                <a:solidFill>
                  <a:schemeClr val="bg1"/>
                </a:solidFill>
              </a:rPr>
              <a:t>Definition of Literacy</a:t>
            </a:r>
          </a:p>
        </p:txBody>
      </p:sp>
      <p:sp>
        <p:nvSpPr>
          <p:cNvPr id="3" name="Content Placeholder 2"/>
          <p:cNvSpPr>
            <a:spLocks noGrp="1"/>
          </p:cNvSpPr>
          <p:nvPr>
            <p:ph idx="1"/>
          </p:nvPr>
        </p:nvSpPr>
        <p:spPr>
          <a:xfrm>
            <a:off x="276726" y="1084932"/>
            <a:ext cx="10515600" cy="4717131"/>
          </a:xfrm>
        </p:spPr>
        <p:txBody>
          <a:bodyPr/>
          <a:lstStyle/>
          <a:p>
            <a:r>
              <a:rPr lang="en-US" dirty="0"/>
              <a:t>The ability to identify, understand, interpret, create, communicate and compute, using printed and written materials associated with varying contexts. Literacy involves a continuum of learning in enabling individuals to achieve their goals, to develop their knowledge and potential, and to participate fully in their community and wider society. (UNESCO, 2004)</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7852" y="3157389"/>
            <a:ext cx="4347410" cy="2644674"/>
          </a:xfrm>
          <a:prstGeom prst="rect">
            <a:avLst/>
          </a:prstGeom>
        </p:spPr>
      </p:pic>
    </p:spTree>
    <p:extLst>
      <p:ext uri="{BB962C8B-B14F-4D97-AF65-F5344CB8AC3E}">
        <p14:creationId xmlns:p14="http://schemas.microsoft.com/office/powerpoint/2010/main" val="24598844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53063" y="-148222"/>
            <a:ext cx="10515600" cy="1325563"/>
          </a:xfrm>
        </p:spPr>
        <p:txBody>
          <a:bodyPr/>
          <a:lstStyle/>
          <a:p>
            <a:r>
              <a:rPr lang="en-US" b="1" dirty="0">
                <a:solidFill>
                  <a:schemeClr val="bg1"/>
                </a:solidFill>
              </a:rPr>
              <a:t>Physical Literacy</a:t>
            </a:r>
          </a:p>
        </p:txBody>
      </p:sp>
      <p:sp>
        <p:nvSpPr>
          <p:cNvPr id="3" name="Content Placeholder 2"/>
          <p:cNvSpPr>
            <a:spLocks noGrp="1"/>
          </p:cNvSpPr>
          <p:nvPr>
            <p:ph idx="1"/>
          </p:nvPr>
        </p:nvSpPr>
        <p:spPr>
          <a:xfrm>
            <a:off x="886326" y="1016920"/>
            <a:ext cx="10515600" cy="4351338"/>
          </a:xfrm>
        </p:spPr>
        <p:txBody>
          <a:bodyPr/>
          <a:lstStyle/>
          <a:p>
            <a:r>
              <a:rPr lang="en-US" dirty="0"/>
              <a:t>The ability to </a:t>
            </a:r>
            <a:r>
              <a:rPr lang="en-US" dirty="0">
                <a:solidFill>
                  <a:srgbClr val="FF0000"/>
                </a:solidFill>
              </a:rPr>
              <a:t>move with confidence and competence </a:t>
            </a:r>
            <a:r>
              <a:rPr lang="en-US" dirty="0"/>
              <a:t>using </a:t>
            </a:r>
            <a:r>
              <a:rPr lang="en-US" dirty="0">
                <a:solidFill>
                  <a:srgbClr val="FF0000"/>
                </a:solidFill>
              </a:rPr>
              <a:t>all the physical assets they have at their disposal at any given point in time across </a:t>
            </a:r>
            <a:r>
              <a:rPr lang="en-US" dirty="0"/>
              <a:t>varying contexts. </a:t>
            </a:r>
            <a:r>
              <a:rPr lang="en-US" dirty="0">
                <a:solidFill>
                  <a:srgbClr val="FF0000"/>
                </a:solidFill>
              </a:rPr>
              <a:t>Physical </a:t>
            </a:r>
            <a:r>
              <a:rPr lang="en-US" dirty="0"/>
              <a:t>Literacy involves a continuum of learning </a:t>
            </a:r>
            <a:r>
              <a:rPr lang="en-US" dirty="0">
                <a:solidFill>
                  <a:srgbClr val="FF0000"/>
                </a:solidFill>
              </a:rPr>
              <a:t>by </a:t>
            </a:r>
            <a:r>
              <a:rPr lang="en-US" dirty="0"/>
              <a:t>enabling individuals to achieve their goals, to develop their knowledge, </a:t>
            </a:r>
            <a:r>
              <a:rPr lang="en-US" dirty="0">
                <a:solidFill>
                  <a:srgbClr val="FF0000"/>
                </a:solidFill>
              </a:rPr>
              <a:t>movement </a:t>
            </a:r>
            <a:r>
              <a:rPr lang="en-US" dirty="0"/>
              <a:t>and potential, and to participate fully in their community and wider society.                                                  (Adapted from UNESCO literacy definition, 2004)</a:t>
            </a:r>
          </a:p>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543" y="3913888"/>
            <a:ext cx="2409791" cy="194637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69642" y="3100946"/>
            <a:ext cx="2132931" cy="275931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58727" y="3886658"/>
            <a:ext cx="3500521" cy="1951230"/>
          </a:xfrm>
          <a:prstGeom prst="rect">
            <a:avLst/>
          </a:prstGeom>
        </p:spPr>
      </p:pic>
    </p:spTree>
    <p:extLst>
      <p:ext uri="{BB962C8B-B14F-4D97-AF65-F5344CB8AC3E}">
        <p14:creationId xmlns:p14="http://schemas.microsoft.com/office/powerpoint/2010/main" val="21234859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pPr eaLnBrk="1" hangingPunct="1"/>
            <a:endParaRPr lang="en-US" altLang="en-US">
              <a:ea typeface="ＭＳ Ｐゴシック" charset="-128"/>
            </a:endParaRPr>
          </a:p>
        </p:txBody>
      </p:sp>
      <p:sp>
        <p:nvSpPr>
          <p:cNvPr id="19458" name="Content Placeholder 2"/>
          <p:cNvSpPr>
            <a:spLocks noGrp="1"/>
          </p:cNvSpPr>
          <p:nvPr>
            <p:ph idx="1"/>
          </p:nvPr>
        </p:nvSpPr>
        <p:spPr>
          <a:xfrm>
            <a:off x="1981200" y="1600201"/>
            <a:ext cx="8229600" cy="3916363"/>
          </a:xfrm>
        </p:spPr>
        <p:txBody>
          <a:bodyPr/>
          <a:lstStyle/>
          <a:p>
            <a:pPr eaLnBrk="1" hangingPunct="1"/>
            <a:endParaRPr lang="en-US" altLang="en-US">
              <a:ea typeface="ＭＳ Ｐゴシック" charset="-128"/>
            </a:endParaRPr>
          </a:p>
        </p:txBody>
      </p:sp>
      <p:pic>
        <p:nvPicPr>
          <p:cNvPr id="19459" name="Picture 2" descr="photo-15.jpg"/>
          <p:cNvPicPr>
            <a:picLocks noChangeAspect="1"/>
          </p:cNvPicPr>
          <p:nvPr/>
        </p:nvPicPr>
        <p:blipFill>
          <a:blip r:embed="rId3">
            <a:extLst>
              <a:ext uri="{28A0092B-C50C-407E-A947-70E740481C1C}">
                <a14:useLocalDpi xmlns:a14="http://schemas.microsoft.com/office/drawing/2010/main" val="0"/>
              </a:ext>
            </a:extLst>
          </a:blip>
          <a:srcRect l="16283" t="-10638" r="5368" b="12337"/>
          <a:stretch>
            <a:fillRect/>
          </a:stretch>
        </p:blipFill>
        <p:spPr bwMode="auto">
          <a:xfrm>
            <a:off x="1" y="-819150"/>
            <a:ext cx="12192000" cy="775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00194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7176" y="1120764"/>
            <a:ext cx="11530012" cy="4893647"/>
          </a:xfrm>
          <a:prstGeom prst="rect">
            <a:avLst/>
          </a:prstGeom>
        </p:spPr>
        <p:txBody>
          <a:bodyPr wrap="square">
            <a:spAutoFit/>
          </a:bodyPr>
          <a:lstStyle/>
          <a:p>
            <a:r>
              <a:rPr lang="en-US" sz="2400" dirty="0">
                <a:effectLst/>
                <a:latin typeface="Arial" charset="0"/>
              </a:rPr>
              <a:t>Core:  Physical literacy is lifelong holistic learning acquired and applied in movement and physical activity contexts.</a:t>
            </a:r>
          </a:p>
          <a:p>
            <a:endParaRPr lang="en-US" sz="2400" dirty="0">
              <a:effectLst/>
              <a:latin typeface="Arial" charset="0"/>
            </a:endParaRPr>
          </a:p>
          <a:p>
            <a:r>
              <a:rPr lang="en-US" sz="2400" dirty="0">
                <a:effectLst/>
                <a:latin typeface="Arial" charset="0"/>
              </a:rPr>
              <a:t>Constitution :  It reflects ongoing changes integrating physical, psychological, cognitive and social capabilities. </a:t>
            </a:r>
          </a:p>
          <a:p>
            <a:endParaRPr lang="en-US" sz="2400" dirty="0">
              <a:effectLst/>
              <a:latin typeface="Arial" charset="0"/>
            </a:endParaRPr>
          </a:p>
          <a:p>
            <a:r>
              <a:rPr lang="en-US" sz="2400" dirty="0">
                <a:effectLst/>
                <a:latin typeface="Arial" charset="0"/>
              </a:rPr>
              <a:t>Importance:  It is vital in helping us lead healthy and fulfilling lives through movement and physical activity.</a:t>
            </a:r>
          </a:p>
          <a:p>
            <a:endParaRPr lang="en-US" sz="2400" dirty="0">
              <a:effectLst/>
              <a:latin typeface="Arial" charset="0"/>
            </a:endParaRPr>
          </a:p>
          <a:p>
            <a:r>
              <a:rPr lang="en-US" sz="2400" dirty="0">
                <a:effectLst/>
                <a:latin typeface="Arial" charset="0"/>
              </a:rPr>
              <a:t>Aspiration:  A physically literate person is able to draw on their integrated physical, psychological, cognitive, and social capacities to support health promoting and fulfilling movement and physical activity - relative to their situation and context - throughout their lifespan</a:t>
            </a:r>
          </a:p>
        </p:txBody>
      </p:sp>
      <p:sp>
        <p:nvSpPr>
          <p:cNvPr id="3" name="TextBox 2"/>
          <p:cNvSpPr txBox="1"/>
          <p:nvPr/>
        </p:nvSpPr>
        <p:spPr>
          <a:xfrm>
            <a:off x="821094" y="187195"/>
            <a:ext cx="8322906" cy="584775"/>
          </a:xfrm>
          <a:prstGeom prst="rect">
            <a:avLst/>
          </a:prstGeom>
          <a:noFill/>
        </p:spPr>
        <p:txBody>
          <a:bodyPr wrap="square" rtlCol="0">
            <a:spAutoFit/>
          </a:bodyPr>
          <a:lstStyle/>
          <a:p>
            <a:r>
              <a:rPr lang="en-US" sz="3200" b="1" dirty="0">
                <a:solidFill>
                  <a:schemeClr val="bg1"/>
                </a:solidFill>
              </a:rPr>
              <a:t>Australian definition of physical literacy </a:t>
            </a:r>
          </a:p>
        </p:txBody>
      </p:sp>
    </p:spTree>
    <p:extLst>
      <p:ext uri="{BB962C8B-B14F-4D97-AF65-F5344CB8AC3E}">
        <p14:creationId xmlns:p14="http://schemas.microsoft.com/office/powerpoint/2010/main" val="22038665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1006151" y="-206374"/>
            <a:ext cx="10515600" cy="1325563"/>
          </a:xfrm>
        </p:spPr>
        <p:txBody>
          <a:bodyPr/>
          <a:lstStyle/>
          <a:p>
            <a:pPr eaLnBrk="1" hangingPunct="1"/>
            <a:r>
              <a:rPr lang="en-US" altLang="en-US" b="1" dirty="0">
                <a:solidFill>
                  <a:schemeClr val="bg1"/>
                </a:solidFill>
              </a:rPr>
              <a:t>A Physical Literacy perspective</a:t>
            </a:r>
          </a:p>
        </p:txBody>
      </p:sp>
      <p:sp>
        <p:nvSpPr>
          <p:cNvPr id="44034" name="Content Placeholder 2"/>
          <p:cNvSpPr>
            <a:spLocks noGrp="1"/>
          </p:cNvSpPr>
          <p:nvPr>
            <p:ph idx="1"/>
          </p:nvPr>
        </p:nvSpPr>
        <p:spPr>
          <a:xfrm>
            <a:off x="435929" y="1653383"/>
            <a:ext cx="4225925" cy="3916362"/>
          </a:xfrm>
        </p:spPr>
        <p:txBody>
          <a:bodyPr/>
          <a:lstStyle/>
          <a:p>
            <a:pPr eaLnBrk="1" hangingPunct="1"/>
            <a:r>
              <a:rPr lang="en-US" altLang="en-US" sz="3200" dirty="0"/>
              <a:t>It is through physical  ‘embodiment’ that humans </a:t>
            </a:r>
            <a:r>
              <a:rPr lang="en-GB" altLang="en-US" sz="3200" dirty="0"/>
              <a:t>‘create themselves as they interact with their surroundings’ (Whitehead, 2010:26).</a:t>
            </a:r>
          </a:p>
          <a:p>
            <a:pPr eaLnBrk="1" hangingPunct="1"/>
            <a:endParaRPr lang="en-US" altLang="en-US" dirty="0"/>
          </a:p>
        </p:txBody>
      </p:sp>
      <p:pic>
        <p:nvPicPr>
          <p:cNvPr id="44035" name="Picture 4" descr="cid:image006.jpg@01D1956D.2E1ECF4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53501" y="5949951"/>
            <a:ext cx="1655763"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4037" name="Picture 5" descr="EYMMU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35757" y="1487489"/>
            <a:ext cx="5526124" cy="4082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738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BDC1A-3CCB-C84F-A796-F7AC8DEA69BF}"/>
              </a:ext>
            </a:extLst>
          </p:cNvPr>
          <p:cNvSpPr>
            <a:spLocks noGrp="1"/>
          </p:cNvSpPr>
          <p:nvPr>
            <p:ph type="title"/>
          </p:nvPr>
        </p:nvSpPr>
        <p:spPr>
          <a:xfrm>
            <a:off x="838200" y="-138728"/>
            <a:ext cx="10515600" cy="1325563"/>
          </a:xfrm>
        </p:spPr>
        <p:txBody>
          <a:bodyPr/>
          <a:lstStyle/>
          <a:p>
            <a:r>
              <a:rPr lang="en-US" b="1" dirty="0">
                <a:solidFill>
                  <a:schemeClr val="bg1"/>
                </a:solidFill>
              </a:rPr>
              <a:t>Whitehead 2013 p43</a:t>
            </a:r>
          </a:p>
        </p:txBody>
      </p:sp>
      <p:pic>
        <p:nvPicPr>
          <p:cNvPr id="5" name="Content Placeholder 4">
            <a:extLst>
              <a:ext uri="{FF2B5EF4-FFF2-40B4-BE49-F238E27FC236}">
                <a16:creationId xmlns:a16="http://schemas.microsoft.com/office/drawing/2014/main" id="{C441FC3C-F3E6-B448-9EC9-CCC55994083A}"/>
              </a:ext>
            </a:extLst>
          </p:cNvPr>
          <p:cNvPicPr>
            <a:picLocks noGrp="1" noChangeAspect="1"/>
          </p:cNvPicPr>
          <p:nvPr>
            <p:ph idx="1"/>
          </p:nvPr>
        </p:nvPicPr>
        <p:blipFill>
          <a:blip r:embed="rId2"/>
          <a:stretch>
            <a:fillRect/>
          </a:stretch>
        </p:blipFill>
        <p:spPr>
          <a:xfrm>
            <a:off x="139959" y="2593911"/>
            <a:ext cx="11912082" cy="3042833"/>
          </a:xfrm>
        </p:spPr>
      </p:pic>
      <p:sp>
        <p:nvSpPr>
          <p:cNvPr id="6" name="TextBox 5">
            <a:extLst>
              <a:ext uri="{FF2B5EF4-FFF2-40B4-BE49-F238E27FC236}">
                <a16:creationId xmlns:a16="http://schemas.microsoft.com/office/drawing/2014/main" id="{049EBA17-B25A-D341-9948-A76FF2B98A62}"/>
              </a:ext>
            </a:extLst>
          </p:cNvPr>
          <p:cNvSpPr txBox="1"/>
          <p:nvPr/>
        </p:nvSpPr>
        <p:spPr>
          <a:xfrm>
            <a:off x="2985796" y="1455576"/>
            <a:ext cx="5117106" cy="584775"/>
          </a:xfrm>
          <a:prstGeom prst="rect">
            <a:avLst/>
          </a:prstGeom>
          <a:noFill/>
        </p:spPr>
        <p:txBody>
          <a:bodyPr wrap="none" rtlCol="0">
            <a:spAutoFit/>
          </a:bodyPr>
          <a:lstStyle/>
          <a:p>
            <a:r>
              <a:rPr lang="en-US" sz="3200" dirty="0"/>
              <a:t>The value of Physical Literacy </a:t>
            </a:r>
          </a:p>
        </p:txBody>
      </p:sp>
    </p:spTree>
    <p:extLst>
      <p:ext uri="{BB962C8B-B14F-4D97-AF65-F5344CB8AC3E}">
        <p14:creationId xmlns:p14="http://schemas.microsoft.com/office/powerpoint/2010/main" val="3041193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p:cNvSpPr>
            <a:spLocks noGrp="1"/>
          </p:cNvSpPr>
          <p:nvPr>
            <p:ph type="title"/>
          </p:nvPr>
        </p:nvSpPr>
        <p:spPr>
          <a:xfrm>
            <a:off x="750063" y="-120650"/>
            <a:ext cx="8229600" cy="1143000"/>
          </a:xfrm>
        </p:spPr>
        <p:txBody>
          <a:bodyPr/>
          <a:lstStyle/>
          <a:p>
            <a:r>
              <a:rPr lang="en-US" altLang="en-US" sz="3600" b="1" dirty="0">
                <a:solidFill>
                  <a:schemeClr val="bg1"/>
                </a:solidFill>
              </a:rPr>
              <a:t>Theory of Affordances</a:t>
            </a:r>
          </a:p>
        </p:txBody>
      </p:sp>
      <p:sp>
        <p:nvSpPr>
          <p:cNvPr id="45058" name="Content Placeholder 2"/>
          <p:cNvSpPr>
            <a:spLocks noGrp="1"/>
          </p:cNvSpPr>
          <p:nvPr>
            <p:ph idx="1"/>
          </p:nvPr>
        </p:nvSpPr>
        <p:spPr>
          <a:xfrm>
            <a:off x="187846" y="904906"/>
            <a:ext cx="8229600" cy="4367453"/>
          </a:xfrm>
        </p:spPr>
        <p:txBody>
          <a:bodyPr>
            <a:normAutofit/>
          </a:bodyPr>
          <a:lstStyle/>
          <a:p>
            <a:r>
              <a:rPr lang="en-US" altLang="en-US" dirty="0"/>
              <a:t>Affordance theory states that the world is perceived not only in terms of object shapes and spatial relationships but also in terms of object possibilities for action (affordances) — perception drives action.                J. J. Gibson (1904-1979)</a:t>
            </a:r>
          </a:p>
          <a:p>
            <a:r>
              <a:rPr lang="en-US" altLang="en-US" dirty="0"/>
              <a:t>We need to ensure that children are given the opportunities to experience a wide variety of affordances from early childhood to ensure good motor development.</a:t>
            </a:r>
          </a:p>
        </p:txBody>
      </p:sp>
      <p:pic>
        <p:nvPicPr>
          <p:cNvPr id="4505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553" y="4528628"/>
            <a:ext cx="2636656" cy="22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647668" y="4168696"/>
            <a:ext cx="2311829" cy="258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Content Placeholder 3"/>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51448" y="1585639"/>
            <a:ext cx="3282694" cy="20197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pic>
      <p:pic>
        <p:nvPicPr>
          <p:cNvPr id="45062" name="Picture 4" descr="Picture ey 16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50001" y="4884167"/>
            <a:ext cx="2756038" cy="1907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3" name="Picture 3" descr="EYJMC95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06037" y="4884167"/>
            <a:ext cx="2673626" cy="1872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53192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6943" y="-176051"/>
            <a:ext cx="10515600" cy="1325563"/>
          </a:xfrm>
        </p:spPr>
        <p:txBody>
          <a:bodyPr/>
          <a:lstStyle/>
          <a:p>
            <a:r>
              <a:rPr lang="en-US" b="1" dirty="0">
                <a:solidFill>
                  <a:schemeClr val="bg1"/>
                </a:solidFill>
              </a:rPr>
              <a:t>The theory of affordances – continued  </a:t>
            </a:r>
          </a:p>
        </p:txBody>
      </p:sp>
      <p:sp>
        <p:nvSpPr>
          <p:cNvPr id="3" name="Content Placeholder 2"/>
          <p:cNvSpPr>
            <a:spLocks noGrp="1"/>
          </p:cNvSpPr>
          <p:nvPr>
            <p:ph idx="1"/>
          </p:nvPr>
        </p:nvSpPr>
        <p:spPr>
          <a:xfrm>
            <a:off x="576943" y="1149512"/>
            <a:ext cx="10515600" cy="4351338"/>
          </a:xfrm>
        </p:spPr>
        <p:txBody>
          <a:bodyPr/>
          <a:lstStyle/>
          <a:p>
            <a:r>
              <a:rPr lang="en-US" dirty="0"/>
              <a:t>”The affordances of the environment are what it offers to the animal, what it provides or furnishes</a:t>
            </a:r>
            <a:r>
              <a:rPr lang="is-IS" dirty="0"/>
              <a:t>…”</a:t>
            </a:r>
          </a:p>
          <a:p>
            <a:endParaRPr lang="is-IS" dirty="0"/>
          </a:p>
          <a:p>
            <a:r>
              <a:rPr lang="is-IS" dirty="0"/>
              <a:t>However they are relevant to the animal...eg. </a:t>
            </a:r>
            <a:r>
              <a:rPr lang="en-US" dirty="0"/>
              <a:t>S</a:t>
            </a:r>
            <a:r>
              <a:rPr lang="is-IS" dirty="0"/>
              <a:t>olid ground give support for animals to stand, walk run etc. </a:t>
            </a:r>
            <a:r>
              <a:rPr lang="en-US" dirty="0"/>
              <a:t>B</a:t>
            </a:r>
            <a:r>
              <a:rPr lang="is-IS" dirty="0"/>
              <a:t>ut a marsh land and water is sink-into- able into depending on the weight of the animal ...or supporting of weight if you are a bug </a:t>
            </a:r>
          </a:p>
          <a:p>
            <a:endParaRPr lang="is-IS" dirty="0"/>
          </a:p>
          <a:p>
            <a:pPr lvl="8"/>
            <a:r>
              <a:rPr lang="en-US" dirty="0"/>
              <a:t>G</a:t>
            </a:r>
            <a:r>
              <a:rPr lang="is-IS" dirty="0"/>
              <a:t>ibson p 127</a:t>
            </a:r>
          </a:p>
        </p:txBody>
      </p:sp>
    </p:spTree>
    <p:extLst>
      <p:ext uri="{BB962C8B-B14F-4D97-AF65-F5344CB8AC3E}">
        <p14:creationId xmlns:p14="http://schemas.microsoft.com/office/powerpoint/2010/main" val="14320106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3934"/>
            <a:ext cx="10515600" cy="1325563"/>
          </a:xfrm>
        </p:spPr>
        <p:txBody>
          <a:bodyPr/>
          <a:lstStyle/>
          <a:p>
            <a:r>
              <a:rPr lang="en-US" b="1" dirty="0">
                <a:solidFill>
                  <a:schemeClr val="bg1"/>
                </a:solidFill>
              </a:rPr>
              <a:t>Task </a:t>
            </a:r>
          </a:p>
        </p:txBody>
      </p:sp>
      <p:sp>
        <p:nvSpPr>
          <p:cNvPr id="3" name="Content Placeholder 2"/>
          <p:cNvSpPr>
            <a:spLocks noGrp="1"/>
          </p:cNvSpPr>
          <p:nvPr>
            <p:ph idx="1"/>
          </p:nvPr>
        </p:nvSpPr>
        <p:spPr>
          <a:xfrm>
            <a:off x="353008" y="1340433"/>
            <a:ext cx="10515600" cy="4351338"/>
          </a:xfrm>
        </p:spPr>
        <p:txBody>
          <a:bodyPr/>
          <a:lstStyle/>
          <a:p>
            <a:r>
              <a:rPr lang="en-US" dirty="0"/>
              <a:t>What are the affordances of these for adults, children and animals ? </a:t>
            </a:r>
            <a:endParaRPr lang="is-IS" dirty="0"/>
          </a:p>
          <a:p>
            <a:r>
              <a:rPr lang="is-IS" dirty="0"/>
              <a:t>Tree </a:t>
            </a:r>
          </a:p>
          <a:p>
            <a:r>
              <a:rPr lang="en-US" dirty="0"/>
              <a:t>Lake </a:t>
            </a:r>
          </a:p>
          <a:p>
            <a:r>
              <a:rPr lang="en-US" dirty="0"/>
              <a:t>Beach</a:t>
            </a:r>
          </a:p>
          <a:p>
            <a:r>
              <a:rPr lang="en-US" dirty="0"/>
              <a:t>Carpark</a:t>
            </a:r>
          </a:p>
          <a:p>
            <a:endParaRPr lang="en-US" dirty="0"/>
          </a:p>
          <a:p>
            <a:r>
              <a:rPr lang="en-US" dirty="0"/>
              <a:t>Can you think of some more?</a:t>
            </a:r>
          </a:p>
          <a:p>
            <a:endParaRPr lang="en-US" dirty="0"/>
          </a:p>
          <a:p>
            <a:endParaRPr lang="en-US" dirty="0"/>
          </a:p>
          <a:p>
            <a:endParaRPr lang="en-US" dirty="0"/>
          </a:p>
        </p:txBody>
      </p:sp>
      <p:pic>
        <p:nvPicPr>
          <p:cNvPr id="5" name="Picture 4">
            <a:extLst>
              <a:ext uri="{FF2B5EF4-FFF2-40B4-BE49-F238E27FC236}">
                <a16:creationId xmlns:a16="http://schemas.microsoft.com/office/drawing/2014/main" id="{2FBC1C19-48E7-B249-8788-4A1ADC671626}"/>
              </a:ext>
            </a:extLst>
          </p:cNvPr>
          <p:cNvPicPr>
            <a:picLocks noChangeAspect="1"/>
          </p:cNvPicPr>
          <p:nvPr/>
        </p:nvPicPr>
        <p:blipFill>
          <a:blip r:embed="rId2"/>
          <a:stretch>
            <a:fillRect/>
          </a:stretch>
        </p:blipFill>
        <p:spPr>
          <a:xfrm>
            <a:off x="7315200" y="2080009"/>
            <a:ext cx="3806890" cy="3611762"/>
          </a:xfrm>
          <a:prstGeom prst="rect">
            <a:avLst/>
          </a:prstGeom>
        </p:spPr>
      </p:pic>
    </p:spTree>
    <p:extLst>
      <p:ext uri="{BB962C8B-B14F-4D97-AF65-F5344CB8AC3E}">
        <p14:creationId xmlns:p14="http://schemas.microsoft.com/office/powerpoint/2010/main" val="37715321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2070" y="1027906"/>
            <a:ext cx="11727859" cy="4741409"/>
          </a:xfrm>
        </p:spPr>
      </p:pic>
    </p:spTree>
    <p:extLst>
      <p:ext uri="{BB962C8B-B14F-4D97-AF65-F5344CB8AC3E}">
        <p14:creationId xmlns:p14="http://schemas.microsoft.com/office/powerpoint/2010/main" val="4250569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60379" y="169574"/>
            <a:ext cx="6586537" cy="6518494"/>
          </a:xfrm>
        </p:spPr>
      </p:pic>
    </p:spTree>
    <p:extLst>
      <p:ext uri="{BB962C8B-B14F-4D97-AF65-F5344CB8AC3E}">
        <p14:creationId xmlns:p14="http://schemas.microsoft.com/office/powerpoint/2010/main" val="376522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621" y="914400"/>
            <a:ext cx="11290041" cy="4918464"/>
          </a:xfrm>
        </p:spPr>
      </p:pic>
    </p:spTree>
    <p:extLst>
      <p:ext uri="{BB962C8B-B14F-4D97-AF65-F5344CB8AC3E}">
        <p14:creationId xmlns:p14="http://schemas.microsoft.com/office/powerpoint/2010/main" val="1629194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How does this relate to physical literacy?</a:t>
            </a:r>
          </a:p>
        </p:txBody>
      </p:sp>
      <p:sp>
        <p:nvSpPr>
          <p:cNvPr id="3" name="Content Placeholder 2"/>
          <p:cNvSpPr>
            <a:spLocks noGrp="1"/>
          </p:cNvSpPr>
          <p:nvPr>
            <p:ph idx="1"/>
          </p:nvPr>
        </p:nvSpPr>
        <p:spPr>
          <a:xfrm>
            <a:off x="595604" y="1396417"/>
            <a:ext cx="5450633" cy="4351338"/>
          </a:xfrm>
        </p:spPr>
        <p:txBody>
          <a:bodyPr>
            <a:normAutofit/>
          </a:bodyPr>
          <a:lstStyle/>
          <a:p>
            <a:r>
              <a:rPr lang="en-GB" dirty="0"/>
              <a:t>Speed writing…. You have 2 mins to write down as many ideas and thoughts as you can about this</a:t>
            </a:r>
            <a:endParaRPr lang="is-IS" dirty="0"/>
          </a:p>
          <a:p>
            <a:endParaRPr lang="is-IS" dirty="0"/>
          </a:p>
          <a:p>
            <a:pPr marL="0" indent="0">
              <a:buNone/>
            </a:pPr>
            <a:endParaRPr lang="is-IS" dirty="0"/>
          </a:p>
          <a:p>
            <a:r>
              <a:rPr lang="en-US" dirty="0"/>
              <a:t>Considering the theory of affordances </a:t>
            </a:r>
            <a:r>
              <a:rPr lang="is-IS" dirty="0"/>
              <a:t>…..how does the outdoors make a unique contribution to physical literacy?</a:t>
            </a:r>
            <a:endParaRPr lang="en-US" dirty="0"/>
          </a:p>
          <a:p>
            <a:endParaRPr lang="en-US" dirty="0"/>
          </a:p>
        </p:txBody>
      </p:sp>
    </p:spTree>
    <p:extLst>
      <p:ext uri="{BB962C8B-B14F-4D97-AF65-F5344CB8AC3E}">
        <p14:creationId xmlns:p14="http://schemas.microsoft.com/office/powerpoint/2010/main" val="1244881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7389"/>
            <a:ext cx="10515600" cy="1325563"/>
          </a:xfrm>
        </p:spPr>
        <p:txBody>
          <a:bodyPr/>
          <a:lstStyle/>
          <a:p>
            <a:r>
              <a:rPr lang="en-US" b="1" dirty="0">
                <a:solidFill>
                  <a:schemeClr val="bg1"/>
                </a:solidFill>
              </a:rPr>
              <a:t>Practical</a:t>
            </a:r>
            <a:r>
              <a:rPr lang="en-US" dirty="0"/>
              <a:t> </a:t>
            </a:r>
            <a:r>
              <a:rPr lang="en-US" b="1" dirty="0">
                <a:solidFill>
                  <a:schemeClr val="bg1"/>
                </a:solidFill>
              </a:rPr>
              <a:t>tasks</a:t>
            </a:r>
          </a:p>
        </p:txBody>
      </p:sp>
      <p:sp>
        <p:nvSpPr>
          <p:cNvPr id="3" name="Content Placeholder 2"/>
          <p:cNvSpPr>
            <a:spLocks noGrp="1"/>
          </p:cNvSpPr>
          <p:nvPr>
            <p:ph idx="1"/>
          </p:nvPr>
        </p:nvSpPr>
        <p:spPr>
          <a:xfrm>
            <a:off x="408992" y="1168174"/>
            <a:ext cx="10515600" cy="4351338"/>
          </a:xfrm>
        </p:spPr>
        <p:txBody>
          <a:bodyPr vert="horz" lIns="91440" tIns="45720" rIns="91440" bIns="45720" rtlCol="0" anchor="t">
            <a:normAutofit/>
          </a:bodyPr>
          <a:lstStyle/>
          <a:p>
            <a:pPr marL="0" indent="0">
              <a:buNone/>
            </a:pPr>
            <a:endParaRPr lang="is-IS" dirty="0"/>
          </a:p>
          <a:p>
            <a:r>
              <a:rPr lang="en-US" dirty="0"/>
              <a:t>Identifying affordances on the campus </a:t>
            </a:r>
          </a:p>
          <a:p>
            <a:endParaRPr lang="en-US" dirty="0"/>
          </a:p>
          <a:p>
            <a:pPr>
              <a:buFont typeface="Wingdings" pitchFamily="2" charset="2"/>
              <a:buChar char="Ø"/>
            </a:pPr>
            <a:r>
              <a:rPr lang="en-US" dirty="0"/>
              <a:t>Lets go for a walk and consider the affordances that are on the campus how / if  they support physical literacy</a:t>
            </a:r>
          </a:p>
          <a:p>
            <a:endParaRPr lang="is-IS" dirty="0"/>
          </a:p>
          <a:p>
            <a:r>
              <a:rPr lang="en-US" dirty="0"/>
              <a:t>Next week – walk to </a:t>
            </a:r>
            <a:r>
              <a:rPr lang="en-US" dirty="0" err="1"/>
              <a:t>Cynefin</a:t>
            </a:r>
            <a:r>
              <a:rPr lang="en-US" dirty="0"/>
              <a:t> …..</a:t>
            </a:r>
            <a:r>
              <a:rPr lang="en-US"/>
              <a:t>clothing etc.</a:t>
            </a:r>
            <a:endParaRPr lang="en-US" dirty="0"/>
          </a:p>
          <a:p>
            <a:endParaRPr lang="en-US" dirty="0"/>
          </a:p>
          <a:p>
            <a:endParaRPr lang="en-US" dirty="0"/>
          </a:p>
        </p:txBody>
      </p:sp>
    </p:spTree>
    <p:extLst>
      <p:ext uri="{BB962C8B-B14F-4D97-AF65-F5344CB8AC3E}">
        <p14:creationId xmlns:p14="http://schemas.microsoft.com/office/powerpoint/2010/main" val="2694577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582</TotalTime>
  <Words>790</Words>
  <Application>Microsoft Macintosh PowerPoint</Application>
  <PresentationFormat>Widescreen</PresentationFormat>
  <Paragraphs>79</Paragraphs>
  <Slides>20</Slides>
  <Notes>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20</vt:i4>
      </vt:variant>
    </vt:vector>
  </HeadingPairs>
  <TitlesOfParts>
    <vt:vector size="28" baseType="lpstr">
      <vt:lpstr>Arial</vt:lpstr>
      <vt:lpstr>Calibri</vt:lpstr>
      <vt:lpstr>Calibri Light</vt:lpstr>
      <vt:lpstr>Candara</vt:lpstr>
      <vt:lpstr>Wingdings</vt:lpstr>
      <vt:lpstr>Office Theme</vt:lpstr>
      <vt:lpstr>Custom Design</vt:lpstr>
      <vt:lpstr>1_Custom Design</vt:lpstr>
      <vt:lpstr> Affordances, physical literacy and outdoor learning BMOE6002 - Session 4   </vt:lpstr>
      <vt:lpstr>Session outline</vt:lpstr>
      <vt:lpstr>PowerPoint Presentation</vt:lpstr>
      <vt:lpstr>PowerPoint Presentation</vt:lpstr>
      <vt:lpstr>PowerPoint Presentation</vt:lpstr>
      <vt:lpstr>PowerPoint Presentation</vt:lpstr>
      <vt:lpstr>Definition of Literacy</vt:lpstr>
      <vt:lpstr>Physical Literacy</vt:lpstr>
      <vt:lpstr>PowerPoint Presentation</vt:lpstr>
      <vt:lpstr>PowerPoint Presentation</vt:lpstr>
      <vt:lpstr>A Physical Literacy perspective</vt:lpstr>
      <vt:lpstr>Whitehead 2013 p43</vt:lpstr>
      <vt:lpstr>Theory of Affordances</vt:lpstr>
      <vt:lpstr>The theory of affordances – continued  </vt:lpstr>
      <vt:lpstr>Task </vt:lpstr>
      <vt:lpstr>PowerPoint Presentation</vt:lpstr>
      <vt:lpstr>PowerPoint Presentation</vt:lpstr>
      <vt:lpstr>PowerPoint Presentation</vt:lpstr>
      <vt:lpstr>How does this relate to physical literacy?</vt:lpstr>
      <vt:lpstr>Practical tasks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71</cp:revision>
  <dcterms:created xsi:type="dcterms:W3CDTF">2019-09-12T10:20:23Z</dcterms:created>
  <dcterms:modified xsi:type="dcterms:W3CDTF">2021-10-20T14:58:32Z</dcterms:modified>
</cp:coreProperties>
</file>