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56" r:id="rId2"/>
    <p:sldId id="257" r:id="rId3"/>
    <p:sldId id="258" r:id="rId4"/>
    <p:sldId id="259" r:id="rId5"/>
  </p:sldIdLst>
  <p:sldSz cx="10693400" cy="7556500"/>
  <p:notesSz cx="6858000" cy="9144000"/>
  <p:embeddedFontLst>
    <p:embeddedFont>
      <p:font typeface="DM Sans" pitchFamily="2" charset="0"/>
      <p:regular r:id="rId7"/>
      <p:bold r:id="rId8"/>
    </p:embeddedFont>
    <p:embeddedFont>
      <p:font typeface="Montserrat" panose="00000500000000000000" pitchFamily="2" charset="-52"/>
      <p:regular r:id="rId9"/>
      <p:bold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8" d="100"/>
          <a:sy n="78" d="100"/>
        </p:scale>
        <p:origin x="1018" y="-2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EC7F5A-4303-4F8B-83B3-87384B99006C}" type="datetimeFigureOut">
              <a:rPr lang="ru-RU" smtClean="0"/>
              <a:t>25.07.2026</a:t>
            </a:fld>
            <a:endParaRPr lang="ru-RU"/>
          </a:p>
        </p:txBody>
      </p:sp>
      <p:sp>
        <p:nvSpPr>
          <p:cNvPr id="4" name="Образ слайда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D8A23B-83A9-4D88-AFFB-7E0DBD362606}" type="slidenum">
              <a:rPr lang="ru-RU" smtClean="0"/>
              <a:t>‹#›</a:t>
            </a:fld>
            <a:endParaRPr lang="ru-RU"/>
          </a:p>
        </p:txBody>
      </p:sp>
    </p:spTree>
    <p:extLst>
      <p:ext uri="{BB962C8B-B14F-4D97-AF65-F5344CB8AC3E}">
        <p14:creationId xmlns:p14="http://schemas.microsoft.com/office/powerpoint/2010/main" val="1459029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endParaRPr lang="ru-RU"/>
          </a:p>
        </p:txBody>
      </p:sp>
      <p:sp>
        <p:nvSpPr>
          <p:cNvPr id="4" name="Номер слайда 3"/>
          <p:cNvSpPr>
            <a:spLocks noGrp="1"/>
          </p:cNvSpPr>
          <p:nvPr>
            <p:ph type="sldNum" sz="quarter" idx="5"/>
          </p:nvPr>
        </p:nvSpPr>
        <p:spPr/>
        <p:txBody>
          <a:bodyPr/>
          <a:lstStyle/>
          <a:p>
            <a:fld id="{74D8A23B-83A9-4D88-AFFB-7E0DBD362606}" type="slidenum">
              <a:rPr lang="ru-RU" smtClean="0"/>
              <a:t>1</a:t>
            </a:fld>
            <a:endParaRPr lang="ru-RU"/>
          </a:p>
        </p:txBody>
      </p:sp>
    </p:spTree>
    <p:extLst>
      <p:ext uri="{BB962C8B-B14F-4D97-AF65-F5344CB8AC3E}">
        <p14:creationId xmlns:p14="http://schemas.microsoft.com/office/powerpoint/2010/main" val="3224907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6" Type="http://schemas.openxmlformats.org/officeDocument/2006/relationships/image" Target="../media/image14.svg"/><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jpeg"/><Relationship Id="rId15" Type="http://schemas.openxmlformats.org/officeDocument/2006/relationships/image" Target="../media/image1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thinkoutsidetheslide.com/ten-secrets-for-using-powerpoint-effectively/" TargetMode="External"/><Relationship Id="rId7" Type="http://schemas.openxmlformats.org/officeDocument/2006/relationships/hyperlink" Target="https://www.youtube.com/watch?v=T3gf6MlkcbE&amp;t=12s" TargetMode="External"/><Relationship Id="rId2" Type="http://schemas.openxmlformats.org/officeDocument/2006/relationships/hyperlink" Target="https://support.microsoft.com/en-us/powerpoint/" TargetMode="External"/><Relationship Id="rId1" Type="http://schemas.openxmlformats.org/officeDocument/2006/relationships/slideLayout" Target="../slideLayouts/slideLayout7.xml"/><Relationship Id="rId6" Type="http://schemas.openxmlformats.org/officeDocument/2006/relationships/hyperlink" Target="https://www.thinkoutsidetheslide.com/issue-135-may-29-2007/" TargetMode="External"/><Relationship Id="rId5" Type="http://schemas.openxmlformats.org/officeDocument/2006/relationships/hyperlink" Target="https://www.thinkoutsidetheslide.com/issue-224-november-30-2010/" TargetMode="External"/><Relationship Id="rId4" Type="http://schemas.openxmlformats.org/officeDocument/2006/relationships/hyperlink" Target="https://www.thinkoutsidetheslide.com/arrange-icons-images-and-related-text-neatly-on-a-powerpoint-slide-step-by-step-tutoria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713673" y="4893775"/>
            <a:ext cx="3262915" cy="2884485"/>
            <a:chOff x="0" y="0"/>
            <a:chExt cx="1169355" cy="1033734"/>
          </a:xfrm>
        </p:grpSpPr>
        <p:sp>
          <p:nvSpPr>
            <p:cNvPr id="3" name="Freeform 3"/>
            <p:cNvSpPr/>
            <p:nvPr/>
          </p:nvSpPr>
          <p:spPr>
            <a:xfrm>
              <a:off x="0" y="0"/>
              <a:ext cx="1169355" cy="1033734"/>
            </a:xfrm>
            <a:custGeom>
              <a:avLst/>
              <a:gdLst/>
              <a:ahLst/>
              <a:cxnLst/>
              <a:rect l="l" t="t" r="r" b="b"/>
              <a:pathLst>
                <a:path w="1169355" h="1033734">
                  <a:moveTo>
                    <a:pt x="0" y="0"/>
                  </a:moveTo>
                  <a:lnTo>
                    <a:pt x="1169355" y="0"/>
                  </a:lnTo>
                  <a:lnTo>
                    <a:pt x="1169355" y="1033734"/>
                  </a:lnTo>
                  <a:lnTo>
                    <a:pt x="0" y="1033734"/>
                  </a:lnTo>
                  <a:close/>
                </a:path>
              </a:pathLst>
            </a:custGeom>
            <a:solidFill>
              <a:srgbClr val="252B3D"/>
            </a:solidFill>
          </p:spPr>
          <p:txBody>
            <a:bodyPr/>
            <a:lstStyle/>
            <a:p>
              <a:endParaRPr lang="ru-RU"/>
            </a:p>
          </p:txBody>
        </p:sp>
        <p:sp>
          <p:nvSpPr>
            <p:cNvPr id="4" name="TextBox 4"/>
            <p:cNvSpPr txBox="1"/>
            <p:nvPr/>
          </p:nvSpPr>
          <p:spPr>
            <a:xfrm>
              <a:off x="0" y="-28575"/>
              <a:ext cx="1169355" cy="1062309"/>
            </a:xfrm>
            <a:prstGeom prst="rect">
              <a:avLst/>
            </a:prstGeom>
          </p:spPr>
          <p:txBody>
            <a:bodyPr lIns="49412" tIns="49412" rIns="49412" bIns="49412" rtlCol="0" anchor="ctr"/>
            <a:lstStyle/>
            <a:p>
              <a:pPr algn="ctr">
                <a:lnSpc>
                  <a:spcPts val="1660"/>
                </a:lnSpc>
              </a:pPr>
              <a:endParaRPr/>
            </a:p>
          </p:txBody>
        </p:sp>
      </p:grpSp>
      <p:grpSp>
        <p:nvGrpSpPr>
          <p:cNvPr id="5" name="Group 5"/>
          <p:cNvGrpSpPr/>
          <p:nvPr/>
        </p:nvGrpSpPr>
        <p:grpSpPr>
          <a:xfrm>
            <a:off x="3713673" y="5487168"/>
            <a:ext cx="3261176" cy="1537759"/>
            <a:chOff x="0" y="0"/>
            <a:chExt cx="4348235" cy="2050346"/>
          </a:xfrm>
        </p:grpSpPr>
        <p:pic>
          <p:nvPicPr>
            <p:cNvPr id="6" name="Picture 6"/>
            <p:cNvPicPr>
              <a:picLocks noChangeAspect="1"/>
            </p:cNvPicPr>
            <p:nvPr/>
          </p:nvPicPr>
          <p:blipFill>
            <a:blip r:embed="rId3"/>
            <a:srcRect l="7224" r="22128"/>
            <a:stretch>
              <a:fillRect/>
            </a:stretch>
          </p:blipFill>
          <p:spPr>
            <a:xfrm flipH="1">
              <a:off x="0" y="0"/>
              <a:ext cx="2174118" cy="2050346"/>
            </a:xfrm>
            <a:prstGeom prst="rect">
              <a:avLst/>
            </a:prstGeom>
          </p:spPr>
        </p:pic>
        <p:pic>
          <p:nvPicPr>
            <p:cNvPr id="7" name="Picture 7"/>
            <p:cNvPicPr>
              <a:picLocks noChangeAspect="1"/>
            </p:cNvPicPr>
            <p:nvPr/>
          </p:nvPicPr>
          <p:blipFill>
            <a:blip r:embed="rId4"/>
            <a:srcRect l="6006" r="23346"/>
            <a:stretch>
              <a:fillRect/>
            </a:stretch>
          </p:blipFill>
          <p:spPr>
            <a:xfrm>
              <a:off x="2174118" y="0"/>
              <a:ext cx="2174118" cy="2050346"/>
            </a:xfrm>
            <a:prstGeom prst="rect">
              <a:avLst/>
            </a:prstGeom>
          </p:spPr>
        </p:pic>
      </p:grpSp>
      <p:grpSp>
        <p:nvGrpSpPr>
          <p:cNvPr id="8" name="Group 8"/>
          <p:cNvGrpSpPr/>
          <p:nvPr/>
        </p:nvGrpSpPr>
        <p:grpSpPr>
          <a:xfrm>
            <a:off x="184410" y="-245705"/>
            <a:ext cx="3586590" cy="5139480"/>
            <a:chOff x="0" y="0"/>
            <a:chExt cx="4782120" cy="6852640"/>
          </a:xfrm>
        </p:grpSpPr>
        <p:pic>
          <p:nvPicPr>
            <p:cNvPr id="9" name="Picture 9"/>
            <p:cNvPicPr>
              <a:picLocks noChangeAspect="1"/>
            </p:cNvPicPr>
            <p:nvPr/>
          </p:nvPicPr>
          <p:blipFill>
            <a:blip r:embed="rId5"/>
            <a:srcRect l="48531" t="15814" r="937" b="35942"/>
            <a:stretch>
              <a:fillRect/>
            </a:stretch>
          </p:blipFill>
          <p:spPr>
            <a:xfrm>
              <a:off x="0" y="0"/>
              <a:ext cx="4782120" cy="6852640"/>
            </a:xfrm>
            <a:prstGeom prst="rect">
              <a:avLst/>
            </a:prstGeom>
          </p:spPr>
        </p:pic>
      </p:grpSp>
      <p:grpSp>
        <p:nvGrpSpPr>
          <p:cNvPr id="10" name="Group 10"/>
          <p:cNvGrpSpPr/>
          <p:nvPr/>
        </p:nvGrpSpPr>
        <p:grpSpPr>
          <a:xfrm>
            <a:off x="3713673" y="-303040"/>
            <a:ext cx="7042941" cy="5790207"/>
            <a:chOff x="0" y="0"/>
            <a:chExt cx="2524031" cy="2075080"/>
          </a:xfrm>
        </p:grpSpPr>
        <p:sp>
          <p:nvSpPr>
            <p:cNvPr id="11" name="Freeform 11"/>
            <p:cNvSpPr/>
            <p:nvPr/>
          </p:nvSpPr>
          <p:spPr>
            <a:xfrm>
              <a:off x="0" y="0"/>
              <a:ext cx="2524031" cy="2075080"/>
            </a:xfrm>
            <a:custGeom>
              <a:avLst/>
              <a:gdLst/>
              <a:ahLst/>
              <a:cxnLst/>
              <a:rect l="l" t="t" r="r" b="b"/>
              <a:pathLst>
                <a:path w="2524031" h="2075080">
                  <a:moveTo>
                    <a:pt x="0" y="0"/>
                  </a:moveTo>
                  <a:lnTo>
                    <a:pt x="2524031" y="0"/>
                  </a:lnTo>
                  <a:lnTo>
                    <a:pt x="2524031" y="2075080"/>
                  </a:lnTo>
                  <a:lnTo>
                    <a:pt x="0" y="2075080"/>
                  </a:lnTo>
                  <a:close/>
                </a:path>
              </a:pathLst>
            </a:custGeom>
            <a:solidFill>
              <a:srgbClr val="252B3D"/>
            </a:solidFill>
          </p:spPr>
          <p:txBody>
            <a:bodyPr/>
            <a:lstStyle/>
            <a:p>
              <a:endParaRPr lang="ru-RU"/>
            </a:p>
          </p:txBody>
        </p:sp>
        <p:sp>
          <p:nvSpPr>
            <p:cNvPr id="12" name="TextBox 12"/>
            <p:cNvSpPr txBox="1"/>
            <p:nvPr/>
          </p:nvSpPr>
          <p:spPr>
            <a:xfrm>
              <a:off x="0" y="-28575"/>
              <a:ext cx="2524031" cy="2103655"/>
            </a:xfrm>
            <a:prstGeom prst="rect">
              <a:avLst/>
            </a:prstGeom>
          </p:spPr>
          <p:txBody>
            <a:bodyPr lIns="49412" tIns="49412" rIns="49412" bIns="49412" rtlCol="0" anchor="ctr"/>
            <a:lstStyle/>
            <a:p>
              <a:pPr algn="ctr">
                <a:lnSpc>
                  <a:spcPts val="1660"/>
                </a:lnSpc>
              </a:pPr>
              <a:endParaRPr/>
            </a:p>
          </p:txBody>
        </p:sp>
      </p:grpSp>
      <p:grpSp>
        <p:nvGrpSpPr>
          <p:cNvPr id="13" name="Group 13"/>
          <p:cNvGrpSpPr/>
          <p:nvPr/>
        </p:nvGrpSpPr>
        <p:grpSpPr>
          <a:xfrm>
            <a:off x="6976588" y="-245705"/>
            <a:ext cx="3531001" cy="4648450"/>
            <a:chOff x="0" y="0"/>
            <a:chExt cx="4708002" cy="6197934"/>
          </a:xfrm>
        </p:grpSpPr>
        <p:pic>
          <p:nvPicPr>
            <p:cNvPr id="14" name="Picture 14"/>
            <p:cNvPicPr>
              <a:picLocks noChangeAspect="1"/>
            </p:cNvPicPr>
            <p:nvPr/>
          </p:nvPicPr>
          <p:blipFill>
            <a:blip r:embed="rId6"/>
            <a:srcRect l="8806" t="31235" r="12793"/>
            <a:stretch>
              <a:fillRect/>
            </a:stretch>
          </p:blipFill>
          <p:spPr>
            <a:xfrm>
              <a:off x="0" y="0"/>
              <a:ext cx="4708002" cy="6197934"/>
            </a:xfrm>
            <a:prstGeom prst="rect">
              <a:avLst/>
            </a:prstGeom>
          </p:spPr>
        </p:pic>
      </p:grpSp>
      <p:grpSp>
        <p:nvGrpSpPr>
          <p:cNvPr id="15" name="Group 15"/>
          <p:cNvGrpSpPr/>
          <p:nvPr/>
        </p:nvGrpSpPr>
        <p:grpSpPr>
          <a:xfrm>
            <a:off x="3743388" y="2988898"/>
            <a:ext cx="6173792" cy="2483808"/>
            <a:chOff x="0" y="-28575"/>
            <a:chExt cx="2212548" cy="890141"/>
          </a:xfrm>
        </p:grpSpPr>
        <p:sp>
          <p:nvSpPr>
            <p:cNvPr id="16" name="Freeform 16"/>
            <p:cNvSpPr/>
            <p:nvPr/>
          </p:nvSpPr>
          <p:spPr>
            <a:xfrm>
              <a:off x="0" y="0"/>
              <a:ext cx="2212548" cy="861566"/>
            </a:xfrm>
            <a:custGeom>
              <a:avLst/>
              <a:gdLst/>
              <a:ahLst/>
              <a:cxnLst/>
              <a:rect l="l" t="t" r="r" b="b"/>
              <a:pathLst>
                <a:path w="2212548" h="861566">
                  <a:moveTo>
                    <a:pt x="0" y="0"/>
                  </a:moveTo>
                  <a:lnTo>
                    <a:pt x="2212548" y="0"/>
                  </a:lnTo>
                  <a:lnTo>
                    <a:pt x="2212548" y="861566"/>
                  </a:lnTo>
                  <a:lnTo>
                    <a:pt x="0" y="861566"/>
                  </a:lnTo>
                  <a:close/>
                </a:path>
              </a:pathLst>
            </a:custGeom>
            <a:solidFill>
              <a:srgbClr val="AB302B"/>
            </a:solidFill>
          </p:spPr>
          <p:txBody>
            <a:bodyPr/>
            <a:lstStyle/>
            <a:p>
              <a:endParaRPr lang="ru-RU"/>
            </a:p>
          </p:txBody>
        </p:sp>
        <p:sp>
          <p:nvSpPr>
            <p:cNvPr id="17" name="TextBox 17"/>
            <p:cNvSpPr txBox="1"/>
            <p:nvPr/>
          </p:nvSpPr>
          <p:spPr>
            <a:xfrm>
              <a:off x="0" y="-28575"/>
              <a:ext cx="2212548" cy="890141"/>
            </a:xfrm>
            <a:prstGeom prst="rect">
              <a:avLst/>
            </a:prstGeom>
          </p:spPr>
          <p:txBody>
            <a:bodyPr lIns="49412" tIns="49412" rIns="49412" bIns="49412" rtlCol="0" anchor="ctr"/>
            <a:lstStyle/>
            <a:p>
              <a:pPr algn="ctr">
                <a:lnSpc>
                  <a:spcPts val="1660"/>
                </a:lnSpc>
              </a:pPr>
              <a:endParaRPr/>
            </a:p>
          </p:txBody>
        </p:sp>
      </p:grpSp>
      <p:grpSp>
        <p:nvGrpSpPr>
          <p:cNvPr id="18" name="Group 18"/>
          <p:cNvGrpSpPr/>
          <p:nvPr/>
        </p:nvGrpSpPr>
        <p:grpSpPr>
          <a:xfrm>
            <a:off x="-22611" y="5487168"/>
            <a:ext cx="3739761" cy="2291092"/>
            <a:chOff x="0" y="0"/>
            <a:chExt cx="1340246" cy="821076"/>
          </a:xfrm>
        </p:grpSpPr>
        <p:sp>
          <p:nvSpPr>
            <p:cNvPr id="19" name="Freeform 19"/>
            <p:cNvSpPr/>
            <p:nvPr/>
          </p:nvSpPr>
          <p:spPr>
            <a:xfrm>
              <a:off x="0" y="0"/>
              <a:ext cx="1340246" cy="821076"/>
            </a:xfrm>
            <a:custGeom>
              <a:avLst/>
              <a:gdLst/>
              <a:ahLst/>
              <a:cxnLst/>
              <a:rect l="l" t="t" r="r" b="b"/>
              <a:pathLst>
                <a:path w="1340246" h="821076">
                  <a:moveTo>
                    <a:pt x="0" y="0"/>
                  </a:moveTo>
                  <a:lnTo>
                    <a:pt x="1340246" y="0"/>
                  </a:lnTo>
                  <a:lnTo>
                    <a:pt x="1340246" y="821076"/>
                  </a:lnTo>
                  <a:lnTo>
                    <a:pt x="0" y="821076"/>
                  </a:lnTo>
                  <a:close/>
                </a:path>
              </a:pathLst>
            </a:custGeom>
            <a:solidFill>
              <a:srgbClr val="AB302B"/>
            </a:solidFill>
          </p:spPr>
          <p:txBody>
            <a:bodyPr/>
            <a:lstStyle/>
            <a:p>
              <a:endParaRPr lang="ru-RU"/>
            </a:p>
          </p:txBody>
        </p:sp>
        <p:sp>
          <p:nvSpPr>
            <p:cNvPr id="20" name="TextBox 20"/>
            <p:cNvSpPr txBox="1"/>
            <p:nvPr/>
          </p:nvSpPr>
          <p:spPr>
            <a:xfrm>
              <a:off x="0" y="-28575"/>
              <a:ext cx="1340246" cy="849651"/>
            </a:xfrm>
            <a:prstGeom prst="rect">
              <a:avLst/>
            </a:prstGeom>
          </p:spPr>
          <p:txBody>
            <a:bodyPr lIns="49412" tIns="49412" rIns="49412" bIns="49412" rtlCol="0" anchor="ctr"/>
            <a:lstStyle/>
            <a:p>
              <a:pPr algn="ctr">
                <a:lnSpc>
                  <a:spcPts val="1660"/>
                </a:lnSpc>
              </a:pPr>
              <a:endParaRPr/>
            </a:p>
          </p:txBody>
        </p:sp>
      </p:grpSp>
      <p:grpSp>
        <p:nvGrpSpPr>
          <p:cNvPr id="21" name="Group 21"/>
          <p:cNvGrpSpPr/>
          <p:nvPr/>
        </p:nvGrpSpPr>
        <p:grpSpPr>
          <a:xfrm>
            <a:off x="6357664" y="-303040"/>
            <a:ext cx="617186" cy="617186"/>
            <a:chOff x="0" y="0"/>
            <a:chExt cx="221186" cy="221186"/>
          </a:xfrm>
        </p:grpSpPr>
        <p:sp>
          <p:nvSpPr>
            <p:cNvPr id="22" name="Freeform 22"/>
            <p:cNvSpPr/>
            <p:nvPr/>
          </p:nvSpPr>
          <p:spPr>
            <a:xfrm>
              <a:off x="0" y="0"/>
              <a:ext cx="221186" cy="221186"/>
            </a:xfrm>
            <a:custGeom>
              <a:avLst/>
              <a:gdLst/>
              <a:ahLst/>
              <a:cxnLst/>
              <a:rect l="l" t="t" r="r" b="b"/>
              <a:pathLst>
                <a:path w="221186" h="221186">
                  <a:moveTo>
                    <a:pt x="0" y="0"/>
                  </a:moveTo>
                  <a:lnTo>
                    <a:pt x="221186" y="0"/>
                  </a:lnTo>
                  <a:lnTo>
                    <a:pt x="221186" y="221186"/>
                  </a:lnTo>
                  <a:lnTo>
                    <a:pt x="0" y="221186"/>
                  </a:lnTo>
                  <a:close/>
                </a:path>
              </a:pathLst>
            </a:custGeom>
            <a:solidFill>
              <a:srgbClr val="AB302B"/>
            </a:solidFill>
          </p:spPr>
          <p:txBody>
            <a:bodyPr/>
            <a:lstStyle/>
            <a:p>
              <a:endParaRPr lang="ru-RU"/>
            </a:p>
          </p:txBody>
        </p:sp>
        <p:sp>
          <p:nvSpPr>
            <p:cNvPr id="23" name="TextBox 23"/>
            <p:cNvSpPr txBox="1"/>
            <p:nvPr/>
          </p:nvSpPr>
          <p:spPr>
            <a:xfrm>
              <a:off x="0" y="-28575"/>
              <a:ext cx="221186" cy="249761"/>
            </a:xfrm>
            <a:prstGeom prst="rect">
              <a:avLst/>
            </a:prstGeom>
          </p:spPr>
          <p:txBody>
            <a:bodyPr lIns="49412" tIns="49412" rIns="49412" bIns="49412" rtlCol="0" anchor="ctr"/>
            <a:lstStyle/>
            <a:p>
              <a:pPr algn="ctr">
                <a:lnSpc>
                  <a:spcPts val="1634"/>
                </a:lnSpc>
              </a:pPr>
              <a:endParaRPr/>
            </a:p>
          </p:txBody>
        </p:sp>
      </p:grpSp>
      <p:grpSp>
        <p:nvGrpSpPr>
          <p:cNvPr id="24" name="Group 24"/>
          <p:cNvGrpSpPr/>
          <p:nvPr/>
        </p:nvGrpSpPr>
        <p:grpSpPr>
          <a:xfrm>
            <a:off x="5915810" y="314146"/>
            <a:ext cx="441854" cy="441854"/>
            <a:chOff x="0" y="0"/>
            <a:chExt cx="158350" cy="158350"/>
          </a:xfrm>
        </p:grpSpPr>
        <p:sp>
          <p:nvSpPr>
            <p:cNvPr id="25" name="Freeform 25"/>
            <p:cNvSpPr/>
            <p:nvPr/>
          </p:nvSpPr>
          <p:spPr>
            <a:xfrm>
              <a:off x="0" y="0"/>
              <a:ext cx="158350" cy="158350"/>
            </a:xfrm>
            <a:custGeom>
              <a:avLst/>
              <a:gdLst/>
              <a:ahLst/>
              <a:cxnLst/>
              <a:rect l="l" t="t" r="r" b="b"/>
              <a:pathLst>
                <a:path w="158350" h="158350">
                  <a:moveTo>
                    <a:pt x="0" y="0"/>
                  </a:moveTo>
                  <a:lnTo>
                    <a:pt x="158350" y="0"/>
                  </a:lnTo>
                  <a:lnTo>
                    <a:pt x="158350" y="158350"/>
                  </a:lnTo>
                  <a:lnTo>
                    <a:pt x="0" y="158350"/>
                  </a:lnTo>
                  <a:close/>
                </a:path>
              </a:pathLst>
            </a:custGeom>
            <a:solidFill>
              <a:srgbClr val="FFFFFF"/>
            </a:solidFill>
          </p:spPr>
          <p:txBody>
            <a:bodyPr/>
            <a:lstStyle/>
            <a:p>
              <a:endParaRPr lang="ru-RU"/>
            </a:p>
          </p:txBody>
        </p:sp>
        <p:sp>
          <p:nvSpPr>
            <p:cNvPr id="26" name="TextBox 26"/>
            <p:cNvSpPr txBox="1"/>
            <p:nvPr/>
          </p:nvSpPr>
          <p:spPr>
            <a:xfrm>
              <a:off x="0" y="-28575"/>
              <a:ext cx="158350" cy="186925"/>
            </a:xfrm>
            <a:prstGeom prst="rect">
              <a:avLst/>
            </a:prstGeom>
          </p:spPr>
          <p:txBody>
            <a:bodyPr lIns="49412" tIns="49412" rIns="49412" bIns="49412" rtlCol="0" anchor="ctr"/>
            <a:lstStyle/>
            <a:p>
              <a:pPr algn="ctr">
                <a:lnSpc>
                  <a:spcPts val="1634"/>
                </a:lnSpc>
              </a:pPr>
              <a:endParaRPr/>
            </a:p>
          </p:txBody>
        </p:sp>
      </p:grpSp>
      <p:grpSp>
        <p:nvGrpSpPr>
          <p:cNvPr id="27" name="Group 27"/>
          <p:cNvGrpSpPr/>
          <p:nvPr/>
        </p:nvGrpSpPr>
        <p:grpSpPr>
          <a:xfrm>
            <a:off x="4257746" y="105737"/>
            <a:ext cx="304064" cy="304064"/>
            <a:chOff x="0" y="0"/>
            <a:chExt cx="108970" cy="108970"/>
          </a:xfrm>
        </p:grpSpPr>
        <p:sp>
          <p:nvSpPr>
            <p:cNvPr id="28" name="Freeform 28"/>
            <p:cNvSpPr/>
            <p:nvPr/>
          </p:nvSpPr>
          <p:spPr>
            <a:xfrm>
              <a:off x="0" y="0"/>
              <a:ext cx="108970" cy="108970"/>
            </a:xfrm>
            <a:custGeom>
              <a:avLst/>
              <a:gdLst/>
              <a:ahLst/>
              <a:cxnLst/>
              <a:rect l="l" t="t" r="r" b="b"/>
              <a:pathLst>
                <a:path w="108970" h="108970">
                  <a:moveTo>
                    <a:pt x="0" y="0"/>
                  </a:moveTo>
                  <a:lnTo>
                    <a:pt x="108970" y="0"/>
                  </a:lnTo>
                  <a:lnTo>
                    <a:pt x="108970" y="108970"/>
                  </a:lnTo>
                  <a:lnTo>
                    <a:pt x="0" y="108970"/>
                  </a:lnTo>
                  <a:close/>
                </a:path>
              </a:pathLst>
            </a:custGeom>
            <a:solidFill>
              <a:srgbClr val="AB302B"/>
            </a:solidFill>
          </p:spPr>
          <p:txBody>
            <a:bodyPr/>
            <a:lstStyle/>
            <a:p>
              <a:endParaRPr lang="ru-RU"/>
            </a:p>
          </p:txBody>
        </p:sp>
        <p:sp>
          <p:nvSpPr>
            <p:cNvPr id="29" name="TextBox 29"/>
            <p:cNvSpPr txBox="1"/>
            <p:nvPr/>
          </p:nvSpPr>
          <p:spPr>
            <a:xfrm>
              <a:off x="0" y="-28575"/>
              <a:ext cx="108970" cy="137545"/>
            </a:xfrm>
            <a:prstGeom prst="rect">
              <a:avLst/>
            </a:prstGeom>
          </p:spPr>
          <p:txBody>
            <a:bodyPr lIns="49412" tIns="49412" rIns="49412" bIns="49412" rtlCol="0" anchor="ctr"/>
            <a:lstStyle/>
            <a:p>
              <a:pPr algn="ctr">
                <a:lnSpc>
                  <a:spcPts val="1634"/>
                </a:lnSpc>
              </a:pPr>
              <a:endParaRPr/>
            </a:p>
          </p:txBody>
        </p:sp>
      </p:grpSp>
      <p:grpSp>
        <p:nvGrpSpPr>
          <p:cNvPr id="30" name="Group 30"/>
          <p:cNvGrpSpPr/>
          <p:nvPr/>
        </p:nvGrpSpPr>
        <p:grpSpPr>
          <a:xfrm>
            <a:off x="9280965" y="6786040"/>
            <a:ext cx="392213" cy="392213"/>
            <a:chOff x="0" y="0"/>
            <a:chExt cx="140560" cy="140560"/>
          </a:xfrm>
        </p:grpSpPr>
        <p:sp>
          <p:nvSpPr>
            <p:cNvPr id="31" name="Freeform 31"/>
            <p:cNvSpPr/>
            <p:nvPr/>
          </p:nvSpPr>
          <p:spPr>
            <a:xfrm>
              <a:off x="0" y="0"/>
              <a:ext cx="140560" cy="140560"/>
            </a:xfrm>
            <a:custGeom>
              <a:avLst/>
              <a:gdLst/>
              <a:ahLst/>
              <a:cxnLst/>
              <a:rect l="l" t="t" r="r" b="b"/>
              <a:pathLst>
                <a:path w="140560" h="140560">
                  <a:moveTo>
                    <a:pt x="0" y="0"/>
                  </a:moveTo>
                  <a:lnTo>
                    <a:pt x="140560" y="0"/>
                  </a:lnTo>
                  <a:lnTo>
                    <a:pt x="140560" y="140560"/>
                  </a:lnTo>
                  <a:lnTo>
                    <a:pt x="0" y="140560"/>
                  </a:lnTo>
                  <a:close/>
                </a:path>
              </a:pathLst>
            </a:custGeom>
            <a:solidFill>
              <a:srgbClr val="252B3D"/>
            </a:solidFill>
          </p:spPr>
          <p:txBody>
            <a:bodyPr/>
            <a:lstStyle/>
            <a:p>
              <a:endParaRPr lang="ru-RU"/>
            </a:p>
          </p:txBody>
        </p:sp>
        <p:sp>
          <p:nvSpPr>
            <p:cNvPr id="32" name="TextBox 32"/>
            <p:cNvSpPr txBox="1"/>
            <p:nvPr/>
          </p:nvSpPr>
          <p:spPr>
            <a:xfrm>
              <a:off x="0" y="-28575"/>
              <a:ext cx="140560" cy="169135"/>
            </a:xfrm>
            <a:prstGeom prst="rect">
              <a:avLst/>
            </a:prstGeom>
          </p:spPr>
          <p:txBody>
            <a:bodyPr lIns="49412" tIns="49412" rIns="49412" bIns="49412" rtlCol="0" anchor="ctr"/>
            <a:lstStyle/>
            <a:p>
              <a:pPr algn="ctr">
                <a:lnSpc>
                  <a:spcPts val="1634"/>
                </a:lnSpc>
              </a:pPr>
              <a:endParaRPr/>
            </a:p>
          </p:txBody>
        </p:sp>
      </p:grpSp>
      <p:grpSp>
        <p:nvGrpSpPr>
          <p:cNvPr id="33" name="Group 33"/>
          <p:cNvGrpSpPr/>
          <p:nvPr/>
        </p:nvGrpSpPr>
        <p:grpSpPr>
          <a:xfrm>
            <a:off x="9673178" y="7178253"/>
            <a:ext cx="1043789" cy="1043789"/>
            <a:chOff x="0" y="0"/>
            <a:chExt cx="374070" cy="374070"/>
          </a:xfrm>
        </p:grpSpPr>
        <p:sp>
          <p:nvSpPr>
            <p:cNvPr id="34" name="Freeform 34"/>
            <p:cNvSpPr/>
            <p:nvPr/>
          </p:nvSpPr>
          <p:spPr>
            <a:xfrm>
              <a:off x="0" y="0"/>
              <a:ext cx="374070" cy="374070"/>
            </a:xfrm>
            <a:custGeom>
              <a:avLst/>
              <a:gdLst/>
              <a:ahLst/>
              <a:cxnLst/>
              <a:rect l="l" t="t" r="r" b="b"/>
              <a:pathLst>
                <a:path w="374070" h="374070">
                  <a:moveTo>
                    <a:pt x="0" y="0"/>
                  </a:moveTo>
                  <a:lnTo>
                    <a:pt x="374070" y="0"/>
                  </a:lnTo>
                  <a:lnTo>
                    <a:pt x="374070" y="374070"/>
                  </a:lnTo>
                  <a:lnTo>
                    <a:pt x="0" y="374070"/>
                  </a:lnTo>
                  <a:close/>
                </a:path>
              </a:pathLst>
            </a:custGeom>
            <a:solidFill>
              <a:srgbClr val="AB302B"/>
            </a:solidFill>
          </p:spPr>
          <p:txBody>
            <a:bodyPr/>
            <a:lstStyle/>
            <a:p>
              <a:endParaRPr lang="ru-RU"/>
            </a:p>
          </p:txBody>
        </p:sp>
        <p:sp>
          <p:nvSpPr>
            <p:cNvPr id="35" name="TextBox 35"/>
            <p:cNvSpPr txBox="1"/>
            <p:nvPr/>
          </p:nvSpPr>
          <p:spPr>
            <a:xfrm>
              <a:off x="0" y="-28575"/>
              <a:ext cx="374070" cy="402645"/>
            </a:xfrm>
            <a:prstGeom prst="rect">
              <a:avLst/>
            </a:prstGeom>
          </p:spPr>
          <p:txBody>
            <a:bodyPr lIns="49412" tIns="49412" rIns="49412" bIns="49412" rtlCol="0" anchor="ctr"/>
            <a:lstStyle/>
            <a:p>
              <a:pPr algn="ctr">
                <a:lnSpc>
                  <a:spcPts val="1634"/>
                </a:lnSpc>
              </a:pPr>
              <a:endParaRPr/>
            </a:p>
          </p:txBody>
        </p:sp>
      </p:grpSp>
      <p:grpSp>
        <p:nvGrpSpPr>
          <p:cNvPr id="36" name="Group 36"/>
          <p:cNvGrpSpPr/>
          <p:nvPr/>
        </p:nvGrpSpPr>
        <p:grpSpPr>
          <a:xfrm>
            <a:off x="6976588" y="2862167"/>
            <a:ext cx="2624162" cy="441854"/>
            <a:chOff x="0" y="0"/>
            <a:chExt cx="940440" cy="158350"/>
          </a:xfrm>
        </p:grpSpPr>
        <p:sp>
          <p:nvSpPr>
            <p:cNvPr id="37" name="Freeform 37"/>
            <p:cNvSpPr/>
            <p:nvPr/>
          </p:nvSpPr>
          <p:spPr>
            <a:xfrm>
              <a:off x="0" y="0"/>
              <a:ext cx="940440" cy="158350"/>
            </a:xfrm>
            <a:custGeom>
              <a:avLst/>
              <a:gdLst/>
              <a:ahLst/>
              <a:cxnLst/>
              <a:rect l="l" t="t" r="r" b="b"/>
              <a:pathLst>
                <a:path w="940440" h="158350">
                  <a:moveTo>
                    <a:pt x="0" y="0"/>
                  </a:moveTo>
                  <a:lnTo>
                    <a:pt x="940440" y="0"/>
                  </a:lnTo>
                  <a:lnTo>
                    <a:pt x="940440" y="158350"/>
                  </a:lnTo>
                  <a:lnTo>
                    <a:pt x="0" y="158350"/>
                  </a:lnTo>
                  <a:close/>
                </a:path>
              </a:pathLst>
            </a:custGeom>
            <a:solidFill>
              <a:srgbClr val="FFFFFF"/>
            </a:solidFill>
          </p:spPr>
          <p:txBody>
            <a:bodyPr/>
            <a:lstStyle/>
            <a:p>
              <a:endParaRPr lang="ru-RU"/>
            </a:p>
          </p:txBody>
        </p:sp>
        <p:sp>
          <p:nvSpPr>
            <p:cNvPr id="38" name="TextBox 38"/>
            <p:cNvSpPr txBox="1"/>
            <p:nvPr/>
          </p:nvSpPr>
          <p:spPr>
            <a:xfrm>
              <a:off x="0" y="-28575"/>
              <a:ext cx="940440" cy="186925"/>
            </a:xfrm>
            <a:prstGeom prst="rect">
              <a:avLst/>
            </a:prstGeom>
          </p:spPr>
          <p:txBody>
            <a:bodyPr lIns="49412" tIns="49412" rIns="49412" bIns="49412" rtlCol="0" anchor="ctr"/>
            <a:lstStyle/>
            <a:p>
              <a:pPr algn="ctr">
                <a:lnSpc>
                  <a:spcPts val="1634"/>
                </a:lnSpc>
              </a:pPr>
              <a:endParaRPr/>
            </a:p>
          </p:txBody>
        </p:sp>
      </p:grpSp>
      <p:sp>
        <p:nvSpPr>
          <p:cNvPr id="39" name="Freeform 39"/>
          <p:cNvSpPr/>
          <p:nvPr/>
        </p:nvSpPr>
        <p:spPr>
          <a:xfrm>
            <a:off x="7140869" y="3817538"/>
            <a:ext cx="314692" cy="314692"/>
          </a:xfrm>
          <a:custGeom>
            <a:avLst/>
            <a:gdLst/>
            <a:ahLst/>
            <a:cxnLst/>
            <a:rect l="l" t="t" r="r" b="b"/>
            <a:pathLst>
              <a:path w="314692" h="314692">
                <a:moveTo>
                  <a:pt x="0" y="0"/>
                </a:moveTo>
                <a:lnTo>
                  <a:pt x="314693" y="0"/>
                </a:lnTo>
                <a:lnTo>
                  <a:pt x="314693" y="314692"/>
                </a:lnTo>
                <a:lnTo>
                  <a:pt x="0" y="31469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ru-RU"/>
          </a:p>
        </p:txBody>
      </p:sp>
      <p:sp>
        <p:nvSpPr>
          <p:cNvPr id="41" name="Freeform 41"/>
          <p:cNvSpPr/>
          <p:nvPr/>
        </p:nvSpPr>
        <p:spPr>
          <a:xfrm>
            <a:off x="7150088" y="4459030"/>
            <a:ext cx="314692" cy="314692"/>
          </a:xfrm>
          <a:custGeom>
            <a:avLst/>
            <a:gdLst/>
            <a:ahLst/>
            <a:cxnLst/>
            <a:rect l="l" t="t" r="r" b="b"/>
            <a:pathLst>
              <a:path w="314692" h="314692">
                <a:moveTo>
                  <a:pt x="0" y="0"/>
                </a:moveTo>
                <a:lnTo>
                  <a:pt x="314693" y="0"/>
                </a:lnTo>
                <a:lnTo>
                  <a:pt x="314693" y="314692"/>
                </a:lnTo>
                <a:lnTo>
                  <a:pt x="0" y="31469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ru-RU"/>
          </a:p>
        </p:txBody>
      </p:sp>
      <p:grpSp>
        <p:nvGrpSpPr>
          <p:cNvPr id="42" name="Group 42"/>
          <p:cNvGrpSpPr/>
          <p:nvPr/>
        </p:nvGrpSpPr>
        <p:grpSpPr>
          <a:xfrm>
            <a:off x="128801" y="4785117"/>
            <a:ext cx="3588349" cy="702051"/>
            <a:chOff x="0" y="0"/>
            <a:chExt cx="1285983" cy="251599"/>
          </a:xfrm>
        </p:grpSpPr>
        <p:sp>
          <p:nvSpPr>
            <p:cNvPr id="43" name="Freeform 43"/>
            <p:cNvSpPr/>
            <p:nvPr/>
          </p:nvSpPr>
          <p:spPr>
            <a:xfrm>
              <a:off x="0" y="0"/>
              <a:ext cx="1285983" cy="251599"/>
            </a:xfrm>
            <a:custGeom>
              <a:avLst/>
              <a:gdLst/>
              <a:ahLst/>
              <a:cxnLst/>
              <a:rect l="l" t="t" r="r" b="b"/>
              <a:pathLst>
                <a:path w="1285983" h="251599">
                  <a:moveTo>
                    <a:pt x="0" y="0"/>
                  </a:moveTo>
                  <a:lnTo>
                    <a:pt x="1285983" y="0"/>
                  </a:lnTo>
                  <a:lnTo>
                    <a:pt x="1285983" y="251599"/>
                  </a:lnTo>
                  <a:lnTo>
                    <a:pt x="0" y="251599"/>
                  </a:lnTo>
                  <a:close/>
                </a:path>
              </a:pathLst>
            </a:custGeom>
            <a:solidFill>
              <a:srgbClr val="FFFFFF"/>
            </a:solidFill>
          </p:spPr>
          <p:txBody>
            <a:bodyPr/>
            <a:lstStyle/>
            <a:p>
              <a:endParaRPr lang="ru-RU"/>
            </a:p>
          </p:txBody>
        </p:sp>
        <p:sp>
          <p:nvSpPr>
            <p:cNvPr id="44" name="TextBox 44"/>
            <p:cNvSpPr txBox="1"/>
            <p:nvPr/>
          </p:nvSpPr>
          <p:spPr>
            <a:xfrm>
              <a:off x="0" y="-28575"/>
              <a:ext cx="1285983" cy="280174"/>
            </a:xfrm>
            <a:prstGeom prst="rect">
              <a:avLst/>
            </a:prstGeom>
          </p:spPr>
          <p:txBody>
            <a:bodyPr lIns="49412" tIns="49412" rIns="49412" bIns="49412" rtlCol="0" anchor="ctr"/>
            <a:lstStyle/>
            <a:p>
              <a:pPr algn="ctr">
                <a:lnSpc>
                  <a:spcPts val="1634"/>
                </a:lnSpc>
              </a:pPr>
              <a:endParaRPr/>
            </a:p>
          </p:txBody>
        </p:sp>
      </p:grpSp>
      <p:grpSp>
        <p:nvGrpSpPr>
          <p:cNvPr id="45" name="Group 45"/>
          <p:cNvGrpSpPr/>
          <p:nvPr/>
        </p:nvGrpSpPr>
        <p:grpSpPr>
          <a:xfrm>
            <a:off x="2965947" y="1621544"/>
            <a:ext cx="442089" cy="442089"/>
            <a:chOff x="0" y="0"/>
            <a:chExt cx="158435" cy="158435"/>
          </a:xfrm>
        </p:grpSpPr>
        <p:sp>
          <p:nvSpPr>
            <p:cNvPr id="46" name="Freeform 46"/>
            <p:cNvSpPr/>
            <p:nvPr/>
          </p:nvSpPr>
          <p:spPr>
            <a:xfrm>
              <a:off x="0" y="0"/>
              <a:ext cx="158435" cy="158435"/>
            </a:xfrm>
            <a:custGeom>
              <a:avLst/>
              <a:gdLst/>
              <a:ahLst/>
              <a:cxnLst/>
              <a:rect l="l" t="t" r="r" b="b"/>
              <a:pathLst>
                <a:path w="158435" h="158435">
                  <a:moveTo>
                    <a:pt x="0" y="0"/>
                  </a:moveTo>
                  <a:lnTo>
                    <a:pt x="158435" y="0"/>
                  </a:lnTo>
                  <a:lnTo>
                    <a:pt x="158435" y="158435"/>
                  </a:lnTo>
                  <a:lnTo>
                    <a:pt x="0" y="158435"/>
                  </a:lnTo>
                  <a:close/>
                </a:path>
              </a:pathLst>
            </a:custGeom>
            <a:solidFill>
              <a:srgbClr val="AB302B"/>
            </a:solidFill>
          </p:spPr>
          <p:txBody>
            <a:bodyPr/>
            <a:lstStyle/>
            <a:p>
              <a:endParaRPr lang="ru-RU"/>
            </a:p>
          </p:txBody>
        </p:sp>
        <p:sp>
          <p:nvSpPr>
            <p:cNvPr id="47" name="TextBox 47"/>
            <p:cNvSpPr txBox="1"/>
            <p:nvPr/>
          </p:nvSpPr>
          <p:spPr>
            <a:xfrm>
              <a:off x="0" y="-28575"/>
              <a:ext cx="158435" cy="187010"/>
            </a:xfrm>
            <a:prstGeom prst="rect">
              <a:avLst/>
            </a:prstGeom>
          </p:spPr>
          <p:txBody>
            <a:bodyPr lIns="49412" tIns="49412" rIns="49412" bIns="49412" rtlCol="0" anchor="ctr"/>
            <a:lstStyle/>
            <a:p>
              <a:pPr algn="ctr">
                <a:lnSpc>
                  <a:spcPts val="1634"/>
                </a:lnSpc>
              </a:pPr>
              <a:endParaRPr/>
            </a:p>
          </p:txBody>
        </p:sp>
      </p:grpSp>
      <p:sp>
        <p:nvSpPr>
          <p:cNvPr id="48" name="Freeform 48"/>
          <p:cNvSpPr/>
          <p:nvPr/>
        </p:nvSpPr>
        <p:spPr>
          <a:xfrm>
            <a:off x="785334" y="5974828"/>
            <a:ext cx="239021" cy="239021"/>
          </a:xfrm>
          <a:custGeom>
            <a:avLst/>
            <a:gdLst/>
            <a:ahLst/>
            <a:cxnLst/>
            <a:rect l="l" t="t" r="r" b="b"/>
            <a:pathLst>
              <a:path w="239021" h="239021">
                <a:moveTo>
                  <a:pt x="0" y="0"/>
                </a:moveTo>
                <a:lnTo>
                  <a:pt x="239022" y="0"/>
                </a:lnTo>
                <a:lnTo>
                  <a:pt x="239022" y="239021"/>
                </a:lnTo>
                <a:lnTo>
                  <a:pt x="0" y="23902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ru-RU"/>
          </a:p>
        </p:txBody>
      </p:sp>
      <p:sp>
        <p:nvSpPr>
          <p:cNvPr id="49" name="Freeform 49"/>
          <p:cNvSpPr/>
          <p:nvPr/>
        </p:nvSpPr>
        <p:spPr>
          <a:xfrm>
            <a:off x="789336" y="6458899"/>
            <a:ext cx="239021" cy="239021"/>
          </a:xfrm>
          <a:custGeom>
            <a:avLst/>
            <a:gdLst/>
            <a:ahLst/>
            <a:cxnLst/>
            <a:rect l="l" t="t" r="r" b="b"/>
            <a:pathLst>
              <a:path w="239021" h="239021">
                <a:moveTo>
                  <a:pt x="0" y="0"/>
                </a:moveTo>
                <a:lnTo>
                  <a:pt x="239022" y="0"/>
                </a:lnTo>
                <a:lnTo>
                  <a:pt x="239022" y="239021"/>
                </a:lnTo>
                <a:lnTo>
                  <a:pt x="0" y="239021"/>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ru-RU"/>
          </a:p>
        </p:txBody>
      </p:sp>
      <p:sp>
        <p:nvSpPr>
          <p:cNvPr id="50" name="Freeform 50"/>
          <p:cNvSpPr/>
          <p:nvPr/>
        </p:nvSpPr>
        <p:spPr>
          <a:xfrm>
            <a:off x="773015" y="7022285"/>
            <a:ext cx="239021" cy="239021"/>
          </a:xfrm>
          <a:custGeom>
            <a:avLst/>
            <a:gdLst/>
            <a:ahLst/>
            <a:cxnLst/>
            <a:rect l="l" t="t" r="r" b="b"/>
            <a:pathLst>
              <a:path w="239021" h="239021">
                <a:moveTo>
                  <a:pt x="0" y="0"/>
                </a:moveTo>
                <a:lnTo>
                  <a:pt x="239022" y="0"/>
                </a:lnTo>
                <a:lnTo>
                  <a:pt x="239022" y="239021"/>
                </a:lnTo>
                <a:lnTo>
                  <a:pt x="0" y="239021"/>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ru-RU"/>
          </a:p>
        </p:txBody>
      </p:sp>
      <p:grpSp>
        <p:nvGrpSpPr>
          <p:cNvPr id="51" name="Group 51"/>
          <p:cNvGrpSpPr/>
          <p:nvPr/>
        </p:nvGrpSpPr>
        <p:grpSpPr>
          <a:xfrm>
            <a:off x="3015100" y="4785117"/>
            <a:ext cx="702051" cy="702051"/>
            <a:chOff x="0" y="0"/>
            <a:chExt cx="251599" cy="251599"/>
          </a:xfrm>
        </p:grpSpPr>
        <p:sp>
          <p:nvSpPr>
            <p:cNvPr id="52" name="Freeform 52"/>
            <p:cNvSpPr/>
            <p:nvPr/>
          </p:nvSpPr>
          <p:spPr>
            <a:xfrm>
              <a:off x="0" y="0"/>
              <a:ext cx="251599" cy="251599"/>
            </a:xfrm>
            <a:custGeom>
              <a:avLst/>
              <a:gdLst/>
              <a:ahLst/>
              <a:cxnLst/>
              <a:rect l="l" t="t" r="r" b="b"/>
              <a:pathLst>
                <a:path w="251599" h="251599">
                  <a:moveTo>
                    <a:pt x="0" y="0"/>
                  </a:moveTo>
                  <a:lnTo>
                    <a:pt x="251599" y="0"/>
                  </a:lnTo>
                  <a:lnTo>
                    <a:pt x="251599" y="251599"/>
                  </a:lnTo>
                  <a:lnTo>
                    <a:pt x="0" y="251599"/>
                  </a:lnTo>
                  <a:close/>
                </a:path>
              </a:pathLst>
            </a:custGeom>
            <a:solidFill>
              <a:srgbClr val="252B3D"/>
            </a:solidFill>
          </p:spPr>
          <p:txBody>
            <a:bodyPr/>
            <a:lstStyle/>
            <a:p>
              <a:endParaRPr lang="ru-RU"/>
            </a:p>
          </p:txBody>
        </p:sp>
        <p:sp>
          <p:nvSpPr>
            <p:cNvPr id="53" name="TextBox 53"/>
            <p:cNvSpPr txBox="1"/>
            <p:nvPr/>
          </p:nvSpPr>
          <p:spPr>
            <a:xfrm>
              <a:off x="0" y="-28575"/>
              <a:ext cx="251599" cy="280174"/>
            </a:xfrm>
            <a:prstGeom prst="rect">
              <a:avLst/>
            </a:prstGeom>
          </p:spPr>
          <p:txBody>
            <a:bodyPr lIns="49412" tIns="49412" rIns="49412" bIns="49412" rtlCol="0" anchor="ctr"/>
            <a:lstStyle/>
            <a:p>
              <a:pPr algn="ctr">
                <a:lnSpc>
                  <a:spcPts val="1634"/>
                </a:lnSpc>
              </a:pPr>
              <a:endParaRPr/>
            </a:p>
          </p:txBody>
        </p:sp>
      </p:grpSp>
      <p:grpSp>
        <p:nvGrpSpPr>
          <p:cNvPr id="54" name="Group 54"/>
          <p:cNvGrpSpPr/>
          <p:nvPr/>
        </p:nvGrpSpPr>
        <p:grpSpPr>
          <a:xfrm>
            <a:off x="184410" y="-245705"/>
            <a:ext cx="871005" cy="871005"/>
            <a:chOff x="0" y="0"/>
            <a:chExt cx="312149" cy="312149"/>
          </a:xfrm>
        </p:grpSpPr>
        <p:sp>
          <p:nvSpPr>
            <p:cNvPr id="55" name="Freeform 55"/>
            <p:cNvSpPr/>
            <p:nvPr/>
          </p:nvSpPr>
          <p:spPr>
            <a:xfrm>
              <a:off x="0" y="0"/>
              <a:ext cx="312149" cy="312149"/>
            </a:xfrm>
            <a:custGeom>
              <a:avLst/>
              <a:gdLst/>
              <a:ahLst/>
              <a:cxnLst/>
              <a:rect l="l" t="t" r="r" b="b"/>
              <a:pathLst>
                <a:path w="312149" h="312149">
                  <a:moveTo>
                    <a:pt x="0" y="0"/>
                  </a:moveTo>
                  <a:lnTo>
                    <a:pt x="312149" y="0"/>
                  </a:lnTo>
                  <a:lnTo>
                    <a:pt x="312149" y="312149"/>
                  </a:lnTo>
                  <a:lnTo>
                    <a:pt x="0" y="312149"/>
                  </a:lnTo>
                  <a:close/>
                </a:path>
              </a:pathLst>
            </a:custGeom>
            <a:solidFill>
              <a:srgbClr val="252B3D"/>
            </a:solidFill>
          </p:spPr>
          <p:txBody>
            <a:bodyPr/>
            <a:lstStyle/>
            <a:p>
              <a:endParaRPr lang="ru-RU"/>
            </a:p>
          </p:txBody>
        </p:sp>
        <p:sp>
          <p:nvSpPr>
            <p:cNvPr id="56" name="TextBox 56"/>
            <p:cNvSpPr txBox="1"/>
            <p:nvPr/>
          </p:nvSpPr>
          <p:spPr>
            <a:xfrm>
              <a:off x="0" y="-28575"/>
              <a:ext cx="312149" cy="340724"/>
            </a:xfrm>
            <a:prstGeom prst="rect">
              <a:avLst/>
            </a:prstGeom>
          </p:spPr>
          <p:txBody>
            <a:bodyPr lIns="49412" tIns="49412" rIns="49412" bIns="49412" rtlCol="0" anchor="ctr"/>
            <a:lstStyle/>
            <a:p>
              <a:pPr algn="ctr">
                <a:lnSpc>
                  <a:spcPts val="1634"/>
                </a:lnSpc>
              </a:pPr>
              <a:endParaRPr/>
            </a:p>
          </p:txBody>
        </p:sp>
      </p:grpSp>
      <p:grpSp>
        <p:nvGrpSpPr>
          <p:cNvPr id="57" name="Group 57"/>
          <p:cNvGrpSpPr/>
          <p:nvPr/>
        </p:nvGrpSpPr>
        <p:grpSpPr>
          <a:xfrm>
            <a:off x="1041848" y="625300"/>
            <a:ext cx="434764" cy="434764"/>
            <a:chOff x="0" y="0"/>
            <a:chExt cx="155810" cy="155810"/>
          </a:xfrm>
        </p:grpSpPr>
        <p:sp>
          <p:nvSpPr>
            <p:cNvPr id="58" name="Freeform 58"/>
            <p:cNvSpPr/>
            <p:nvPr/>
          </p:nvSpPr>
          <p:spPr>
            <a:xfrm>
              <a:off x="0" y="0"/>
              <a:ext cx="155810" cy="155810"/>
            </a:xfrm>
            <a:custGeom>
              <a:avLst/>
              <a:gdLst/>
              <a:ahLst/>
              <a:cxnLst/>
              <a:rect l="l" t="t" r="r" b="b"/>
              <a:pathLst>
                <a:path w="155810" h="155810">
                  <a:moveTo>
                    <a:pt x="0" y="0"/>
                  </a:moveTo>
                  <a:lnTo>
                    <a:pt x="155810" y="0"/>
                  </a:lnTo>
                  <a:lnTo>
                    <a:pt x="155810" y="155810"/>
                  </a:lnTo>
                  <a:lnTo>
                    <a:pt x="0" y="155810"/>
                  </a:lnTo>
                  <a:close/>
                </a:path>
              </a:pathLst>
            </a:custGeom>
            <a:solidFill>
              <a:srgbClr val="AB302B"/>
            </a:solidFill>
          </p:spPr>
          <p:txBody>
            <a:bodyPr/>
            <a:lstStyle/>
            <a:p>
              <a:endParaRPr lang="ru-RU"/>
            </a:p>
          </p:txBody>
        </p:sp>
        <p:sp>
          <p:nvSpPr>
            <p:cNvPr id="59" name="TextBox 59"/>
            <p:cNvSpPr txBox="1"/>
            <p:nvPr/>
          </p:nvSpPr>
          <p:spPr>
            <a:xfrm>
              <a:off x="0" y="-28575"/>
              <a:ext cx="155810" cy="184385"/>
            </a:xfrm>
            <a:prstGeom prst="rect">
              <a:avLst/>
            </a:prstGeom>
          </p:spPr>
          <p:txBody>
            <a:bodyPr lIns="49412" tIns="49412" rIns="49412" bIns="49412" rtlCol="0" anchor="ctr"/>
            <a:lstStyle/>
            <a:p>
              <a:pPr algn="ctr">
                <a:lnSpc>
                  <a:spcPts val="1634"/>
                </a:lnSpc>
              </a:pPr>
              <a:endParaRPr/>
            </a:p>
          </p:txBody>
        </p:sp>
      </p:grpSp>
      <p:grpSp>
        <p:nvGrpSpPr>
          <p:cNvPr id="60" name="Group 60"/>
          <p:cNvGrpSpPr/>
          <p:nvPr/>
        </p:nvGrpSpPr>
        <p:grpSpPr>
          <a:xfrm>
            <a:off x="6753805" y="6786040"/>
            <a:ext cx="442089" cy="442089"/>
            <a:chOff x="0" y="0"/>
            <a:chExt cx="158435" cy="158435"/>
          </a:xfrm>
        </p:grpSpPr>
        <p:sp>
          <p:nvSpPr>
            <p:cNvPr id="61" name="Freeform 61"/>
            <p:cNvSpPr/>
            <p:nvPr/>
          </p:nvSpPr>
          <p:spPr>
            <a:xfrm>
              <a:off x="0" y="0"/>
              <a:ext cx="158435" cy="158435"/>
            </a:xfrm>
            <a:custGeom>
              <a:avLst/>
              <a:gdLst/>
              <a:ahLst/>
              <a:cxnLst/>
              <a:rect l="l" t="t" r="r" b="b"/>
              <a:pathLst>
                <a:path w="158435" h="158435">
                  <a:moveTo>
                    <a:pt x="0" y="0"/>
                  </a:moveTo>
                  <a:lnTo>
                    <a:pt x="158435" y="0"/>
                  </a:lnTo>
                  <a:lnTo>
                    <a:pt x="158435" y="158435"/>
                  </a:lnTo>
                  <a:lnTo>
                    <a:pt x="0" y="158435"/>
                  </a:lnTo>
                  <a:close/>
                </a:path>
              </a:pathLst>
            </a:custGeom>
            <a:solidFill>
              <a:srgbClr val="AB302B"/>
            </a:solidFill>
          </p:spPr>
          <p:txBody>
            <a:bodyPr/>
            <a:lstStyle/>
            <a:p>
              <a:endParaRPr lang="ru-RU"/>
            </a:p>
          </p:txBody>
        </p:sp>
        <p:sp>
          <p:nvSpPr>
            <p:cNvPr id="62" name="TextBox 62"/>
            <p:cNvSpPr txBox="1"/>
            <p:nvPr/>
          </p:nvSpPr>
          <p:spPr>
            <a:xfrm>
              <a:off x="0" y="-28575"/>
              <a:ext cx="158435" cy="187010"/>
            </a:xfrm>
            <a:prstGeom prst="rect">
              <a:avLst/>
            </a:prstGeom>
          </p:spPr>
          <p:txBody>
            <a:bodyPr lIns="49412" tIns="49412" rIns="49412" bIns="49412" rtlCol="0" anchor="ctr"/>
            <a:lstStyle/>
            <a:p>
              <a:pPr algn="ctr">
                <a:lnSpc>
                  <a:spcPts val="1634"/>
                </a:lnSpc>
              </a:pPr>
              <a:endParaRPr/>
            </a:p>
          </p:txBody>
        </p:sp>
      </p:grpSp>
      <p:sp>
        <p:nvSpPr>
          <p:cNvPr id="64" name="TextBox 64"/>
          <p:cNvSpPr txBox="1"/>
          <p:nvPr/>
        </p:nvSpPr>
        <p:spPr>
          <a:xfrm>
            <a:off x="4111043" y="3284871"/>
            <a:ext cx="2306940" cy="1815882"/>
          </a:xfrm>
          <a:prstGeom prst="rect">
            <a:avLst/>
          </a:prstGeom>
        </p:spPr>
        <p:txBody>
          <a:bodyPr wrap="square" lIns="0" tIns="0" rIns="0" bIns="0" rtlCol="0" anchor="t">
            <a:spAutoFit/>
          </a:bodyPr>
          <a:lstStyle/>
          <a:p>
            <a:r>
              <a:rPr lang="en-US" sz="2800" b="1" dirty="0">
                <a:solidFill>
                  <a:schemeClr val="bg1"/>
                </a:solidFill>
              </a:rPr>
              <a:t>We Teach:</a:t>
            </a:r>
          </a:p>
          <a:p>
            <a:pPr marL="285750" indent="-285750">
              <a:buFont typeface="Arial" panose="020B0604020202020204" pitchFamily="34" charset="0"/>
              <a:buChar char="•"/>
            </a:pPr>
            <a:r>
              <a:rPr lang="en-US" b="1" dirty="0">
                <a:solidFill>
                  <a:schemeClr val="bg1"/>
                </a:solidFill>
              </a:rPr>
              <a:t>English</a:t>
            </a:r>
            <a:endParaRPr lang="ru-RU" b="1" dirty="0">
              <a:solidFill>
                <a:schemeClr val="bg1"/>
              </a:solidFill>
            </a:endParaRPr>
          </a:p>
          <a:p>
            <a:pPr marL="285750" indent="-285750">
              <a:buFont typeface="Arial" panose="020B0604020202020204" pitchFamily="34" charset="0"/>
              <a:buChar char="•"/>
            </a:pPr>
            <a:r>
              <a:rPr lang="en-US" b="1" dirty="0" err="1">
                <a:solidFill>
                  <a:schemeClr val="bg1"/>
                </a:solidFill>
              </a:rPr>
              <a:t>Maths</a:t>
            </a:r>
            <a:endParaRPr lang="ru-RU" b="1" dirty="0">
              <a:solidFill>
                <a:schemeClr val="bg1"/>
              </a:solidFill>
            </a:endParaRPr>
          </a:p>
          <a:p>
            <a:pPr marL="285750" indent="-285750">
              <a:buFont typeface="Arial" panose="020B0604020202020204" pitchFamily="34" charset="0"/>
              <a:buChar char="•"/>
            </a:pPr>
            <a:r>
              <a:rPr lang="en-US" b="1" dirty="0">
                <a:solidFill>
                  <a:schemeClr val="bg1"/>
                </a:solidFill>
              </a:rPr>
              <a:t>Science</a:t>
            </a:r>
            <a:endParaRPr lang="ru-RU" b="1" dirty="0">
              <a:solidFill>
                <a:schemeClr val="bg1"/>
              </a:solidFill>
            </a:endParaRPr>
          </a:p>
          <a:p>
            <a:pPr marL="285750" indent="-285750">
              <a:buFont typeface="Arial" panose="020B0604020202020204" pitchFamily="34" charset="0"/>
              <a:buChar char="•"/>
            </a:pPr>
            <a:r>
              <a:rPr lang="en-US" b="1" dirty="0">
                <a:solidFill>
                  <a:schemeClr val="bg1"/>
                </a:solidFill>
              </a:rPr>
              <a:t>Business Studies</a:t>
            </a:r>
            <a:endParaRPr lang="ru-RU" b="1" dirty="0">
              <a:solidFill>
                <a:schemeClr val="bg1"/>
              </a:solidFill>
            </a:endParaRPr>
          </a:p>
          <a:p>
            <a:pPr marL="285750" indent="-285750">
              <a:buFont typeface="Arial" panose="020B0604020202020204" pitchFamily="34" charset="0"/>
              <a:buChar char="•"/>
            </a:pPr>
            <a:r>
              <a:rPr lang="en-US" b="1" dirty="0">
                <a:solidFill>
                  <a:schemeClr val="bg1"/>
                </a:solidFill>
              </a:rPr>
              <a:t>Digital Skills</a:t>
            </a:r>
            <a:endParaRPr lang="ru-RU" b="1" dirty="0">
              <a:solidFill>
                <a:schemeClr val="bg1"/>
              </a:solidFill>
            </a:endParaRPr>
          </a:p>
        </p:txBody>
      </p:sp>
      <p:sp>
        <p:nvSpPr>
          <p:cNvPr id="66" name="TextBox 66"/>
          <p:cNvSpPr txBox="1"/>
          <p:nvPr/>
        </p:nvSpPr>
        <p:spPr>
          <a:xfrm>
            <a:off x="3826609" y="808571"/>
            <a:ext cx="3149979" cy="2031325"/>
          </a:xfrm>
          <a:prstGeom prst="rect">
            <a:avLst/>
          </a:prstGeom>
        </p:spPr>
        <p:txBody>
          <a:bodyPr wrap="square" lIns="0" tIns="0" rIns="0" bIns="0" rtlCol="0" anchor="t">
            <a:spAutoFit/>
          </a:bodyPr>
          <a:lstStyle/>
          <a:p>
            <a:r>
              <a:rPr lang="en-US" sz="3600" b="1" dirty="0">
                <a:solidFill>
                  <a:schemeClr val="bg1"/>
                </a:solidFill>
              </a:rPr>
              <a:t>Welcome to the </a:t>
            </a:r>
          </a:p>
          <a:p>
            <a:pPr algn="ctr"/>
            <a:r>
              <a:rPr lang="en-US" sz="4800" b="1" dirty="0">
                <a:solidFill>
                  <a:schemeClr val="bg1"/>
                </a:solidFill>
              </a:rPr>
              <a:t>Study Space Tutoring</a:t>
            </a:r>
            <a:r>
              <a:rPr lang="en-US" sz="3600" b="1" dirty="0">
                <a:solidFill>
                  <a:schemeClr val="bg1"/>
                </a:solidFill>
              </a:rPr>
              <a:t> </a:t>
            </a:r>
            <a:endParaRPr lang="en-US" sz="3600" b="1" dirty="0">
              <a:solidFill>
                <a:schemeClr val="bg1"/>
              </a:solidFill>
              <a:latin typeface="DM Sans"/>
              <a:ea typeface="DM Sans"/>
              <a:cs typeface="DM Sans"/>
              <a:sym typeface="DM Sans"/>
            </a:endParaRPr>
          </a:p>
        </p:txBody>
      </p:sp>
      <p:sp>
        <p:nvSpPr>
          <p:cNvPr id="68" name="TextBox 68"/>
          <p:cNvSpPr txBox="1"/>
          <p:nvPr/>
        </p:nvSpPr>
        <p:spPr>
          <a:xfrm>
            <a:off x="7723262" y="3861050"/>
            <a:ext cx="1831806" cy="202751"/>
          </a:xfrm>
          <a:prstGeom prst="rect">
            <a:avLst/>
          </a:prstGeom>
        </p:spPr>
        <p:txBody>
          <a:bodyPr lIns="0" tIns="0" rIns="0" bIns="0" rtlCol="0" anchor="t">
            <a:spAutoFit/>
          </a:bodyPr>
          <a:lstStyle/>
          <a:p>
            <a:pPr algn="l">
              <a:lnSpc>
                <a:spcPts val="1634"/>
              </a:lnSpc>
            </a:pPr>
            <a:r>
              <a:rPr lang="en-US" sz="1167" dirty="0">
                <a:solidFill>
                  <a:srgbClr val="FFFFFF"/>
                </a:solidFill>
                <a:latin typeface="Montserrat"/>
                <a:ea typeface="Montserrat"/>
                <a:cs typeface="Montserrat"/>
                <a:sym typeface="Montserrat"/>
              </a:rPr>
              <a:t>Saturday, July 15, 2027</a:t>
            </a:r>
          </a:p>
        </p:txBody>
      </p:sp>
      <p:sp>
        <p:nvSpPr>
          <p:cNvPr id="69" name="TextBox 69"/>
          <p:cNvSpPr txBox="1"/>
          <p:nvPr/>
        </p:nvSpPr>
        <p:spPr>
          <a:xfrm>
            <a:off x="1168396" y="5974828"/>
            <a:ext cx="1963739" cy="190886"/>
          </a:xfrm>
          <a:prstGeom prst="rect">
            <a:avLst/>
          </a:prstGeom>
        </p:spPr>
        <p:txBody>
          <a:bodyPr lIns="0" tIns="0" rIns="0" bIns="0" rtlCol="0" anchor="t">
            <a:spAutoFit/>
          </a:bodyPr>
          <a:lstStyle/>
          <a:p>
            <a:pPr algn="just">
              <a:lnSpc>
                <a:spcPts val="1634"/>
              </a:lnSpc>
            </a:pPr>
            <a:r>
              <a:rPr lang="en-US" sz="1167" dirty="0">
                <a:solidFill>
                  <a:srgbClr val="FFFFFF"/>
                </a:solidFill>
                <a:latin typeface="Montserrat"/>
                <a:ea typeface="Montserrat"/>
                <a:cs typeface="Montserrat"/>
                <a:sym typeface="Montserrat"/>
              </a:rPr>
              <a:t>07400 123456</a:t>
            </a:r>
          </a:p>
        </p:txBody>
      </p:sp>
      <p:sp>
        <p:nvSpPr>
          <p:cNvPr id="70" name="TextBox 70"/>
          <p:cNvSpPr txBox="1"/>
          <p:nvPr/>
        </p:nvSpPr>
        <p:spPr>
          <a:xfrm>
            <a:off x="802826" y="4898282"/>
            <a:ext cx="2045509" cy="412531"/>
          </a:xfrm>
          <a:prstGeom prst="rect">
            <a:avLst/>
          </a:prstGeom>
        </p:spPr>
        <p:txBody>
          <a:bodyPr lIns="0" tIns="0" rIns="0" bIns="0" rtlCol="0" anchor="t">
            <a:spAutoFit/>
          </a:bodyPr>
          <a:lstStyle/>
          <a:p>
            <a:pPr algn="just">
              <a:lnSpc>
                <a:spcPts val="3377"/>
              </a:lnSpc>
            </a:pPr>
            <a:r>
              <a:rPr lang="en-US" sz="2412">
                <a:solidFill>
                  <a:srgbClr val="252B3D"/>
                </a:solidFill>
                <a:latin typeface="DM Sans"/>
                <a:ea typeface="DM Sans"/>
                <a:cs typeface="DM Sans"/>
                <a:sym typeface="DM Sans"/>
              </a:rPr>
              <a:t>Contact Us:</a:t>
            </a:r>
          </a:p>
        </p:txBody>
      </p:sp>
      <p:sp>
        <p:nvSpPr>
          <p:cNvPr id="71" name="TextBox 71"/>
          <p:cNvSpPr txBox="1"/>
          <p:nvPr/>
        </p:nvSpPr>
        <p:spPr>
          <a:xfrm>
            <a:off x="7744318" y="4401365"/>
            <a:ext cx="1831806" cy="565283"/>
          </a:xfrm>
          <a:prstGeom prst="rect">
            <a:avLst/>
          </a:prstGeom>
        </p:spPr>
        <p:txBody>
          <a:bodyPr lIns="0" tIns="0" rIns="0" bIns="0" rtlCol="0" anchor="t">
            <a:spAutoFit/>
          </a:bodyPr>
          <a:lstStyle/>
          <a:p>
            <a:pPr algn="l">
              <a:lnSpc>
                <a:spcPts val="1634"/>
              </a:lnSpc>
            </a:pPr>
            <a:r>
              <a:rPr lang="en-US" sz="1170" dirty="0">
                <a:solidFill>
                  <a:srgbClr val="FFFFFF"/>
                </a:solidFill>
                <a:latin typeface="Montserrat" panose="020B0604020202020204" charset="-52"/>
                <a:ea typeface="Montserrat"/>
                <a:cs typeface="Montserrat"/>
                <a:sym typeface="Montserrat"/>
              </a:rPr>
              <a:t>Mon-Fr: 09.00-18.00</a:t>
            </a:r>
          </a:p>
          <a:p>
            <a:r>
              <a:rPr lang="en-US" sz="1170" dirty="0">
                <a:solidFill>
                  <a:schemeClr val="bg1"/>
                </a:solidFill>
                <a:latin typeface="Montserrat" panose="020B0604020202020204" charset="-52"/>
              </a:rPr>
              <a:t>Saturday: 10:0014:00</a:t>
            </a:r>
            <a:endParaRPr lang="ru-RU" sz="1170" dirty="0">
              <a:solidFill>
                <a:schemeClr val="bg1"/>
              </a:solidFill>
              <a:latin typeface="Montserrat" panose="020B0604020202020204" charset="-52"/>
            </a:endParaRPr>
          </a:p>
          <a:p>
            <a:r>
              <a:rPr lang="en-US" sz="1170" dirty="0">
                <a:solidFill>
                  <a:schemeClr val="bg1"/>
                </a:solidFill>
                <a:latin typeface="Montserrat" panose="020B0604020202020204" charset="-52"/>
              </a:rPr>
              <a:t>Sunday: Closed</a:t>
            </a:r>
            <a:endParaRPr lang="en-US" sz="1170" dirty="0">
              <a:solidFill>
                <a:schemeClr val="bg1"/>
              </a:solidFill>
              <a:latin typeface="Montserrat" panose="020B0604020202020204" charset="-52"/>
              <a:ea typeface="Montserrat"/>
              <a:cs typeface="Montserrat"/>
              <a:sym typeface="Montserrat"/>
            </a:endParaRPr>
          </a:p>
        </p:txBody>
      </p:sp>
      <p:sp>
        <p:nvSpPr>
          <p:cNvPr id="72" name="TextBox 72"/>
          <p:cNvSpPr txBox="1"/>
          <p:nvPr/>
        </p:nvSpPr>
        <p:spPr>
          <a:xfrm>
            <a:off x="1183294" y="6966773"/>
            <a:ext cx="1831806" cy="410369"/>
          </a:xfrm>
          <a:prstGeom prst="rect">
            <a:avLst/>
          </a:prstGeom>
        </p:spPr>
        <p:txBody>
          <a:bodyPr lIns="0" tIns="0" rIns="0" bIns="0" rtlCol="0" anchor="t">
            <a:spAutoFit/>
          </a:bodyPr>
          <a:lstStyle/>
          <a:p>
            <a:pPr algn="l">
              <a:lnSpc>
                <a:spcPts val="1634"/>
              </a:lnSpc>
            </a:pPr>
            <a:r>
              <a:rPr lang="en-US" sz="1167" dirty="0">
                <a:solidFill>
                  <a:srgbClr val="FFFFFF"/>
                </a:solidFill>
                <a:latin typeface="Montserrat"/>
                <a:ea typeface="Montserrat"/>
                <a:cs typeface="Montserrat"/>
                <a:sym typeface="Montserrat"/>
              </a:rPr>
              <a:t>12 River Street, City Centre</a:t>
            </a:r>
          </a:p>
        </p:txBody>
      </p:sp>
      <p:sp>
        <p:nvSpPr>
          <p:cNvPr id="73" name="TextBox 73"/>
          <p:cNvSpPr txBox="1"/>
          <p:nvPr/>
        </p:nvSpPr>
        <p:spPr>
          <a:xfrm>
            <a:off x="1183294" y="6383655"/>
            <a:ext cx="1963739" cy="396070"/>
          </a:xfrm>
          <a:prstGeom prst="rect">
            <a:avLst/>
          </a:prstGeom>
        </p:spPr>
        <p:txBody>
          <a:bodyPr lIns="0" tIns="0" rIns="0" bIns="0" rtlCol="0" anchor="t">
            <a:spAutoFit/>
          </a:bodyPr>
          <a:lstStyle/>
          <a:p>
            <a:pPr algn="just">
              <a:lnSpc>
                <a:spcPts val="1634"/>
              </a:lnSpc>
            </a:pPr>
            <a:r>
              <a:rPr lang="en-US" sz="1167" dirty="0">
                <a:solidFill>
                  <a:srgbClr val="FFFFFF"/>
                </a:solidFill>
                <a:latin typeface="Montserrat"/>
                <a:ea typeface="Montserrat"/>
                <a:cs typeface="Montserrat"/>
                <a:sym typeface="Montserrat"/>
              </a:rPr>
              <a:t>E-mail: hello@studyspace.co.uk</a:t>
            </a:r>
          </a:p>
        </p:txBody>
      </p:sp>
      <p:sp>
        <p:nvSpPr>
          <p:cNvPr id="75" name="TextBox 75"/>
          <p:cNvSpPr txBox="1"/>
          <p:nvPr/>
        </p:nvSpPr>
        <p:spPr>
          <a:xfrm>
            <a:off x="7744318" y="2984985"/>
            <a:ext cx="1456902" cy="184346"/>
          </a:xfrm>
          <a:prstGeom prst="rect">
            <a:avLst/>
          </a:prstGeom>
        </p:spPr>
        <p:txBody>
          <a:bodyPr lIns="0" tIns="0" rIns="0" bIns="0" rtlCol="0" anchor="t">
            <a:spAutoFit/>
          </a:bodyPr>
          <a:lstStyle/>
          <a:p>
            <a:pPr>
              <a:lnSpc>
                <a:spcPts val="1497"/>
              </a:lnSpc>
            </a:pPr>
            <a:r>
              <a:rPr lang="en-US" sz="1200" b="1" dirty="0"/>
              <a:t>Study Space Tutoring </a:t>
            </a:r>
            <a:endParaRPr lang="en-US" sz="1200" b="1" dirty="0">
              <a:solidFill>
                <a:srgbClr val="252B3D"/>
              </a:solidFill>
              <a:latin typeface="Montserrat"/>
              <a:ea typeface="Montserrat"/>
              <a:cs typeface="Montserrat"/>
              <a:sym typeface="Montserrat"/>
            </a:endParaRPr>
          </a:p>
        </p:txBody>
      </p:sp>
      <p:grpSp>
        <p:nvGrpSpPr>
          <p:cNvPr id="76" name="Group 76"/>
          <p:cNvGrpSpPr/>
          <p:nvPr/>
        </p:nvGrpSpPr>
        <p:grpSpPr>
          <a:xfrm>
            <a:off x="9890244" y="6538634"/>
            <a:ext cx="242519" cy="242519"/>
            <a:chOff x="0" y="0"/>
            <a:chExt cx="86913" cy="86913"/>
          </a:xfrm>
        </p:grpSpPr>
        <p:sp>
          <p:nvSpPr>
            <p:cNvPr id="77" name="Freeform 77"/>
            <p:cNvSpPr/>
            <p:nvPr/>
          </p:nvSpPr>
          <p:spPr>
            <a:xfrm>
              <a:off x="0" y="0"/>
              <a:ext cx="86913" cy="86913"/>
            </a:xfrm>
            <a:custGeom>
              <a:avLst/>
              <a:gdLst/>
              <a:ahLst/>
              <a:cxnLst/>
              <a:rect l="l" t="t" r="r" b="b"/>
              <a:pathLst>
                <a:path w="86913" h="86913">
                  <a:moveTo>
                    <a:pt x="0" y="0"/>
                  </a:moveTo>
                  <a:lnTo>
                    <a:pt x="86913" y="0"/>
                  </a:lnTo>
                  <a:lnTo>
                    <a:pt x="86913" y="86913"/>
                  </a:lnTo>
                  <a:lnTo>
                    <a:pt x="0" y="86913"/>
                  </a:lnTo>
                  <a:close/>
                </a:path>
              </a:pathLst>
            </a:custGeom>
            <a:solidFill>
              <a:srgbClr val="AB302B"/>
            </a:solidFill>
          </p:spPr>
          <p:txBody>
            <a:bodyPr/>
            <a:lstStyle/>
            <a:p>
              <a:endParaRPr lang="ru-RU"/>
            </a:p>
          </p:txBody>
        </p:sp>
        <p:sp>
          <p:nvSpPr>
            <p:cNvPr id="78" name="TextBox 78"/>
            <p:cNvSpPr txBox="1"/>
            <p:nvPr/>
          </p:nvSpPr>
          <p:spPr>
            <a:xfrm>
              <a:off x="0" y="-28575"/>
              <a:ext cx="86913" cy="115488"/>
            </a:xfrm>
            <a:prstGeom prst="rect">
              <a:avLst/>
            </a:prstGeom>
          </p:spPr>
          <p:txBody>
            <a:bodyPr lIns="49412" tIns="49412" rIns="49412" bIns="49412" rtlCol="0" anchor="ctr"/>
            <a:lstStyle/>
            <a:p>
              <a:pPr algn="ctr">
                <a:lnSpc>
                  <a:spcPts val="1634"/>
                </a:lnSpc>
              </a:pPr>
              <a:endParaRPr/>
            </a:p>
          </p:txBody>
        </p:sp>
      </p:grpSp>
      <p:grpSp>
        <p:nvGrpSpPr>
          <p:cNvPr id="79" name="Group 18"/>
          <p:cNvGrpSpPr/>
          <p:nvPr/>
        </p:nvGrpSpPr>
        <p:grpSpPr>
          <a:xfrm>
            <a:off x="-4949" y="2356248"/>
            <a:ext cx="3739761" cy="2526907"/>
            <a:chOff x="0" y="0"/>
            <a:chExt cx="1340246" cy="821076"/>
          </a:xfrm>
        </p:grpSpPr>
        <p:sp>
          <p:nvSpPr>
            <p:cNvPr id="80" name="Freeform 19"/>
            <p:cNvSpPr/>
            <p:nvPr/>
          </p:nvSpPr>
          <p:spPr>
            <a:xfrm>
              <a:off x="0" y="0"/>
              <a:ext cx="1340246" cy="821076"/>
            </a:xfrm>
            <a:custGeom>
              <a:avLst/>
              <a:gdLst/>
              <a:ahLst/>
              <a:cxnLst/>
              <a:rect l="l" t="t" r="r" b="b"/>
              <a:pathLst>
                <a:path w="1340246" h="821076">
                  <a:moveTo>
                    <a:pt x="0" y="0"/>
                  </a:moveTo>
                  <a:lnTo>
                    <a:pt x="1340246" y="0"/>
                  </a:lnTo>
                  <a:lnTo>
                    <a:pt x="1340246" y="821076"/>
                  </a:lnTo>
                  <a:lnTo>
                    <a:pt x="0" y="821076"/>
                  </a:lnTo>
                  <a:close/>
                </a:path>
              </a:pathLst>
            </a:custGeom>
            <a:solidFill>
              <a:srgbClr val="AB302B"/>
            </a:solidFill>
          </p:spPr>
          <p:txBody>
            <a:bodyPr/>
            <a:lstStyle/>
            <a:p>
              <a:endParaRPr lang="ru-RU"/>
            </a:p>
          </p:txBody>
        </p:sp>
        <p:sp>
          <p:nvSpPr>
            <p:cNvPr id="81" name="TextBox 20"/>
            <p:cNvSpPr txBox="1"/>
            <p:nvPr/>
          </p:nvSpPr>
          <p:spPr>
            <a:xfrm>
              <a:off x="0" y="-28575"/>
              <a:ext cx="1340246" cy="849651"/>
            </a:xfrm>
            <a:prstGeom prst="rect">
              <a:avLst/>
            </a:prstGeom>
          </p:spPr>
          <p:txBody>
            <a:bodyPr lIns="49412" tIns="49412" rIns="49412" bIns="49412" rtlCol="0" anchor="ctr"/>
            <a:lstStyle/>
            <a:p>
              <a:pPr algn="ctr">
                <a:lnSpc>
                  <a:spcPts val="1660"/>
                </a:lnSpc>
              </a:pPr>
              <a:endParaRPr/>
            </a:p>
          </p:txBody>
        </p:sp>
      </p:grpSp>
      <p:sp>
        <p:nvSpPr>
          <p:cNvPr id="88" name="TextBox 73"/>
          <p:cNvSpPr txBox="1"/>
          <p:nvPr/>
        </p:nvSpPr>
        <p:spPr>
          <a:xfrm>
            <a:off x="709407" y="2986496"/>
            <a:ext cx="2413857" cy="553998"/>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US" dirty="0">
                <a:solidFill>
                  <a:schemeClr val="bg1"/>
                </a:solidFill>
              </a:rPr>
              <a:t>One-to-one tutoring: £18 per hour</a:t>
            </a:r>
            <a:endParaRPr lang="ru-RU" dirty="0">
              <a:solidFill>
                <a:schemeClr val="bg1"/>
              </a:solidFill>
            </a:endParaRPr>
          </a:p>
        </p:txBody>
      </p:sp>
      <p:sp>
        <p:nvSpPr>
          <p:cNvPr id="89" name="TextBox 73"/>
          <p:cNvSpPr txBox="1"/>
          <p:nvPr/>
        </p:nvSpPr>
        <p:spPr>
          <a:xfrm>
            <a:off x="698251" y="3697885"/>
            <a:ext cx="2780127" cy="553998"/>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US" dirty="0">
                <a:solidFill>
                  <a:schemeClr val="bg1"/>
                </a:solidFill>
              </a:rPr>
              <a:t>Group sessions: £10 per hour</a:t>
            </a:r>
            <a:endParaRPr lang="ru-RU" dirty="0">
              <a:solidFill>
                <a:schemeClr val="bg1"/>
              </a:solidFill>
            </a:endParaRPr>
          </a:p>
        </p:txBody>
      </p:sp>
      <p:sp>
        <p:nvSpPr>
          <p:cNvPr id="90" name="TextBox 73"/>
          <p:cNvSpPr txBox="1"/>
          <p:nvPr/>
        </p:nvSpPr>
        <p:spPr>
          <a:xfrm>
            <a:off x="698251" y="4295974"/>
            <a:ext cx="2780127" cy="369332"/>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US" sz="2400" b="1" dirty="0">
                <a:solidFill>
                  <a:schemeClr val="bg1"/>
                </a:solidFill>
              </a:rPr>
              <a:t>First session is free!</a:t>
            </a:r>
            <a:endParaRPr lang="ru-RU" sz="2400" b="1" dirty="0">
              <a:solidFill>
                <a:schemeClr val="bg1"/>
              </a:solidFill>
            </a:endParaRPr>
          </a:p>
        </p:txBody>
      </p:sp>
      <p:sp>
        <p:nvSpPr>
          <p:cNvPr id="91" name="TextBox 64"/>
          <p:cNvSpPr txBox="1"/>
          <p:nvPr/>
        </p:nvSpPr>
        <p:spPr>
          <a:xfrm>
            <a:off x="7453434" y="5520312"/>
            <a:ext cx="2306940" cy="1723549"/>
          </a:xfrm>
          <a:prstGeom prst="rect">
            <a:avLst/>
          </a:prstGeom>
        </p:spPr>
        <p:txBody>
          <a:bodyPr wrap="square" lIns="0" tIns="0" rIns="0" bIns="0" rtlCol="0" anchor="t">
            <a:spAutoFit/>
          </a:bodyPr>
          <a:lstStyle/>
          <a:p>
            <a:r>
              <a:rPr lang="en-US" sz="1600" b="1" dirty="0"/>
              <a:t>What Makes Us Different</a:t>
            </a:r>
            <a:endParaRPr lang="ru-RU" sz="1600" b="1" dirty="0"/>
          </a:p>
          <a:p>
            <a:pPr marL="171450" indent="-171450">
              <a:buFont typeface="Arial" panose="020B0604020202020204" pitchFamily="34" charset="0"/>
              <a:buChar char="•"/>
            </a:pPr>
            <a:r>
              <a:rPr lang="en-US" sz="1200" dirty="0"/>
              <a:t>Friendly tutors who explain things clearly</a:t>
            </a:r>
            <a:endParaRPr lang="ru-RU" sz="1200" dirty="0"/>
          </a:p>
          <a:p>
            <a:pPr marL="171450" indent="-171450">
              <a:buFont typeface="Arial" panose="020B0604020202020204" pitchFamily="34" charset="0"/>
              <a:buChar char="•"/>
            </a:pPr>
            <a:r>
              <a:rPr lang="en-US" sz="1200" dirty="0"/>
              <a:t>Small group sizes</a:t>
            </a:r>
            <a:endParaRPr lang="ru-RU" sz="1200" dirty="0"/>
          </a:p>
          <a:p>
            <a:pPr marL="171450" indent="-171450">
              <a:buFont typeface="Arial" panose="020B0604020202020204" pitchFamily="34" charset="0"/>
              <a:buChar char="•"/>
            </a:pPr>
            <a:r>
              <a:rPr lang="en-US" sz="1200" dirty="0"/>
              <a:t>Step-by-step teaching</a:t>
            </a:r>
            <a:endParaRPr lang="ru-RU" sz="1200" dirty="0"/>
          </a:p>
          <a:p>
            <a:pPr marL="171450" indent="-171450">
              <a:buFont typeface="Arial" panose="020B0604020202020204" pitchFamily="34" charset="0"/>
              <a:buChar char="•"/>
            </a:pPr>
            <a:r>
              <a:rPr lang="en-US" sz="1200" dirty="0"/>
              <a:t>Support for all confidence levels</a:t>
            </a:r>
            <a:endParaRPr lang="ru-RU" sz="1200" dirty="0"/>
          </a:p>
          <a:p>
            <a:pPr marL="171450" indent="-171450">
              <a:buFont typeface="Arial" panose="020B0604020202020204" pitchFamily="34" charset="0"/>
              <a:buChar char="•"/>
            </a:pPr>
            <a:r>
              <a:rPr lang="en-US" sz="1200" dirty="0"/>
              <a:t>Simple digital tools to help students stay </a:t>
            </a:r>
            <a:r>
              <a:rPr lang="en-US" sz="1200" dirty="0" err="1"/>
              <a:t>organised</a:t>
            </a:r>
            <a:endParaRPr lang="ru-RU" sz="1200" dirty="0"/>
          </a:p>
          <a:p>
            <a:pPr marL="285750" indent="-285750">
              <a:buFont typeface="Arial" panose="020B0604020202020204" pitchFamily="34" charset="0"/>
              <a:buChar char="•"/>
            </a:pPr>
            <a:r>
              <a:rPr lang="en-US" sz="1200" b="1" dirty="0">
                <a:solidFill>
                  <a:schemeClr val="bg1"/>
                </a:solidFill>
              </a:rPr>
              <a:t>Skills</a:t>
            </a:r>
            <a:endParaRPr lang="ru-RU" sz="1200" b="1" dirty="0">
              <a:solidFill>
                <a:schemeClr val="bg1"/>
              </a:solidFill>
            </a:endParaRPr>
          </a:p>
        </p:txBody>
      </p:sp>
      <p:sp>
        <p:nvSpPr>
          <p:cNvPr id="92" name="TextBox 73"/>
          <p:cNvSpPr txBox="1"/>
          <p:nvPr/>
        </p:nvSpPr>
        <p:spPr>
          <a:xfrm>
            <a:off x="686625" y="2438802"/>
            <a:ext cx="1963739" cy="492443"/>
          </a:xfrm>
          <a:prstGeom prst="rect">
            <a:avLst/>
          </a:prstGeom>
        </p:spPr>
        <p:txBody>
          <a:bodyPr lIns="0" tIns="0" rIns="0" bIns="0" rtlCol="0" anchor="t">
            <a:spAutoFit/>
          </a:bodyPr>
          <a:lstStyle/>
          <a:p>
            <a:pPr algn="ctr"/>
            <a:r>
              <a:rPr lang="en-US" sz="3200" b="1" dirty="0">
                <a:solidFill>
                  <a:schemeClr val="bg1"/>
                </a:solidFill>
              </a:rPr>
              <a:t>Prices</a:t>
            </a:r>
            <a:endParaRPr lang="ru-RU" b="1" dirty="0">
              <a:solidFill>
                <a:schemeClr val="bg1"/>
              </a:solidFill>
            </a:endParaRPr>
          </a:p>
        </p:txBody>
      </p:sp>
      <p:sp>
        <p:nvSpPr>
          <p:cNvPr id="40" name="TextBox 39">
            <a:extLst>
              <a:ext uri="{FF2B5EF4-FFF2-40B4-BE49-F238E27FC236}">
                <a16:creationId xmlns:a16="http://schemas.microsoft.com/office/drawing/2014/main" id="{9A0B9352-90CB-4C63-38C8-6099D1D0C1D3}"/>
              </a:ext>
            </a:extLst>
          </p:cNvPr>
          <p:cNvSpPr txBox="1"/>
          <p:nvPr/>
        </p:nvSpPr>
        <p:spPr>
          <a:xfrm>
            <a:off x="3771000" y="7035547"/>
            <a:ext cx="3347252" cy="646331"/>
          </a:xfrm>
          <a:prstGeom prst="rect">
            <a:avLst/>
          </a:prstGeom>
          <a:noFill/>
        </p:spPr>
        <p:txBody>
          <a:bodyPr wrap="square" rtlCol="0">
            <a:spAutoFit/>
          </a:bodyPr>
          <a:lstStyle/>
          <a:p>
            <a:r>
              <a:rPr lang="en-US" sz="1200" b="1" kern="1400" dirty="0">
                <a:solidFill>
                  <a:schemeClr val="bg1"/>
                </a:solidFill>
                <a:effectLst/>
                <a:latin typeface="Arial" panose="020B0604020202020204" pitchFamily="34" charset="0"/>
                <a:ea typeface="SimHei" panose="02010609060101010101" pitchFamily="49" charset="-122"/>
                <a:cs typeface="Arial" panose="020B0604020202020204" pitchFamily="34" charset="0"/>
              </a:rPr>
              <a:t>Friendly tutoring support for students </a:t>
            </a:r>
            <a:endParaRPr lang="ru-RU" sz="1200" b="1" kern="1400" dirty="0">
              <a:solidFill>
                <a:schemeClr val="bg1"/>
              </a:solidFill>
              <a:effectLst/>
              <a:latin typeface="Arial" panose="020B0604020202020204" pitchFamily="34" charset="0"/>
              <a:ea typeface="SimHei" panose="02010609060101010101" pitchFamily="49" charset="-122"/>
              <a:cs typeface="Arial" panose="020B0604020202020204" pitchFamily="34" charset="0"/>
            </a:endParaRPr>
          </a:p>
          <a:p>
            <a:r>
              <a:rPr lang="en-US" sz="1200" b="1" kern="1400" dirty="0">
                <a:solidFill>
                  <a:schemeClr val="bg1"/>
                </a:solidFill>
                <a:effectLst/>
                <a:latin typeface="Arial" panose="020B0604020202020204" pitchFamily="34" charset="0"/>
                <a:ea typeface="SimHei" panose="02010609060101010101" pitchFamily="49" charset="-122"/>
                <a:cs typeface="Arial" panose="020B0604020202020204" pitchFamily="34" charset="0"/>
              </a:rPr>
              <a:t>who want clear, step-by-step learning</a:t>
            </a:r>
            <a:endParaRPr lang="ru-RU" sz="1200" kern="1400" dirty="0">
              <a:solidFill>
                <a:schemeClr val="bg1"/>
              </a:solidFill>
              <a:effectLst/>
              <a:latin typeface="Arial" panose="020B0604020202020204" pitchFamily="34" charset="0"/>
              <a:ea typeface="SimHei" panose="02010609060101010101" pitchFamily="49" charset="-122"/>
              <a:cs typeface="Arial" panose="020B0604020202020204" pitchFamily="34" charset="0"/>
            </a:endParaRPr>
          </a:p>
          <a:p>
            <a:endParaRPr lang="ru-RU" sz="12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8500" y="425450"/>
            <a:ext cx="9220200" cy="6924973"/>
          </a:xfrm>
          <a:prstGeom prst="rect">
            <a:avLst/>
          </a:prstGeom>
          <a:noFill/>
        </p:spPr>
        <p:txBody>
          <a:bodyPr wrap="square" rtlCol="0">
            <a:spAutoFit/>
          </a:bodyPr>
          <a:lstStyle/>
          <a:p>
            <a:r>
              <a:rPr lang="en-US" sz="1200" b="1" dirty="0"/>
              <a:t>Decision &amp; Iteration Log</a:t>
            </a:r>
            <a:endParaRPr lang="ru-RU" sz="1200" dirty="0"/>
          </a:p>
          <a:p>
            <a:r>
              <a:rPr lang="en-US" sz="1200" b="1" dirty="0"/>
              <a:t>1. Why I chose my tool</a:t>
            </a:r>
            <a:endParaRPr lang="ru-RU" sz="1200" dirty="0"/>
          </a:p>
          <a:p>
            <a:r>
              <a:rPr lang="en-US" sz="1200" dirty="0"/>
              <a:t>I chose PowerPoint because I think it was the best tool for this task. I had to create a one-page “About Us” sheet for new students, so the page needed to look clear, friendly, and professional.</a:t>
            </a:r>
            <a:endParaRPr lang="ru-RU" sz="1200" dirty="0"/>
          </a:p>
          <a:p>
            <a:r>
              <a:rPr lang="en-US" sz="1200" dirty="0"/>
              <a:t>PowerPoint was useful because I could work with text, pictures, icons, </a:t>
            </a:r>
            <a:r>
              <a:rPr lang="en-US" sz="1200" dirty="0" err="1"/>
              <a:t>colours</a:t>
            </a:r>
            <a:r>
              <a:rPr lang="en-US" sz="1200" dirty="0"/>
              <a:t>, and spacing on one page. It was easier to make the information visual. I also think PowerPoint was better than Word because the final page needed to look like a flyer or information sheet, not like a normal document.</a:t>
            </a:r>
            <a:endParaRPr lang="ru-RU" sz="1200" dirty="0"/>
          </a:p>
          <a:p>
            <a:r>
              <a:rPr lang="en-US" sz="1200" dirty="0"/>
              <a:t>I used online sources to help me think about the design. Microsoft Support helped me with general PowerPoint use. </a:t>
            </a:r>
            <a:r>
              <a:rPr lang="en-US" sz="1200" dirty="0" err="1"/>
              <a:t>ThinkOutsideTheSlide</a:t>
            </a:r>
            <a:r>
              <a:rPr lang="en-US" sz="1200" dirty="0"/>
              <a:t> helped me understand that slides should be clear, simple, and not too crowded. I also used ideas about arranging icons, images, and text neatly on a slide. This helped me place my pictures and text in a more </a:t>
            </a:r>
            <a:r>
              <a:rPr lang="en-US" sz="1200" dirty="0" err="1"/>
              <a:t>organised</a:t>
            </a:r>
            <a:r>
              <a:rPr lang="en-US" sz="1200" dirty="0"/>
              <a:t> way.</a:t>
            </a:r>
            <a:endParaRPr lang="ru-RU" sz="1200" dirty="0"/>
          </a:p>
          <a:p>
            <a:r>
              <a:rPr lang="en-US" sz="1200" b="1" dirty="0"/>
              <a:t>2. What information I used</a:t>
            </a:r>
            <a:endParaRPr lang="ru-RU" sz="1200" dirty="0"/>
          </a:p>
          <a:p>
            <a:r>
              <a:rPr lang="en-US" sz="1200" dirty="0"/>
              <a:t>I used the information from the Study Space Tutors scenario. The manager gave short notes, and I used them to make the one-page sheet.</a:t>
            </a:r>
            <a:endParaRPr lang="ru-RU" sz="1200" dirty="0"/>
          </a:p>
          <a:p>
            <a:r>
              <a:rPr lang="en-US" sz="1200" dirty="0"/>
              <a:t>I included the subjects: English, </a:t>
            </a:r>
            <a:r>
              <a:rPr lang="en-US" sz="1200" dirty="0" err="1"/>
              <a:t>Maths</a:t>
            </a:r>
            <a:r>
              <a:rPr lang="en-US" sz="1200" dirty="0"/>
              <a:t>, Science, Business Studies, and Digital Skills. I also included the opening hours: Monday to Friday from 09:00 to 18:00, Saturday from 10:00 to 14:00, and Sunday closed.</a:t>
            </a:r>
            <a:endParaRPr lang="ru-RU" sz="1200" dirty="0"/>
          </a:p>
          <a:p>
            <a:r>
              <a:rPr lang="en-US" sz="1200" dirty="0"/>
              <a:t>I added the contact details because new students and parents need to know how to contact the tutoring service. I used the email address, phone number, website, and location.</a:t>
            </a:r>
            <a:endParaRPr lang="ru-RU" sz="1200" dirty="0"/>
          </a:p>
          <a:p>
            <a:r>
              <a:rPr lang="en-US" sz="1200" dirty="0"/>
              <a:t>I also included the prices. One-to-one tutoring is £18 per hour, group sessions are £10 per hour, and the first session is free.</a:t>
            </a:r>
            <a:endParaRPr lang="ru-RU" sz="1200" dirty="0"/>
          </a:p>
          <a:p>
            <a:r>
              <a:rPr lang="en-US" sz="1200" dirty="0"/>
              <a:t>Finally, I included what makes Study Space different, such as friendly tutors, small groups, step-by-step teaching, support for all confidence levels, and simple digital tools.</a:t>
            </a:r>
            <a:endParaRPr lang="ru-RU" sz="1200" dirty="0"/>
          </a:p>
          <a:p>
            <a:r>
              <a:rPr lang="en-US" sz="1200" b="1" dirty="0"/>
              <a:t>3. How I created my information sheet</a:t>
            </a:r>
          </a:p>
          <a:p>
            <a:r>
              <a:rPr lang="en-US" sz="1200" dirty="0"/>
              <a:t>First, I opened PowerPoint and created one slide. I used only one slide because the task required me to create a one-page information sheet.</a:t>
            </a:r>
          </a:p>
          <a:p>
            <a:r>
              <a:rPr lang="en-US" sz="1200" dirty="0"/>
              <a:t>Then I divided the information into clear sections and designed the background </a:t>
            </a:r>
            <a:r>
              <a:rPr lang="en-US" sz="1200" dirty="0" err="1"/>
              <a:t>colours</a:t>
            </a:r>
            <a:r>
              <a:rPr lang="en-US" sz="1200" dirty="0"/>
              <a:t>. After that, I added photographs and the title “Study Space Tutoring”. I used headings such as “We Teach”, “Contact Us”, “Prices” and “What Makes Us Different”.</a:t>
            </a:r>
          </a:p>
          <a:p>
            <a:r>
              <a:rPr lang="en-US" sz="1200" dirty="0"/>
              <a:t>Next, I placed the information under the correct headings and added icons. I used short phrases so that the text was easy to read, and I tried not to overload the slide with too many details.</a:t>
            </a:r>
          </a:p>
          <a:p>
            <a:r>
              <a:rPr lang="en-US" sz="1200" dirty="0"/>
              <a:t>Then I added more suitable photographs, replacing the previous ones that did not fit the meaning very well. The new photographs help the reader understand immediately that the sheet is about students, learning and tutoring. I also tried to arrange the images and text neatly, using ideas from PowerPoint design resources.</a:t>
            </a:r>
          </a:p>
          <a:p>
            <a:r>
              <a:rPr lang="en-US" sz="1200" dirty="0"/>
              <a:t>I used Microsoft Support to help me understand basic PowerPoint tools and features. I also used several resources by Dave </a:t>
            </a:r>
            <a:r>
              <a:rPr lang="en-US" sz="1200" dirty="0" err="1"/>
              <a:t>Paradi</a:t>
            </a:r>
            <a:r>
              <a:rPr lang="en-US" sz="1200" dirty="0"/>
              <a:t> from </a:t>
            </a:r>
            <a:r>
              <a:rPr lang="en-US" sz="1200" i="1" dirty="0" err="1"/>
              <a:t>ThinkOutsideTheSlide</a:t>
            </a:r>
            <a:r>
              <a:rPr lang="en-US" sz="1200" dirty="0"/>
              <a:t>. These helped me understand how to keep a slide clear, simple and not overloaded with information. They also helped me think about how to arrange icons, images and text neatly on the slide. In addition, I watched a YouTube video by </a:t>
            </a:r>
            <a:r>
              <a:rPr lang="en-US" sz="1200" b="1" dirty="0"/>
              <a:t>L. Urrutia</a:t>
            </a:r>
            <a:r>
              <a:rPr lang="en-US" sz="1200" dirty="0"/>
              <a:t> about an animated PowerPoint business presentation to get ideas about making the presentation look more professional.</a:t>
            </a:r>
          </a:p>
          <a:p>
            <a:r>
              <a:rPr lang="en-US" sz="1200" b="1" dirty="0"/>
              <a:t>4. What I changed</a:t>
            </a:r>
          </a:p>
          <a:p>
            <a:r>
              <a:rPr lang="en-US" sz="1200" dirty="0"/>
              <a:t>At first, the information looked like a normal list. The information was correct, but the design looked boring. I added </a:t>
            </a:r>
            <a:r>
              <a:rPr lang="en-US" sz="1200" dirty="0" err="1"/>
              <a:t>coloured</a:t>
            </a:r>
            <a:r>
              <a:rPr lang="en-US" sz="1200" dirty="0"/>
              <a:t> boxes and made the text smaller so that it was clear to read and did not overload the page.</a:t>
            </a:r>
          </a:p>
          <a:p>
            <a:r>
              <a:rPr lang="en-US" sz="1200" dirty="0"/>
              <a:t>I also changed the spacing because some elements were too close to each other. With better spacing, the slide became easier to read.</a:t>
            </a:r>
          </a:p>
          <a:p>
            <a:endParaRPr lang="en-US" sz="1200" dirty="0"/>
          </a:p>
        </p:txBody>
      </p:sp>
    </p:spTree>
    <p:extLst>
      <p:ext uri="{BB962C8B-B14F-4D97-AF65-F5344CB8AC3E}">
        <p14:creationId xmlns:p14="http://schemas.microsoft.com/office/powerpoint/2010/main" val="2353152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8500" y="654050"/>
            <a:ext cx="9525000" cy="5816977"/>
          </a:xfrm>
          <a:prstGeom prst="rect">
            <a:avLst/>
          </a:prstGeom>
          <a:noFill/>
        </p:spPr>
        <p:txBody>
          <a:bodyPr wrap="square" rtlCol="0">
            <a:spAutoFit/>
          </a:bodyPr>
          <a:lstStyle/>
          <a:p>
            <a:r>
              <a:rPr lang="en-US" sz="1200" dirty="0"/>
              <a:t>I made the headings clearer so that the reader could quickly find the information they needed. I also highlighted the prices and contact details because this information is important for new students and their parents.</a:t>
            </a:r>
          </a:p>
          <a:p>
            <a:r>
              <a:rPr lang="en-US" sz="1200" dirty="0"/>
              <a:t>I corrected the format of the opening hours. For example, I changed “Monday Friday: 9:00 18:00” to “Monday–Friday: 09:00–18:00”.</a:t>
            </a:r>
            <a:endParaRPr lang="ru-RU" sz="1200" dirty="0"/>
          </a:p>
          <a:p>
            <a:r>
              <a:rPr lang="en-US" sz="1200" b="1" dirty="0"/>
              <a:t>5. How I improved my work</a:t>
            </a:r>
          </a:p>
          <a:p>
            <a:r>
              <a:rPr lang="en-US" sz="1200" dirty="0"/>
              <a:t>I improved my work by making the design clearer and more visual. I used headings, images, white space and simple sections.</a:t>
            </a:r>
          </a:p>
          <a:p>
            <a:r>
              <a:rPr lang="en-US" sz="1200" dirty="0"/>
              <a:t>The resources I studied helped me understand that a presentation slide should not be overloaded with information. I tried to include only the most important details. I also wanted the text and images to look connected, not random.</a:t>
            </a:r>
          </a:p>
          <a:p>
            <a:r>
              <a:rPr lang="en-US" sz="1200" dirty="0"/>
              <a:t>I also used contrasting </a:t>
            </a:r>
            <a:r>
              <a:rPr lang="en-US" sz="1200" dirty="0" err="1"/>
              <a:t>colours</a:t>
            </a:r>
            <a:r>
              <a:rPr lang="en-US" sz="1200" dirty="0"/>
              <a:t> to make the page more eye-catching and memorable.</a:t>
            </a:r>
          </a:p>
          <a:p>
            <a:r>
              <a:rPr lang="en-US" sz="1200" b="1" dirty="0"/>
              <a:t>6. Feedback I used</a:t>
            </a:r>
          </a:p>
          <a:p>
            <a:r>
              <a:rPr lang="en-US" sz="1200" dirty="0"/>
              <a:t>The tutor advised me to make the page simple, clear and easy to read. My work colleague also noted that the information should be divided into clear sections and that some sections should be moved to different places.</a:t>
            </a:r>
          </a:p>
          <a:p>
            <a:r>
              <a:rPr lang="en-US" sz="1200" dirty="0"/>
              <a:t>I used this feedback when improving the slide. I changed the layout, headings, spacing and visual design. I also made the contact details and prices easier to find.</a:t>
            </a:r>
          </a:p>
          <a:p>
            <a:r>
              <a:rPr lang="en-US" sz="1200" b="1" dirty="0"/>
              <a:t>7. Final explanation</a:t>
            </a:r>
          </a:p>
          <a:p>
            <a:r>
              <a:rPr lang="en-US" sz="1200" dirty="0"/>
              <a:t>The information sheet I created for the “About Us” page will help new students understand what services Study Space Tutoring offers. It clearly presents the subjects, prices, opening hours, contact details and main benefits.</a:t>
            </a:r>
          </a:p>
          <a:p>
            <a:r>
              <a:rPr lang="en-US" sz="1200" dirty="0"/>
              <a:t>I think PowerPoint was very suitable for this task because it helped me create an informative and visually attractive one-page document. The final material is easy to view on a screen and can also be printed.</a:t>
            </a:r>
          </a:p>
          <a:p>
            <a:r>
              <a:rPr lang="en-US" sz="1200" b="1" dirty="0"/>
              <a:t>Reference list</a:t>
            </a:r>
            <a:endParaRPr lang="ru-RU" sz="1200" dirty="0"/>
          </a:p>
          <a:p>
            <a:r>
              <a:rPr lang="en-US" sz="1200" dirty="0"/>
              <a:t>Microsoft Support (</a:t>
            </a:r>
            <a:r>
              <a:rPr lang="en-US" sz="1200" dirty="0" err="1"/>
              <a:t>n.d.</a:t>
            </a:r>
            <a:r>
              <a:rPr lang="en-US" sz="1200" dirty="0"/>
              <a:t>) </a:t>
            </a:r>
            <a:r>
              <a:rPr lang="en-US" sz="1200" i="1" dirty="0"/>
              <a:t>PowerPoint help &amp; learning</a:t>
            </a:r>
            <a:r>
              <a:rPr lang="en-US" sz="1200" dirty="0"/>
              <a:t>. Available at: </a:t>
            </a:r>
            <a:r>
              <a:rPr lang="en-US" sz="1200" u="sng" dirty="0">
                <a:hlinkClick r:id="rId2"/>
              </a:rPr>
              <a:t>https://support.microsoft.com/en-us/powerpoint/</a:t>
            </a:r>
            <a:r>
              <a:rPr lang="en-US" sz="1200" dirty="0"/>
              <a:t> (Accessed: 24 July 2026).</a:t>
            </a:r>
            <a:endParaRPr lang="ru-RU" sz="1200" dirty="0"/>
          </a:p>
          <a:p>
            <a:r>
              <a:rPr lang="en-US" sz="1200" dirty="0" err="1"/>
              <a:t>Paradi</a:t>
            </a:r>
            <a:r>
              <a:rPr lang="en-US" sz="1200" dirty="0"/>
              <a:t>, D. (</a:t>
            </a:r>
            <a:r>
              <a:rPr lang="en-US" sz="1200" dirty="0" err="1"/>
              <a:t>n.d.</a:t>
            </a:r>
            <a:r>
              <a:rPr lang="en-US" sz="1200" dirty="0"/>
              <a:t>) </a:t>
            </a:r>
            <a:r>
              <a:rPr lang="en-US" sz="1200" i="1" dirty="0"/>
              <a:t>Ten secrets for using PowerPoint effectively</a:t>
            </a:r>
            <a:r>
              <a:rPr lang="en-US" sz="1200" dirty="0"/>
              <a:t>. Available at: </a:t>
            </a:r>
            <a:r>
              <a:rPr lang="en-US" sz="1200" u="sng" dirty="0">
                <a:hlinkClick r:id="rId3"/>
              </a:rPr>
              <a:t>https://www.thinkoutsidetheslide.com/ten-secrets-for-using-powerpoint-effectively/</a:t>
            </a:r>
            <a:r>
              <a:rPr lang="en-US" sz="1200" dirty="0"/>
              <a:t> (Accessed: 24 July 2026).</a:t>
            </a:r>
            <a:endParaRPr lang="ru-RU" sz="1200" dirty="0"/>
          </a:p>
          <a:p>
            <a:r>
              <a:rPr lang="en-US" sz="1200" dirty="0" err="1"/>
              <a:t>Paradi</a:t>
            </a:r>
            <a:r>
              <a:rPr lang="en-US" sz="1200" dirty="0"/>
              <a:t>, D. (</a:t>
            </a:r>
            <a:r>
              <a:rPr lang="en-US" sz="1200" dirty="0" err="1"/>
              <a:t>n.d.</a:t>
            </a:r>
            <a:r>
              <a:rPr lang="en-US" sz="1200" dirty="0"/>
              <a:t>) </a:t>
            </a:r>
            <a:r>
              <a:rPr lang="en-US" sz="1200" i="1" dirty="0"/>
              <a:t>Arrange icons, images, and related text neatly on a PowerPoint slide: step-by-step tutorial</a:t>
            </a:r>
            <a:r>
              <a:rPr lang="en-US" sz="1200" dirty="0"/>
              <a:t>. Available at: </a:t>
            </a:r>
            <a:r>
              <a:rPr lang="en-US" sz="1200" u="sng" dirty="0">
                <a:hlinkClick r:id="rId4"/>
              </a:rPr>
              <a:t>https://www.thinkoutsidetheslide.com/arrange-icons-images-and-related-text-neatly-on-a-powerpoint-slide-step-by-step-tutorial/</a:t>
            </a:r>
            <a:r>
              <a:rPr lang="en-US" sz="1200" dirty="0"/>
              <a:t> (Accessed: 24 July 2026).</a:t>
            </a:r>
            <a:endParaRPr lang="ru-RU" sz="1200" dirty="0"/>
          </a:p>
          <a:p>
            <a:r>
              <a:rPr lang="en-US" sz="1200" dirty="0" err="1"/>
              <a:t>Paradi</a:t>
            </a:r>
            <a:r>
              <a:rPr lang="en-US" sz="1200" dirty="0"/>
              <a:t>, D. (2010) </a:t>
            </a:r>
            <a:r>
              <a:rPr lang="en-US" sz="1200" i="1" dirty="0"/>
              <a:t>Issue 224: November 30, 2010</a:t>
            </a:r>
            <a:r>
              <a:rPr lang="en-US" sz="1200" dirty="0"/>
              <a:t>. Available at: </a:t>
            </a:r>
            <a:r>
              <a:rPr lang="en-US" sz="1200" u="sng" dirty="0">
                <a:hlinkClick r:id="rId5"/>
              </a:rPr>
              <a:t>https://www.thinkoutsidetheslide.com/issue-224-november-30-2010/</a:t>
            </a:r>
            <a:r>
              <a:rPr lang="en-US" sz="1200" dirty="0"/>
              <a:t> (Accessed: 24 July 2026).</a:t>
            </a:r>
            <a:endParaRPr lang="ru-RU" sz="1200" dirty="0"/>
          </a:p>
          <a:p>
            <a:r>
              <a:rPr lang="en-US" sz="1200" dirty="0" err="1"/>
              <a:t>Paradi</a:t>
            </a:r>
            <a:r>
              <a:rPr lang="en-US" sz="1200" dirty="0"/>
              <a:t>, D. (2007) </a:t>
            </a:r>
            <a:r>
              <a:rPr lang="en-US" sz="1200" i="1" dirty="0"/>
              <a:t>Issue 135: May 29, 2007</a:t>
            </a:r>
            <a:r>
              <a:rPr lang="en-US" sz="1200" dirty="0"/>
              <a:t>. Available at: </a:t>
            </a:r>
            <a:r>
              <a:rPr lang="en-US" sz="1200" u="sng" dirty="0">
                <a:hlinkClick r:id="rId6"/>
              </a:rPr>
              <a:t>https://www.thinkoutsidetheslide.com/issue-135-may-29-2007/</a:t>
            </a:r>
            <a:r>
              <a:rPr lang="en-US" sz="1200" dirty="0"/>
              <a:t> (Accessed: 24 July 2026).</a:t>
            </a:r>
            <a:endParaRPr lang="ru-RU" sz="1200" dirty="0"/>
          </a:p>
          <a:p>
            <a:r>
              <a:rPr lang="en-US" sz="1200" dirty="0" err="1"/>
              <a:t>Urrutia</a:t>
            </a:r>
            <a:r>
              <a:rPr lang="en-US" sz="1200" dirty="0"/>
              <a:t>, L. (</a:t>
            </a:r>
            <a:r>
              <a:rPr lang="en-US" sz="1200" dirty="0" err="1"/>
              <a:t>n.d.</a:t>
            </a:r>
            <a:r>
              <a:rPr lang="en-US" sz="1200" dirty="0"/>
              <a:t>) </a:t>
            </a:r>
            <a:r>
              <a:rPr lang="en-US" sz="1200" i="1" dirty="0"/>
              <a:t>Animated PowerPoint business presentation</a:t>
            </a:r>
            <a:r>
              <a:rPr lang="en-US" sz="1200" dirty="0"/>
              <a:t>. Available at: </a:t>
            </a:r>
            <a:r>
              <a:rPr lang="en-US" sz="1200" u="sng" dirty="0">
                <a:hlinkClick r:id="rId7"/>
              </a:rPr>
              <a:t>https://www.youtube.com/watch?v=T3gf6MlkcbE&amp;t=12s</a:t>
            </a:r>
            <a:r>
              <a:rPr lang="en-US" sz="1200" dirty="0"/>
              <a:t> (Accessed: 24 July 2026).</a:t>
            </a:r>
            <a:endParaRPr lang="ru-RU" sz="1200" dirty="0"/>
          </a:p>
          <a:p>
            <a:endParaRPr lang="ru-RU" sz="1200" dirty="0"/>
          </a:p>
        </p:txBody>
      </p:sp>
    </p:spTree>
    <p:extLst>
      <p:ext uri="{BB962C8B-B14F-4D97-AF65-F5344CB8AC3E}">
        <p14:creationId xmlns:p14="http://schemas.microsoft.com/office/powerpoint/2010/main" val="3502332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79500" y="577850"/>
            <a:ext cx="9144000" cy="4524315"/>
          </a:xfrm>
          <a:prstGeom prst="rect">
            <a:avLst/>
          </a:prstGeom>
          <a:noFill/>
        </p:spPr>
        <p:txBody>
          <a:bodyPr wrap="square" rtlCol="0">
            <a:spAutoFit/>
          </a:bodyPr>
          <a:lstStyle/>
          <a:p>
            <a:r>
              <a:rPr lang="en-US" sz="1200" b="1" dirty="0"/>
              <a:t>Cover Letter</a:t>
            </a:r>
            <a:endParaRPr lang="ru-RU" sz="1200" b="1" dirty="0"/>
          </a:p>
          <a:p>
            <a:endParaRPr lang="ru-RU" sz="1200" dirty="0"/>
          </a:p>
          <a:p>
            <a:r>
              <a:rPr lang="en-US" sz="1200" dirty="0"/>
              <a:t>Dear Tutor,</a:t>
            </a:r>
            <a:endParaRPr lang="ru-RU" sz="1200" dirty="0"/>
          </a:p>
          <a:p>
            <a:r>
              <a:rPr lang="en-US" sz="1200" dirty="0"/>
              <a:t>Please find attached my digital artefact for DS2 Scenario 3: Study Space Tutors.</a:t>
            </a:r>
            <a:endParaRPr lang="ru-RU" sz="1200" dirty="0"/>
          </a:p>
          <a:p>
            <a:r>
              <a:rPr lang="en-US" sz="1200" dirty="0"/>
              <a:t>For this task, I had to help a small tutoring service called Study Space Tutoring. The manager, Nick Bee, asked me to create a simple one-page “About Us” information sheet for new students.</a:t>
            </a:r>
            <a:endParaRPr lang="ru-RU" sz="1200" dirty="0"/>
          </a:p>
          <a:p>
            <a:r>
              <a:rPr lang="en-US" sz="1200" dirty="0"/>
              <a:t>The information sheet needed to be clear, friendly, and professional. It also had to be easy to read on a screen or as a printed page. The task asked me to use the short notes from the manager and </a:t>
            </a:r>
            <a:r>
              <a:rPr lang="en-US" sz="1200" dirty="0" err="1"/>
              <a:t>organise</a:t>
            </a:r>
            <a:r>
              <a:rPr lang="en-US" sz="1200" dirty="0"/>
              <a:t> them into a digital information sheet using Word, PowerPoint, or Adobe Express.</a:t>
            </a:r>
            <a:endParaRPr lang="ru-RU" sz="1200" dirty="0"/>
          </a:p>
          <a:p>
            <a:r>
              <a:rPr lang="en-US" sz="1200" dirty="0"/>
              <a:t>The manager asked me to include the main information about Study Space Tutors. This included the subjects they teach, opening hours, contact details, prices, and what makes the tutoring service different.</a:t>
            </a:r>
            <a:endParaRPr lang="ru-RU" sz="1200" dirty="0"/>
          </a:p>
          <a:p>
            <a:r>
              <a:rPr lang="en-US" sz="1200" dirty="0"/>
              <a:t>In my artefact, I included the subjects: English, </a:t>
            </a:r>
            <a:r>
              <a:rPr lang="en-US" sz="1200" dirty="0" err="1"/>
              <a:t>Maths</a:t>
            </a:r>
            <a:r>
              <a:rPr lang="en-US" sz="1200" dirty="0"/>
              <a:t>, Science, Business Studies, and Digital Skills. I also included the opening hours: Monday to Friday from 09:00 to 18:00, Saturday from 10:00 to 14:00, and Sunday closed.</a:t>
            </a:r>
            <a:endParaRPr lang="ru-RU" sz="1200" dirty="0"/>
          </a:p>
          <a:p>
            <a:r>
              <a:rPr lang="en-US" sz="1200" dirty="0"/>
              <a:t>I added the contact details, including the email address, phone number, and location. I also included the prices: one-to-one tutoring is £18 per hour, group sessions are £10 per hour, and the first session is free.</a:t>
            </a:r>
            <a:endParaRPr lang="ru-RU" sz="1200" dirty="0"/>
          </a:p>
          <a:p>
            <a:r>
              <a:rPr lang="en-US" sz="1200" dirty="0"/>
              <a:t>I also included the key points about what makes Study Space different. These include friendly tutors, small group sizes, step-by-step teaching, support for all confidence levels, and simple digital tools to help students stay </a:t>
            </a:r>
            <a:r>
              <a:rPr lang="en-US" sz="1200" dirty="0" err="1"/>
              <a:t>organised</a:t>
            </a:r>
            <a:r>
              <a:rPr lang="en-US" sz="1200" dirty="0"/>
              <a:t>.</a:t>
            </a:r>
            <a:endParaRPr lang="ru-RU" sz="1200" dirty="0"/>
          </a:p>
          <a:p>
            <a:r>
              <a:rPr lang="en-US" sz="1200" dirty="0"/>
              <a:t>I created my artefact in PowerPoint because I wanted the final page to look visual, clear, and suitable for new students. I used simple headings, short text, pictures, and spacing to make the information easy to follow.</a:t>
            </a:r>
            <a:endParaRPr lang="ru-RU" sz="1200" dirty="0"/>
          </a:p>
          <a:p>
            <a:r>
              <a:rPr lang="en-US" sz="1200" dirty="0"/>
              <a:t>I tried to make the page look welcoming and professional. I also checked the layout, spelling, opening hours, and contact details before finishing the work.</a:t>
            </a:r>
            <a:endParaRPr lang="ru-RU" sz="1200" dirty="0"/>
          </a:p>
          <a:p>
            <a:r>
              <a:rPr lang="ru-RU" sz="1200" dirty="0" err="1"/>
              <a:t>Kind</a:t>
            </a:r>
            <a:r>
              <a:rPr lang="ru-RU" sz="1200" dirty="0"/>
              <a:t> </a:t>
            </a:r>
            <a:r>
              <a:rPr lang="ru-RU" sz="1200" dirty="0" err="1"/>
              <a:t>regards</a:t>
            </a:r>
            <a:r>
              <a:rPr lang="ru-RU" sz="1200" dirty="0"/>
              <a:t>,</a:t>
            </a:r>
            <a:br>
              <a:rPr lang="ru-RU" sz="1200" dirty="0"/>
            </a:br>
            <a:r>
              <a:rPr lang="ru-RU" sz="1200" dirty="0"/>
              <a:t>Elena </a:t>
            </a:r>
            <a:r>
              <a:rPr lang="ru-RU" sz="1200" dirty="0" err="1"/>
              <a:t>Savko</a:t>
            </a:r>
            <a:endParaRPr lang="ru-RU" sz="1200" dirty="0"/>
          </a:p>
          <a:p>
            <a:r>
              <a:rPr lang="ru-RU" sz="1200" dirty="0"/>
              <a:t> </a:t>
            </a:r>
          </a:p>
        </p:txBody>
      </p:sp>
    </p:spTree>
    <p:extLst>
      <p:ext uri="{BB962C8B-B14F-4D97-AF65-F5344CB8AC3E}">
        <p14:creationId xmlns:p14="http://schemas.microsoft.com/office/powerpoint/2010/main" val="1808833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Стандартная">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1414</TotalTime>
  <Words>1734</Words>
  <Application>Microsoft Office PowerPoint</Application>
  <PresentationFormat>Произвольный</PresentationFormat>
  <Paragraphs>84</Paragraphs>
  <Slides>4</Slides>
  <Notes>1</Notes>
  <HiddenSlides>0</HiddenSlides>
  <MMClips>0</MMClips>
  <ScaleCrop>false</ScaleCrop>
  <HeadingPairs>
    <vt:vector size="6" baseType="variant">
      <vt:variant>
        <vt:lpstr>Использованные шрифты</vt:lpstr>
      </vt:variant>
      <vt:variant>
        <vt:i4>5</vt:i4>
      </vt:variant>
      <vt:variant>
        <vt:lpstr>Тема</vt:lpstr>
      </vt:variant>
      <vt:variant>
        <vt:i4>1</vt:i4>
      </vt:variant>
      <vt:variant>
        <vt:lpstr>Заголовки слайдов</vt:lpstr>
      </vt:variant>
      <vt:variant>
        <vt:i4>4</vt:i4>
      </vt:variant>
    </vt:vector>
  </HeadingPairs>
  <TitlesOfParts>
    <vt:vector size="10" baseType="lpstr">
      <vt:lpstr>Aptos</vt:lpstr>
      <vt:lpstr>DM Sans</vt:lpstr>
      <vt:lpstr>Arial</vt:lpstr>
      <vt:lpstr>Montserrat</vt:lpstr>
      <vt:lpstr>Calibri</vt:lpstr>
      <vt:lpstr>Office Theme</vt:lpstr>
      <vt:lpstr>Презентация PowerPoint</vt:lpstr>
      <vt:lpstr>Презентация PowerPoint</vt:lpstr>
      <vt:lpstr>Презентация PowerPoint</vt:lpstr>
      <vt:lpstr>Презентация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PowerPoint</dc:title>
  <dc:creator>Elena</dc:creator>
  <cp:lastModifiedBy>Elena</cp:lastModifiedBy>
  <cp:revision>18</cp:revision>
  <dcterms:created xsi:type="dcterms:W3CDTF">2006-08-16T00:00:00Z</dcterms:created>
  <dcterms:modified xsi:type="dcterms:W3CDTF">2026-07-25T22:00:46Z</dcterms:modified>
  <dc:identifier>DAHQKZcMqaM</dc:identifier>
</cp:coreProperties>
</file>